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wav" ContentType="audio/wav"/>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Lst>
  <p:notesMasterIdLst>
    <p:notesMasterId r:id="rId241"/>
  </p:notesMasterIdLst>
  <p:handoutMasterIdLst>
    <p:handoutMasterId r:id="rId242"/>
  </p:handoutMasterIdLst>
  <p:sldIdLst>
    <p:sldId id="835" r:id="rId2"/>
    <p:sldId id="976" r:id="rId3"/>
    <p:sldId id="977" r:id="rId4"/>
    <p:sldId id="978" r:id="rId5"/>
    <p:sldId id="979" r:id="rId6"/>
    <p:sldId id="980" r:id="rId7"/>
    <p:sldId id="981" r:id="rId8"/>
    <p:sldId id="982" r:id="rId9"/>
    <p:sldId id="983" r:id="rId10"/>
    <p:sldId id="984" r:id="rId11"/>
    <p:sldId id="985" r:id="rId12"/>
    <p:sldId id="986" r:id="rId13"/>
    <p:sldId id="987" r:id="rId14"/>
    <p:sldId id="988" r:id="rId15"/>
    <p:sldId id="989" r:id="rId16"/>
    <p:sldId id="990" r:id="rId17"/>
    <p:sldId id="991" r:id="rId18"/>
    <p:sldId id="992" r:id="rId19"/>
    <p:sldId id="993" r:id="rId20"/>
    <p:sldId id="994" r:id="rId21"/>
    <p:sldId id="995" r:id="rId22"/>
    <p:sldId id="996" r:id="rId23"/>
    <p:sldId id="997" r:id="rId24"/>
    <p:sldId id="998" r:id="rId25"/>
    <p:sldId id="999" r:id="rId26"/>
    <p:sldId id="1000" r:id="rId27"/>
    <p:sldId id="1001" r:id="rId28"/>
    <p:sldId id="1002" r:id="rId29"/>
    <p:sldId id="1003" r:id="rId30"/>
    <p:sldId id="1004" r:id="rId31"/>
    <p:sldId id="1005" r:id="rId32"/>
    <p:sldId id="1006" r:id="rId33"/>
    <p:sldId id="1007" r:id="rId34"/>
    <p:sldId id="1008" r:id="rId35"/>
    <p:sldId id="1009" r:id="rId36"/>
    <p:sldId id="1010" r:id="rId37"/>
    <p:sldId id="1011" r:id="rId38"/>
    <p:sldId id="1012" r:id="rId39"/>
    <p:sldId id="1013" r:id="rId40"/>
    <p:sldId id="1014" r:id="rId41"/>
    <p:sldId id="1015" r:id="rId42"/>
    <p:sldId id="1016" r:id="rId43"/>
    <p:sldId id="1017" r:id="rId44"/>
    <p:sldId id="1018" r:id="rId45"/>
    <p:sldId id="1019" r:id="rId46"/>
    <p:sldId id="1020" r:id="rId47"/>
    <p:sldId id="1021" r:id="rId48"/>
    <p:sldId id="1022" r:id="rId49"/>
    <p:sldId id="1023" r:id="rId50"/>
    <p:sldId id="1024" r:id="rId51"/>
    <p:sldId id="1025" r:id="rId52"/>
    <p:sldId id="1026" r:id="rId53"/>
    <p:sldId id="1027" r:id="rId54"/>
    <p:sldId id="1028" r:id="rId55"/>
    <p:sldId id="1029" r:id="rId56"/>
    <p:sldId id="1030" r:id="rId57"/>
    <p:sldId id="1031" r:id="rId58"/>
    <p:sldId id="1032" r:id="rId59"/>
    <p:sldId id="1033" r:id="rId60"/>
    <p:sldId id="1034" r:id="rId61"/>
    <p:sldId id="1035" r:id="rId62"/>
    <p:sldId id="1036" r:id="rId63"/>
    <p:sldId id="1037" r:id="rId64"/>
    <p:sldId id="1038" r:id="rId65"/>
    <p:sldId id="1039" r:id="rId66"/>
    <p:sldId id="1040" r:id="rId67"/>
    <p:sldId id="1041" r:id="rId68"/>
    <p:sldId id="1042" r:id="rId69"/>
    <p:sldId id="1043" r:id="rId70"/>
    <p:sldId id="1044" r:id="rId71"/>
    <p:sldId id="1045" r:id="rId72"/>
    <p:sldId id="1046" r:id="rId73"/>
    <p:sldId id="1047" r:id="rId74"/>
    <p:sldId id="1048" r:id="rId75"/>
    <p:sldId id="1049" r:id="rId76"/>
    <p:sldId id="1050" r:id="rId77"/>
    <p:sldId id="1051" r:id="rId78"/>
    <p:sldId id="1052" r:id="rId79"/>
    <p:sldId id="1053" r:id="rId80"/>
    <p:sldId id="1054" r:id="rId81"/>
    <p:sldId id="1055" r:id="rId82"/>
    <p:sldId id="1056" r:id="rId83"/>
    <p:sldId id="1057" r:id="rId84"/>
    <p:sldId id="1058" r:id="rId85"/>
    <p:sldId id="1059" r:id="rId86"/>
    <p:sldId id="1060" r:id="rId87"/>
    <p:sldId id="1061" r:id="rId88"/>
    <p:sldId id="1062" r:id="rId89"/>
    <p:sldId id="1063" r:id="rId90"/>
    <p:sldId id="1064" r:id="rId91"/>
    <p:sldId id="1065" r:id="rId92"/>
    <p:sldId id="1066" r:id="rId93"/>
    <p:sldId id="1067" r:id="rId94"/>
    <p:sldId id="1068" r:id="rId95"/>
    <p:sldId id="1069" r:id="rId96"/>
    <p:sldId id="1070" r:id="rId97"/>
    <p:sldId id="1071" r:id="rId98"/>
    <p:sldId id="1072" r:id="rId99"/>
    <p:sldId id="1073" r:id="rId100"/>
    <p:sldId id="1074" r:id="rId101"/>
    <p:sldId id="1075" r:id="rId102"/>
    <p:sldId id="1076" r:id="rId103"/>
    <p:sldId id="1077" r:id="rId104"/>
    <p:sldId id="1078" r:id="rId105"/>
    <p:sldId id="1079" r:id="rId106"/>
    <p:sldId id="1080" r:id="rId107"/>
    <p:sldId id="1081" r:id="rId108"/>
    <p:sldId id="1082" r:id="rId109"/>
    <p:sldId id="1083" r:id="rId110"/>
    <p:sldId id="1084" r:id="rId111"/>
    <p:sldId id="1085" r:id="rId112"/>
    <p:sldId id="1086" r:id="rId113"/>
    <p:sldId id="1087" r:id="rId114"/>
    <p:sldId id="1088" r:id="rId115"/>
    <p:sldId id="1089" r:id="rId116"/>
    <p:sldId id="1090" r:id="rId117"/>
    <p:sldId id="1091" r:id="rId118"/>
    <p:sldId id="1092" r:id="rId119"/>
    <p:sldId id="1093" r:id="rId120"/>
    <p:sldId id="1094" r:id="rId121"/>
    <p:sldId id="1095" r:id="rId122"/>
    <p:sldId id="1096" r:id="rId123"/>
    <p:sldId id="1097" r:id="rId124"/>
    <p:sldId id="1098" r:id="rId125"/>
    <p:sldId id="1099" r:id="rId126"/>
    <p:sldId id="1100" r:id="rId127"/>
    <p:sldId id="1101" r:id="rId128"/>
    <p:sldId id="1102" r:id="rId129"/>
    <p:sldId id="1103" r:id="rId130"/>
    <p:sldId id="1104" r:id="rId131"/>
    <p:sldId id="1105" r:id="rId132"/>
    <p:sldId id="1106" r:id="rId133"/>
    <p:sldId id="1107" r:id="rId134"/>
    <p:sldId id="1108" r:id="rId135"/>
    <p:sldId id="1109" r:id="rId136"/>
    <p:sldId id="1110" r:id="rId137"/>
    <p:sldId id="1111" r:id="rId138"/>
    <p:sldId id="1112" r:id="rId139"/>
    <p:sldId id="1113" r:id="rId140"/>
    <p:sldId id="1114" r:id="rId141"/>
    <p:sldId id="1115" r:id="rId142"/>
    <p:sldId id="1116" r:id="rId143"/>
    <p:sldId id="1117" r:id="rId144"/>
    <p:sldId id="1118" r:id="rId145"/>
    <p:sldId id="1119" r:id="rId146"/>
    <p:sldId id="1120" r:id="rId147"/>
    <p:sldId id="1121" r:id="rId148"/>
    <p:sldId id="1122" r:id="rId149"/>
    <p:sldId id="1123" r:id="rId150"/>
    <p:sldId id="1124" r:id="rId151"/>
    <p:sldId id="1125" r:id="rId152"/>
    <p:sldId id="1126" r:id="rId153"/>
    <p:sldId id="1127" r:id="rId154"/>
    <p:sldId id="1128" r:id="rId155"/>
    <p:sldId id="1129" r:id="rId156"/>
    <p:sldId id="1130" r:id="rId157"/>
    <p:sldId id="1131" r:id="rId158"/>
    <p:sldId id="1132" r:id="rId159"/>
    <p:sldId id="1133" r:id="rId160"/>
    <p:sldId id="1134" r:id="rId161"/>
    <p:sldId id="1135" r:id="rId162"/>
    <p:sldId id="1136" r:id="rId163"/>
    <p:sldId id="1137" r:id="rId164"/>
    <p:sldId id="1138" r:id="rId165"/>
    <p:sldId id="1139" r:id="rId166"/>
    <p:sldId id="1140" r:id="rId167"/>
    <p:sldId id="1141" r:id="rId168"/>
    <p:sldId id="1142" r:id="rId169"/>
    <p:sldId id="1143" r:id="rId170"/>
    <p:sldId id="1144" r:id="rId171"/>
    <p:sldId id="1145" r:id="rId172"/>
    <p:sldId id="1146" r:id="rId173"/>
    <p:sldId id="1147" r:id="rId174"/>
    <p:sldId id="1148" r:id="rId175"/>
    <p:sldId id="1149" r:id="rId176"/>
    <p:sldId id="1150" r:id="rId177"/>
    <p:sldId id="1151" r:id="rId178"/>
    <p:sldId id="1152" r:id="rId179"/>
    <p:sldId id="1153" r:id="rId180"/>
    <p:sldId id="1154" r:id="rId181"/>
    <p:sldId id="1155" r:id="rId182"/>
    <p:sldId id="1156" r:id="rId183"/>
    <p:sldId id="1157" r:id="rId184"/>
    <p:sldId id="1158" r:id="rId185"/>
    <p:sldId id="1159" r:id="rId186"/>
    <p:sldId id="1160" r:id="rId187"/>
    <p:sldId id="1161" r:id="rId188"/>
    <p:sldId id="1162" r:id="rId189"/>
    <p:sldId id="1163" r:id="rId190"/>
    <p:sldId id="1164" r:id="rId191"/>
    <p:sldId id="1165" r:id="rId192"/>
    <p:sldId id="1166" r:id="rId193"/>
    <p:sldId id="1167" r:id="rId194"/>
    <p:sldId id="1168" r:id="rId195"/>
    <p:sldId id="1169" r:id="rId196"/>
    <p:sldId id="1170" r:id="rId197"/>
    <p:sldId id="1171" r:id="rId198"/>
    <p:sldId id="1172" r:id="rId199"/>
    <p:sldId id="1173" r:id="rId200"/>
    <p:sldId id="1174" r:id="rId201"/>
    <p:sldId id="1175" r:id="rId202"/>
    <p:sldId id="1176" r:id="rId203"/>
    <p:sldId id="1177" r:id="rId204"/>
    <p:sldId id="1178" r:id="rId205"/>
    <p:sldId id="1179" r:id="rId206"/>
    <p:sldId id="1180" r:id="rId207"/>
    <p:sldId id="1181" r:id="rId208"/>
    <p:sldId id="1182" r:id="rId209"/>
    <p:sldId id="1183" r:id="rId210"/>
    <p:sldId id="1184" r:id="rId211"/>
    <p:sldId id="1185" r:id="rId212"/>
    <p:sldId id="1186" r:id="rId213"/>
    <p:sldId id="1187" r:id="rId214"/>
    <p:sldId id="1188" r:id="rId215"/>
    <p:sldId id="1189" r:id="rId216"/>
    <p:sldId id="1190" r:id="rId217"/>
    <p:sldId id="1191" r:id="rId218"/>
    <p:sldId id="1192" r:id="rId219"/>
    <p:sldId id="1193" r:id="rId220"/>
    <p:sldId id="1194" r:id="rId221"/>
    <p:sldId id="1195" r:id="rId222"/>
    <p:sldId id="1196" r:id="rId223"/>
    <p:sldId id="1197" r:id="rId224"/>
    <p:sldId id="1198" r:id="rId225"/>
    <p:sldId id="1199" r:id="rId226"/>
    <p:sldId id="1200" r:id="rId227"/>
    <p:sldId id="1201" r:id="rId228"/>
    <p:sldId id="1202" r:id="rId229"/>
    <p:sldId id="1203" r:id="rId230"/>
    <p:sldId id="1204" r:id="rId231"/>
    <p:sldId id="1205" r:id="rId232"/>
    <p:sldId id="1206" r:id="rId233"/>
    <p:sldId id="1207" r:id="rId234"/>
    <p:sldId id="1208" r:id="rId235"/>
    <p:sldId id="1209" r:id="rId236"/>
    <p:sldId id="1210" r:id="rId237"/>
    <p:sldId id="1211" r:id="rId238"/>
    <p:sldId id="1212" r:id="rId239"/>
    <p:sldId id="1213" r:id="rId240"/>
  </p:sldIdLst>
  <p:sldSz cx="9144000" cy="6858000" type="screen4x3"/>
  <p:notesSz cx="6858000" cy="9144000"/>
  <p:embeddedFontLst>
    <p:embeddedFont>
      <p:font typeface="Arial Rounded MT Bold" panose="020F0704030504030204" pitchFamily="34" charset="0"/>
      <p:regular r:id="rId243"/>
    </p:embeddedFont>
    <p:embeddedFont>
      <p:font typeface="Comic Sans MS" panose="030F0702030302020204" pitchFamily="66" charset="0"/>
      <p:regular r:id="rId244"/>
      <p:bold r:id="rId245"/>
    </p:embeddedFont>
    <p:embeddedFont>
      <p:font typeface="Helvetica" panose="020B0604020202020204" pitchFamily="34" charset="0"/>
      <p:regular r:id="rId246"/>
      <p:bold r:id="rId247"/>
      <p:italic r:id="rId248"/>
      <p:boldItalic r:id="rId249"/>
    </p:embeddedFont>
    <p:embeddedFont>
      <p:font typeface="Monotype Corsiva" panose="03010101010201010101" pitchFamily="66" charset="0"/>
      <p:italic r:id="rId250"/>
    </p:embeddedFont>
  </p:embeddedFontLst>
  <p:custShowLst>
    <p:custShow name="3101" id="0">
      <p:sldLst/>
    </p:custShow>
  </p:custShowLst>
  <p:defaultTextStyle>
    <a:defPPr>
      <a:defRPr lang="en-US"/>
    </a:defPPr>
    <a:lvl1pPr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1pPr>
    <a:lvl2pPr marL="4572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2pPr>
    <a:lvl3pPr marL="9144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3pPr>
    <a:lvl4pPr marL="13716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4pPr>
    <a:lvl5pPr marL="18288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5pPr>
    <a:lvl6pPr marL="22860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6pPr>
    <a:lvl7pPr marL="27432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7pPr>
    <a:lvl8pPr marL="32004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8pPr>
    <a:lvl9pPr marL="36576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00FF"/>
    <a:srgbClr val="FFFF66"/>
    <a:srgbClr val="FFFF99"/>
    <a:srgbClr val="66FF33"/>
    <a:srgbClr val="00FFCC"/>
    <a:srgbClr val="6699FF"/>
    <a:srgbClr val="00FFFF"/>
    <a:srgbClr val="CC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887" autoAdjust="0"/>
    <p:restoredTop sz="96115" autoAdjust="0"/>
  </p:normalViewPr>
  <p:slideViewPr>
    <p:cSldViewPr snapToObjects="1">
      <p:cViewPr>
        <p:scale>
          <a:sx n="78" d="100"/>
          <a:sy n="78" d="100"/>
        </p:scale>
        <p:origin x="-918" y="-42"/>
      </p:cViewPr>
      <p:guideLst>
        <p:guide orient="horz" pos="2064"/>
        <p:guide pos="2688"/>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Lst>
  </p:outlineViewPr>
  <p:notesTextViewPr>
    <p:cViewPr>
      <p:scale>
        <a:sx n="100" d="100"/>
        <a:sy n="100" d="100"/>
      </p:scale>
      <p:origin x="0" y="0"/>
    </p:cViewPr>
  </p:notesTextViewPr>
  <p:sorterViewPr>
    <p:cViewPr>
      <p:scale>
        <a:sx n="50" d="100"/>
        <a:sy n="50" d="100"/>
      </p:scale>
      <p:origin x="0" y="1150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font" Target="fonts/font5.fntdata"/><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font" Target="fonts/font6.fntdata"/><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54" Type="http://schemas.openxmlformats.org/officeDocument/2006/relationships/tableStyles" Target="tableStyle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font" Target="fonts/font2.fntdata"/><Relationship Id="rId249" Type="http://schemas.openxmlformats.org/officeDocument/2006/relationships/font" Target="fonts/font7.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font" Target="fonts/font8.fntdata"/><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font" Target="fonts/font3.fntdata"/><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notesMaster" Target="notesMasters/notesMaster1.xml"/><Relationship Id="rId246" Type="http://schemas.openxmlformats.org/officeDocument/2006/relationships/font" Target="fonts/font4.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viewProps" Target="view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handoutMaster" Target="handoutMasters/handoutMaster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theme" Target="theme/theme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font" Target="fonts/font1.fntdata"/><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_rels/viewProps.xml.rels><?xml version="1.0" encoding="UTF-8" standalone="yes"?>
<Relationships xmlns="http://schemas.openxmlformats.org/package/2006/relationships"><Relationship Id="rId3" Type="http://schemas.openxmlformats.org/officeDocument/2006/relationships/slide" Target="slides/slide210.xml"/><Relationship Id="rId7" Type="http://schemas.openxmlformats.org/officeDocument/2006/relationships/slide" Target="slides/slide218.xml"/><Relationship Id="rId2" Type="http://schemas.openxmlformats.org/officeDocument/2006/relationships/slide" Target="slides/slide208.xml"/><Relationship Id="rId1" Type="http://schemas.openxmlformats.org/officeDocument/2006/relationships/slide" Target="slides/slide206.xml"/><Relationship Id="rId6" Type="http://schemas.openxmlformats.org/officeDocument/2006/relationships/slide" Target="slides/slide217.xml"/><Relationship Id="rId5" Type="http://schemas.openxmlformats.org/officeDocument/2006/relationships/slide" Target="slides/slide215.xml"/><Relationship Id="rId4" Type="http://schemas.openxmlformats.org/officeDocument/2006/relationships/slide" Target="slides/slide21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image" Target="../media/image47.emf"/><Relationship Id="rId1" Type="http://schemas.openxmlformats.org/officeDocument/2006/relationships/image" Target="../media/image46.emf"/><Relationship Id="rId5" Type="http://schemas.openxmlformats.org/officeDocument/2006/relationships/image" Target="../media/image50.wmf"/><Relationship Id="rId4" Type="http://schemas.openxmlformats.org/officeDocument/2006/relationships/image" Target="../media/image49.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4.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6.e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image" Target="../media/image69.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7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4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defRPr sz="1200">
                <a:effectLst/>
                <a:latin typeface="Arial Rounded MT Bold" pitchFamily="34" charset="0"/>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a:defRPr sz="1200">
                <a:effectLst/>
                <a:latin typeface="Arial Rounded MT Bold" pitchFamily="34" charset="0"/>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defRPr sz="1200">
                <a:effectLst/>
                <a:latin typeface="Arial Rounded MT Bold" pitchFamily="34" charset="0"/>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a:defRPr sz="1200">
                <a:effectLst/>
                <a:latin typeface="Arial Rounded MT Bold" pitchFamily="34" charset="0"/>
              </a:defRPr>
            </a:lvl1pPr>
          </a:lstStyle>
          <a:p>
            <a:pPr>
              <a:defRPr/>
            </a:pPr>
            <a:fld id="{3B7CE6A3-2BBF-4876-A0AC-47FB47C50AB1}" type="slidenum">
              <a:rPr lang="en-US"/>
              <a:pPr>
                <a:defRPr/>
              </a:pPr>
              <a:t>‹#›</a:t>
            </a:fld>
            <a:endParaRPr lang="en-US"/>
          </a:p>
        </p:txBody>
      </p:sp>
    </p:spTree>
    <p:extLst>
      <p:ext uri="{BB962C8B-B14F-4D97-AF65-F5344CB8AC3E}">
        <p14:creationId xmlns:p14="http://schemas.microsoft.com/office/powerpoint/2010/main" val="6507654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defRPr sz="1200" b="1">
                <a:effectLst/>
                <a:latin typeface="Arial Rounded MT Bold" pitchFamily="34" charset="0"/>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a:defRPr sz="1200" b="1">
                <a:effectLst/>
                <a:latin typeface="Arial Rounded MT Bold" pitchFamily="34" charset="0"/>
              </a:defRPr>
            </a:lvl1pPr>
          </a:lstStyle>
          <a:p>
            <a:pPr>
              <a:defRPr/>
            </a:pPr>
            <a:endParaRPr lang="en-US"/>
          </a:p>
        </p:txBody>
      </p:sp>
      <p:sp>
        <p:nvSpPr>
          <p:cNvPr id="246788" name="Rectangle 4"/>
          <p:cNvSpPr>
            <a:spLocks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defRPr sz="1200" b="1">
                <a:effectLst/>
                <a:latin typeface="Arial Rounded MT Bold" pitchFamily="34" charset="0"/>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a:defRPr sz="1200" b="1">
                <a:effectLst/>
                <a:latin typeface="Arial Rounded MT Bold" pitchFamily="34" charset="0"/>
              </a:defRPr>
            </a:lvl1pPr>
          </a:lstStyle>
          <a:p>
            <a:pPr>
              <a:defRPr/>
            </a:pPr>
            <a:fld id="{D227E03F-F75D-4E81-A920-BDFBC791A24B}" type="slidenum">
              <a:rPr lang="en-US"/>
              <a:pPr>
                <a:defRPr/>
              </a:pPr>
              <a:t>‹#›</a:t>
            </a:fld>
            <a:endParaRPr lang="en-US"/>
          </a:p>
        </p:txBody>
      </p:sp>
    </p:spTree>
    <p:extLst>
      <p:ext uri="{BB962C8B-B14F-4D97-AF65-F5344CB8AC3E}">
        <p14:creationId xmlns:p14="http://schemas.microsoft.com/office/powerpoint/2010/main" val="291192307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Slide Image Placeholder 1"/>
          <p:cNvSpPr>
            <a:spLocks noGrp="1" noRot="1" noChangeAspect="1" noTextEdit="1"/>
          </p:cNvSpPr>
          <p:nvPr>
            <p:ph type="sldImg"/>
          </p:nvPr>
        </p:nvSpPr>
        <p:spPr>
          <a:ln/>
        </p:spPr>
      </p:sp>
      <p:sp>
        <p:nvSpPr>
          <p:cNvPr id="247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247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8F8EFFB1-EF41-4509-A0B8-6260CA976BA7}" type="slidenum">
              <a:rPr lang="en-US" altLang="en-US" sz="1200" smtClean="0">
                <a:latin typeface="Arial Rounded MT Bold" pitchFamily="34" charset="0"/>
              </a:rPr>
              <a:pPr/>
              <a:t>8</a:t>
            </a:fld>
            <a:endParaRPr lang="en-US" altLang="en-US" sz="1200" smtClean="0">
              <a:latin typeface="Arial Rounded MT Bold"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985D1EF3-B89D-4D67-B24A-DB63B33055F2}" type="slidenum">
              <a:rPr lang="en-US" altLang="en-US" sz="1200" smtClean="0">
                <a:latin typeface="Arial Rounded MT Bold" pitchFamily="34" charset="0"/>
              </a:rPr>
              <a:pPr/>
              <a:t>70</a:t>
            </a:fld>
            <a:endParaRPr lang="en-US" altLang="en-US" sz="1200" smtClean="0">
              <a:latin typeface="Arial Rounded MT Bold" pitchFamily="34" charset="0"/>
            </a:endParaRPr>
          </a:p>
        </p:txBody>
      </p:sp>
      <p:sp>
        <p:nvSpPr>
          <p:cNvPr id="257027" name="Rectangle 2"/>
          <p:cNvSpPr>
            <a:spLocks noChangeArrowheads="1" noTextEdit="1"/>
          </p:cNvSpPr>
          <p:nvPr>
            <p:ph type="sldImg"/>
          </p:nvPr>
        </p:nvSpPr>
        <p:spPr>
          <a:ln/>
        </p:spPr>
      </p:sp>
      <p:sp>
        <p:nvSpPr>
          <p:cNvPr id="257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99AA9732-A722-48AE-AB23-89901353873B}" type="slidenum">
              <a:rPr lang="en-US" altLang="en-US" sz="1200" smtClean="0">
                <a:latin typeface="Arial Rounded MT Bold" pitchFamily="34" charset="0"/>
              </a:rPr>
              <a:pPr/>
              <a:t>71</a:t>
            </a:fld>
            <a:endParaRPr lang="en-US" altLang="en-US" sz="1200" smtClean="0">
              <a:latin typeface="Arial Rounded MT Bold" pitchFamily="34" charset="0"/>
            </a:endParaRPr>
          </a:p>
        </p:txBody>
      </p:sp>
      <p:sp>
        <p:nvSpPr>
          <p:cNvPr id="258051" name="Rectangle 2"/>
          <p:cNvSpPr>
            <a:spLocks noChangeArrowheads="1" noTextEdit="1"/>
          </p:cNvSpPr>
          <p:nvPr>
            <p:ph type="sldImg"/>
          </p:nvPr>
        </p:nvSpPr>
        <p:spPr>
          <a:ln/>
        </p:spPr>
      </p:sp>
      <p:sp>
        <p:nvSpPr>
          <p:cNvPr id="258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85DF35E8-BE88-488A-ACA0-62ED585A8932}" type="slidenum">
              <a:rPr lang="en-US" altLang="en-US" sz="1200" smtClean="0">
                <a:latin typeface="Arial Rounded MT Bold" pitchFamily="34" charset="0"/>
              </a:rPr>
              <a:pPr/>
              <a:t>72</a:t>
            </a:fld>
            <a:endParaRPr lang="en-US" altLang="en-US" sz="1200" smtClean="0">
              <a:latin typeface="Arial Rounded MT Bold" pitchFamily="34" charset="0"/>
            </a:endParaRPr>
          </a:p>
        </p:txBody>
      </p:sp>
      <p:sp>
        <p:nvSpPr>
          <p:cNvPr id="259075" name="Rectangle 2"/>
          <p:cNvSpPr>
            <a:spLocks noChangeArrowheads="1" noTextEdit="1"/>
          </p:cNvSpPr>
          <p:nvPr>
            <p:ph type="sldImg"/>
          </p:nvPr>
        </p:nvSpPr>
        <p:spPr>
          <a:ln/>
        </p:spPr>
      </p:sp>
      <p:sp>
        <p:nvSpPr>
          <p:cNvPr id="259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2E77512F-5219-4424-830F-3A8D2D21F561}" type="slidenum">
              <a:rPr lang="en-US" altLang="en-US" sz="1200" smtClean="0">
                <a:latin typeface="Arial Rounded MT Bold" pitchFamily="34" charset="0"/>
              </a:rPr>
              <a:pPr/>
              <a:t>73</a:t>
            </a:fld>
            <a:endParaRPr lang="en-US" altLang="en-US" sz="1200" smtClean="0">
              <a:latin typeface="Arial Rounded MT Bold" pitchFamily="34" charset="0"/>
            </a:endParaRPr>
          </a:p>
        </p:txBody>
      </p:sp>
      <p:sp>
        <p:nvSpPr>
          <p:cNvPr id="260099" name="Rectangle 2"/>
          <p:cNvSpPr>
            <a:spLocks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B89080EE-69F7-4F33-86A6-891DFBF3ECCA}" type="slidenum">
              <a:rPr lang="en-US" altLang="en-US" sz="1200" smtClean="0">
                <a:latin typeface="Arial Rounded MT Bold" pitchFamily="34" charset="0"/>
              </a:rPr>
              <a:pPr/>
              <a:t>74</a:t>
            </a:fld>
            <a:endParaRPr lang="en-US" altLang="en-US" sz="1200" smtClean="0">
              <a:latin typeface="Arial Rounded MT Bold" pitchFamily="34" charset="0"/>
            </a:endParaRPr>
          </a:p>
        </p:txBody>
      </p:sp>
      <p:sp>
        <p:nvSpPr>
          <p:cNvPr id="261123" name="Rectangle 2"/>
          <p:cNvSpPr>
            <a:spLocks noChangeArrowheads="1" noTextEdit="1"/>
          </p:cNvSpPr>
          <p:nvPr>
            <p:ph type="sldImg"/>
          </p:nvPr>
        </p:nvSpPr>
        <p:spPr>
          <a:ln/>
        </p:spPr>
      </p:sp>
      <p:sp>
        <p:nvSpPr>
          <p:cNvPr id="261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F875A6ED-2DD5-48B0-BCBB-15CD98F2BAA1}" type="slidenum">
              <a:rPr lang="en-US" altLang="en-US" sz="1200" smtClean="0">
                <a:latin typeface="Arial Rounded MT Bold" pitchFamily="34" charset="0"/>
              </a:rPr>
              <a:pPr/>
              <a:t>77</a:t>
            </a:fld>
            <a:endParaRPr lang="en-US" altLang="en-US" sz="1200" smtClean="0">
              <a:latin typeface="Arial Rounded MT Bold" pitchFamily="34" charset="0"/>
            </a:endParaRPr>
          </a:p>
        </p:txBody>
      </p:sp>
      <p:sp>
        <p:nvSpPr>
          <p:cNvPr id="262147" name="Rectangle 2"/>
          <p:cNvSpPr>
            <a:spLocks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3AC8908A-78D9-4CEF-97ED-7FA3FEE12DA3}" type="slidenum">
              <a:rPr lang="en-US" altLang="en-US" sz="1200" smtClean="0">
                <a:latin typeface="Arial Rounded MT Bold" pitchFamily="34" charset="0"/>
              </a:rPr>
              <a:pPr/>
              <a:t>98</a:t>
            </a:fld>
            <a:endParaRPr lang="en-US" altLang="en-US" sz="1200" smtClean="0">
              <a:latin typeface="Arial Rounded MT Bold" pitchFamily="34" charset="0"/>
            </a:endParaRPr>
          </a:p>
        </p:txBody>
      </p:sp>
      <p:sp>
        <p:nvSpPr>
          <p:cNvPr id="263171" name="Rectangle 2"/>
          <p:cNvSpPr>
            <a:spLocks noChangeArrowheads="1" noTextEdit="1"/>
          </p:cNvSpPr>
          <p:nvPr>
            <p:ph type="sldImg"/>
          </p:nvPr>
        </p:nvSpPr>
        <p:spPr>
          <a:ln/>
        </p:spPr>
      </p:sp>
      <p:sp>
        <p:nvSpPr>
          <p:cNvPr id="263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C7D4F422-98A7-4FD1-ADA1-E6E5C0177B94}" type="slidenum">
              <a:rPr lang="en-US" altLang="en-US" sz="1200" smtClean="0">
                <a:latin typeface="Arial Rounded MT Bold" pitchFamily="34" charset="0"/>
              </a:rPr>
              <a:pPr/>
              <a:t>119</a:t>
            </a:fld>
            <a:endParaRPr lang="en-US" altLang="en-US" sz="1200" smtClean="0">
              <a:latin typeface="Arial Rounded MT Bold" pitchFamily="34" charset="0"/>
            </a:endParaRPr>
          </a:p>
        </p:txBody>
      </p:sp>
      <p:sp>
        <p:nvSpPr>
          <p:cNvPr id="264195" name="Rectangle 2"/>
          <p:cNvSpPr>
            <a:spLocks noChangeArrowheads="1" noTextEdit="1"/>
          </p:cNvSpPr>
          <p:nvPr>
            <p:ph type="sldImg"/>
          </p:nvPr>
        </p:nvSpPr>
        <p:spPr>
          <a:ln/>
        </p:spPr>
      </p:sp>
      <p:sp>
        <p:nvSpPr>
          <p:cNvPr id="264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4F8A71A9-12B6-45A8-8BF0-F887BAC3E5B0}" type="slidenum">
              <a:rPr lang="en-US" altLang="en-US" sz="1200" smtClean="0">
                <a:latin typeface="Arial Rounded MT Bold" pitchFamily="34" charset="0"/>
              </a:rPr>
              <a:pPr/>
              <a:t>158</a:t>
            </a:fld>
            <a:endParaRPr lang="en-US" altLang="en-US" sz="1200" smtClean="0">
              <a:latin typeface="Arial Rounded MT Bold" pitchFamily="34" charset="0"/>
            </a:endParaRPr>
          </a:p>
        </p:txBody>
      </p:sp>
      <p:sp>
        <p:nvSpPr>
          <p:cNvPr id="265219" name="Rectangle 2"/>
          <p:cNvSpPr>
            <a:spLocks noChangeArrowheads="1" noTextEdit="1"/>
          </p:cNvSpPr>
          <p:nvPr>
            <p:ph type="sldImg"/>
          </p:nvPr>
        </p:nvSpPr>
        <p:spPr>
          <a:ln/>
        </p:spPr>
      </p:sp>
      <p:sp>
        <p:nvSpPr>
          <p:cNvPr id="265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CF537639-2E12-4586-AC5C-58D515E0D3E3}" type="slidenum">
              <a:rPr lang="en-US" altLang="en-US" sz="1200" smtClean="0">
                <a:latin typeface="Arial Rounded MT Bold" pitchFamily="34" charset="0"/>
              </a:rPr>
              <a:pPr/>
              <a:t>160</a:t>
            </a:fld>
            <a:endParaRPr lang="en-US" altLang="en-US" sz="1200" smtClean="0">
              <a:latin typeface="Arial Rounded MT Bold" pitchFamily="34" charset="0"/>
            </a:endParaRPr>
          </a:p>
        </p:txBody>
      </p:sp>
      <p:sp>
        <p:nvSpPr>
          <p:cNvPr id="266243" name="Rectangle 2"/>
          <p:cNvSpPr>
            <a:spLocks noChangeArrowheads="1" noTextEdit="1"/>
          </p:cNvSpPr>
          <p:nvPr>
            <p:ph type="sldImg"/>
          </p:nvPr>
        </p:nvSpPr>
        <p:spPr>
          <a:ln/>
        </p:spPr>
      </p:sp>
      <p:sp>
        <p:nvSpPr>
          <p:cNvPr id="266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39F21838-C8BA-41EC-99B8-D401279B50FA}" type="slidenum">
              <a:rPr lang="en-US" altLang="en-US" sz="1200" smtClean="0">
                <a:latin typeface="Arial Rounded MT Bold" pitchFamily="34" charset="0"/>
              </a:rPr>
              <a:pPr/>
              <a:t>44</a:t>
            </a:fld>
            <a:endParaRPr lang="en-US" altLang="en-US" sz="1200" smtClean="0">
              <a:latin typeface="Arial Rounded MT Bold" pitchFamily="34" charset="0"/>
            </a:endParaRPr>
          </a:p>
        </p:txBody>
      </p:sp>
      <p:sp>
        <p:nvSpPr>
          <p:cNvPr id="248835" name="Rectangle 2"/>
          <p:cNvSpPr>
            <a:spLocks noChangeArrowheads="1" noTextEdit="1"/>
          </p:cNvSpPr>
          <p:nvPr>
            <p:ph type="sldImg"/>
          </p:nvPr>
        </p:nvSpPr>
        <p:spPr>
          <a:ln/>
        </p:spPr>
      </p:sp>
      <p:sp>
        <p:nvSpPr>
          <p:cNvPr id="248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EF62D73F-F8D2-4D68-9C7A-F15BF9A9C69E}" type="slidenum">
              <a:rPr lang="en-US" altLang="en-US" sz="1200" smtClean="0">
                <a:latin typeface="Arial Rounded MT Bold" pitchFamily="34" charset="0"/>
              </a:rPr>
              <a:pPr/>
              <a:t>161</a:t>
            </a:fld>
            <a:endParaRPr lang="en-US" altLang="en-US" sz="1200" smtClean="0">
              <a:latin typeface="Arial Rounded MT Bold" pitchFamily="34" charset="0"/>
            </a:endParaRPr>
          </a:p>
        </p:txBody>
      </p:sp>
      <p:sp>
        <p:nvSpPr>
          <p:cNvPr id="267267" name="Rectangle 2"/>
          <p:cNvSpPr>
            <a:spLocks noChangeArrowheads="1" noTextEdit="1"/>
          </p:cNvSpPr>
          <p:nvPr>
            <p:ph type="sldImg"/>
          </p:nvPr>
        </p:nvSpPr>
        <p:spPr>
          <a:ln/>
        </p:spPr>
      </p:sp>
      <p:sp>
        <p:nvSpPr>
          <p:cNvPr id="267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064CE8FF-E1E6-4805-8A8D-4B38B44166B8}" type="slidenum">
              <a:rPr lang="en-US" altLang="en-US" sz="1200" smtClean="0">
                <a:latin typeface="Arial Rounded MT Bold" pitchFamily="34" charset="0"/>
              </a:rPr>
              <a:pPr/>
              <a:t>165</a:t>
            </a:fld>
            <a:endParaRPr lang="en-US" altLang="en-US" sz="1200" smtClean="0">
              <a:latin typeface="Arial Rounded MT Bold" pitchFamily="34" charset="0"/>
            </a:endParaRPr>
          </a:p>
        </p:txBody>
      </p:sp>
      <p:sp>
        <p:nvSpPr>
          <p:cNvPr id="268291" name="Rectangle 2"/>
          <p:cNvSpPr>
            <a:spLocks noChangeArrowheads="1" noTextEdit="1"/>
          </p:cNvSpPr>
          <p:nvPr>
            <p:ph type="sldImg"/>
          </p:nvPr>
        </p:nvSpPr>
        <p:spPr>
          <a:ln/>
        </p:spPr>
      </p:sp>
      <p:sp>
        <p:nvSpPr>
          <p:cNvPr id="268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9CA77872-8C43-4EC0-91A8-0F590A23561A}" type="slidenum">
              <a:rPr lang="en-US" altLang="en-US" sz="1200" smtClean="0">
                <a:latin typeface="Arial Rounded MT Bold" pitchFamily="34" charset="0"/>
              </a:rPr>
              <a:pPr/>
              <a:t>45</a:t>
            </a:fld>
            <a:endParaRPr lang="en-US" altLang="en-US" sz="1200" smtClean="0">
              <a:latin typeface="Arial Rounded MT Bold" pitchFamily="34" charset="0"/>
            </a:endParaRPr>
          </a:p>
        </p:txBody>
      </p:sp>
      <p:sp>
        <p:nvSpPr>
          <p:cNvPr id="249859" name="Rectangle 2"/>
          <p:cNvSpPr>
            <a:spLocks noChangeArrowheads="1" noTextEdit="1"/>
          </p:cNvSpPr>
          <p:nvPr>
            <p:ph type="sldImg"/>
          </p:nvPr>
        </p:nvSpPr>
        <p:spPr>
          <a:ln/>
        </p:spPr>
      </p:sp>
      <p:sp>
        <p:nvSpPr>
          <p:cNvPr id="249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6E7994E4-7F50-4567-A1F5-E1C73BC399D5}" type="slidenum">
              <a:rPr lang="en-US" altLang="en-US" sz="1200" smtClean="0">
                <a:latin typeface="Arial Rounded MT Bold" pitchFamily="34" charset="0"/>
              </a:rPr>
              <a:pPr/>
              <a:t>46</a:t>
            </a:fld>
            <a:endParaRPr lang="en-US" altLang="en-US" sz="1200" smtClean="0">
              <a:latin typeface="Arial Rounded MT Bold" pitchFamily="34" charset="0"/>
            </a:endParaRPr>
          </a:p>
        </p:txBody>
      </p:sp>
      <p:sp>
        <p:nvSpPr>
          <p:cNvPr id="250883" name="Rectangle 2"/>
          <p:cNvSpPr>
            <a:spLocks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7F54BDC2-6ECD-460A-99AD-575EBA9B18AD}" type="slidenum">
              <a:rPr lang="en-US" altLang="en-US" sz="1200" smtClean="0">
                <a:latin typeface="Arial Rounded MT Bold" pitchFamily="34" charset="0"/>
              </a:rPr>
              <a:pPr/>
              <a:t>47</a:t>
            </a:fld>
            <a:endParaRPr lang="en-US" altLang="en-US" sz="1200" smtClean="0">
              <a:latin typeface="Arial Rounded MT Bold" pitchFamily="34" charset="0"/>
            </a:endParaRPr>
          </a:p>
        </p:txBody>
      </p:sp>
      <p:sp>
        <p:nvSpPr>
          <p:cNvPr id="251907" name="Rectangle 2"/>
          <p:cNvSpPr>
            <a:spLocks noChangeArrowheads="1" noTextEdit="1"/>
          </p:cNvSpPr>
          <p:nvPr>
            <p:ph type="sldImg"/>
          </p:nvPr>
        </p:nvSpPr>
        <p:spPr>
          <a:ln/>
        </p:spPr>
      </p:sp>
      <p:sp>
        <p:nvSpPr>
          <p:cNvPr id="251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91B954B3-5968-49FE-9109-E4945FBE8976}" type="slidenum">
              <a:rPr lang="en-US" altLang="en-US" sz="1200" smtClean="0">
                <a:latin typeface="Arial Rounded MT Bold" pitchFamily="34" charset="0"/>
              </a:rPr>
              <a:pPr/>
              <a:t>48</a:t>
            </a:fld>
            <a:endParaRPr lang="en-US" altLang="en-US" sz="1200" smtClean="0">
              <a:latin typeface="Arial Rounded MT Bold" pitchFamily="34" charset="0"/>
            </a:endParaRPr>
          </a:p>
        </p:txBody>
      </p:sp>
      <p:sp>
        <p:nvSpPr>
          <p:cNvPr id="252931" name="Rectangle 2"/>
          <p:cNvSpPr>
            <a:spLocks noChangeArrowheads="1" noTextEdit="1"/>
          </p:cNvSpPr>
          <p:nvPr>
            <p:ph type="sldImg"/>
          </p:nvPr>
        </p:nvSpPr>
        <p:spPr>
          <a:ln/>
        </p:spPr>
      </p:sp>
      <p:sp>
        <p:nvSpPr>
          <p:cNvPr id="252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1A1F540-58B4-43BF-8676-D0EC77B6CB42}" type="slidenum">
              <a:rPr lang="en-US" altLang="en-US" sz="1200" smtClean="0">
                <a:latin typeface="Arial Rounded MT Bold" pitchFamily="34" charset="0"/>
              </a:rPr>
              <a:pPr/>
              <a:t>49</a:t>
            </a:fld>
            <a:endParaRPr lang="en-US" altLang="en-US" sz="1200" smtClean="0">
              <a:latin typeface="Arial Rounded MT Bold" pitchFamily="34" charset="0"/>
            </a:endParaRPr>
          </a:p>
        </p:txBody>
      </p:sp>
      <p:sp>
        <p:nvSpPr>
          <p:cNvPr id="253955" name="Rectangle 2"/>
          <p:cNvSpPr>
            <a:spLocks noChangeArrowheads="1" noTextEdit="1"/>
          </p:cNvSpPr>
          <p:nvPr>
            <p:ph type="sldImg"/>
          </p:nvPr>
        </p:nvSpPr>
        <p:spPr>
          <a:ln/>
        </p:spPr>
      </p:sp>
      <p:sp>
        <p:nvSpPr>
          <p:cNvPr id="253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9104645F-9F5B-4614-9B35-105127B78B56}" type="slidenum">
              <a:rPr lang="en-US" altLang="en-US" sz="1200" smtClean="0">
                <a:latin typeface="Arial Rounded MT Bold" pitchFamily="34" charset="0"/>
              </a:rPr>
              <a:pPr/>
              <a:t>52</a:t>
            </a:fld>
            <a:endParaRPr lang="en-US" altLang="en-US" sz="1200" smtClean="0">
              <a:latin typeface="Arial Rounded MT Bold" pitchFamily="34" charset="0"/>
            </a:endParaRPr>
          </a:p>
        </p:txBody>
      </p:sp>
      <p:sp>
        <p:nvSpPr>
          <p:cNvPr id="254979" name="Rectangle 2"/>
          <p:cNvSpPr>
            <a:spLocks noChangeArrowheads="1" noTextEdit="1"/>
          </p:cNvSpPr>
          <p:nvPr>
            <p:ph type="sldImg"/>
          </p:nvPr>
        </p:nvSpPr>
        <p:spPr>
          <a:ln/>
        </p:spPr>
      </p:sp>
      <p:sp>
        <p:nvSpPr>
          <p:cNvPr id="254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FD87945A-C36C-4326-B3BB-25C1A9571901}" type="slidenum">
              <a:rPr lang="en-US" altLang="en-US" sz="1200" smtClean="0">
                <a:latin typeface="Arial Rounded MT Bold" pitchFamily="34" charset="0"/>
              </a:rPr>
              <a:pPr/>
              <a:t>57</a:t>
            </a:fld>
            <a:endParaRPr lang="en-US" altLang="en-US" sz="1200" smtClean="0">
              <a:latin typeface="Arial Rounded MT Bold" pitchFamily="34" charset="0"/>
            </a:endParaRPr>
          </a:p>
        </p:txBody>
      </p:sp>
      <p:sp>
        <p:nvSpPr>
          <p:cNvPr id="256003" name="Rectangle 2"/>
          <p:cNvSpPr>
            <a:spLocks noChangeArrowheads="1" noTextEdit="1"/>
          </p:cNvSpPr>
          <p:nvPr>
            <p:ph type="sldImg"/>
          </p:nvPr>
        </p:nvSpPr>
        <p:spPr>
          <a:ln/>
        </p:spPr>
      </p:sp>
      <p:sp>
        <p:nvSpPr>
          <p:cNvPr id="256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C6DF54F5-EBF7-4E67-8CF2-B7244060A45B}"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5733108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860E306-8DE8-4982-9339-614FE0C04B28}"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5865046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smtClean="0"/>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C2F31B4E-21FB-4047-AF05-9345FE63335F}"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6950139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smtClean="0"/>
              <a:t>Click to edit Master title style</a:t>
            </a:r>
            <a:endParaRPr lang="en-CA"/>
          </a:p>
        </p:txBody>
      </p:sp>
      <p:sp>
        <p:nvSpPr>
          <p:cNvPr id="3" name="Table Placeholder 2"/>
          <p:cNvSpPr>
            <a:spLocks noGrp="1"/>
          </p:cNvSpPr>
          <p:nvPr>
            <p:ph type="tbl" idx="1"/>
          </p:nvPr>
        </p:nvSpPr>
        <p:spPr>
          <a:xfrm>
            <a:off x="685800" y="1752600"/>
            <a:ext cx="7772400" cy="4114800"/>
          </a:xfrm>
        </p:spPr>
        <p:txBody>
          <a:bodyPr/>
          <a:lstStyle/>
          <a:p>
            <a:pPr lvl="0"/>
            <a:endParaRPr lang="en-CA" noProof="0" smtClean="0"/>
          </a:p>
        </p:txBody>
      </p:sp>
      <p:sp>
        <p:nvSpPr>
          <p:cNvPr id="4" name="Rectangle 4"/>
          <p:cNvSpPr>
            <a:spLocks noGrp="1" noChangeArrowheads="1"/>
          </p:cNvSpPr>
          <p:nvPr>
            <p:ph type="dt" sz="half" idx="10"/>
          </p:nvPr>
        </p:nvSpPr>
        <p:spPr>
          <a:ln/>
        </p:spPr>
        <p:txBody>
          <a:bodyPr/>
          <a:lstStyle>
            <a:lvl1pPr>
              <a:defRPr/>
            </a:lvl1pPr>
          </a:lstStyle>
          <a:p>
            <a:pPr>
              <a:defRPr/>
            </a:pPr>
            <a:fld id="{C6F913F5-D2E5-4071-9CB1-0E3052439AD3}"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955558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228600"/>
            <a:ext cx="7772400" cy="5638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4B35BC60-162E-47CA-8E90-44C47751C520}" type="datetime1">
              <a:rPr lang="en-US"/>
              <a:pPr>
                <a:defRPr/>
              </a:pPr>
              <a:t>6/4/2015</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8960842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smtClean="0"/>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quarter" idx="2"/>
          </p:nvPr>
        </p:nvSpPr>
        <p:spPr>
          <a:xfrm>
            <a:off x="4648200" y="17526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Content Placeholder 4"/>
          <p:cNvSpPr>
            <a:spLocks noGrp="1"/>
          </p:cNvSpPr>
          <p:nvPr>
            <p:ph sz="quarter" idx="3"/>
          </p:nvPr>
        </p:nvSpPr>
        <p:spPr>
          <a:xfrm>
            <a:off x="4648200" y="3886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6" name="Rectangle 4"/>
          <p:cNvSpPr>
            <a:spLocks noGrp="1" noChangeArrowheads="1"/>
          </p:cNvSpPr>
          <p:nvPr>
            <p:ph type="dt" sz="half" idx="10"/>
          </p:nvPr>
        </p:nvSpPr>
        <p:spPr>
          <a:ln/>
        </p:spPr>
        <p:txBody>
          <a:bodyPr/>
          <a:lstStyle>
            <a:lvl1pPr>
              <a:defRPr/>
            </a:lvl1pPr>
          </a:lstStyle>
          <a:p>
            <a:pPr>
              <a:defRPr/>
            </a:pPr>
            <a:fld id="{1EE1A93F-2E72-47AD-8EEF-4634C63AA454}" type="datetime1">
              <a:rPr lang="en-US"/>
              <a:pPr>
                <a:defRPr/>
              </a:pPr>
              <a:t>6/4/2015</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1922599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4B407504-E4B3-48CE-9AAD-3A028E1D85A6}"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3034932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21075072-7B70-44B1-9EAF-BD8E0678E1E8}"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1736685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616E14D8-3DC0-44E3-B023-9303FB51DD0F}"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149148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5ABFEC79-6574-4E36-91F8-EA1A4FB6CF9F}" type="datetime1">
              <a:rPr lang="en-US"/>
              <a:pPr>
                <a:defRPr/>
              </a:pPr>
              <a:t>6/4/2015</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450869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1E1D2952-37B3-4295-91EE-795C550FD719}" type="datetime1">
              <a:rPr lang="en-US"/>
              <a:pPr>
                <a:defRPr/>
              </a:pPr>
              <a:t>6/4/2015</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2543329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1B4140C2-2EA2-4827-93AC-C8D84EFBC53F}" type="datetime1">
              <a:rPr lang="en-US"/>
              <a:pPr>
                <a:defRPr/>
              </a:pPr>
              <a:t>6/4/2015</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544238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D84868C6-2BE5-4E4F-84C8-49B9D1D62B4A}"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9133581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02D71EB-B41D-4AA8-A121-126A9D3DC331}"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3085030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folHlink"/>
                </a:solidFill>
                <a:effectLst/>
              </a:defRPr>
            </a:lvl1pPr>
          </a:lstStyle>
          <a:p>
            <a:pPr>
              <a:defRPr/>
            </a:pPr>
            <a:fld id="{279A3407-E2C9-4D07-8554-E480B59885DD}" type="datetime1">
              <a:rPr lang="en-US"/>
              <a:pPr>
                <a:defRPr/>
              </a:pPr>
              <a:t>6/4/2015</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chemeClr val="folHlink"/>
                </a:solidFill>
                <a:effectLst/>
                <a:latin typeface="Arial" pitchFamily="34" charset="0"/>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slide" Target="slide9.xml"/><Relationship Id="rId5" Type="http://schemas.openxmlformats.org/officeDocument/2006/relationships/slide" Target="slide2.xml"/><Relationship Id="rId4" Type="http://schemas.openxmlformats.org/officeDocument/2006/relationships/image" Target="../media/image1.w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xml"/><Relationship Id="rId1" Type="http://schemas.openxmlformats.org/officeDocument/2006/relationships/vmlDrawing" Target="../drawings/vmlDrawing2.vml"/><Relationship Id="rId4" Type="http://schemas.openxmlformats.org/officeDocument/2006/relationships/image" Target="../media/image1.wmf"/></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audio" Target="../media/audio3.wav"/><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41.emf"/><Relationship Id="rId4" Type="http://schemas.openxmlformats.org/officeDocument/2006/relationships/oleObject" Target="../embeddings/oleObject9.bin"/></Relationships>
</file>

<file path=ppt/slides/_rels/slide208.xml.rels><?xml version="1.0" encoding="UTF-8" standalone="yes"?>
<Relationships xmlns="http://schemas.openxmlformats.org/package/2006/relationships"><Relationship Id="rId2" Type="http://schemas.openxmlformats.org/officeDocument/2006/relationships/image" Target="../media/image42.wmf"/><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8" Type="http://schemas.openxmlformats.org/officeDocument/2006/relationships/image" Target="../media/image48.wmf"/><Relationship Id="rId3" Type="http://schemas.openxmlformats.org/officeDocument/2006/relationships/oleObject" Target="../embeddings/oleObject10.bin"/><Relationship Id="rId7" Type="http://schemas.openxmlformats.org/officeDocument/2006/relationships/oleObject" Target="../embeddings/oleObject12.bin"/><Relationship Id="rId12" Type="http://schemas.openxmlformats.org/officeDocument/2006/relationships/image" Target="../media/image50.wmf"/><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image" Target="../media/image47.emf"/><Relationship Id="rId11" Type="http://schemas.openxmlformats.org/officeDocument/2006/relationships/oleObject" Target="../embeddings/oleObject14.bin"/><Relationship Id="rId5" Type="http://schemas.openxmlformats.org/officeDocument/2006/relationships/oleObject" Target="../embeddings/oleObject11.bin"/><Relationship Id="rId10" Type="http://schemas.openxmlformats.org/officeDocument/2006/relationships/image" Target="../media/image49.wmf"/><Relationship Id="rId4" Type="http://schemas.openxmlformats.org/officeDocument/2006/relationships/image" Target="../media/image46.emf"/><Relationship Id="rId9" Type="http://schemas.openxmlformats.org/officeDocument/2006/relationships/oleObject" Target="../embeddings/oleObject13.bin"/></Relationships>
</file>

<file path=ppt/slides/_rels/slide215.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2.xml"/><Relationship Id="rId1" Type="http://schemas.openxmlformats.org/officeDocument/2006/relationships/vmlDrawing" Target="../drawings/vmlDrawing11.vml"/><Relationship Id="rId5" Type="http://schemas.openxmlformats.org/officeDocument/2006/relationships/image" Target="../media/image52.png"/><Relationship Id="rId4" Type="http://schemas.openxmlformats.org/officeDocument/2006/relationships/image" Target="../media/image51.emf"/></Relationships>
</file>

<file path=ppt/slides/_rels/slide216.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slideLayout" Target="../slideLayouts/slideLayout2.xml"/><Relationship Id="rId1" Type="http://schemas.openxmlformats.org/officeDocument/2006/relationships/vmlDrawing" Target="../drawings/vmlDrawing12.vml"/><Relationship Id="rId5" Type="http://schemas.openxmlformats.org/officeDocument/2006/relationships/image" Target="../media/image53.emf"/><Relationship Id="rId4" Type="http://schemas.openxmlformats.org/officeDocument/2006/relationships/oleObject" Target="../embeddings/oleObject16.bin"/></Relationships>
</file>

<file path=ppt/slides/_rels/slide217.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image" Target="../media/image54.emf"/><Relationship Id="rId4" Type="http://schemas.openxmlformats.org/officeDocument/2006/relationships/oleObject" Target="../embeddings/oleObject17.bin"/></Relationships>
</file>

<file path=ppt/slides/_rels/slide218.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2.xml"/><Relationship Id="rId1" Type="http://schemas.openxmlformats.org/officeDocument/2006/relationships/vmlDrawing" Target="../drawings/vmlDrawing14.vml"/><Relationship Id="rId4" Type="http://schemas.openxmlformats.org/officeDocument/2006/relationships/image" Target="../media/image56.emf"/></Relationships>
</file>

<file path=ppt/slides/_rels/slide219.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image" Target="../media/image58.jpeg"/><Relationship Id="rId7" Type="http://schemas.openxmlformats.org/officeDocument/2006/relationships/image" Target="../media/image62.jpeg"/><Relationship Id="rId2" Type="http://schemas.openxmlformats.org/officeDocument/2006/relationships/image" Target="../media/image57.jpeg"/><Relationship Id="rId1" Type="http://schemas.openxmlformats.org/officeDocument/2006/relationships/slideLayout" Target="../slideLayouts/slideLayout7.xml"/><Relationship Id="rId6" Type="http://schemas.openxmlformats.org/officeDocument/2006/relationships/image" Target="../media/image61.jpeg"/><Relationship Id="rId11" Type="http://schemas.openxmlformats.org/officeDocument/2006/relationships/image" Target="../media/image40.png"/><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59.jpeg"/><Relationship Id="rId9" Type="http://schemas.openxmlformats.org/officeDocument/2006/relationships/image" Target="../media/image64.jpeg"/></Relationships>
</file>

<file path=ppt/slides/_rels/slide2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6.xml"/><Relationship Id="rId1" Type="http://schemas.openxmlformats.org/officeDocument/2006/relationships/video" Target="file:///C:\My%20Documents\Pictures\Mona_Lisa.jpg" TargetMode="External"/></Relationships>
</file>

<file path=ppt/slides/_rels/slide229.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68.png"/><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70.emf"/><Relationship Id="rId5" Type="http://schemas.openxmlformats.org/officeDocument/2006/relationships/oleObject" Target="../embeddings/oleObject20.bin"/><Relationship Id="rId4" Type="http://schemas.openxmlformats.org/officeDocument/2006/relationships/image" Target="../media/image69.emf"/></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7.xml"/><Relationship Id="rId1" Type="http://schemas.openxmlformats.org/officeDocument/2006/relationships/vmlDrawing" Target="../drawings/vmlDrawing16.vml"/><Relationship Id="rId4" Type="http://schemas.openxmlformats.org/officeDocument/2006/relationships/image" Target="../media/image71.emf"/></Relationships>
</file>

<file path=ppt/slides/_rels/slide239.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6.xml"/><Relationship Id="rId1" Type="http://schemas.openxmlformats.org/officeDocument/2006/relationships/vmlDrawing" Target="../drawings/vmlDrawing4.vml"/><Relationship Id="rId5" Type="http://schemas.openxmlformats.org/officeDocument/2006/relationships/image" Target="../media/image12.wmf"/><Relationship Id="rId4" Type="http://schemas.openxmlformats.org/officeDocument/2006/relationships/image" Target="../media/image11.png"/></Relationships>
</file>

<file path=ppt/slides/_rels/slide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3.xml"/><Relationship Id="rId1" Type="http://schemas.openxmlformats.org/officeDocument/2006/relationships/vmlDrawing" Target="../drawings/vmlDrawing5.vml"/><Relationship Id="rId4" Type="http://schemas.openxmlformats.org/officeDocument/2006/relationships/image" Target="../media/image11.png"/></Relationships>
</file>

<file path=ppt/slides/_rels/slide8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13.xml"/><Relationship Id="rId1" Type="http://schemas.openxmlformats.org/officeDocument/2006/relationships/vmlDrawing" Target="../drawings/vmlDrawing6.vml"/><Relationship Id="rId4" Type="http://schemas.openxmlformats.org/officeDocument/2006/relationships/image" Target="../media/image11.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slide" Target="slide108.xml"/><Relationship Id="rId13" Type="http://schemas.openxmlformats.org/officeDocument/2006/relationships/slide" Target="slide165.xml"/><Relationship Id="rId3" Type="http://schemas.openxmlformats.org/officeDocument/2006/relationships/oleObject" Target="../embeddings/oleObject3.bin"/><Relationship Id="rId7" Type="http://schemas.openxmlformats.org/officeDocument/2006/relationships/slide" Target="slide101.xml"/><Relationship Id="rId12" Type="http://schemas.openxmlformats.org/officeDocument/2006/relationships/slide" Target="slide159.xml"/><Relationship Id="rId2" Type="http://schemas.openxmlformats.org/officeDocument/2006/relationships/slideLayout" Target="../slideLayouts/slideLayout1.xml"/><Relationship Id="rId1" Type="http://schemas.openxmlformats.org/officeDocument/2006/relationships/vmlDrawing" Target="../drawings/vmlDrawing3.vml"/><Relationship Id="rId6" Type="http://schemas.openxmlformats.org/officeDocument/2006/relationships/slide" Target="slide25.xml"/><Relationship Id="rId11" Type="http://schemas.openxmlformats.org/officeDocument/2006/relationships/slide" Target="slide129.xml"/><Relationship Id="rId5" Type="http://schemas.openxmlformats.org/officeDocument/2006/relationships/slide" Target="slide10.xml"/><Relationship Id="rId15" Type="http://schemas.openxmlformats.org/officeDocument/2006/relationships/slide" Target="slide226.xml"/><Relationship Id="rId10" Type="http://schemas.openxmlformats.org/officeDocument/2006/relationships/slide" Target="slide111.xml"/><Relationship Id="rId4" Type="http://schemas.openxmlformats.org/officeDocument/2006/relationships/image" Target="../media/image1.wmf"/><Relationship Id="rId9" Type="http://schemas.openxmlformats.org/officeDocument/2006/relationships/slide" Target="slide105.xml"/><Relationship Id="rId14" Type="http://schemas.openxmlformats.org/officeDocument/2006/relationships/slide" Target="slide21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3.jpeg"/><Relationship Id="rId4" Type="http://schemas.openxmlformats.org/officeDocument/2006/relationships/image" Target="../media/image11.png"/></Relationships>
</file>

<file path=ppt/slides/_rels/slide96.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vmlDrawing" Target="../drawings/vmlDrawing8.vml"/><Relationship Id="rId4" Type="http://schemas.openxmlformats.org/officeDocument/2006/relationships/image" Target="../media/image11.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ctrTitle"/>
          </p:nvPr>
        </p:nvSpPr>
        <p:spPr>
          <a:xfrm>
            <a:off x="5257800" y="731838"/>
            <a:ext cx="3352800" cy="1706562"/>
          </a:xfrm>
        </p:spPr>
        <p:txBody>
          <a:bodyPr/>
          <a:lstStyle/>
          <a:p>
            <a:pPr>
              <a:defRPr/>
            </a:pPr>
            <a:r>
              <a:rPr lang="en-US" sz="3200" b="0" dirty="0" smtClean="0">
                <a:latin typeface="Times New Roman" pitchFamily="18" charset="0"/>
                <a:cs typeface="Times New Roman" pitchFamily="18" charset="0"/>
              </a:rPr>
              <a:t>Reductions &amp; </a:t>
            </a:r>
            <a:br>
              <a:rPr lang="en-US" sz="3200" b="0" dirty="0" smtClean="0">
                <a:latin typeface="Times New Roman" pitchFamily="18" charset="0"/>
                <a:cs typeface="Times New Roman" pitchFamily="18" charset="0"/>
              </a:rPr>
            </a:br>
            <a:r>
              <a:rPr lang="en-US" sz="3200" b="0" dirty="0" smtClean="0">
                <a:latin typeface="Times New Roman" pitchFamily="18" charset="0"/>
                <a:cs typeface="Times New Roman" pitchFamily="18" charset="0"/>
              </a:rPr>
              <a:t>NP-Completeness</a:t>
            </a:r>
          </a:p>
        </p:txBody>
      </p:sp>
      <p:sp>
        <p:nvSpPr>
          <p:cNvPr id="575491" name="Rectangle 3"/>
          <p:cNvSpPr>
            <a:spLocks noGrp="1" noChangeArrowheads="1"/>
          </p:cNvSpPr>
          <p:nvPr>
            <p:ph type="subTitle" idx="1"/>
          </p:nvPr>
        </p:nvSpPr>
        <p:spPr>
          <a:xfrm>
            <a:off x="4876800" y="5334000"/>
            <a:ext cx="3962400" cy="947738"/>
          </a:xfrm>
        </p:spPr>
        <p:txBody>
          <a:bodyPr/>
          <a:lstStyle/>
          <a:p>
            <a:pPr>
              <a:defRPr/>
            </a:pPr>
            <a:r>
              <a:rPr lang="en-US" sz="2400" b="1" dirty="0" smtClean="0">
                <a:solidFill>
                  <a:schemeClr val="tx2"/>
                </a:solidFill>
                <a:latin typeface="Times New Roman" pitchFamily="18" charset="0"/>
                <a:cs typeface="Times New Roman" pitchFamily="18" charset="0"/>
              </a:rPr>
              <a:t>Jeff Edmonds</a:t>
            </a:r>
          </a:p>
          <a:p>
            <a:pPr>
              <a:defRPr/>
            </a:pPr>
            <a:r>
              <a:rPr lang="en-US" sz="2400" b="1" dirty="0" smtClean="0">
                <a:solidFill>
                  <a:schemeClr val="tx2"/>
                </a:solidFill>
                <a:latin typeface="Times New Roman" pitchFamily="18" charset="0"/>
                <a:cs typeface="Times New Roman" pitchFamily="18" charset="0"/>
              </a:rPr>
              <a:t>York University</a:t>
            </a:r>
            <a:endParaRPr lang="en-US" sz="2400" dirty="0" smtClean="0">
              <a:solidFill>
                <a:schemeClr val="accent2"/>
              </a:solidFill>
              <a:latin typeface="Times New Roman" pitchFamily="18" charset="0"/>
              <a:cs typeface="Times New Roman" pitchFamily="18" charset="0"/>
            </a:endParaRPr>
          </a:p>
          <a:p>
            <a:pPr>
              <a:defRPr/>
            </a:pPr>
            <a:endParaRPr lang="en-US" dirty="0" smtClean="0">
              <a:solidFill>
                <a:schemeClr val="accent2"/>
              </a:solidFill>
              <a:latin typeface="Times New Roman" pitchFamily="18" charset="0"/>
              <a:cs typeface="Times New Roman" pitchFamily="18" charset="0"/>
            </a:endParaRPr>
          </a:p>
          <a:p>
            <a:pPr>
              <a:defRPr/>
            </a:pPr>
            <a:endParaRPr lang="en-US" dirty="0" smtClean="0">
              <a:latin typeface="Times New Roman" pitchFamily="18" charset="0"/>
              <a:cs typeface="Times New Roman" pitchFamily="18" charset="0"/>
            </a:endParaRPr>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057"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9"/>
          <p:cNvSpPr txBox="1">
            <a:spLocks noChangeArrowheads="1"/>
          </p:cNvSpPr>
          <p:nvPr/>
        </p:nvSpPr>
        <p:spPr bwMode="auto">
          <a:xfrm>
            <a:off x="152400" y="1981200"/>
            <a:ext cx="5257800" cy="1816100"/>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rPr>
              <a:t>See 2001 slides</a:t>
            </a:r>
            <a:endParaRPr lang="en-US" dirty="0">
              <a:effectLst>
                <a:outerShdw blurRad="38100" dist="38100" dir="2700000" algn="tl">
                  <a:srgbClr val="000000"/>
                </a:outerShdw>
              </a:effectLst>
            </a:endParaRPr>
          </a:p>
          <a:p>
            <a:pPr>
              <a:buFontTx/>
              <a:buChar char="•"/>
              <a:defRPr/>
            </a:pPr>
            <a:endParaRPr lang="en-US" dirty="0">
              <a:effectLst>
                <a:outerShdw blurRad="38100" dist="38100" dir="2700000" algn="tl">
                  <a:srgbClr val="000000"/>
                </a:outerShdw>
              </a:effectLst>
              <a:hlinkClick r:id="rId5" action="ppaction://hlinksldjump"/>
            </a:endParaRPr>
          </a:p>
          <a:p>
            <a:pPr>
              <a:buFontTx/>
              <a:buChar char="•"/>
              <a:defRPr/>
            </a:pPr>
            <a:r>
              <a:rPr lang="en-US" dirty="0">
                <a:effectLst>
                  <a:outerShdw blurRad="38100" dist="38100" dir="2700000" algn="tl">
                    <a:srgbClr val="000000"/>
                  </a:outerShdw>
                </a:effectLst>
                <a:hlinkClick r:id="rId5" action="ppaction://hlinksldjump"/>
              </a:rPr>
              <a:t>More </a:t>
            </a:r>
            <a:r>
              <a:rPr lang="en-US" dirty="0">
                <a:effectLst>
                  <a:outerShdw blurRad="38100" dist="38100" dir="2700000" algn="tl">
                    <a:srgbClr val="000000"/>
                  </a:outerShdw>
                </a:effectLst>
                <a:hlinkClick r:id="rId5" action="ppaction://hlinksldjump"/>
              </a:rPr>
              <a:t>Classes for 4111</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6" action="ppaction://hlinksldjump"/>
              </a:rPr>
              <a:t>More Detailed Steps for 6111</a:t>
            </a:r>
            <a:endParaRPr lang="en-US" dirty="0">
              <a:effectLst>
                <a:outerShdw blurRad="38100" dist="38100" dir="2700000" algn="tl">
                  <a:srgbClr val="000000"/>
                </a:outerShdw>
              </a:effectLst>
            </a:endParaRPr>
          </a:p>
        </p:txBody>
      </p:sp>
      <p:sp>
        <p:nvSpPr>
          <p:cNvPr id="2054" name="WordArt 7"/>
          <p:cNvSpPr>
            <a:spLocks noChangeArrowheads="1" noChangeShapeType="1" noTextEdit="1"/>
          </p:cNvSpPr>
          <p:nvPr/>
        </p:nvSpPr>
        <p:spPr bwMode="auto">
          <a:xfrm>
            <a:off x="457200" y="304800"/>
            <a:ext cx="8305800" cy="533400"/>
          </a:xfrm>
          <a:prstGeom prst="rect">
            <a:avLst/>
          </a:prstGeom>
        </p:spPr>
        <p:txBody>
          <a:bodyPr wrap="none" fromWordArt="1">
            <a:prstTxWarp prst="textPlain">
              <a:avLst>
                <a:gd name="adj" fmla="val 50000"/>
              </a:avLst>
            </a:prstTxWarp>
          </a:bodyPr>
          <a:lstStyle/>
          <a:p>
            <a:r>
              <a:rPr lang="en-US"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Thinking about Algorithms Abstractly</a:t>
            </a:r>
          </a:p>
        </p:txBody>
      </p:sp>
      <p:sp>
        <p:nvSpPr>
          <p:cNvPr id="11" name="TextBox 10"/>
          <p:cNvSpPr txBox="1"/>
          <p:nvPr/>
        </p:nvSpPr>
        <p:spPr>
          <a:xfrm>
            <a:off x="152400" y="6281738"/>
            <a:ext cx="1600200" cy="369887"/>
          </a:xfrm>
          <a:prstGeom prst="rect">
            <a:avLst/>
          </a:prstGeom>
          <a:noFill/>
        </p:spPr>
        <p:txBody>
          <a:bodyPr>
            <a:spAutoFit/>
          </a:bodyPr>
          <a:lstStyle/>
          <a:p>
            <a:pPr>
              <a:defRPr/>
            </a:pPr>
            <a:r>
              <a:rPr lang="en-CA" sz="1800" dirty="0">
                <a:solidFill>
                  <a:srgbClr val="FF00FF"/>
                </a:solidFill>
                <a:hlinkClick r:id="" action="ppaction://noaction"/>
              </a:rPr>
              <a:t>Thanks </a:t>
            </a:r>
            <a:endParaRPr lang="en-CA" sz="1800" dirty="0">
              <a:solidFill>
                <a:srgbClr val="FF00FF"/>
              </a:solidFill>
            </a:endParaRPr>
          </a:p>
        </p:txBody>
      </p:sp>
      <p:sp>
        <p:nvSpPr>
          <p:cNvPr id="14" name="Text Box 5"/>
          <p:cNvSpPr txBox="1">
            <a:spLocks noChangeArrowheads="1"/>
          </p:cNvSpPr>
          <p:nvPr/>
        </p:nvSpPr>
        <p:spPr bwMode="auto">
          <a:xfrm>
            <a:off x="4114800" y="6399213"/>
            <a:ext cx="5292725" cy="457200"/>
          </a:xfrm>
          <a:prstGeom prst="rect">
            <a:avLst/>
          </a:prstGeom>
          <a:noFill/>
          <a:ln w="38100">
            <a:noFill/>
            <a:miter lim="800000"/>
            <a:headEnd/>
            <a:tailEnd/>
          </a:ln>
        </p:spPr>
        <p:txBody>
          <a:bodyPr wrap="none" lIns="274301" tIns="45717" rIns="274301" bIns="45717" anchor="ctr">
            <a:spAutoFit/>
          </a:bodyPr>
          <a:lstStyle/>
          <a:p>
            <a:pPr>
              <a:defRPr/>
            </a:pPr>
            <a:r>
              <a:rPr lang="en-US" sz="2400" b="1" dirty="0">
                <a:solidFill>
                  <a:schemeClr val="accent2"/>
                </a:solidFill>
                <a:effectLst>
                  <a:outerShdw blurRad="38100" dist="38100" dir="2700000" algn="tl">
                    <a:srgbClr val="000000"/>
                  </a:outerShdw>
                </a:effectLst>
                <a:latin typeface="Comic Sans MS" pitchFamily="66" charset="0"/>
              </a:rPr>
              <a:t>Intro &amp; COSC 3101/4111/6111</a:t>
            </a:r>
            <a:endParaRPr lang="en-US" sz="2400" dirty="0">
              <a:solidFill>
                <a:schemeClr val="accent2"/>
              </a:solidFill>
              <a:effectLst>
                <a:outerShdw blurRad="38100" dist="38100" dir="2700000" algn="tl">
                  <a:srgbClr val="000000"/>
                </a:outerShdw>
              </a:effectLst>
              <a:latin typeface="Arial Rounded MT Bold" pitchFamily="34" charset="0"/>
            </a:endParaRP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Text Box 2"/>
          <p:cNvSpPr txBox="1">
            <a:spLocks noChangeArrowheads="1"/>
          </p:cNvSpPr>
          <p:nvPr/>
        </p:nvSpPr>
        <p:spPr bwMode="auto">
          <a:xfrm>
            <a:off x="609600" y="1676400"/>
            <a:ext cx="8534400"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buFontTx/>
              <a:buChar char="•"/>
            </a:pPr>
            <a:r>
              <a:rPr lang="en-US" altLang="en-US" sz="3200">
                <a:effectLst/>
              </a:rPr>
              <a:t>An optimization problem</a:t>
            </a:r>
          </a:p>
          <a:p>
            <a:pPr eaLnBrk="1" hangingPunct="1">
              <a:buFontTx/>
              <a:buChar char="•"/>
            </a:pPr>
            <a:r>
              <a:rPr lang="en-US" altLang="en-US" sz="3200">
                <a:effectLst/>
              </a:rPr>
              <a:t>Each solution is either valid or not   (no cost)</a:t>
            </a:r>
          </a:p>
          <a:p>
            <a:pPr>
              <a:buFontTx/>
              <a:buChar char="•"/>
            </a:pPr>
            <a:r>
              <a:rPr lang="en-US" altLang="en-US">
                <a:effectLst/>
              </a:rPr>
              <a:t>The output is </a:t>
            </a:r>
          </a:p>
          <a:p>
            <a:pPr lvl="1">
              <a:buFontTx/>
              <a:buChar char="•"/>
            </a:pPr>
            <a:r>
              <a:rPr lang="en-US" altLang="en-US">
                <a:solidFill>
                  <a:schemeClr val="hlink"/>
                </a:solidFill>
                <a:effectLst/>
              </a:rPr>
              <a:t>Yes</a:t>
            </a:r>
            <a:r>
              <a:rPr lang="en-US" altLang="en-US">
                <a:effectLst/>
              </a:rPr>
              <a:t>, it has a valid solution.</a:t>
            </a:r>
          </a:p>
          <a:p>
            <a:pPr lvl="1">
              <a:buFontTx/>
              <a:buChar char="•"/>
            </a:pPr>
            <a:r>
              <a:rPr lang="en-US" altLang="en-US">
                <a:solidFill>
                  <a:schemeClr val="hlink"/>
                </a:solidFill>
                <a:effectLst/>
              </a:rPr>
              <a:t>No</a:t>
            </a:r>
            <a:r>
              <a:rPr lang="en-US" altLang="en-US">
                <a:effectLst/>
              </a:rPr>
              <a:t>, it does not</a:t>
            </a:r>
          </a:p>
          <a:p>
            <a:pPr lvl="1">
              <a:buFontTx/>
              <a:buChar char="•"/>
            </a:pPr>
            <a:r>
              <a:rPr lang="en-US" altLang="en-US">
                <a:effectLst/>
              </a:rPr>
              <a:t>the solution is not returned</a:t>
            </a:r>
          </a:p>
          <a:p>
            <a:pPr>
              <a:buFontTx/>
              <a:buChar char="•"/>
            </a:pPr>
            <a:r>
              <a:rPr lang="en-US" altLang="en-US">
                <a:effectLst/>
              </a:rPr>
              <a:t>Eg: Given graph and integer </a:t>
            </a:r>
            <a:r>
              <a:rPr lang="en-US" altLang="en-US">
                <a:solidFill>
                  <a:srgbClr val="00FFCC"/>
                </a:solidFill>
                <a:effectLst/>
              </a:rPr>
              <a:t>&lt;G,k&gt;</a:t>
            </a:r>
            <a:r>
              <a:rPr lang="en-US" altLang="en-US">
                <a:effectLst/>
              </a:rPr>
              <a:t>, </a:t>
            </a:r>
          </a:p>
          <a:p>
            <a:r>
              <a:rPr lang="en-US" altLang="en-US">
                <a:effectLst/>
              </a:rPr>
              <a:t>        does </a:t>
            </a:r>
            <a:r>
              <a:rPr lang="en-US" altLang="en-US">
                <a:solidFill>
                  <a:srgbClr val="00FFCC"/>
                </a:solidFill>
                <a:effectLst/>
              </a:rPr>
              <a:t>G</a:t>
            </a:r>
            <a:r>
              <a:rPr lang="en-US" altLang="en-US">
                <a:effectLst/>
              </a:rPr>
              <a:t> have a clique of size </a:t>
            </a:r>
            <a:r>
              <a:rPr lang="en-US" altLang="en-US">
                <a:solidFill>
                  <a:srgbClr val="00FFCC"/>
                </a:solidFill>
                <a:effectLst/>
              </a:rPr>
              <a:t>k</a:t>
            </a:r>
            <a:r>
              <a:rPr lang="en-US" altLang="en-US">
                <a:effectLst/>
              </a:rPr>
              <a:t>?</a:t>
            </a:r>
            <a:endParaRPr lang="en-US" altLang="en-US" sz="3200">
              <a:solidFill>
                <a:schemeClr val="accent2"/>
              </a:solidFill>
              <a:effectLst/>
            </a:endParaRPr>
          </a:p>
        </p:txBody>
      </p:sp>
      <p:sp>
        <p:nvSpPr>
          <p:cNvPr id="11267" name="Rectangle 3"/>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a:t>
            </a:r>
            <a:br>
              <a:rPr lang="en-US" altLang="en-US" sz="3600">
                <a:solidFill>
                  <a:schemeClr val="tx2"/>
                </a:solidFill>
                <a:effectLst/>
              </a:rPr>
            </a:br>
            <a:r>
              <a:rPr lang="en-US" altLang="en-US" sz="3600">
                <a:solidFill>
                  <a:schemeClr val="tx2"/>
                </a:solidFill>
                <a:effectLst/>
              </a:rPr>
              <a:t>Poly-Time Decision Problems (NP)</a:t>
            </a:r>
          </a:p>
        </p:txBody>
      </p:sp>
      <p:sp>
        <p:nvSpPr>
          <p:cNvPr id="589828" name="Line 4"/>
          <p:cNvSpPr>
            <a:spLocks noChangeShapeType="1"/>
          </p:cNvSpPr>
          <p:nvPr/>
        </p:nvSpPr>
        <p:spPr bwMode="auto">
          <a:xfrm>
            <a:off x="3276600" y="1219200"/>
            <a:ext cx="1828800"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9826">
                                            <p:txEl>
                                              <p:pRg st="0" end="0"/>
                                            </p:txEl>
                                          </p:spTgt>
                                        </p:tgtEl>
                                        <p:attrNameLst>
                                          <p:attrName>style.visibility</p:attrName>
                                        </p:attrNameLst>
                                      </p:cBhvr>
                                      <p:to>
                                        <p:strVal val="visible"/>
                                      </p:to>
                                    </p:set>
                                    <p:anim calcmode="lin" valueType="num">
                                      <p:cBhvr additive="base">
                                        <p:cTn id="7" dur="500" fill="hold"/>
                                        <p:tgtEl>
                                          <p:spTgt spid="58982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898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9826">
                                            <p:txEl>
                                              <p:pRg st="1" end="1"/>
                                            </p:txEl>
                                          </p:spTgt>
                                        </p:tgtEl>
                                        <p:attrNameLst>
                                          <p:attrName>style.visibility</p:attrName>
                                        </p:attrNameLst>
                                      </p:cBhvr>
                                      <p:to>
                                        <p:strVal val="visible"/>
                                      </p:to>
                                    </p:set>
                                    <p:anim calcmode="lin" valueType="num">
                                      <p:cBhvr additive="base">
                                        <p:cTn id="13" dur="500" fill="hold"/>
                                        <p:tgtEl>
                                          <p:spTgt spid="58982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98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9826">
                                            <p:txEl>
                                              <p:pRg st="2" end="2"/>
                                            </p:txEl>
                                          </p:spTgt>
                                        </p:tgtEl>
                                        <p:attrNameLst>
                                          <p:attrName>style.visibility</p:attrName>
                                        </p:attrNameLst>
                                      </p:cBhvr>
                                      <p:to>
                                        <p:strVal val="visible"/>
                                      </p:to>
                                    </p:set>
                                    <p:anim calcmode="lin" valueType="num">
                                      <p:cBhvr additive="base">
                                        <p:cTn id="19" dur="500" fill="hold"/>
                                        <p:tgtEl>
                                          <p:spTgt spid="58982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898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9826">
                                            <p:txEl>
                                              <p:pRg st="3" end="3"/>
                                            </p:txEl>
                                          </p:spTgt>
                                        </p:tgtEl>
                                        <p:attrNameLst>
                                          <p:attrName>style.visibility</p:attrName>
                                        </p:attrNameLst>
                                      </p:cBhvr>
                                      <p:to>
                                        <p:strVal val="visible"/>
                                      </p:to>
                                    </p:set>
                                    <p:anim calcmode="lin" valueType="num">
                                      <p:cBhvr additive="base">
                                        <p:cTn id="25" dur="500" fill="hold"/>
                                        <p:tgtEl>
                                          <p:spTgt spid="58982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898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9826">
                                            <p:txEl>
                                              <p:pRg st="4" end="4"/>
                                            </p:txEl>
                                          </p:spTgt>
                                        </p:tgtEl>
                                        <p:attrNameLst>
                                          <p:attrName>style.visibility</p:attrName>
                                        </p:attrNameLst>
                                      </p:cBhvr>
                                      <p:to>
                                        <p:strVal val="visible"/>
                                      </p:to>
                                    </p:set>
                                    <p:anim calcmode="lin" valueType="num">
                                      <p:cBhvr additive="base">
                                        <p:cTn id="31" dur="500" fill="hold"/>
                                        <p:tgtEl>
                                          <p:spTgt spid="58982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98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89826">
                                            <p:txEl>
                                              <p:pRg st="5" end="5"/>
                                            </p:txEl>
                                          </p:spTgt>
                                        </p:tgtEl>
                                        <p:attrNameLst>
                                          <p:attrName>style.visibility</p:attrName>
                                        </p:attrNameLst>
                                      </p:cBhvr>
                                      <p:to>
                                        <p:strVal val="visible"/>
                                      </p:to>
                                    </p:set>
                                    <p:anim calcmode="lin" valueType="num">
                                      <p:cBhvr additive="base">
                                        <p:cTn id="37" dur="500" fill="hold"/>
                                        <p:tgtEl>
                                          <p:spTgt spid="58982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8982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589828"/>
                                        </p:tgtEl>
                                        <p:attrNameLst>
                                          <p:attrName>style.visibility</p:attrName>
                                        </p:attrNameLst>
                                      </p:cBhvr>
                                      <p:to>
                                        <p:strVal val="visible"/>
                                      </p:to>
                                    </p:set>
                                    <p:anim calcmode="lin" valueType="num">
                                      <p:cBhvr additive="base">
                                        <p:cTn id="43" dur="500" fill="hold"/>
                                        <p:tgtEl>
                                          <p:spTgt spid="589828"/>
                                        </p:tgtEl>
                                        <p:attrNameLst>
                                          <p:attrName>ppt_x</p:attrName>
                                        </p:attrNameLst>
                                      </p:cBhvr>
                                      <p:tavLst>
                                        <p:tav tm="0">
                                          <p:val>
                                            <p:strVal val="1+#ppt_w/2"/>
                                          </p:val>
                                        </p:tav>
                                        <p:tav tm="100000">
                                          <p:val>
                                            <p:strVal val="#ppt_x"/>
                                          </p:val>
                                        </p:tav>
                                      </p:tavLst>
                                    </p:anim>
                                    <p:anim calcmode="lin" valueType="num">
                                      <p:cBhvr additive="base">
                                        <p:cTn id="44" dur="500" fill="hold"/>
                                        <p:tgtEl>
                                          <p:spTgt spid="58982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89826">
                                            <p:txEl>
                                              <p:pRg st="6" end="6"/>
                                            </p:txEl>
                                          </p:spTgt>
                                        </p:tgtEl>
                                        <p:attrNameLst>
                                          <p:attrName>style.visibility</p:attrName>
                                        </p:attrNameLst>
                                      </p:cBhvr>
                                      <p:to>
                                        <p:strVal val="visible"/>
                                      </p:to>
                                    </p:set>
                                    <p:anim calcmode="lin" valueType="num">
                                      <p:cBhvr additive="base">
                                        <p:cTn id="49" dur="500" fill="hold"/>
                                        <p:tgtEl>
                                          <p:spTgt spid="58982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8982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89826">
                                            <p:txEl>
                                              <p:pRg st="7" end="7"/>
                                            </p:txEl>
                                          </p:spTgt>
                                        </p:tgtEl>
                                        <p:attrNameLst>
                                          <p:attrName>style.visibility</p:attrName>
                                        </p:attrNameLst>
                                      </p:cBhvr>
                                      <p:to>
                                        <p:strVal val="visible"/>
                                      </p:to>
                                    </p:set>
                                    <p:anim calcmode="lin" valueType="num">
                                      <p:cBhvr additive="base">
                                        <p:cTn id="55" dur="500" fill="hold"/>
                                        <p:tgtEl>
                                          <p:spTgt spid="589826">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8982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26" grpId="0" build="p" bldLvl="2"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216775" y="2743200"/>
            <a:ext cx="1800225" cy="3959225"/>
            <a:chOff x="4194" y="1993"/>
            <a:chExt cx="1422" cy="2678"/>
          </a:xfrm>
        </p:grpSpPr>
        <p:pic>
          <p:nvPicPr>
            <p:cNvPr id="103457"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3458"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a:t>
              </a:r>
              <a:br>
                <a:rPr lang="en-US" altLang="en-US" sz="2400">
                  <a:effectLst/>
                  <a:latin typeface="Arial Rounded MT Bold" pitchFamily="34" charset="0"/>
                </a:rPr>
              </a:br>
              <a:r>
                <a:rPr lang="en-US" altLang="en-US" sz="2400">
                  <a:effectLst/>
                  <a:latin typeface="Arial Rounded MT Bold" pitchFamily="34" charset="0"/>
                </a:rPr>
                <a:t>3-colour</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3" name="Group 5"/>
          <p:cNvGrpSpPr>
            <a:grpSpLocks/>
          </p:cNvGrpSpPr>
          <p:nvPr/>
        </p:nvGrpSpPr>
        <p:grpSpPr bwMode="auto">
          <a:xfrm>
            <a:off x="1905000" y="2819400"/>
            <a:ext cx="1800225" cy="3700463"/>
            <a:chOff x="4194" y="1993"/>
            <a:chExt cx="1422" cy="2801"/>
          </a:xfrm>
        </p:grpSpPr>
        <p:pic>
          <p:nvPicPr>
            <p:cNvPr id="103455"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3456"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solidFill>
                    <a:schemeClr val="tx2"/>
                  </a:solidFill>
                  <a:effectLst/>
                  <a:latin typeface="Arial Rounded MT Bold" pitchFamily="34" charset="0"/>
                </a:rPr>
                <a:t> </a:t>
              </a:r>
              <a:r>
                <a:rPr lang="en-US" altLang="en-US" sz="2400">
                  <a:effectLst/>
                  <a:latin typeface="Arial Rounded MT Bold" pitchFamily="34" charset="0"/>
                </a:rPr>
                <a:t>Alg for circuit problem</a:t>
              </a:r>
            </a:p>
          </p:txBody>
        </p:sp>
      </p:grpSp>
      <p:grpSp>
        <p:nvGrpSpPr>
          <p:cNvPr id="4" name="Group 34"/>
          <p:cNvGrpSpPr>
            <a:grpSpLocks/>
          </p:cNvGrpSpPr>
          <p:nvPr/>
        </p:nvGrpSpPr>
        <p:grpSpPr bwMode="auto">
          <a:xfrm>
            <a:off x="228600" y="1143000"/>
            <a:ext cx="8231188" cy="4233863"/>
            <a:chOff x="144" y="720"/>
            <a:chExt cx="5185" cy="2667"/>
          </a:xfrm>
        </p:grpSpPr>
        <p:grpSp>
          <p:nvGrpSpPr>
            <p:cNvPr id="103430" name="Group 8"/>
            <p:cNvGrpSpPr>
              <a:grpSpLocks/>
            </p:cNvGrpSpPr>
            <p:nvPr/>
          </p:nvGrpSpPr>
          <p:grpSpPr bwMode="auto">
            <a:xfrm>
              <a:off x="144" y="1029"/>
              <a:ext cx="1046" cy="2358"/>
              <a:chOff x="864" y="465"/>
              <a:chExt cx="1046" cy="2358"/>
            </a:xfrm>
          </p:grpSpPr>
          <p:grpSp>
            <p:nvGrpSpPr>
              <p:cNvPr id="103432" name="Group 9"/>
              <p:cNvGrpSpPr>
                <a:grpSpLocks/>
              </p:cNvGrpSpPr>
              <p:nvPr/>
            </p:nvGrpSpPr>
            <p:grpSpPr bwMode="auto">
              <a:xfrm>
                <a:off x="864" y="465"/>
                <a:ext cx="1008" cy="2319"/>
                <a:chOff x="587" y="528"/>
                <a:chExt cx="1008" cy="2319"/>
              </a:xfrm>
            </p:grpSpPr>
            <p:grpSp>
              <p:nvGrpSpPr>
                <p:cNvPr id="103435" name="Group 10"/>
                <p:cNvGrpSpPr>
                  <a:grpSpLocks/>
                </p:cNvGrpSpPr>
                <p:nvPr/>
              </p:nvGrpSpPr>
              <p:grpSpPr bwMode="auto">
                <a:xfrm>
                  <a:off x="587" y="528"/>
                  <a:ext cx="1008" cy="2319"/>
                  <a:chOff x="587" y="528"/>
                  <a:chExt cx="1008" cy="2319"/>
                </a:xfrm>
              </p:grpSpPr>
              <p:grpSp>
                <p:nvGrpSpPr>
                  <p:cNvPr id="103437" name="Group 11"/>
                  <p:cNvGrpSpPr>
                    <a:grpSpLocks/>
                  </p:cNvGrpSpPr>
                  <p:nvPr/>
                </p:nvGrpSpPr>
                <p:grpSpPr bwMode="auto">
                  <a:xfrm>
                    <a:off x="587" y="528"/>
                    <a:ext cx="1008" cy="2319"/>
                    <a:chOff x="1151" y="1104"/>
                    <a:chExt cx="686" cy="1741"/>
                  </a:xfrm>
                </p:grpSpPr>
                <p:sp>
                  <p:nvSpPr>
                    <p:cNvPr id="660492" name="Freeform 12"/>
                    <p:cNvSpPr>
                      <a:spLocks/>
                    </p:cNvSpPr>
                    <p:nvPr/>
                  </p:nvSpPr>
                  <p:spPr bwMode="auto">
                    <a:xfrm flipH="1">
                      <a:off x="1321" y="1581"/>
                      <a:ext cx="304" cy="566"/>
                    </a:xfrm>
                    <a:custGeom>
                      <a:avLst/>
                      <a:gdLst/>
                      <a:ahLst/>
                      <a:cxnLst>
                        <a:cxn ang="0">
                          <a:pos x="7" y="174"/>
                        </a:cxn>
                        <a:cxn ang="0">
                          <a:pos x="18" y="122"/>
                        </a:cxn>
                        <a:cxn ang="0">
                          <a:pos x="42" y="83"/>
                        </a:cxn>
                        <a:cxn ang="0">
                          <a:pos x="81" y="45"/>
                        </a:cxn>
                        <a:cxn ang="0">
                          <a:pos x="148" y="7"/>
                        </a:cxn>
                        <a:cxn ang="0">
                          <a:pos x="205" y="0"/>
                        </a:cxn>
                        <a:cxn ang="0">
                          <a:pos x="255" y="10"/>
                        </a:cxn>
                        <a:cxn ang="0">
                          <a:pos x="290" y="31"/>
                        </a:cxn>
                        <a:cxn ang="0">
                          <a:pos x="304" y="59"/>
                        </a:cxn>
                        <a:cxn ang="0">
                          <a:pos x="304" y="87"/>
                        </a:cxn>
                        <a:cxn ang="0">
                          <a:pos x="290" y="118"/>
                        </a:cxn>
                        <a:cxn ang="0">
                          <a:pos x="262" y="146"/>
                        </a:cxn>
                        <a:cxn ang="0">
                          <a:pos x="223" y="181"/>
                        </a:cxn>
                        <a:cxn ang="0">
                          <a:pos x="201" y="215"/>
                        </a:cxn>
                        <a:cxn ang="0">
                          <a:pos x="194" y="240"/>
                        </a:cxn>
                        <a:cxn ang="0">
                          <a:pos x="194" y="260"/>
                        </a:cxn>
                        <a:cxn ang="0">
                          <a:pos x="205" y="295"/>
                        </a:cxn>
                        <a:cxn ang="0">
                          <a:pos x="230" y="344"/>
                        </a:cxn>
                        <a:cxn ang="0">
                          <a:pos x="247" y="399"/>
                        </a:cxn>
                        <a:cxn ang="0">
                          <a:pos x="251" y="438"/>
                        </a:cxn>
                        <a:cxn ang="0">
                          <a:pos x="244" y="479"/>
                        </a:cxn>
                        <a:cxn ang="0">
                          <a:pos x="233" y="510"/>
                        </a:cxn>
                        <a:cxn ang="0">
                          <a:pos x="201" y="545"/>
                        </a:cxn>
                        <a:cxn ang="0">
                          <a:pos x="173" y="559"/>
                        </a:cxn>
                        <a:cxn ang="0">
                          <a:pos x="141" y="566"/>
                        </a:cxn>
                        <a:cxn ang="0">
                          <a:pos x="113" y="563"/>
                        </a:cxn>
                        <a:cxn ang="0">
                          <a:pos x="92" y="549"/>
                        </a:cxn>
                        <a:cxn ang="0">
                          <a:pos x="67" y="521"/>
                        </a:cxn>
                        <a:cxn ang="0">
                          <a:pos x="42" y="472"/>
                        </a:cxn>
                        <a:cxn ang="0">
                          <a:pos x="14" y="392"/>
                        </a:cxn>
                        <a:cxn ang="0">
                          <a:pos x="4" y="333"/>
                        </a:cxn>
                        <a:cxn ang="0">
                          <a:pos x="0" y="257"/>
                        </a:cxn>
                        <a:cxn ang="0">
                          <a:pos x="0" y="222"/>
                        </a:cxn>
                        <a:cxn ang="0">
                          <a:pos x="7" y="174"/>
                        </a:cxn>
                      </a:cxnLst>
                      <a:rect l="0" t="0" r="r" b="b"/>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w="9525">
                      <a:noFill/>
                      <a:round/>
                      <a:headEnd/>
                      <a:tailEnd/>
                    </a:ln>
                  </p:spPr>
                  <p:txBody>
                    <a:bodyPr/>
                    <a:lstStyle/>
                    <a:p>
                      <a:pPr>
                        <a:defRPr/>
                      </a:pPr>
                      <a:endParaRPr lang="en-CA"/>
                    </a:p>
                  </p:txBody>
                </p:sp>
                <p:sp>
                  <p:nvSpPr>
                    <p:cNvPr id="660493" name="Freeform 13"/>
                    <p:cNvSpPr>
                      <a:spLocks/>
                    </p:cNvSpPr>
                    <p:nvPr/>
                  </p:nvSpPr>
                  <p:spPr bwMode="auto">
                    <a:xfrm flipH="1">
                      <a:off x="1151" y="1619"/>
                      <a:ext cx="249" cy="572"/>
                    </a:xfrm>
                    <a:custGeom>
                      <a:avLst/>
                      <a:gdLst/>
                      <a:ahLst/>
                      <a:cxnLst>
                        <a:cxn ang="0">
                          <a:pos x="25" y="65"/>
                        </a:cxn>
                        <a:cxn ang="0">
                          <a:pos x="7" y="44"/>
                        </a:cxn>
                        <a:cxn ang="0">
                          <a:pos x="0" y="27"/>
                        </a:cxn>
                        <a:cxn ang="0">
                          <a:pos x="11" y="7"/>
                        </a:cxn>
                        <a:cxn ang="0">
                          <a:pos x="28" y="0"/>
                        </a:cxn>
                        <a:cxn ang="0">
                          <a:pos x="60" y="0"/>
                        </a:cxn>
                        <a:cxn ang="0">
                          <a:pos x="96" y="24"/>
                        </a:cxn>
                        <a:cxn ang="0">
                          <a:pos x="132" y="61"/>
                        </a:cxn>
                        <a:cxn ang="0">
                          <a:pos x="192" y="140"/>
                        </a:cxn>
                        <a:cxn ang="0">
                          <a:pos x="231" y="204"/>
                        </a:cxn>
                        <a:cxn ang="0">
                          <a:pos x="249" y="255"/>
                        </a:cxn>
                        <a:cxn ang="0">
                          <a:pos x="245" y="283"/>
                        </a:cxn>
                        <a:cxn ang="0">
                          <a:pos x="224" y="320"/>
                        </a:cxn>
                        <a:cxn ang="0">
                          <a:pos x="181" y="347"/>
                        </a:cxn>
                        <a:cxn ang="0">
                          <a:pos x="110" y="371"/>
                        </a:cxn>
                        <a:cxn ang="0">
                          <a:pos x="75" y="395"/>
                        </a:cxn>
                        <a:cxn ang="0">
                          <a:pos x="60" y="415"/>
                        </a:cxn>
                        <a:cxn ang="0">
                          <a:pos x="68" y="436"/>
                        </a:cxn>
                        <a:cxn ang="0">
                          <a:pos x="107" y="456"/>
                        </a:cxn>
                        <a:cxn ang="0">
                          <a:pos x="139" y="497"/>
                        </a:cxn>
                        <a:cxn ang="0">
                          <a:pos x="153" y="538"/>
                        </a:cxn>
                        <a:cxn ang="0">
                          <a:pos x="149" y="558"/>
                        </a:cxn>
                        <a:cxn ang="0">
                          <a:pos x="117" y="572"/>
                        </a:cxn>
                        <a:cxn ang="0">
                          <a:pos x="107" y="572"/>
                        </a:cxn>
                        <a:cxn ang="0">
                          <a:pos x="92" y="535"/>
                        </a:cxn>
                        <a:cxn ang="0">
                          <a:pos x="85" y="494"/>
                        </a:cxn>
                        <a:cxn ang="0">
                          <a:pos x="64" y="463"/>
                        </a:cxn>
                        <a:cxn ang="0">
                          <a:pos x="32" y="446"/>
                        </a:cxn>
                        <a:cxn ang="0">
                          <a:pos x="21" y="426"/>
                        </a:cxn>
                        <a:cxn ang="0">
                          <a:pos x="25" y="405"/>
                        </a:cxn>
                        <a:cxn ang="0">
                          <a:pos x="53" y="371"/>
                        </a:cxn>
                        <a:cxn ang="0">
                          <a:pos x="107" y="351"/>
                        </a:cxn>
                        <a:cxn ang="0">
                          <a:pos x="157" y="320"/>
                        </a:cxn>
                        <a:cxn ang="0">
                          <a:pos x="196" y="286"/>
                        </a:cxn>
                        <a:cxn ang="0">
                          <a:pos x="210" y="252"/>
                        </a:cxn>
                        <a:cxn ang="0">
                          <a:pos x="206" y="238"/>
                        </a:cxn>
                        <a:cxn ang="0">
                          <a:pos x="189" y="208"/>
                        </a:cxn>
                        <a:cxn ang="0">
                          <a:pos x="157" y="163"/>
                        </a:cxn>
                        <a:cxn ang="0">
                          <a:pos x="121" y="136"/>
                        </a:cxn>
                        <a:cxn ang="0">
                          <a:pos x="82" y="106"/>
                        </a:cxn>
                        <a:cxn ang="0">
                          <a:pos x="53" y="89"/>
                        </a:cxn>
                        <a:cxn ang="0">
                          <a:pos x="25" y="65"/>
                        </a:cxn>
                      </a:cxnLst>
                      <a:rect l="0" t="0" r="r" b="b"/>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w="9525">
                      <a:noFill/>
                      <a:round/>
                      <a:headEnd/>
                      <a:tailEnd/>
                    </a:ln>
                  </p:spPr>
                  <p:txBody>
                    <a:bodyPr/>
                    <a:lstStyle/>
                    <a:p>
                      <a:pPr>
                        <a:defRPr/>
                      </a:pPr>
                      <a:endParaRPr lang="en-CA"/>
                    </a:p>
                  </p:txBody>
                </p:sp>
                <p:sp>
                  <p:nvSpPr>
                    <p:cNvPr id="660494" name="Freeform 14"/>
                    <p:cNvSpPr>
                      <a:spLocks/>
                    </p:cNvSpPr>
                    <p:nvPr/>
                  </p:nvSpPr>
                  <p:spPr bwMode="auto">
                    <a:xfrm flipH="1">
                      <a:off x="1447" y="1581"/>
                      <a:ext cx="362" cy="499"/>
                    </a:xfrm>
                    <a:custGeom>
                      <a:avLst/>
                      <a:gdLst/>
                      <a:ahLst/>
                      <a:cxnLst>
                        <a:cxn ang="0">
                          <a:pos x="151" y="35"/>
                        </a:cxn>
                        <a:cxn ang="0">
                          <a:pos x="221" y="0"/>
                        </a:cxn>
                        <a:cxn ang="0">
                          <a:pos x="281" y="0"/>
                        </a:cxn>
                        <a:cxn ang="0">
                          <a:pos x="344" y="14"/>
                        </a:cxn>
                        <a:cxn ang="0">
                          <a:pos x="362" y="35"/>
                        </a:cxn>
                        <a:cxn ang="0">
                          <a:pos x="351" y="59"/>
                        </a:cxn>
                        <a:cxn ang="0">
                          <a:pos x="334" y="91"/>
                        </a:cxn>
                        <a:cxn ang="0">
                          <a:pos x="302" y="87"/>
                        </a:cxn>
                        <a:cxn ang="0">
                          <a:pos x="274" y="77"/>
                        </a:cxn>
                        <a:cxn ang="0">
                          <a:pos x="253" y="63"/>
                        </a:cxn>
                        <a:cxn ang="0">
                          <a:pos x="232" y="59"/>
                        </a:cxn>
                        <a:cxn ang="0">
                          <a:pos x="193" y="70"/>
                        </a:cxn>
                        <a:cxn ang="0">
                          <a:pos x="137" y="94"/>
                        </a:cxn>
                        <a:cxn ang="0">
                          <a:pos x="91" y="136"/>
                        </a:cxn>
                        <a:cxn ang="0">
                          <a:pos x="70" y="164"/>
                        </a:cxn>
                        <a:cxn ang="0">
                          <a:pos x="60" y="185"/>
                        </a:cxn>
                        <a:cxn ang="0">
                          <a:pos x="60" y="202"/>
                        </a:cxn>
                        <a:cxn ang="0">
                          <a:pos x="74" y="220"/>
                        </a:cxn>
                        <a:cxn ang="0">
                          <a:pos x="116" y="248"/>
                        </a:cxn>
                        <a:cxn ang="0">
                          <a:pos x="155" y="286"/>
                        </a:cxn>
                        <a:cxn ang="0">
                          <a:pos x="179" y="325"/>
                        </a:cxn>
                        <a:cxn ang="0">
                          <a:pos x="193" y="352"/>
                        </a:cxn>
                        <a:cxn ang="0">
                          <a:pos x="186" y="370"/>
                        </a:cxn>
                        <a:cxn ang="0">
                          <a:pos x="169" y="387"/>
                        </a:cxn>
                        <a:cxn ang="0">
                          <a:pos x="134" y="398"/>
                        </a:cxn>
                        <a:cxn ang="0">
                          <a:pos x="95" y="412"/>
                        </a:cxn>
                        <a:cxn ang="0">
                          <a:pos x="77" y="433"/>
                        </a:cxn>
                        <a:cxn ang="0">
                          <a:pos x="81" y="468"/>
                        </a:cxn>
                        <a:cxn ang="0">
                          <a:pos x="53" y="499"/>
                        </a:cxn>
                        <a:cxn ang="0">
                          <a:pos x="39" y="489"/>
                        </a:cxn>
                        <a:cxn ang="0">
                          <a:pos x="42" y="429"/>
                        </a:cxn>
                        <a:cxn ang="0">
                          <a:pos x="67" y="398"/>
                        </a:cxn>
                        <a:cxn ang="0">
                          <a:pos x="102" y="373"/>
                        </a:cxn>
                        <a:cxn ang="0">
                          <a:pos x="137" y="359"/>
                        </a:cxn>
                        <a:cxn ang="0">
                          <a:pos x="155" y="352"/>
                        </a:cxn>
                        <a:cxn ang="0">
                          <a:pos x="158" y="342"/>
                        </a:cxn>
                        <a:cxn ang="0">
                          <a:pos x="148" y="325"/>
                        </a:cxn>
                        <a:cxn ang="0">
                          <a:pos x="112" y="290"/>
                        </a:cxn>
                        <a:cxn ang="0">
                          <a:pos x="70" y="262"/>
                        </a:cxn>
                        <a:cxn ang="0">
                          <a:pos x="35" y="241"/>
                        </a:cxn>
                        <a:cxn ang="0">
                          <a:pos x="7" y="220"/>
                        </a:cxn>
                        <a:cxn ang="0">
                          <a:pos x="0" y="195"/>
                        </a:cxn>
                        <a:cxn ang="0">
                          <a:pos x="18" y="157"/>
                        </a:cxn>
                        <a:cxn ang="0">
                          <a:pos x="56" y="108"/>
                        </a:cxn>
                        <a:cxn ang="0">
                          <a:pos x="95" y="70"/>
                        </a:cxn>
                        <a:cxn ang="0">
                          <a:pos x="123" y="52"/>
                        </a:cxn>
                        <a:cxn ang="0">
                          <a:pos x="151" y="35"/>
                        </a:cxn>
                      </a:cxnLst>
                      <a:rect l="0" t="0" r="r" b="b"/>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w="9525">
                      <a:noFill/>
                      <a:round/>
                      <a:headEnd/>
                      <a:tailEnd/>
                    </a:ln>
                  </p:spPr>
                  <p:txBody>
                    <a:bodyPr/>
                    <a:lstStyle/>
                    <a:p>
                      <a:pPr>
                        <a:defRPr/>
                      </a:pPr>
                      <a:endParaRPr lang="en-CA"/>
                    </a:p>
                  </p:txBody>
                </p:sp>
                <p:sp>
                  <p:nvSpPr>
                    <p:cNvPr id="660495" name="Freeform 15"/>
                    <p:cNvSpPr>
                      <a:spLocks/>
                    </p:cNvSpPr>
                    <p:nvPr/>
                  </p:nvSpPr>
                  <p:spPr bwMode="auto">
                    <a:xfrm flipH="1">
                      <a:off x="1376" y="2005"/>
                      <a:ext cx="229" cy="840"/>
                    </a:xfrm>
                    <a:custGeom>
                      <a:avLst/>
                      <a:gdLst/>
                      <a:ahLst/>
                      <a:cxnLst>
                        <a:cxn ang="0">
                          <a:pos x="132" y="69"/>
                        </a:cxn>
                        <a:cxn ang="0">
                          <a:pos x="136" y="21"/>
                        </a:cxn>
                        <a:cxn ang="0">
                          <a:pos x="168" y="0"/>
                        </a:cxn>
                        <a:cxn ang="0">
                          <a:pos x="204" y="3"/>
                        </a:cxn>
                        <a:cxn ang="0">
                          <a:pos x="225" y="21"/>
                        </a:cxn>
                        <a:cxn ang="0">
                          <a:pos x="229" y="90"/>
                        </a:cxn>
                        <a:cxn ang="0">
                          <a:pos x="218" y="266"/>
                        </a:cxn>
                        <a:cxn ang="0">
                          <a:pos x="204" y="373"/>
                        </a:cxn>
                        <a:cxn ang="0">
                          <a:pos x="222" y="460"/>
                        </a:cxn>
                        <a:cxn ang="0">
                          <a:pos x="225" y="546"/>
                        </a:cxn>
                        <a:cxn ang="0">
                          <a:pos x="215" y="633"/>
                        </a:cxn>
                        <a:cxn ang="0">
                          <a:pos x="197" y="743"/>
                        </a:cxn>
                        <a:cxn ang="0">
                          <a:pos x="204" y="802"/>
                        </a:cxn>
                        <a:cxn ang="0">
                          <a:pos x="186" y="812"/>
                        </a:cxn>
                        <a:cxn ang="0">
                          <a:pos x="72" y="833"/>
                        </a:cxn>
                        <a:cxn ang="0">
                          <a:pos x="43" y="840"/>
                        </a:cxn>
                        <a:cxn ang="0">
                          <a:pos x="0" y="816"/>
                        </a:cxn>
                        <a:cxn ang="0">
                          <a:pos x="0" y="802"/>
                        </a:cxn>
                        <a:cxn ang="0">
                          <a:pos x="125" y="795"/>
                        </a:cxn>
                        <a:cxn ang="0">
                          <a:pos x="168" y="778"/>
                        </a:cxn>
                        <a:cxn ang="0">
                          <a:pos x="172" y="740"/>
                        </a:cxn>
                        <a:cxn ang="0">
                          <a:pos x="175" y="622"/>
                        </a:cxn>
                        <a:cxn ang="0">
                          <a:pos x="165" y="525"/>
                        </a:cxn>
                        <a:cxn ang="0">
                          <a:pos x="154" y="408"/>
                        </a:cxn>
                        <a:cxn ang="0">
                          <a:pos x="157" y="335"/>
                        </a:cxn>
                        <a:cxn ang="0">
                          <a:pos x="165" y="242"/>
                        </a:cxn>
                        <a:cxn ang="0">
                          <a:pos x="147" y="152"/>
                        </a:cxn>
                        <a:cxn ang="0">
                          <a:pos x="132" y="69"/>
                        </a:cxn>
                      </a:cxnLst>
                      <a:rect l="0" t="0" r="r" b="b"/>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w="9525">
                      <a:noFill/>
                      <a:round/>
                      <a:headEnd/>
                      <a:tailEnd/>
                    </a:ln>
                  </p:spPr>
                  <p:txBody>
                    <a:bodyPr/>
                    <a:lstStyle/>
                    <a:p>
                      <a:pPr>
                        <a:defRPr/>
                      </a:pPr>
                      <a:endParaRPr lang="en-CA"/>
                    </a:p>
                  </p:txBody>
                </p:sp>
                <p:sp>
                  <p:nvSpPr>
                    <p:cNvPr id="660496" name="Freeform 16"/>
                    <p:cNvSpPr>
                      <a:spLocks/>
                    </p:cNvSpPr>
                    <p:nvPr/>
                  </p:nvSpPr>
                  <p:spPr bwMode="auto">
                    <a:xfrm flipH="1">
                      <a:off x="1390" y="2033"/>
                      <a:ext cx="447" cy="658"/>
                    </a:xfrm>
                    <a:custGeom>
                      <a:avLst/>
                      <a:gdLst/>
                      <a:ahLst/>
                      <a:cxnLst>
                        <a:cxn ang="0">
                          <a:pos x="212" y="268"/>
                        </a:cxn>
                        <a:cxn ang="0">
                          <a:pos x="212" y="233"/>
                        </a:cxn>
                        <a:cxn ang="0">
                          <a:pos x="230" y="174"/>
                        </a:cxn>
                        <a:cxn ang="0">
                          <a:pos x="284" y="80"/>
                        </a:cxn>
                        <a:cxn ang="0">
                          <a:pos x="370" y="0"/>
                        </a:cxn>
                        <a:cxn ang="0">
                          <a:pos x="424" y="0"/>
                        </a:cxn>
                        <a:cxn ang="0">
                          <a:pos x="447" y="38"/>
                        </a:cxn>
                        <a:cxn ang="0">
                          <a:pos x="415" y="91"/>
                        </a:cxn>
                        <a:cxn ang="0">
                          <a:pos x="348" y="129"/>
                        </a:cxn>
                        <a:cxn ang="0">
                          <a:pos x="307" y="167"/>
                        </a:cxn>
                        <a:cxn ang="0">
                          <a:pos x="266" y="223"/>
                        </a:cxn>
                        <a:cxn ang="0">
                          <a:pos x="257" y="261"/>
                        </a:cxn>
                        <a:cxn ang="0">
                          <a:pos x="262" y="303"/>
                        </a:cxn>
                        <a:cxn ang="0">
                          <a:pos x="284" y="373"/>
                        </a:cxn>
                        <a:cxn ang="0">
                          <a:pos x="289" y="449"/>
                        </a:cxn>
                        <a:cxn ang="0">
                          <a:pos x="280" y="547"/>
                        </a:cxn>
                        <a:cxn ang="0">
                          <a:pos x="257" y="616"/>
                        </a:cxn>
                        <a:cxn ang="0">
                          <a:pos x="217" y="658"/>
                        </a:cxn>
                        <a:cxn ang="0">
                          <a:pos x="190" y="658"/>
                        </a:cxn>
                        <a:cxn ang="0">
                          <a:pos x="104" y="637"/>
                        </a:cxn>
                        <a:cxn ang="0">
                          <a:pos x="27" y="634"/>
                        </a:cxn>
                        <a:cxn ang="0">
                          <a:pos x="0" y="620"/>
                        </a:cxn>
                        <a:cxn ang="0">
                          <a:pos x="50" y="606"/>
                        </a:cxn>
                        <a:cxn ang="0">
                          <a:pos x="131" y="609"/>
                        </a:cxn>
                        <a:cxn ang="0">
                          <a:pos x="181" y="623"/>
                        </a:cxn>
                        <a:cxn ang="0">
                          <a:pos x="212" y="613"/>
                        </a:cxn>
                        <a:cxn ang="0">
                          <a:pos x="244" y="557"/>
                        </a:cxn>
                        <a:cxn ang="0">
                          <a:pos x="248" y="477"/>
                        </a:cxn>
                        <a:cxn ang="0">
                          <a:pos x="239" y="404"/>
                        </a:cxn>
                        <a:cxn ang="0">
                          <a:pos x="212" y="317"/>
                        </a:cxn>
                        <a:cxn ang="0">
                          <a:pos x="212" y="268"/>
                        </a:cxn>
                      </a:cxnLst>
                      <a:rect l="0" t="0" r="r" b="b"/>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w="9525">
                      <a:noFill/>
                      <a:round/>
                      <a:headEnd/>
                      <a:tailEnd/>
                    </a:ln>
                  </p:spPr>
                  <p:txBody>
                    <a:bodyPr/>
                    <a:lstStyle/>
                    <a:p>
                      <a:pPr>
                        <a:defRPr/>
                      </a:pPr>
                      <a:endParaRPr lang="en-CA"/>
                    </a:p>
                  </p:txBody>
                </p:sp>
                <p:sp>
                  <p:nvSpPr>
                    <p:cNvPr id="660497" name="Freeform 17"/>
                    <p:cNvSpPr>
                      <a:spLocks/>
                    </p:cNvSpPr>
                    <p:nvPr/>
                  </p:nvSpPr>
                  <p:spPr bwMode="auto">
                    <a:xfrm flipH="1">
                      <a:off x="1353" y="1223"/>
                      <a:ext cx="282" cy="326"/>
                    </a:xfrm>
                    <a:custGeom>
                      <a:avLst/>
                      <a:gdLst/>
                      <a:ahLst/>
                      <a:cxnLst>
                        <a:cxn ang="0">
                          <a:pos x="81" y="137"/>
                        </a:cxn>
                        <a:cxn ang="0">
                          <a:pos x="78" y="84"/>
                        </a:cxn>
                        <a:cxn ang="0">
                          <a:pos x="88" y="35"/>
                        </a:cxn>
                        <a:cxn ang="0">
                          <a:pos x="127" y="7"/>
                        </a:cxn>
                        <a:cxn ang="0">
                          <a:pos x="173" y="0"/>
                        </a:cxn>
                        <a:cxn ang="0">
                          <a:pos x="208" y="4"/>
                        </a:cxn>
                        <a:cxn ang="0">
                          <a:pos x="240" y="25"/>
                        </a:cxn>
                        <a:cxn ang="0">
                          <a:pos x="257" y="60"/>
                        </a:cxn>
                        <a:cxn ang="0">
                          <a:pos x="278" y="130"/>
                        </a:cxn>
                        <a:cxn ang="0">
                          <a:pos x="282" y="207"/>
                        </a:cxn>
                        <a:cxn ang="0">
                          <a:pos x="271" y="263"/>
                        </a:cxn>
                        <a:cxn ang="0">
                          <a:pos x="250" y="298"/>
                        </a:cxn>
                        <a:cxn ang="0">
                          <a:pos x="215" y="319"/>
                        </a:cxn>
                        <a:cxn ang="0">
                          <a:pos x="187" y="326"/>
                        </a:cxn>
                        <a:cxn ang="0">
                          <a:pos x="145" y="315"/>
                        </a:cxn>
                        <a:cxn ang="0">
                          <a:pos x="123" y="284"/>
                        </a:cxn>
                        <a:cxn ang="0">
                          <a:pos x="102" y="238"/>
                        </a:cxn>
                        <a:cxn ang="0">
                          <a:pos x="85" y="186"/>
                        </a:cxn>
                        <a:cxn ang="0">
                          <a:pos x="53" y="207"/>
                        </a:cxn>
                        <a:cxn ang="0">
                          <a:pos x="18" y="221"/>
                        </a:cxn>
                        <a:cxn ang="0">
                          <a:pos x="4" y="221"/>
                        </a:cxn>
                        <a:cxn ang="0">
                          <a:pos x="0" y="207"/>
                        </a:cxn>
                        <a:cxn ang="0">
                          <a:pos x="7" y="189"/>
                        </a:cxn>
                        <a:cxn ang="0">
                          <a:pos x="60" y="168"/>
                        </a:cxn>
                        <a:cxn ang="0">
                          <a:pos x="81" y="137"/>
                        </a:cxn>
                      </a:cxnLst>
                      <a:rect l="0" t="0" r="r" b="b"/>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w="9525">
                      <a:noFill/>
                      <a:round/>
                      <a:headEnd/>
                      <a:tailEnd/>
                    </a:ln>
                  </p:spPr>
                  <p:txBody>
                    <a:bodyPr/>
                    <a:lstStyle/>
                    <a:p>
                      <a:pPr>
                        <a:defRPr/>
                      </a:pPr>
                      <a:endParaRPr lang="en-CA"/>
                    </a:p>
                  </p:txBody>
                </p:sp>
                <p:grpSp>
                  <p:nvGrpSpPr>
                    <p:cNvPr id="103450" name="Group 18"/>
                    <p:cNvGrpSpPr>
                      <a:grpSpLocks/>
                    </p:cNvGrpSpPr>
                    <p:nvPr/>
                  </p:nvGrpSpPr>
                  <p:grpSpPr bwMode="auto">
                    <a:xfrm flipH="1">
                      <a:off x="1212" y="1104"/>
                      <a:ext cx="277" cy="235"/>
                      <a:chOff x="1590" y="1104"/>
                      <a:chExt cx="277" cy="235"/>
                    </a:xfrm>
                  </p:grpSpPr>
                  <p:sp>
                    <p:nvSpPr>
                      <p:cNvPr id="660499" name="Freeform 19"/>
                      <p:cNvSpPr>
                        <a:spLocks/>
                      </p:cNvSpPr>
                      <p:nvPr/>
                    </p:nvSpPr>
                    <p:spPr bwMode="auto">
                      <a:xfrm>
                        <a:off x="1683" y="1257"/>
                        <a:ext cx="184" cy="82"/>
                      </a:xfrm>
                      <a:custGeom>
                        <a:avLst/>
                        <a:gdLst/>
                        <a:ahLst/>
                        <a:cxnLst>
                          <a:cxn ang="0">
                            <a:pos x="13" y="82"/>
                          </a:cxn>
                          <a:cxn ang="0">
                            <a:pos x="0" y="71"/>
                          </a:cxn>
                          <a:cxn ang="0">
                            <a:pos x="0" y="45"/>
                          </a:cxn>
                          <a:cxn ang="0">
                            <a:pos x="16" y="17"/>
                          </a:cxn>
                          <a:cxn ang="0">
                            <a:pos x="36" y="9"/>
                          </a:cxn>
                          <a:cxn ang="0">
                            <a:pos x="61" y="22"/>
                          </a:cxn>
                          <a:cxn ang="0">
                            <a:pos x="86" y="19"/>
                          </a:cxn>
                          <a:cxn ang="0">
                            <a:pos x="102" y="0"/>
                          </a:cxn>
                          <a:cxn ang="0">
                            <a:pos x="123" y="2"/>
                          </a:cxn>
                          <a:cxn ang="0">
                            <a:pos x="155" y="15"/>
                          </a:cxn>
                          <a:cxn ang="0">
                            <a:pos x="182" y="13"/>
                          </a:cxn>
                          <a:cxn ang="0">
                            <a:pos x="184" y="32"/>
                          </a:cxn>
                          <a:cxn ang="0">
                            <a:pos x="175" y="45"/>
                          </a:cxn>
                          <a:cxn ang="0">
                            <a:pos x="141" y="43"/>
                          </a:cxn>
                          <a:cxn ang="0">
                            <a:pos x="118" y="39"/>
                          </a:cxn>
                          <a:cxn ang="0">
                            <a:pos x="105" y="48"/>
                          </a:cxn>
                          <a:cxn ang="0">
                            <a:pos x="91" y="67"/>
                          </a:cxn>
                          <a:cxn ang="0">
                            <a:pos x="66" y="62"/>
                          </a:cxn>
                          <a:cxn ang="0">
                            <a:pos x="54" y="56"/>
                          </a:cxn>
                          <a:cxn ang="0">
                            <a:pos x="45" y="63"/>
                          </a:cxn>
                          <a:cxn ang="0">
                            <a:pos x="32" y="76"/>
                          </a:cxn>
                          <a:cxn ang="0">
                            <a:pos x="13" y="82"/>
                          </a:cxn>
                        </a:cxnLst>
                        <a:rect l="0" t="0" r="r" b="b"/>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w="9525">
                        <a:noFill/>
                        <a:round/>
                        <a:headEnd/>
                        <a:tailEnd/>
                      </a:ln>
                    </p:spPr>
                    <p:txBody>
                      <a:bodyPr/>
                      <a:lstStyle/>
                      <a:p>
                        <a:pPr>
                          <a:defRPr/>
                        </a:pPr>
                        <a:endParaRPr lang="en-CA"/>
                      </a:p>
                    </p:txBody>
                  </p:sp>
                  <p:sp>
                    <p:nvSpPr>
                      <p:cNvPr id="660500" name="Freeform 20"/>
                      <p:cNvSpPr>
                        <a:spLocks/>
                      </p:cNvSpPr>
                      <p:nvPr/>
                    </p:nvSpPr>
                    <p:spPr bwMode="auto">
                      <a:xfrm>
                        <a:off x="1654" y="1193"/>
                        <a:ext cx="178" cy="113"/>
                      </a:xfrm>
                      <a:custGeom>
                        <a:avLst/>
                        <a:gdLst/>
                        <a:ahLst/>
                        <a:cxnLst>
                          <a:cxn ang="0">
                            <a:pos x="23" y="114"/>
                          </a:cxn>
                          <a:cxn ang="0">
                            <a:pos x="11" y="108"/>
                          </a:cxn>
                          <a:cxn ang="0">
                            <a:pos x="0" y="79"/>
                          </a:cxn>
                          <a:cxn ang="0">
                            <a:pos x="11" y="51"/>
                          </a:cxn>
                          <a:cxn ang="0">
                            <a:pos x="27" y="39"/>
                          </a:cxn>
                          <a:cxn ang="0">
                            <a:pos x="56" y="42"/>
                          </a:cxn>
                          <a:cxn ang="0">
                            <a:pos x="76" y="35"/>
                          </a:cxn>
                          <a:cxn ang="0">
                            <a:pos x="90" y="13"/>
                          </a:cxn>
                          <a:cxn ang="0">
                            <a:pos x="111" y="4"/>
                          </a:cxn>
                          <a:cxn ang="0">
                            <a:pos x="146" y="9"/>
                          </a:cxn>
                          <a:cxn ang="0">
                            <a:pos x="171" y="0"/>
                          </a:cxn>
                          <a:cxn ang="0">
                            <a:pos x="178" y="17"/>
                          </a:cxn>
                          <a:cxn ang="0">
                            <a:pos x="171" y="33"/>
                          </a:cxn>
                          <a:cxn ang="0">
                            <a:pos x="140" y="42"/>
                          </a:cxn>
                          <a:cxn ang="0">
                            <a:pos x="120" y="40"/>
                          </a:cxn>
                          <a:cxn ang="0">
                            <a:pos x="108" y="57"/>
                          </a:cxn>
                          <a:cxn ang="0">
                            <a:pos x="97" y="79"/>
                          </a:cxn>
                          <a:cxn ang="0">
                            <a:pos x="72" y="81"/>
                          </a:cxn>
                          <a:cxn ang="0">
                            <a:pos x="59" y="79"/>
                          </a:cxn>
                          <a:cxn ang="0">
                            <a:pos x="47" y="88"/>
                          </a:cxn>
                          <a:cxn ang="0">
                            <a:pos x="41" y="99"/>
                          </a:cxn>
                          <a:cxn ang="0">
                            <a:pos x="23" y="114"/>
                          </a:cxn>
                        </a:cxnLst>
                        <a:rect l="0" t="0" r="r" b="b"/>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w="9525">
                        <a:noFill/>
                        <a:round/>
                        <a:headEnd/>
                        <a:tailEnd/>
                      </a:ln>
                    </p:spPr>
                    <p:txBody>
                      <a:bodyPr/>
                      <a:lstStyle/>
                      <a:p>
                        <a:pPr>
                          <a:defRPr/>
                        </a:pPr>
                        <a:endParaRPr lang="en-CA"/>
                      </a:p>
                    </p:txBody>
                  </p:sp>
                  <p:sp>
                    <p:nvSpPr>
                      <p:cNvPr id="660501" name="Freeform 21"/>
                      <p:cNvSpPr>
                        <a:spLocks/>
                      </p:cNvSpPr>
                      <p:nvPr/>
                    </p:nvSpPr>
                    <p:spPr bwMode="auto">
                      <a:xfrm>
                        <a:off x="1630" y="1154"/>
                        <a:ext cx="161" cy="137"/>
                      </a:xfrm>
                      <a:custGeom>
                        <a:avLst/>
                        <a:gdLst/>
                        <a:ahLst/>
                        <a:cxnLst>
                          <a:cxn ang="0">
                            <a:pos x="31" y="138"/>
                          </a:cxn>
                          <a:cxn ang="0">
                            <a:pos x="16" y="133"/>
                          </a:cxn>
                          <a:cxn ang="0">
                            <a:pos x="0" y="109"/>
                          </a:cxn>
                          <a:cxn ang="0">
                            <a:pos x="5" y="78"/>
                          </a:cxn>
                          <a:cxn ang="0">
                            <a:pos x="16" y="65"/>
                          </a:cxn>
                          <a:cxn ang="0">
                            <a:pos x="43" y="62"/>
                          </a:cxn>
                          <a:cxn ang="0">
                            <a:pos x="65" y="51"/>
                          </a:cxn>
                          <a:cxn ang="0">
                            <a:pos x="72" y="25"/>
                          </a:cxn>
                          <a:cxn ang="0">
                            <a:pos x="92" y="15"/>
                          </a:cxn>
                          <a:cxn ang="0">
                            <a:pos x="127" y="13"/>
                          </a:cxn>
                          <a:cxn ang="0">
                            <a:pos x="148" y="0"/>
                          </a:cxn>
                          <a:cxn ang="0">
                            <a:pos x="161" y="13"/>
                          </a:cxn>
                          <a:cxn ang="0">
                            <a:pos x="156" y="25"/>
                          </a:cxn>
                          <a:cxn ang="0">
                            <a:pos x="128" y="44"/>
                          </a:cxn>
                          <a:cxn ang="0">
                            <a:pos x="107" y="49"/>
                          </a:cxn>
                          <a:cxn ang="0">
                            <a:pos x="99" y="65"/>
                          </a:cxn>
                          <a:cxn ang="0">
                            <a:pos x="94" y="91"/>
                          </a:cxn>
                          <a:cxn ang="0">
                            <a:pos x="69" y="98"/>
                          </a:cxn>
                          <a:cxn ang="0">
                            <a:pos x="54" y="94"/>
                          </a:cxn>
                          <a:cxn ang="0">
                            <a:pos x="45" y="105"/>
                          </a:cxn>
                          <a:cxn ang="0">
                            <a:pos x="40" y="123"/>
                          </a:cxn>
                          <a:cxn ang="0">
                            <a:pos x="31" y="138"/>
                          </a:cxn>
                        </a:cxnLst>
                        <a:rect l="0" t="0" r="r" b="b"/>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w="9525">
                        <a:noFill/>
                        <a:round/>
                        <a:headEnd/>
                        <a:tailEnd/>
                      </a:ln>
                    </p:spPr>
                    <p:txBody>
                      <a:bodyPr/>
                      <a:lstStyle/>
                      <a:p>
                        <a:pPr>
                          <a:defRPr/>
                        </a:pPr>
                        <a:endParaRPr lang="en-CA"/>
                      </a:p>
                    </p:txBody>
                  </p:sp>
                  <p:sp>
                    <p:nvSpPr>
                      <p:cNvPr id="660502" name="Freeform 22"/>
                      <p:cNvSpPr>
                        <a:spLocks/>
                      </p:cNvSpPr>
                      <p:nvPr/>
                    </p:nvSpPr>
                    <p:spPr bwMode="auto">
                      <a:xfrm>
                        <a:off x="1590" y="1104"/>
                        <a:ext cx="123" cy="174"/>
                      </a:xfrm>
                      <a:custGeom>
                        <a:avLst/>
                        <a:gdLst/>
                        <a:ahLst/>
                        <a:cxnLst>
                          <a:cxn ang="0">
                            <a:pos x="48" y="172"/>
                          </a:cxn>
                          <a:cxn ang="0">
                            <a:pos x="31" y="174"/>
                          </a:cxn>
                          <a:cxn ang="0">
                            <a:pos x="9" y="158"/>
                          </a:cxn>
                          <a:cxn ang="0">
                            <a:pos x="0" y="131"/>
                          </a:cxn>
                          <a:cxn ang="0">
                            <a:pos x="4" y="113"/>
                          </a:cxn>
                          <a:cxn ang="0">
                            <a:pos x="29" y="97"/>
                          </a:cxn>
                          <a:cxn ang="0">
                            <a:pos x="46" y="79"/>
                          </a:cxn>
                          <a:cxn ang="0">
                            <a:pos x="46" y="52"/>
                          </a:cxn>
                          <a:cxn ang="0">
                            <a:pos x="59" y="39"/>
                          </a:cxn>
                          <a:cxn ang="0">
                            <a:pos x="90" y="22"/>
                          </a:cxn>
                          <a:cxn ang="0">
                            <a:pos x="106" y="0"/>
                          </a:cxn>
                          <a:cxn ang="0">
                            <a:pos x="121" y="7"/>
                          </a:cxn>
                          <a:cxn ang="0">
                            <a:pos x="123" y="22"/>
                          </a:cxn>
                          <a:cxn ang="0">
                            <a:pos x="105" y="47"/>
                          </a:cxn>
                          <a:cxn ang="0">
                            <a:pos x="84" y="61"/>
                          </a:cxn>
                          <a:cxn ang="0">
                            <a:pos x="86" y="81"/>
                          </a:cxn>
                          <a:cxn ang="0">
                            <a:pos x="90" y="104"/>
                          </a:cxn>
                          <a:cxn ang="0">
                            <a:pos x="68" y="118"/>
                          </a:cxn>
                          <a:cxn ang="0">
                            <a:pos x="59" y="124"/>
                          </a:cxn>
                          <a:cxn ang="0">
                            <a:pos x="51" y="138"/>
                          </a:cxn>
                          <a:cxn ang="0">
                            <a:pos x="50" y="152"/>
                          </a:cxn>
                          <a:cxn ang="0">
                            <a:pos x="48" y="172"/>
                          </a:cxn>
                        </a:cxnLst>
                        <a:rect l="0" t="0" r="r" b="b"/>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w="9525">
                        <a:noFill/>
                        <a:round/>
                        <a:headEnd/>
                        <a:tailEnd/>
                      </a:ln>
                    </p:spPr>
                    <p:txBody>
                      <a:bodyPr/>
                      <a:lstStyle/>
                      <a:p>
                        <a:pPr>
                          <a:defRPr/>
                        </a:pPr>
                        <a:endParaRPr lang="en-CA"/>
                      </a:p>
                    </p:txBody>
                  </p:sp>
                </p:grpSp>
              </p:grpSp>
              <p:grpSp>
                <p:nvGrpSpPr>
                  <p:cNvPr id="103438" name="Group 23"/>
                  <p:cNvGrpSpPr>
                    <a:grpSpLocks/>
                  </p:cNvGrpSpPr>
                  <p:nvPr/>
                </p:nvGrpSpPr>
                <p:grpSpPr bwMode="auto">
                  <a:xfrm rot="4286940" flipH="1">
                    <a:off x="1038" y="766"/>
                    <a:ext cx="141" cy="50"/>
                    <a:chOff x="4032" y="2817"/>
                    <a:chExt cx="417" cy="635"/>
                  </a:xfrm>
                </p:grpSpPr>
                <p:sp>
                  <p:nvSpPr>
                    <p:cNvPr id="660504" name="Oval 24"/>
                    <p:cNvSpPr>
                      <a:spLocks noChangeArrowheads="1"/>
                    </p:cNvSpPr>
                    <p:nvPr/>
                  </p:nvSpPr>
                  <p:spPr bwMode="auto">
                    <a:xfrm>
                      <a:off x="4068" y="2773"/>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660505" name="Oval 25"/>
                    <p:cNvSpPr>
                      <a:spLocks noChangeArrowheads="1"/>
                    </p:cNvSpPr>
                    <p:nvPr/>
                  </p:nvSpPr>
                  <p:spPr bwMode="auto">
                    <a:xfrm>
                      <a:off x="4121" y="3036"/>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nvGrpSpPr>
                  <p:cNvPr id="103439" name="Group 26"/>
                  <p:cNvGrpSpPr>
                    <a:grpSpLocks/>
                  </p:cNvGrpSpPr>
                  <p:nvPr/>
                </p:nvGrpSpPr>
                <p:grpSpPr bwMode="auto">
                  <a:xfrm rot="4286940" flipH="1">
                    <a:off x="962" y="766"/>
                    <a:ext cx="141" cy="50"/>
                    <a:chOff x="4032" y="2817"/>
                    <a:chExt cx="417" cy="635"/>
                  </a:xfrm>
                </p:grpSpPr>
                <p:sp>
                  <p:nvSpPr>
                    <p:cNvPr id="660507" name="Oval 27"/>
                    <p:cNvSpPr>
                      <a:spLocks noChangeArrowheads="1"/>
                    </p:cNvSpPr>
                    <p:nvPr/>
                  </p:nvSpPr>
                  <p:spPr bwMode="auto">
                    <a:xfrm>
                      <a:off x="4068" y="2773"/>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660508" name="Oval 28"/>
                    <p:cNvSpPr>
                      <a:spLocks noChangeArrowheads="1"/>
                    </p:cNvSpPr>
                    <p:nvPr/>
                  </p:nvSpPr>
                  <p:spPr bwMode="auto">
                    <a:xfrm>
                      <a:off x="4121" y="3036"/>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sp>
              <p:nvSpPr>
                <p:cNvPr id="103436"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a:effectLst/>
                    <a:latin typeface="Arial Rounded MT Bold" pitchFamily="34" charset="0"/>
                  </a:endParaRPr>
                </a:p>
              </p:txBody>
            </p:sp>
          </p:grpSp>
          <p:sp>
            <p:nvSpPr>
              <p:cNvPr id="660510" name="Freeform 30"/>
              <p:cNvSpPr>
                <a:spLocks noChangeAspect="1"/>
              </p:cNvSpPr>
              <p:nvPr/>
            </p:nvSpPr>
            <p:spPr bwMode="auto">
              <a:xfrm>
                <a:off x="1153" y="2448"/>
                <a:ext cx="446" cy="375"/>
              </a:xfrm>
              <a:custGeom>
                <a:avLst/>
                <a:gdLst/>
                <a:ahLst/>
                <a:cxnLst>
                  <a:cxn ang="0">
                    <a:pos x="194" y="93"/>
                  </a:cxn>
                  <a:cxn ang="0">
                    <a:pos x="183" y="57"/>
                  </a:cxn>
                  <a:cxn ang="0">
                    <a:pos x="164" y="22"/>
                  </a:cxn>
                  <a:cxn ang="0">
                    <a:pos x="131" y="0"/>
                  </a:cxn>
                  <a:cxn ang="0">
                    <a:pos x="93" y="0"/>
                  </a:cxn>
                  <a:cxn ang="0">
                    <a:pos x="54" y="13"/>
                  </a:cxn>
                  <a:cxn ang="0">
                    <a:pos x="2" y="57"/>
                  </a:cxn>
                  <a:cxn ang="0">
                    <a:pos x="0" y="79"/>
                  </a:cxn>
                  <a:cxn ang="0">
                    <a:pos x="16" y="115"/>
                  </a:cxn>
                  <a:cxn ang="0">
                    <a:pos x="68" y="159"/>
                  </a:cxn>
                  <a:cxn ang="0">
                    <a:pos x="68" y="177"/>
                  </a:cxn>
                  <a:cxn ang="0">
                    <a:pos x="46" y="203"/>
                  </a:cxn>
                  <a:cxn ang="0">
                    <a:pos x="49" y="225"/>
                  </a:cxn>
                  <a:cxn ang="0">
                    <a:pos x="63" y="234"/>
                  </a:cxn>
                  <a:cxn ang="0">
                    <a:pos x="80" y="243"/>
                  </a:cxn>
                  <a:cxn ang="0">
                    <a:pos x="80" y="265"/>
                  </a:cxn>
                  <a:cxn ang="0">
                    <a:pos x="52" y="305"/>
                  </a:cxn>
                  <a:cxn ang="0">
                    <a:pos x="54" y="322"/>
                  </a:cxn>
                  <a:cxn ang="0">
                    <a:pos x="82" y="344"/>
                  </a:cxn>
                  <a:cxn ang="0">
                    <a:pos x="123" y="327"/>
                  </a:cxn>
                  <a:cxn ang="0">
                    <a:pos x="142" y="331"/>
                  </a:cxn>
                  <a:cxn ang="0">
                    <a:pos x="189" y="340"/>
                  </a:cxn>
                  <a:cxn ang="0">
                    <a:pos x="232" y="366"/>
                  </a:cxn>
                  <a:cxn ang="0">
                    <a:pos x="259" y="375"/>
                  </a:cxn>
                  <a:cxn ang="0">
                    <a:pos x="355" y="356"/>
                  </a:cxn>
                  <a:cxn ang="0">
                    <a:pos x="446" y="273"/>
                  </a:cxn>
                  <a:cxn ang="0">
                    <a:pos x="408" y="349"/>
                  </a:cxn>
                  <a:cxn ang="0">
                    <a:pos x="325" y="364"/>
                  </a:cxn>
                  <a:cxn ang="0">
                    <a:pos x="431" y="303"/>
                  </a:cxn>
                  <a:cxn ang="0">
                    <a:pos x="393" y="273"/>
                  </a:cxn>
                  <a:cxn ang="0">
                    <a:pos x="281" y="260"/>
                  </a:cxn>
                  <a:cxn ang="0">
                    <a:pos x="197" y="247"/>
                  </a:cxn>
                  <a:cxn ang="0">
                    <a:pos x="153" y="238"/>
                  </a:cxn>
                  <a:cxn ang="0">
                    <a:pos x="161" y="221"/>
                  </a:cxn>
                  <a:cxn ang="0">
                    <a:pos x="186" y="199"/>
                  </a:cxn>
                  <a:cxn ang="0">
                    <a:pos x="180" y="172"/>
                  </a:cxn>
                  <a:cxn ang="0">
                    <a:pos x="156" y="146"/>
                  </a:cxn>
                  <a:cxn ang="0">
                    <a:pos x="156" y="124"/>
                  </a:cxn>
                  <a:cxn ang="0">
                    <a:pos x="169" y="75"/>
                  </a:cxn>
                  <a:cxn ang="0">
                    <a:pos x="147" y="167"/>
                  </a:cxn>
                </a:cxnLst>
                <a:rect l="0" t="0" r="r" b="b"/>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w="9525">
                <a:noFill/>
                <a:round/>
                <a:headEnd/>
                <a:tailEnd/>
              </a:ln>
            </p:spPr>
            <p:txBody>
              <a:bodyPr/>
              <a:lstStyle/>
              <a:p>
                <a:pPr>
                  <a:defRPr/>
                </a:pPr>
                <a:endParaRPr lang="en-CA"/>
              </a:p>
            </p:txBody>
          </p:sp>
          <p:sp>
            <p:nvSpPr>
              <p:cNvPr id="660511" name="Freeform 31"/>
              <p:cNvSpPr>
                <a:spLocks/>
              </p:cNvSpPr>
              <p:nvPr/>
            </p:nvSpPr>
            <p:spPr bwMode="auto">
              <a:xfrm>
                <a:off x="1440" y="2304"/>
                <a:ext cx="470" cy="320"/>
              </a:xfrm>
              <a:custGeom>
                <a:avLst/>
                <a:gdLst/>
                <a:ahLst/>
                <a:cxnLst>
                  <a:cxn ang="0">
                    <a:pos x="88" y="0"/>
                  </a:cxn>
                  <a:cxn ang="0">
                    <a:pos x="48" y="9"/>
                  </a:cxn>
                  <a:cxn ang="0">
                    <a:pos x="13" y="77"/>
                  </a:cxn>
                  <a:cxn ang="0">
                    <a:pos x="0" y="133"/>
                  </a:cxn>
                  <a:cxn ang="0">
                    <a:pos x="8" y="133"/>
                  </a:cxn>
                  <a:cxn ang="0">
                    <a:pos x="19" y="124"/>
                  </a:cxn>
                  <a:cxn ang="0">
                    <a:pos x="31" y="133"/>
                  </a:cxn>
                  <a:cxn ang="0">
                    <a:pos x="25" y="152"/>
                  </a:cxn>
                  <a:cxn ang="0">
                    <a:pos x="17" y="181"/>
                  </a:cxn>
                  <a:cxn ang="0">
                    <a:pos x="23" y="206"/>
                  </a:cxn>
                  <a:cxn ang="0">
                    <a:pos x="35" y="200"/>
                  </a:cxn>
                  <a:cxn ang="0">
                    <a:pos x="40" y="220"/>
                  </a:cxn>
                  <a:cxn ang="0">
                    <a:pos x="35" y="253"/>
                  </a:cxn>
                  <a:cxn ang="0">
                    <a:pos x="40" y="301"/>
                  </a:cxn>
                  <a:cxn ang="0">
                    <a:pos x="48" y="320"/>
                  </a:cxn>
                  <a:cxn ang="0">
                    <a:pos x="65" y="320"/>
                  </a:cxn>
                  <a:cxn ang="0">
                    <a:pos x="88" y="306"/>
                  </a:cxn>
                  <a:cxn ang="0">
                    <a:pos x="103" y="301"/>
                  </a:cxn>
                  <a:cxn ang="0">
                    <a:pos x="111" y="291"/>
                  </a:cxn>
                  <a:cxn ang="0">
                    <a:pos x="132" y="282"/>
                  </a:cxn>
                  <a:cxn ang="0">
                    <a:pos x="178" y="291"/>
                  </a:cxn>
                  <a:cxn ang="0">
                    <a:pos x="195" y="301"/>
                  </a:cxn>
                  <a:cxn ang="0">
                    <a:pos x="204" y="277"/>
                  </a:cxn>
                  <a:cxn ang="0">
                    <a:pos x="394" y="264"/>
                  </a:cxn>
                  <a:cxn ang="0">
                    <a:pos x="470" y="219"/>
                  </a:cxn>
                  <a:cxn ang="0">
                    <a:pos x="341" y="205"/>
                  </a:cxn>
                  <a:cxn ang="0">
                    <a:pos x="265" y="205"/>
                  </a:cxn>
                  <a:cxn ang="0">
                    <a:pos x="197" y="205"/>
                  </a:cxn>
                  <a:cxn ang="0">
                    <a:pos x="181" y="177"/>
                  </a:cxn>
                  <a:cxn ang="0">
                    <a:pos x="135" y="177"/>
                  </a:cxn>
                  <a:cxn ang="0">
                    <a:pos x="120" y="172"/>
                  </a:cxn>
                  <a:cxn ang="0">
                    <a:pos x="101" y="162"/>
                  </a:cxn>
                  <a:cxn ang="0">
                    <a:pos x="94" y="143"/>
                  </a:cxn>
                  <a:cxn ang="0">
                    <a:pos x="97" y="124"/>
                  </a:cxn>
                  <a:cxn ang="0">
                    <a:pos x="93" y="106"/>
                  </a:cxn>
                  <a:cxn ang="0">
                    <a:pos x="84" y="91"/>
                  </a:cxn>
                  <a:cxn ang="0">
                    <a:pos x="90" y="67"/>
                  </a:cxn>
                  <a:cxn ang="0">
                    <a:pos x="107" y="52"/>
                  </a:cxn>
                  <a:cxn ang="0">
                    <a:pos x="105" y="29"/>
                  </a:cxn>
                  <a:cxn ang="0">
                    <a:pos x="88" y="0"/>
                  </a:cxn>
                </a:cxnLst>
                <a:rect l="0" t="0" r="r" b="b"/>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w="9525">
                <a:noFill/>
                <a:round/>
                <a:headEnd/>
                <a:tailEnd/>
              </a:ln>
            </p:spPr>
            <p:txBody>
              <a:bodyPr/>
              <a:lstStyle/>
              <a:p>
                <a:pPr>
                  <a:defRPr/>
                </a:pPr>
                <a:endParaRPr lang="en-CA"/>
              </a:p>
            </p:txBody>
          </p:sp>
        </p:grpSp>
        <p:sp>
          <p:nvSpPr>
            <p:cNvPr id="103431" name="AutoShape 32"/>
            <p:cNvSpPr>
              <a:spLocks noChangeArrowheads="1"/>
            </p:cNvSpPr>
            <p:nvPr/>
          </p:nvSpPr>
          <p:spPr bwMode="auto">
            <a:xfrm>
              <a:off x="1248" y="720"/>
              <a:ext cx="4081" cy="902"/>
            </a:xfrm>
            <a:prstGeom prst="wedgeRoundRectCallout">
              <a:avLst>
                <a:gd name="adj1" fmla="val -61713"/>
                <a:gd name="adj2" fmla="val 38028"/>
                <a:gd name="adj3" fmla="val 16667"/>
              </a:avLst>
            </a:prstGeom>
            <a:solidFill>
              <a:schemeClr val="accent1"/>
            </a:solidFill>
            <a:ln w="12700" cap="sq">
              <a:solidFill>
                <a:schemeClr val="accent1"/>
              </a:solidFill>
              <a:miter lim="800000"/>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Arial Rounded MT Bold" pitchFamily="34" charset="0"/>
                </a:rPr>
                <a:t>Given an oracle for </a:t>
              </a:r>
              <a:br>
                <a:rPr lang="en-US" altLang="en-US">
                  <a:effectLst/>
                  <a:latin typeface="Arial Rounded MT Bold" pitchFamily="34" charset="0"/>
                </a:rPr>
              </a:br>
              <a:r>
                <a:rPr lang="en-US" altLang="en-US">
                  <a:effectLst/>
                  <a:latin typeface="Arial Rounded MT Bold" pitchFamily="34" charset="0"/>
                </a:rPr>
                <a:t>3-colorability, how can you quickly solve circuit SAT?</a:t>
              </a:r>
            </a:p>
          </p:txBody>
        </p:sp>
      </p:grpSp>
      <p:sp>
        <p:nvSpPr>
          <p:cNvPr id="660513" name="Rectangle 33"/>
          <p:cNvSpPr>
            <a:spLocks noChangeArrowheads="1"/>
          </p:cNvSpPr>
          <p:nvPr/>
        </p:nvSpPr>
        <p:spPr bwMode="auto">
          <a:xfrm>
            <a:off x="371475" y="-228600"/>
            <a:ext cx="8497888"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3: Direction of reduction &amp; Code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
          <p:cNvGrpSpPr>
            <a:grpSpLocks/>
          </p:cNvGrpSpPr>
          <p:nvPr/>
        </p:nvGrpSpPr>
        <p:grpSpPr bwMode="auto">
          <a:xfrm>
            <a:off x="7216775" y="2743200"/>
            <a:ext cx="1800225" cy="3959225"/>
            <a:chOff x="4194" y="1993"/>
            <a:chExt cx="1422" cy="2678"/>
          </a:xfrm>
        </p:grpSpPr>
        <p:pic>
          <p:nvPicPr>
            <p:cNvPr id="104468"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4469"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a:t>
              </a:r>
              <a:br>
                <a:rPr lang="en-US" altLang="en-US" sz="2400">
                  <a:effectLst/>
                  <a:latin typeface="Arial Rounded MT Bold" pitchFamily="34" charset="0"/>
                </a:rPr>
              </a:br>
              <a:r>
                <a:rPr lang="en-US" altLang="en-US" sz="2400">
                  <a:effectLst/>
                  <a:latin typeface="Arial Rounded MT Bold" pitchFamily="34" charset="0"/>
                </a:rPr>
                <a:t>3-colour</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104451" name="Group 5"/>
          <p:cNvGrpSpPr>
            <a:grpSpLocks/>
          </p:cNvGrpSpPr>
          <p:nvPr/>
        </p:nvGrpSpPr>
        <p:grpSpPr bwMode="auto">
          <a:xfrm>
            <a:off x="1905000" y="2819400"/>
            <a:ext cx="1800225" cy="3700463"/>
            <a:chOff x="4194" y="1993"/>
            <a:chExt cx="1422" cy="2801"/>
          </a:xfrm>
        </p:grpSpPr>
        <p:pic>
          <p:nvPicPr>
            <p:cNvPr id="104466"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04467"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solidFill>
                    <a:schemeClr val="tx2"/>
                  </a:solidFill>
                  <a:effectLst/>
                  <a:latin typeface="Arial Rounded MT Bold" pitchFamily="34" charset="0"/>
                </a:rPr>
                <a:t> </a:t>
              </a:r>
              <a:r>
                <a:rPr lang="en-US" altLang="en-US" sz="2400">
                  <a:effectLst/>
                  <a:latin typeface="Arial Rounded MT Bold" pitchFamily="34" charset="0"/>
                </a:rPr>
                <a:t>Alg for circuit problem</a:t>
              </a:r>
            </a:p>
          </p:txBody>
        </p:sp>
      </p:grpSp>
      <p:grpSp>
        <p:nvGrpSpPr>
          <p:cNvPr id="4" name="Group 8"/>
          <p:cNvGrpSpPr>
            <a:grpSpLocks/>
          </p:cNvGrpSpPr>
          <p:nvPr/>
        </p:nvGrpSpPr>
        <p:grpSpPr bwMode="auto">
          <a:xfrm>
            <a:off x="0" y="1143000"/>
            <a:ext cx="3429000" cy="2286000"/>
            <a:chOff x="0" y="720"/>
            <a:chExt cx="2160" cy="1440"/>
          </a:xfrm>
        </p:grpSpPr>
        <p:sp>
          <p:nvSpPr>
            <p:cNvPr id="104464" name="Text Box 9"/>
            <p:cNvSpPr txBox="1">
              <a:spLocks noChangeArrowheads="1"/>
            </p:cNvSpPr>
            <p:nvPr/>
          </p:nvSpPr>
          <p:spPr bwMode="auto">
            <a:xfrm>
              <a:off x="0" y="720"/>
              <a:ext cx="216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
              </a:r>
              <a:br>
                <a:rPr lang="en-US" altLang="en-US">
                  <a:effectLst/>
                  <a:latin typeface="Arial Rounded MT Bold" pitchFamily="34" charset="0"/>
                </a:rPr>
              </a:br>
              <a:r>
                <a:rPr lang="en-US" altLang="en-US">
                  <a:effectLst/>
                  <a:latin typeface="Arial Rounded MT Bold" pitchFamily="34" charset="0"/>
                </a:rPr>
                <a:t>      C</a:t>
              </a:r>
            </a:p>
          </p:txBody>
        </p:sp>
        <p:sp>
          <p:nvSpPr>
            <p:cNvPr id="661514"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124200" y="1676400"/>
            <a:ext cx="4652963" cy="2590800"/>
            <a:chOff x="1968" y="1056"/>
            <a:chExt cx="2931" cy="1632"/>
          </a:xfrm>
        </p:grpSpPr>
        <p:sp>
          <p:nvSpPr>
            <p:cNvPr id="104462" name="Text Box 12"/>
            <p:cNvSpPr txBox="1">
              <a:spLocks noChangeArrowheads="1"/>
            </p:cNvSpPr>
            <p:nvPr/>
          </p:nvSpPr>
          <p:spPr bwMode="auto">
            <a:xfrm>
              <a:off x="1968" y="1056"/>
              <a:ext cx="2931" cy="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latin typeface="Arial Rounded MT Bold" pitchFamily="34" charset="0"/>
                </a:rPr>
                <a:t>Graph composed of gadgets that mimic the gates in C</a:t>
              </a:r>
            </a:p>
          </p:txBody>
        </p:sp>
        <p:sp>
          <p:nvSpPr>
            <p:cNvPr id="661517" name="Line 13"/>
            <p:cNvSpPr>
              <a:spLocks noChangeShapeType="1"/>
            </p:cNvSpPr>
            <p:nvPr/>
          </p:nvSpPr>
          <p:spPr bwMode="auto">
            <a:xfrm>
              <a:off x="2500" y="26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grpSp>
        <p:nvGrpSpPr>
          <p:cNvPr id="6" name="Group 14"/>
          <p:cNvGrpSpPr>
            <a:grpSpLocks/>
          </p:cNvGrpSpPr>
          <p:nvPr/>
        </p:nvGrpSpPr>
        <p:grpSpPr bwMode="auto">
          <a:xfrm>
            <a:off x="3968750" y="5181600"/>
            <a:ext cx="2971800" cy="963613"/>
            <a:chOff x="2500" y="3264"/>
            <a:chExt cx="1872" cy="607"/>
          </a:xfrm>
        </p:grpSpPr>
        <p:sp>
          <p:nvSpPr>
            <p:cNvPr id="661519" name="Line 15"/>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104461" name="Text Box 16"/>
            <p:cNvSpPr txBox="1">
              <a:spLocks noChangeArrowheads="1"/>
            </p:cNvSpPr>
            <p:nvPr/>
          </p:nvSpPr>
          <p:spPr bwMode="auto">
            <a:xfrm>
              <a:off x="2784" y="3275"/>
              <a:ext cx="13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colourable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grpSp>
        <p:nvGrpSpPr>
          <p:cNvPr id="7" name="Group 17"/>
          <p:cNvGrpSpPr>
            <a:grpSpLocks/>
          </p:cNvGrpSpPr>
          <p:nvPr/>
        </p:nvGrpSpPr>
        <p:grpSpPr bwMode="auto">
          <a:xfrm>
            <a:off x="1143000" y="1524000"/>
            <a:ext cx="2438400" cy="1447800"/>
            <a:chOff x="720" y="960"/>
            <a:chExt cx="1536" cy="912"/>
          </a:xfrm>
        </p:grpSpPr>
        <p:sp>
          <p:nvSpPr>
            <p:cNvPr id="661522" name="Freeform 18"/>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104459" name="Text Box 19"/>
            <p:cNvSpPr txBox="1">
              <a:spLocks noChangeArrowheads="1"/>
            </p:cNvSpPr>
            <p:nvPr/>
          </p:nvSpPr>
          <p:spPr bwMode="auto">
            <a:xfrm>
              <a:off x="720" y="960"/>
              <a:ext cx="15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satisfiable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sp>
        <p:nvSpPr>
          <p:cNvPr id="104456" name="Text Box 20"/>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104457" name="Rectangle 21"/>
          <p:cNvSpPr>
            <a:spLocks noChangeArrowheads="1"/>
          </p:cNvSpPr>
          <p:nvPr/>
        </p:nvSpPr>
        <p:spPr bwMode="auto">
          <a:xfrm>
            <a:off x="2835275" y="704850"/>
            <a:ext cx="4175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Circuit</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3-Colouring</a:t>
            </a:r>
            <a:endParaRPr lang="en-US" altLang="en-US" sz="32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1+#ppt_w/2"/>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Text Box 2"/>
          <p:cNvSpPr txBox="1">
            <a:spLocks noChangeArrowheads="1"/>
          </p:cNvSpPr>
          <p:nvPr/>
        </p:nvSpPr>
        <p:spPr bwMode="auto">
          <a:xfrm>
            <a:off x="411163" y="828675"/>
            <a:ext cx="3605212" cy="3081338"/>
          </a:xfrm>
          <a:prstGeom prst="rect">
            <a:avLst/>
          </a:prstGeom>
          <a:noFill/>
          <a:ln w="38100" cap="sq">
            <a:noFill/>
            <a:miter lim="800000"/>
            <a:headEnd/>
            <a:tailEnd/>
          </a:ln>
          <a:effectLst/>
        </p:spPr>
        <p:txBody>
          <a:bodyPr wrap="none" lIns="274320" rIns="274320">
            <a:spAutoFit/>
          </a:bodyPr>
          <a:lstStyle/>
          <a:p>
            <a:pPr>
              <a:defRPr/>
            </a:pPr>
            <a:r>
              <a:rPr lang="en-US"/>
              <a:t>Circuit Problem:</a:t>
            </a:r>
          </a:p>
          <a:p>
            <a:pPr>
              <a:buFontTx/>
              <a:buChar char="•"/>
              <a:defRPr/>
            </a:pPr>
            <a:r>
              <a:rPr lang="en-US"/>
              <a:t>instance = circuit </a:t>
            </a:r>
            <a:br>
              <a:rPr lang="en-US"/>
            </a:br>
            <a:r>
              <a:rPr lang="en-US"/>
              <a:t>                   of gates</a:t>
            </a:r>
          </a:p>
          <a:p>
            <a:pPr>
              <a:buFontTx/>
              <a:buChar char="•"/>
              <a:defRPr/>
            </a:pPr>
            <a:r>
              <a:rPr lang="en-US"/>
              <a:t>solution = true/false </a:t>
            </a:r>
            <a:br>
              <a:rPr lang="en-US"/>
            </a:br>
            <a:r>
              <a:rPr lang="en-US"/>
              <a:t>     to each variable</a:t>
            </a:r>
          </a:p>
          <a:p>
            <a:pPr>
              <a:buFontTx/>
              <a:buChar char="•"/>
              <a:defRPr/>
            </a:pPr>
            <a:r>
              <a:rPr lang="en-US"/>
              <a:t>true/false </a:t>
            </a:r>
            <a:br>
              <a:rPr lang="en-US"/>
            </a:br>
            <a:r>
              <a:rPr lang="en-US"/>
              <a:t>     to internal wires</a:t>
            </a:r>
          </a:p>
        </p:txBody>
      </p:sp>
      <p:sp>
        <p:nvSpPr>
          <p:cNvPr id="417795" name="Text Box 3"/>
          <p:cNvSpPr txBox="1">
            <a:spLocks noChangeArrowheads="1"/>
          </p:cNvSpPr>
          <p:nvPr/>
        </p:nvSpPr>
        <p:spPr bwMode="auto">
          <a:xfrm>
            <a:off x="4754563" y="801688"/>
            <a:ext cx="4246562" cy="2227262"/>
          </a:xfrm>
          <a:prstGeom prst="rect">
            <a:avLst/>
          </a:prstGeom>
          <a:noFill/>
          <a:ln w="38100" cap="sq">
            <a:noFill/>
            <a:miter lim="800000"/>
            <a:headEnd/>
            <a:tailEnd/>
          </a:ln>
          <a:effectLst/>
        </p:spPr>
        <p:txBody>
          <a:bodyPr wrap="none" lIns="274320" rIns="274320">
            <a:spAutoFit/>
          </a:bodyPr>
          <a:lstStyle/>
          <a:p>
            <a:pPr>
              <a:defRPr/>
            </a:pPr>
            <a:r>
              <a:rPr lang="en-US"/>
              <a:t>3-Colouring</a:t>
            </a:r>
          </a:p>
          <a:p>
            <a:pPr>
              <a:buFontTx/>
              <a:buChar char="•"/>
              <a:defRPr/>
            </a:pPr>
            <a:r>
              <a:rPr lang="en-US"/>
              <a:t>instance = graph</a:t>
            </a:r>
            <a:br>
              <a:rPr lang="en-US"/>
            </a:br>
            <a:endParaRPr lang="en-US"/>
          </a:p>
          <a:p>
            <a:pPr>
              <a:buFontTx/>
              <a:buChar char="•"/>
              <a:defRPr/>
            </a:pPr>
            <a:r>
              <a:rPr lang="en-US"/>
              <a:t>solution = green/red/blue</a:t>
            </a:r>
            <a:br>
              <a:rPr lang="en-US"/>
            </a:br>
            <a:r>
              <a:rPr lang="en-US"/>
              <a:t>    to each node.</a:t>
            </a:r>
          </a:p>
        </p:txBody>
      </p:sp>
      <p:grpSp>
        <p:nvGrpSpPr>
          <p:cNvPr id="105476" name="Group 4"/>
          <p:cNvGrpSpPr>
            <a:grpSpLocks/>
          </p:cNvGrpSpPr>
          <p:nvPr/>
        </p:nvGrpSpPr>
        <p:grpSpPr bwMode="auto">
          <a:xfrm>
            <a:off x="1470025" y="4038600"/>
            <a:ext cx="1501775" cy="309563"/>
            <a:chOff x="952" y="2637"/>
            <a:chExt cx="946" cy="195"/>
          </a:xfrm>
        </p:grpSpPr>
        <p:sp>
          <p:nvSpPr>
            <p:cNvPr id="417797" name="Text Box 5"/>
            <p:cNvSpPr txBox="1">
              <a:spLocks noChangeAspect="1" noChangeArrowheads="1"/>
            </p:cNvSpPr>
            <p:nvPr/>
          </p:nvSpPr>
          <p:spPr bwMode="auto">
            <a:xfrm>
              <a:off x="952" y="2637"/>
              <a:ext cx="436" cy="192"/>
            </a:xfrm>
            <a:prstGeom prst="rect">
              <a:avLst/>
            </a:prstGeom>
            <a:noFill/>
            <a:ln w="57150" cap="sq">
              <a:noFill/>
              <a:miter lim="800000"/>
              <a:headEnd/>
              <a:tailEnd/>
            </a:ln>
            <a:effectLst/>
          </p:spPr>
          <p:txBody>
            <a:bodyPr wrap="none" lIns="274320" rIns="274320">
              <a:spAutoFit/>
            </a:bodyPr>
            <a:lstStyle/>
            <a:p>
              <a:pPr>
                <a:defRPr/>
              </a:pPr>
              <a:r>
                <a:rPr lang="en-US" sz="1400">
                  <a:solidFill>
                    <a:schemeClr val="hlink"/>
                  </a:solidFill>
                </a:rPr>
                <a:t> F</a:t>
              </a:r>
            </a:p>
          </p:txBody>
        </p:sp>
        <p:sp>
          <p:nvSpPr>
            <p:cNvPr id="417798" name="Text Box 6"/>
            <p:cNvSpPr txBox="1">
              <a:spLocks noChangeAspect="1" noChangeArrowheads="1"/>
            </p:cNvSpPr>
            <p:nvPr/>
          </p:nvSpPr>
          <p:spPr bwMode="auto">
            <a:xfrm>
              <a:off x="1074" y="2640"/>
              <a:ext cx="414" cy="192"/>
            </a:xfrm>
            <a:prstGeom prst="rect">
              <a:avLst/>
            </a:prstGeom>
            <a:noFill/>
            <a:ln w="57150" cap="sq">
              <a:noFill/>
              <a:miter lim="800000"/>
              <a:headEnd/>
              <a:tailEnd/>
            </a:ln>
            <a:effectLst/>
          </p:spPr>
          <p:txBody>
            <a:bodyPr wrap="none" lIns="274320" rIns="274320">
              <a:spAutoFit/>
            </a:bodyPr>
            <a:lstStyle/>
            <a:p>
              <a:pPr>
                <a:defRPr/>
              </a:pPr>
              <a:r>
                <a:rPr lang="en-US" sz="1400">
                  <a:solidFill>
                    <a:srgbClr val="009900"/>
                  </a:solidFill>
                </a:rPr>
                <a:t>T</a:t>
              </a:r>
            </a:p>
          </p:txBody>
        </p:sp>
        <p:sp>
          <p:nvSpPr>
            <p:cNvPr id="417799" name="Text Box 7"/>
            <p:cNvSpPr txBox="1">
              <a:spLocks noChangeAspect="1" noChangeArrowheads="1"/>
            </p:cNvSpPr>
            <p:nvPr/>
          </p:nvSpPr>
          <p:spPr bwMode="auto">
            <a:xfrm>
              <a:off x="1458" y="2640"/>
              <a:ext cx="414" cy="192"/>
            </a:xfrm>
            <a:prstGeom prst="rect">
              <a:avLst/>
            </a:prstGeom>
            <a:noFill/>
            <a:ln w="57150" cap="sq">
              <a:noFill/>
              <a:miter lim="800000"/>
              <a:headEnd/>
              <a:tailEnd/>
            </a:ln>
            <a:effectLst/>
          </p:spPr>
          <p:txBody>
            <a:bodyPr wrap="none" lIns="274320" rIns="274320">
              <a:spAutoFit/>
            </a:bodyPr>
            <a:lstStyle/>
            <a:p>
              <a:pPr>
                <a:defRPr/>
              </a:pPr>
              <a:r>
                <a:rPr lang="en-US" sz="1400">
                  <a:solidFill>
                    <a:srgbClr val="009900"/>
                  </a:solidFill>
                </a:rPr>
                <a:t>T</a:t>
              </a:r>
            </a:p>
          </p:txBody>
        </p:sp>
        <p:sp>
          <p:nvSpPr>
            <p:cNvPr id="417800" name="Rectangle 8"/>
            <p:cNvSpPr>
              <a:spLocks noChangeArrowheads="1"/>
            </p:cNvSpPr>
            <p:nvPr/>
          </p:nvSpPr>
          <p:spPr bwMode="auto">
            <a:xfrm>
              <a:off x="1008" y="2643"/>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105477" name="Group 9"/>
          <p:cNvGrpSpPr>
            <a:grpSpLocks/>
          </p:cNvGrpSpPr>
          <p:nvPr/>
        </p:nvGrpSpPr>
        <p:grpSpPr bwMode="auto">
          <a:xfrm>
            <a:off x="1371600" y="4267200"/>
            <a:ext cx="1608138" cy="2560638"/>
            <a:chOff x="864" y="2688"/>
            <a:chExt cx="1013" cy="1613"/>
          </a:xfrm>
        </p:grpSpPr>
        <p:sp>
          <p:nvSpPr>
            <p:cNvPr id="417802" name="AutoShape 10"/>
            <p:cNvSpPr>
              <a:spLocks noChangeAspect="1" noChangeArrowheads="1"/>
            </p:cNvSpPr>
            <p:nvPr/>
          </p:nvSpPr>
          <p:spPr bwMode="auto">
            <a:xfrm rot="5400000" flipV="1">
              <a:off x="968" y="3112"/>
              <a:ext cx="505" cy="287"/>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OR</a:t>
              </a:r>
            </a:p>
          </p:txBody>
        </p:sp>
        <p:sp>
          <p:nvSpPr>
            <p:cNvPr id="417803" name="AutoShape 11"/>
            <p:cNvSpPr>
              <a:spLocks noChangeAspect="1" noChangeArrowheads="1"/>
            </p:cNvSpPr>
            <p:nvPr/>
          </p:nvSpPr>
          <p:spPr bwMode="auto">
            <a:xfrm rot="5400000" flipV="1">
              <a:off x="1195" y="3757"/>
              <a:ext cx="505" cy="287"/>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OR</a:t>
              </a:r>
            </a:p>
          </p:txBody>
        </p:sp>
        <p:cxnSp>
          <p:nvCxnSpPr>
            <p:cNvPr id="105518" name="AutoShape 12"/>
            <p:cNvCxnSpPr>
              <a:cxnSpLocks noChangeAspect="1" noChangeShapeType="1"/>
              <a:stCxn id="417802" idx="3"/>
              <a:endCxn id="417803" idx="1"/>
            </p:cNvCxnSpPr>
            <p:nvPr/>
          </p:nvCxnSpPr>
          <p:spPr bwMode="auto">
            <a:xfrm>
              <a:off x="1221" y="3521"/>
              <a:ext cx="227" cy="116"/>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417805" name="Line 13"/>
            <p:cNvSpPr>
              <a:spLocks noChangeAspect="1" noChangeShapeType="1"/>
            </p:cNvSpPr>
            <p:nvPr/>
          </p:nvSpPr>
          <p:spPr bwMode="auto">
            <a:xfrm>
              <a:off x="1448" y="4153"/>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6" name="Line 14"/>
            <p:cNvSpPr>
              <a:spLocks noChangeAspect="1" noChangeShapeType="1"/>
            </p:cNvSpPr>
            <p:nvPr/>
          </p:nvSpPr>
          <p:spPr bwMode="auto">
            <a:xfrm>
              <a:off x="1152" y="2863"/>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7" name="Line 15"/>
            <p:cNvSpPr>
              <a:spLocks noChangeAspect="1" noChangeShapeType="1"/>
            </p:cNvSpPr>
            <p:nvPr/>
          </p:nvSpPr>
          <p:spPr bwMode="auto">
            <a:xfrm>
              <a:off x="1262" y="2864"/>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8" name="Line 16"/>
            <p:cNvSpPr>
              <a:spLocks noChangeAspect="1" noChangeShapeType="1"/>
            </p:cNvSpPr>
            <p:nvPr/>
          </p:nvSpPr>
          <p:spPr bwMode="auto">
            <a:xfrm>
              <a:off x="1680" y="288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9" name="AutoShape 17"/>
            <p:cNvSpPr>
              <a:spLocks noChangeAspect="1" noChangeArrowheads="1"/>
            </p:cNvSpPr>
            <p:nvPr/>
          </p:nvSpPr>
          <p:spPr bwMode="auto">
            <a:xfrm rot="5400000" flipV="1">
              <a:off x="1430" y="3062"/>
              <a:ext cx="505" cy="379"/>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NOT</a:t>
              </a:r>
            </a:p>
          </p:txBody>
        </p:sp>
        <p:cxnSp>
          <p:nvCxnSpPr>
            <p:cNvPr id="105524" name="AutoShape 18"/>
            <p:cNvCxnSpPr>
              <a:cxnSpLocks noChangeAspect="1" noChangeShapeType="1"/>
              <a:stCxn id="417809" idx="3"/>
              <a:endCxn id="417803" idx="1"/>
            </p:cNvCxnSpPr>
            <p:nvPr/>
          </p:nvCxnSpPr>
          <p:spPr bwMode="auto">
            <a:xfrm flipH="1">
              <a:off x="1448" y="3517"/>
              <a:ext cx="235" cy="12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417811" name="Text Box 19"/>
            <p:cNvSpPr txBox="1">
              <a:spLocks noChangeAspect="1" noChangeArrowheads="1"/>
            </p:cNvSpPr>
            <p:nvPr/>
          </p:nvSpPr>
          <p:spPr bwMode="auto">
            <a:xfrm>
              <a:off x="864" y="4128"/>
              <a:ext cx="666" cy="17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sz="1200">
                  <a:latin typeface="Arial Rounded MT Bold" pitchFamily="34" charset="0"/>
                </a:rPr>
                <a:t>Output</a:t>
              </a:r>
            </a:p>
          </p:txBody>
        </p:sp>
        <p:sp>
          <p:nvSpPr>
            <p:cNvPr id="417812" name="Text Box 20"/>
            <p:cNvSpPr txBox="1">
              <a:spLocks noChangeArrowheads="1"/>
            </p:cNvSpPr>
            <p:nvPr/>
          </p:nvSpPr>
          <p:spPr bwMode="auto">
            <a:xfrm>
              <a:off x="950" y="2688"/>
              <a:ext cx="394" cy="173"/>
            </a:xfrm>
            <a:prstGeom prst="rect">
              <a:avLst/>
            </a:prstGeom>
            <a:noFill/>
            <a:ln w="38100" cap="sq">
              <a:noFill/>
              <a:miter lim="800000"/>
              <a:headEnd/>
              <a:tailEnd/>
            </a:ln>
            <a:effectLst/>
          </p:spPr>
          <p:txBody>
            <a:bodyPr wrap="none" lIns="274320" rIns="274320">
              <a:spAutoFit/>
            </a:bodyPr>
            <a:lstStyle/>
            <a:p>
              <a:pPr>
                <a:defRPr/>
              </a:pPr>
              <a:r>
                <a:rPr lang="en-US" sz="1200"/>
                <a:t>x</a:t>
              </a:r>
            </a:p>
          </p:txBody>
        </p:sp>
        <p:sp>
          <p:nvSpPr>
            <p:cNvPr id="417813" name="Text Box 21"/>
            <p:cNvSpPr txBox="1">
              <a:spLocks noChangeArrowheads="1"/>
            </p:cNvSpPr>
            <p:nvPr/>
          </p:nvSpPr>
          <p:spPr bwMode="auto">
            <a:xfrm>
              <a:off x="1076" y="2689"/>
              <a:ext cx="394" cy="173"/>
            </a:xfrm>
            <a:prstGeom prst="rect">
              <a:avLst/>
            </a:prstGeom>
            <a:noFill/>
            <a:ln w="38100" cap="sq">
              <a:noFill/>
              <a:miter lim="800000"/>
              <a:headEnd/>
              <a:tailEnd/>
            </a:ln>
            <a:effectLst/>
          </p:spPr>
          <p:txBody>
            <a:bodyPr wrap="none" lIns="274320" rIns="274320">
              <a:spAutoFit/>
            </a:bodyPr>
            <a:lstStyle/>
            <a:p>
              <a:pPr>
                <a:defRPr/>
              </a:pPr>
              <a:r>
                <a:rPr lang="en-US" sz="1200"/>
                <a:t>y</a:t>
              </a:r>
            </a:p>
          </p:txBody>
        </p:sp>
        <p:sp>
          <p:nvSpPr>
            <p:cNvPr id="417814" name="Text Box 22"/>
            <p:cNvSpPr txBox="1">
              <a:spLocks noChangeArrowheads="1"/>
            </p:cNvSpPr>
            <p:nvPr/>
          </p:nvSpPr>
          <p:spPr bwMode="auto">
            <a:xfrm>
              <a:off x="1488" y="2709"/>
              <a:ext cx="389" cy="173"/>
            </a:xfrm>
            <a:prstGeom prst="rect">
              <a:avLst/>
            </a:prstGeom>
            <a:noFill/>
            <a:ln w="38100" cap="sq">
              <a:noFill/>
              <a:miter lim="800000"/>
              <a:headEnd/>
              <a:tailEnd/>
            </a:ln>
            <a:effectLst/>
          </p:spPr>
          <p:txBody>
            <a:bodyPr wrap="none" lIns="274320" rIns="274320">
              <a:spAutoFit/>
            </a:bodyPr>
            <a:lstStyle/>
            <a:p>
              <a:pPr>
                <a:defRPr/>
              </a:pPr>
              <a:r>
                <a:rPr lang="en-US" sz="1200"/>
                <a:t>z</a:t>
              </a:r>
            </a:p>
          </p:txBody>
        </p:sp>
      </p:grpSp>
      <p:grpSp>
        <p:nvGrpSpPr>
          <p:cNvPr id="105478" name="Group 23"/>
          <p:cNvGrpSpPr>
            <a:grpSpLocks/>
          </p:cNvGrpSpPr>
          <p:nvPr/>
        </p:nvGrpSpPr>
        <p:grpSpPr bwMode="auto">
          <a:xfrm>
            <a:off x="6203950" y="4686300"/>
            <a:ext cx="806450" cy="1257300"/>
            <a:chOff x="2034" y="1824"/>
            <a:chExt cx="508" cy="792"/>
          </a:xfrm>
        </p:grpSpPr>
        <p:sp>
          <p:nvSpPr>
            <p:cNvPr id="417816" name="Text Box 24"/>
            <p:cNvSpPr txBox="1">
              <a:spLocks noChangeArrowheads="1"/>
            </p:cNvSpPr>
            <p:nvPr/>
          </p:nvSpPr>
          <p:spPr bwMode="auto">
            <a:xfrm>
              <a:off x="2034" y="2289"/>
              <a:ext cx="508" cy="327"/>
            </a:xfrm>
            <a:prstGeom prst="rect">
              <a:avLst/>
            </a:prstGeom>
            <a:noFill/>
            <a:ln w="57150" cap="sq">
              <a:noFill/>
              <a:miter lim="800000"/>
              <a:headEnd/>
              <a:tailEnd/>
            </a:ln>
            <a:effectLst/>
          </p:spPr>
          <p:txBody>
            <a:bodyPr wrap="none" lIns="274320" rIns="274320">
              <a:spAutoFit/>
            </a:bodyPr>
            <a:lstStyle/>
            <a:p>
              <a:pPr>
                <a:defRPr/>
              </a:pPr>
              <a:r>
                <a:rPr lang="en-US"/>
                <a:t>G</a:t>
              </a:r>
            </a:p>
          </p:txBody>
        </p:sp>
        <p:grpSp>
          <p:nvGrpSpPr>
            <p:cNvPr id="105506" name="Group 25"/>
            <p:cNvGrpSpPr>
              <a:grpSpLocks noChangeAspect="1"/>
            </p:cNvGrpSpPr>
            <p:nvPr/>
          </p:nvGrpSpPr>
          <p:grpSpPr bwMode="auto">
            <a:xfrm>
              <a:off x="2070" y="1824"/>
              <a:ext cx="449" cy="478"/>
              <a:chOff x="144" y="1176"/>
              <a:chExt cx="2256" cy="2400"/>
            </a:xfrm>
          </p:grpSpPr>
          <p:sp>
            <p:nvSpPr>
              <p:cNvPr id="417818" name="Oval 26"/>
              <p:cNvSpPr>
                <a:spLocks noChangeAspect="1" noChangeArrowheads="1"/>
              </p:cNvSpPr>
              <p:nvPr/>
            </p:nvSpPr>
            <p:spPr bwMode="auto">
              <a:xfrm>
                <a:off x="144" y="2090"/>
                <a:ext cx="578" cy="572"/>
              </a:xfrm>
              <a:prstGeom prst="ellipse">
                <a:avLst/>
              </a:prstGeom>
              <a:solidFill>
                <a:schemeClr val="accent1"/>
              </a:solidFill>
              <a:ln w="9525">
                <a:solidFill>
                  <a:schemeClr val="tx1"/>
                </a:solidFill>
                <a:round/>
                <a:headEnd/>
                <a:tailEnd/>
              </a:ln>
              <a:effectLst/>
            </p:spPr>
            <p:txBody>
              <a:bodyPr wrap="none" lIns="91433" tIns="45717" rIns="91433" bIns="45717" anchor="ctr"/>
              <a:lstStyle/>
              <a:p>
                <a:pPr>
                  <a:defRPr/>
                </a:pPr>
                <a:endParaRPr lang="en-US" sz="2400" b="1">
                  <a:latin typeface="Arial Rounded MT Bold" pitchFamily="34" charset="0"/>
                </a:endParaRPr>
              </a:p>
            </p:txBody>
          </p:sp>
          <p:sp>
            <p:nvSpPr>
              <p:cNvPr id="417819" name="Oval 27"/>
              <p:cNvSpPr>
                <a:spLocks noChangeAspect="1" noChangeArrowheads="1"/>
              </p:cNvSpPr>
              <p:nvPr/>
            </p:nvSpPr>
            <p:spPr bwMode="auto">
              <a:xfrm>
                <a:off x="1058" y="2999"/>
                <a:ext cx="573" cy="577"/>
              </a:xfrm>
              <a:prstGeom prst="ellipse">
                <a:avLst/>
              </a:prstGeom>
              <a:solidFill>
                <a:schemeClr val="accent1"/>
              </a:solidFill>
              <a:ln w="9525">
                <a:solidFill>
                  <a:schemeClr val="tx1"/>
                </a:solid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417820" name="Oval 28"/>
              <p:cNvSpPr>
                <a:spLocks noChangeAspect="1" noChangeArrowheads="1"/>
              </p:cNvSpPr>
              <p:nvPr/>
            </p:nvSpPr>
            <p:spPr bwMode="auto">
              <a:xfrm>
                <a:off x="1822" y="1994"/>
                <a:ext cx="578" cy="572"/>
              </a:xfrm>
              <a:prstGeom prst="ellipse">
                <a:avLst/>
              </a:prstGeom>
              <a:solidFill>
                <a:schemeClr val="accent1"/>
              </a:solidFill>
              <a:ln w="9525">
                <a:solidFill>
                  <a:schemeClr val="tx1"/>
                </a:solidFill>
                <a:round/>
                <a:headEnd/>
                <a:tailEnd/>
              </a:ln>
              <a:effectLst/>
            </p:spPr>
            <p:txBody>
              <a:bodyPr wrap="none" anchor="ctr"/>
              <a:lstStyle/>
              <a:p>
                <a:pPr eaLnBrk="1" hangingPunct="1">
                  <a:spcBef>
                    <a:spcPct val="50000"/>
                  </a:spcBef>
                  <a:defRPr/>
                </a:pPr>
                <a:endParaRPr lang="en-US" sz="3000"/>
              </a:p>
            </p:txBody>
          </p:sp>
          <p:sp>
            <p:nvSpPr>
              <p:cNvPr id="417821" name="Oval 29"/>
              <p:cNvSpPr>
                <a:spLocks noChangeAspect="1" noChangeArrowheads="1"/>
              </p:cNvSpPr>
              <p:nvPr/>
            </p:nvSpPr>
            <p:spPr bwMode="auto">
              <a:xfrm>
                <a:off x="958" y="1176"/>
                <a:ext cx="578" cy="577"/>
              </a:xfrm>
              <a:prstGeom prst="ellipse">
                <a:avLst/>
              </a:prstGeom>
              <a:solidFill>
                <a:schemeClr val="accent1"/>
              </a:solidFill>
              <a:ln w="9525">
                <a:solidFill>
                  <a:schemeClr val="tx1"/>
                </a:solidFill>
                <a:round/>
                <a:headEnd/>
                <a:tailEnd/>
              </a:ln>
              <a:effectLst/>
            </p:spPr>
            <p:txBody>
              <a:bodyPr wrap="none" anchor="ctr"/>
              <a:lstStyle/>
              <a:p>
                <a:pPr eaLnBrk="1" hangingPunct="1">
                  <a:spcBef>
                    <a:spcPct val="50000"/>
                  </a:spcBef>
                  <a:defRPr/>
                </a:pPr>
                <a:endParaRPr lang="en-US" sz="3000"/>
              </a:p>
            </p:txBody>
          </p:sp>
          <p:cxnSp>
            <p:nvCxnSpPr>
              <p:cNvPr id="105511" name="AutoShape 30"/>
              <p:cNvCxnSpPr>
                <a:cxnSpLocks noChangeAspect="1" noChangeShapeType="1"/>
                <a:stCxn id="417821" idx="3"/>
                <a:endCxn id="417818"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5512" name="AutoShape 31"/>
              <p:cNvCxnSpPr>
                <a:cxnSpLocks noChangeAspect="1" noChangeShapeType="1"/>
                <a:stCxn id="417821" idx="5"/>
                <a:endCxn id="417820"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5513" name="AutoShape 32"/>
              <p:cNvCxnSpPr>
                <a:cxnSpLocks noChangeAspect="1" noChangeShapeType="1"/>
                <a:stCxn id="417818" idx="5"/>
                <a:endCxn id="417819"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5514" name="AutoShape 33"/>
              <p:cNvCxnSpPr>
                <a:cxnSpLocks noChangeAspect="1" noChangeShapeType="1"/>
                <a:stCxn id="417820" idx="3"/>
                <a:endCxn id="417819"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5515" name="AutoShape 34"/>
              <p:cNvCxnSpPr>
                <a:cxnSpLocks noChangeAspect="1" noChangeShapeType="1"/>
                <a:stCxn id="417821" idx="4"/>
                <a:endCxn id="417819"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105479" name="Group 35"/>
          <p:cNvGrpSpPr>
            <a:grpSpLocks/>
          </p:cNvGrpSpPr>
          <p:nvPr/>
        </p:nvGrpSpPr>
        <p:grpSpPr bwMode="auto">
          <a:xfrm>
            <a:off x="7215188" y="4662488"/>
            <a:ext cx="1062037" cy="1281112"/>
            <a:chOff x="3179" y="1803"/>
            <a:chExt cx="669" cy="807"/>
          </a:xfrm>
        </p:grpSpPr>
        <p:sp>
          <p:nvSpPr>
            <p:cNvPr id="417828" name="Text Box 36"/>
            <p:cNvSpPr txBox="1">
              <a:spLocks noChangeArrowheads="1"/>
            </p:cNvSpPr>
            <p:nvPr/>
          </p:nvSpPr>
          <p:spPr bwMode="auto">
            <a:xfrm>
              <a:off x="3179" y="2283"/>
              <a:ext cx="669" cy="327"/>
            </a:xfrm>
            <a:prstGeom prst="rect">
              <a:avLst/>
            </a:prstGeom>
            <a:noFill/>
            <a:ln w="57150" cap="sq">
              <a:noFill/>
              <a:miter lim="800000"/>
              <a:headEnd/>
              <a:tailEnd/>
            </a:ln>
            <a:effectLst/>
          </p:spPr>
          <p:txBody>
            <a:bodyPr wrap="none" lIns="274320" rIns="274320">
              <a:spAutoFit/>
            </a:bodyPr>
            <a:lstStyle/>
            <a:p>
              <a:pPr>
                <a:defRPr/>
              </a:pPr>
              <a:r>
                <a:rPr lang="en-US"/>
                <a:t>Col</a:t>
              </a:r>
            </a:p>
          </p:txBody>
        </p:sp>
        <p:grpSp>
          <p:nvGrpSpPr>
            <p:cNvPr id="105500" name="Group 37"/>
            <p:cNvGrpSpPr>
              <a:grpSpLocks/>
            </p:cNvGrpSpPr>
            <p:nvPr/>
          </p:nvGrpSpPr>
          <p:grpSpPr bwMode="auto">
            <a:xfrm>
              <a:off x="3190" y="1803"/>
              <a:ext cx="449" cy="478"/>
              <a:chOff x="895" y="1152"/>
              <a:chExt cx="449" cy="478"/>
            </a:xfrm>
          </p:grpSpPr>
          <p:sp>
            <p:nvSpPr>
              <p:cNvPr id="417830" name="Oval 38"/>
              <p:cNvSpPr>
                <a:spLocks noChangeAspect="1" noChangeArrowheads="1"/>
              </p:cNvSpPr>
              <p:nvPr/>
            </p:nvSpPr>
            <p:spPr bwMode="auto">
              <a:xfrm>
                <a:off x="895" y="1334"/>
                <a:ext cx="115" cy="114"/>
              </a:xfrm>
              <a:prstGeom prst="ellipse">
                <a:avLst/>
              </a:prstGeom>
              <a:solidFill>
                <a:schemeClr val="hlink"/>
              </a:solidFill>
              <a:ln w="9525">
                <a:noFill/>
                <a:round/>
                <a:headEnd/>
                <a:tailEnd/>
              </a:ln>
              <a:effectLst/>
            </p:spPr>
            <p:txBody>
              <a:bodyPr wrap="none" lIns="91433" tIns="45717" rIns="91433" bIns="45717" anchor="ctr"/>
              <a:lstStyle/>
              <a:p>
                <a:pPr>
                  <a:defRPr/>
                </a:pPr>
                <a:endParaRPr lang="en-US" sz="2400" b="1">
                  <a:latin typeface="Arial Rounded MT Bold" pitchFamily="34" charset="0"/>
                </a:endParaRPr>
              </a:p>
            </p:txBody>
          </p:sp>
          <p:sp>
            <p:nvSpPr>
              <p:cNvPr id="417831" name="Oval 39"/>
              <p:cNvSpPr>
                <a:spLocks noChangeAspect="1" noChangeArrowheads="1"/>
              </p:cNvSpPr>
              <p:nvPr/>
            </p:nvSpPr>
            <p:spPr bwMode="auto">
              <a:xfrm>
                <a:off x="1077" y="1515"/>
                <a:ext cx="114" cy="115"/>
              </a:xfrm>
              <a:prstGeom prst="ellipse">
                <a:avLst/>
              </a:prstGeom>
              <a:solidFill>
                <a:srgbClr val="00FFFF"/>
              </a:solidFill>
              <a:ln w="9525">
                <a:no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417832" name="Oval 40"/>
              <p:cNvSpPr>
                <a:spLocks noChangeAspect="1" noChangeArrowheads="1"/>
              </p:cNvSpPr>
              <p:nvPr/>
            </p:nvSpPr>
            <p:spPr bwMode="auto">
              <a:xfrm>
                <a:off x="1229" y="1315"/>
                <a:ext cx="115" cy="114"/>
              </a:xfrm>
              <a:prstGeom prst="ellipse">
                <a:avLst/>
              </a:prstGeom>
              <a:solidFill>
                <a:schemeClr val="hlink"/>
              </a:solidFill>
              <a:ln w="9525">
                <a:noFill/>
                <a:round/>
                <a:headEnd/>
                <a:tailEnd/>
              </a:ln>
              <a:effectLst/>
            </p:spPr>
            <p:txBody>
              <a:bodyPr wrap="none" anchor="ctr"/>
              <a:lstStyle/>
              <a:p>
                <a:pPr eaLnBrk="1" hangingPunct="1">
                  <a:spcBef>
                    <a:spcPct val="50000"/>
                  </a:spcBef>
                  <a:defRPr/>
                </a:pPr>
                <a:endParaRPr lang="en-US" sz="3000"/>
              </a:p>
            </p:txBody>
          </p:sp>
          <p:sp>
            <p:nvSpPr>
              <p:cNvPr id="417833" name="Oval 41"/>
              <p:cNvSpPr>
                <a:spLocks noChangeAspect="1" noChangeArrowheads="1"/>
              </p:cNvSpPr>
              <p:nvPr/>
            </p:nvSpPr>
            <p:spPr bwMode="auto">
              <a:xfrm>
                <a:off x="1057" y="1152"/>
                <a:ext cx="115" cy="115"/>
              </a:xfrm>
              <a:prstGeom prst="ellipse">
                <a:avLst/>
              </a:prstGeom>
              <a:solidFill>
                <a:srgbClr val="008000"/>
              </a:solidFill>
              <a:ln w="9525">
                <a:noFill/>
                <a:round/>
                <a:headEnd/>
                <a:tailEnd/>
              </a:ln>
              <a:effectLst/>
            </p:spPr>
            <p:txBody>
              <a:bodyPr wrap="none" anchor="ctr"/>
              <a:lstStyle/>
              <a:p>
                <a:pPr eaLnBrk="1" hangingPunct="1">
                  <a:spcBef>
                    <a:spcPct val="50000"/>
                  </a:spcBef>
                  <a:defRPr/>
                </a:pPr>
                <a:endParaRPr lang="en-US" sz="3000"/>
              </a:p>
            </p:txBody>
          </p:sp>
        </p:grpSp>
      </p:grpSp>
      <p:sp>
        <p:nvSpPr>
          <p:cNvPr id="417834" name="AutoShape 42"/>
          <p:cNvSpPr>
            <a:spLocks noChangeArrowheads="1"/>
          </p:cNvSpPr>
          <p:nvPr/>
        </p:nvSpPr>
        <p:spPr bwMode="auto">
          <a:xfrm>
            <a:off x="4016375" y="1600200"/>
            <a:ext cx="738188" cy="457200"/>
          </a:xfrm>
          <a:prstGeom prst="rightArrow">
            <a:avLst>
              <a:gd name="adj1" fmla="val 50000"/>
              <a:gd name="adj2" fmla="val 40365"/>
            </a:avLst>
          </a:prstGeom>
          <a:noFill/>
          <a:ln w="38100" cap="sq">
            <a:solidFill>
              <a:schemeClr val="hlink"/>
            </a:solidFill>
            <a:miter lim="800000"/>
            <a:headEnd/>
            <a:tailEnd/>
          </a:ln>
          <a:effectLst/>
        </p:spPr>
        <p:txBody>
          <a:bodyPr wrap="none" lIns="274320" rIns="274320" anchor="ctr">
            <a:spAutoFit/>
          </a:bodyPr>
          <a:lstStyle/>
          <a:p>
            <a:pPr>
              <a:defRPr/>
            </a:pPr>
            <a:endParaRPr lang="en-US"/>
          </a:p>
        </p:txBody>
      </p:sp>
      <p:sp>
        <p:nvSpPr>
          <p:cNvPr id="417835" name="Text Box 43"/>
          <p:cNvSpPr txBox="1">
            <a:spLocks noChangeArrowheads="1"/>
          </p:cNvSpPr>
          <p:nvPr/>
        </p:nvSpPr>
        <p:spPr bwMode="auto">
          <a:xfrm>
            <a:off x="8132763" y="2376488"/>
            <a:ext cx="706437" cy="519112"/>
          </a:xfrm>
          <a:prstGeom prst="rect">
            <a:avLst/>
          </a:prstGeom>
          <a:noFill/>
          <a:ln w="38100" cap="sq">
            <a:noFill/>
            <a:miter lim="800000"/>
            <a:headEnd/>
            <a:tailEnd/>
          </a:ln>
          <a:effectLst/>
        </p:spPr>
        <p:txBody>
          <a:bodyPr wrap="none" lIns="274320" rIns="274320">
            <a:spAutoFit/>
          </a:bodyPr>
          <a:lstStyle/>
          <a:p>
            <a:pPr>
              <a:defRPr/>
            </a:pPr>
            <a:r>
              <a:rPr lang="en-US">
                <a:solidFill>
                  <a:srgbClr val="FF3300"/>
                </a:solidFill>
              </a:rPr>
              <a:t>?</a:t>
            </a:r>
          </a:p>
        </p:txBody>
      </p:sp>
      <p:sp>
        <p:nvSpPr>
          <p:cNvPr id="417837" name="Oval 45"/>
          <p:cNvSpPr>
            <a:spLocks noChangeArrowheads="1"/>
          </p:cNvSpPr>
          <p:nvPr/>
        </p:nvSpPr>
        <p:spPr bwMode="auto">
          <a:xfrm>
            <a:off x="411163" y="1219200"/>
            <a:ext cx="3398837" cy="1081088"/>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38" name="Oval 46"/>
          <p:cNvSpPr>
            <a:spLocks noChangeArrowheads="1"/>
          </p:cNvSpPr>
          <p:nvPr/>
        </p:nvSpPr>
        <p:spPr bwMode="auto">
          <a:xfrm>
            <a:off x="4876800" y="1219200"/>
            <a:ext cx="2886075" cy="609600"/>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39" name="Oval 47"/>
          <p:cNvSpPr>
            <a:spLocks noChangeArrowheads="1"/>
          </p:cNvSpPr>
          <p:nvPr/>
        </p:nvSpPr>
        <p:spPr bwMode="auto">
          <a:xfrm>
            <a:off x="381000" y="2133600"/>
            <a:ext cx="3605213" cy="990600"/>
          </a:xfrm>
          <a:prstGeom prst="ellipse">
            <a:avLst/>
          </a:prstGeom>
          <a:noFill/>
          <a:ln w="38100" cap="sq">
            <a:solidFill>
              <a:schemeClr val="hlink"/>
            </a:solidFill>
            <a:round/>
            <a:headEnd/>
            <a:tailEnd/>
          </a:ln>
          <a:effectLst/>
        </p:spPr>
        <p:txBody>
          <a:bodyPr lIns="274320" rIns="274320" anchor="ctr">
            <a:spAutoFit/>
          </a:bodyPr>
          <a:lstStyle/>
          <a:p>
            <a:pPr>
              <a:defRPr/>
            </a:pPr>
            <a:endParaRPr lang="en-US"/>
          </a:p>
        </p:txBody>
      </p:sp>
      <p:sp>
        <p:nvSpPr>
          <p:cNvPr id="417840" name="Oval 48"/>
          <p:cNvSpPr>
            <a:spLocks noChangeArrowheads="1"/>
          </p:cNvSpPr>
          <p:nvPr/>
        </p:nvSpPr>
        <p:spPr bwMode="auto">
          <a:xfrm>
            <a:off x="4754563" y="1905000"/>
            <a:ext cx="4246562" cy="1219200"/>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41" name="Line 49"/>
          <p:cNvSpPr>
            <a:spLocks noChangeShapeType="1"/>
          </p:cNvSpPr>
          <p:nvPr/>
        </p:nvSpPr>
        <p:spPr bwMode="auto">
          <a:xfrm>
            <a:off x="2209800" y="2514600"/>
            <a:ext cx="706438"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2" name="Line 50"/>
          <p:cNvSpPr>
            <a:spLocks noChangeShapeType="1"/>
          </p:cNvSpPr>
          <p:nvPr/>
        </p:nvSpPr>
        <p:spPr bwMode="auto">
          <a:xfrm>
            <a:off x="29511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3" name="Line 51"/>
          <p:cNvSpPr>
            <a:spLocks noChangeShapeType="1"/>
          </p:cNvSpPr>
          <p:nvPr/>
        </p:nvSpPr>
        <p:spPr bwMode="auto">
          <a:xfrm>
            <a:off x="6705600" y="2514600"/>
            <a:ext cx="706438"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4" name="Line 52"/>
          <p:cNvSpPr>
            <a:spLocks noChangeShapeType="1"/>
          </p:cNvSpPr>
          <p:nvPr/>
        </p:nvSpPr>
        <p:spPr bwMode="auto">
          <a:xfrm>
            <a:off x="74469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5" name="Line 53"/>
          <p:cNvSpPr>
            <a:spLocks noChangeShapeType="1"/>
          </p:cNvSpPr>
          <p:nvPr/>
        </p:nvSpPr>
        <p:spPr bwMode="auto">
          <a:xfrm>
            <a:off x="80565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6" name="Line 54"/>
          <p:cNvSpPr>
            <a:spLocks noChangeShapeType="1"/>
          </p:cNvSpPr>
          <p:nvPr/>
        </p:nvSpPr>
        <p:spPr bwMode="auto">
          <a:xfrm>
            <a:off x="2286000" y="2971800"/>
            <a:ext cx="1066800"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7" name="Line 55"/>
          <p:cNvSpPr>
            <a:spLocks noChangeShapeType="1"/>
          </p:cNvSpPr>
          <p:nvPr/>
        </p:nvSpPr>
        <p:spPr bwMode="auto">
          <a:xfrm>
            <a:off x="6475413" y="2928938"/>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8" name="Line 56"/>
          <p:cNvSpPr>
            <a:spLocks noChangeShapeType="1"/>
          </p:cNvSpPr>
          <p:nvPr/>
        </p:nvSpPr>
        <p:spPr bwMode="auto">
          <a:xfrm>
            <a:off x="1524000" y="3810000"/>
            <a:ext cx="1828800"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9" name="Line 57"/>
          <p:cNvSpPr>
            <a:spLocks noChangeShapeType="1"/>
          </p:cNvSpPr>
          <p:nvPr/>
        </p:nvSpPr>
        <p:spPr bwMode="auto">
          <a:xfrm>
            <a:off x="2757488" y="2071688"/>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nvGrpSpPr>
          <p:cNvPr id="8" name="Group 58"/>
          <p:cNvGrpSpPr>
            <a:grpSpLocks/>
          </p:cNvGrpSpPr>
          <p:nvPr/>
        </p:nvGrpSpPr>
        <p:grpSpPr bwMode="auto">
          <a:xfrm>
            <a:off x="6400800" y="1676400"/>
            <a:ext cx="2019300" cy="519113"/>
            <a:chOff x="4032" y="1056"/>
            <a:chExt cx="1272" cy="327"/>
          </a:xfrm>
        </p:grpSpPr>
        <p:sp>
          <p:nvSpPr>
            <p:cNvPr id="417851" name="Text Box 59"/>
            <p:cNvSpPr txBox="1">
              <a:spLocks noChangeArrowheads="1"/>
            </p:cNvSpPr>
            <p:nvPr/>
          </p:nvSpPr>
          <p:spPr bwMode="auto">
            <a:xfrm>
              <a:off x="4032" y="1056"/>
              <a:ext cx="1272" cy="327"/>
            </a:xfrm>
            <a:prstGeom prst="rect">
              <a:avLst/>
            </a:prstGeom>
            <a:noFill/>
            <a:ln w="38100" cap="sq">
              <a:noFill/>
              <a:miter lim="800000"/>
              <a:headEnd/>
              <a:tailEnd/>
            </a:ln>
            <a:effectLst/>
          </p:spPr>
          <p:txBody>
            <a:bodyPr wrap="none" lIns="274320" rIns="274320">
              <a:spAutoFit/>
            </a:bodyPr>
            <a:lstStyle/>
            <a:p>
              <a:pPr>
                <a:defRPr/>
              </a:pPr>
              <a:r>
                <a:rPr lang="en-US"/>
                <a:t>of gadgets</a:t>
              </a:r>
            </a:p>
          </p:txBody>
        </p:sp>
        <p:sp>
          <p:nvSpPr>
            <p:cNvPr id="417852" name="Line 60"/>
            <p:cNvSpPr>
              <a:spLocks noChangeShapeType="1"/>
            </p:cNvSpPr>
            <p:nvPr/>
          </p:nvSpPr>
          <p:spPr bwMode="auto">
            <a:xfrm flipV="1">
              <a:off x="4451" y="1326"/>
              <a:ext cx="685"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sp>
        <p:nvSpPr>
          <p:cNvPr id="62" name="Rectangle 47"/>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4: Look for Similarities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17834"/>
                                        </p:tgtEl>
                                        <p:attrNameLst>
                                          <p:attrName>style.visibility</p:attrName>
                                        </p:attrNameLst>
                                      </p:cBhvr>
                                      <p:to>
                                        <p:strVal val="visible"/>
                                      </p:to>
                                    </p:set>
                                    <p:anim calcmode="lin" valueType="num">
                                      <p:cBhvr additive="base">
                                        <p:cTn id="7" dur="500" fill="hold"/>
                                        <p:tgtEl>
                                          <p:spTgt spid="417834"/>
                                        </p:tgtEl>
                                        <p:attrNameLst>
                                          <p:attrName>ppt_x</p:attrName>
                                        </p:attrNameLst>
                                      </p:cBhvr>
                                      <p:tavLst>
                                        <p:tav tm="0">
                                          <p:val>
                                            <p:strVal val="0-#ppt_w/2"/>
                                          </p:val>
                                        </p:tav>
                                        <p:tav tm="100000">
                                          <p:val>
                                            <p:strVal val="#ppt_x"/>
                                          </p:val>
                                        </p:tav>
                                      </p:tavLst>
                                    </p:anim>
                                    <p:anim calcmode="lin" valueType="num">
                                      <p:cBhvr additive="base">
                                        <p:cTn id="8" dur="500" fill="hold"/>
                                        <p:tgtEl>
                                          <p:spTgt spid="41783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7837"/>
                                        </p:tgtEl>
                                        <p:attrNameLst>
                                          <p:attrName>style.visibility</p:attrName>
                                        </p:attrNameLst>
                                      </p:cBhvr>
                                      <p:to>
                                        <p:strVal val="visible"/>
                                      </p:to>
                                    </p:set>
                                    <p:anim calcmode="lin" valueType="num">
                                      <p:cBhvr additive="base">
                                        <p:cTn id="13" dur="500" fill="hold"/>
                                        <p:tgtEl>
                                          <p:spTgt spid="417837"/>
                                        </p:tgtEl>
                                        <p:attrNameLst>
                                          <p:attrName>ppt_x</p:attrName>
                                        </p:attrNameLst>
                                      </p:cBhvr>
                                      <p:tavLst>
                                        <p:tav tm="0">
                                          <p:val>
                                            <p:strVal val="0-#ppt_w/2"/>
                                          </p:val>
                                        </p:tav>
                                        <p:tav tm="100000">
                                          <p:val>
                                            <p:strVal val="#ppt_x"/>
                                          </p:val>
                                        </p:tav>
                                      </p:tavLst>
                                    </p:anim>
                                    <p:anim calcmode="lin" valueType="num">
                                      <p:cBhvr additive="base">
                                        <p:cTn id="14" dur="500" fill="hold"/>
                                        <p:tgtEl>
                                          <p:spTgt spid="41783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7838"/>
                                        </p:tgtEl>
                                        <p:attrNameLst>
                                          <p:attrName>style.visibility</p:attrName>
                                        </p:attrNameLst>
                                      </p:cBhvr>
                                      <p:to>
                                        <p:strVal val="visible"/>
                                      </p:to>
                                    </p:set>
                                    <p:anim calcmode="lin" valueType="num">
                                      <p:cBhvr additive="base">
                                        <p:cTn id="19" dur="500" fill="hold"/>
                                        <p:tgtEl>
                                          <p:spTgt spid="417838"/>
                                        </p:tgtEl>
                                        <p:attrNameLst>
                                          <p:attrName>ppt_x</p:attrName>
                                        </p:attrNameLst>
                                      </p:cBhvr>
                                      <p:tavLst>
                                        <p:tav tm="0">
                                          <p:val>
                                            <p:strVal val="1+#ppt_w/2"/>
                                          </p:val>
                                        </p:tav>
                                        <p:tav tm="100000">
                                          <p:val>
                                            <p:strVal val="#ppt_x"/>
                                          </p:val>
                                        </p:tav>
                                      </p:tavLst>
                                    </p:anim>
                                    <p:anim calcmode="lin" valueType="num">
                                      <p:cBhvr additive="base">
                                        <p:cTn id="20" dur="500" fill="hold"/>
                                        <p:tgtEl>
                                          <p:spTgt spid="41783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7839"/>
                                        </p:tgtEl>
                                        <p:attrNameLst>
                                          <p:attrName>style.visibility</p:attrName>
                                        </p:attrNameLst>
                                      </p:cBhvr>
                                      <p:to>
                                        <p:strVal val="visible"/>
                                      </p:to>
                                    </p:set>
                                    <p:anim calcmode="lin" valueType="num">
                                      <p:cBhvr additive="base">
                                        <p:cTn id="25" dur="500" fill="hold"/>
                                        <p:tgtEl>
                                          <p:spTgt spid="417839"/>
                                        </p:tgtEl>
                                        <p:attrNameLst>
                                          <p:attrName>ppt_x</p:attrName>
                                        </p:attrNameLst>
                                      </p:cBhvr>
                                      <p:tavLst>
                                        <p:tav tm="0">
                                          <p:val>
                                            <p:strVal val="0-#ppt_w/2"/>
                                          </p:val>
                                        </p:tav>
                                        <p:tav tm="100000">
                                          <p:val>
                                            <p:strVal val="#ppt_x"/>
                                          </p:val>
                                        </p:tav>
                                      </p:tavLst>
                                    </p:anim>
                                    <p:anim calcmode="lin" valueType="num">
                                      <p:cBhvr additive="base">
                                        <p:cTn id="26" dur="500" fill="hold"/>
                                        <p:tgtEl>
                                          <p:spTgt spid="417839"/>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417837"/>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417838"/>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417840"/>
                                        </p:tgtEl>
                                        <p:attrNameLst>
                                          <p:attrName>style.visibility</p:attrName>
                                        </p:attrNameLst>
                                      </p:cBhvr>
                                      <p:to>
                                        <p:strVal val="visible"/>
                                      </p:to>
                                    </p:set>
                                    <p:anim calcmode="lin" valueType="num">
                                      <p:cBhvr additive="base">
                                        <p:cTn id="35" dur="500" fill="hold"/>
                                        <p:tgtEl>
                                          <p:spTgt spid="417840"/>
                                        </p:tgtEl>
                                        <p:attrNameLst>
                                          <p:attrName>ppt_x</p:attrName>
                                        </p:attrNameLst>
                                      </p:cBhvr>
                                      <p:tavLst>
                                        <p:tav tm="0">
                                          <p:val>
                                            <p:strVal val="1+#ppt_w/2"/>
                                          </p:val>
                                        </p:tav>
                                        <p:tav tm="100000">
                                          <p:val>
                                            <p:strVal val="#ppt_x"/>
                                          </p:val>
                                        </p:tav>
                                      </p:tavLst>
                                    </p:anim>
                                    <p:anim calcmode="lin" valueType="num">
                                      <p:cBhvr additive="base">
                                        <p:cTn id="36" dur="500" fill="hold"/>
                                        <p:tgtEl>
                                          <p:spTgt spid="41784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417841"/>
                                        </p:tgtEl>
                                        <p:attrNameLst>
                                          <p:attrName>style.visibility</p:attrName>
                                        </p:attrNameLst>
                                      </p:cBhvr>
                                      <p:to>
                                        <p:strVal val="visible"/>
                                      </p:to>
                                    </p:set>
                                    <p:anim calcmode="lin" valueType="num">
                                      <p:cBhvr additive="base">
                                        <p:cTn id="41" dur="500" fill="hold"/>
                                        <p:tgtEl>
                                          <p:spTgt spid="417841"/>
                                        </p:tgtEl>
                                        <p:attrNameLst>
                                          <p:attrName>ppt_x</p:attrName>
                                        </p:attrNameLst>
                                      </p:cBhvr>
                                      <p:tavLst>
                                        <p:tav tm="0">
                                          <p:val>
                                            <p:strVal val="0-#ppt_w/2"/>
                                          </p:val>
                                        </p:tav>
                                        <p:tav tm="100000">
                                          <p:val>
                                            <p:strVal val="#ppt_x"/>
                                          </p:val>
                                        </p:tav>
                                      </p:tavLst>
                                    </p:anim>
                                    <p:anim calcmode="lin" valueType="num">
                                      <p:cBhvr additive="base">
                                        <p:cTn id="42" dur="500" fill="hold"/>
                                        <p:tgtEl>
                                          <p:spTgt spid="417841"/>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417839"/>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417840"/>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417843"/>
                                        </p:tgtEl>
                                        <p:attrNameLst>
                                          <p:attrName>style.visibility</p:attrName>
                                        </p:attrNameLst>
                                      </p:cBhvr>
                                      <p:to>
                                        <p:strVal val="visible"/>
                                      </p:to>
                                    </p:set>
                                    <p:anim calcmode="lin" valueType="num">
                                      <p:cBhvr additive="base">
                                        <p:cTn id="51" dur="500" fill="hold"/>
                                        <p:tgtEl>
                                          <p:spTgt spid="417843"/>
                                        </p:tgtEl>
                                        <p:attrNameLst>
                                          <p:attrName>ppt_x</p:attrName>
                                        </p:attrNameLst>
                                      </p:cBhvr>
                                      <p:tavLst>
                                        <p:tav tm="0">
                                          <p:val>
                                            <p:strVal val="1+#ppt_w/2"/>
                                          </p:val>
                                        </p:tav>
                                        <p:tav tm="100000">
                                          <p:val>
                                            <p:strVal val="#ppt_x"/>
                                          </p:val>
                                        </p:tav>
                                      </p:tavLst>
                                    </p:anim>
                                    <p:anim calcmode="lin" valueType="num">
                                      <p:cBhvr additive="base">
                                        <p:cTn id="52" dur="500" fill="hold"/>
                                        <p:tgtEl>
                                          <p:spTgt spid="417843"/>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417842"/>
                                        </p:tgtEl>
                                        <p:attrNameLst>
                                          <p:attrName>style.visibility</p:attrName>
                                        </p:attrNameLst>
                                      </p:cBhvr>
                                      <p:to>
                                        <p:strVal val="visible"/>
                                      </p:to>
                                    </p:set>
                                    <p:anim calcmode="lin" valueType="num">
                                      <p:cBhvr additive="base">
                                        <p:cTn id="57" dur="500" fill="hold"/>
                                        <p:tgtEl>
                                          <p:spTgt spid="417842"/>
                                        </p:tgtEl>
                                        <p:attrNameLst>
                                          <p:attrName>ppt_x</p:attrName>
                                        </p:attrNameLst>
                                      </p:cBhvr>
                                      <p:tavLst>
                                        <p:tav tm="0">
                                          <p:val>
                                            <p:strVal val="0-#ppt_w/2"/>
                                          </p:val>
                                        </p:tav>
                                        <p:tav tm="100000">
                                          <p:val>
                                            <p:strVal val="#ppt_x"/>
                                          </p:val>
                                        </p:tav>
                                      </p:tavLst>
                                    </p:anim>
                                    <p:anim calcmode="lin" valueType="num">
                                      <p:cBhvr additive="base">
                                        <p:cTn id="58" dur="500" fill="hold"/>
                                        <p:tgtEl>
                                          <p:spTgt spid="417842"/>
                                        </p:tgtEl>
                                        <p:attrNameLst>
                                          <p:attrName>ppt_y</p:attrName>
                                        </p:attrNameLst>
                                      </p:cBhvr>
                                      <p:tavLst>
                                        <p:tav tm="0">
                                          <p:val>
                                            <p:strVal val="#ppt_y"/>
                                          </p:val>
                                        </p:tav>
                                        <p:tav tm="100000">
                                          <p:val>
                                            <p:strVal val="#ppt_y"/>
                                          </p:val>
                                        </p:tav>
                                      </p:tavLst>
                                    </p:anim>
                                  </p:childTnLst>
                                </p:cTn>
                              </p:par>
                              <p:par>
                                <p:cTn id="59" presetID="1" presetClass="exit" presetSubtype="0" fill="hold" nodeType="withEffect">
                                  <p:stCondLst>
                                    <p:cond delay="0"/>
                                  </p:stCondLst>
                                  <p:childTnLst>
                                    <p:set>
                                      <p:cBhvr>
                                        <p:cTn id="60" dur="1" fill="hold">
                                          <p:stCondLst>
                                            <p:cond delay="0"/>
                                          </p:stCondLst>
                                        </p:cTn>
                                        <p:tgtEl>
                                          <p:spTgt spid="417841"/>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17843"/>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nodeType="clickEffect">
                                  <p:stCondLst>
                                    <p:cond delay="0"/>
                                  </p:stCondLst>
                                  <p:childTnLst>
                                    <p:set>
                                      <p:cBhvr>
                                        <p:cTn id="66" dur="1" fill="hold">
                                          <p:stCondLst>
                                            <p:cond delay="0"/>
                                          </p:stCondLst>
                                        </p:cTn>
                                        <p:tgtEl>
                                          <p:spTgt spid="417844"/>
                                        </p:tgtEl>
                                        <p:attrNameLst>
                                          <p:attrName>style.visibility</p:attrName>
                                        </p:attrNameLst>
                                      </p:cBhvr>
                                      <p:to>
                                        <p:strVal val="visible"/>
                                      </p:to>
                                    </p:set>
                                    <p:anim calcmode="lin" valueType="num">
                                      <p:cBhvr additive="base">
                                        <p:cTn id="67" dur="500" fill="hold"/>
                                        <p:tgtEl>
                                          <p:spTgt spid="417844"/>
                                        </p:tgtEl>
                                        <p:attrNameLst>
                                          <p:attrName>ppt_x</p:attrName>
                                        </p:attrNameLst>
                                      </p:cBhvr>
                                      <p:tavLst>
                                        <p:tav tm="0">
                                          <p:val>
                                            <p:strVal val="1+#ppt_w/2"/>
                                          </p:val>
                                        </p:tav>
                                        <p:tav tm="100000">
                                          <p:val>
                                            <p:strVal val="#ppt_x"/>
                                          </p:val>
                                        </p:tav>
                                      </p:tavLst>
                                    </p:anim>
                                    <p:anim calcmode="lin" valueType="num">
                                      <p:cBhvr additive="base">
                                        <p:cTn id="68" dur="500" fill="hold"/>
                                        <p:tgtEl>
                                          <p:spTgt spid="417844"/>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417845"/>
                                        </p:tgtEl>
                                        <p:attrNameLst>
                                          <p:attrName>style.visibility</p:attrName>
                                        </p:attrNameLst>
                                      </p:cBhvr>
                                      <p:to>
                                        <p:strVal val="visible"/>
                                      </p:to>
                                    </p:set>
                                    <p:anim calcmode="lin" valueType="num">
                                      <p:cBhvr additive="base">
                                        <p:cTn id="73" dur="500" fill="hold"/>
                                        <p:tgtEl>
                                          <p:spTgt spid="417845"/>
                                        </p:tgtEl>
                                        <p:attrNameLst>
                                          <p:attrName>ppt_x</p:attrName>
                                        </p:attrNameLst>
                                      </p:cBhvr>
                                      <p:tavLst>
                                        <p:tav tm="0">
                                          <p:val>
                                            <p:strVal val="1+#ppt_w/2"/>
                                          </p:val>
                                        </p:tav>
                                        <p:tav tm="100000">
                                          <p:val>
                                            <p:strVal val="#ppt_x"/>
                                          </p:val>
                                        </p:tav>
                                      </p:tavLst>
                                    </p:anim>
                                    <p:anim calcmode="lin" valueType="num">
                                      <p:cBhvr additive="base">
                                        <p:cTn id="74" dur="500" fill="hold"/>
                                        <p:tgtEl>
                                          <p:spTgt spid="417845"/>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417842"/>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417844"/>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417835"/>
                                        </p:tgtEl>
                                        <p:attrNameLst>
                                          <p:attrName>style.visibility</p:attrName>
                                        </p:attrNameLst>
                                      </p:cBhvr>
                                      <p:to>
                                        <p:strVal val="visible"/>
                                      </p:to>
                                    </p:set>
                                    <p:anim calcmode="lin" valueType="num">
                                      <p:cBhvr additive="base">
                                        <p:cTn id="83" dur="500" fill="hold"/>
                                        <p:tgtEl>
                                          <p:spTgt spid="417835"/>
                                        </p:tgtEl>
                                        <p:attrNameLst>
                                          <p:attrName>ppt_x</p:attrName>
                                        </p:attrNameLst>
                                      </p:cBhvr>
                                      <p:tavLst>
                                        <p:tav tm="0">
                                          <p:val>
                                            <p:strVal val="1+#ppt_w/2"/>
                                          </p:val>
                                        </p:tav>
                                        <p:tav tm="100000">
                                          <p:val>
                                            <p:strVal val="#ppt_x"/>
                                          </p:val>
                                        </p:tav>
                                      </p:tavLst>
                                    </p:anim>
                                    <p:anim calcmode="lin" valueType="num">
                                      <p:cBhvr additive="base">
                                        <p:cTn id="84" dur="500" fill="hold"/>
                                        <p:tgtEl>
                                          <p:spTgt spid="417835"/>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8" fill="hold" nodeType="clickEffect">
                                  <p:stCondLst>
                                    <p:cond delay="0"/>
                                  </p:stCondLst>
                                  <p:childTnLst>
                                    <p:set>
                                      <p:cBhvr>
                                        <p:cTn id="88" dur="1" fill="hold">
                                          <p:stCondLst>
                                            <p:cond delay="0"/>
                                          </p:stCondLst>
                                        </p:cTn>
                                        <p:tgtEl>
                                          <p:spTgt spid="417846"/>
                                        </p:tgtEl>
                                        <p:attrNameLst>
                                          <p:attrName>style.visibility</p:attrName>
                                        </p:attrNameLst>
                                      </p:cBhvr>
                                      <p:to>
                                        <p:strVal val="visible"/>
                                      </p:to>
                                    </p:set>
                                    <p:anim calcmode="lin" valueType="num">
                                      <p:cBhvr additive="base">
                                        <p:cTn id="89" dur="500" fill="hold"/>
                                        <p:tgtEl>
                                          <p:spTgt spid="417846"/>
                                        </p:tgtEl>
                                        <p:attrNameLst>
                                          <p:attrName>ppt_x</p:attrName>
                                        </p:attrNameLst>
                                      </p:cBhvr>
                                      <p:tavLst>
                                        <p:tav tm="0">
                                          <p:val>
                                            <p:strVal val="0-#ppt_w/2"/>
                                          </p:val>
                                        </p:tav>
                                        <p:tav tm="100000">
                                          <p:val>
                                            <p:strVal val="#ppt_x"/>
                                          </p:val>
                                        </p:tav>
                                      </p:tavLst>
                                    </p:anim>
                                    <p:anim calcmode="lin" valueType="num">
                                      <p:cBhvr additive="base">
                                        <p:cTn id="90" dur="500" fill="hold"/>
                                        <p:tgtEl>
                                          <p:spTgt spid="417846"/>
                                        </p:tgtEl>
                                        <p:attrNameLst>
                                          <p:attrName>ppt_y</p:attrName>
                                        </p:attrNameLst>
                                      </p:cBhvr>
                                      <p:tavLst>
                                        <p:tav tm="0">
                                          <p:val>
                                            <p:strVal val="#ppt_y"/>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417845"/>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417835"/>
                                        </p:tgtEl>
                                        <p:attrNameLst>
                                          <p:attrName>style.visibility</p:attrName>
                                        </p:attrNameLst>
                                      </p:cBhvr>
                                      <p:to>
                                        <p:strVal val="hidden"/>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2" fill="hold" nodeType="clickEffect">
                                  <p:stCondLst>
                                    <p:cond delay="0"/>
                                  </p:stCondLst>
                                  <p:childTnLst>
                                    <p:set>
                                      <p:cBhvr>
                                        <p:cTn id="98" dur="1" fill="hold">
                                          <p:stCondLst>
                                            <p:cond delay="0"/>
                                          </p:stCondLst>
                                        </p:cTn>
                                        <p:tgtEl>
                                          <p:spTgt spid="417847"/>
                                        </p:tgtEl>
                                        <p:attrNameLst>
                                          <p:attrName>style.visibility</p:attrName>
                                        </p:attrNameLst>
                                      </p:cBhvr>
                                      <p:to>
                                        <p:strVal val="visible"/>
                                      </p:to>
                                    </p:set>
                                    <p:anim calcmode="lin" valueType="num">
                                      <p:cBhvr additive="base">
                                        <p:cTn id="99" dur="500" fill="hold"/>
                                        <p:tgtEl>
                                          <p:spTgt spid="417847"/>
                                        </p:tgtEl>
                                        <p:attrNameLst>
                                          <p:attrName>ppt_x</p:attrName>
                                        </p:attrNameLst>
                                      </p:cBhvr>
                                      <p:tavLst>
                                        <p:tav tm="0">
                                          <p:val>
                                            <p:strVal val="1+#ppt_w/2"/>
                                          </p:val>
                                        </p:tav>
                                        <p:tav tm="100000">
                                          <p:val>
                                            <p:strVal val="#ppt_x"/>
                                          </p:val>
                                        </p:tav>
                                      </p:tavLst>
                                    </p:anim>
                                    <p:anim calcmode="lin" valueType="num">
                                      <p:cBhvr additive="base">
                                        <p:cTn id="100" dur="500" fill="hold"/>
                                        <p:tgtEl>
                                          <p:spTgt spid="417847"/>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nodeType="clickEffect">
                                  <p:stCondLst>
                                    <p:cond delay="0"/>
                                  </p:stCondLst>
                                  <p:childTnLst>
                                    <p:set>
                                      <p:cBhvr>
                                        <p:cTn id="104" dur="1" fill="hold">
                                          <p:stCondLst>
                                            <p:cond delay="0"/>
                                          </p:stCondLst>
                                        </p:cTn>
                                        <p:tgtEl>
                                          <p:spTgt spid="417794">
                                            <p:txEl>
                                              <p:pRg st="3" end="3"/>
                                            </p:txEl>
                                          </p:spTgt>
                                        </p:tgtEl>
                                        <p:attrNameLst>
                                          <p:attrName>style.visibility</p:attrName>
                                        </p:attrNameLst>
                                      </p:cBhvr>
                                      <p:to>
                                        <p:strVal val="visible"/>
                                      </p:to>
                                    </p:set>
                                    <p:anim calcmode="lin" valueType="num">
                                      <p:cBhvr additive="base">
                                        <p:cTn id="105" dur="500" fill="hold"/>
                                        <p:tgtEl>
                                          <p:spTgt spid="417794">
                                            <p:txEl>
                                              <p:pRg st="3" end="3"/>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417794">
                                            <p:txEl>
                                              <p:pRg st="3" end="3"/>
                                            </p:txEl>
                                          </p:spTgt>
                                        </p:tgtEl>
                                        <p:attrNameLst>
                                          <p:attrName>ppt_y</p:attrName>
                                        </p:attrNameLst>
                                      </p:cBhvr>
                                      <p:tavLst>
                                        <p:tav tm="0">
                                          <p:val>
                                            <p:strVal val="#ppt_y"/>
                                          </p:val>
                                        </p:tav>
                                        <p:tav tm="100000">
                                          <p:val>
                                            <p:strVal val="#ppt_y"/>
                                          </p:val>
                                        </p:tav>
                                      </p:tavLst>
                                    </p:anim>
                                  </p:childTnLst>
                                </p:cTn>
                              </p:par>
                              <p:par>
                                <p:cTn id="107" presetID="1" presetClass="exit" presetSubtype="0" fill="hold" nodeType="withEffect">
                                  <p:stCondLst>
                                    <p:cond delay="0"/>
                                  </p:stCondLst>
                                  <p:childTnLst>
                                    <p:set>
                                      <p:cBhvr>
                                        <p:cTn id="108" dur="1" fill="hold">
                                          <p:stCondLst>
                                            <p:cond delay="0"/>
                                          </p:stCondLst>
                                        </p:cTn>
                                        <p:tgtEl>
                                          <p:spTgt spid="417846"/>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41784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nodeType="clickEffect">
                                  <p:stCondLst>
                                    <p:cond delay="0"/>
                                  </p:stCondLst>
                                  <p:childTnLst>
                                    <p:set>
                                      <p:cBhvr>
                                        <p:cTn id="114" dur="1" fill="hold">
                                          <p:stCondLst>
                                            <p:cond delay="0"/>
                                          </p:stCondLst>
                                        </p:cTn>
                                        <p:tgtEl>
                                          <p:spTgt spid="417848"/>
                                        </p:tgtEl>
                                        <p:attrNameLst>
                                          <p:attrName>style.visibility</p:attrName>
                                        </p:attrNameLst>
                                      </p:cBhvr>
                                      <p:to>
                                        <p:strVal val="visible"/>
                                      </p:to>
                                    </p:set>
                                    <p:anim calcmode="lin" valueType="num">
                                      <p:cBhvr additive="base">
                                        <p:cTn id="115" dur="500" fill="hold"/>
                                        <p:tgtEl>
                                          <p:spTgt spid="417848"/>
                                        </p:tgtEl>
                                        <p:attrNameLst>
                                          <p:attrName>ppt_x</p:attrName>
                                        </p:attrNameLst>
                                      </p:cBhvr>
                                      <p:tavLst>
                                        <p:tav tm="0">
                                          <p:val>
                                            <p:strVal val="0-#ppt_w/2"/>
                                          </p:val>
                                        </p:tav>
                                        <p:tav tm="100000">
                                          <p:val>
                                            <p:strVal val="#ppt_x"/>
                                          </p:val>
                                        </p:tav>
                                      </p:tavLst>
                                    </p:anim>
                                    <p:anim calcmode="lin" valueType="num">
                                      <p:cBhvr additive="base">
                                        <p:cTn id="116" dur="500" fill="hold"/>
                                        <p:tgtEl>
                                          <p:spTgt spid="417848"/>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2" fill="hold" nodeType="clickEffect">
                                  <p:stCondLst>
                                    <p:cond delay="0"/>
                                  </p:stCondLst>
                                  <p:childTnLst>
                                    <p:set>
                                      <p:cBhvr>
                                        <p:cTn id="120" dur="1" fill="hold">
                                          <p:stCondLst>
                                            <p:cond delay="0"/>
                                          </p:stCondLst>
                                        </p:cTn>
                                        <p:tgtEl>
                                          <p:spTgt spid="417847"/>
                                        </p:tgtEl>
                                        <p:attrNameLst>
                                          <p:attrName>style.visibility</p:attrName>
                                        </p:attrNameLst>
                                      </p:cBhvr>
                                      <p:to>
                                        <p:strVal val="visible"/>
                                      </p:to>
                                    </p:set>
                                    <p:anim calcmode="lin" valueType="num">
                                      <p:cBhvr additive="base">
                                        <p:cTn id="121" dur="500" fill="hold"/>
                                        <p:tgtEl>
                                          <p:spTgt spid="417847"/>
                                        </p:tgtEl>
                                        <p:attrNameLst>
                                          <p:attrName>ppt_x</p:attrName>
                                        </p:attrNameLst>
                                      </p:cBhvr>
                                      <p:tavLst>
                                        <p:tav tm="0">
                                          <p:val>
                                            <p:strVal val="1+#ppt_w/2"/>
                                          </p:val>
                                        </p:tav>
                                        <p:tav tm="100000">
                                          <p:val>
                                            <p:strVal val="#ppt_x"/>
                                          </p:val>
                                        </p:tav>
                                      </p:tavLst>
                                    </p:anim>
                                    <p:anim calcmode="lin" valueType="num">
                                      <p:cBhvr additive="base">
                                        <p:cTn id="122" dur="500" fill="hold"/>
                                        <p:tgtEl>
                                          <p:spTgt spid="417847"/>
                                        </p:tgtEl>
                                        <p:attrNameLst>
                                          <p:attrName>ppt_y</p:attrName>
                                        </p:attrNameLst>
                                      </p:cBhvr>
                                      <p:tavLst>
                                        <p:tav tm="0">
                                          <p:val>
                                            <p:strVal val="#ppt_y"/>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8" fill="hold" nodeType="clickEffect">
                                  <p:stCondLst>
                                    <p:cond delay="0"/>
                                  </p:stCondLst>
                                  <p:childTnLst>
                                    <p:set>
                                      <p:cBhvr>
                                        <p:cTn id="126" dur="1" fill="hold">
                                          <p:stCondLst>
                                            <p:cond delay="0"/>
                                          </p:stCondLst>
                                        </p:cTn>
                                        <p:tgtEl>
                                          <p:spTgt spid="417849"/>
                                        </p:tgtEl>
                                        <p:attrNameLst>
                                          <p:attrName>style.visibility</p:attrName>
                                        </p:attrNameLst>
                                      </p:cBhvr>
                                      <p:to>
                                        <p:strVal val="visible"/>
                                      </p:to>
                                    </p:set>
                                    <p:anim calcmode="lin" valueType="num">
                                      <p:cBhvr additive="base">
                                        <p:cTn id="127" dur="500" fill="hold"/>
                                        <p:tgtEl>
                                          <p:spTgt spid="417849"/>
                                        </p:tgtEl>
                                        <p:attrNameLst>
                                          <p:attrName>ppt_x</p:attrName>
                                        </p:attrNameLst>
                                      </p:cBhvr>
                                      <p:tavLst>
                                        <p:tav tm="0">
                                          <p:val>
                                            <p:strVal val="0-#ppt_w/2"/>
                                          </p:val>
                                        </p:tav>
                                        <p:tav tm="100000">
                                          <p:val>
                                            <p:strVal val="#ppt_x"/>
                                          </p:val>
                                        </p:tav>
                                      </p:tavLst>
                                    </p:anim>
                                    <p:anim calcmode="lin" valueType="num">
                                      <p:cBhvr additive="base">
                                        <p:cTn id="128" dur="500" fill="hold"/>
                                        <p:tgtEl>
                                          <p:spTgt spid="417849"/>
                                        </p:tgtEl>
                                        <p:attrNameLst>
                                          <p:attrName>ppt_y</p:attrName>
                                        </p:attrNameLst>
                                      </p:cBhvr>
                                      <p:tavLst>
                                        <p:tav tm="0">
                                          <p:val>
                                            <p:strVal val="#ppt_y"/>
                                          </p:val>
                                        </p:tav>
                                        <p:tav tm="100000">
                                          <p:val>
                                            <p:strVal val="#ppt_y"/>
                                          </p:val>
                                        </p:tav>
                                      </p:tavLst>
                                    </p:anim>
                                  </p:childTnLst>
                                </p:cTn>
                              </p:par>
                              <p:par>
                                <p:cTn id="129" presetID="1" presetClass="exit" presetSubtype="0" fill="hold" nodeType="withEffect">
                                  <p:stCondLst>
                                    <p:cond delay="0"/>
                                  </p:stCondLst>
                                  <p:childTnLst>
                                    <p:set>
                                      <p:cBhvr>
                                        <p:cTn id="130" dur="1" fill="hold">
                                          <p:stCondLst>
                                            <p:cond delay="0"/>
                                          </p:stCondLst>
                                        </p:cTn>
                                        <p:tgtEl>
                                          <p:spTgt spid="417848"/>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417847"/>
                                        </p:tgtEl>
                                        <p:attrNameLst>
                                          <p:attrName>style.visibility</p:attrName>
                                        </p:attrNameLst>
                                      </p:cBhvr>
                                      <p:to>
                                        <p:strVal val="hidden"/>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2" presetClass="entr" presetSubtype="2" fill="hold" nodeType="clickEffect">
                                  <p:stCondLst>
                                    <p:cond delay="0"/>
                                  </p:stCondLst>
                                  <p:childTnLst>
                                    <p:set>
                                      <p:cBhvr>
                                        <p:cTn id="136" dur="1" fill="hold">
                                          <p:stCondLst>
                                            <p:cond delay="0"/>
                                          </p:stCondLst>
                                        </p:cTn>
                                        <p:tgtEl>
                                          <p:spTgt spid="8"/>
                                        </p:tgtEl>
                                        <p:attrNameLst>
                                          <p:attrName>style.visibility</p:attrName>
                                        </p:attrNameLst>
                                      </p:cBhvr>
                                      <p:to>
                                        <p:strVal val="visible"/>
                                      </p:to>
                                    </p:set>
                                    <p:anim calcmode="lin" valueType="num">
                                      <p:cBhvr additive="base">
                                        <p:cTn id="137" dur="500" fill="hold"/>
                                        <p:tgtEl>
                                          <p:spTgt spid="8"/>
                                        </p:tgtEl>
                                        <p:attrNameLst>
                                          <p:attrName>ppt_x</p:attrName>
                                        </p:attrNameLst>
                                      </p:cBhvr>
                                      <p:tavLst>
                                        <p:tav tm="0">
                                          <p:val>
                                            <p:strVal val="1+#ppt_w/2"/>
                                          </p:val>
                                        </p:tav>
                                        <p:tav tm="100000">
                                          <p:val>
                                            <p:strVal val="#ppt_x"/>
                                          </p:val>
                                        </p:tav>
                                      </p:tavLst>
                                    </p:anim>
                                    <p:anim calcmode="lin" valueType="num">
                                      <p:cBhvr additive="base">
                                        <p:cTn id="13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834" grpId="0" animBg="1"/>
      <p:bldP spid="417835" grpId="0"/>
      <p:bldP spid="417835" grpId="1"/>
      <p:bldP spid="417837" grpId="0" animBg="1"/>
      <p:bldP spid="417837" grpId="1" animBg="1"/>
      <p:bldP spid="417838" grpId="0" animBg="1"/>
      <p:bldP spid="417838" grpId="1" animBg="1"/>
      <p:bldP spid="417839" grpId="0" animBg="1"/>
      <p:bldP spid="417839" grpId="1" animBg="1"/>
      <p:bldP spid="417840" grpId="0" animBg="1"/>
      <p:bldP spid="417840"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499"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0"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1"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2"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3"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4"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5"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6"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7"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8"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6509"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06510" name="AutoShape 14"/>
          <p:cNvCxnSpPr>
            <a:cxnSpLocks noChangeShapeType="1"/>
            <a:stCxn id="106506" idx="6"/>
            <a:endCxn id="106498"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1" name="AutoShape 15"/>
          <p:cNvCxnSpPr>
            <a:cxnSpLocks noChangeShapeType="1"/>
            <a:stCxn id="106498" idx="3"/>
            <a:endCxn id="106505"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2" name="AutoShape 16"/>
          <p:cNvCxnSpPr>
            <a:cxnSpLocks noChangeShapeType="1"/>
            <a:stCxn id="106506" idx="5"/>
            <a:endCxn id="106505"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3" name="AutoShape 17"/>
          <p:cNvCxnSpPr>
            <a:cxnSpLocks noChangeShapeType="1"/>
            <a:stCxn id="106498" idx="5"/>
            <a:endCxn id="106508"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4" name="AutoShape 18"/>
          <p:cNvCxnSpPr>
            <a:cxnSpLocks noChangeShapeType="1"/>
            <a:stCxn id="106498" idx="4"/>
            <a:endCxn id="106499"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5" name="AutoShape 19"/>
          <p:cNvCxnSpPr>
            <a:cxnSpLocks noChangeShapeType="1"/>
            <a:stCxn id="106505" idx="5"/>
            <a:endCxn id="106500"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6" name="AutoShape 20"/>
          <p:cNvCxnSpPr>
            <a:cxnSpLocks noChangeShapeType="1"/>
            <a:stCxn id="106509" idx="7"/>
            <a:endCxn id="106505"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7" name="AutoShape 21"/>
          <p:cNvCxnSpPr>
            <a:cxnSpLocks noChangeShapeType="1"/>
            <a:stCxn id="106505" idx="6"/>
            <a:endCxn id="106507"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8" name="AutoShape 22"/>
          <p:cNvCxnSpPr>
            <a:cxnSpLocks noChangeShapeType="1"/>
            <a:stCxn id="106509" idx="6"/>
            <a:endCxn id="106508"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19" name="AutoShape 23"/>
          <p:cNvCxnSpPr>
            <a:cxnSpLocks noChangeShapeType="1"/>
            <a:stCxn id="106504" idx="0"/>
            <a:endCxn id="106505"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0" name="AutoShape 24"/>
          <p:cNvCxnSpPr>
            <a:cxnSpLocks noChangeShapeType="1"/>
            <a:stCxn id="106504" idx="6"/>
            <a:endCxn id="106500"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1" name="AutoShape 25"/>
          <p:cNvCxnSpPr>
            <a:cxnSpLocks noChangeShapeType="1"/>
            <a:stCxn id="106503" idx="5"/>
            <a:endCxn id="106500"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2" name="AutoShape 26"/>
          <p:cNvCxnSpPr>
            <a:cxnSpLocks noChangeShapeType="1"/>
            <a:stCxn id="106500" idx="6"/>
            <a:endCxn id="106499"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3" name="AutoShape 27"/>
          <p:cNvCxnSpPr>
            <a:cxnSpLocks noChangeShapeType="1"/>
            <a:stCxn id="106502" idx="4"/>
            <a:endCxn id="106503"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4" name="AutoShape 28"/>
          <p:cNvCxnSpPr>
            <a:cxnSpLocks noChangeShapeType="1"/>
            <a:stCxn id="106509" idx="4"/>
            <a:endCxn id="106502"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5" name="AutoShape 29"/>
          <p:cNvCxnSpPr>
            <a:cxnSpLocks noChangeShapeType="1"/>
            <a:stCxn id="106502" idx="5"/>
            <a:endCxn id="106501"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6" name="AutoShape 30"/>
          <p:cNvCxnSpPr>
            <a:cxnSpLocks noChangeShapeType="1"/>
            <a:stCxn id="106501" idx="2"/>
            <a:endCxn id="106503"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7" name="AutoShape 31"/>
          <p:cNvCxnSpPr>
            <a:cxnSpLocks noChangeShapeType="1"/>
            <a:stCxn id="106501" idx="7"/>
            <a:endCxn id="106507"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8" name="AutoShape 32"/>
          <p:cNvCxnSpPr>
            <a:cxnSpLocks noChangeShapeType="1"/>
            <a:stCxn id="106507" idx="4"/>
            <a:endCxn id="106508"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6529" name="AutoShape 33"/>
          <p:cNvCxnSpPr>
            <a:cxnSpLocks noChangeShapeType="1"/>
            <a:stCxn id="106508" idx="4"/>
            <a:endCxn id="106499"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62562" name="Text Box 34"/>
          <p:cNvSpPr txBox="1">
            <a:spLocks noChangeArrowheads="1"/>
          </p:cNvSpPr>
          <p:nvPr/>
        </p:nvSpPr>
        <p:spPr bwMode="auto">
          <a:xfrm>
            <a:off x="4819650" y="88900"/>
            <a:ext cx="4311650" cy="1190625"/>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A Graph Named  </a:t>
            </a:r>
            <a:br>
              <a:rPr lang="en-US" sz="3600" b="1">
                <a:solidFill>
                  <a:schemeClr val="tx2"/>
                </a:solidFill>
                <a:effectLst>
                  <a:outerShdw blurRad="38100" dist="38100" dir="2700000" algn="tl">
                    <a:srgbClr val="000000"/>
                  </a:outerShdw>
                </a:effectLst>
                <a:latin typeface="Arial Rounded MT Bold" pitchFamily="34" charset="0"/>
              </a:rPr>
            </a:br>
            <a:r>
              <a:rPr lang="en-US" sz="3600" b="1">
                <a:solidFill>
                  <a:schemeClr val="tx2"/>
                </a:solidFill>
                <a:effectLst>
                  <a:outerShdw blurRad="38100" dist="38100" dir="2700000" algn="tl">
                    <a:srgbClr val="000000"/>
                  </a:outerShdw>
                </a:effectLst>
                <a:latin typeface="Arial Rounded MT Bold" pitchFamily="34" charset="0"/>
              </a:rPr>
              <a:t>“Gadget”</a:t>
            </a:r>
          </a:p>
        </p:txBody>
      </p:sp>
      <p:grpSp>
        <p:nvGrpSpPr>
          <p:cNvPr id="2" name="Group 35"/>
          <p:cNvGrpSpPr>
            <a:grpSpLocks/>
          </p:cNvGrpSpPr>
          <p:nvPr/>
        </p:nvGrpSpPr>
        <p:grpSpPr bwMode="auto">
          <a:xfrm>
            <a:off x="1295400" y="1905000"/>
            <a:ext cx="6826250" cy="4267200"/>
            <a:chOff x="816" y="1200"/>
            <a:chExt cx="4300" cy="2688"/>
          </a:xfrm>
        </p:grpSpPr>
        <p:sp>
          <p:nvSpPr>
            <p:cNvPr id="662564" name="Text Box 36"/>
            <p:cNvSpPr txBox="1">
              <a:spLocks noChangeArrowheads="1"/>
            </p:cNvSpPr>
            <p:nvPr/>
          </p:nvSpPr>
          <p:spPr bwMode="auto">
            <a:xfrm>
              <a:off x="816" y="2909"/>
              <a:ext cx="4119" cy="979"/>
            </a:xfrm>
            <a:prstGeom prst="rect">
              <a:avLst/>
            </a:prstGeom>
            <a:noFill/>
            <a:ln w="9525">
              <a:noFill/>
              <a:miter lim="800000"/>
              <a:headEnd/>
              <a:tailEnd/>
            </a:ln>
            <a:effectLst/>
          </p:spPr>
          <p:txBody>
            <a:bodyPr>
              <a:spAutoFit/>
            </a:bodyPr>
            <a:lstStyle/>
            <a:p>
              <a:pPr algn="ctr">
                <a:spcBef>
                  <a:spcPct val="20000"/>
                </a:spcBef>
                <a:defRPr/>
              </a:pPr>
              <a:r>
                <a:rPr lang="en-US" sz="3200">
                  <a:effectLst>
                    <a:outerShdw blurRad="38100" dist="38100" dir="2700000" algn="tl">
                      <a:srgbClr val="000000"/>
                    </a:outerShdw>
                  </a:effectLst>
                  <a:latin typeface="Comic Sans MS" pitchFamily="66" charset="0"/>
                </a:rPr>
                <a:t>Steven Rudich had computer search for graph with some key properties.</a:t>
              </a:r>
            </a:p>
          </p:txBody>
        </p:sp>
        <p:pic>
          <p:nvPicPr>
            <p:cNvPr id="106533" name="Picture 37" descr="rudic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36" y="1200"/>
              <a:ext cx="1180" cy="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3"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4"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5"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6"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7"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8"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29"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30"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31"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32"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33"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07534" name="AutoShape 14"/>
          <p:cNvCxnSpPr>
            <a:cxnSpLocks noChangeShapeType="1"/>
            <a:stCxn id="107530" idx="6"/>
            <a:endCxn id="107522"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35" name="AutoShape 15"/>
          <p:cNvCxnSpPr>
            <a:cxnSpLocks noChangeShapeType="1"/>
            <a:stCxn id="107522" idx="3"/>
            <a:endCxn id="107529"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36" name="AutoShape 16"/>
          <p:cNvCxnSpPr>
            <a:cxnSpLocks noChangeShapeType="1"/>
            <a:stCxn id="107530" idx="5"/>
            <a:endCxn id="107529"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37" name="AutoShape 17"/>
          <p:cNvCxnSpPr>
            <a:cxnSpLocks noChangeShapeType="1"/>
            <a:stCxn id="107522" idx="5"/>
            <a:endCxn id="107532"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38" name="AutoShape 18"/>
          <p:cNvCxnSpPr>
            <a:cxnSpLocks noChangeShapeType="1"/>
            <a:stCxn id="107522" idx="4"/>
            <a:endCxn id="107523"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39" name="AutoShape 19"/>
          <p:cNvCxnSpPr>
            <a:cxnSpLocks noChangeShapeType="1"/>
            <a:stCxn id="107529" idx="5"/>
            <a:endCxn id="107524"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0" name="AutoShape 20"/>
          <p:cNvCxnSpPr>
            <a:cxnSpLocks noChangeShapeType="1"/>
            <a:stCxn id="107533" idx="7"/>
            <a:endCxn id="107529"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1" name="AutoShape 21"/>
          <p:cNvCxnSpPr>
            <a:cxnSpLocks noChangeShapeType="1"/>
            <a:stCxn id="107529" idx="6"/>
            <a:endCxn id="107531"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2" name="AutoShape 22"/>
          <p:cNvCxnSpPr>
            <a:cxnSpLocks noChangeShapeType="1"/>
            <a:stCxn id="107533" idx="6"/>
            <a:endCxn id="107532"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3" name="AutoShape 23"/>
          <p:cNvCxnSpPr>
            <a:cxnSpLocks noChangeShapeType="1"/>
            <a:stCxn id="107528" idx="0"/>
            <a:endCxn id="107529"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4" name="AutoShape 24"/>
          <p:cNvCxnSpPr>
            <a:cxnSpLocks noChangeShapeType="1"/>
            <a:stCxn id="107528" idx="6"/>
            <a:endCxn id="107524"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5" name="AutoShape 25"/>
          <p:cNvCxnSpPr>
            <a:cxnSpLocks noChangeShapeType="1"/>
            <a:stCxn id="107527" idx="5"/>
            <a:endCxn id="107524"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6" name="AutoShape 26"/>
          <p:cNvCxnSpPr>
            <a:cxnSpLocks noChangeShapeType="1"/>
            <a:stCxn id="107524" idx="6"/>
            <a:endCxn id="107523"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7" name="AutoShape 27"/>
          <p:cNvCxnSpPr>
            <a:cxnSpLocks noChangeShapeType="1"/>
            <a:stCxn id="107526" idx="4"/>
            <a:endCxn id="107527"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8" name="AutoShape 28"/>
          <p:cNvCxnSpPr>
            <a:cxnSpLocks noChangeShapeType="1"/>
            <a:stCxn id="107533" idx="4"/>
            <a:endCxn id="107526"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49" name="AutoShape 29"/>
          <p:cNvCxnSpPr>
            <a:cxnSpLocks noChangeShapeType="1"/>
            <a:stCxn id="107526" idx="5"/>
            <a:endCxn id="107525"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50" name="AutoShape 30"/>
          <p:cNvCxnSpPr>
            <a:cxnSpLocks noChangeShapeType="1"/>
            <a:stCxn id="107525" idx="2"/>
            <a:endCxn id="107527"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51" name="AutoShape 31"/>
          <p:cNvCxnSpPr>
            <a:cxnSpLocks noChangeShapeType="1"/>
            <a:stCxn id="107525" idx="7"/>
            <a:endCxn id="107531"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52" name="AutoShape 32"/>
          <p:cNvCxnSpPr>
            <a:cxnSpLocks noChangeShapeType="1"/>
            <a:stCxn id="107531" idx="4"/>
            <a:endCxn id="107532"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7553" name="AutoShape 33"/>
          <p:cNvCxnSpPr>
            <a:cxnSpLocks noChangeShapeType="1"/>
            <a:stCxn id="107532" idx="4"/>
            <a:endCxn id="107523"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63586" name="Rectangle 34"/>
          <p:cNvSpPr>
            <a:spLocks noChangeArrowheads="1"/>
          </p:cNvSpPr>
          <p:nvPr/>
        </p:nvSpPr>
        <p:spPr bwMode="auto">
          <a:xfrm>
            <a:off x="5029200" y="1411288"/>
            <a:ext cx="4114800" cy="3632200"/>
          </a:xfrm>
          <a:prstGeom prst="rect">
            <a:avLst/>
          </a:prstGeom>
          <a:noFill/>
          <a:ln w="57150" cap="sq">
            <a:noFill/>
            <a:miter lim="800000"/>
            <a:headEnd/>
            <a:tailEnd/>
          </a:ln>
          <a:effectLst/>
        </p:spPr>
        <p:txBody>
          <a:bodyPr lIns="274320" rIns="274320">
            <a:spAutoFit/>
          </a:bodyPr>
          <a:lstStyle/>
          <a:p>
            <a:pPr>
              <a:spcBef>
                <a:spcPct val="50000"/>
              </a:spcBef>
              <a:defRPr/>
            </a:pPr>
            <a:r>
              <a:rPr lang="en-US" sz="3200">
                <a:solidFill>
                  <a:srgbClr val="66FF33"/>
                </a:solidFill>
                <a:effectLst/>
                <a:latin typeface="Comic Sans MS" pitchFamily="66" charset="0"/>
              </a:rPr>
              <a:t>C</a:t>
            </a:r>
            <a:r>
              <a:rPr lang="en-US" sz="3200">
                <a:solidFill>
                  <a:schemeClr val="accent2"/>
                </a:solidFill>
                <a:effectLst/>
                <a:latin typeface="Comic Sans MS" pitchFamily="66" charset="0"/>
              </a:rPr>
              <a:t>o</a:t>
            </a:r>
            <a:r>
              <a:rPr lang="en-US" sz="3200">
                <a:solidFill>
                  <a:schemeClr val="hlink"/>
                </a:solidFill>
                <a:effectLst/>
                <a:latin typeface="Comic Sans MS" pitchFamily="66" charset="0"/>
              </a:rPr>
              <a:t>l</a:t>
            </a:r>
            <a:r>
              <a:rPr lang="en-US" sz="3200">
                <a:solidFill>
                  <a:srgbClr val="66FF33"/>
                </a:solidFill>
                <a:effectLst/>
                <a:latin typeface="Comic Sans MS" pitchFamily="66" charset="0"/>
              </a:rPr>
              <a:t>o</a:t>
            </a:r>
            <a:r>
              <a:rPr lang="en-US" sz="3200">
                <a:solidFill>
                  <a:schemeClr val="hlink"/>
                </a:solidFill>
                <a:effectLst/>
                <a:latin typeface="Comic Sans MS" pitchFamily="66" charset="0"/>
              </a:rPr>
              <a:t>u</a:t>
            </a:r>
            <a:r>
              <a:rPr lang="en-US" sz="3200">
                <a:solidFill>
                  <a:schemeClr val="accent2"/>
                </a:solidFill>
                <a:effectLst/>
                <a:latin typeface="Comic Sans MS" pitchFamily="66" charset="0"/>
              </a:rPr>
              <a:t>r</a:t>
            </a:r>
            <a:r>
              <a:rPr lang="en-US" sz="3600">
                <a:solidFill>
                  <a:srgbClr val="00FFCC"/>
                </a:solidFill>
                <a:effectLst/>
                <a:latin typeface="Comic Sans MS" pitchFamily="66" charset="0"/>
              </a:rPr>
              <a:t> </a:t>
            </a:r>
            <a:r>
              <a:rPr lang="en-US">
                <a:effectLst>
                  <a:outerShdw blurRad="38100" dist="38100" dir="2700000" algn="tl">
                    <a:srgbClr val="000000"/>
                  </a:outerShdw>
                </a:effectLst>
                <a:latin typeface="Comic Sans MS" pitchFamily="66" charset="0"/>
              </a:rPr>
              <a:t>each node.</a:t>
            </a:r>
          </a:p>
          <a:p>
            <a:pPr>
              <a:spcBef>
                <a:spcPct val="50000"/>
              </a:spcBef>
              <a:defRPr/>
            </a:pPr>
            <a:r>
              <a:rPr lang="en-US">
                <a:effectLst>
                  <a:outerShdw blurRad="38100" dist="38100" dir="2700000" algn="tl">
                    <a:srgbClr val="000000"/>
                  </a:outerShdw>
                </a:effectLst>
                <a:latin typeface="Comic Sans MS" pitchFamily="66" charset="0"/>
              </a:rPr>
              <a:t>Nodes with lines between them must have different colours.</a:t>
            </a:r>
          </a:p>
          <a:p>
            <a:pPr>
              <a:spcBef>
                <a:spcPct val="50000"/>
              </a:spcBef>
              <a:defRPr/>
            </a:pPr>
            <a:r>
              <a:rPr lang="en-US">
                <a:effectLst>
                  <a:outerShdw blurRad="38100" dist="38100" dir="2700000" algn="tl">
                    <a:srgbClr val="000000"/>
                  </a:outerShdw>
                </a:effectLst>
                <a:latin typeface="Comic Sans MS" pitchFamily="66" charset="0"/>
              </a:rPr>
              <a:t>Could you do it with </a:t>
            </a:r>
            <a:r>
              <a:rPr lang="en-US">
                <a:solidFill>
                  <a:schemeClr val="hlink"/>
                </a:solidFill>
                <a:effectLst>
                  <a:outerShdw blurRad="38100" dist="38100" dir="2700000" algn="tl">
                    <a:srgbClr val="000000"/>
                  </a:outerShdw>
                </a:effectLst>
                <a:latin typeface="Comic Sans MS" pitchFamily="66" charset="0"/>
              </a:rPr>
              <a:t>2</a:t>
            </a:r>
            <a:r>
              <a:rPr lang="en-US">
                <a:effectLst>
                  <a:outerShdw blurRad="38100" dist="38100" dir="2700000" algn="tl">
                    <a:srgbClr val="000000"/>
                  </a:outerShdw>
                </a:effectLst>
                <a:latin typeface="Comic Sans MS" pitchFamily="66" charset="0"/>
              </a:rPr>
              <a:t> colours?</a:t>
            </a:r>
          </a:p>
        </p:txBody>
      </p:sp>
      <p:grpSp>
        <p:nvGrpSpPr>
          <p:cNvPr id="107555" name="Group 35"/>
          <p:cNvGrpSpPr>
            <a:grpSpLocks/>
          </p:cNvGrpSpPr>
          <p:nvPr/>
        </p:nvGrpSpPr>
        <p:grpSpPr bwMode="auto">
          <a:xfrm rot="6147626">
            <a:off x="3558381" y="1723232"/>
            <a:ext cx="1347787" cy="234950"/>
            <a:chOff x="240" y="1691"/>
            <a:chExt cx="1720" cy="196"/>
          </a:xfrm>
        </p:grpSpPr>
        <p:grpSp>
          <p:nvGrpSpPr>
            <p:cNvPr id="107563" name="Group 36"/>
            <p:cNvGrpSpPr>
              <a:grpSpLocks/>
            </p:cNvGrpSpPr>
            <p:nvPr/>
          </p:nvGrpSpPr>
          <p:grpSpPr bwMode="auto">
            <a:xfrm>
              <a:off x="1538" y="1691"/>
              <a:ext cx="422" cy="196"/>
              <a:chOff x="1538" y="1691"/>
              <a:chExt cx="422" cy="196"/>
            </a:xfrm>
          </p:grpSpPr>
          <p:grpSp>
            <p:nvGrpSpPr>
              <p:cNvPr id="107590" name="Group 37"/>
              <p:cNvGrpSpPr>
                <a:grpSpLocks/>
              </p:cNvGrpSpPr>
              <p:nvPr/>
            </p:nvGrpSpPr>
            <p:grpSpPr bwMode="auto">
              <a:xfrm>
                <a:off x="1538" y="1691"/>
                <a:ext cx="418" cy="196"/>
                <a:chOff x="1538" y="1691"/>
                <a:chExt cx="418" cy="196"/>
              </a:xfrm>
            </p:grpSpPr>
            <p:grpSp>
              <p:nvGrpSpPr>
                <p:cNvPr id="107594" name="Group 38"/>
                <p:cNvGrpSpPr>
                  <a:grpSpLocks/>
                </p:cNvGrpSpPr>
                <p:nvPr/>
              </p:nvGrpSpPr>
              <p:grpSpPr bwMode="auto">
                <a:xfrm>
                  <a:off x="1538" y="1691"/>
                  <a:ext cx="418" cy="196"/>
                  <a:chOff x="1538" y="1691"/>
                  <a:chExt cx="418" cy="196"/>
                </a:xfrm>
              </p:grpSpPr>
              <p:sp>
                <p:nvSpPr>
                  <p:cNvPr id="663591" name="Freeform 39"/>
                  <p:cNvSpPr>
                    <a:spLocks/>
                  </p:cNvSpPr>
                  <p:nvPr/>
                </p:nvSpPr>
                <p:spPr bwMode="auto">
                  <a:xfrm>
                    <a:off x="1534" y="1723"/>
                    <a:ext cx="405"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663592" name="Freeform 40"/>
                  <p:cNvSpPr>
                    <a:spLocks/>
                  </p:cNvSpPr>
                  <p:nvPr/>
                </p:nvSpPr>
                <p:spPr bwMode="auto">
                  <a:xfrm>
                    <a:off x="1537" y="1837"/>
                    <a:ext cx="259" cy="82"/>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107595" name="Group 41"/>
                <p:cNvGrpSpPr>
                  <a:grpSpLocks/>
                </p:cNvGrpSpPr>
                <p:nvPr/>
              </p:nvGrpSpPr>
              <p:grpSpPr bwMode="auto">
                <a:xfrm>
                  <a:off x="1589" y="1709"/>
                  <a:ext cx="353" cy="169"/>
                  <a:chOff x="1589" y="1709"/>
                  <a:chExt cx="353" cy="169"/>
                </a:xfrm>
              </p:grpSpPr>
              <p:sp>
                <p:nvSpPr>
                  <p:cNvPr id="663594" name="Freeform 42"/>
                  <p:cNvSpPr>
                    <a:spLocks/>
                  </p:cNvSpPr>
                  <p:nvPr/>
                </p:nvSpPr>
                <p:spPr bwMode="auto">
                  <a:xfrm>
                    <a:off x="1610" y="1831"/>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663595" name="Freeform 43"/>
                  <p:cNvSpPr>
                    <a:spLocks/>
                  </p:cNvSpPr>
                  <p:nvPr/>
                </p:nvSpPr>
                <p:spPr bwMode="auto">
                  <a:xfrm>
                    <a:off x="1666" y="1810"/>
                    <a:ext cx="126"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663596" name="Freeform 44"/>
                  <p:cNvSpPr>
                    <a:spLocks/>
                  </p:cNvSpPr>
                  <p:nvPr/>
                </p:nvSpPr>
                <p:spPr bwMode="auto">
                  <a:xfrm>
                    <a:off x="1558" y="1811"/>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663597" name="Freeform 45"/>
                  <p:cNvSpPr>
                    <a:spLocks/>
                  </p:cNvSpPr>
                  <p:nvPr/>
                </p:nvSpPr>
                <p:spPr bwMode="auto">
                  <a:xfrm>
                    <a:off x="1660" y="1793"/>
                    <a:ext cx="146"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663598" name="Freeform 46"/>
                  <p:cNvSpPr>
                    <a:spLocks/>
                  </p:cNvSpPr>
                  <p:nvPr/>
                </p:nvSpPr>
                <p:spPr bwMode="auto">
                  <a:xfrm>
                    <a:off x="1624" y="1777"/>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663599" name="Freeform 47"/>
                  <p:cNvSpPr>
                    <a:spLocks/>
                  </p:cNvSpPr>
                  <p:nvPr/>
                </p:nvSpPr>
                <p:spPr bwMode="auto">
                  <a:xfrm>
                    <a:off x="1643" y="1785"/>
                    <a:ext cx="233"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663600" name="Freeform 48"/>
                  <p:cNvSpPr>
                    <a:spLocks/>
                  </p:cNvSpPr>
                  <p:nvPr/>
                </p:nvSpPr>
                <p:spPr bwMode="auto">
                  <a:xfrm>
                    <a:off x="1580" y="1844"/>
                    <a:ext cx="158"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663601" name="Freeform 49"/>
                  <p:cNvSpPr>
                    <a:spLocks/>
                  </p:cNvSpPr>
                  <p:nvPr/>
                </p:nvSpPr>
                <p:spPr bwMode="auto">
                  <a:xfrm>
                    <a:off x="1639" y="1855"/>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663602" name="Freeform 50"/>
                  <p:cNvSpPr>
                    <a:spLocks/>
                  </p:cNvSpPr>
                  <p:nvPr/>
                </p:nvSpPr>
                <p:spPr bwMode="auto">
                  <a:xfrm>
                    <a:off x="1576" y="1859"/>
                    <a:ext cx="186"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663603" name="Freeform 51"/>
                  <p:cNvSpPr>
                    <a:spLocks/>
                  </p:cNvSpPr>
                  <p:nvPr/>
                </p:nvSpPr>
                <p:spPr bwMode="auto">
                  <a:xfrm>
                    <a:off x="1677" y="1854"/>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663604" name="Freeform 52"/>
                  <p:cNvSpPr>
                    <a:spLocks/>
                  </p:cNvSpPr>
                  <p:nvPr/>
                </p:nvSpPr>
                <p:spPr bwMode="auto">
                  <a:xfrm>
                    <a:off x="1611" y="1859"/>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663605" name="Freeform 53"/>
                  <p:cNvSpPr>
                    <a:spLocks/>
                  </p:cNvSpPr>
                  <p:nvPr/>
                </p:nvSpPr>
                <p:spPr bwMode="auto">
                  <a:xfrm>
                    <a:off x="1658" y="1870"/>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663606" name="Freeform 54"/>
                  <p:cNvSpPr>
                    <a:spLocks/>
                  </p:cNvSpPr>
                  <p:nvPr/>
                </p:nvSpPr>
                <p:spPr bwMode="auto">
                  <a:xfrm>
                    <a:off x="1558" y="1867"/>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663607" name="Freeform 55"/>
                  <p:cNvSpPr>
                    <a:spLocks/>
                  </p:cNvSpPr>
                  <p:nvPr/>
                </p:nvSpPr>
                <p:spPr bwMode="auto">
                  <a:xfrm>
                    <a:off x="1641" y="187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663608" name="Freeform 56"/>
                  <p:cNvSpPr>
                    <a:spLocks/>
                  </p:cNvSpPr>
                  <p:nvPr/>
                </p:nvSpPr>
                <p:spPr bwMode="auto">
                  <a:xfrm>
                    <a:off x="1689" y="1894"/>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663609" name="Freeform 57"/>
                  <p:cNvSpPr>
                    <a:spLocks/>
                  </p:cNvSpPr>
                  <p:nvPr/>
                </p:nvSpPr>
                <p:spPr bwMode="auto">
                  <a:xfrm>
                    <a:off x="1594" y="1768"/>
                    <a:ext cx="237"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663610" name="Freeform 58"/>
                  <p:cNvSpPr>
                    <a:spLocks/>
                  </p:cNvSpPr>
                  <p:nvPr/>
                </p:nvSpPr>
                <p:spPr bwMode="auto">
                  <a:xfrm>
                    <a:off x="1679" y="1760"/>
                    <a:ext cx="227" cy="126"/>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107591" name="Group 59"/>
              <p:cNvGrpSpPr>
                <a:grpSpLocks/>
              </p:cNvGrpSpPr>
              <p:nvPr/>
            </p:nvGrpSpPr>
            <p:grpSpPr bwMode="auto">
              <a:xfrm>
                <a:off x="1759" y="1754"/>
                <a:ext cx="201" cy="104"/>
                <a:chOff x="1759" y="1754"/>
                <a:chExt cx="201" cy="104"/>
              </a:xfrm>
            </p:grpSpPr>
            <p:sp>
              <p:nvSpPr>
                <p:cNvPr id="663612" name="Freeform 60"/>
                <p:cNvSpPr>
                  <a:spLocks/>
                </p:cNvSpPr>
                <p:nvPr/>
              </p:nvSpPr>
              <p:spPr bwMode="auto">
                <a:xfrm>
                  <a:off x="1733" y="1805"/>
                  <a:ext cx="201" cy="98"/>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663613" name="Freeform 61"/>
                <p:cNvSpPr>
                  <a:spLocks/>
                </p:cNvSpPr>
                <p:nvPr/>
              </p:nvSpPr>
              <p:spPr bwMode="auto">
                <a:xfrm>
                  <a:off x="1753" y="1865"/>
                  <a:ext cx="103"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107564" name="Group 62"/>
            <p:cNvGrpSpPr>
              <a:grpSpLocks/>
            </p:cNvGrpSpPr>
            <p:nvPr/>
          </p:nvGrpSpPr>
          <p:grpSpPr bwMode="auto">
            <a:xfrm>
              <a:off x="240" y="1714"/>
              <a:ext cx="1151" cy="149"/>
              <a:chOff x="240" y="1714"/>
              <a:chExt cx="1151" cy="149"/>
            </a:xfrm>
          </p:grpSpPr>
          <p:sp>
            <p:nvSpPr>
              <p:cNvPr id="663615" name="Freeform 63"/>
              <p:cNvSpPr>
                <a:spLocks/>
              </p:cNvSpPr>
              <p:nvPr/>
            </p:nvSpPr>
            <p:spPr bwMode="auto">
              <a:xfrm>
                <a:off x="229" y="1735"/>
                <a:ext cx="1149" cy="158"/>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663616" name="Freeform 64"/>
              <p:cNvSpPr>
                <a:spLocks/>
              </p:cNvSpPr>
              <p:nvPr/>
            </p:nvSpPr>
            <p:spPr bwMode="auto">
              <a:xfrm>
                <a:off x="245" y="1806"/>
                <a:ext cx="1126"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663617" name="Freeform 65"/>
              <p:cNvSpPr>
                <a:spLocks/>
              </p:cNvSpPr>
              <p:nvPr/>
            </p:nvSpPr>
            <p:spPr bwMode="auto">
              <a:xfrm>
                <a:off x="1041" y="1747"/>
                <a:ext cx="316" cy="24"/>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107565" name="Group 66"/>
            <p:cNvGrpSpPr>
              <a:grpSpLocks/>
            </p:cNvGrpSpPr>
            <p:nvPr/>
          </p:nvGrpSpPr>
          <p:grpSpPr bwMode="auto">
            <a:xfrm>
              <a:off x="1388" y="1737"/>
              <a:ext cx="156" cy="104"/>
              <a:chOff x="1388" y="1737"/>
              <a:chExt cx="156" cy="104"/>
            </a:xfrm>
          </p:grpSpPr>
          <p:grpSp>
            <p:nvGrpSpPr>
              <p:cNvPr id="107566" name="Group 67"/>
              <p:cNvGrpSpPr>
                <a:grpSpLocks/>
              </p:cNvGrpSpPr>
              <p:nvPr/>
            </p:nvGrpSpPr>
            <p:grpSpPr bwMode="auto">
              <a:xfrm>
                <a:off x="1388" y="1737"/>
                <a:ext cx="156" cy="104"/>
                <a:chOff x="1388" y="1737"/>
                <a:chExt cx="156" cy="104"/>
              </a:xfrm>
            </p:grpSpPr>
            <p:grpSp>
              <p:nvGrpSpPr>
                <p:cNvPr id="107571" name="Group 68"/>
                <p:cNvGrpSpPr>
                  <a:grpSpLocks/>
                </p:cNvGrpSpPr>
                <p:nvPr/>
              </p:nvGrpSpPr>
              <p:grpSpPr bwMode="auto">
                <a:xfrm>
                  <a:off x="1504" y="1741"/>
                  <a:ext cx="11" cy="97"/>
                  <a:chOff x="1504" y="1741"/>
                  <a:chExt cx="11" cy="97"/>
                </a:xfrm>
              </p:grpSpPr>
              <p:sp>
                <p:nvSpPr>
                  <p:cNvPr id="663621" name="Freeform 69"/>
                  <p:cNvSpPr>
                    <a:spLocks/>
                  </p:cNvSpPr>
                  <p:nvPr/>
                </p:nvSpPr>
                <p:spPr bwMode="auto">
                  <a:xfrm>
                    <a:off x="1466" y="1800"/>
                    <a:ext cx="30"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663622" name="Rectangle 70"/>
                  <p:cNvSpPr>
                    <a:spLocks noChangeArrowheads="1"/>
                  </p:cNvSpPr>
                  <p:nvPr/>
                </p:nvSpPr>
                <p:spPr bwMode="auto">
                  <a:xfrm>
                    <a:off x="1459" y="1800"/>
                    <a:ext cx="34" cy="20"/>
                  </a:xfrm>
                  <a:prstGeom prst="rect">
                    <a:avLst/>
                  </a:prstGeom>
                  <a:solidFill>
                    <a:srgbClr val="00C0C0"/>
                  </a:solidFill>
                  <a:ln w="9525">
                    <a:noFill/>
                    <a:miter lim="800000"/>
                    <a:headEnd/>
                    <a:tailEnd/>
                  </a:ln>
                </p:spPr>
                <p:txBody>
                  <a:bodyPr/>
                  <a:lstStyle/>
                  <a:p>
                    <a:pPr>
                      <a:defRPr/>
                    </a:pPr>
                    <a:endParaRPr lang="en-CA"/>
                  </a:p>
                </p:txBody>
              </p:sp>
              <p:sp>
                <p:nvSpPr>
                  <p:cNvPr id="663623" name="Rectangle 71"/>
                  <p:cNvSpPr>
                    <a:spLocks noChangeArrowheads="1"/>
                  </p:cNvSpPr>
                  <p:nvPr/>
                </p:nvSpPr>
                <p:spPr bwMode="auto">
                  <a:xfrm>
                    <a:off x="1448" y="1853"/>
                    <a:ext cx="34" cy="20"/>
                  </a:xfrm>
                  <a:prstGeom prst="rect">
                    <a:avLst/>
                  </a:prstGeom>
                  <a:solidFill>
                    <a:srgbClr val="006060"/>
                  </a:solidFill>
                  <a:ln w="9525">
                    <a:noFill/>
                    <a:miter lim="800000"/>
                    <a:headEnd/>
                    <a:tailEnd/>
                  </a:ln>
                </p:spPr>
                <p:txBody>
                  <a:bodyPr/>
                  <a:lstStyle/>
                  <a:p>
                    <a:pPr>
                      <a:defRPr/>
                    </a:pPr>
                    <a:endParaRPr lang="en-CA"/>
                  </a:p>
                </p:txBody>
              </p:sp>
            </p:grpSp>
            <p:grpSp>
              <p:nvGrpSpPr>
                <p:cNvPr id="107572" name="Group 72"/>
                <p:cNvGrpSpPr>
                  <a:grpSpLocks/>
                </p:cNvGrpSpPr>
                <p:nvPr/>
              </p:nvGrpSpPr>
              <p:grpSpPr bwMode="auto">
                <a:xfrm>
                  <a:off x="1417" y="1740"/>
                  <a:ext cx="12" cy="97"/>
                  <a:chOff x="1417" y="1740"/>
                  <a:chExt cx="12" cy="97"/>
                </a:xfrm>
              </p:grpSpPr>
              <p:sp>
                <p:nvSpPr>
                  <p:cNvPr id="663625" name="Freeform 73"/>
                  <p:cNvSpPr>
                    <a:spLocks/>
                  </p:cNvSpPr>
                  <p:nvPr/>
                </p:nvSpPr>
                <p:spPr bwMode="auto">
                  <a:xfrm>
                    <a:off x="1385" y="1794"/>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663626" name="Rectangle 74"/>
                  <p:cNvSpPr>
                    <a:spLocks noChangeArrowheads="1"/>
                  </p:cNvSpPr>
                  <p:nvPr/>
                </p:nvSpPr>
                <p:spPr bwMode="auto">
                  <a:xfrm>
                    <a:off x="1374" y="1789"/>
                    <a:ext cx="16" cy="16"/>
                  </a:xfrm>
                  <a:prstGeom prst="rect">
                    <a:avLst/>
                  </a:prstGeom>
                  <a:solidFill>
                    <a:srgbClr val="00C0C0"/>
                  </a:solidFill>
                  <a:ln w="9525">
                    <a:noFill/>
                    <a:miter lim="800000"/>
                    <a:headEnd/>
                    <a:tailEnd/>
                  </a:ln>
                </p:spPr>
                <p:txBody>
                  <a:bodyPr/>
                  <a:lstStyle/>
                  <a:p>
                    <a:pPr>
                      <a:defRPr/>
                    </a:pPr>
                    <a:endParaRPr lang="en-CA"/>
                  </a:p>
                </p:txBody>
              </p:sp>
              <p:sp>
                <p:nvSpPr>
                  <p:cNvPr id="663627" name="Rectangle 75"/>
                  <p:cNvSpPr>
                    <a:spLocks noChangeArrowheads="1"/>
                  </p:cNvSpPr>
                  <p:nvPr/>
                </p:nvSpPr>
                <p:spPr bwMode="auto">
                  <a:xfrm>
                    <a:off x="1377" y="1859"/>
                    <a:ext cx="14" cy="20"/>
                  </a:xfrm>
                  <a:prstGeom prst="rect">
                    <a:avLst/>
                  </a:prstGeom>
                  <a:solidFill>
                    <a:srgbClr val="006060"/>
                  </a:solidFill>
                  <a:ln w="9525">
                    <a:noFill/>
                    <a:miter lim="800000"/>
                    <a:headEnd/>
                    <a:tailEnd/>
                  </a:ln>
                </p:spPr>
                <p:txBody>
                  <a:bodyPr/>
                  <a:lstStyle/>
                  <a:p>
                    <a:pPr>
                      <a:defRPr/>
                    </a:pPr>
                    <a:endParaRPr lang="en-CA"/>
                  </a:p>
                </p:txBody>
              </p:sp>
            </p:grpSp>
            <p:grpSp>
              <p:nvGrpSpPr>
                <p:cNvPr id="107573" name="Group 76"/>
                <p:cNvGrpSpPr>
                  <a:grpSpLocks/>
                </p:cNvGrpSpPr>
                <p:nvPr/>
              </p:nvGrpSpPr>
              <p:grpSpPr bwMode="auto">
                <a:xfrm>
                  <a:off x="1388" y="1737"/>
                  <a:ext cx="156" cy="104"/>
                  <a:chOff x="1388" y="1737"/>
                  <a:chExt cx="156" cy="104"/>
                </a:xfrm>
              </p:grpSpPr>
              <p:sp>
                <p:nvSpPr>
                  <p:cNvPr id="663629" name="Rectangle 77"/>
                  <p:cNvSpPr>
                    <a:spLocks noChangeArrowheads="1"/>
                  </p:cNvSpPr>
                  <p:nvPr/>
                </p:nvSpPr>
                <p:spPr bwMode="auto">
                  <a:xfrm>
                    <a:off x="1384" y="1778"/>
                    <a:ext cx="16" cy="97"/>
                  </a:xfrm>
                  <a:prstGeom prst="rect">
                    <a:avLst/>
                  </a:prstGeom>
                  <a:solidFill>
                    <a:srgbClr val="40FFFF"/>
                  </a:solidFill>
                  <a:ln w="9525">
                    <a:noFill/>
                    <a:miter lim="800000"/>
                    <a:headEnd/>
                    <a:tailEnd/>
                  </a:ln>
                </p:spPr>
                <p:txBody>
                  <a:bodyPr/>
                  <a:lstStyle/>
                  <a:p>
                    <a:pPr>
                      <a:defRPr/>
                    </a:pPr>
                    <a:endParaRPr lang="en-CA"/>
                  </a:p>
                </p:txBody>
              </p:sp>
              <p:sp>
                <p:nvSpPr>
                  <p:cNvPr id="663630" name="Rectangle 78"/>
                  <p:cNvSpPr>
                    <a:spLocks noChangeArrowheads="1"/>
                  </p:cNvSpPr>
                  <p:nvPr/>
                </p:nvSpPr>
                <p:spPr bwMode="auto">
                  <a:xfrm>
                    <a:off x="1414" y="1772"/>
                    <a:ext cx="79" cy="101"/>
                  </a:xfrm>
                  <a:prstGeom prst="rect">
                    <a:avLst/>
                  </a:prstGeom>
                  <a:solidFill>
                    <a:srgbClr val="40FFFF"/>
                  </a:solidFill>
                  <a:ln w="9525">
                    <a:noFill/>
                    <a:miter lim="800000"/>
                    <a:headEnd/>
                    <a:tailEnd/>
                  </a:ln>
                </p:spPr>
                <p:txBody>
                  <a:bodyPr/>
                  <a:lstStyle/>
                  <a:p>
                    <a:pPr>
                      <a:defRPr/>
                    </a:pPr>
                    <a:endParaRPr lang="en-CA"/>
                  </a:p>
                </p:txBody>
              </p:sp>
              <p:sp>
                <p:nvSpPr>
                  <p:cNvPr id="663631" name="Rectangle 79"/>
                  <p:cNvSpPr>
                    <a:spLocks noChangeArrowheads="1"/>
                  </p:cNvSpPr>
                  <p:nvPr/>
                </p:nvSpPr>
                <p:spPr bwMode="auto">
                  <a:xfrm>
                    <a:off x="1500" y="1778"/>
                    <a:ext cx="30" cy="98"/>
                  </a:xfrm>
                  <a:prstGeom prst="rect">
                    <a:avLst/>
                  </a:prstGeom>
                  <a:solidFill>
                    <a:srgbClr val="40FFFF"/>
                  </a:solidFill>
                  <a:ln w="9525">
                    <a:noFill/>
                    <a:miter lim="800000"/>
                    <a:headEnd/>
                    <a:tailEnd/>
                  </a:ln>
                </p:spPr>
                <p:txBody>
                  <a:bodyPr/>
                  <a:lstStyle/>
                  <a:p>
                    <a:pPr>
                      <a:defRPr/>
                    </a:pPr>
                    <a:endParaRPr lang="en-CA"/>
                  </a:p>
                </p:txBody>
              </p:sp>
            </p:grpSp>
            <p:grpSp>
              <p:nvGrpSpPr>
                <p:cNvPr id="107574" name="Group 80"/>
                <p:cNvGrpSpPr>
                  <a:grpSpLocks/>
                </p:cNvGrpSpPr>
                <p:nvPr/>
              </p:nvGrpSpPr>
              <p:grpSpPr bwMode="auto">
                <a:xfrm>
                  <a:off x="1392" y="1746"/>
                  <a:ext cx="149" cy="13"/>
                  <a:chOff x="1392" y="1746"/>
                  <a:chExt cx="149" cy="13"/>
                </a:xfrm>
              </p:grpSpPr>
              <p:sp>
                <p:nvSpPr>
                  <p:cNvPr id="663633" name="Rectangle 81"/>
                  <p:cNvSpPr>
                    <a:spLocks noChangeArrowheads="1"/>
                  </p:cNvSpPr>
                  <p:nvPr/>
                </p:nvSpPr>
                <p:spPr bwMode="auto">
                  <a:xfrm>
                    <a:off x="1364" y="1810"/>
                    <a:ext cx="16" cy="13"/>
                  </a:xfrm>
                  <a:prstGeom prst="rect">
                    <a:avLst/>
                  </a:prstGeom>
                  <a:solidFill>
                    <a:srgbClr val="C0FFFF"/>
                  </a:solidFill>
                  <a:ln w="9525">
                    <a:noFill/>
                    <a:miter lim="800000"/>
                    <a:headEnd/>
                    <a:tailEnd/>
                  </a:ln>
                </p:spPr>
                <p:txBody>
                  <a:bodyPr/>
                  <a:lstStyle/>
                  <a:p>
                    <a:pPr>
                      <a:defRPr/>
                    </a:pPr>
                    <a:endParaRPr lang="en-CA"/>
                  </a:p>
                </p:txBody>
              </p:sp>
              <p:sp>
                <p:nvSpPr>
                  <p:cNvPr id="663634" name="Rectangle 82"/>
                  <p:cNvSpPr>
                    <a:spLocks noChangeArrowheads="1"/>
                  </p:cNvSpPr>
                  <p:nvPr/>
                </p:nvSpPr>
                <p:spPr bwMode="auto">
                  <a:xfrm>
                    <a:off x="1496" y="1809"/>
                    <a:ext cx="24" cy="13"/>
                  </a:xfrm>
                  <a:prstGeom prst="rect">
                    <a:avLst/>
                  </a:prstGeom>
                  <a:solidFill>
                    <a:srgbClr val="C0FFFF"/>
                  </a:solidFill>
                  <a:ln w="9525">
                    <a:noFill/>
                    <a:miter lim="800000"/>
                    <a:headEnd/>
                    <a:tailEnd/>
                  </a:ln>
                </p:spPr>
                <p:txBody>
                  <a:bodyPr/>
                  <a:lstStyle/>
                  <a:p>
                    <a:pPr>
                      <a:defRPr/>
                    </a:pPr>
                    <a:endParaRPr lang="en-CA"/>
                  </a:p>
                </p:txBody>
              </p:sp>
              <p:sp>
                <p:nvSpPr>
                  <p:cNvPr id="663635" name="Rectangle 83"/>
                  <p:cNvSpPr>
                    <a:spLocks noChangeArrowheads="1"/>
                  </p:cNvSpPr>
                  <p:nvPr/>
                </p:nvSpPr>
                <p:spPr bwMode="auto">
                  <a:xfrm>
                    <a:off x="1395" y="1811"/>
                    <a:ext cx="85" cy="9"/>
                  </a:xfrm>
                  <a:prstGeom prst="rect">
                    <a:avLst/>
                  </a:prstGeom>
                  <a:solidFill>
                    <a:srgbClr val="C0FFFF"/>
                  </a:solidFill>
                  <a:ln w="9525">
                    <a:noFill/>
                    <a:miter lim="800000"/>
                    <a:headEnd/>
                    <a:tailEnd/>
                  </a:ln>
                </p:spPr>
                <p:txBody>
                  <a:bodyPr/>
                  <a:lstStyle/>
                  <a:p>
                    <a:pPr>
                      <a:defRPr/>
                    </a:pPr>
                    <a:endParaRPr lang="en-CA"/>
                  </a:p>
                </p:txBody>
              </p:sp>
            </p:grpSp>
          </p:grpSp>
          <p:grpSp>
            <p:nvGrpSpPr>
              <p:cNvPr id="107567" name="Group 84"/>
              <p:cNvGrpSpPr>
                <a:grpSpLocks/>
              </p:cNvGrpSpPr>
              <p:nvPr/>
            </p:nvGrpSpPr>
            <p:grpSpPr bwMode="auto">
              <a:xfrm>
                <a:off x="1390" y="1802"/>
                <a:ext cx="152" cy="37"/>
                <a:chOff x="1390" y="1802"/>
                <a:chExt cx="152" cy="37"/>
              </a:xfrm>
            </p:grpSpPr>
            <p:sp>
              <p:nvSpPr>
                <p:cNvPr id="663637" name="Freeform 85"/>
                <p:cNvSpPr>
                  <a:spLocks/>
                </p:cNvSpPr>
                <p:nvPr/>
              </p:nvSpPr>
              <p:spPr bwMode="auto">
                <a:xfrm>
                  <a:off x="1365" y="1864"/>
                  <a:ext cx="16" cy="33"/>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663638" name="Freeform 86"/>
                <p:cNvSpPr>
                  <a:spLocks/>
                </p:cNvSpPr>
                <p:nvPr/>
              </p:nvSpPr>
              <p:spPr bwMode="auto">
                <a:xfrm>
                  <a:off x="1391" y="1846"/>
                  <a:ext cx="75"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663639" name="Freeform 87"/>
                <p:cNvSpPr>
                  <a:spLocks/>
                </p:cNvSpPr>
                <p:nvPr/>
              </p:nvSpPr>
              <p:spPr bwMode="auto">
                <a:xfrm>
                  <a:off x="1482" y="1862"/>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107556" name="Rectangle 88"/>
          <p:cNvSpPr>
            <a:spLocks noChangeArrowheads="1"/>
          </p:cNvSpPr>
          <p:nvPr/>
        </p:nvSpPr>
        <p:spPr bwMode="auto">
          <a:xfrm>
            <a:off x="2743200" y="76200"/>
            <a:ext cx="7315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4400">
                <a:solidFill>
                  <a:schemeClr val="tx2"/>
                </a:solidFill>
                <a:effectLst/>
              </a:rPr>
              <a:t>Graph Colouring</a:t>
            </a:r>
          </a:p>
        </p:txBody>
      </p:sp>
      <p:grpSp>
        <p:nvGrpSpPr>
          <p:cNvPr id="16" name="Group 89"/>
          <p:cNvGrpSpPr>
            <a:grpSpLocks/>
          </p:cNvGrpSpPr>
          <p:nvPr/>
        </p:nvGrpSpPr>
        <p:grpSpPr bwMode="auto">
          <a:xfrm>
            <a:off x="546100" y="2408238"/>
            <a:ext cx="1379538" cy="2314575"/>
            <a:chOff x="344" y="1517"/>
            <a:chExt cx="869" cy="1458"/>
          </a:xfrm>
        </p:grpSpPr>
        <p:grpSp>
          <p:nvGrpSpPr>
            <p:cNvPr id="107558" name="Group 90"/>
            <p:cNvGrpSpPr>
              <a:grpSpLocks/>
            </p:cNvGrpSpPr>
            <p:nvPr/>
          </p:nvGrpSpPr>
          <p:grpSpPr bwMode="auto">
            <a:xfrm>
              <a:off x="425" y="1517"/>
              <a:ext cx="788" cy="814"/>
              <a:chOff x="522" y="1619"/>
              <a:chExt cx="788" cy="814"/>
            </a:xfrm>
          </p:grpSpPr>
          <p:sp>
            <p:nvSpPr>
              <p:cNvPr id="107560" name="Oval 91"/>
              <p:cNvSpPr>
                <a:spLocks noChangeArrowheads="1"/>
              </p:cNvSpPr>
              <p:nvPr/>
            </p:nvSpPr>
            <p:spPr bwMode="auto">
              <a:xfrm>
                <a:off x="993" y="1969"/>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61" name="Oval 92"/>
              <p:cNvSpPr>
                <a:spLocks noChangeArrowheads="1"/>
              </p:cNvSpPr>
              <p:nvPr/>
            </p:nvSpPr>
            <p:spPr bwMode="auto">
              <a:xfrm>
                <a:off x="522" y="1619"/>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7562" name="Oval 93"/>
              <p:cNvSpPr>
                <a:spLocks noChangeArrowheads="1"/>
              </p:cNvSpPr>
              <p:nvPr/>
            </p:nvSpPr>
            <p:spPr bwMode="auto">
              <a:xfrm>
                <a:off x="522" y="2116"/>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107559" name="Text Box 94"/>
            <p:cNvSpPr txBox="1">
              <a:spLocks noChangeArrowheads="1"/>
            </p:cNvSpPr>
            <p:nvPr/>
          </p:nvSpPr>
          <p:spPr bwMode="auto">
            <a:xfrm>
              <a:off x="344" y="2610"/>
              <a:ext cx="68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hlink"/>
                  </a:solidFill>
                  <a:effectLst/>
                  <a:latin typeface="Comic Sans MS" pitchFamily="66" charset="0"/>
                </a:rPr>
                <a:t>No</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4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4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4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3"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4"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5"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57"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08558" name="AutoShape 14"/>
          <p:cNvCxnSpPr>
            <a:cxnSpLocks noChangeShapeType="1"/>
            <a:stCxn id="108554" idx="6"/>
            <a:endCxn id="10854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59" name="AutoShape 15"/>
          <p:cNvCxnSpPr>
            <a:cxnSpLocks noChangeShapeType="1"/>
            <a:stCxn id="108546" idx="3"/>
            <a:endCxn id="108553"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0" name="AutoShape 16"/>
          <p:cNvCxnSpPr>
            <a:cxnSpLocks noChangeShapeType="1"/>
            <a:stCxn id="108554" idx="5"/>
            <a:endCxn id="108553"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1" name="AutoShape 17"/>
          <p:cNvCxnSpPr>
            <a:cxnSpLocks noChangeShapeType="1"/>
            <a:stCxn id="108546" idx="5"/>
            <a:endCxn id="108556"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2" name="AutoShape 18"/>
          <p:cNvCxnSpPr>
            <a:cxnSpLocks noChangeShapeType="1"/>
            <a:stCxn id="108546" idx="4"/>
            <a:endCxn id="10854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3" name="AutoShape 19"/>
          <p:cNvCxnSpPr>
            <a:cxnSpLocks noChangeShapeType="1"/>
            <a:stCxn id="108553" idx="5"/>
            <a:endCxn id="108548"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4" name="AutoShape 20"/>
          <p:cNvCxnSpPr>
            <a:cxnSpLocks noChangeShapeType="1"/>
            <a:stCxn id="108557" idx="7"/>
            <a:endCxn id="108553"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5" name="AutoShape 21"/>
          <p:cNvCxnSpPr>
            <a:cxnSpLocks noChangeShapeType="1"/>
            <a:stCxn id="108553" idx="6"/>
            <a:endCxn id="108555"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6" name="AutoShape 22"/>
          <p:cNvCxnSpPr>
            <a:cxnSpLocks noChangeShapeType="1"/>
            <a:stCxn id="108557" idx="6"/>
            <a:endCxn id="10855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7" name="AutoShape 23"/>
          <p:cNvCxnSpPr>
            <a:cxnSpLocks noChangeShapeType="1"/>
            <a:stCxn id="108552" idx="0"/>
            <a:endCxn id="108553"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8" name="AutoShape 24"/>
          <p:cNvCxnSpPr>
            <a:cxnSpLocks noChangeShapeType="1"/>
            <a:stCxn id="108552" idx="6"/>
            <a:endCxn id="10854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69" name="AutoShape 25"/>
          <p:cNvCxnSpPr>
            <a:cxnSpLocks noChangeShapeType="1"/>
            <a:stCxn id="108551" idx="5"/>
            <a:endCxn id="10854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0" name="AutoShape 26"/>
          <p:cNvCxnSpPr>
            <a:cxnSpLocks noChangeShapeType="1"/>
            <a:stCxn id="108548" idx="6"/>
            <a:endCxn id="10854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1" name="AutoShape 27"/>
          <p:cNvCxnSpPr>
            <a:cxnSpLocks noChangeShapeType="1"/>
            <a:stCxn id="108550" idx="4"/>
            <a:endCxn id="10855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2" name="AutoShape 28"/>
          <p:cNvCxnSpPr>
            <a:cxnSpLocks noChangeShapeType="1"/>
            <a:stCxn id="108557" idx="4"/>
            <a:endCxn id="10855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3" name="AutoShape 29"/>
          <p:cNvCxnSpPr>
            <a:cxnSpLocks noChangeShapeType="1"/>
            <a:stCxn id="108550" idx="5"/>
            <a:endCxn id="10854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4" name="AutoShape 30"/>
          <p:cNvCxnSpPr>
            <a:cxnSpLocks noChangeShapeType="1"/>
            <a:stCxn id="108549" idx="2"/>
            <a:endCxn id="10855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5" name="AutoShape 31"/>
          <p:cNvCxnSpPr>
            <a:cxnSpLocks noChangeShapeType="1"/>
            <a:stCxn id="108549" idx="7"/>
            <a:endCxn id="10855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6" name="AutoShape 32"/>
          <p:cNvCxnSpPr>
            <a:cxnSpLocks noChangeShapeType="1"/>
            <a:stCxn id="108555" idx="4"/>
            <a:endCxn id="10855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8577" name="AutoShape 33"/>
          <p:cNvCxnSpPr>
            <a:cxnSpLocks noChangeShapeType="1"/>
            <a:stCxn id="108556" idx="4"/>
            <a:endCxn id="10854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64610" name="Rectangle 34"/>
          <p:cNvSpPr>
            <a:spLocks noChangeArrowheads="1"/>
          </p:cNvSpPr>
          <p:nvPr/>
        </p:nvSpPr>
        <p:spPr bwMode="auto">
          <a:xfrm>
            <a:off x="5029200" y="1411288"/>
            <a:ext cx="4114800" cy="2563812"/>
          </a:xfrm>
          <a:prstGeom prst="rect">
            <a:avLst/>
          </a:prstGeom>
          <a:noFill/>
          <a:ln w="57150" cap="sq">
            <a:noFill/>
            <a:miter lim="800000"/>
            <a:headEnd/>
            <a:tailEnd/>
          </a:ln>
          <a:effectLst/>
        </p:spPr>
        <p:txBody>
          <a:bodyPr lIns="274320" rIns="274320">
            <a:spAutoFit/>
          </a:bodyPr>
          <a:lstStyle/>
          <a:p>
            <a:pPr>
              <a:spcBef>
                <a:spcPct val="50000"/>
              </a:spcBef>
              <a:defRPr/>
            </a:pPr>
            <a:r>
              <a:rPr lang="en-US" sz="3200">
                <a:solidFill>
                  <a:srgbClr val="66FF33"/>
                </a:solidFill>
                <a:effectLst/>
                <a:latin typeface="Comic Sans MS" pitchFamily="66" charset="0"/>
              </a:rPr>
              <a:t>C</a:t>
            </a:r>
            <a:r>
              <a:rPr lang="en-US" sz="3200">
                <a:solidFill>
                  <a:schemeClr val="accent2"/>
                </a:solidFill>
                <a:effectLst/>
                <a:latin typeface="Comic Sans MS" pitchFamily="66" charset="0"/>
              </a:rPr>
              <a:t>o</a:t>
            </a:r>
            <a:r>
              <a:rPr lang="en-US" sz="3200">
                <a:solidFill>
                  <a:schemeClr val="hlink"/>
                </a:solidFill>
                <a:effectLst/>
                <a:latin typeface="Comic Sans MS" pitchFamily="66" charset="0"/>
              </a:rPr>
              <a:t>l</a:t>
            </a:r>
            <a:r>
              <a:rPr lang="en-US" sz="3200">
                <a:solidFill>
                  <a:srgbClr val="66FF33"/>
                </a:solidFill>
                <a:effectLst/>
                <a:latin typeface="Comic Sans MS" pitchFamily="66" charset="0"/>
              </a:rPr>
              <a:t>o</a:t>
            </a:r>
            <a:r>
              <a:rPr lang="en-US" sz="3200">
                <a:solidFill>
                  <a:schemeClr val="hlink"/>
                </a:solidFill>
                <a:effectLst/>
                <a:latin typeface="Comic Sans MS" pitchFamily="66" charset="0"/>
              </a:rPr>
              <a:t>u</a:t>
            </a:r>
            <a:r>
              <a:rPr lang="en-US" sz="3200">
                <a:solidFill>
                  <a:schemeClr val="accent2"/>
                </a:solidFill>
                <a:effectLst/>
                <a:latin typeface="Comic Sans MS" pitchFamily="66" charset="0"/>
              </a:rPr>
              <a:t>r</a:t>
            </a:r>
            <a:r>
              <a:rPr lang="en-US" sz="3600">
                <a:solidFill>
                  <a:srgbClr val="00FFCC"/>
                </a:solidFill>
                <a:effectLst/>
                <a:latin typeface="Comic Sans MS" pitchFamily="66" charset="0"/>
              </a:rPr>
              <a:t> </a:t>
            </a:r>
            <a:r>
              <a:rPr lang="en-US">
                <a:effectLst>
                  <a:outerShdw blurRad="38100" dist="38100" dir="2700000" algn="tl">
                    <a:srgbClr val="000000"/>
                  </a:outerShdw>
                </a:effectLst>
                <a:latin typeface="Comic Sans MS" pitchFamily="66" charset="0"/>
              </a:rPr>
              <a:t>each node.</a:t>
            </a:r>
          </a:p>
          <a:p>
            <a:pPr>
              <a:spcBef>
                <a:spcPct val="50000"/>
              </a:spcBef>
              <a:defRPr/>
            </a:pPr>
            <a:r>
              <a:rPr lang="en-US">
                <a:effectLst>
                  <a:outerShdw blurRad="38100" dist="38100" dir="2700000" algn="tl">
                    <a:srgbClr val="000000"/>
                  </a:outerShdw>
                </a:effectLst>
                <a:latin typeface="Comic Sans MS" pitchFamily="66" charset="0"/>
              </a:rPr>
              <a:t>Nodes with lines between them must have different colours.</a:t>
            </a:r>
          </a:p>
        </p:txBody>
      </p:sp>
      <p:grpSp>
        <p:nvGrpSpPr>
          <p:cNvPr id="108579" name="Group 35"/>
          <p:cNvGrpSpPr>
            <a:grpSpLocks/>
          </p:cNvGrpSpPr>
          <p:nvPr/>
        </p:nvGrpSpPr>
        <p:grpSpPr bwMode="auto">
          <a:xfrm rot="6147626">
            <a:off x="3558381" y="1723232"/>
            <a:ext cx="1347787" cy="234950"/>
            <a:chOff x="240" y="1691"/>
            <a:chExt cx="1720" cy="196"/>
          </a:xfrm>
        </p:grpSpPr>
        <p:grpSp>
          <p:nvGrpSpPr>
            <p:cNvPr id="108600" name="Group 36"/>
            <p:cNvGrpSpPr>
              <a:grpSpLocks/>
            </p:cNvGrpSpPr>
            <p:nvPr/>
          </p:nvGrpSpPr>
          <p:grpSpPr bwMode="auto">
            <a:xfrm>
              <a:off x="1538" y="1691"/>
              <a:ext cx="422" cy="196"/>
              <a:chOff x="1538" y="1691"/>
              <a:chExt cx="422" cy="196"/>
            </a:xfrm>
          </p:grpSpPr>
          <p:grpSp>
            <p:nvGrpSpPr>
              <p:cNvPr id="108627" name="Group 37"/>
              <p:cNvGrpSpPr>
                <a:grpSpLocks/>
              </p:cNvGrpSpPr>
              <p:nvPr/>
            </p:nvGrpSpPr>
            <p:grpSpPr bwMode="auto">
              <a:xfrm>
                <a:off x="1538" y="1691"/>
                <a:ext cx="418" cy="196"/>
                <a:chOff x="1538" y="1691"/>
                <a:chExt cx="418" cy="196"/>
              </a:xfrm>
            </p:grpSpPr>
            <p:grpSp>
              <p:nvGrpSpPr>
                <p:cNvPr id="108631" name="Group 38"/>
                <p:cNvGrpSpPr>
                  <a:grpSpLocks/>
                </p:cNvGrpSpPr>
                <p:nvPr/>
              </p:nvGrpSpPr>
              <p:grpSpPr bwMode="auto">
                <a:xfrm>
                  <a:off x="1538" y="1691"/>
                  <a:ext cx="418" cy="196"/>
                  <a:chOff x="1538" y="1691"/>
                  <a:chExt cx="418" cy="196"/>
                </a:xfrm>
              </p:grpSpPr>
              <p:sp>
                <p:nvSpPr>
                  <p:cNvPr id="664615" name="Freeform 39"/>
                  <p:cNvSpPr>
                    <a:spLocks/>
                  </p:cNvSpPr>
                  <p:nvPr/>
                </p:nvSpPr>
                <p:spPr bwMode="auto">
                  <a:xfrm>
                    <a:off x="1534" y="1723"/>
                    <a:ext cx="405"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664616" name="Freeform 40"/>
                  <p:cNvSpPr>
                    <a:spLocks/>
                  </p:cNvSpPr>
                  <p:nvPr/>
                </p:nvSpPr>
                <p:spPr bwMode="auto">
                  <a:xfrm>
                    <a:off x="1537" y="1837"/>
                    <a:ext cx="259" cy="82"/>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108632" name="Group 41"/>
                <p:cNvGrpSpPr>
                  <a:grpSpLocks/>
                </p:cNvGrpSpPr>
                <p:nvPr/>
              </p:nvGrpSpPr>
              <p:grpSpPr bwMode="auto">
                <a:xfrm>
                  <a:off x="1589" y="1709"/>
                  <a:ext cx="353" cy="169"/>
                  <a:chOff x="1589" y="1709"/>
                  <a:chExt cx="353" cy="169"/>
                </a:xfrm>
              </p:grpSpPr>
              <p:sp>
                <p:nvSpPr>
                  <p:cNvPr id="664618" name="Freeform 42"/>
                  <p:cNvSpPr>
                    <a:spLocks/>
                  </p:cNvSpPr>
                  <p:nvPr/>
                </p:nvSpPr>
                <p:spPr bwMode="auto">
                  <a:xfrm>
                    <a:off x="1610" y="1831"/>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664619" name="Freeform 43"/>
                  <p:cNvSpPr>
                    <a:spLocks/>
                  </p:cNvSpPr>
                  <p:nvPr/>
                </p:nvSpPr>
                <p:spPr bwMode="auto">
                  <a:xfrm>
                    <a:off x="1666" y="1810"/>
                    <a:ext cx="126"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664620" name="Freeform 44"/>
                  <p:cNvSpPr>
                    <a:spLocks/>
                  </p:cNvSpPr>
                  <p:nvPr/>
                </p:nvSpPr>
                <p:spPr bwMode="auto">
                  <a:xfrm>
                    <a:off x="1558" y="1811"/>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664621" name="Freeform 45"/>
                  <p:cNvSpPr>
                    <a:spLocks/>
                  </p:cNvSpPr>
                  <p:nvPr/>
                </p:nvSpPr>
                <p:spPr bwMode="auto">
                  <a:xfrm>
                    <a:off x="1660" y="1793"/>
                    <a:ext cx="146"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664622" name="Freeform 46"/>
                  <p:cNvSpPr>
                    <a:spLocks/>
                  </p:cNvSpPr>
                  <p:nvPr/>
                </p:nvSpPr>
                <p:spPr bwMode="auto">
                  <a:xfrm>
                    <a:off x="1624" y="1777"/>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664623" name="Freeform 47"/>
                  <p:cNvSpPr>
                    <a:spLocks/>
                  </p:cNvSpPr>
                  <p:nvPr/>
                </p:nvSpPr>
                <p:spPr bwMode="auto">
                  <a:xfrm>
                    <a:off x="1643" y="1785"/>
                    <a:ext cx="233"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664624" name="Freeform 48"/>
                  <p:cNvSpPr>
                    <a:spLocks/>
                  </p:cNvSpPr>
                  <p:nvPr/>
                </p:nvSpPr>
                <p:spPr bwMode="auto">
                  <a:xfrm>
                    <a:off x="1580" y="1844"/>
                    <a:ext cx="158"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664625" name="Freeform 49"/>
                  <p:cNvSpPr>
                    <a:spLocks/>
                  </p:cNvSpPr>
                  <p:nvPr/>
                </p:nvSpPr>
                <p:spPr bwMode="auto">
                  <a:xfrm>
                    <a:off x="1639" y="1855"/>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664626" name="Freeform 50"/>
                  <p:cNvSpPr>
                    <a:spLocks/>
                  </p:cNvSpPr>
                  <p:nvPr/>
                </p:nvSpPr>
                <p:spPr bwMode="auto">
                  <a:xfrm>
                    <a:off x="1576" y="1859"/>
                    <a:ext cx="186"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664627" name="Freeform 51"/>
                  <p:cNvSpPr>
                    <a:spLocks/>
                  </p:cNvSpPr>
                  <p:nvPr/>
                </p:nvSpPr>
                <p:spPr bwMode="auto">
                  <a:xfrm>
                    <a:off x="1677" y="1854"/>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664628" name="Freeform 52"/>
                  <p:cNvSpPr>
                    <a:spLocks/>
                  </p:cNvSpPr>
                  <p:nvPr/>
                </p:nvSpPr>
                <p:spPr bwMode="auto">
                  <a:xfrm>
                    <a:off x="1611" y="1859"/>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664629" name="Freeform 53"/>
                  <p:cNvSpPr>
                    <a:spLocks/>
                  </p:cNvSpPr>
                  <p:nvPr/>
                </p:nvSpPr>
                <p:spPr bwMode="auto">
                  <a:xfrm>
                    <a:off x="1658" y="1870"/>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664630" name="Freeform 54"/>
                  <p:cNvSpPr>
                    <a:spLocks/>
                  </p:cNvSpPr>
                  <p:nvPr/>
                </p:nvSpPr>
                <p:spPr bwMode="auto">
                  <a:xfrm>
                    <a:off x="1558" y="1867"/>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664631" name="Freeform 55"/>
                  <p:cNvSpPr>
                    <a:spLocks/>
                  </p:cNvSpPr>
                  <p:nvPr/>
                </p:nvSpPr>
                <p:spPr bwMode="auto">
                  <a:xfrm>
                    <a:off x="1641" y="187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664632" name="Freeform 56"/>
                  <p:cNvSpPr>
                    <a:spLocks/>
                  </p:cNvSpPr>
                  <p:nvPr/>
                </p:nvSpPr>
                <p:spPr bwMode="auto">
                  <a:xfrm>
                    <a:off x="1689" y="1894"/>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664633" name="Freeform 57"/>
                  <p:cNvSpPr>
                    <a:spLocks/>
                  </p:cNvSpPr>
                  <p:nvPr/>
                </p:nvSpPr>
                <p:spPr bwMode="auto">
                  <a:xfrm>
                    <a:off x="1594" y="1768"/>
                    <a:ext cx="237"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664634" name="Freeform 58"/>
                  <p:cNvSpPr>
                    <a:spLocks/>
                  </p:cNvSpPr>
                  <p:nvPr/>
                </p:nvSpPr>
                <p:spPr bwMode="auto">
                  <a:xfrm>
                    <a:off x="1679" y="1760"/>
                    <a:ext cx="227" cy="126"/>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108628" name="Group 59"/>
              <p:cNvGrpSpPr>
                <a:grpSpLocks/>
              </p:cNvGrpSpPr>
              <p:nvPr/>
            </p:nvGrpSpPr>
            <p:grpSpPr bwMode="auto">
              <a:xfrm>
                <a:off x="1759" y="1754"/>
                <a:ext cx="201" cy="104"/>
                <a:chOff x="1759" y="1754"/>
                <a:chExt cx="201" cy="104"/>
              </a:xfrm>
            </p:grpSpPr>
            <p:sp>
              <p:nvSpPr>
                <p:cNvPr id="664636" name="Freeform 60"/>
                <p:cNvSpPr>
                  <a:spLocks/>
                </p:cNvSpPr>
                <p:nvPr/>
              </p:nvSpPr>
              <p:spPr bwMode="auto">
                <a:xfrm>
                  <a:off x="1733" y="1805"/>
                  <a:ext cx="201" cy="98"/>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664637" name="Freeform 61"/>
                <p:cNvSpPr>
                  <a:spLocks/>
                </p:cNvSpPr>
                <p:nvPr/>
              </p:nvSpPr>
              <p:spPr bwMode="auto">
                <a:xfrm>
                  <a:off x="1753" y="1865"/>
                  <a:ext cx="103"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108601" name="Group 62"/>
            <p:cNvGrpSpPr>
              <a:grpSpLocks/>
            </p:cNvGrpSpPr>
            <p:nvPr/>
          </p:nvGrpSpPr>
          <p:grpSpPr bwMode="auto">
            <a:xfrm>
              <a:off x="240" y="1714"/>
              <a:ext cx="1151" cy="149"/>
              <a:chOff x="240" y="1714"/>
              <a:chExt cx="1151" cy="149"/>
            </a:xfrm>
          </p:grpSpPr>
          <p:sp>
            <p:nvSpPr>
              <p:cNvPr id="664639" name="Freeform 63"/>
              <p:cNvSpPr>
                <a:spLocks/>
              </p:cNvSpPr>
              <p:nvPr/>
            </p:nvSpPr>
            <p:spPr bwMode="auto">
              <a:xfrm>
                <a:off x="229" y="1735"/>
                <a:ext cx="1149" cy="158"/>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664640" name="Freeform 64"/>
              <p:cNvSpPr>
                <a:spLocks/>
              </p:cNvSpPr>
              <p:nvPr/>
            </p:nvSpPr>
            <p:spPr bwMode="auto">
              <a:xfrm>
                <a:off x="245" y="1806"/>
                <a:ext cx="1126"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664641" name="Freeform 65"/>
              <p:cNvSpPr>
                <a:spLocks/>
              </p:cNvSpPr>
              <p:nvPr/>
            </p:nvSpPr>
            <p:spPr bwMode="auto">
              <a:xfrm>
                <a:off x="1041" y="1747"/>
                <a:ext cx="316" cy="24"/>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108602" name="Group 66"/>
            <p:cNvGrpSpPr>
              <a:grpSpLocks/>
            </p:cNvGrpSpPr>
            <p:nvPr/>
          </p:nvGrpSpPr>
          <p:grpSpPr bwMode="auto">
            <a:xfrm>
              <a:off x="1388" y="1737"/>
              <a:ext cx="156" cy="104"/>
              <a:chOff x="1388" y="1737"/>
              <a:chExt cx="156" cy="104"/>
            </a:xfrm>
          </p:grpSpPr>
          <p:grpSp>
            <p:nvGrpSpPr>
              <p:cNvPr id="108603" name="Group 67"/>
              <p:cNvGrpSpPr>
                <a:grpSpLocks/>
              </p:cNvGrpSpPr>
              <p:nvPr/>
            </p:nvGrpSpPr>
            <p:grpSpPr bwMode="auto">
              <a:xfrm>
                <a:off x="1388" y="1737"/>
                <a:ext cx="156" cy="104"/>
                <a:chOff x="1388" y="1737"/>
                <a:chExt cx="156" cy="104"/>
              </a:xfrm>
            </p:grpSpPr>
            <p:grpSp>
              <p:nvGrpSpPr>
                <p:cNvPr id="108608" name="Group 68"/>
                <p:cNvGrpSpPr>
                  <a:grpSpLocks/>
                </p:cNvGrpSpPr>
                <p:nvPr/>
              </p:nvGrpSpPr>
              <p:grpSpPr bwMode="auto">
                <a:xfrm>
                  <a:off x="1504" y="1741"/>
                  <a:ext cx="11" cy="97"/>
                  <a:chOff x="1504" y="1741"/>
                  <a:chExt cx="11" cy="97"/>
                </a:xfrm>
              </p:grpSpPr>
              <p:sp>
                <p:nvSpPr>
                  <p:cNvPr id="664645" name="Freeform 69"/>
                  <p:cNvSpPr>
                    <a:spLocks/>
                  </p:cNvSpPr>
                  <p:nvPr/>
                </p:nvSpPr>
                <p:spPr bwMode="auto">
                  <a:xfrm>
                    <a:off x="1466" y="1800"/>
                    <a:ext cx="30"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664646" name="Rectangle 70"/>
                  <p:cNvSpPr>
                    <a:spLocks noChangeArrowheads="1"/>
                  </p:cNvSpPr>
                  <p:nvPr/>
                </p:nvSpPr>
                <p:spPr bwMode="auto">
                  <a:xfrm>
                    <a:off x="1459" y="1800"/>
                    <a:ext cx="34" cy="20"/>
                  </a:xfrm>
                  <a:prstGeom prst="rect">
                    <a:avLst/>
                  </a:prstGeom>
                  <a:solidFill>
                    <a:srgbClr val="00C0C0"/>
                  </a:solidFill>
                  <a:ln w="9525">
                    <a:noFill/>
                    <a:miter lim="800000"/>
                    <a:headEnd/>
                    <a:tailEnd/>
                  </a:ln>
                </p:spPr>
                <p:txBody>
                  <a:bodyPr/>
                  <a:lstStyle/>
                  <a:p>
                    <a:pPr>
                      <a:defRPr/>
                    </a:pPr>
                    <a:endParaRPr lang="en-CA"/>
                  </a:p>
                </p:txBody>
              </p:sp>
              <p:sp>
                <p:nvSpPr>
                  <p:cNvPr id="664647" name="Rectangle 71"/>
                  <p:cNvSpPr>
                    <a:spLocks noChangeArrowheads="1"/>
                  </p:cNvSpPr>
                  <p:nvPr/>
                </p:nvSpPr>
                <p:spPr bwMode="auto">
                  <a:xfrm>
                    <a:off x="1448" y="1853"/>
                    <a:ext cx="34" cy="20"/>
                  </a:xfrm>
                  <a:prstGeom prst="rect">
                    <a:avLst/>
                  </a:prstGeom>
                  <a:solidFill>
                    <a:srgbClr val="006060"/>
                  </a:solidFill>
                  <a:ln w="9525">
                    <a:noFill/>
                    <a:miter lim="800000"/>
                    <a:headEnd/>
                    <a:tailEnd/>
                  </a:ln>
                </p:spPr>
                <p:txBody>
                  <a:bodyPr/>
                  <a:lstStyle/>
                  <a:p>
                    <a:pPr>
                      <a:defRPr/>
                    </a:pPr>
                    <a:endParaRPr lang="en-CA"/>
                  </a:p>
                </p:txBody>
              </p:sp>
            </p:grpSp>
            <p:grpSp>
              <p:nvGrpSpPr>
                <p:cNvPr id="108609" name="Group 72"/>
                <p:cNvGrpSpPr>
                  <a:grpSpLocks/>
                </p:cNvGrpSpPr>
                <p:nvPr/>
              </p:nvGrpSpPr>
              <p:grpSpPr bwMode="auto">
                <a:xfrm>
                  <a:off x="1417" y="1740"/>
                  <a:ext cx="12" cy="97"/>
                  <a:chOff x="1417" y="1740"/>
                  <a:chExt cx="12" cy="97"/>
                </a:xfrm>
              </p:grpSpPr>
              <p:sp>
                <p:nvSpPr>
                  <p:cNvPr id="664649" name="Freeform 73"/>
                  <p:cNvSpPr>
                    <a:spLocks/>
                  </p:cNvSpPr>
                  <p:nvPr/>
                </p:nvSpPr>
                <p:spPr bwMode="auto">
                  <a:xfrm>
                    <a:off x="1385" y="1794"/>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664650" name="Rectangle 74"/>
                  <p:cNvSpPr>
                    <a:spLocks noChangeArrowheads="1"/>
                  </p:cNvSpPr>
                  <p:nvPr/>
                </p:nvSpPr>
                <p:spPr bwMode="auto">
                  <a:xfrm>
                    <a:off x="1374" y="1789"/>
                    <a:ext cx="16" cy="16"/>
                  </a:xfrm>
                  <a:prstGeom prst="rect">
                    <a:avLst/>
                  </a:prstGeom>
                  <a:solidFill>
                    <a:srgbClr val="00C0C0"/>
                  </a:solidFill>
                  <a:ln w="9525">
                    <a:noFill/>
                    <a:miter lim="800000"/>
                    <a:headEnd/>
                    <a:tailEnd/>
                  </a:ln>
                </p:spPr>
                <p:txBody>
                  <a:bodyPr/>
                  <a:lstStyle/>
                  <a:p>
                    <a:pPr>
                      <a:defRPr/>
                    </a:pPr>
                    <a:endParaRPr lang="en-CA"/>
                  </a:p>
                </p:txBody>
              </p:sp>
              <p:sp>
                <p:nvSpPr>
                  <p:cNvPr id="664651" name="Rectangle 75"/>
                  <p:cNvSpPr>
                    <a:spLocks noChangeArrowheads="1"/>
                  </p:cNvSpPr>
                  <p:nvPr/>
                </p:nvSpPr>
                <p:spPr bwMode="auto">
                  <a:xfrm>
                    <a:off x="1377" y="1859"/>
                    <a:ext cx="14" cy="20"/>
                  </a:xfrm>
                  <a:prstGeom prst="rect">
                    <a:avLst/>
                  </a:prstGeom>
                  <a:solidFill>
                    <a:srgbClr val="006060"/>
                  </a:solidFill>
                  <a:ln w="9525">
                    <a:noFill/>
                    <a:miter lim="800000"/>
                    <a:headEnd/>
                    <a:tailEnd/>
                  </a:ln>
                </p:spPr>
                <p:txBody>
                  <a:bodyPr/>
                  <a:lstStyle/>
                  <a:p>
                    <a:pPr>
                      <a:defRPr/>
                    </a:pPr>
                    <a:endParaRPr lang="en-CA"/>
                  </a:p>
                </p:txBody>
              </p:sp>
            </p:grpSp>
            <p:grpSp>
              <p:nvGrpSpPr>
                <p:cNvPr id="108610" name="Group 76"/>
                <p:cNvGrpSpPr>
                  <a:grpSpLocks/>
                </p:cNvGrpSpPr>
                <p:nvPr/>
              </p:nvGrpSpPr>
              <p:grpSpPr bwMode="auto">
                <a:xfrm>
                  <a:off x="1388" y="1737"/>
                  <a:ext cx="156" cy="104"/>
                  <a:chOff x="1388" y="1737"/>
                  <a:chExt cx="156" cy="104"/>
                </a:xfrm>
              </p:grpSpPr>
              <p:sp>
                <p:nvSpPr>
                  <p:cNvPr id="664653" name="Rectangle 77"/>
                  <p:cNvSpPr>
                    <a:spLocks noChangeArrowheads="1"/>
                  </p:cNvSpPr>
                  <p:nvPr/>
                </p:nvSpPr>
                <p:spPr bwMode="auto">
                  <a:xfrm>
                    <a:off x="1384" y="1778"/>
                    <a:ext cx="16" cy="97"/>
                  </a:xfrm>
                  <a:prstGeom prst="rect">
                    <a:avLst/>
                  </a:prstGeom>
                  <a:solidFill>
                    <a:srgbClr val="40FFFF"/>
                  </a:solidFill>
                  <a:ln w="9525">
                    <a:noFill/>
                    <a:miter lim="800000"/>
                    <a:headEnd/>
                    <a:tailEnd/>
                  </a:ln>
                </p:spPr>
                <p:txBody>
                  <a:bodyPr/>
                  <a:lstStyle/>
                  <a:p>
                    <a:pPr>
                      <a:defRPr/>
                    </a:pPr>
                    <a:endParaRPr lang="en-CA"/>
                  </a:p>
                </p:txBody>
              </p:sp>
              <p:sp>
                <p:nvSpPr>
                  <p:cNvPr id="664654" name="Rectangle 78"/>
                  <p:cNvSpPr>
                    <a:spLocks noChangeArrowheads="1"/>
                  </p:cNvSpPr>
                  <p:nvPr/>
                </p:nvSpPr>
                <p:spPr bwMode="auto">
                  <a:xfrm>
                    <a:off x="1414" y="1772"/>
                    <a:ext cx="79" cy="101"/>
                  </a:xfrm>
                  <a:prstGeom prst="rect">
                    <a:avLst/>
                  </a:prstGeom>
                  <a:solidFill>
                    <a:srgbClr val="40FFFF"/>
                  </a:solidFill>
                  <a:ln w="9525">
                    <a:noFill/>
                    <a:miter lim="800000"/>
                    <a:headEnd/>
                    <a:tailEnd/>
                  </a:ln>
                </p:spPr>
                <p:txBody>
                  <a:bodyPr/>
                  <a:lstStyle/>
                  <a:p>
                    <a:pPr>
                      <a:defRPr/>
                    </a:pPr>
                    <a:endParaRPr lang="en-CA"/>
                  </a:p>
                </p:txBody>
              </p:sp>
              <p:sp>
                <p:nvSpPr>
                  <p:cNvPr id="664655" name="Rectangle 79"/>
                  <p:cNvSpPr>
                    <a:spLocks noChangeArrowheads="1"/>
                  </p:cNvSpPr>
                  <p:nvPr/>
                </p:nvSpPr>
                <p:spPr bwMode="auto">
                  <a:xfrm>
                    <a:off x="1500" y="1778"/>
                    <a:ext cx="30" cy="98"/>
                  </a:xfrm>
                  <a:prstGeom prst="rect">
                    <a:avLst/>
                  </a:prstGeom>
                  <a:solidFill>
                    <a:srgbClr val="40FFFF"/>
                  </a:solidFill>
                  <a:ln w="9525">
                    <a:noFill/>
                    <a:miter lim="800000"/>
                    <a:headEnd/>
                    <a:tailEnd/>
                  </a:ln>
                </p:spPr>
                <p:txBody>
                  <a:bodyPr/>
                  <a:lstStyle/>
                  <a:p>
                    <a:pPr>
                      <a:defRPr/>
                    </a:pPr>
                    <a:endParaRPr lang="en-CA"/>
                  </a:p>
                </p:txBody>
              </p:sp>
            </p:grpSp>
            <p:grpSp>
              <p:nvGrpSpPr>
                <p:cNvPr id="108611" name="Group 80"/>
                <p:cNvGrpSpPr>
                  <a:grpSpLocks/>
                </p:cNvGrpSpPr>
                <p:nvPr/>
              </p:nvGrpSpPr>
              <p:grpSpPr bwMode="auto">
                <a:xfrm>
                  <a:off x="1392" y="1746"/>
                  <a:ext cx="149" cy="13"/>
                  <a:chOff x="1392" y="1746"/>
                  <a:chExt cx="149" cy="13"/>
                </a:xfrm>
              </p:grpSpPr>
              <p:sp>
                <p:nvSpPr>
                  <p:cNvPr id="664657" name="Rectangle 81"/>
                  <p:cNvSpPr>
                    <a:spLocks noChangeArrowheads="1"/>
                  </p:cNvSpPr>
                  <p:nvPr/>
                </p:nvSpPr>
                <p:spPr bwMode="auto">
                  <a:xfrm>
                    <a:off x="1364" y="1810"/>
                    <a:ext cx="16" cy="13"/>
                  </a:xfrm>
                  <a:prstGeom prst="rect">
                    <a:avLst/>
                  </a:prstGeom>
                  <a:solidFill>
                    <a:srgbClr val="C0FFFF"/>
                  </a:solidFill>
                  <a:ln w="9525">
                    <a:noFill/>
                    <a:miter lim="800000"/>
                    <a:headEnd/>
                    <a:tailEnd/>
                  </a:ln>
                </p:spPr>
                <p:txBody>
                  <a:bodyPr/>
                  <a:lstStyle/>
                  <a:p>
                    <a:pPr>
                      <a:defRPr/>
                    </a:pPr>
                    <a:endParaRPr lang="en-CA"/>
                  </a:p>
                </p:txBody>
              </p:sp>
              <p:sp>
                <p:nvSpPr>
                  <p:cNvPr id="664658" name="Rectangle 82"/>
                  <p:cNvSpPr>
                    <a:spLocks noChangeArrowheads="1"/>
                  </p:cNvSpPr>
                  <p:nvPr/>
                </p:nvSpPr>
                <p:spPr bwMode="auto">
                  <a:xfrm>
                    <a:off x="1496" y="1809"/>
                    <a:ext cx="24" cy="13"/>
                  </a:xfrm>
                  <a:prstGeom prst="rect">
                    <a:avLst/>
                  </a:prstGeom>
                  <a:solidFill>
                    <a:srgbClr val="C0FFFF"/>
                  </a:solidFill>
                  <a:ln w="9525">
                    <a:noFill/>
                    <a:miter lim="800000"/>
                    <a:headEnd/>
                    <a:tailEnd/>
                  </a:ln>
                </p:spPr>
                <p:txBody>
                  <a:bodyPr/>
                  <a:lstStyle/>
                  <a:p>
                    <a:pPr>
                      <a:defRPr/>
                    </a:pPr>
                    <a:endParaRPr lang="en-CA"/>
                  </a:p>
                </p:txBody>
              </p:sp>
              <p:sp>
                <p:nvSpPr>
                  <p:cNvPr id="664659" name="Rectangle 83"/>
                  <p:cNvSpPr>
                    <a:spLocks noChangeArrowheads="1"/>
                  </p:cNvSpPr>
                  <p:nvPr/>
                </p:nvSpPr>
                <p:spPr bwMode="auto">
                  <a:xfrm>
                    <a:off x="1395" y="1811"/>
                    <a:ext cx="85" cy="9"/>
                  </a:xfrm>
                  <a:prstGeom prst="rect">
                    <a:avLst/>
                  </a:prstGeom>
                  <a:solidFill>
                    <a:srgbClr val="C0FFFF"/>
                  </a:solidFill>
                  <a:ln w="9525">
                    <a:noFill/>
                    <a:miter lim="800000"/>
                    <a:headEnd/>
                    <a:tailEnd/>
                  </a:ln>
                </p:spPr>
                <p:txBody>
                  <a:bodyPr/>
                  <a:lstStyle/>
                  <a:p>
                    <a:pPr>
                      <a:defRPr/>
                    </a:pPr>
                    <a:endParaRPr lang="en-CA"/>
                  </a:p>
                </p:txBody>
              </p:sp>
            </p:grpSp>
          </p:grpSp>
          <p:grpSp>
            <p:nvGrpSpPr>
              <p:cNvPr id="108604" name="Group 84"/>
              <p:cNvGrpSpPr>
                <a:grpSpLocks/>
              </p:cNvGrpSpPr>
              <p:nvPr/>
            </p:nvGrpSpPr>
            <p:grpSpPr bwMode="auto">
              <a:xfrm>
                <a:off x="1390" y="1802"/>
                <a:ext cx="152" cy="37"/>
                <a:chOff x="1390" y="1802"/>
                <a:chExt cx="152" cy="37"/>
              </a:xfrm>
            </p:grpSpPr>
            <p:sp>
              <p:nvSpPr>
                <p:cNvPr id="664661" name="Freeform 85"/>
                <p:cNvSpPr>
                  <a:spLocks/>
                </p:cNvSpPr>
                <p:nvPr/>
              </p:nvSpPr>
              <p:spPr bwMode="auto">
                <a:xfrm>
                  <a:off x="1365" y="1864"/>
                  <a:ext cx="16" cy="33"/>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664662" name="Freeform 86"/>
                <p:cNvSpPr>
                  <a:spLocks/>
                </p:cNvSpPr>
                <p:nvPr/>
              </p:nvSpPr>
              <p:spPr bwMode="auto">
                <a:xfrm>
                  <a:off x="1391" y="1846"/>
                  <a:ext cx="75"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664663" name="Freeform 87"/>
                <p:cNvSpPr>
                  <a:spLocks/>
                </p:cNvSpPr>
                <p:nvPr/>
              </p:nvSpPr>
              <p:spPr bwMode="auto">
                <a:xfrm>
                  <a:off x="1482" y="1862"/>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108580" name="Rectangle 88"/>
          <p:cNvSpPr>
            <a:spLocks noChangeArrowheads="1"/>
          </p:cNvSpPr>
          <p:nvPr/>
        </p:nvSpPr>
        <p:spPr bwMode="auto">
          <a:xfrm>
            <a:off x="2743200" y="76200"/>
            <a:ext cx="7315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4400">
                <a:solidFill>
                  <a:schemeClr val="tx2"/>
                </a:solidFill>
                <a:effectLst/>
              </a:rPr>
              <a:t>Graph Colouring</a:t>
            </a:r>
          </a:p>
        </p:txBody>
      </p:sp>
      <p:sp>
        <p:nvSpPr>
          <p:cNvPr id="664665" name="Text Box 89"/>
          <p:cNvSpPr txBox="1">
            <a:spLocks noChangeArrowheads="1"/>
          </p:cNvSpPr>
          <p:nvPr/>
        </p:nvSpPr>
        <p:spPr bwMode="auto">
          <a:xfrm>
            <a:off x="3227388" y="4724400"/>
            <a:ext cx="14970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effectLst/>
                <a:latin typeface="Arial Rounded MT Bold" pitchFamily="34" charset="0"/>
              </a:rPr>
              <a:t>Yes.</a:t>
            </a:r>
          </a:p>
        </p:txBody>
      </p:sp>
      <p:sp>
        <p:nvSpPr>
          <p:cNvPr id="664666" name="Text Box 90"/>
          <p:cNvSpPr txBox="1">
            <a:spLocks noChangeArrowheads="1"/>
          </p:cNvSpPr>
          <p:nvPr/>
        </p:nvSpPr>
        <p:spPr bwMode="auto">
          <a:xfrm>
            <a:off x="2543175" y="5500688"/>
            <a:ext cx="34004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How do we know?</a:t>
            </a:r>
          </a:p>
        </p:txBody>
      </p:sp>
      <p:grpSp>
        <p:nvGrpSpPr>
          <p:cNvPr id="16" name="Group 91"/>
          <p:cNvGrpSpPr>
            <a:grpSpLocks/>
          </p:cNvGrpSpPr>
          <p:nvPr/>
        </p:nvGrpSpPr>
        <p:grpSpPr bwMode="auto">
          <a:xfrm>
            <a:off x="609600" y="330200"/>
            <a:ext cx="4565650" cy="6299200"/>
            <a:chOff x="384" y="208"/>
            <a:chExt cx="2876" cy="3968"/>
          </a:xfrm>
        </p:grpSpPr>
        <p:grpSp>
          <p:nvGrpSpPr>
            <p:cNvPr id="108585" name="Group 92"/>
            <p:cNvGrpSpPr>
              <a:grpSpLocks/>
            </p:cNvGrpSpPr>
            <p:nvPr/>
          </p:nvGrpSpPr>
          <p:grpSpPr bwMode="auto">
            <a:xfrm>
              <a:off x="432" y="208"/>
              <a:ext cx="2828" cy="2654"/>
              <a:chOff x="425" y="208"/>
              <a:chExt cx="2828" cy="2654"/>
            </a:xfrm>
          </p:grpSpPr>
          <p:sp>
            <p:nvSpPr>
              <p:cNvPr id="108587" name="Oval 93"/>
              <p:cNvSpPr>
                <a:spLocks noChangeArrowheads="1"/>
              </p:cNvSpPr>
              <p:nvPr/>
            </p:nvSpPr>
            <p:spPr bwMode="auto">
              <a:xfrm>
                <a:off x="1932" y="208"/>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88" name="Oval 94"/>
              <p:cNvSpPr>
                <a:spLocks noChangeArrowheads="1"/>
              </p:cNvSpPr>
              <p:nvPr/>
            </p:nvSpPr>
            <p:spPr bwMode="auto">
              <a:xfrm>
                <a:off x="1619" y="61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89" name="Oval 95"/>
              <p:cNvSpPr>
                <a:spLocks noChangeArrowheads="1"/>
              </p:cNvSpPr>
              <p:nvPr/>
            </p:nvSpPr>
            <p:spPr bwMode="auto">
              <a:xfrm>
                <a:off x="1267" y="211"/>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0" name="Oval 96"/>
              <p:cNvSpPr>
                <a:spLocks noChangeArrowheads="1"/>
              </p:cNvSpPr>
              <p:nvPr/>
            </p:nvSpPr>
            <p:spPr bwMode="auto">
              <a:xfrm>
                <a:off x="2936" y="1027"/>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1" name="Oval 97"/>
              <p:cNvSpPr>
                <a:spLocks noChangeArrowheads="1"/>
              </p:cNvSpPr>
              <p:nvPr/>
            </p:nvSpPr>
            <p:spPr bwMode="auto">
              <a:xfrm>
                <a:off x="426" y="1172"/>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2" name="Oval 98"/>
              <p:cNvSpPr>
                <a:spLocks noChangeArrowheads="1"/>
              </p:cNvSpPr>
              <p:nvPr/>
            </p:nvSpPr>
            <p:spPr bwMode="auto">
              <a:xfrm>
                <a:off x="2928" y="152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3" name="Oval 99"/>
              <p:cNvSpPr>
                <a:spLocks noChangeArrowheads="1"/>
              </p:cNvSpPr>
              <p:nvPr/>
            </p:nvSpPr>
            <p:spPr bwMode="auto">
              <a:xfrm>
                <a:off x="2928" y="2016"/>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4" name="Oval 100"/>
              <p:cNvSpPr>
                <a:spLocks noChangeArrowheads="1"/>
              </p:cNvSpPr>
              <p:nvPr/>
            </p:nvSpPr>
            <p:spPr bwMode="auto">
              <a:xfrm>
                <a:off x="2174" y="2016"/>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5" name="Oval 101"/>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08596" name="Group 102"/>
              <p:cNvGrpSpPr>
                <a:grpSpLocks/>
              </p:cNvGrpSpPr>
              <p:nvPr/>
            </p:nvGrpSpPr>
            <p:grpSpPr bwMode="auto">
              <a:xfrm>
                <a:off x="425" y="1524"/>
                <a:ext cx="788" cy="814"/>
                <a:chOff x="522" y="1619"/>
                <a:chExt cx="788" cy="814"/>
              </a:xfrm>
            </p:grpSpPr>
            <p:sp>
              <p:nvSpPr>
                <p:cNvPr id="108597" name="Oval 103"/>
                <p:cNvSpPr>
                  <a:spLocks noChangeArrowheads="1"/>
                </p:cNvSpPr>
                <p:nvPr/>
              </p:nvSpPr>
              <p:spPr bwMode="auto">
                <a:xfrm>
                  <a:off x="993" y="1969"/>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8" name="Oval 104"/>
                <p:cNvSpPr>
                  <a:spLocks noChangeArrowheads="1"/>
                </p:cNvSpPr>
                <p:nvPr/>
              </p:nvSpPr>
              <p:spPr bwMode="auto">
                <a:xfrm>
                  <a:off x="522" y="1619"/>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8599" name="Oval 105"/>
                <p:cNvSpPr>
                  <a:spLocks noChangeArrowheads="1"/>
                </p:cNvSpPr>
                <p:nvPr/>
              </p:nvSpPr>
              <p:spPr bwMode="auto">
                <a:xfrm>
                  <a:off x="522" y="2116"/>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sp>
          <p:nvSpPr>
            <p:cNvPr id="108586" name="Text Box 106"/>
            <p:cNvSpPr txBox="1">
              <a:spLocks noChangeArrowheads="1"/>
            </p:cNvSpPr>
            <p:nvPr/>
          </p:nvSpPr>
          <p:spPr bwMode="auto">
            <a:xfrm>
              <a:off x="384" y="3849"/>
              <a:ext cx="266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Because we colored it!</a:t>
              </a:r>
            </a:p>
          </p:txBody>
        </p:sp>
      </p:grpSp>
      <p:sp>
        <p:nvSpPr>
          <p:cNvPr id="664683" name="Rectangle 107"/>
          <p:cNvSpPr>
            <a:spLocks noChangeArrowheads="1"/>
          </p:cNvSpPr>
          <p:nvPr/>
        </p:nvSpPr>
        <p:spPr bwMode="auto">
          <a:xfrm>
            <a:off x="5140325" y="4129088"/>
            <a:ext cx="3089275" cy="946150"/>
          </a:xfrm>
          <a:prstGeom prst="rect">
            <a:avLst/>
          </a:prstGeom>
          <a:noFill/>
          <a:ln w="57150" cap="sq">
            <a:noFill/>
            <a:miter lim="800000"/>
            <a:headEnd/>
            <a:tailEnd/>
          </a:ln>
          <a:effectLst/>
        </p:spPr>
        <p:txBody>
          <a:bodyPr wrap="none" lIns="274320" rIns="274320">
            <a:spAutoFit/>
          </a:bodyPr>
          <a:lstStyle/>
          <a:p>
            <a:pPr>
              <a:spcBef>
                <a:spcPct val="50000"/>
              </a:spcBef>
              <a:defRPr/>
            </a:pPr>
            <a:r>
              <a:rPr lang="en-US">
                <a:effectLst>
                  <a:outerShdw blurRad="38100" dist="38100" dir="2700000" algn="tl">
                    <a:srgbClr val="000000"/>
                  </a:outerShdw>
                </a:effectLst>
                <a:latin typeface="Comic Sans MS" pitchFamily="66" charset="0"/>
              </a:rPr>
              <a:t>Could you do it </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with </a:t>
            </a:r>
            <a:r>
              <a:rPr lang="en-US">
                <a:solidFill>
                  <a:schemeClr val="hlink"/>
                </a:solidFill>
                <a:effectLst>
                  <a:outerShdw blurRad="38100" dist="38100" dir="2700000" algn="tl">
                    <a:srgbClr val="000000"/>
                  </a:outerShdw>
                </a:effectLst>
                <a:latin typeface="Comic Sans MS" pitchFamily="66" charset="0"/>
              </a:rPr>
              <a:t>3</a:t>
            </a:r>
            <a:r>
              <a:rPr lang="en-US">
                <a:effectLst>
                  <a:outerShdw blurRad="38100" dist="38100" dir="2700000" algn="tl">
                    <a:srgbClr val="000000"/>
                  </a:outerShdw>
                </a:effectLst>
                <a:latin typeface="Comic Sans MS" pitchFamily="66" charset="0"/>
              </a:rPr>
              <a:t> colours?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664683"/>
                                        </p:tgtEl>
                                        <p:attrNameLst>
                                          <p:attrName>style.visibility</p:attrName>
                                        </p:attrNameLst>
                                      </p:cBhvr>
                                      <p:to>
                                        <p:strVal val="visible"/>
                                      </p:to>
                                    </p:set>
                                    <p:anim calcmode="lin" valueType="num">
                                      <p:cBhvr additive="base">
                                        <p:cTn id="7" dur="500" fill="hold"/>
                                        <p:tgtEl>
                                          <p:spTgt spid="664683"/>
                                        </p:tgtEl>
                                        <p:attrNameLst>
                                          <p:attrName>ppt_x</p:attrName>
                                        </p:attrNameLst>
                                      </p:cBhvr>
                                      <p:tavLst>
                                        <p:tav tm="0">
                                          <p:val>
                                            <p:strVal val="1+#ppt_w/2"/>
                                          </p:val>
                                        </p:tav>
                                        <p:tav tm="100000">
                                          <p:val>
                                            <p:strVal val="#ppt_x"/>
                                          </p:val>
                                        </p:tav>
                                      </p:tavLst>
                                    </p:anim>
                                    <p:anim calcmode="lin" valueType="num">
                                      <p:cBhvr additive="base">
                                        <p:cTn id="8" dur="500" fill="hold"/>
                                        <p:tgtEl>
                                          <p:spTgt spid="6646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64665"/>
                                        </p:tgtEl>
                                        <p:attrNameLst>
                                          <p:attrName>style.visibility</p:attrName>
                                        </p:attrNameLst>
                                      </p:cBhvr>
                                      <p:to>
                                        <p:strVal val="visible"/>
                                      </p:to>
                                    </p:set>
                                    <p:anim calcmode="lin" valueType="num">
                                      <p:cBhvr additive="base">
                                        <p:cTn id="13" dur="500" fill="hold"/>
                                        <p:tgtEl>
                                          <p:spTgt spid="664665"/>
                                        </p:tgtEl>
                                        <p:attrNameLst>
                                          <p:attrName>ppt_x</p:attrName>
                                        </p:attrNameLst>
                                      </p:cBhvr>
                                      <p:tavLst>
                                        <p:tav tm="0">
                                          <p:val>
                                            <p:strVal val="#ppt_x"/>
                                          </p:val>
                                        </p:tav>
                                        <p:tav tm="100000">
                                          <p:val>
                                            <p:strVal val="#ppt_x"/>
                                          </p:val>
                                        </p:tav>
                                      </p:tavLst>
                                    </p:anim>
                                    <p:anim calcmode="lin" valueType="num">
                                      <p:cBhvr additive="base">
                                        <p:cTn id="14" dur="500" fill="hold"/>
                                        <p:tgtEl>
                                          <p:spTgt spid="664665"/>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664666"/>
                                        </p:tgtEl>
                                        <p:attrNameLst>
                                          <p:attrName>style.visibility</p:attrName>
                                        </p:attrNameLst>
                                      </p:cBhvr>
                                      <p:to>
                                        <p:strVal val="visible"/>
                                      </p:to>
                                    </p:set>
                                    <p:anim calcmode="lin" valueType="num">
                                      <p:cBhvr additive="base">
                                        <p:cTn id="18" dur="500" fill="hold"/>
                                        <p:tgtEl>
                                          <p:spTgt spid="664666"/>
                                        </p:tgtEl>
                                        <p:attrNameLst>
                                          <p:attrName>ppt_x</p:attrName>
                                        </p:attrNameLst>
                                      </p:cBhvr>
                                      <p:tavLst>
                                        <p:tav tm="0">
                                          <p:val>
                                            <p:strVal val="#ppt_x"/>
                                          </p:val>
                                        </p:tav>
                                        <p:tav tm="100000">
                                          <p:val>
                                            <p:strVal val="#ppt_x"/>
                                          </p:val>
                                        </p:tav>
                                      </p:tavLst>
                                    </p:anim>
                                    <p:anim calcmode="lin" valueType="num">
                                      <p:cBhvr additive="base">
                                        <p:cTn id="19" dur="500" fill="hold"/>
                                        <p:tgtEl>
                                          <p:spTgt spid="664666"/>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additive="base">
                                        <p:cTn id="24" dur="500" fill="hold"/>
                                        <p:tgtEl>
                                          <p:spTgt spid="16"/>
                                        </p:tgtEl>
                                        <p:attrNameLst>
                                          <p:attrName>ppt_x</p:attrName>
                                        </p:attrNameLst>
                                      </p:cBhvr>
                                      <p:tavLst>
                                        <p:tav tm="0">
                                          <p:val>
                                            <p:strVal val="0-#ppt_w/2"/>
                                          </p:val>
                                        </p:tav>
                                        <p:tav tm="100000">
                                          <p:val>
                                            <p:strVal val="#ppt_x"/>
                                          </p:val>
                                        </p:tav>
                                      </p:tavLst>
                                    </p:anim>
                                    <p:anim calcmode="lin" valueType="num">
                                      <p:cBhvr additive="base">
                                        <p:cTn id="25"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665" grpId="0"/>
      <p:bldP spid="664666" grpId="0"/>
      <p:bldP spid="66468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1"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2"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3"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4"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5"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6"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7"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8"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79"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80"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581"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09582" name="AutoShape 14"/>
          <p:cNvCxnSpPr>
            <a:cxnSpLocks noChangeShapeType="1"/>
          </p:cNvCxnSpPr>
          <p:nvPr/>
        </p:nvCxnSpPr>
        <p:spPr bwMode="auto">
          <a:xfrm flipV="1">
            <a:off x="2514600" y="609600"/>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3" name="AutoShape 15"/>
          <p:cNvCxnSpPr>
            <a:cxnSpLocks noChangeShapeType="1"/>
          </p:cNvCxnSpPr>
          <p:nvPr/>
        </p:nvCxnSpPr>
        <p:spPr bwMode="auto">
          <a:xfrm>
            <a:off x="2441575" y="792163"/>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4" name="AutoShape 16"/>
          <p:cNvCxnSpPr>
            <a:cxnSpLocks noChangeShapeType="1"/>
            <a:endCxn id="109580" idx="1"/>
          </p:cNvCxnSpPr>
          <p:nvPr/>
        </p:nvCxnSpPr>
        <p:spPr bwMode="auto">
          <a:xfrm>
            <a:off x="3497263" y="787400"/>
            <a:ext cx="1236662" cy="17033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5" name="AutoShape 17"/>
          <p:cNvCxnSpPr>
            <a:cxnSpLocks noChangeShapeType="1"/>
            <a:endCxn id="109573" idx="1"/>
          </p:cNvCxnSpPr>
          <p:nvPr/>
        </p:nvCxnSpPr>
        <p:spPr bwMode="auto">
          <a:xfrm>
            <a:off x="3319463" y="860425"/>
            <a:ext cx="1414462" cy="24193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6" name="AutoShape 18"/>
          <p:cNvCxnSpPr>
            <a:cxnSpLocks noChangeShapeType="1"/>
            <a:endCxn id="109574" idx="1"/>
          </p:cNvCxnSpPr>
          <p:nvPr/>
        </p:nvCxnSpPr>
        <p:spPr bwMode="auto">
          <a:xfrm>
            <a:off x="3000375" y="1436688"/>
            <a:ext cx="538163" cy="18430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7" name="AutoShape 19"/>
          <p:cNvCxnSpPr>
            <a:cxnSpLocks noChangeShapeType="1"/>
            <a:stCxn id="109581" idx="7"/>
          </p:cNvCxnSpPr>
          <p:nvPr/>
        </p:nvCxnSpPr>
        <p:spPr bwMode="auto">
          <a:xfrm flipV="1">
            <a:off x="1106488" y="1258888"/>
            <a:ext cx="1463675" cy="6746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8" name="AutoShape 20"/>
          <p:cNvCxnSpPr>
            <a:cxnSpLocks noChangeShapeType="1"/>
            <a:endCxn id="109579" idx="2"/>
          </p:cNvCxnSpPr>
          <p:nvPr/>
        </p:nvCxnSpPr>
        <p:spPr bwMode="auto">
          <a:xfrm>
            <a:off x="3073400" y="1258888"/>
            <a:ext cx="1587500" cy="6238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89" name="AutoShape 21"/>
          <p:cNvCxnSpPr>
            <a:cxnSpLocks noChangeShapeType="1"/>
            <a:stCxn id="109581" idx="6"/>
            <a:endCxn id="109580"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0" name="AutoShape 22"/>
          <p:cNvCxnSpPr>
            <a:cxnSpLocks noChangeShapeType="1"/>
            <a:stCxn id="109578" idx="0"/>
          </p:cNvCxnSpPr>
          <p:nvPr/>
        </p:nvCxnSpPr>
        <p:spPr bwMode="auto">
          <a:xfrm flipV="1">
            <a:off x="2522538" y="1509713"/>
            <a:ext cx="300037" cy="25304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1" name="AutoShape 23"/>
          <p:cNvCxnSpPr>
            <a:cxnSpLocks noChangeShapeType="1"/>
            <a:stCxn id="109578" idx="6"/>
            <a:endCxn id="109574"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2" name="AutoShape 24"/>
          <p:cNvCxnSpPr>
            <a:cxnSpLocks noChangeShapeType="1"/>
            <a:stCxn id="109577" idx="5"/>
            <a:endCxn id="109574"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3" name="AutoShape 25"/>
          <p:cNvCxnSpPr>
            <a:cxnSpLocks noChangeShapeType="1"/>
            <a:stCxn id="109574" idx="6"/>
            <a:endCxn id="109573"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4" name="AutoShape 26"/>
          <p:cNvCxnSpPr>
            <a:cxnSpLocks noChangeShapeType="1"/>
            <a:stCxn id="109576" idx="4"/>
            <a:endCxn id="109577"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5" name="AutoShape 27"/>
          <p:cNvCxnSpPr>
            <a:cxnSpLocks noChangeShapeType="1"/>
            <a:stCxn id="109581" idx="4"/>
            <a:endCxn id="109576"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6" name="AutoShape 28"/>
          <p:cNvCxnSpPr>
            <a:cxnSpLocks noChangeShapeType="1"/>
            <a:stCxn id="109576" idx="5"/>
            <a:endCxn id="109575"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7" name="AutoShape 29"/>
          <p:cNvCxnSpPr>
            <a:cxnSpLocks noChangeShapeType="1"/>
            <a:stCxn id="109575" idx="2"/>
            <a:endCxn id="109577"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8" name="AutoShape 30"/>
          <p:cNvCxnSpPr>
            <a:cxnSpLocks noChangeShapeType="1"/>
            <a:stCxn id="109575" idx="7"/>
            <a:endCxn id="109579"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599" name="AutoShape 31"/>
          <p:cNvCxnSpPr>
            <a:cxnSpLocks noChangeShapeType="1"/>
            <a:stCxn id="109579" idx="4"/>
            <a:endCxn id="109580"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09600" name="AutoShape 32"/>
          <p:cNvCxnSpPr>
            <a:cxnSpLocks noChangeShapeType="1"/>
            <a:stCxn id="109580" idx="4"/>
            <a:endCxn id="109573"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4177"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74178"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74179"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09604" name="AutoShape 68"/>
          <p:cNvCxnSpPr>
            <a:cxnSpLocks noChangeShapeType="1"/>
          </p:cNvCxnSpPr>
          <p:nvPr/>
        </p:nvCxnSpPr>
        <p:spPr bwMode="auto">
          <a:xfrm flipH="1">
            <a:off x="3000375" y="787400"/>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4214" name="Text Box 70"/>
          <p:cNvSpPr txBox="1">
            <a:spLocks noChangeArrowheads="1"/>
          </p:cNvSpPr>
          <p:nvPr/>
        </p:nvSpPr>
        <p:spPr bwMode="auto">
          <a:xfrm>
            <a:off x="1619250" y="5410200"/>
            <a:ext cx="28765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variables&amp;wires</a:t>
            </a:r>
          </a:p>
          <a:p>
            <a:r>
              <a:rPr lang="en-US" altLang="en-US">
                <a:effectLst/>
              </a:rPr>
              <a:t>  ~ nodes</a:t>
            </a:r>
          </a:p>
        </p:txBody>
      </p:sp>
      <p:sp>
        <p:nvSpPr>
          <p:cNvPr id="774215" name="Text Box 71"/>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grpSp>
        <p:nvGrpSpPr>
          <p:cNvPr id="109607" name="Group 76"/>
          <p:cNvGrpSpPr>
            <a:grpSpLocks/>
          </p:cNvGrpSpPr>
          <p:nvPr/>
        </p:nvGrpSpPr>
        <p:grpSpPr bwMode="auto">
          <a:xfrm>
            <a:off x="490538" y="5413375"/>
            <a:ext cx="455612" cy="1252538"/>
            <a:chOff x="309" y="3410"/>
            <a:chExt cx="287" cy="789"/>
          </a:xfrm>
        </p:grpSpPr>
        <p:sp>
          <p:nvSpPr>
            <p:cNvPr id="109612" name="AutoShape 77"/>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4222" name="Line 78"/>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4223" name="Line 79"/>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4224" name="Line 80"/>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3" name="Group 81"/>
          <p:cNvGrpSpPr>
            <a:grpSpLocks/>
          </p:cNvGrpSpPr>
          <p:nvPr/>
        </p:nvGrpSpPr>
        <p:grpSpPr bwMode="auto">
          <a:xfrm>
            <a:off x="-228600" y="5135563"/>
            <a:ext cx="1328738" cy="1570037"/>
            <a:chOff x="-135" y="3235"/>
            <a:chExt cx="837" cy="989"/>
          </a:xfrm>
        </p:grpSpPr>
        <p:sp>
          <p:nvSpPr>
            <p:cNvPr id="109609" name="Text Box 82"/>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09610" name="Text Box 83"/>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09611" name="Text Box 84"/>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74214"/>
                                        </p:tgtEl>
                                        <p:attrNameLst>
                                          <p:attrName>style.visibility</p:attrName>
                                        </p:attrNameLst>
                                      </p:cBhvr>
                                      <p:to>
                                        <p:strVal val="visible"/>
                                      </p:to>
                                    </p:set>
                                    <p:anim calcmode="lin" valueType="num">
                                      <p:cBhvr additive="base">
                                        <p:cTn id="7" dur="500" fill="hold"/>
                                        <p:tgtEl>
                                          <p:spTgt spid="774214"/>
                                        </p:tgtEl>
                                        <p:attrNameLst>
                                          <p:attrName>ppt_x</p:attrName>
                                        </p:attrNameLst>
                                      </p:cBhvr>
                                      <p:tavLst>
                                        <p:tav tm="0">
                                          <p:val>
                                            <p:strVal val="#ppt_x"/>
                                          </p:val>
                                        </p:tav>
                                        <p:tav tm="100000">
                                          <p:val>
                                            <p:strVal val="#ppt_x"/>
                                          </p:val>
                                        </p:tav>
                                      </p:tavLst>
                                    </p:anim>
                                    <p:anim calcmode="lin" valueType="num">
                                      <p:cBhvr additive="base">
                                        <p:cTn id="8" dur="500" fill="hold"/>
                                        <p:tgtEl>
                                          <p:spTgt spid="7742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1" presetClass="exit" presetSubtype="0" fill="hold" grpId="0" nodeType="withEffect">
                                  <p:stCondLst>
                                    <p:cond delay="0"/>
                                  </p:stCondLst>
                                  <p:childTnLst>
                                    <p:set>
                                      <p:cBhvr>
                                        <p:cTn id="14" dur="1" fill="hold">
                                          <p:stCondLst>
                                            <p:cond delay="0"/>
                                          </p:stCondLst>
                                        </p:cTn>
                                        <p:tgtEl>
                                          <p:spTgt spid="774215"/>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74177"/>
                                        </p:tgtEl>
                                        <p:attrNameLst>
                                          <p:attrName>style.visibility</p:attrName>
                                        </p:attrNameLst>
                                      </p:cBhvr>
                                      <p:to>
                                        <p:strVal val="visible"/>
                                      </p:to>
                                    </p:set>
                                    <p:anim calcmode="lin" valueType="num">
                                      <p:cBhvr additive="base">
                                        <p:cTn id="19" dur="500" fill="hold"/>
                                        <p:tgtEl>
                                          <p:spTgt spid="774177"/>
                                        </p:tgtEl>
                                        <p:attrNameLst>
                                          <p:attrName>ppt_x</p:attrName>
                                        </p:attrNameLst>
                                      </p:cBhvr>
                                      <p:tavLst>
                                        <p:tav tm="0">
                                          <p:val>
                                            <p:strVal val="0-#ppt_w/2"/>
                                          </p:val>
                                        </p:tav>
                                        <p:tav tm="100000">
                                          <p:val>
                                            <p:strVal val="#ppt_x"/>
                                          </p:val>
                                        </p:tav>
                                      </p:tavLst>
                                    </p:anim>
                                    <p:anim calcmode="lin" valueType="num">
                                      <p:cBhvr additive="base">
                                        <p:cTn id="20" dur="500" fill="hold"/>
                                        <p:tgtEl>
                                          <p:spTgt spid="774177"/>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774178"/>
                                        </p:tgtEl>
                                        <p:attrNameLst>
                                          <p:attrName>style.visibility</p:attrName>
                                        </p:attrNameLst>
                                      </p:cBhvr>
                                      <p:to>
                                        <p:strVal val="visible"/>
                                      </p:to>
                                    </p:set>
                                    <p:anim calcmode="lin" valueType="num">
                                      <p:cBhvr additive="base">
                                        <p:cTn id="24" dur="500" fill="hold"/>
                                        <p:tgtEl>
                                          <p:spTgt spid="774178"/>
                                        </p:tgtEl>
                                        <p:attrNameLst>
                                          <p:attrName>ppt_x</p:attrName>
                                        </p:attrNameLst>
                                      </p:cBhvr>
                                      <p:tavLst>
                                        <p:tav tm="0">
                                          <p:val>
                                            <p:strVal val="1+#ppt_w/2"/>
                                          </p:val>
                                        </p:tav>
                                        <p:tav tm="100000">
                                          <p:val>
                                            <p:strVal val="#ppt_x"/>
                                          </p:val>
                                        </p:tav>
                                      </p:tavLst>
                                    </p:anim>
                                    <p:anim calcmode="lin" valueType="num">
                                      <p:cBhvr additive="base">
                                        <p:cTn id="25" dur="500" fill="hold"/>
                                        <p:tgtEl>
                                          <p:spTgt spid="774178"/>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000"/>
                            </p:stCondLst>
                            <p:childTnLst>
                              <p:par>
                                <p:cTn id="27" presetID="2" presetClass="entr" presetSubtype="4" fill="hold" grpId="0" nodeType="afterEffect">
                                  <p:stCondLst>
                                    <p:cond delay="0"/>
                                  </p:stCondLst>
                                  <p:childTnLst>
                                    <p:set>
                                      <p:cBhvr>
                                        <p:cTn id="28" dur="1" fill="hold">
                                          <p:stCondLst>
                                            <p:cond delay="0"/>
                                          </p:stCondLst>
                                        </p:cTn>
                                        <p:tgtEl>
                                          <p:spTgt spid="774179"/>
                                        </p:tgtEl>
                                        <p:attrNameLst>
                                          <p:attrName>style.visibility</p:attrName>
                                        </p:attrNameLst>
                                      </p:cBhvr>
                                      <p:to>
                                        <p:strVal val="visible"/>
                                      </p:to>
                                    </p:set>
                                    <p:anim calcmode="lin" valueType="num">
                                      <p:cBhvr additive="base">
                                        <p:cTn id="29" dur="500" fill="hold"/>
                                        <p:tgtEl>
                                          <p:spTgt spid="774179"/>
                                        </p:tgtEl>
                                        <p:attrNameLst>
                                          <p:attrName>ppt_x</p:attrName>
                                        </p:attrNameLst>
                                      </p:cBhvr>
                                      <p:tavLst>
                                        <p:tav tm="0">
                                          <p:val>
                                            <p:strVal val="#ppt_x"/>
                                          </p:val>
                                        </p:tav>
                                        <p:tav tm="100000">
                                          <p:val>
                                            <p:strVal val="#ppt_x"/>
                                          </p:val>
                                        </p:tav>
                                      </p:tavLst>
                                    </p:anim>
                                    <p:anim calcmode="lin" valueType="num">
                                      <p:cBhvr additive="base">
                                        <p:cTn id="30" dur="500" fill="hold"/>
                                        <p:tgtEl>
                                          <p:spTgt spid="774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77" grpId="0" animBg="1" autoUpdateAnimBg="0"/>
      <p:bldP spid="774178" grpId="0" animBg="1" autoUpdateAnimBg="0"/>
      <p:bldP spid="774179" grpId="0" autoUpdateAnimBg="0"/>
      <p:bldP spid="774214" grpId="0"/>
      <p:bldP spid="77421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595"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596"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597"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598"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599"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0"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1"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2"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3"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4"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05"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0606" name="AutoShape 14"/>
          <p:cNvCxnSpPr>
            <a:cxnSpLocks noChangeShapeType="1"/>
            <a:stCxn id="110653" idx="6"/>
            <a:endCxn id="110651" idx="2"/>
          </p:cNvCxnSpPr>
          <p:nvPr/>
        </p:nvCxnSpPr>
        <p:spPr bwMode="auto">
          <a:xfrm flipV="1">
            <a:off x="2514600" y="581025"/>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07" name="AutoShape 15"/>
          <p:cNvCxnSpPr>
            <a:cxnSpLocks noChangeShapeType="1"/>
            <a:stCxn id="110653" idx="5"/>
            <a:endCxn id="110652" idx="1"/>
          </p:cNvCxnSpPr>
          <p:nvPr/>
        </p:nvCxnSpPr>
        <p:spPr bwMode="auto">
          <a:xfrm>
            <a:off x="2441575" y="763588"/>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08" name="AutoShape 16"/>
          <p:cNvCxnSpPr>
            <a:cxnSpLocks noChangeShapeType="1"/>
            <a:stCxn id="110651" idx="5"/>
            <a:endCxn id="110604" idx="1"/>
          </p:cNvCxnSpPr>
          <p:nvPr/>
        </p:nvCxnSpPr>
        <p:spPr bwMode="auto">
          <a:xfrm>
            <a:off x="3497263" y="758825"/>
            <a:ext cx="1236662" cy="1731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09" name="AutoShape 17"/>
          <p:cNvCxnSpPr>
            <a:cxnSpLocks noChangeShapeType="1"/>
            <a:stCxn id="110651" idx="4"/>
            <a:endCxn id="110597" idx="1"/>
          </p:cNvCxnSpPr>
          <p:nvPr/>
        </p:nvCxnSpPr>
        <p:spPr bwMode="auto">
          <a:xfrm>
            <a:off x="3319463" y="831850"/>
            <a:ext cx="1414462" cy="24479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0" name="AutoShape 18"/>
          <p:cNvCxnSpPr>
            <a:cxnSpLocks noChangeShapeType="1"/>
            <a:stCxn id="110652" idx="5"/>
            <a:endCxn id="110598" idx="1"/>
          </p:cNvCxnSpPr>
          <p:nvPr/>
        </p:nvCxnSpPr>
        <p:spPr bwMode="auto">
          <a:xfrm>
            <a:off x="3000375" y="1408113"/>
            <a:ext cx="538163" cy="18716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1" name="AutoShape 19"/>
          <p:cNvCxnSpPr>
            <a:cxnSpLocks noChangeShapeType="1"/>
            <a:stCxn id="110605" idx="7"/>
            <a:endCxn id="110652" idx="2"/>
          </p:cNvCxnSpPr>
          <p:nvPr/>
        </p:nvCxnSpPr>
        <p:spPr bwMode="auto">
          <a:xfrm flipV="1">
            <a:off x="1106488" y="1230313"/>
            <a:ext cx="1463675" cy="7032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2" name="AutoShape 20"/>
          <p:cNvCxnSpPr>
            <a:cxnSpLocks noChangeShapeType="1"/>
            <a:stCxn id="110652" idx="6"/>
            <a:endCxn id="110603" idx="2"/>
          </p:cNvCxnSpPr>
          <p:nvPr/>
        </p:nvCxnSpPr>
        <p:spPr bwMode="auto">
          <a:xfrm>
            <a:off x="3073400" y="1230313"/>
            <a:ext cx="1587500" cy="6524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3" name="AutoShape 21"/>
          <p:cNvCxnSpPr>
            <a:cxnSpLocks noChangeShapeType="1"/>
            <a:stCxn id="110605" idx="6"/>
            <a:endCxn id="110604"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4" name="AutoShape 22"/>
          <p:cNvCxnSpPr>
            <a:cxnSpLocks noChangeShapeType="1"/>
            <a:stCxn id="110602" idx="0"/>
            <a:endCxn id="110652" idx="4"/>
          </p:cNvCxnSpPr>
          <p:nvPr/>
        </p:nvCxnSpPr>
        <p:spPr bwMode="auto">
          <a:xfrm flipV="1">
            <a:off x="2522538" y="1481138"/>
            <a:ext cx="300037" cy="25590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5" name="AutoShape 23"/>
          <p:cNvCxnSpPr>
            <a:cxnSpLocks noChangeShapeType="1"/>
            <a:stCxn id="110602" idx="6"/>
            <a:endCxn id="11059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6" name="AutoShape 24"/>
          <p:cNvCxnSpPr>
            <a:cxnSpLocks noChangeShapeType="1"/>
            <a:stCxn id="110601" idx="5"/>
            <a:endCxn id="11059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7" name="AutoShape 25"/>
          <p:cNvCxnSpPr>
            <a:cxnSpLocks noChangeShapeType="1"/>
            <a:stCxn id="110598" idx="6"/>
            <a:endCxn id="11059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8" name="AutoShape 26"/>
          <p:cNvCxnSpPr>
            <a:cxnSpLocks noChangeShapeType="1"/>
            <a:stCxn id="110600" idx="4"/>
            <a:endCxn id="11060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19" name="AutoShape 27"/>
          <p:cNvCxnSpPr>
            <a:cxnSpLocks noChangeShapeType="1"/>
            <a:stCxn id="110605" idx="4"/>
            <a:endCxn id="11060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20" name="AutoShape 28"/>
          <p:cNvCxnSpPr>
            <a:cxnSpLocks noChangeShapeType="1"/>
            <a:stCxn id="110600" idx="5"/>
            <a:endCxn id="11059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21" name="AutoShape 29"/>
          <p:cNvCxnSpPr>
            <a:cxnSpLocks noChangeShapeType="1"/>
            <a:stCxn id="110599" idx="2"/>
            <a:endCxn id="11060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22" name="AutoShape 30"/>
          <p:cNvCxnSpPr>
            <a:cxnSpLocks noChangeShapeType="1"/>
            <a:stCxn id="110599" idx="7"/>
            <a:endCxn id="110603"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23" name="AutoShape 31"/>
          <p:cNvCxnSpPr>
            <a:cxnSpLocks noChangeShapeType="1"/>
            <a:stCxn id="110603" idx="4"/>
            <a:endCxn id="110604"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0624" name="AutoShape 32"/>
          <p:cNvCxnSpPr>
            <a:cxnSpLocks noChangeShapeType="1"/>
            <a:stCxn id="110604" idx="4"/>
            <a:endCxn id="11059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0625"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0626"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0627"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2" name="Group 62"/>
          <p:cNvGrpSpPr>
            <a:grpSpLocks/>
          </p:cNvGrpSpPr>
          <p:nvPr/>
        </p:nvGrpSpPr>
        <p:grpSpPr bwMode="auto">
          <a:xfrm>
            <a:off x="2011363" y="300038"/>
            <a:ext cx="7208837" cy="1181100"/>
            <a:chOff x="1267" y="190"/>
            <a:chExt cx="4541" cy="744"/>
          </a:xfrm>
        </p:grpSpPr>
        <p:sp>
          <p:nvSpPr>
            <p:cNvPr id="110651" name="Oval 63"/>
            <p:cNvSpPr>
              <a:spLocks noChangeArrowheads="1"/>
            </p:cNvSpPr>
            <p:nvPr/>
          </p:nvSpPr>
          <p:spPr bwMode="auto">
            <a:xfrm>
              <a:off x="1932" y="208"/>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52" name="Oval 64"/>
            <p:cNvSpPr>
              <a:spLocks noChangeArrowheads="1"/>
            </p:cNvSpPr>
            <p:nvPr/>
          </p:nvSpPr>
          <p:spPr bwMode="auto">
            <a:xfrm>
              <a:off x="1619" y="617"/>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53" name="Oval 65"/>
            <p:cNvSpPr>
              <a:spLocks noChangeArrowheads="1"/>
            </p:cNvSpPr>
            <p:nvPr/>
          </p:nvSpPr>
          <p:spPr bwMode="auto">
            <a:xfrm>
              <a:off x="1267" y="211"/>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0654" name="Text Box 66"/>
            <p:cNvSpPr txBox="1">
              <a:spLocks noChangeArrowheads="1"/>
            </p:cNvSpPr>
            <p:nvPr/>
          </p:nvSpPr>
          <p:spPr bwMode="auto">
            <a:xfrm>
              <a:off x="3964" y="190"/>
              <a:ext cx="184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grpSp>
      <p:sp>
        <p:nvSpPr>
          <p:cNvPr id="776259" name="Text Box 67"/>
          <p:cNvSpPr txBox="1">
            <a:spLocks noChangeArrowheads="1"/>
          </p:cNvSpPr>
          <p:nvPr/>
        </p:nvSpPr>
        <p:spPr bwMode="auto">
          <a:xfrm>
            <a:off x="1871663" y="282575"/>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cxnSp>
        <p:nvCxnSpPr>
          <p:cNvPr id="110630" name="AutoShape 68"/>
          <p:cNvCxnSpPr>
            <a:cxnSpLocks noChangeShapeType="1"/>
            <a:stCxn id="110651" idx="3"/>
            <a:endCxn id="110652" idx="7"/>
          </p:cNvCxnSpPr>
          <p:nvPr/>
        </p:nvCxnSpPr>
        <p:spPr bwMode="auto">
          <a:xfrm flipH="1">
            <a:off x="3000375" y="758825"/>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6261" name="Text Box 69"/>
          <p:cNvSpPr txBox="1">
            <a:spLocks noChangeArrowheads="1"/>
          </p:cNvSpPr>
          <p:nvPr/>
        </p:nvSpPr>
        <p:spPr bwMode="auto">
          <a:xfrm>
            <a:off x="2928938" y="25241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76264" name="Text Box 72"/>
          <p:cNvSpPr txBox="1">
            <a:spLocks noChangeArrowheads="1"/>
          </p:cNvSpPr>
          <p:nvPr/>
        </p:nvSpPr>
        <p:spPr bwMode="auto">
          <a:xfrm>
            <a:off x="1752600" y="5181600"/>
            <a:ext cx="25765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true  ~ green</a:t>
            </a:r>
          </a:p>
          <a:p>
            <a:r>
              <a:rPr lang="en-US" altLang="en-US">
                <a:effectLst/>
              </a:rPr>
              <a:t>false ~ red</a:t>
            </a:r>
          </a:p>
          <a:p>
            <a:r>
              <a:rPr lang="en-US" altLang="en-US">
                <a:effectLst/>
              </a:rPr>
              <a:t>  ?     ~ yellow</a:t>
            </a:r>
          </a:p>
        </p:txBody>
      </p:sp>
      <p:grpSp>
        <p:nvGrpSpPr>
          <p:cNvPr id="3" name="Group 73"/>
          <p:cNvGrpSpPr>
            <a:grpSpLocks/>
          </p:cNvGrpSpPr>
          <p:nvPr/>
        </p:nvGrpSpPr>
        <p:grpSpPr bwMode="auto">
          <a:xfrm>
            <a:off x="250825" y="4906963"/>
            <a:ext cx="850900" cy="309562"/>
            <a:chOff x="926" y="2544"/>
            <a:chExt cx="536" cy="195"/>
          </a:xfrm>
        </p:grpSpPr>
        <p:sp>
          <p:nvSpPr>
            <p:cNvPr id="110649" name="Text Box 74"/>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0650" name="Text Box 75"/>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110634" name="Group 76"/>
          <p:cNvGrpSpPr>
            <a:grpSpLocks/>
          </p:cNvGrpSpPr>
          <p:nvPr/>
        </p:nvGrpSpPr>
        <p:grpSpPr bwMode="auto">
          <a:xfrm>
            <a:off x="490538" y="5413375"/>
            <a:ext cx="455612" cy="1252538"/>
            <a:chOff x="309" y="3410"/>
            <a:chExt cx="287" cy="789"/>
          </a:xfrm>
        </p:grpSpPr>
        <p:sp>
          <p:nvSpPr>
            <p:cNvPr id="110645" name="AutoShape 77"/>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6270" name="Line 78"/>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6271" name="Line 79"/>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6272" name="Line 80"/>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0635" name="Group 81"/>
          <p:cNvGrpSpPr>
            <a:grpSpLocks/>
          </p:cNvGrpSpPr>
          <p:nvPr/>
        </p:nvGrpSpPr>
        <p:grpSpPr bwMode="auto">
          <a:xfrm>
            <a:off x="-228600" y="5135563"/>
            <a:ext cx="1328738" cy="1570037"/>
            <a:chOff x="-135" y="3235"/>
            <a:chExt cx="837" cy="989"/>
          </a:xfrm>
        </p:grpSpPr>
        <p:sp>
          <p:nvSpPr>
            <p:cNvPr id="110642" name="Text Box 82"/>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0643" name="Text Box 83"/>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0644" name="Text Box 84"/>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76277" name="Text Box 85"/>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6" name="Group 90"/>
          <p:cNvGrpSpPr>
            <a:grpSpLocks/>
          </p:cNvGrpSpPr>
          <p:nvPr/>
        </p:nvGrpSpPr>
        <p:grpSpPr bwMode="auto">
          <a:xfrm>
            <a:off x="2922588" y="5181600"/>
            <a:ext cx="2632075" cy="1373188"/>
            <a:chOff x="1841" y="3264"/>
            <a:chExt cx="1658" cy="865"/>
          </a:xfrm>
        </p:grpSpPr>
        <p:sp>
          <p:nvSpPr>
            <p:cNvPr id="110638" name="Text Box 86"/>
            <p:cNvSpPr txBox="1">
              <a:spLocks noChangeArrowheads="1"/>
            </p:cNvSpPr>
            <p:nvPr/>
          </p:nvSpPr>
          <p:spPr bwMode="auto">
            <a:xfrm>
              <a:off x="2544" y="3264"/>
              <a:ext cx="955"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a:t>
              </a:r>
            </a:p>
            <a:p>
              <a:r>
                <a:rPr lang="en-US" altLang="en-US">
                  <a:effectLst/>
                </a:rPr>
                <a:t>yellow</a:t>
              </a:r>
            </a:p>
            <a:p>
              <a:r>
                <a:rPr lang="en-US" altLang="en-US">
                  <a:effectLst/>
                </a:rPr>
                <a:t>green</a:t>
              </a:r>
            </a:p>
          </p:txBody>
        </p:sp>
        <p:sp>
          <p:nvSpPr>
            <p:cNvPr id="776279" name="Line 87"/>
            <p:cNvSpPr>
              <a:spLocks noChangeShapeType="1"/>
            </p:cNvSpPr>
            <p:nvPr/>
          </p:nvSpPr>
          <p:spPr bwMode="auto">
            <a:xfrm flipV="1">
              <a:off x="1845" y="3411"/>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6280" name="Line 88"/>
            <p:cNvSpPr>
              <a:spLocks noChangeShapeType="1"/>
            </p:cNvSpPr>
            <p:nvPr/>
          </p:nvSpPr>
          <p:spPr bwMode="auto">
            <a:xfrm flipV="1">
              <a:off x="1841" y="3653"/>
              <a:ext cx="388"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6281" name="Line 89"/>
            <p:cNvSpPr>
              <a:spLocks noChangeShapeType="1"/>
            </p:cNvSpPr>
            <p:nvPr/>
          </p:nvSpPr>
          <p:spPr bwMode="auto">
            <a:xfrm flipV="1">
              <a:off x="1889" y="3936"/>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76264"/>
                                        </p:tgtEl>
                                        <p:attrNameLst>
                                          <p:attrName>style.visibility</p:attrName>
                                        </p:attrNameLst>
                                      </p:cBhvr>
                                      <p:to>
                                        <p:strVal val="visible"/>
                                      </p:to>
                                    </p:set>
                                    <p:anim calcmode="lin" valueType="num">
                                      <p:cBhvr additive="base">
                                        <p:cTn id="7" dur="500" fill="hold"/>
                                        <p:tgtEl>
                                          <p:spTgt spid="776264"/>
                                        </p:tgtEl>
                                        <p:attrNameLst>
                                          <p:attrName>ppt_x</p:attrName>
                                        </p:attrNameLst>
                                      </p:cBhvr>
                                      <p:tavLst>
                                        <p:tav tm="0">
                                          <p:val>
                                            <p:strVal val="#ppt_x"/>
                                          </p:val>
                                        </p:tav>
                                        <p:tav tm="100000">
                                          <p:val>
                                            <p:strVal val="#ppt_x"/>
                                          </p:val>
                                        </p:tav>
                                      </p:tavLst>
                                    </p:anim>
                                    <p:anim calcmode="lin" valueType="num">
                                      <p:cBhvr additive="base">
                                        <p:cTn id="8" dur="500" fill="hold"/>
                                        <p:tgtEl>
                                          <p:spTgt spid="77626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76277"/>
                                        </p:tgtEl>
                                        <p:attrNameLst>
                                          <p:attrName>style.visibility</p:attrName>
                                        </p:attrNameLst>
                                      </p:cBhvr>
                                      <p:to>
                                        <p:strVal val="visible"/>
                                      </p:to>
                                    </p:set>
                                    <p:anim calcmode="lin" valueType="num">
                                      <p:cBhvr additive="base">
                                        <p:cTn id="15" dur="500" fill="hold"/>
                                        <p:tgtEl>
                                          <p:spTgt spid="776277"/>
                                        </p:tgtEl>
                                        <p:attrNameLst>
                                          <p:attrName>ppt_x</p:attrName>
                                        </p:attrNameLst>
                                      </p:cBhvr>
                                      <p:tavLst>
                                        <p:tav tm="0">
                                          <p:val>
                                            <p:strVal val="#ppt_x"/>
                                          </p:val>
                                        </p:tav>
                                        <p:tav tm="100000">
                                          <p:val>
                                            <p:strVal val="#ppt_x"/>
                                          </p:val>
                                        </p:tav>
                                      </p:tavLst>
                                    </p:anim>
                                    <p:anim calcmode="lin" valueType="num">
                                      <p:cBhvr additive="base">
                                        <p:cTn id="16" dur="500" fill="hold"/>
                                        <p:tgtEl>
                                          <p:spTgt spid="776277"/>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1+#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76259"/>
                                        </p:tgtEl>
                                        <p:attrNameLst>
                                          <p:attrName>style.visibility</p:attrName>
                                        </p:attrNameLst>
                                      </p:cBhvr>
                                      <p:to>
                                        <p:strVal val="visible"/>
                                      </p:to>
                                    </p:set>
                                    <p:anim calcmode="lin" valueType="num">
                                      <p:cBhvr additive="base">
                                        <p:cTn id="27" dur="500" fill="hold"/>
                                        <p:tgtEl>
                                          <p:spTgt spid="776259"/>
                                        </p:tgtEl>
                                        <p:attrNameLst>
                                          <p:attrName>ppt_x</p:attrName>
                                        </p:attrNameLst>
                                      </p:cBhvr>
                                      <p:tavLst>
                                        <p:tav tm="0">
                                          <p:val>
                                            <p:strVal val="0-#ppt_w/2"/>
                                          </p:val>
                                        </p:tav>
                                        <p:tav tm="100000">
                                          <p:val>
                                            <p:strVal val="#ppt_x"/>
                                          </p:val>
                                        </p:tav>
                                      </p:tavLst>
                                    </p:anim>
                                    <p:anim calcmode="lin" valueType="num">
                                      <p:cBhvr additive="base">
                                        <p:cTn id="28" dur="500" fill="hold"/>
                                        <p:tgtEl>
                                          <p:spTgt spid="776259"/>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776261"/>
                                        </p:tgtEl>
                                        <p:attrNameLst>
                                          <p:attrName>style.visibility</p:attrName>
                                        </p:attrNameLst>
                                      </p:cBhvr>
                                      <p:to>
                                        <p:strVal val="visible"/>
                                      </p:to>
                                    </p:set>
                                    <p:anim calcmode="lin" valueType="num">
                                      <p:cBhvr additive="base">
                                        <p:cTn id="32" dur="500" fill="hold"/>
                                        <p:tgtEl>
                                          <p:spTgt spid="776261"/>
                                        </p:tgtEl>
                                        <p:attrNameLst>
                                          <p:attrName>ppt_x</p:attrName>
                                        </p:attrNameLst>
                                      </p:cBhvr>
                                      <p:tavLst>
                                        <p:tav tm="0">
                                          <p:val>
                                            <p:strVal val="0-#ppt_w/2"/>
                                          </p:val>
                                        </p:tav>
                                        <p:tav tm="100000">
                                          <p:val>
                                            <p:strVal val="#ppt_x"/>
                                          </p:val>
                                        </p:tav>
                                      </p:tavLst>
                                    </p:anim>
                                    <p:anim calcmode="lin" valueType="num">
                                      <p:cBhvr additive="base">
                                        <p:cTn id="33" dur="500" fill="hold"/>
                                        <p:tgtEl>
                                          <p:spTgt spid="776261"/>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259" grpId="0" autoUpdateAnimBg="0"/>
      <p:bldP spid="776261" grpId="0" autoUpdateAnimBg="0"/>
      <p:bldP spid="776264" grpId="0"/>
      <p:bldP spid="77627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19"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0"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1"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2"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3"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4"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5"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6"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7"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8"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29"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1630" name="AutoShape 14"/>
          <p:cNvCxnSpPr>
            <a:cxnSpLocks noChangeShapeType="1"/>
          </p:cNvCxnSpPr>
          <p:nvPr/>
        </p:nvCxnSpPr>
        <p:spPr bwMode="auto">
          <a:xfrm flipV="1">
            <a:off x="2514600" y="609600"/>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1" name="AutoShape 15"/>
          <p:cNvCxnSpPr>
            <a:cxnSpLocks noChangeShapeType="1"/>
          </p:cNvCxnSpPr>
          <p:nvPr/>
        </p:nvCxnSpPr>
        <p:spPr bwMode="auto">
          <a:xfrm>
            <a:off x="2441575" y="792163"/>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2" name="AutoShape 16"/>
          <p:cNvCxnSpPr>
            <a:cxnSpLocks noChangeShapeType="1"/>
            <a:endCxn id="111628" idx="1"/>
          </p:cNvCxnSpPr>
          <p:nvPr/>
        </p:nvCxnSpPr>
        <p:spPr bwMode="auto">
          <a:xfrm>
            <a:off x="3497263" y="787400"/>
            <a:ext cx="1236662" cy="17033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3" name="AutoShape 17"/>
          <p:cNvCxnSpPr>
            <a:cxnSpLocks noChangeShapeType="1"/>
            <a:endCxn id="111621" idx="1"/>
          </p:cNvCxnSpPr>
          <p:nvPr/>
        </p:nvCxnSpPr>
        <p:spPr bwMode="auto">
          <a:xfrm>
            <a:off x="3319463" y="860425"/>
            <a:ext cx="1414462" cy="24193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4" name="AutoShape 18"/>
          <p:cNvCxnSpPr>
            <a:cxnSpLocks noChangeShapeType="1"/>
            <a:endCxn id="111622" idx="1"/>
          </p:cNvCxnSpPr>
          <p:nvPr/>
        </p:nvCxnSpPr>
        <p:spPr bwMode="auto">
          <a:xfrm>
            <a:off x="3000375" y="1436688"/>
            <a:ext cx="538163" cy="18430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5" name="AutoShape 19"/>
          <p:cNvCxnSpPr>
            <a:cxnSpLocks noChangeShapeType="1"/>
            <a:stCxn id="111629" idx="7"/>
          </p:cNvCxnSpPr>
          <p:nvPr/>
        </p:nvCxnSpPr>
        <p:spPr bwMode="auto">
          <a:xfrm flipV="1">
            <a:off x="1106488" y="1258888"/>
            <a:ext cx="1463675" cy="6746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6" name="AutoShape 20"/>
          <p:cNvCxnSpPr>
            <a:cxnSpLocks noChangeShapeType="1"/>
            <a:endCxn id="111627" idx="2"/>
          </p:cNvCxnSpPr>
          <p:nvPr/>
        </p:nvCxnSpPr>
        <p:spPr bwMode="auto">
          <a:xfrm>
            <a:off x="3073400" y="1258888"/>
            <a:ext cx="1587500" cy="6238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7" name="AutoShape 21"/>
          <p:cNvCxnSpPr>
            <a:cxnSpLocks noChangeShapeType="1"/>
            <a:stCxn id="111629" idx="6"/>
            <a:endCxn id="111628"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8" name="AutoShape 22"/>
          <p:cNvCxnSpPr>
            <a:cxnSpLocks noChangeShapeType="1"/>
            <a:stCxn id="111626" idx="0"/>
          </p:cNvCxnSpPr>
          <p:nvPr/>
        </p:nvCxnSpPr>
        <p:spPr bwMode="auto">
          <a:xfrm flipV="1">
            <a:off x="2522538" y="1509713"/>
            <a:ext cx="300037" cy="25304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39" name="AutoShape 23"/>
          <p:cNvCxnSpPr>
            <a:cxnSpLocks noChangeShapeType="1"/>
            <a:stCxn id="111626" idx="6"/>
            <a:endCxn id="11162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0" name="AutoShape 24"/>
          <p:cNvCxnSpPr>
            <a:cxnSpLocks noChangeShapeType="1"/>
            <a:stCxn id="111625" idx="5"/>
            <a:endCxn id="11162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1" name="AutoShape 25"/>
          <p:cNvCxnSpPr>
            <a:cxnSpLocks noChangeShapeType="1"/>
            <a:stCxn id="111622" idx="6"/>
            <a:endCxn id="11162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2" name="AutoShape 26"/>
          <p:cNvCxnSpPr>
            <a:cxnSpLocks noChangeShapeType="1"/>
            <a:stCxn id="111624" idx="4"/>
            <a:endCxn id="11162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3" name="AutoShape 27"/>
          <p:cNvCxnSpPr>
            <a:cxnSpLocks noChangeShapeType="1"/>
            <a:stCxn id="111629" idx="4"/>
            <a:endCxn id="11162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4" name="AutoShape 28"/>
          <p:cNvCxnSpPr>
            <a:cxnSpLocks noChangeShapeType="1"/>
            <a:stCxn id="111624" idx="5"/>
            <a:endCxn id="11162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5" name="AutoShape 29"/>
          <p:cNvCxnSpPr>
            <a:cxnSpLocks noChangeShapeType="1"/>
            <a:stCxn id="111623" idx="2"/>
            <a:endCxn id="11162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6" name="AutoShape 30"/>
          <p:cNvCxnSpPr>
            <a:cxnSpLocks noChangeShapeType="1"/>
            <a:stCxn id="111623" idx="7"/>
            <a:endCxn id="111627"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7" name="AutoShape 31"/>
          <p:cNvCxnSpPr>
            <a:cxnSpLocks noChangeShapeType="1"/>
            <a:stCxn id="111627" idx="4"/>
            <a:endCxn id="111628"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1648" name="AutoShape 32"/>
          <p:cNvCxnSpPr>
            <a:cxnSpLocks noChangeShapeType="1"/>
            <a:stCxn id="111628" idx="4"/>
            <a:endCxn id="11162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1649"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1650"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1651"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11652" name="AutoShape 42"/>
          <p:cNvCxnSpPr>
            <a:cxnSpLocks noChangeShapeType="1"/>
          </p:cNvCxnSpPr>
          <p:nvPr/>
        </p:nvCxnSpPr>
        <p:spPr bwMode="auto">
          <a:xfrm flipH="1">
            <a:off x="3000375" y="787400"/>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1653" name="Text Box 44"/>
          <p:cNvSpPr txBox="1">
            <a:spLocks noChangeArrowheads="1"/>
          </p:cNvSpPr>
          <p:nvPr/>
        </p:nvSpPr>
        <p:spPr bwMode="auto">
          <a:xfrm>
            <a:off x="1752600" y="5181600"/>
            <a:ext cx="25765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true  ~ green</a:t>
            </a:r>
          </a:p>
          <a:p>
            <a:r>
              <a:rPr lang="en-US" altLang="en-US">
                <a:effectLst/>
              </a:rPr>
              <a:t>false ~ red</a:t>
            </a:r>
          </a:p>
          <a:p>
            <a:r>
              <a:rPr lang="en-US" altLang="en-US">
                <a:effectLst/>
              </a:rPr>
              <a:t>  ?     ~ yellow</a:t>
            </a:r>
          </a:p>
        </p:txBody>
      </p:sp>
      <p:grpSp>
        <p:nvGrpSpPr>
          <p:cNvPr id="111654" name="Group 48"/>
          <p:cNvGrpSpPr>
            <a:grpSpLocks/>
          </p:cNvGrpSpPr>
          <p:nvPr/>
        </p:nvGrpSpPr>
        <p:grpSpPr bwMode="auto">
          <a:xfrm>
            <a:off x="490538" y="5413375"/>
            <a:ext cx="455612" cy="1252538"/>
            <a:chOff x="309" y="3410"/>
            <a:chExt cx="287" cy="789"/>
          </a:xfrm>
        </p:grpSpPr>
        <p:sp>
          <p:nvSpPr>
            <p:cNvPr id="111676" name="AutoShape 4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7266" name="Line 5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7267" name="Line 5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7268" name="Line 5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1655" name="Group 53"/>
          <p:cNvGrpSpPr>
            <a:grpSpLocks/>
          </p:cNvGrpSpPr>
          <p:nvPr/>
        </p:nvGrpSpPr>
        <p:grpSpPr bwMode="auto">
          <a:xfrm>
            <a:off x="-228600" y="5135563"/>
            <a:ext cx="1328738" cy="1570037"/>
            <a:chOff x="-135" y="3235"/>
            <a:chExt cx="837" cy="989"/>
          </a:xfrm>
        </p:grpSpPr>
        <p:sp>
          <p:nvSpPr>
            <p:cNvPr id="111673" name="Text Box 5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1674" name="Text Box 5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1675" name="Text Box 5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grpSp>
        <p:nvGrpSpPr>
          <p:cNvPr id="111656" name="Group 68"/>
          <p:cNvGrpSpPr>
            <a:grpSpLocks/>
          </p:cNvGrpSpPr>
          <p:nvPr/>
        </p:nvGrpSpPr>
        <p:grpSpPr bwMode="auto">
          <a:xfrm>
            <a:off x="250825" y="4906963"/>
            <a:ext cx="850900" cy="2027237"/>
            <a:chOff x="158" y="3091"/>
            <a:chExt cx="536" cy="1277"/>
          </a:xfrm>
        </p:grpSpPr>
        <p:grpSp>
          <p:nvGrpSpPr>
            <p:cNvPr id="111669" name="Group 45"/>
            <p:cNvGrpSpPr>
              <a:grpSpLocks/>
            </p:cNvGrpSpPr>
            <p:nvPr/>
          </p:nvGrpSpPr>
          <p:grpSpPr bwMode="auto">
            <a:xfrm>
              <a:off x="158" y="3091"/>
              <a:ext cx="536" cy="195"/>
              <a:chOff x="926" y="2544"/>
              <a:chExt cx="536" cy="195"/>
            </a:xfrm>
          </p:grpSpPr>
          <p:sp>
            <p:nvSpPr>
              <p:cNvPr id="111671" name="Text Box 46"/>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1672" name="Text Box 47"/>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
          <p:nvSpPr>
            <p:cNvPr id="111670" name="Text Box 57"/>
            <p:cNvSpPr txBox="1">
              <a:spLocks noChangeAspect="1" noChangeArrowheads="1"/>
            </p:cNvSpPr>
            <p:nvPr/>
          </p:nvSpPr>
          <p:spPr bwMode="auto">
            <a:xfrm>
              <a:off x="240" y="417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6" name="Group 58"/>
          <p:cNvGrpSpPr>
            <a:grpSpLocks/>
          </p:cNvGrpSpPr>
          <p:nvPr/>
        </p:nvGrpSpPr>
        <p:grpSpPr bwMode="auto">
          <a:xfrm>
            <a:off x="2922588" y="5181600"/>
            <a:ext cx="2632075" cy="1373188"/>
            <a:chOff x="1841" y="3264"/>
            <a:chExt cx="1658" cy="865"/>
          </a:xfrm>
        </p:grpSpPr>
        <p:sp>
          <p:nvSpPr>
            <p:cNvPr id="111665" name="Text Box 59"/>
            <p:cNvSpPr txBox="1">
              <a:spLocks noChangeArrowheads="1"/>
            </p:cNvSpPr>
            <p:nvPr/>
          </p:nvSpPr>
          <p:spPr bwMode="auto">
            <a:xfrm>
              <a:off x="2544" y="3264"/>
              <a:ext cx="955"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a:t>
              </a:r>
            </a:p>
            <a:p>
              <a:r>
                <a:rPr lang="en-US" altLang="en-US">
                  <a:effectLst/>
                </a:rPr>
                <a:t>yellow</a:t>
              </a:r>
            </a:p>
            <a:p>
              <a:r>
                <a:rPr lang="en-US" altLang="en-US">
                  <a:effectLst/>
                </a:rPr>
                <a:t>green</a:t>
              </a:r>
            </a:p>
          </p:txBody>
        </p:sp>
        <p:sp>
          <p:nvSpPr>
            <p:cNvPr id="777276" name="Line 60"/>
            <p:cNvSpPr>
              <a:spLocks noChangeShapeType="1"/>
            </p:cNvSpPr>
            <p:nvPr/>
          </p:nvSpPr>
          <p:spPr bwMode="auto">
            <a:xfrm flipV="1">
              <a:off x="1845" y="3411"/>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7277" name="Line 61"/>
            <p:cNvSpPr>
              <a:spLocks noChangeShapeType="1"/>
            </p:cNvSpPr>
            <p:nvPr/>
          </p:nvSpPr>
          <p:spPr bwMode="auto">
            <a:xfrm flipV="1">
              <a:off x="1841" y="3653"/>
              <a:ext cx="388"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7278" name="Line 62"/>
            <p:cNvSpPr>
              <a:spLocks noChangeShapeType="1"/>
            </p:cNvSpPr>
            <p:nvPr/>
          </p:nvSpPr>
          <p:spPr bwMode="auto">
            <a:xfrm flipV="1">
              <a:off x="1889" y="3936"/>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grpSp>
        <p:nvGrpSpPr>
          <p:cNvPr id="7" name="Group 63"/>
          <p:cNvGrpSpPr>
            <a:grpSpLocks/>
          </p:cNvGrpSpPr>
          <p:nvPr/>
        </p:nvGrpSpPr>
        <p:grpSpPr bwMode="auto">
          <a:xfrm>
            <a:off x="2011363" y="304800"/>
            <a:ext cx="7099300" cy="1181100"/>
            <a:chOff x="1267" y="190"/>
            <a:chExt cx="4472" cy="744"/>
          </a:xfrm>
        </p:grpSpPr>
        <p:sp>
          <p:nvSpPr>
            <p:cNvPr id="111661" name="Oval 64"/>
            <p:cNvSpPr>
              <a:spLocks noChangeArrowheads="1"/>
            </p:cNvSpPr>
            <p:nvPr/>
          </p:nvSpPr>
          <p:spPr bwMode="auto">
            <a:xfrm>
              <a:off x="1932" y="208"/>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62" name="Oval 65"/>
            <p:cNvSpPr>
              <a:spLocks noChangeArrowheads="1"/>
            </p:cNvSpPr>
            <p:nvPr/>
          </p:nvSpPr>
          <p:spPr bwMode="auto">
            <a:xfrm>
              <a:off x="1619" y="61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63" name="Oval 66"/>
            <p:cNvSpPr>
              <a:spLocks noChangeArrowheads="1"/>
            </p:cNvSpPr>
            <p:nvPr/>
          </p:nvSpPr>
          <p:spPr bwMode="auto">
            <a:xfrm>
              <a:off x="1267" y="211"/>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1664" name="Text Box 67"/>
            <p:cNvSpPr txBox="1">
              <a:spLocks noChangeArrowheads="1"/>
            </p:cNvSpPr>
            <p:nvPr/>
          </p:nvSpPr>
          <p:spPr bwMode="auto">
            <a:xfrm>
              <a:off x="4034" y="190"/>
              <a:ext cx="1705"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Re-map your </a:t>
              </a:r>
              <a:br>
                <a:rPr lang="en-US" altLang="en-US">
                  <a:effectLst/>
                  <a:latin typeface="Comic Sans MS" pitchFamily="66" charset="0"/>
                </a:rPr>
              </a:br>
              <a:r>
                <a:rPr lang="en-US" altLang="en-US">
                  <a:effectLst/>
                  <a:latin typeface="Comic Sans MS" pitchFamily="66" charset="0"/>
                </a:rPr>
                <a:t>colouring</a:t>
              </a:r>
            </a:p>
          </p:txBody>
        </p:sp>
      </p:grpSp>
      <p:sp>
        <p:nvSpPr>
          <p:cNvPr id="111659" name="Text Box 41"/>
          <p:cNvSpPr txBox="1">
            <a:spLocks noChangeArrowheads="1"/>
          </p:cNvSpPr>
          <p:nvPr/>
        </p:nvSpPr>
        <p:spPr bwMode="auto">
          <a:xfrm>
            <a:off x="1858963" y="282575"/>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1660" name="Text Box 43"/>
          <p:cNvSpPr txBox="1">
            <a:spLocks noChangeArrowheads="1"/>
          </p:cNvSpPr>
          <p:nvPr/>
        </p:nvSpPr>
        <p:spPr bwMode="auto">
          <a:xfrm>
            <a:off x="2928938" y="25241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nodeType="clickEffect">
                                  <p:stCondLst>
                                    <p:cond delay="0"/>
                                  </p:stCondLst>
                                  <p:childTnLst>
                                    <p:set>
                                      <p:cBhvr>
                                        <p:cTn id="12"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3"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4"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5"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6"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7"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8"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49" name="Oval 9"/>
          <p:cNvSpPr>
            <a:spLocks noChangeArrowheads="1"/>
          </p:cNvSpPr>
          <p:nvPr/>
        </p:nvSpPr>
        <p:spPr bwMode="auto">
          <a:xfrm>
            <a:off x="2590800" y="979488"/>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50"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51"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2652" name="AutoShape 14"/>
          <p:cNvCxnSpPr>
            <a:cxnSpLocks noChangeShapeType="1"/>
            <a:stCxn id="112650" idx="6"/>
            <a:endCxn id="112642"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3" name="AutoShape 15"/>
          <p:cNvCxnSpPr>
            <a:cxnSpLocks noChangeShapeType="1"/>
            <a:stCxn id="112642" idx="3"/>
            <a:endCxn id="112649" idx="7"/>
          </p:cNvCxnSpPr>
          <p:nvPr/>
        </p:nvCxnSpPr>
        <p:spPr bwMode="auto">
          <a:xfrm flipH="1">
            <a:off x="3021013" y="760413"/>
            <a:ext cx="119062"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4" name="AutoShape 16"/>
          <p:cNvCxnSpPr>
            <a:cxnSpLocks noChangeShapeType="1"/>
            <a:stCxn id="112650" idx="5"/>
            <a:endCxn id="112649" idx="1"/>
          </p:cNvCxnSpPr>
          <p:nvPr/>
        </p:nvCxnSpPr>
        <p:spPr bwMode="auto">
          <a:xfrm>
            <a:off x="2441575" y="765175"/>
            <a:ext cx="222250"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5" name="AutoShape 17"/>
          <p:cNvCxnSpPr>
            <a:cxnSpLocks noChangeShapeType="1"/>
            <a:stCxn id="112642" idx="5"/>
            <a:endCxn id="112651"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6" name="AutoShape 18"/>
          <p:cNvCxnSpPr>
            <a:cxnSpLocks noChangeShapeType="1"/>
            <a:stCxn id="112642" idx="4"/>
            <a:endCxn id="112643"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7" name="AutoShape 19"/>
          <p:cNvCxnSpPr>
            <a:cxnSpLocks noChangeShapeType="1"/>
            <a:stCxn id="112649" idx="5"/>
            <a:endCxn id="112644" idx="1"/>
          </p:cNvCxnSpPr>
          <p:nvPr/>
        </p:nvCxnSpPr>
        <p:spPr bwMode="auto">
          <a:xfrm>
            <a:off x="3021013" y="1409700"/>
            <a:ext cx="517525"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8" name="AutoShape 20"/>
          <p:cNvCxnSpPr>
            <a:cxnSpLocks noChangeShapeType="1"/>
            <a:endCxn id="112649" idx="2"/>
          </p:cNvCxnSpPr>
          <p:nvPr/>
        </p:nvCxnSpPr>
        <p:spPr bwMode="auto">
          <a:xfrm flipV="1">
            <a:off x="1106488" y="1231900"/>
            <a:ext cx="1484312"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59" name="AutoShape 21"/>
          <p:cNvCxnSpPr>
            <a:cxnSpLocks noChangeShapeType="1"/>
            <a:stCxn id="112649" idx="6"/>
          </p:cNvCxnSpPr>
          <p:nvPr/>
        </p:nvCxnSpPr>
        <p:spPr bwMode="auto">
          <a:xfrm>
            <a:off x="3094038" y="1231900"/>
            <a:ext cx="1566862"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0" name="AutoShape 22"/>
          <p:cNvCxnSpPr>
            <a:cxnSpLocks noChangeShapeType="1"/>
            <a:endCxn id="112651"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1" name="AutoShape 23"/>
          <p:cNvCxnSpPr>
            <a:cxnSpLocks noChangeShapeType="1"/>
            <a:stCxn id="112648" idx="0"/>
            <a:endCxn id="112649" idx="4"/>
          </p:cNvCxnSpPr>
          <p:nvPr/>
        </p:nvCxnSpPr>
        <p:spPr bwMode="auto">
          <a:xfrm flipV="1">
            <a:off x="2522538" y="1482725"/>
            <a:ext cx="320675"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2" name="AutoShape 24"/>
          <p:cNvCxnSpPr>
            <a:cxnSpLocks noChangeShapeType="1"/>
            <a:stCxn id="112648" idx="6"/>
            <a:endCxn id="112644"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3" name="AutoShape 25"/>
          <p:cNvCxnSpPr>
            <a:cxnSpLocks noChangeShapeType="1"/>
            <a:stCxn id="112647" idx="5"/>
            <a:endCxn id="112644"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4" name="AutoShape 26"/>
          <p:cNvCxnSpPr>
            <a:cxnSpLocks noChangeShapeType="1"/>
            <a:stCxn id="112644" idx="6"/>
            <a:endCxn id="112643"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5" name="AutoShape 27"/>
          <p:cNvCxnSpPr>
            <a:cxnSpLocks noChangeShapeType="1"/>
            <a:stCxn id="112646" idx="4"/>
            <a:endCxn id="112647"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6" name="AutoShape 28"/>
          <p:cNvCxnSpPr>
            <a:cxnSpLocks noChangeShapeType="1"/>
            <a:endCxn id="112646"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7" name="AutoShape 29"/>
          <p:cNvCxnSpPr>
            <a:cxnSpLocks noChangeShapeType="1"/>
            <a:stCxn id="112646" idx="5"/>
            <a:endCxn id="112645"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8" name="AutoShape 30"/>
          <p:cNvCxnSpPr>
            <a:cxnSpLocks noChangeShapeType="1"/>
            <a:stCxn id="112645" idx="2"/>
            <a:endCxn id="112647"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69" name="AutoShape 31"/>
          <p:cNvCxnSpPr>
            <a:cxnSpLocks noChangeShapeType="1"/>
            <a:stCxn id="112645" idx="7"/>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70" name="AutoShape 32"/>
          <p:cNvCxnSpPr>
            <a:cxnSpLocks noChangeShapeType="1"/>
            <a:endCxn id="112651"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2671" name="AutoShape 33"/>
          <p:cNvCxnSpPr>
            <a:cxnSpLocks noChangeShapeType="1"/>
            <a:stCxn id="112651" idx="4"/>
            <a:endCxn id="112643"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2672"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2673"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2674"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2675"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2676"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666692" name="Text Box 68"/>
          <p:cNvSpPr txBox="1">
            <a:spLocks noChangeArrowheads="1"/>
          </p:cNvSpPr>
          <p:nvPr/>
        </p:nvSpPr>
        <p:spPr bwMode="auto">
          <a:xfrm>
            <a:off x="2163763" y="39624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a:t>
            </a:r>
          </a:p>
        </p:txBody>
      </p:sp>
      <p:sp>
        <p:nvSpPr>
          <p:cNvPr id="666698"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2679" name="Group 78"/>
          <p:cNvGrpSpPr>
            <a:grpSpLocks/>
          </p:cNvGrpSpPr>
          <p:nvPr/>
        </p:nvGrpSpPr>
        <p:grpSpPr bwMode="auto">
          <a:xfrm>
            <a:off x="490538" y="5413375"/>
            <a:ext cx="455612" cy="1252538"/>
            <a:chOff x="309" y="3410"/>
            <a:chExt cx="287" cy="789"/>
          </a:xfrm>
        </p:grpSpPr>
        <p:sp>
          <p:nvSpPr>
            <p:cNvPr id="112722"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6704"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6705"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6706"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2680" name="Group 83"/>
          <p:cNvGrpSpPr>
            <a:grpSpLocks/>
          </p:cNvGrpSpPr>
          <p:nvPr/>
        </p:nvGrpSpPr>
        <p:grpSpPr bwMode="auto">
          <a:xfrm>
            <a:off x="-228600" y="5135563"/>
            <a:ext cx="1328738" cy="1570037"/>
            <a:chOff x="-135" y="3235"/>
            <a:chExt cx="837" cy="989"/>
          </a:xfrm>
        </p:grpSpPr>
        <p:sp>
          <p:nvSpPr>
            <p:cNvPr id="112719"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2720"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2721"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2681" name="Oval 96"/>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2682" name="Oval 97"/>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4" name="Group 115"/>
          <p:cNvGrpSpPr>
            <a:grpSpLocks/>
          </p:cNvGrpSpPr>
          <p:nvPr/>
        </p:nvGrpSpPr>
        <p:grpSpPr bwMode="auto">
          <a:xfrm>
            <a:off x="5029200" y="3886200"/>
            <a:ext cx="3984625" cy="2814638"/>
            <a:chOff x="3168" y="2448"/>
            <a:chExt cx="2510" cy="1773"/>
          </a:xfrm>
        </p:grpSpPr>
        <p:grpSp>
          <p:nvGrpSpPr>
            <p:cNvPr id="112689" name="Group 114"/>
            <p:cNvGrpSpPr>
              <a:grpSpLocks/>
            </p:cNvGrpSpPr>
            <p:nvPr/>
          </p:nvGrpSpPr>
          <p:grpSpPr bwMode="auto">
            <a:xfrm>
              <a:off x="3168" y="2448"/>
              <a:ext cx="2510" cy="1773"/>
              <a:chOff x="3168" y="2448"/>
              <a:chExt cx="2510" cy="1773"/>
            </a:xfrm>
          </p:grpSpPr>
          <p:sp>
            <p:nvSpPr>
              <p:cNvPr id="666666" name="Rectangle 42"/>
              <p:cNvSpPr>
                <a:spLocks noChangeArrowheads="1"/>
              </p:cNvSpPr>
              <p:nvPr/>
            </p:nvSpPr>
            <p:spPr bwMode="auto">
              <a:xfrm>
                <a:off x="4841" y="3866"/>
                <a:ext cx="837" cy="355"/>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67" name="Rectangle 43"/>
              <p:cNvSpPr>
                <a:spLocks noChangeArrowheads="1"/>
              </p:cNvSpPr>
              <p:nvPr/>
            </p:nvSpPr>
            <p:spPr bwMode="auto">
              <a:xfrm>
                <a:off x="4005" y="3866"/>
                <a:ext cx="836"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68" name="Rectangle 44"/>
              <p:cNvSpPr>
                <a:spLocks noChangeArrowheads="1"/>
              </p:cNvSpPr>
              <p:nvPr/>
            </p:nvSpPr>
            <p:spPr bwMode="auto">
              <a:xfrm>
                <a:off x="3168" y="3866"/>
                <a:ext cx="837"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69" name="Rectangle 45"/>
              <p:cNvSpPr>
                <a:spLocks noChangeArrowheads="1"/>
              </p:cNvSpPr>
              <p:nvPr/>
            </p:nvSpPr>
            <p:spPr bwMode="auto">
              <a:xfrm>
                <a:off x="4841" y="3512"/>
                <a:ext cx="837" cy="354"/>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0" name="Rectangle 46"/>
              <p:cNvSpPr>
                <a:spLocks noChangeArrowheads="1"/>
              </p:cNvSpPr>
              <p:nvPr/>
            </p:nvSpPr>
            <p:spPr bwMode="auto">
              <a:xfrm>
                <a:off x="4005" y="3512"/>
                <a:ext cx="836"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1" name="Rectangle 47"/>
              <p:cNvSpPr>
                <a:spLocks noChangeArrowheads="1"/>
              </p:cNvSpPr>
              <p:nvPr/>
            </p:nvSpPr>
            <p:spPr bwMode="auto">
              <a:xfrm>
                <a:off x="3168" y="3512"/>
                <a:ext cx="837"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72" name="Rectangle 48"/>
              <p:cNvSpPr>
                <a:spLocks noChangeArrowheads="1"/>
              </p:cNvSpPr>
              <p:nvPr/>
            </p:nvSpPr>
            <p:spPr bwMode="auto">
              <a:xfrm>
                <a:off x="4841" y="3157"/>
                <a:ext cx="837" cy="355"/>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3" name="Rectangle 49"/>
              <p:cNvSpPr>
                <a:spLocks noChangeArrowheads="1"/>
              </p:cNvSpPr>
              <p:nvPr/>
            </p:nvSpPr>
            <p:spPr bwMode="auto">
              <a:xfrm>
                <a:off x="4005" y="3157"/>
                <a:ext cx="836"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74" name="Rectangle 50"/>
              <p:cNvSpPr>
                <a:spLocks noChangeArrowheads="1"/>
              </p:cNvSpPr>
              <p:nvPr/>
            </p:nvSpPr>
            <p:spPr bwMode="auto">
              <a:xfrm>
                <a:off x="3168" y="3157"/>
                <a:ext cx="837"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5" name="Rectangle 51"/>
              <p:cNvSpPr>
                <a:spLocks noChangeArrowheads="1"/>
              </p:cNvSpPr>
              <p:nvPr/>
            </p:nvSpPr>
            <p:spPr bwMode="auto">
              <a:xfrm>
                <a:off x="4841" y="2803"/>
                <a:ext cx="837" cy="354"/>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6" name="Rectangle 52"/>
              <p:cNvSpPr>
                <a:spLocks noChangeArrowheads="1"/>
              </p:cNvSpPr>
              <p:nvPr/>
            </p:nvSpPr>
            <p:spPr bwMode="auto">
              <a:xfrm>
                <a:off x="4005" y="2803"/>
                <a:ext cx="836"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7" name="Rectangle 53"/>
              <p:cNvSpPr>
                <a:spLocks noChangeArrowheads="1"/>
              </p:cNvSpPr>
              <p:nvPr/>
            </p:nvSpPr>
            <p:spPr bwMode="auto">
              <a:xfrm>
                <a:off x="3168" y="2803"/>
                <a:ext cx="837"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8" name="Rectangle 54"/>
              <p:cNvSpPr>
                <a:spLocks noChangeArrowheads="1"/>
              </p:cNvSpPr>
              <p:nvPr/>
            </p:nvSpPr>
            <p:spPr bwMode="auto">
              <a:xfrm>
                <a:off x="4841" y="2448"/>
                <a:ext cx="837"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Or</a:t>
                </a:r>
              </a:p>
            </p:txBody>
          </p:sp>
          <p:sp>
            <p:nvSpPr>
              <p:cNvPr id="666679" name="Rectangle 55"/>
              <p:cNvSpPr>
                <a:spLocks noChangeArrowheads="1"/>
              </p:cNvSpPr>
              <p:nvPr/>
            </p:nvSpPr>
            <p:spPr bwMode="auto">
              <a:xfrm>
                <a:off x="4005" y="2448"/>
                <a:ext cx="836"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Y</a:t>
                </a:r>
              </a:p>
            </p:txBody>
          </p:sp>
          <p:sp>
            <p:nvSpPr>
              <p:cNvPr id="666680" name="Rectangle 56"/>
              <p:cNvSpPr>
                <a:spLocks noChangeArrowheads="1"/>
              </p:cNvSpPr>
              <p:nvPr/>
            </p:nvSpPr>
            <p:spPr bwMode="auto">
              <a:xfrm>
                <a:off x="3168" y="2448"/>
                <a:ext cx="837"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X</a:t>
                </a:r>
              </a:p>
            </p:txBody>
          </p:sp>
          <p:sp>
            <p:nvSpPr>
              <p:cNvPr id="666681" name="Line 57"/>
              <p:cNvSpPr>
                <a:spLocks noChangeShapeType="1"/>
              </p:cNvSpPr>
              <p:nvPr/>
            </p:nvSpPr>
            <p:spPr bwMode="auto">
              <a:xfrm>
                <a:off x="3168" y="2448"/>
                <a:ext cx="2510" cy="0"/>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2" name="Line 58"/>
              <p:cNvSpPr>
                <a:spLocks noChangeShapeType="1"/>
              </p:cNvSpPr>
              <p:nvPr/>
            </p:nvSpPr>
            <p:spPr bwMode="auto">
              <a:xfrm>
                <a:off x="3168" y="2803"/>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3" name="Line 59"/>
              <p:cNvSpPr>
                <a:spLocks noChangeShapeType="1"/>
              </p:cNvSpPr>
              <p:nvPr/>
            </p:nvSpPr>
            <p:spPr bwMode="auto">
              <a:xfrm>
                <a:off x="3168" y="3157"/>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4" name="Line 60"/>
              <p:cNvSpPr>
                <a:spLocks noChangeShapeType="1"/>
              </p:cNvSpPr>
              <p:nvPr/>
            </p:nvSpPr>
            <p:spPr bwMode="auto">
              <a:xfrm>
                <a:off x="3168" y="3512"/>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5" name="Line 61"/>
              <p:cNvSpPr>
                <a:spLocks noChangeShapeType="1"/>
              </p:cNvSpPr>
              <p:nvPr/>
            </p:nvSpPr>
            <p:spPr bwMode="auto">
              <a:xfrm>
                <a:off x="3168" y="3866"/>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6" name="Line 62"/>
              <p:cNvSpPr>
                <a:spLocks noChangeShapeType="1"/>
              </p:cNvSpPr>
              <p:nvPr/>
            </p:nvSpPr>
            <p:spPr bwMode="auto">
              <a:xfrm>
                <a:off x="3168" y="4221"/>
                <a:ext cx="2510" cy="0"/>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7" name="Line 63"/>
              <p:cNvSpPr>
                <a:spLocks noChangeShapeType="1"/>
              </p:cNvSpPr>
              <p:nvPr/>
            </p:nvSpPr>
            <p:spPr bwMode="auto">
              <a:xfrm>
                <a:off x="3168" y="2448"/>
                <a:ext cx="0" cy="1773"/>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8" name="Line 64"/>
              <p:cNvSpPr>
                <a:spLocks noChangeShapeType="1"/>
              </p:cNvSpPr>
              <p:nvPr/>
            </p:nvSpPr>
            <p:spPr bwMode="auto">
              <a:xfrm>
                <a:off x="4005" y="2448"/>
                <a:ext cx="0" cy="1773"/>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9" name="Line 65"/>
              <p:cNvSpPr>
                <a:spLocks noChangeShapeType="1"/>
              </p:cNvSpPr>
              <p:nvPr/>
            </p:nvSpPr>
            <p:spPr bwMode="auto">
              <a:xfrm>
                <a:off x="4841" y="2448"/>
                <a:ext cx="0" cy="1773"/>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90" name="Line 66"/>
              <p:cNvSpPr>
                <a:spLocks noChangeShapeType="1"/>
              </p:cNvSpPr>
              <p:nvPr/>
            </p:nvSpPr>
            <p:spPr bwMode="auto">
              <a:xfrm>
                <a:off x="5678" y="2448"/>
                <a:ext cx="0" cy="1773"/>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12690" name="Rectangle 71"/>
            <p:cNvSpPr>
              <a:spLocks noChangeArrowheads="1"/>
            </p:cNvSpPr>
            <p:nvPr/>
          </p:nvSpPr>
          <p:spPr bwMode="auto">
            <a:xfrm>
              <a:off x="5135" y="2820"/>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F</a:t>
              </a:r>
            </a:p>
          </p:txBody>
        </p:sp>
        <p:sp>
          <p:nvSpPr>
            <p:cNvPr id="112691" name="Rectangle 98"/>
            <p:cNvSpPr>
              <a:spLocks noChangeArrowheads="1"/>
            </p:cNvSpPr>
            <p:nvPr/>
          </p:nvSpPr>
          <p:spPr bwMode="auto">
            <a:xfrm>
              <a:off x="5130" y="3177"/>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sp>
          <p:nvSpPr>
            <p:cNvPr id="112692" name="Rectangle 99"/>
            <p:cNvSpPr>
              <a:spLocks noChangeArrowheads="1"/>
            </p:cNvSpPr>
            <p:nvPr/>
          </p:nvSpPr>
          <p:spPr bwMode="auto">
            <a:xfrm>
              <a:off x="5136" y="3513"/>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sp>
          <p:nvSpPr>
            <p:cNvPr id="112693" name="Rectangle 100"/>
            <p:cNvSpPr>
              <a:spLocks noChangeArrowheads="1"/>
            </p:cNvSpPr>
            <p:nvPr/>
          </p:nvSpPr>
          <p:spPr bwMode="auto">
            <a:xfrm>
              <a:off x="5153" y="384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pSp>
        <p:nvGrpSpPr>
          <p:cNvPr id="112684" name="Group 109"/>
          <p:cNvGrpSpPr>
            <a:grpSpLocks/>
          </p:cNvGrpSpPr>
          <p:nvPr/>
        </p:nvGrpSpPr>
        <p:grpSpPr bwMode="auto">
          <a:xfrm>
            <a:off x="250825" y="4906963"/>
            <a:ext cx="850900" cy="2027237"/>
            <a:chOff x="158" y="3091"/>
            <a:chExt cx="536" cy="1277"/>
          </a:xfrm>
        </p:grpSpPr>
        <p:grpSp>
          <p:nvGrpSpPr>
            <p:cNvPr id="112685" name="Group 110"/>
            <p:cNvGrpSpPr>
              <a:grpSpLocks/>
            </p:cNvGrpSpPr>
            <p:nvPr/>
          </p:nvGrpSpPr>
          <p:grpSpPr bwMode="auto">
            <a:xfrm>
              <a:off x="158" y="3091"/>
              <a:ext cx="536" cy="195"/>
              <a:chOff x="926" y="2544"/>
              <a:chExt cx="536" cy="195"/>
            </a:xfrm>
          </p:grpSpPr>
          <p:sp>
            <p:nvSpPr>
              <p:cNvPr id="112687" name="Text Box 111"/>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2688" name="Text Box 112"/>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
          <p:nvSpPr>
            <p:cNvPr id="112686" name="Text Box 113"/>
            <p:cNvSpPr txBox="1">
              <a:spLocks noChangeAspect="1" noChangeArrowheads="1"/>
            </p:cNvSpPr>
            <p:nvPr/>
          </p:nvSpPr>
          <p:spPr bwMode="auto">
            <a:xfrm>
              <a:off x="240" y="417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66698"/>
                                        </p:tgtEl>
                                        <p:attrNameLst>
                                          <p:attrName>style.visibility</p:attrName>
                                        </p:attrNameLst>
                                      </p:cBhvr>
                                      <p:to>
                                        <p:strVal val="visible"/>
                                      </p:to>
                                    </p:set>
                                    <p:anim calcmode="lin" valueType="num">
                                      <p:cBhvr additive="base">
                                        <p:cTn id="7" dur="500" fill="hold"/>
                                        <p:tgtEl>
                                          <p:spTgt spid="666698"/>
                                        </p:tgtEl>
                                        <p:attrNameLst>
                                          <p:attrName>ppt_x</p:attrName>
                                        </p:attrNameLst>
                                      </p:cBhvr>
                                      <p:tavLst>
                                        <p:tav tm="0">
                                          <p:val>
                                            <p:strVal val="#ppt_x"/>
                                          </p:val>
                                        </p:tav>
                                        <p:tav tm="100000">
                                          <p:val>
                                            <p:strVal val="#ppt_x"/>
                                          </p:val>
                                        </p:tav>
                                      </p:tavLst>
                                    </p:anim>
                                    <p:anim calcmode="lin" valueType="num">
                                      <p:cBhvr additive="base">
                                        <p:cTn id="8" dur="500" fill="hold"/>
                                        <p:tgtEl>
                                          <p:spTgt spid="66669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66692"/>
                                        </p:tgtEl>
                                        <p:attrNameLst>
                                          <p:attrName>style.visibility</p:attrName>
                                        </p:attrNameLst>
                                      </p:cBhvr>
                                      <p:to>
                                        <p:strVal val="visible"/>
                                      </p:to>
                                    </p:set>
                                    <p:anim calcmode="lin" valueType="num">
                                      <p:cBhvr additive="base">
                                        <p:cTn id="19" dur="500" fill="hold"/>
                                        <p:tgtEl>
                                          <p:spTgt spid="666692"/>
                                        </p:tgtEl>
                                        <p:attrNameLst>
                                          <p:attrName>ppt_x</p:attrName>
                                        </p:attrNameLst>
                                      </p:cBhvr>
                                      <p:tavLst>
                                        <p:tav tm="0">
                                          <p:val>
                                            <p:strVal val="0-#ppt_w/2"/>
                                          </p:val>
                                        </p:tav>
                                        <p:tav tm="100000">
                                          <p:val>
                                            <p:strVal val="#ppt_x"/>
                                          </p:val>
                                        </p:tav>
                                      </p:tavLst>
                                    </p:anim>
                                    <p:anim calcmode="lin" valueType="num">
                                      <p:cBhvr additive="base">
                                        <p:cTn id="20" dur="500" fill="hold"/>
                                        <p:tgtEl>
                                          <p:spTgt spid="6666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92" grpId="0" autoUpdateAnimBg="0"/>
      <p:bldP spid="66669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7154" name="Text Box 2"/>
          <p:cNvSpPr txBox="1">
            <a:spLocks noChangeArrowheads="1"/>
          </p:cNvSpPr>
          <p:nvPr/>
        </p:nvSpPr>
        <p:spPr bwMode="auto">
          <a:xfrm>
            <a:off x="609600" y="1371600"/>
            <a:ext cx="85344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Key: Given </a:t>
            </a:r>
          </a:p>
          <a:p>
            <a:pPr lvl="1">
              <a:buFontTx/>
              <a:buChar char="•"/>
            </a:pPr>
            <a:r>
              <a:rPr lang="en-US" altLang="en-US">
                <a:effectLst/>
              </a:rPr>
              <a:t>an instance </a:t>
            </a:r>
            <a:r>
              <a:rPr lang="en-US" altLang="en-US">
                <a:solidFill>
                  <a:srgbClr val="00FFCC"/>
                </a:solidFill>
                <a:effectLst/>
              </a:rPr>
              <a:t>I        </a:t>
            </a:r>
            <a:r>
              <a:rPr lang="en-US" altLang="en-US">
                <a:effectLst/>
              </a:rPr>
              <a:t>(= &lt;G,k&gt;)</a:t>
            </a:r>
          </a:p>
          <a:p>
            <a:pPr lvl="1">
              <a:buFontTx/>
              <a:buChar char="•"/>
            </a:pPr>
            <a:r>
              <a:rPr lang="en-US" altLang="en-US">
                <a:effectLst/>
              </a:rPr>
              <a:t>and a solution </a:t>
            </a:r>
            <a:r>
              <a:rPr lang="en-US" altLang="en-US">
                <a:solidFill>
                  <a:srgbClr val="00FFCC"/>
                </a:solidFill>
                <a:effectLst/>
              </a:rPr>
              <a:t>S   </a:t>
            </a:r>
            <a:r>
              <a:rPr lang="en-US" altLang="en-US">
                <a:effectLst/>
              </a:rPr>
              <a:t>(= subset of nodes)</a:t>
            </a:r>
          </a:p>
          <a:p>
            <a:pPr lvl="1">
              <a:buFontTx/>
              <a:buChar char="•"/>
            </a:pPr>
            <a:r>
              <a:rPr lang="en-US" altLang="en-US">
                <a:effectLst/>
              </a:rPr>
              <a:t>there is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a:t>
            </a:r>
          </a:p>
          <a:p>
            <a:pPr lvl="1">
              <a:buFontTx/>
              <a:buChar char="•"/>
            </a:pPr>
            <a:r>
              <a:rPr lang="en-US" altLang="en-US">
                <a:effectLst/>
              </a:rPr>
              <a:t>Poly-time in </a:t>
            </a:r>
            <a:r>
              <a:rPr lang="en-US" altLang="en-US">
                <a:solidFill>
                  <a:srgbClr val="00FFCC"/>
                </a:solidFill>
                <a:effectLst/>
              </a:rPr>
              <a:t>|I|</a:t>
            </a:r>
            <a:r>
              <a:rPr lang="en-US" altLang="en-US">
                <a:effectLst/>
              </a:rPr>
              <a:t> not in </a:t>
            </a:r>
            <a:r>
              <a:rPr lang="en-US" altLang="en-US">
                <a:solidFill>
                  <a:srgbClr val="00FFCC"/>
                </a:solidFill>
                <a:effectLst/>
              </a:rPr>
              <a:t>|S|.</a:t>
            </a:r>
            <a:r>
              <a:rPr lang="en-US" altLang="en-US">
                <a:effectLst/>
              </a:rPr>
              <a:t> </a:t>
            </a:r>
            <a:r>
              <a:rPr lang="en-US" altLang="en-US">
                <a:solidFill>
                  <a:srgbClr val="00FFCC"/>
                </a:solidFill>
                <a:effectLst/>
              </a:rPr>
              <a:t>|S|</a:t>
            </a:r>
            <a:r>
              <a:rPr lang="en-US" altLang="en-US">
                <a:effectLst/>
              </a:rPr>
              <a:t> can't be too big.          </a:t>
            </a:r>
            <a:endParaRPr lang="en-US" altLang="en-US" sz="3200">
              <a:solidFill>
                <a:schemeClr val="accent2"/>
              </a:solidFill>
              <a:effectLst/>
            </a:endParaRPr>
          </a:p>
        </p:txBody>
      </p:sp>
      <p:sp>
        <p:nvSpPr>
          <p:cNvPr id="817156" name="Oval 4"/>
          <p:cNvSpPr>
            <a:spLocks noChangeAspect="1" noChangeArrowheads="1"/>
          </p:cNvSpPr>
          <p:nvPr/>
        </p:nvSpPr>
        <p:spPr bwMode="auto">
          <a:xfrm>
            <a:off x="2797175" y="4594225"/>
            <a:ext cx="1768475" cy="182562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b="1">
              <a:effectLst/>
            </a:endParaRPr>
          </a:p>
        </p:txBody>
      </p:sp>
      <p:grpSp>
        <p:nvGrpSpPr>
          <p:cNvPr id="2" name="Group 5"/>
          <p:cNvGrpSpPr>
            <a:grpSpLocks/>
          </p:cNvGrpSpPr>
          <p:nvPr/>
        </p:nvGrpSpPr>
        <p:grpSpPr bwMode="auto">
          <a:xfrm>
            <a:off x="685800" y="4765675"/>
            <a:ext cx="3594100" cy="2001838"/>
            <a:chOff x="432" y="3002"/>
            <a:chExt cx="2264" cy="1261"/>
          </a:xfrm>
        </p:grpSpPr>
        <p:grpSp>
          <p:nvGrpSpPr>
            <p:cNvPr id="12298" name="Group 6"/>
            <p:cNvGrpSpPr>
              <a:grpSpLocks/>
            </p:cNvGrpSpPr>
            <p:nvPr/>
          </p:nvGrpSpPr>
          <p:grpSpPr bwMode="auto">
            <a:xfrm>
              <a:off x="432" y="3002"/>
              <a:ext cx="2264" cy="1222"/>
              <a:chOff x="1780" y="3002"/>
              <a:chExt cx="2264" cy="1222"/>
            </a:xfrm>
          </p:grpSpPr>
          <p:sp>
            <p:nvSpPr>
              <p:cNvPr id="817159" name="Oval 7"/>
              <p:cNvSpPr>
                <a:spLocks noChangeAspect="1" noChangeArrowheads="1"/>
              </p:cNvSpPr>
              <p:nvPr/>
            </p:nvSpPr>
            <p:spPr bwMode="auto">
              <a:xfrm>
                <a:off x="3290"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60" name="Oval 8"/>
              <p:cNvSpPr>
                <a:spLocks noChangeAspect="1" noChangeArrowheads="1"/>
              </p:cNvSpPr>
              <p:nvPr/>
            </p:nvSpPr>
            <p:spPr bwMode="auto">
              <a:xfrm>
                <a:off x="3290"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61" name="Oval 9"/>
              <p:cNvSpPr>
                <a:spLocks noChangeAspect="1" noChangeArrowheads="1"/>
              </p:cNvSpPr>
              <p:nvPr/>
            </p:nvSpPr>
            <p:spPr bwMode="auto">
              <a:xfrm>
                <a:off x="3865"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62" name="Oval 10"/>
              <p:cNvSpPr>
                <a:spLocks noChangeAspect="1" noChangeArrowheads="1"/>
              </p:cNvSpPr>
              <p:nvPr/>
            </p:nvSpPr>
            <p:spPr bwMode="auto">
              <a:xfrm>
                <a:off x="3865"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304" name="AutoShape 11"/>
              <p:cNvCxnSpPr>
                <a:cxnSpLocks noChangeAspect="1" noChangeShapeType="1"/>
                <a:stCxn id="817159" idx="6"/>
                <a:endCxn id="817162" idx="2"/>
              </p:cNvCxnSpPr>
              <p:nvPr/>
            </p:nvCxnSpPr>
            <p:spPr bwMode="auto">
              <a:xfrm>
                <a:off x="3469" y="3128"/>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05" name="AutoShape 12"/>
              <p:cNvCxnSpPr>
                <a:cxnSpLocks noChangeAspect="1" noChangeShapeType="1"/>
                <a:stCxn id="817159" idx="4"/>
                <a:endCxn id="817160" idx="0"/>
              </p:cNvCxnSpPr>
              <p:nvPr/>
            </p:nvCxnSpPr>
            <p:spPr bwMode="auto">
              <a:xfrm>
                <a:off x="3379"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06" name="AutoShape 13"/>
              <p:cNvCxnSpPr>
                <a:cxnSpLocks noChangeAspect="1" noChangeShapeType="1"/>
                <a:stCxn id="817162" idx="4"/>
                <a:endCxn id="817161" idx="0"/>
              </p:cNvCxnSpPr>
              <p:nvPr/>
            </p:nvCxnSpPr>
            <p:spPr bwMode="auto">
              <a:xfrm>
                <a:off x="3954"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07" name="AutoShape 14"/>
              <p:cNvCxnSpPr>
                <a:cxnSpLocks noChangeAspect="1" noChangeShapeType="1"/>
                <a:stCxn id="817160" idx="6"/>
                <a:endCxn id="817161" idx="2"/>
              </p:cNvCxnSpPr>
              <p:nvPr/>
            </p:nvCxnSpPr>
            <p:spPr bwMode="auto">
              <a:xfrm>
                <a:off x="3469" y="3775"/>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08" name="AutoShape 15"/>
              <p:cNvCxnSpPr>
                <a:cxnSpLocks noChangeAspect="1" noChangeShapeType="1"/>
                <a:stCxn id="817162" idx="3"/>
                <a:endCxn id="817160" idx="7"/>
              </p:cNvCxnSpPr>
              <p:nvPr/>
            </p:nvCxnSpPr>
            <p:spPr bwMode="auto">
              <a:xfrm flipH="1">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09" name="AutoShape 16"/>
              <p:cNvCxnSpPr>
                <a:cxnSpLocks noChangeAspect="1" noChangeShapeType="1"/>
                <a:stCxn id="817159" idx="5"/>
                <a:endCxn id="817161" idx="1"/>
              </p:cNvCxnSpPr>
              <p:nvPr/>
            </p:nvCxnSpPr>
            <p:spPr bwMode="auto">
              <a:xfrm>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817169" name="Oval 17"/>
              <p:cNvSpPr>
                <a:spLocks noChangeAspect="1" noChangeArrowheads="1"/>
              </p:cNvSpPr>
              <p:nvPr/>
            </p:nvSpPr>
            <p:spPr bwMode="auto">
              <a:xfrm>
                <a:off x="2688" y="4044"/>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70" name="Oval 18"/>
              <p:cNvSpPr>
                <a:spLocks noChangeAspect="1" noChangeArrowheads="1"/>
              </p:cNvSpPr>
              <p:nvPr/>
            </p:nvSpPr>
            <p:spPr bwMode="auto">
              <a:xfrm>
                <a:off x="1780"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71" name="Oval 19"/>
              <p:cNvSpPr>
                <a:spLocks noChangeAspect="1" noChangeArrowheads="1"/>
              </p:cNvSpPr>
              <p:nvPr/>
            </p:nvSpPr>
            <p:spPr bwMode="auto">
              <a:xfrm>
                <a:off x="2355"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17172" name="Oval 20"/>
              <p:cNvSpPr>
                <a:spLocks noChangeAspect="1" noChangeArrowheads="1"/>
              </p:cNvSpPr>
              <p:nvPr/>
            </p:nvSpPr>
            <p:spPr bwMode="auto">
              <a:xfrm>
                <a:off x="2355" y="3002"/>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314" name="AutoShape 21"/>
              <p:cNvCxnSpPr>
                <a:cxnSpLocks noChangeAspect="1" noChangeShapeType="1"/>
                <a:endCxn id="817170" idx="5"/>
              </p:cNvCxnSpPr>
              <p:nvPr/>
            </p:nvCxnSpPr>
            <p:spPr bwMode="auto">
              <a:xfrm flipH="1" flipV="1">
                <a:off x="1934" y="3803"/>
                <a:ext cx="755" cy="31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15" name="AutoShape 22"/>
              <p:cNvCxnSpPr>
                <a:cxnSpLocks noChangeAspect="1" noChangeShapeType="1"/>
                <a:stCxn id="817172" idx="4"/>
                <a:endCxn id="817171" idx="0"/>
              </p:cNvCxnSpPr>
              <p:nvPr/>
            </p:nvCxnSpPr>
            <p:spPr bwMode="auto">
              <a:xfrm>
                <a:off x="2445" y="3182"/>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16" name="AutoShape 23"/>
              <p:cNvCxnSpPr>
                <a:cxnSpLocks noChangeAspect="1" noChangeShapeType="1"/>
                <a:stCxn id="817170" idx="6"/>
                <a:endCxn id="817171" idx="2"/>
              </p:cNvCxnSpPr>
              <p:nvPr/>
            </p:nvCxnSpPr>
            <p:spPr bwMode="auto">
              <a:xfrm>
                <a:off x="1960" y="3739"/>
                <a:ext cx="39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17" name="AutoShape 24"/>
              <p:cNvCxnSpPr>
                <a:cxnSpLocks noChangeAspect="1" noChangeShapeType="1"/>
                <a:stCxn id="817172" idx="3"/>
                <a:endCxn id="817170" idx="7"/>
              </p:cNvCxnSpPr>
              <p:nvPr/>
            </p:nvCxnSpPr>
            <p:spPr bwMode="auto">
              <a:xfrm flipH="1">
                <a:off x="1933" y="3155"/>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18" name="AutoShape 25"/>
              <p:cNvCxnSpPr>
                <a:cxnSpLocks noChangeAspect="1" noChangeShapeType="1"/>
                <a:stCxn id="817169" idx="6"/>
                <a:endCxn id="817160" idx="3"/>
              </p:cNvCxnSpPr>
              <p:nvPr/>
            </p:nvCxnSpPr>
            <p:spPr bwMode="auto">
              <a:xfrm flipV="1">
                <a:off x="2868" y="3838"/>
                <a:ext cx="448"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2299" name="Text Box 26"/>
            <p:cNvSpPr txBox="1">
              <a:spLocks noChangeArrowheads="1"/>
            </p:cNvSpPr>
            <p:nvPr/>
          </p:nvSpPr>
          <p:spPr bwMode="auto">
            <a:xfrm>
              <a:off x="1632" y="3936"/>
              <a:ext cx="6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k=4</a:t>
              </a:r>
            </a:p>
          </p:txBody>
        </p:sp>
      </p:grpSp>
      <p:sp>
        <p:nvSpPr>
          <p:cNvPr id="817179" name="Text Box 27"/>
          <p:cNvSpPr txBox="1">
            <a:spLocks noChangeArrowheads="1"/>
          </p:cNvSpPr>
          <p:nvPr/>
        </p:nvSpPr>
        <p:spPr bwMode="auto">
          <a:xfrm>
            <a:off x="4148138" y="4572000"/>
            <a:ext cx="13382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sp>
        <p:nvSpPr>
          <p:cNvPr id="817180" name="Oval 28"/>
          <p:cNvSpPr>
            <a:spLocks noChangeArrowheads="1"/>
          </p:cNvSpPr>
          <p:nvPr/>
        </p:nvSpPr>
        <p:spPr bwMode="auto">
          <a:xfrm>
            <a:off x="1314450" y="4495800"/>
            <a:ext cx="2286000" cy="182562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b="1">
              <a:effectLst/>
            </a:endParaRPr>
          </a:p>
        </p:txBody>
      </p:sp>
      <p:sp>
        <p:nvSpPr>
          <p:cNvPr id="817181" name="Text Box 29"/>
          <p:cNvSpPr txBox="1">
            <a:spLocks noChangeArrowheads="1"/>
          </p:cNvSpPr>
          <p:nvPr/>
        </p:nvSpPr>
        <p:spPr bwMode="auto">
          <a:xfrm>
            <a:off x="2852738" y="4114800"/>
            <a:ext cx="1960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Not Valid</a:t>
            </a:r>
          </a:p>
        </p:txBody>
      </p:sp>
      <p:sp>
        <p:nvSpPr>
          <p:cNvPr id="817182" name="Text Box 30"/>
          <p:cNvSpPr txBox="1">
            <a:spLocks noChangeArrowheads="1"/>
          </p:cNvSpPr>
          <p:nvPr/>
        </p:nvSpPr>
        <p:spPr bwMode="auto">
          <a:xfrm>
            <a:off x="4191000" y="5332413"/>
            <a:ext cx="5322888"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Formal definition:</a:t>
            </a:r>
          </a:p>
          <a:p>
            <a:r>
              <a:rPr lang="en-US" altLang="en-US">
                <a:solidFill>
                  <a:srgbClr val="00FFCC"/>
                </a:solidFill>
                <a:effectLst/>
              </a:rPr>
              <a:t>Prob </a:t>
            </a:r>
            <a:r>
              <a:rPr lang="en-US" altLang="en-US">
                <a:solidFill>
                  <a:srgbClr val="00FFCC"/>
                </a:solidFill>
                <a:effectLst/>
                <a:latin typeface="Symbol" pitchFamily="18" charset="2"/>
                <a:sym typeface="Symbol" pitchFamily="18" charset="2"/>
              </a:rPr>
              <a:t></a:t>
            </a:r>
            <a:r>
              <a:rPr lang="en-US" altLang="en-US">
                <a:solidFill>
                  <a:srgbClr val="00FFCC"/>
                </a:solidFill>
                <a:effectLst/>
              </a:rPr>
              <a:t> NP</a:t>
            </a:r>
            <a:r>
              <a:rPr lang="en-US" altLang="en-US">
                <a:effectLst/>
              </a:rPr>
              <a:t> iff </a:t>
            </a:r>
            <a:r>
              <a:rPr lang="en-US" altLang="en-US">
                <a:solidFill>
                  <a:srgbClr val="00FFCC"/>
                </a:solidFill>
                <a:effectLst/>
                <a:latin typeface="Symbol" pitchFamily="18" charset="2"/>
                <a:sym typeface="Symbol" pitchFamily="18" charset="2"/>
              </a:rPr>
              <a:t></a:t>
            </a:r>
            <a:r>
              <a:rPr lang="en-US" altLang="en-US">
                <a:solidFill>
                  <a:srgbClr val="00FFCC"/>
                </a:solidFill>
                <a:effectLst/>
              </a:rPr>
              <a:t> poly time Valid</a:t>
            </a:r>
          </a:p>
          <a:p>
            <a:r>
              <a:rPr lang="en-US" altLang="en-US">
                <a:effectLst/>
              </a:rPr>
              <a:t>such that </a:t>
            </a:r>
            <a:r>
              <a:rPr lang="en-US" altLang="en-US">
                <a:solidFill>
                  <a:srgbClr val="00FFCC"/>
                </a:solidFill>
                <a:effectLst/>
              </a:rPr>
              <a:t>Prob(I) = </a:t>
            </a:r>
            <a:r>
              <a:rPr lang="en-US" altLang="en-US">
                <a:solidFill>
                  <a:srgbClr val="00FFCC"/>
                </a:solidFill>
                <a:effectLst/>
                <a:latin typeface="Symbol" pitchFamily="18" charset="2"/>
                <a:sym typeface="Symbol" pitchFamily="18" charset="2"/>
              </a:rPr>
              <a:t></a:t>
            </a:r>
            <a:r>
              <a:rPr lang="en-US" altLang="en-US">
                <a:solidFill>
                  <a:srgbClr val="00FFCC"/>
                </a:solidFill>
                <a:effectLst/>
              </a:rPr>
              <a:t> S Valid(I,S)</a:t>
            </a:r>
          </a:p>
        </p:txBody>
      </p:sp>
      <p:sp>
        <p:nvSpPr>
          <p:cNvPr id="12297" name="Rectangle 358"/>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17154">
                                            <p:txEl>
                                              <p:pRg st="0" end="0"/>
                                            </p:txEl>
                                          </p:spTgt>
                                        </p:tgtEl>
                                        <p:attrNameLst>
                                          <p:attrName>style.visibility</p:attrName>
                                        </p:attrNameLst>
                                      </p:cBhvr>
                                      <p:to>
                                        <p:strVal val="visible"/>
                                      </p:to>
                                    </p:set>
                                    <p:anim calcmode="lin" valueType="num">
                                      <p:cBhvr additive="base">
                                        <p:cTn id="7" dur="500" fill="hold"/>
                                        <p:tgtEl>
                                          <p:spTgt spid="81715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171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7154">
                                            <p:txEl>
                                              <p:pRg st="1" end="1"/>
                                            </p:txEl>
                                          </p:spTgt>
                                        </p:tgtEl>
                                        <p:attrNameLst>
                                          <p:attrName>style.visibility</p:attrName>
                                        </p:attrNameLst>
                                      </p:cBhvr>
                                      <p:to>
                                        <p:strVal val="visible"/>
                                      </p:to>
                                    </p:set>
                                    <p:anim calcmode="lin" valueType="num">
                                      <p:cBhvr additive="base">
                                        <p:cTn id="13" dur="500" fill="hold"/>
                                        <p:tgtEl>
                                          <p:spTgt spid="81715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17154">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17154">
                                            <p:txEl>
                                              <p:pRg st="2" end="2"/>
                                            </p:txEl>
                                          </p:spTgt>
                                        </p:tgtEl>
                                        <p:attrNameLst>
                                          <p:attrName>style.visibility</p:attrName>
                                        </p:attrNameLst>
                                      </p:cBhvr>
                                      <p:to>
                                        <p:strVal val="visible"/>
                                      </p:to>
                                    </p:set>
                                    <p:anim calcmode="lin" valueType="num">
                                      <p:cBhvr additive="base">
                                        <p:cTn id="23" dur="500" fill="hold"/>
                                        <p:tgtEl>
                                          <p:spTgt spid="817154">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17154">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17156"/>
                                        </p:tgtEl>
                                        <p:attrNameLst>
                                          <p:attrName>style.visibility</p:attrName>
                                        </p:attrNameLst>
                                      </p:cBhvr>
                                      <p:to>
                                        <p:strVal val="visible"/>
                                      </p:to>
                                    </p:set>
                                    <p:anim calcmode="lin" valueType="num">
                                      <p:cBhvr additive="base">
                                        <p:cTn id="27" dur="500" fill="hold"/>
                                        <p:tgtEl>
                                          <p:spTgt spid="817156"/>
                                        </p:tgtEl>
                                        <p:attrNameLst>
                                          <p:attrName>ppt_x</p:attrName>
                                        </p:attrNameLst>
                                      </p:cBhvr>
                                      <p:tavLst>
                                        <p:tav tm="0">
                                          <p:val>
                                            <p:strVal val="#ppt_x"/>
                                          </p:val>
                                        </p:tav>
                                        <p:tav tm="100000">
                                          <p:val>
                                            <p:strVal val="#ppt_x"/>
                                          </p:val>
                                        </p:tav>
                                      </p:tavLst>
                                    </p:anim>
                                    <p:anim calcmode="lin" valueType="num">
                                      <p:cBhvr additive="base">
                                        <p:cTn id="28" dur="500" fill="hold"/>
                                        <p:tgtEl>
                                          <p:spTgt spid="817156"/>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17154">
                                            <p:txEl>
                                              <p:pRg st="3" end="3"/>
                                            </p:txEl>
                                          </p:spTgt>
                                        </p:tgtEl>
                                        <p:attrNameLst>
                                          <p:attrName>style.visibility</p:attrName>
                                        </p:attrNameLst>
                                      </p:cBhvr>
                                      <p:to>
                                        <p:strVal val="visible"/>
                                      </p:to>
                                    </p:set>
                                    <p:anim calcmode="lin" valueType="num">
                                      <p:cBhvr additive="base">
                                        <p:cTn id="33" dur="500" fill="hold"/>
                                        <p:tgtEl>
                                          <p:spTgt spid="817154">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171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17179"/>
                                        </p:tgtEl>
                                        <p:attrNameLst>
                                          <p:attrName>style.visibility</p:attrName>
                                        </p:attrNameLst>
                                      </p:cBhvr>
                                      <p:to>
                                        <p:strVal val="visible"/>
                                      </p:to>
                                    </p:set>
                                    <p:anim calcmode="lin" valueType="num">
                                      <p:cBhvr additive="base">
                                        <p:cTn id="39" dur="500" fill="hold"/>
                                        <p:tgtEl>
                                          <p:spTgt spid="817179"/>
                                        </p:tgtEl>
                                        <p:attrNameLst>
                                          <p:attrName>ppt_x</p:attrName>
                                        </p:attrNameLst>
                                      </p:cBhvr>
                                      <p:tavLst>
                                        <p:tav tm="0">
                                          <p:val>
                                            <p:strVal val="#ppt_x"/>
                                          </p:val>
                                        </p:tav>
                                        <p:tav tm="100000">
                                          <p:val>
                                            <p:strVal val="#ppt_x"/>
                                          </p:val>
                                        </p:tav>
                                      </p:tavLst>
                                    </p:anim>
                                    <p:anim calcmode="lin" valueType="num">
                                      <p:cBhvr additive="base">
                                        <p:cTn id="40" dur="500" fill="hold"/>
                                        <p:tgtEl>
                                          <p:spTgt spid="817179"/>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17180"/>
                                        </p:tgtEl>
                                        <p:attrNameLst>
                                          <p:attrName>style.visibility</p:attrName>
                                        </p:attrNameLst>
                                      </p:cBhvr>
                                      <p:to>
                                        <p:strVal val="visible"/>
                                      </p:to>
                                    </p:set>
                                    <p:anim calcmode="lin" valueType="num">
                                      <p:cBhvr additive="base">
                                        <p:cTn id="45" dur="500" fill="hold"/>
                                        <p:tgtEl>
                                          <p:spTgt spid="817180"/>
                                        </p:tgtEl>
                                        <p:attrNameLst>
                                          <p:attrName>ppt_x</p:attrName>
                                        </p:attrNameLst>
                                      </p:cBhvr>
                                      <p:tavLst>
                                        <p:tav tm="0">
                                          <p:val>
                                            <p:strVal val="#ppt_x"/>
                                          </p:val>
                                        </p:tav>
                                        <p:tav tm="100000">
                                          <p:val>
                                            <p:strVal val="#ppt_x"/>
                                          </p:val>
                                        </p:tav>
                                      </p:tavLst>
                                    </p:anim>
                                    <p:anim calcmode="lin" valueType="num">
                                      <p:cBhvr additive="base">
                                        <p:cTn id="46" dur="500" fill="hold"/>
                                        <p:tgtEl>
                                          <p:spTgt spid="817180"/>
                                        </p:tgtEl>
                                        <p:attrNameLst>
                                          <p:attrName>ppt_y</p:attrName>
                                        </p:attrNameLst>
                                      </p:cBhvr>
                                      <p:tavLst>
                                        <p:tav tm="0">
                                          <p:val>
                                            <p:strVal val="1+#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81715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817179"/>
                                        </p:tgtEl>
                                        <p:attrNameLst>
                                          <p:attrName>style.visibility</p:attrName>
                                        </p:attrNameLst>
                                      </p:cBhvr>
                                      <p:to>
                                        <p:strVal val="hidden"/>
                                      </p:to>
                                    </p:set>
                                  </p:childTnLst>
                                </p:cTn>
                              </p:par>
                              <p:par>
                                <p:cTn id="51" presetID="2" presetClass="entr" presetSubtype="4" fill="hold" grpId="0" nodeType="withEffect">
                                  <p:stCondLst>
                                    <p:cond delay="0"/>
                                  </p:stCondLst>
                                  <p:childTnLst>
                                    <p:set>
                                      <p:cBhvr>
                                        <p:cTn id="52" dur="1" fill="hold">
                                          <p:stCondLst>
                                            <p:cond delay="0"/>
                                          </p:stCondLst>
                                        </p:cTn>
                                        <p:tgtEl>
                                          <p:spTgt spid="817181"/>
                                        </p:tgtEl>
                                        <p:attrNameLst>
                                          <p:attrName>style.visibility</p:attrName>
                                        </p:attrNameLst>
                                      </p:cBhvr>
                                      <p:to>
                                        <p:strVal val="visible"/>
                                      </p:to>
                                    </p:set>
                                    <p:anim calcmode="lin" valueType="num">
                                      <p:cBhvr additive="base">
                                        <p:cTn id="53" dur="500" fill="hold"/>
                                        <p:tgtEl>
                                          <p:spTgt spid="817181"/>
                                        </p:tgtEl>
                                        <p:attrNameLst>
                                          <p:attrName>ppt_x</p:attrName>
                                        </p:attrNameLst>
                                      </p:cBhvr>
                                      <p:tavLst>
                                        <p:tav tm="0">
                                          <p:val>
                                            <p:strVal val="#ppt_x"/>
                                          </p:val>
                                        </p:tav>
                                        <p:tav tm="100000">
                                          <p:val>
                                            <p:strVal val="#ppt_x"/>
                                          </p:val>
                                        </p:tav>
                                      </p:tavLst>
                                    </p:anim>
                                    <p:anim calcmode="lin" valueType="num">
                                      <p:cBhvr additive="base">
                                        <p:cTn id="54" dur="500" fill="hold"/>
                                        <p:tgtEl>
                                          <p:spTgt spid="817181"/>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817182"/>
                                        </p:tgtEl>
                                        <p:attrNameLst>
                                          <p:attrName>style.visibility</p:attrName>
                                        </p:attrNameLst>
                                      </p:cBhvr>
                                      <p:to>
                                        <p:strVal val="visible"/>
                                      </p:to>
                                    </p:set>
                                    <p:anim calcmode="lin" valueType="num">
                                      <p:cBhvr additive="base">
                                        <p:cTn id="59" dur="500" fill="hold"/>
                                        <p:tgtEl>
                                          <p:spTgt spid="817182"/>
                                        </p:tgtEl>
                                        <p:attrNameLst>
                                          <p:attrName>ppt_x</p:attrName>
                                        </p:attrNameLst>
                                      </p:cBhvr>
                                      <p:tavLst>
                                        <p:tav tm="0">
                                          <p:val>
                                            <p:strVal val="#ppt_x"/>
                                          </p:val>
                                        </p:tav>
                                        <p:tav tm="100000">
                                          <p:val>
                                            <p:strVal val="#ppt_x"/>
                                          </p:val>
                                        </p:tav>
                                      </p:tavLst>
                                    </p:anim>
                                    <p:anim calcmode="lin" valueType="num">
                                      <p:cBhvr additive="base">
                                        <p:cTn id="60" dur="500" fill="hold"/>
                                        <p:tgtEl>
                                          <p:spTgt spid="817182"/>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817154">
                                            <p:txEl>
                                              <p:pRg st="4" end="4"/>
                                            </p:txEl>
                                          </p:spTgt>
                                        </p:tgtEl>
                                        <p:attrNameLst>
                                          <p:attrName>style.visibility</p:attrName>
                                        </p:attrNameLst>
                                      </p:cBhvr>
                                      <p:to>
                                        <p:strVal val="visible"/>
                                      </p:to>
                                    </p:set>
                                    <p:anim calcmode="lin" valueType="num">
                                      <p:cBhvr additive="base">
                                        <p:cTn id="65" dur="500" fill="hold"/>
                                        <p:tgtEl>
                                          <p:spTgt spid="817154">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1715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7154" grpId="0" build="p" bldLvl="2" autoUpdateAnimBg="0"/>
      <p:bldP spid="817156" grpId="0" animBg="1"/>
      <p:bldP spid="817156" grpId="1" animBg="1"/>
      <p:bldP spid="817179" grpId="0"/>
      <p:bldP spid="817179" grpId="1"/>
      <p:bldP spid="817180" grpId="0" animBg="1"/>
      <p:bldP spid="817181" grpId="0"/>
      <p:bldP spid="81718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6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6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6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3" name="Oval 9"/>
          <p:cNvSpPr>
            <a:spLocks noChangeArrowheads="1"/>
          </p:cNvSpPr>
          <p:nvPr/>
        </p:nvSpPr>
        <p:spPr bwMode="auto">
          <a:xfrm>
            <a:off x="2590800" y="979488"/>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4"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675"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3676" name="AutoShape 14"/>
          <p:cNvCxnSpPr>
            <a:cxnSpLocks noChangeShapeType="1"/>
            <a:stCxn id="113674" idx="6"/>
            <a:endCxn id="11366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77" name="AutoShape 15"/>
          <p:cNvCxnSpPr>
            <a:cxnSpLocks noChangeShapeType="1"/>
            <a:stCxn id="113666" idx="3"/>
            <a:endCxn id="113673" idx="7"/>
          </p:cNvCxnSpPr>
          <p:nvPr/>
        </p:nvCxnSpPr>
        <p:spPr bwMode="auto">
          <a:xfrm flipH="1">
            <a:off x="3021013" y="760413"/>
            <a:ext cx="119062"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78" name="AutoShape 16"/>
          <p:cNvCxnSpPr>
            <a:cxnSpLocks noChangeShapeType="1"/>
            <a:stCxn id="113674" idx="5"/>
            <a:endCxn id="113673" idx="1"/>
          </p:cNvCxnSpPr>
          <p:nvPr/>
        </p:nvCxnSpPr>
        <p:spPr bwMode="auto">
          <a:xfrm>
            <a:off x="2441575" y="765175"/>
            <a:ext cx="222250"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79" name="AutoShape 17"/>
          <p:cNvCxnSpPr>
            <a:cxnSpLocks noChangeShapeType="1"/>
            <a:stCxn id="113666" idx="5"/>
            <a:endCxn id="113675"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0" name="AutoShape 18"/>
          <p:cNvCxnSpPr>
            <a:cxnSpLocks noChangeShapeType="1"/>
            <a:stCxn id="113666" idx="4"/>
            <a:endCxn id="11366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1" name="AutoShape 19"/>
          <p:cNvCxnSpPr>
            <a:cxnSpLocks noChangeShapeType="1"/>
            <a:stCxn id="113673" idx="5"/>
            <a:endCxn id="113668" idx="1"/>
          </p:cNvCxnSpPr>
          <p:nvPr/>
        </p:nvCxnSpPr>
        <p:spPr bwMode="auto">
          <a:xfrm>
            <a:off x="3021013" y="1409700"/>
            <a:ext cx="517525"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2" name="AutoShape 20"/>
          <p:cNvCxnSpPr>
            <a:cxnSpLocks noChangeShapeType="1"/>
            <a:stCxn id="113739" idx="7"/>
            <a:endCxn id="113673" idx="2"/>
          </p:cNvCxnSpPr>
          <p:nvPr/>
        </p:nvCxnSpPr>
        <p:spPr bwMode="auto">
          <a:xfrm flipV="1">
            <a:off x="1106488" y="1231900"/>
            <a:ext cx="1484312"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3" name="AutoShape 21"/>
          <p:cNvCxnSpPr>
            <a:cxnSpLocks noChangeShapeType="1"/>
            <a:stCxn id="113673" idx="6"/>
            <a:endCxn id="113738" idx="2"/>
          </p:cNvCxnSpPr>
          <p:nvPr/>
        </p:nvCxnSpPr>
        <p:spPr bwMode="auto">
          <a:xfrm>
            <a:off x="3094038" y="1231900"/>
            <a:ext cx="1566862"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4" name="AutoShape 22"/>
          <p:cNvCxnSpPr>
            <a:cxnSpLocks noChangeShapeType="1"/>
            <a:stCxn id="113739" idx="6"/>
            <a:endCxn id="113675"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5" name="AutoShape 23"/>
          <p:cNvCxnSpPr>
            <a:cxnSpLocks noChangeShapeType="1"/>
            <a:stCxn id="113672" idx="0"/>
            <a:endCxn id="113673" idx="4"/>
          </p:cNvCxnSpPr>
          <p:nvPr/>
        </p:nvCxnSpPr>
        <p:spPr bwMode="auto">
          <a:xfrm flipV="1">
            <a:off x="2522538" y="1482725"/>
            <a:ext cx="320675"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6" name="AutoShape 24"/>
          <p:cNvCxnSpPr>
            <a:cxnSpLocks noChangeShapeType="1"/>
            <a:stCxn id="113672" idx="6"/>
            <a:endCxn id="11366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7" name="AutoShape 25"/>
          <p:cNvCxnSpPr>
            <a:cxnSpLocks noChangeShapeType="1"/>
            <a:stCxn id="113671" idx="5"/>
            <a:endCxn id="11366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8" name="AutoShape 26"/>
          <p:cNvCxnSpPr>
            <a:cxnSpLocks noChangeShapeType="1"/>
            <a:stCxn id="113668" idx="6"/>
            <a:endCxn id="11366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89" name="AutoShape 27"/>
          <p:cNvCxnSpPr>
            <a:cxnSpLocks noChangeShapeType="1"/>
            <a:stCxn id="113670" idx="4"/>
            <a:endCxn id="11367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90" name="AutoShape 29"/>
          <p:cNvCxnSpPr>
            <a:cxnSpLocks noChangeShapeType="1"/>
            <a:stCxn id="113670" idx="5"/>
            <a:endCxn id="11366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91" name="AutoShape 30"/>
          <p:cNvCxnSpPr>
            <a:cxnSpLocks noChangeShapeType="1"/>
            <a:stCxn id="113669" idx="2"/>
            <a:endCxn id="11367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92" name="AutoShape 31"/>
          <p:cNvCxnSpPr>
            <a:cxnSpLocks noChangeShapeType="1"/>
            <a:stCxn id="113669" idx="7"/>
            <a:endCxn id="113738"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93" name="AutoShape 32"/>
          <p:cNvCxnSpPr>
            <a:cxnSpLocks noChangeShapeType="1"/>
            <a:stCxn id="113738" idx="4"/>
            <a:endCxn id="113675"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3694" name="AutoShape 33"/>
          <p:cNvCxnSpPr>
            <a:cxnSpLocks noChangeShapeType="1"/>
            <a:stCxn id="113675" idx="4"/>
            <a:endCxn id="11366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3695"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3696"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3697"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3698"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3699"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aphicFrame>
        <p:nvGraphicFramePr>
          <p:cNvPr id="778281" name="Group 41"/>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778307" name="Line 67"/>
          <p:cNvSpPr>
            <a:spLocks noChangeShapeType="1"/>
          </p:cNvSpPr>
          <p:nvPr/>
        </p:nvSpPr>
        <p:spPr bwMode="auto">
          <a:xfrm>
            <a:off x="4267200" y="47244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778308" name="Text Box 68"/>
          <p:cNvSpPr txBox="1">
            <a:spLocks noChangeArrowheads="1"/>
          </p:cNvSpPr>
          <p:nvPr/>
        </p:nvSpPr>
        <p:spPr bwMode="auto">
          <a:xfrm>
            <a:off x="2163763" y="39624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a:t>
            </a:r>
          </a:p>
        </p:txBody>
      </p:sp>
      <p:grpSp>
        <p:nvGrpSpPr>
          <p:cNvPr id="2" name="Group 69"/>
          <p:cNvGrpSpPr>
            <a:grpSpLocks/>
          </p:cNvGrpSpPr>
          <p:nvPr/>
        </p:nvGrpSpPr>
        <p:grpSpPr bwMode="auto">
          <a:xfrm>
            <a:off x="2133600" y="3962400"/>
            <a:ext cx="6400800" cy="1033463"/>
            <a:chOff x="1344" y="2496"/>
            <a:chExt cx="4032" cy="651"/>
          </a:xfrm>
        </p:grpSpPr>
        <p:sp>
          <p:nvSpPr>
            <p:cNvPr id="113753" name="Oval 70"/>
            <p:cNvSpPr>
              <a:spLocks noChangeArrowheads="1"/>
            </p:cNvSpPr>
            <p:nvPr/>
          </p:nvSpPr>
          <p:spPr bwMode="auto">
            <a:xfrm>
              <a:off x="1431" y="2544"/>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754" name="Rectangle 71"/>
            <p:cNvSpPr>
              <a:spLocks noChangeArrowheads="1"/>
            </p:cNvSpPr>
            <p:nvPr/>
          </p:nvSpPr>
          <p:spPr bwMode="auto">
            <a:xfrm>
              <a:off x="5135" y="2820"/>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F</a:t>
              </a:r>
            </a:p>
          </p:txBody>
        </p:sp>
        <p:sp>
          <p:nvSpPr>
            <p:cNvPr id="113755" name="Text Box 72"/>
            <p:cNvSpPr txBox="1">
              <a:spLocks noChangeArrowheads="1"/>
            </p:cNvSpPr>
            <p:nvPr/>
          </p:nvSpPr>
          <p:spPr bwMode="auto">
            <a:xfrm>
              <a:off x="1344" y="2496"/>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pSp>
      <p:sp>
        <p:nvSpPr>
          <p:cNvPr id="778313" name="Text Box 73"/>
          <p:cNvSpPr txBox="1">
            <a:spLocks noChangeArrowheads="1"/>
          </p:cNvSpPr>
          <p:nvPr/>
        </p:nvSpPr>
        <p:spPr bwMode="auto">
          <a:xfrm>
            <a:off x="62928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113730"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3731" name="Group 75"/>
          <p:cNvGrpSpPr>
            <a:grpSpLocks/>
          </p:cNvGrpSpPr>
          <p:nvPr/>
        </p:nvGrpSpPr>
        <p:grpSpPr bwMode="auto">
          <a:xfrm>
            <a:off x="490538" y="5413375"/>
            <a:ext cx="455612" cy="1252538"/>
            <a:chOff x="309" y="3410"/>
            <a:chExt cx="287" cy="789"/>
          </a:xfrm>
        </p:grpSpPr>
        <p:sp>
          <p:nvSpPr>
            <p:cNvPr id="113749" name="AutoShape 76"/>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8317" name="Line 77"/>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8318" name="Line 78"/>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8319" name="Line 79"/>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3732" name="Group 80"/>
          <p:cNvGrpSpPr>
            <a:grpSpLocks/>
          </p:cNvGrpSpPr>
          <p:nvPr/>
        </p:nvGrpSpPr>
        <p:grpSpPr bwMode="auto">
          <a:xfrm>
            <a:off x="-228600" y="5135563"/>
            <a:ext cx="1328738" cy="1570037"/>
            <a:chOff x="-135" y="3235"/>
            <a:chExt cx="837" cy="989"/>
          </a:xfrm>
        </p:grpSpPr>
        <p:sp>
          <p:nvSpPr>
            <p:cNvPr id="113746" name="Text Box 81"/>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3747" name="Text Box 82"/>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3748" name="Text Box 83"/>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grpSp>
        <p:nvGrpSpPr>
          <p:cNvPr id="5" name="Group 84"/>
          <p:cNvGrpSpPr>
            <a:grpSpLocks/>
          </p:cNvGrpSpPr>
          <p:nvPr/>
        </p:nvGrpSpPr>
        <p:grpSpPr bwMode="auto">
          <a:xfrm>
            <a:off x="250825" y="4900613"/>
            <a:ext cx="877888" cy="2033587"/>
            <a:chOff x="158" y="3087"/>
            <a:chExt cx="553" cy="1281"/>
          </a:xfrm>
        </p:grpSpPr>
        <p:sp>
          <p:nvSpPr>
            <p:cNvPr id="113743" name="Text Box 85"/>
            <p:cNvSpPr txBox="1">
              <a:spLocks noChangeAspect="1" noChangeArrowheads="1"/>
            </p:cNvSpPr>
            <p:nvPr/>
          </p:nvSpPr>
          <p:spPr bwMode="auto">
            <a:xfrm>
              <a:off x="158" y="3091"/>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3744" name="Text Box 86"/>
            <p:cNvSpPr txBox="1">
              <a:spLocks noChangeAspect="1" noChangeArrowheads="1"/>
            </p:cNvSpPr>
            <p:nvPr/>
          </p:nvSpPr>
          <p:spPr bwMode="auto">
            <a:xfrm>
              <a:off x="275" y="3087"/>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3745" name="Text Box 87"/>
            <p:cNvSpPr txBox="1">
              <a:spLocks noChangeAspect="1" noChangeArrowheads="1"/>
            </p:cNvSpPr>
            <p:nvPr/>
          </p:nvSpPr>
          <p:spPr bwMode="auto">
            <a:xfrm>
              <a:off x="219" y="4176"/>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sp>
        <p:nvSpPr>
          <p:cNvPr id="113734" name="Oval 94"/>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735" name="Oval 95"/>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6" name="Group 93"/>
          <p:cNvGrpSpPr>
            <a:grpSpLocks/>
          </p:cNvGrpSpPr>
          <p:nvPr/>
        </p:nvGrpSpPr>
        <p:grpSpPr bwMode="auto">
          <a:xfrm>
            <a:off x="533400" y="1554163"/>
            <a:ext cx="4630738" cy="863600"/>
            <a:chOff x="336" y="979"/>
            <a:chExt cx="2917" cy="544"/>
          </a:xfrm>
        </p:grpSpPr>
        <p:sp>
          <p:nvSpPr>
            <p:cNvPr id="113738" name="Oval 11"/>
            <p:cNvSpPr>
              <a:spLocks noChangeArrowheads="1"/>
            </p:cNvSpPr>
            <p:nvPr/>
          </p:nvSpPr>
          <p:spPr bwMode="auto">
            <a:xfrm>
              <a:off x="2936" y="1027"/>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3739" name="Oval 13"/>
            <p:cNvSpPr>
              <a:spLocks noChangeArrowheads="1"/>
            </p:cNvSpPr>
            <p:nvPr/>
          </p:nvSpPr>
          <p:spPr bwMode="auto">
            <a:xfrm>
              <a:off x="426" y="1172"/>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3740" name="AutoShape 28"/>
            <p:cNvCxnSpPr>
              <a:cxnSpLocks noChangeShapeType="1"/>
              <a:stCxn id="113739" idx="4"/>
              <a:endCxn id="113670" idx="0"/>
            </p:cNvCxnSpPr>
            <p:nvPr/>
          </p:nvCxnSpPr>
          <p:spPr bwMode="auto">
            <a:xfrm>
              <a:off x="585" y="1489"/>
              <a:ext cx="0" cy="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3741" name="Text Box 39"/>
            <p:cNvSpPr txBox="1">
              <a:spLocks noChangeArrowheads="1"/>
            </p:cNvSpPr>
            <p:nvPr/>
          </p:nvSpPr>
          <p:spPr bwMode="auto">
            <a:xfrm>
              <a:off x="336" y="1123"/>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3742" name="Text Box 40"/>
            <p:cNvSpPr txBox="1">
              <a:spLocks noChangeArrowheads="1"/>
            </p:cNvSpPr>
            <p:nvPr/>
          </p:nvSpPr>
          <p:spPr bwMode="auto">
            <a:xfrm>
              <a:off x="2851" y="979"/>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pSp>
      <p:sp>
        <p:nvSpPr>
          <p:cNvPr id="778336" name="Line 96"/>
          <p:cNvSpPr>
            <a:spLocks noChangeShapeType="1"/>
          </p:cNvSpPr>
          <p:nvPr/>
        </p:nvSpPr>
        <p:spPr bwMode="auto">
          <a:xfrm flipH="1">
            <a:off x="901700" y="4724400"/>
            <a:ext cx="7251700" cy="19812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78307"/>
                                        </p:tgtEl>
                                        <p:attrNameLst>
                                          <p:attrName>style.visibility</p:attrName>
                                        </p:attrNameLst>
                                      </p:cBhvr>
                                      <p:to>
                                        <p:strVal val="visible"/>
                                      </p:to>
                                    </p:set>
                                    <p:anim calcmode="lin" valueType="num">
                                      <p:cBhvr additive="base">
                                        <p:cTn id="7" dur="500" fill="hold"/>
                                        <p:tgtEl>
                                          <p:spTgt spid="778307"/>
                                        </p:tgtEl>
                                        <p:attrNameLst>
                                          <p:attrName>ppt_x</p:attrName>
                                        </p:attrNameLst>
                                      </p:cBhvr>
                                      <p:tavLst>
                                        <p:tav tm="0">
                                          <p:val>
                                            <p:strVal val="#ppt_x"/>
                                          </p:val>
                                        </p:tav>
                                        <p:tav tm="100000">
                                          <p:val>
                                            <p:strVal val="#ppt_x"/>
                                          </p:val>
                                        </p:tav>
                                      </p:tavLst>
                                    </p:anim>
                                    <p:anim calcmode="lin" valueType="num">
                                      <p:cBhvr additive="base">
                                        <p:cTn id="8" dur="500" fill="hold"/>
                                        <p:tgtEl>
                                          <p:spTgt spid="77830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778313"/>
                                        </p:tgtEl>
                                        <p:attrNameLst>
                                          <p:attrName>style.visibility</p:attrName>
                                        </p:attrNameLst>
                                      </p:cBhvr>
                                      <p:to>
                                        <p:strVal val="visible"/>
                                      </p:to>
                                    </p:set>
                                    <p:anim calcmode="lin" valueType="num">
                                      <p:cBhvr additive="base">
                                        <p:cTn id="17" dur="500" fill="hold"/>
                                        <p:tgtEl>
                                          <p:spTgt spid="778313"/>
                                        </p:tgtEl>
                                        <p:attrNameLst>
                                          <p:attrName>ppt_x</p:attrName>
                                        </p:attrNameLst>
                                      </p:cBhvr>
                                      <p:tavLst>
                                        <p:tav tm="0">
                                          <p:val>
                                            <p:strVal val="1+#ppt_w/2"/>
                                          </p:val>
                                        </p:tav>
                                        <p:tav tm="100000">
                                          <p:val>
                                            <p:strVal val="#ppt_x"/>
                                          </p:val>
                                        </p:tav>
                                      </p:tavLst>
                                    </p:anim>
                                    <p:anim calcmode="lin" valueType="num">
                                      <p:cBhvr additive="base">
                                        <p:cTn id="18" dur="500" fill="hold"/>
                                        <p:tgtEl>
                                          <p:spTgt spid="77831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778308"/>
                                        </p:tgtEl>
                                        <p:attrNameLst>
                                          <p:attrName>style.visibility</p:attrName>
                                        </p:attrNameLst>
                                      </p:cBhvr>
                                      <p:to>
                                        <p:strVal val="visible"/>
                                      </p:to>
                                    </p:set>
                                    <p:anim calcmode="lin" valueType="num">
                                      <p:cBhvr additive="base">
                                        <p:cTn id="29" dur="500" fill="hold"/>
                                        <p:tgtEl>
                                          <p:spTgt spid="778308"/>
                                        </p:tgtEl>
                                        <p:attrNameLst>
                                          <p:attrName>ppt_x</p:attrName>
                                        </p:attrNameLst>
                                      </p:cBhvr>
                                      <p:tavLst>
                                        <p:tav tm="0">
                                          <p:val>
                                            <p:strVal val="#ppt_x"/>
                                          </p:val>
                                        </p:tav>
                                        <p:tav tm="100000">
                                          <p:val>
                                            <p:strVal val="#ppt_x"/>
                                          </p:val>
                                        </p:tav>
                                      </p:tavLst>
                                    </p:anim>
                                    <p:anim calcmode="lin" valueType="num">
                                      <p:cBhvr additive="base">
                                        <p:cTn id="30" dur="500" fill="hold"/>
                                        <p:tgtEl>
                                          <p:spTgt spid="778308"/>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5"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1000" fill="hold"/>
                                        <p:tgtEl>
                                          <p:spTgt spid="2"/>
                                        </p:tgtEl>
                                        <p:attrNameLst>
                                          <p:attrName>ppt_w</p:attrName>
                                        </p:attrNameLst>
                                      </p:cBhvr>
                                      <p:tavLst>
                                        <p:tav tm="0">
                                          <p:val>
                                            <p:fltVal val="0"/>
                                          </p:val>
                                        </p:tav>
                                        <p:tav tm="100000">
                                          <p:val>
                                            <p:strVal val="#ppt_w"/>
                                          </p:val>
                                        </p:tav>
                                      </p:tavLst>
                                    </p:anim>
                                    <p:anim calcmode="lin" valueType="num">
                                      <p:cBhvr>
                                        <p:cTn id="36" dur="1000" fill="hold"/>
                                        <p:tgtEl>
                                          <p:spTgt spid="2"/>
                                        </p:tgtEl>
                                        <p:attrNameLst>
                                          <p:attrName>ppt_h</p:attrName>
                                        </p:attrNameLst>
                                      </p:cBhvr>
                                      <p:tavLst>
                                        <p:tav tm="0">
                                          <p:val>
                                            <p:fltVal val="0"/>
                                          </p:val>
                                        </p:tav>
                                        <p:tav tm="100000">
                                          <p:val>
                                            <p:strVal val="#ppt_h"/>
                                          </p:val>
                                        </p:tav>
                                      </p:tavLst>
                                    </p:anim>
                                    <p:anim calcmode="lin" valueType="num">
                                      <p:cBhvr>
                                        <p:cTn id="37"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33"/>
                                            </p:cond>
                                          </p:stCondLst>
                                          <p:endCondLst>
                                            <p:cond evt="onStopAudio" delay="0">
                                              <p:tgtEl>
                                                <p:sldTgt/>
                                              </p:tgtEl>
                                            </p:cond>
                                          </p:endCondLst>
                                        </p:cTn>
                                        <p:tgtEl>
                                          <p:sndTgt r:embed="rId2" name="chimes.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778336"/>
                                        </p:tgtEl>
                                        <p:attrNameLst>
                                          <p:attrName>style.visibility</p:attrName>
                                        </p:attrNameLst>
                                      </p:cBhvr>
                                      <p:to>
                                        <p:strVal val="visible"/>
                                      </p:to>
                                    </p:set>
                                    <p:anim calcmode="lin" valueType="num">
                                      <p:cBhvr additive="base">
                                        <p:cTn id="43" dur="500" fill="hold"/>
                                        <p:tgtEl>
                                          <p:spTgt spid="778336"/>
                                        </p:tgtEl>
                                        <p:attrNameLst>
                                          <p:attrName>ppt_x</p:attrName>
                                        </p:attrNameLst>
                                      </p:cBhvr>
                                      <p:tavLst>
                                        <p:tav tm="0">
                                          <p:val>
                                            <p:strVal val="#ppt_x"/>
                                          </p:val>
                                        </p:tav>
                                        <p:tav tm="100000">
                                          <p:val>
                                            <p:strVal val="#ppt_x"/>
                                          </p:val>
                                        </p:tav>
                                      </p:tavLst>
                                    </p:anim>
                                    <p:anim calcmode="lin" valueType="num">
                                      <p:cBhvr additive="base">
                                        <p:cTn id="44" dur="500" fill="hold"/>
                                        <p:tgtEl>
                                          <p:spTgt spid="7783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08" grpId="0"/>
      <p:bldP spid="77831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1"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2"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3"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4"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5"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6"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7"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8"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699"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700"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4701" name="Oval 13"/>
          <p:cNvSpPr>
            <a:spLocks noChangeArrowheads="1"/>
          </p:cNvSpPr>
          <p:nvPr/>
        </p:nvSpPr>
        <p:spPr bwMode="auto">
          <a:xfrm>
            <a:off x="676275" y="186055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4702" name="AutoShape 14"/>
          <p:cNvCxnSpPr>
            <a:cxnSpLocks noChangeShapeType="1"/>
            <a:stCxn id="114698" idx="6"/>
            <a:endCxn id="114690"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3" name="AutoShape 15"/>
          <p:cNvCxnSpPr>
            <a:cxnSpLocks noChangeShapeType="1"/>
            <a:stCxn id="114690" idx="3"/>
            <a:endCxn id="114697"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4" name="AutoShape 16"/>
          <p:cNvCxnSpPr>
            <a:cxnSpLocks noChangeShapeType="1"/>
            <a:stCxn id="114698" idx="5"/>
            <a:endCxn id="114697"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5" name="AutoShape 17"/>
          <p:cNvCxnSpPr>
            <a:cxnSpLocks noChangeShapeType="1"/>
            <a:stCxn id="114690" idx="5"/>
            <a:endCxn id="114700"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6" name="AutoShape 18"/>
          <p:cNvCxnSpPr>
            <a:cxnSpLocks noChangeShapeType="1"/>
            <a:stCxn id="114690" idx="4"/>
            <a:endCxn id="114691"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7" name="AutoShape 19"/>
          <p:cNvCxnSpPr>
            <a:cxnSpLocks noChangeShapeType="1"/>
            <a:stCxn id="114697" idx="5"/>
            <a:endCxn id="114692"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8" name="AutoShape 20"/>
          <p:cNvCxnSpPr>
            <a:cxnSpLocks noChangeShapeType="1"/>
            <a:stCxn id="114701" idx="7"/>
            <a:endCxn id="114697"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09" name="AutoShape 21"/>
          <p:cNvCxnSpPr>
            <a:cxnSpLocks noChangeShapeType="1"/>
            <a:stCxn id="114697" idx="6"/>
            <a:endCxn id="114699"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0" name="AutoShape 22"/>
          <p:cNvCxnSpPr>
            <a:cxnSpLocks noChangeShapeType="1"/>
            <a:stCxn id="114701" idx="6"/>
            <a:endCxn id="114700"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1" name="AutoShape 23"/>
          <p:cNvCxnSpPr>
            <a:cxnSpLocks noChangeShapeType="1"/>
            <a:stCxn id="114696" idx="0"/>
            <a:endCxn id="114697"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2" name="AutoShape 24"/>
          <p:cNvCxnSpPr>
            <a:cxnSpLocks noChangeShapeType="1"/>
            <a:stCxn id="114696" idx="6"/>
            <a:endCxn id="11469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3" name="AutoShape 25"/>
          <p:cNvCxnSpPr>
            <a:cxnSpLocks noChangeShapeType="1"/>
            <a:stCxn id="114695" idx="5"/>
            <a:endCxn id="11469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4" name="AutoShape 26"/>
          <p:cNvCxnSpPr>
            <a:cxnSpLocks noChangeShapeType="1"/>
            <a:stCxn id="114692" idx="6"/>
            <a:endCxn id="11469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5" name="AutoShape 27"/>
          <p:cNvCxnSpPr>
            <a:cxnSpLocks noChangeShapeType="1"/>
            <a:stCxn id="114694" idx="4"/>
            <a:endCxn id="11469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6" name="AutoShape 28"/>
          <p:cNvCxnSpPr>
            <a:cxnSpLocks noChangeShapeType="1"/>
            <a:stCxn id="114701" idx="4"/>
            <a:endCxn id="11469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7" name="AutoShape 29"/>
          <p:cNvCxnSpPr>
            <a:cxnSpLocks noChangeShapeType="1"/>
            <a:stCxn id="114694" idx="5"/>
            <a:endCxn id="11469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8" name="AutoShape 30"/>
          <p:cNvCxnSpPr>
            <a:cxnSpLocks noChangeShapeType="1"/>
            <a:stCxn id="114693" idx="2"/>
            <a:endCxn id="11469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19" name="AutoShape 31"/>
          <p:cNvCxnSpPr>
            <a:cxnSpLocks noChangeShapeType="1"/>
            <a:stCxn id="114693" idx="7"/>
            <a:endCxn id="114699"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20" name="AutoShape 32"/>
          <p:cNvCxnSpPr>
            <a:cxnSpLocks noChangeShapeType="1"/>
            <a:stCxn id="114699" idx="4"/>
            <a:endCxn id="114700"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4721" name="AutoShape 33"/>
          <p:cNvCxnSpPr>
            <a:cxnSpLocks noChangeShapeType="1"/>
            <a:stCxn id="114700" idx="4"/>
            <a:endCxn id="11469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4722"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4723"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4724"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4725"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4726"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4727"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4728"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pSp>
        <p:nvGrpSpPr>
          <p:cNvPr id="2" name="Group 41"/>
          <p:cNvGrpSpPr>
            <a:grpSpLocks/>
          </p:cNvGrpSpPr>
          <p:nvPr/>
        </p:nvGrpSpPr>
        <p:grpSpPr bwMode="auto">
          <a:xfrm>
            <a:off x="2133600" y="3992563"/>
            <a:ext cx="6400800" cy="1555750"/>
            <a:chOff x="1344" y="2515"/>
            <a:chExt cx="4032" cy="980"/>
          </a:xfrm>
        </p:grpSpPr>
        <p:sp>
          <p:nvSpPr>
            <p:cNvPr id="114773" name="Oval 42"/>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14774" name="Group 43"/>
            <p:cNvGrpSpPr>
              <a:grpSpLocks/>
            </p:cNvGrpSpPr>
            <p:nvPr/>
          </p:nvGrpSpPr>
          <p:grpSpPr bwMode="auto">
            <a:xfrm>
              <a:off x="1344" y="2515"/>
              <a:ext cx="4032" cy="980"/>
              <a:chOff x="1344" y="2515"/>
              <a:chExt cx="4032" cy="980"/>
            </a:xfrm>
          </p:grpSpPr>
          <p:sp>
            <p:nvSpPr>
              <p:cNvPr id="114775" name="Text Box 44"/>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4776" name="Rectangle 45"/>
              <p:cNvSpPr>
                <a:spLocks noChangeArrowheads="1"/>
              </p:cNvSpPr>
              <p:nvPr/>
            </p:nvSpPr>
            <p:spPr bwMode="auto">
              <a:xfrm>
                <a:off x="5123" y="316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pSp>
      <p:graphicFrame>
        <p:nvGraphicFramePr>
          <p:cNvPr id="667694" name="Group 46"/>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67720" name="Line 72"/>
          <p:cNvSpPr>
            <a:spLocks noChangeShapeType="1"/>
          </p:cNvSpPr>
          <p:nvPr/>
        </p:nvSpPr>
        <p:spPr bwMode="auto">
          <a:xfrm>
            <a:off x="4267200" y="53340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114757" name="Text Box 73"/>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114758"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4759" name="Group 75"/>
          <p:cNvGrpSpPr>
            <a:grpSpLocks/>
          </p:cNvGrpSpPr>
          <p:nvPr/>
        </p:nvGrpSpPr>
        <p:grpSpPr bwMode="auto">
          <a:xfrm>
            <a:off x="250825" y="4906963"/>
            <a:ext cx="850900" cy="309562"/>
            <a:chOff x="926" y="2544"/>
            <a:chExt cx="536" cy="195"/>
          </a:xfrm>
        </p:grpSpPr>
        <p:sp>
          <p:nvSpPr>
            <p:cNvPr id="114771" name="Text Box 76"/>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4772" name="Text Box 77"/>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114760" name="Group 78"/>
          <p:cNvGrpSpPr>
            <a:grpSpLocks/>
          </p:cNvGrpSpPr>
          <p:nvPr/>
        </p:nvGrpSpPr>
        <p:grpSpPr bwMode="auto">
          <a:xfrm>
            <a:off x="490538" y="5413375"/>
            <a:ext cx="455612" cy="1252538"/>
            <a:chOff x="309" y="3410"/>
            <a:chExt cx="287" cy="789"/>
          </a:xfrm>
        </p:grpSpPr>
        <p:sp>
          <p:nvSpPr>
            <p:cNvPr id="114767"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7728"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7729"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7730"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4761" name="Group 83"/>
          <p:cNvGrpSpPr>
            <a:grpSpLocks/>
          </p:cNvGrpSpPr>
          <p:nvPr/>
        </p:nvGrpSpPr>
        <p:grpSpPr bwMode="auto">
          <a:xfrm>
            <a:off x="-228600" y="5135563"/>
            <a:ext cx="1328738" cy="1570037"/>
            <a:chOff x="-135" y="3235"/>
            <a:chExt cx="837" cy="989"/>
          </a:xfrm>
        </p:grpSpPr>
        <p:sp>
          <p:nvSpPr>
            <p:cNvPr id="114764"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4765"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4766"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4762" name="Text Box 87"/>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7736" name="Line 88"/>
          <p:cNvSpPr>
            <a:spLocks noChangeShapeType="1"/>
          </p:cNvSpPr>
          <p:nvPr/>
        </p:nvSpPr>
        <p:spPr bwMode="auto">
          <a:xfrm flipH="1">
            <a:off x="901700" y="5334000"/>
            <a:ext cx="7231063" cy="13716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7736"/>
                                        </p:tgtEl>
                                        <p:attrNameLst>
                                          <p:attrName>style.visibility</p:attrName>
                                        </p:attrNameLst>
                                      </p:cBhvr>
                                      <p:to>
                                        <p:strVal val="visible"/>
                                      </p:to>
                                    </p:set>
                                    <p:anim calcmode="lin" valueType="num">
                                      <p:cBhvr additive="base">
                                        <p:cTn id="15" dur="500" fill="hold"/>
                                        <p:tgtEl>
                                          <p:spTgt spid="667736"/>
                                        </p:tgtEl>
                                        <p:attrNameLst>
                                          <p:attrName>ppt_x</p:attrName>
                                        </p:attrNameLst>
                                      </p:cBhvr>
                                      <p:tavLst>
                                        <p:tav tm="0">
                                          <p:val>
                                            <p:strVal val="#ppt_x"/>
                                          </p:val>
                                        </p:tav>
                                        <p:tav tm="100000">
                                          <p:val>
                                            <p:strVal val="#ppt_x"/>
                                          </p:val>
                                        </p:tav>
                                      </p:tavLst>
                                    </p:anim>
                                    <p:anim calcmode="lin" valueType="num">
                                      <p:cBhvr additive="base">
                                        <p:cTn id="16" dur="500" fill="hold"/>
                                        <p:tgtEl>
                                          <p:spTgt spid="667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15"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16"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17"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18"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19"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0"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1"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2"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3" name="Oval 11"/>
          <p:cNvSpPr>
            <a:spLocks noChangeArrowheads="1"/>
          </p:cNvSpPr>
          <p:nvPr/>
        </p:nvSpPr>
        <p:spPr bwMode="auto">
          <a:xfrm>
            <a:off x="4660900" y="1630363"/>
            <a:ext cx="503238" cy="50323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4"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25" name="Oval 13"/>
          <p:cNvSpPr>
            <a:spLocks noChangeArrowheads="1"/>
          </p:cNvSpPr>
          <p:nvPr/>
        </p:nvSpPr>
        <p:spPr bwMode="auto">
          <a:xfrm>
            <a:off x="676275" y="186055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5726" name="AutoShape 14"/>
          <p:cNvCxnSpPr>
            <a:cxnSpLocks noChangeShapeType="1"/>
            <a:stCxn id="115722" idx="6"/>
            <a:endCxn id="115714"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27" name="AutoShape 15"/>
          <p:cNvCxnSpPr>
            <a:cxnSpLocks noChangeShapeType="1"/>
            <a:stCxn id="115714" idx="3"/>
            <a:endCxn id="115721"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28" name="AutoShape 16"/>
          <p:cNvCxnSpPr>
            <a:cxnSpLocks noChangeShapeType="1"/>
            <a:stCxn id="115722" idx="5"/>
            <a:endCxn id="115721"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29" name="AutoShape 17"/>
          <p:cNvCxnSpPr>
            <a:cxnSpLocks noChangeShapeType="1"/>
            <a:stCxn id="115714" idx="5"/>
            <a:endCxn id="115724"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0" name="AutoShape 18"/>
          <p:cNvCxnSpPr>
            <a:cxnSpLocks noChangeShapeType="1"/>
            <a:stCxn id="115714" idx="4"/>
            <a:endCxn id="115715"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1" name="AutoShape 19"/>
          <p:cNvCxnSpPr>
            <a:cxnSpLocks noChangeShapeType="1"/>
            <a:stCxn id="115721" idx="5"/>
            <a:endCxn id="115716"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2" name="AutoShape 20"/>
          <p:cNvCxnSpPr>
            <a:cxnSpLocks noChangeShapeType="1"/>
            <a:stCxn id="115725" idx="7"/>
            <a:endCxn id="115721"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3" name="AutoShape 21"/>
          <p:cNvCxnSpPr>
            <a:cxnSpLocks noChangeShapeType="1"/>
            <a:stCxn id="115721" idx="6"/>
            <a:endCxn id="115723"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4" name="AutoShape 22"/>
          <p:cNvCxnSpPr>
            <a:cxnSpLocks noChangeShapeType="1"/>
            <a:stCxn id="115725" idx="6"/>
            <a:endCxn id="115724"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5" name="AutoShape 23"/>
          <p:cNvCxnSpPr>
            <a:cxnSpLocks noChangeShapeType="1"/>
            <a:stCxn id="115720" idx="0"/>
            <a:endCxn id="115721"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6" name="AutoShape 24"/>
          <p:cNvCxnSpPr>
            <a:cxnSpLocks noChangeShapeType="1"/>
            <a:stCxn id="115720" idx="6"/>
            <a:endCxn id="115716"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7" name="AutoShape 25"/>
          <p:cNvCxnSpPr>
            <a:cxnSpLocks noChangeShapeType="1"/>
            <a:stCxn id="115719" idx="5"/>
            <a:endCxn id="115716"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8" name="AutoShape 26"/>
          <p:cNvCxnSpPr>
            <a:cxnSpLocks noChangeShapeType="1"/>
            <a:stCxn id="115716" idx="6"/>
            <a:endCxn id="115715"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39" name="AutoShape 27"/>
          <p:cNvCxnSpPr>
            <a:cxnSpLocks noChangeShapeType="1"/>
            <a:stCxn id="115718" idx="4"/>
            <a:endCxn id="115719"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0" name="AutoShape 28"/>
          <p:cNvCxnSpPr>
            <a:cxnSpLocks noChangeShapeType="1"/>
            <a:stCxn id="115725" idx="4"/>
            <a:endCxn id="115718"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1" name="AutoShape 29"/>
          <p:cNvCxnSpPr>
            <a:cxnSpLocks noChangeShapeType="1"/>
            <a:stCxn id="115718" idx="5"/>
            <a:endCxn id="115717"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2" name="AutoShape 30"/>
          <p:cNvCxnSpPr>
            <a:cxnSpLocks noChangeShapeType="1"/>
            <a:stCxn id="115717" idx="2"/>
            <a:endCxn id="115719"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3" name="AutoShape 31"/>
          <p:cNvCxnSpPr>
            <a:cxnSpLocks noChangeShapeType="1"/>
            <a:stCxn id="115717" idx="7"/>
            <a:endCxn id="115723"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4" name="AutoShape 32"/>
          <p:cNvCxnSpPr>
            <a:cxnSpLocks noChangeShapeType="1"/>
            <a:stCxn id="115723" idx="4"/>
            <a:endCxn id="115724"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5745" name="AutoShape 33"/>
          <p:cNvCxnSpPr>
            <a:cxnSpLocks noChangeShapeType="1"/>
            <a:stCxn id="115724" idx="4"/>
            <a:endCxn id="115715"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5746"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5747"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5748"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5749"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5750"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5751" name="Text Box 39"/>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5752" name="Text Box 40"/>
          <p:cNvSpPr txBox="1">
            <a:spLocks noChangeArrowheads="1"/>
          </p:cNvSpPr>
          <p:nvPr/>
        </p:nvSpPr>
        <p:spPr bwMode="auto">
          <a:xfrm>
            <a:off x="533400" y="176371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aphicFrame>
        <p:nvGraphicFramePr>
          <p:cNvPr id="668714" name="Group 42"/>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68740" name="Line 68"/>
          <p:cNvSpPr>
            <a:spLocks noChangeShapeType="1"/>
          </p:cNvSpPr>
          <p:nvPr/>
        </p:nvSpPr>
        <p:spPr bwMode="auto">
          <a:xfrm>
            <a:off x="4267200" y="5791200"/>
            <a:ext cx="533400" cy="0"/>
          </a:xfrm>
          <a:prstGeom prst="line">
            <a:avLst/>
          </a:prstGeom>
          <a:noFill/>
          <a:ln w="38100">
            <a:solidFill>
              <a:srgbClr val="FFFF00"/>
            </a:solidFill>
            <a:round/>
            <a:headEnd/>
            <a:tailEnd type="triangle" w="med" len="med"/>
          </a:ln>
          <a:effectLst/>
        </p:spPr>
        <p:txBody>
          <a:bodyPr/>
          <a:lstStyle/>
          <a:p>
            <a:pPr>
              <a:defRPr/>
            </a:pPr>
            <a:endParaRPr lang="en-CA"/>
          </a:p>
        </p:txBody>
      </p:sp>
      <p:grpSp>
        <p:nvGrpSpPr>
          <p:cNvPr id="2" name="Group 69"/>
          <p:cNvGrpSpPr>
            <a:grpSpLocks/>
          </p:cNvGrpSpPr>
          <p:nvPr/>
        </p:nvGrpSpPr>
        <p:grpSpPr bwMode="auto">
          <a:xfrm>
            <a:off x="2133600" y="3992563"/>
            <a:ext cx="6421438" cy="2103437"/>
            <a:chOff x="1344" y="2515"/>
            <a:chExt cx="4045" cy="1325"/>
          </a:xfrm>
        </p:grpSpPr>
        <p:sp>
          <p:nvSpPr>
            <p:cNvPr id="115796" name="Oval 70"/>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5797" name="Text Box 71"/>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5798" name="Rectangle 72"/>
            <p:cNvSpPr>
              <a:spLocks noChangeArrowheads="1"/>
            </p:cNvSpPr>
            <p:nvPr/>
          </p:nvSpPr>
          <p:spPr bwMode="auto">
            <a:xfrm>
              <a:off x="5136" y="3513"/>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sp>
        <p:nvSpPr>
          <p:cNvPr id="115781" name="Text Box 73"/>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115782"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sp>
        <p:nvSpPr>
          <p:cNvPr id="115783" name="Text Box 76"/>
          <p:cNvSpPr txBox="1">
            <a:spLocks noChangeAspect="1" noChangeArrowheads="1"/>
          </p:cNvSpPr>
          <p:nvPr/>
        </p:nvSpPr>
        <p:spPr bwMode="auto">
          <a:xfrm>
            <a:off x="465138" y="4906963"/>
            <a:ext cx="692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5784" name="Text Box 77"/>
          <p:cNvSpPr txBox="1">
            <a:spLocks noChangeAspect="1" noChangeArrowheads="1"/>
          </p:cNvSpPr>
          <p:nvPr/>
        </p:nvSpPr>
        <p:spPr bwMode="auto">
          <a:xfrm>
            <a:off x="242888" y="4897438"/>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115785" name="Group 78"/>
          <p:cNvGrpSpPr>
            <a:grpSpLocks/>
          </p:cNvGrpSpPr>
          <p:nvPr/>
        </p:nvGrpSpPr>
        <p:grpSpPr bwMode="auto">
          <a:xfrm>
            <a:off x="490538" y="5413375"/>
            <a:ext cx="455612" cy="1252538"/>
            <a:chOff x="309" y="3410"/>
            <a:chExt cx="287" cy="789"/>
          </a:xfrm>
        </p:grpSpPr>
        <p:sp>
          <p:nvSpPr>
            <p:cNvPr id="115792"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8752"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8753"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8754"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5786" name="Group 83"/>
          <p:cNvGrpSpPr>
            <a:grpSpLocks/>
          </p:cNvGrpSpPr>
          <p:nvPr/>
        </p:nvGrpSpPr>
        <p:grpSpPr bwMode="auto">
          <a:xfrm>
            <a:off x="-228600" y="5135563"/>
            <a:ext cx="1328738" cy="1570037"/>
            <a:chOff x="-135" y="3235"/>
            <a:chExt cx="837" cy="989"/>
          </a:xfrm>
        </p:grpSpPr>
        <p:sp>
          <p:nvSpPr>
            <p:cNvPr id="115789"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5790"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5791"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5787" name="Text Box 87"/>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8760" name="Line 88"/>
          <p:cNvSpPr>
            <a:spLocks noChangeShapeType="1"/>
          </p:cNvSpPr>
          <p:nvPr/>
        </p:nvSpPr>
        <p:spPr bwMode="auto">
          <a:xfrm flipH="1">
            <a:off x="901700" y="5791200"/>
            <a:ext cx="7231063" cy="9144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8760"/>
                                        </p:tgtEl>
                                        <p:attrNameLst>
                                          <p:attrName>style.visibility</p:attrName>
                                        </p:attrNameLst>
                                      </p:cBhvr>
                                      <p:to>
                                        <p:strVal val="visible"/>
                                      </p:to>
                                    </p:set>
                                    <p:anim calcmode="lin" valueType="num">
                                      <p:cBhvr additive="base">
                                        <p:cTn id="15" dur="500" fill="hold"/>
                                        <p:tgtEl>
                                          <p:spTgt spid="668760"/>
                                        </p:tgtEl>
                                        <p:attrNameLst>
                                          <p:attrName>ppt_x</p:attrName>
                                        </p:attrNameLst>
                                      </p:cBhvr>
                                      <p:tavLst>
                                        <p:tav tm="0">
                                          <p:val>
                                            <p:strVal val="#ppt_x"/>
                                          </p:val>
                                        </p:tav>
                                        <p:tav tm="100000">
                                          <p:val>
                                            <p:strVal val="#ppt_x"/>
                                          </p:val>
                                        </p:tav>
                                      </p:tavLst>
                                    </p:anim>
                                    <p:anim calcmode="lin" valueType="num">
                                      <p:cBhvr additive="base">
                                        <p:cTn id="16" dur="500" fill="hold"/>
                                        <p:tgtEl>
                                          <p:spTgt spid="6687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39"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0"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1"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2"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3"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4"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5"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6"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7"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8"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749" name="Oval 13"/>
          <p:cNvSpPr>
            <a:spLocks noChangeArrowheads="1"/>
          </p:cNvSpPr>
          <p:nvPr/>
        </p:nvSpPr>
        <p:spPr bwMode="auto">
          <a:xfrm>
            <a:off x="676275" y="186055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6750" name="AutoShape 14"/>
          <p:cNvCxnSpPr>
            <a:cxnSpLocks noChangeShapeType="1"/>
            <a:stCxn id="116746" idx="6"/>
            <a:endCxn id="116738"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1" name="AutoShape 15"/>
          <p:cNvCxnSpPr>
            <a:cxnSpLocks noChangeShapeType="1"/>
            <a:stCxn id="116738" idx="3"/>
            <a:endCxn id="116745"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2" name="AutoShape 16"/>
          <p:cNvCxnSpPr>
            <a:cxnSpLocks noChangeShapeType="1"/>
            <a:stCxn id="116746" idx="5"/>
            <a:endCxn id="116745"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3" name="AutoShape 17"/>
          <p:cNvCxnSpPr>
            <a:cxnSpLocks noChangeShapeType="1"/>
            <a:stCxn id="116738" idx="5"/>
            <a:endCxn id="116748"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4" name="AutoShape 18"/>
          <p:cNvCxnSpPr>
            <a:cxnSpLocks noChangeShapeType="1"/>
            <a:stCxn id="116738" idx="4"/>
            <a:endCxn id="116739"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5" name="AutoShape 19"/>
          <p:cNvCxnSpPr>
            <a:cxnSpLocks noChangeShapeType="1"/>
            <a:stCxn id="116745" idx="5"/>
            <a:endCxn id="116740"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6" name="AutoShape 20"/>
          <p:cNvCxnSpPr>
            <a:cxnSpLocks noChangeShapeType="1"/>
            <a:stCxn id="116749" idx="7"/>
            <a:endCxn id="116745"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7" name="AutoShape 21"/>
          <p:cNvCxnSpPr>
            <a:cxnSpLocks noChangeShapeType="1"/>
            <a:stCxn id="116745" idx="6"/>
            <a:endCxn id="116747"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8" name="AutoShape 22"/>
          <p:cNvCxnSpPr>
            <a:cxnSpLocks noChangeShapeType="1"/>
            <a:stCxn id="116749" idx="6"/>
            <a:endCxn id="116748"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59" name="AutoShape 23"/>
          <p:cNvCxnSpPr>
            <a:cxnSpLocks noChangeShapeType="1"/>
            <a:stCxn id="116744" idx="0"/>
            <a:endCxn id="116745"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0" name="AutoShape 24"/>
          <p:cNvCxnSpPr>
            <a:cxnSpLocks noChangeShapeType="1"/>
            <a:stCxn id="116744" idx="6"/>
            <a:endCxn id="116740"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1" name="AutoShape 25"/>
          <p:cNvCxnSpPr>
            <a:cxnSpLocks noChangeShapeType="1"/>
            <a:stCxn id="116743" idx="5"/>
            <a:endCxn id="116740"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2" name="AutoShape 26"/>
          <p:cNvCxnSpPr>
            <a:cxnSpLocks noChangeShapeType="1"/>
            <a:stCxn id="116740" idx="6"/>
            <a:endCxn id="116739"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3" name="AutoShape 27"/>
          <p:cNvCxnSpPr>
            <a:cxnSpLocks noChangeShapeType="1"/>
            <a:stCxn id="116742" idx="4"/>
            <a:endCxn id="116743"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4" name="AutoShape 28"/>
          <p:cNvCxnSpPr>
            <a:cxnSpLocks noChangeShapeType="1"/>
            <a:stCxn id="116749" idx="4"/>
            <a:endCxn id="116742"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5" name="AutoShape 29"/>
          <p:cNvCxnSpPr>
            <a:cxnSpLocks noChangeShapeType="1"/>
            <a:stCxn id="116742" idx="5"/>
            <a:endCxn id="116741"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6" name="AutoShape 30"/>
          <p:cNvCxnSpPr>
            <a:cxnSpLocks noChangeShapeType="1"/>
            <a:stCxn id="116741" idx="2"/>
            <a:endCxn id="116743"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7" name="AutoShape 31"/>
          <p:cNvCxnSpPr>
            <a:cxnSpLocks noChangeShapeType="1"/>
            <a:stCxn id="116741" idx="7"/>
            <a:endCxn id="116747"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8" name="AutoShape 32"/>
          <p:cNvCxnSpPr>
            <a:cxnSpLocks noChangeShapeType="1"/>
            <a:stCxn id="116747" idx="4"/>
            <a:endCxn id="116748"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6769" name="AutoShape 33"/>
          <p:cNvCxnSpPr>
            <a:cxnSpLocks noChangeShapeType="1"/>
            <a:stCxn id="116748" idx="4"/>
            <a:endCxn id="116739"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6770"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6771"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6772"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6773"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6774"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6775"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6776"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pSp>
        <p:nvGrpSpPr>
          <p:cNvPr id="2" name="Group 41"/>
          <p:cNvGrpSpPr>
            <a:grpSpLocks/>
          </p:cNvGrpSpPr>
          <p:nvPr/>
        </p:nvGrpSpPr>
        <p:grpSpPr bwMode="auto">
          <a:xfrm>
            <a:off x="2133600" y="3992563"/>
            <a:ext cx="6400800" cy="2698750"/>
            <a:chOff x="1344" y="2515"/>
            <a:chExt cx="4032" cy="1700"/>
          </a:xfrm>
        </p:grpSpPr>
        <p:sp>
          <p:nvSpPr>
            <p:cNvPr id="116820" name="Oval 42"/>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6821" name="Text Box 43"/>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6822" name="Rectangle 44"/>
            <p:cNvSpPr>
              <a:spLocks noChangeArrowheads="1"/>
            </p:cNvSpPr>
            <p:nvPr/>
          </p:nvSpPr>
          <p:spPr bwMode="auto">
            <a:xfrm>
              <a:off x="5123" y="388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aphicFrame>
        <p:nvGraphicFramePr>
          <p:cNvPr id="669741" name="Group 45"/>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69767" name="Line 71"/>
          <p:cNvSpPr>
            <a:spLocks noChangeShapeType="1"/>
          </p:cNvSpPr>
          <p:nvPr/>
        </p:nvSpPr>
        <p:spPr bwMode="auto">
          <a:xfrm>
            <a:off x="4267200" y="63246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116805" name="Text Box 72"/>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116806" name="Text Box 73"/>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sp>
        <p:nvSpPr>
          <p:cNvPr id="116807" name="Text Box 76"/>
          <p:cNvSpPr txBox="1">
            <a:spLocks noChangeAspect="1" noChangeArrowheads="1"/>
          </p:cNvSpPr>
          <p:nvPr/>
        </p:nvSpPr>
        <p:spPr bwMode="auto">
          <a:xfrm>
            <a:off x="444500" y="4911725"/>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116808" name="Group 77"/>
          <p:cNvGrpSpPr>
            <a:grpSpLocks/>
          </p:cNvGrpSpPr>
          <p:nvPr/>
        </p:nvGrpSpPr>
        <p:grpSpPr bwMode="auto">
          <a:xfrm>
            <a:off x="490538" y="5413375"/>
            <a:ext cx="455612" cy="1252538"/>
            <a:chOff x="309" y="3410"/>
            <a:chExt cx="287" cy="789"/>
          </a:xfrm>
        </p:grpSpPr>
        <p:sp>
          <p:nvSpPr>
            <p:cNvPr id="116816" name="AutoShape 78"/>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9775" name="Line 79"/>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9776" name="Line 80"/>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9777" name="Line 81"/>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6809" name="Group 82"/>
          <p:cNvGrpSpPr>
            <a:grpSpLocks/>
          </p:cNvGrpSpPr>
          <p:nvPr/>
        </p:nvGrpSpPr>
        <p:grpSpPr bwMode="auto">
          <a:xfrm>
            <a:off x="-228600" y="5135563"/>
            <a:ext cx="1328738" cy="1570037"/>
            <a:chOff x="-135" y="3235"/>
            <a:chExt cx="837" cy="989"/>
          </a:xfrm>
        </p:grpSpPr>
        <p:sp>
          <p:nvSpPr>
            <p:cNvPr id="116813" name="Text Box 83"/>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6814" name="Text Box 84"/>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6815" name="Text Box 85"/>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6810" name="Text Box 86"/>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116811" name="Text Box 87"/>
          <p:cNvSpPr txBox="1">
            <a:spLocks noChangeAspect="1" noChangeArrowheads="1"/>
          </p:cNvSpPr>
          <p:nvPr/>
        </p:nvSpPr>
        <p:spPr bwMode="auto">
          <a:xfrm>
            <a:off x="276225" y="4924425"/>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9784" name="Line 88"/>
          <p:cNvSpPr>
            <a:spLocks noChangeShapeType="1"/>
          </p:cNvSpPr>
          <p:nvPr/>
        </p:nvSpPr>
        <p:spPr bwMode="auto">
          <a:xfrm flipH="1">
            <a:off x="901700" y="6430963"/>
            <a:ext cx="7231063" cy="274637"/>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9784"/>
                                        </p:tgtEl>
                                        <p:attrNameLst>
                                          <p:attrName>style.visibility</p:attrName>
                                        </p:attrNameLst>
                                      </p:cBhvr>
                                      <p:to>
                                        <p:strVal val="visible"/>
                                      </p:to>
                                    </p:set>
                                    <p:anim calcmode="lin" valueType="num">
                                      <p:cBhvr additive="base">
                                        <p:cTn id="15" dur="500" fill="hold"/>
                                        <p:tgtEl>
                                          <p:spTgt spid="669784"/>
                                        </p:tgtEl>
                                        <p:attrNameLst>
                                          <p:attrName>ppt_x</p:attrName>
                                        </p:attrNameLst>
                                      </p:cBhvr>
                                      <p:tavLst>
                                        <p:tav tm="0">
                                          <p:val>
                                            <p:strVal val="#ppt_x"/>
                                          </p:val>
                                        </p:tav>
                                        <p:tav tm="100000">
                                          <p:val>
                                            <p:strVal val="#ppt_x"/>
                                          </p:val>
                                        </p:tav>
                                      </p:tavLst>
                                    </p:anim>
                                    <p:anim calcmode="lin" valueType="num">
                                      <p:cBhvr additive="base">
                                        <p:cTn id="16" dur="500" fill="hold"/>
                                        <p:tgtEl>
                                          <p:spTgt spid="6697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3"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4"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5"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6"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7"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8"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69"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70"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71"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72"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73"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7774" name="AutoShape 14"/>
          <p:cNvCxnSpPr>
            <a:cxnSpLocks noChangeShapeType="1"/>
            <a:stCxn id="117798" idx="6"/>
            <a:endCxn id="11779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75" name="AutoShape 15"/>
          <p:cNvCxnSpPr>
            <a:cxnSpLocks noChangeShapeType="1"/>
            <a:stCxn id="117798" idx="5"/>
            <a:endCxn id="117797"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76" name="AutoShape 16"/>
          <p:cNvCxnSpPr>
            <a:cxnSpLocks noChangeShapeType="1"/>
            <a:stCxn id="117796" idx="5"/>
            <a:endCxn id="117772"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77" name="AutoShape 17"/>
          <p:cNvCxnSpPr>
            <a:cxnSpLocks noChangeShapeType="1"/>
            <a:stCxn id="117796" idx="4"/>
            <a:endCxn id="117765"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78" name="AutoShape 18"/>
          <p:cNvCxnSpPr>
            <a:cxnSpLocks noChangeShapeType="1"/>
            <a:stCxn id="117797" idx="5"/>
            <a:endCxn id="117766"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79" name="AutoShape 19"/>
          <p:cNvCxnSpPr>
            <a:cxnSpLocks noChangeShapeType="1"/>
            <a:stCxn id="117773" idx="7"/>
            <a:endCxn id="117797"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0" name="AutoShape 20"/>
          <p:cNvCxnSpPr>
            <a:cxnSpLocks noChangeShapeType="1"/>
            <a:stCxn id="117797" idx="6"/>
            <a:endCxn id="117771"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1" name="AutoShape 21"/>
          <p:cNvCxnSpPr>
            <a:cxnSpLocks noChangeShapeType="1"/>
            <a:stCxn id="117773" idx="6"/>
            <a:endCxn id="117772"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2" name="AutoShape 22"/>
          <p:cNvCxnSpPr>
            <a:cxnSpLocks noChangeShapeType="1"/>
            <a:stCxn id="117770" idx="0"/>
            <a:endCxn id="117797"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3" name="AutoShape 23"/>
          <p:cNvCxnSpPr>
            <a:cxnSpLocks noChangeShapeType="1"/>
            <a:stCxn id="117770" idx="6"/>
            <a:endCxn id="117766"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4" name="AutoShape 24"/>
          <p:cNvCxnSpPr>
            <a:cxnSpLocks noChangeShapeType="1"/>
            <a:stCxn id="117769" idx="5"/>
            <a:endCxn id="117766"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5" name="AutoShape 25"/>
          <p:cNvCxnSpPr>
            <a:cxnSpLocks noChangeShapeType="1"/>
            <a:stCxn id="117766" idx="6"/>
            <a:endCxn id="117765"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6" name="AutoShape 26"/>
          <p:cNvCxnSpPr>
            <a:cxnSpLocks noChangeShapeType="1"/>
            <a:stCxn id="117768" idx="4"/>
            <a:endCxn id="117769"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7" name="AutoShape 27"/>
          <p:cNvCxnSpPr>
            <a:cxnSpLocks noChangeShapeType="1"/>
            <a:stCxn id="117773" idx="4"/>
            <a:endCxn id="117768"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8" name="AutoShape 28"/>
          <p:cNvCxnSpPr>
            <a:cxnSpLocks noChangeShapeType="1"/>
            <a:stCxn id="117768" idx="5"/>
            <a:endCxn id="117767"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89" name="AutoShape 29"/>
          <p:cNvCxnSpPr>
            <a:cxnSpLocks noChangeShapeType="1"/>
            <a:stCxn id="117767" idx="2"/>
            <a:endCxn id="117769"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90" name="AutoShape 30"/>
          <p:cNvCxnSpPr>
            <a:cxnSpLocks noChangeShapeType="1"/>
            <a:stCxn id="117767" idx="7"/>
            <a:endCxn id="117771"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91" name="AutoShape 31"/>
          <p:cNvCxnSpPr>
            <a:cxnSpLocks noChangeShapeType="1"/>
            <a:stCxn id="117771" idx="4"/>
            <a:endCxn id="117772"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7792" name="AutoShape 32"/>
          <p:cNvCxnSpPr>
            <a:cxnSpLocks noChangeShapeType="1"/>
            <a:stCxn id="117772" idx="4"/>
            <a:endCxn id="117765"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7793"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7794"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7795"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7796" name="Oval 36"/>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97" name="Oval 37"/>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98" name="Oval 38"/>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7799" name="Text Box 39"/>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cxnSp>
        <p:nvCxnSpPr>
          <p:cNvPr id="117800" name="AutoShape 40"/>
          <p:cNvCxnSpPr>
            <a:cxnSpLocks noChangeShapeType="1"/>
            <a:stCxn id="117796" idx="3"/>
            <a:endCxn id="117797"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7801" name="Text Box 41"/>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7802" name="Text Box 42"/>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graphicFrame>
        <p:nvGraphicFramePr>
          <p:cNvPr id="670763" name="Group 43"/>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Or</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70789" name="Text Box 69"/>
          <p:cNvSpPr txBox="1">
            <a:spLocks noChangeArrowheads="1"/>
          </p:cNvSpPr>
          <p:nvPr/>
        </p:nvSpPr>
        <p:spPr bwMode="auto">
          <a:xfrm>
            <a:off x="5710238" y="2254250"/>
            <a:ext cx="31305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Or - Gadget</a:t>
            </a:r>
          </a:p>
        </p:txBody>
      </p:sp>
      <p:sp>
        <p:nvSpPr>
          <p:cNvPr id="117830" name="Text Box 70"/>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7831" name="Group 71"/>
          <p:cNvGrpSpPr>
            <a:grpSpLocks/>
          </p:cNvGrpSpPr>
          <p:nvPr/>
        </p:nvGrpSpPr>
        <p:grpSpPr bwMode="auto">
          <a:xfrm>
            <a:off x="250825" y="4906963"/>
            <a:ext cx="850900" cy="309562"/>
            <a:chOff x="926" y="2544"/>
            <a:chExt cx="536" cy="195"/>
          </a:xfrm>
        </p:grpSpPr>
        <p:sp>
          <p:nvSpPr>
            <p:cNvPr id="117842" name="Text Box 72"/>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7843" name="Text Box 73"/>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117832" name="Group 74"/>
          <p:cNvGrpSpPr>
            <a:grpSpLocks/>
          </p:cNvGrpSpPr>
          <p:nvPr/>
        </p:nvGrpSpPr>
        <p:grpSpPr bwMode="auto">
          <a:xfrm>
            <a:off x="490538" y="5413375"/>
            <a:ext cx="455612" cy="1252538"/>
            <a:chOff x="309" y="3410"/>
            <a:chExt cx="287" cy="789"/>
          </a:xfrm>
        </p:grpSpPr>
        <p:sp>
          <p:nvSpPr>
            <p:cNvPr id="117838" name="AutoShape 75"/>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70796" name="Line 76"/>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0797" name="Line 77"/>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0798" name="Line 78"/>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7833" name="Group 79"/>
          <p:cNvGrpSpPr>
            <a:grpSpLocks/>
          </p:cNvGrpSpPr>
          <p:nvPr/>
        </p:nvGrpSpPr>
        <p:grpSpPr bwMode="auto">
          <a:xfrm>
            <a:off x="-228600" y="5135563"/>
            <a:ext cx="1328738" cy="1570037"/>
            <a:chOff x="-135" y="3235"/>
            <a:chExt cx="837" cy="989"/>
          </a:xfrm>
        </p:grpSpPr>
        <p:sp>
          <p:nvSpPr>
            <p:cNvPr id="117835" name="Text Box 80"/>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7836" name="Text Box 81"/>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7837" name="Text Box 82"/>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7834" name="Text Box 83"/>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8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8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8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3"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4"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5"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8797" name="Oval 13"/>
          <p:cNvSpPr>
            <a:spLocks noChangeArrowheads="1"/>
          </p:cNvSpPr>
          <p:nvPr/>
        </p:nvSpPr>
        <p:spPr bwMode="auto">
          <a:xfrm>
            <a:off x="676275" y="186055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8798" name="AutoShape 14"/>
          <p:cNvCxnSpPr>
            <a:cxnSpLocks noChangeShapeType="1"/>
            <a:stCxn id="118794" idx="6"/>
            <a:endCxn id="11878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799" name="AutoShape 15"/>
          <p:cNvCxnSpPr>
            <a:cxnSpLocks noChangeShapeType="1"/>
            <a:stCxn id="118786" idx="3"/>
            <a:endCxn id="118793"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0" name="AutoShape 16"/>
          <p:cNvCxnSpPr>
            <a:cxnSpLocks noChangeShapeType="1"/>
            <a:stCxn id="118794" idx="5"/>
            <a:endCxn id="118793"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1" name="AutoShape 17"/>
          <p:cNvCxnSpPr>
            <a:cxnSpLocks noChangeShapeType="1"/>
            <a:stCxn id="118786" idx="5"/>
            <a:endCxn id="118796"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2" name="AutoShape 18"/>
          <p:cNvCxnSpPr>
            <a:cxnSpLocks noChangeShapeType="1"/>
            <a:stCxn id="118786" idx="4"/>
            <a:endCxn id="11878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3" name="AutoShape 19"/>
          <p:cNvCxnSpPr>
            <a:cxnSpLocks noChangeShapeType="1"/>
            <a:stCxn id="118793" idx="5"/>
            <a:endCxn id="118788"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4" name="AutoShape 20"/>
          <p:cNvCxnSpPr>
            <a:cxnSpLocks noChangeShapeType="1"/>
            <a:stCxn id="118797" idx="7"/>
            <a:endCxn id="118793"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5" name="AutoShape 21"/>
          <p:cNvCxnSpPr>
            <a:cxnSpLocks noChangeShapeType="1"/>
            <a:stCxn id="118793" idx="6"/>
            <a:endCxn id="118795"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6" name="AutoShape 22"/>
          <p:cNvCxnSpPr>
            <a:cxnSpLocks noChangeShapeType="1"/>
            <a:stCxn id="118797" idx="6"/>
            <a:endCxn id="11879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7" name="AutoShape 23"/>
          <p:cNvCxnSpPr>
            <a:cxnSpLocks noChangeShapeType="1"/>
            <a:stCxn id="118792" idx="0"/>
            <a:endCxn id="118793"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8" name="AutoShape 24"/>
          <p:cNvCxnSpPr>
            <a:cxnSpLocks noChangeShapeType="1"/>
            <a:stCxn id="118792" idx="6"/>
            <a:endCxn id="11878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09" name="AutoShape 25"/>
          <p:cNvCxnSpPr>
            <a:cxnSpLocks noChangeShapeType="1"/>
            <a:stCxn id="118791" idx="5"/>
            <a:endCxn id="11878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0" name="AutoShape 26"/>
          <p:cNvCxnSpPr>
            <a:cxnSpLocks noChangeShapeType="1"/>
            <a:stCxn id="118788" idx="6"/>
            <a:endCxn id="11878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1" name="AutoShape 27"/>
          <p:cNvCxnSpPr>
            <a:cxnSpLocks noChangeShapeType="1"/>
            <a:stCxn id="118790" idx="4"/>
            <a:endCxn id="11879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2" name="AutoShape 28"/>
          <p:cNvCxnSpPr>
            <a:cxnSpLocks noChangeShapeType="1"/>
            <a:stCxn id="118797" idx="4"/>
            <a:endCxn id="11879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3" name="AutoShape 29"/>
          <p:cNvCxnSpPr>
            <a:cxnSpLocks noChangeShapeType="1"/>
            <a:stCxn id="118790" idx="5"/>
            <a:endCxn id="11878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4" name="AutoShape 30"/>
          <p:cNvCxnSpPr>
            <a:cxnSpLocks noChangeShapeType="1"/>
            <a:stCxn id="118789" idx="2"/>
            <a:endCxn id="11879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5" name="AutoShape 31"/>
          <p:cNvCxnSpPr>
            <a:cxnSpLocks noChangeShapeType="1"/>
            <a:stCxn id="118789" idx="7"/>
            <a:endCxn id="11879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6" name="AutoShape 32"/>
          <p:cNvCxnSpPr>
            <a:cxnSpLocks noChangeShapeType="1"/>
            <a:stCxn id="118795" idx="4"/>
            <a:endCxn id="11879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8817" name="AutoShape 33"/>
          <p:cNvCxnSpPr>
            <a:cxnSpLocks noChangeShapeType="1"/>
            <a:stCxn id="118796" idx="4"/>
            <a:endCxn id="11878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8818"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8819"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8820"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8821"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8822"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8823"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8824"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671785" name="Oval 41"/>
          <p:cNvSpPr>
            <a:spLocks noChangeArrowheads="1"/>
          </p:cNvSpPr>
          <p:nvPr/>
        </p:nvSpPr>
        <p:spPr bwMode="auto">
          <a:xfrm>
            <a:off x="4648200" y="2424113"/>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6" name="Oval 42"/>
          <p:cNvSpPr>
            <a:spLocks noChangeArrowheads="1"/>
          </p:cNvSpPr>
          <p:nvPr/>
        </p:nvSpPr>
        <p:spPr bwMode="auto">
          <a:xfrm>
            <a:off x="4648200" y="320040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7" name="Oval 43"/>
          <p:cNvSpPr>
            <a:spLocks noChangeArrowheads="1"/>
          </p:cNvSpPr>
          <p:nvPr/>
        </p:nvSpPr>
        <p:spPr bwMode="auto">
          <a:xfrm>
            <a:off x="3451225" y="32004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8" name="Oval 44"/>
          <p:cNvSpPr>
            <a:spLocks noChangeArrowheads="1"/>
          </p:cNvSpPr>
          <p:nvPr/>
        </p:nvSpPr>
        <p:spPr bwMode="auto">
          <a:xfrm>
            <a:off x="2282825" y="4040188"/>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2" name="Group 45"/>
          <p:cNvGrpSpPr>
            <a:grpSpLocks/>
          </p:cNvGrpSpPr>
          <p:nvPr/>
        </p:nvGrpSpPr>
        <p:grpSpPr bwMode="auto">
          <a:xfrm>
            <a:off x="2133600" y="3992563"/>
            <a:ext cx="6400800" cy="1555750"/>
            <a:chOff x="1344" y="2515"/>
            <a:chExt cx="4032" cy="980"/>
          </a:xfrm>
        </p:grpSpPr>
        <p:sp>
          <p:nvSpPr>
            <p:cNvPr id="118873" name="Text Box 46"/>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8874" name="Rectangle 47"/>
            <p:cNvSpPr>
              <a:spLocks noChangeArrowheads="1"/>
            </p:cNvSpPr>
            <p:nvPr/>
          </p:nvSpPr>
          <p:spPr bwMode="auto">
            <a:xfrm>
              <a:off x="5123" y="316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aphicFrame>
        <p:nvGraphicFramePr>
          <p:cNvPr id="671792" name="Group 48"/>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Or</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71818" name="Line 74"/>
          <p:cNvSpPr>
            <a:spLocks noChangeShapeType="1"/>
          </p:cNvSpPr>
          <p:nvPr/>
        </p:nvSpPr>
        <p:spPr bwMode="auto">
          <a:xfrm>
            <a:off x="4267200" y="53340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671819" name="Text Box 75"/>
          <p:cNvSpPr txBox="1">
            <a:spLocks noChangeArrowheads="1"/>
          </p:cNvSpPr>
          <p:nvPr/>
        </p:nvSpPr>
        <p:spPr bwMode="auto">
          <a:xfrm>
            <a:off x="6470650" y="304800"/>
            <a:ext cx="17589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Proof</a:t>
            </a:r>
          </a:p>
        </p:txBody>
      </p:sp>
      <p:sp>
        <p:nvSpPr>
          <p:cNvPr id="671820" name="Text Box 76"/>
          <p:cNvSpPr txBox="1">
            <a:spLocks noChangeArrowheads="1"/>
          </p:cNvSpPr>
          <p:nvPr/>
        </p:nvSpPr>
        <p:spPr bwMode="auto">
          <a:xfrm>
            <a:off x="5710238" y="2254250"/>
            <a:ext cx="31305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Or - Gadget</a:t>
            </a:r>
          </a:p>
        </p:txBody>
      </p:sp>
      <p:sp>
        <p:nvSpPr>
          <p:cNvPr id="118859" name="Text Box 77"/>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8860" name="Group 78"/>
          <p:cNvGrpSpPr>
            <a:grpSpLocks/>
          </p:cNvGrpSpPr>
          <p:nvPr/>
        </p:nvGrpSpPr>
        <p:grpSpPr bwMode="auto">
          <a:xfrm>
            <a:off x="250825" y="4906963"/>
            <a:ext cx="850900" cy="309562"/>
            <a:chOff x="926" y="2544"/>
            <a:chExt cx="536" cy="195"/>
          </a:xfrm>
        </p:grpSpPr>
        <p:sp>
          <p:nvSpPr>
            <p:cNvPr id="118871" name="Text Box 79"/>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8872" name="Text Box 80"/>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118861" name="Group 81"/>
          <p:cNvGrpSpPr>
            <a:grpSpLocks/>
          </p:cNvGrpSpPr>
          <p:nvPr/>
        </p:nvGrpSpPr>
        <p:grpSpPr bwMode="auto">
          <a:xfrm>
            <a:off x="490538" y="5413375"/>
            <a:ext cx="455612" cy="1252538"/>
            <a:chOff x="309" y="3410"/>
            <a:chExt cx="287" cy="789"/>
          </a:xfrm>
        </p:grpSpPr>
        <p:sp>
          <p:nvSpPr>
            <p:cNvPr id="118867" name="AutoShape 82"/>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71827" name="Line 83"/>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1828" name="Line 84"/>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1829" name="Line 85"/>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8862" name="Group 86"/>
          <p:cNvGrpSpPr>
            <a:grpSpLocks/>
          </p:cNvGrpSpPr>
          <p:nvPr/>
        </p:nvGrpSpPr>
        <p:grpSpPr bwMode="auto">
          <a:xfrm>
            <a:off x="-228600" y="5135563"/>
            <a:ext cx="1328738" cy="1570037"/>
            <a:chOff x="-135" y="3235"/>
            <a:chExt cx="837" cy="989"/>
          </a:xfrm>
        </p:grpSpPr>
        <p:sp>
          <p:nvSpPr>
            <p:cNvPr id="118864" name="Text Box 87"/>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8865" name="Text Box 88"/>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8866" name="Text Box 89"/>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8863" name="Text Box 90"/>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671818"/>
                                        </p:tgtEl>
                                        <p:attrNameLst>
                                          <p:attrName>style.visibility</p:attrName>
                                        </p:attrNameLst>
                                      </p:cBhvr>
                                      <p:to>
                                        <p:strVal val="visible"/>
                                      </p:to>
                                    </p:set>
                                    <p:anim calcmode="lin" valueType="num">
                                      <p:cBhvr additive="base">
                                        <p:cTn id="7" dur="500" fill="hold"/>
                                        <p:tgtEl>
                                          <p:spTgt spid="671818"/>
                                        </p:tgtEl>
                                        <p:attrNameLst>
                                          <p:attrName>ppt_x</p:attrName>
                                        </p:attrNameLst>
                                      </p:cBhvr>
                                      <p:tavLst>
                                        <p:tav tm="0">
                                          <p:val>
                                            <p:strVal val="0-#ppt_w/2"/>
                                          </p:val>
                                        </p:tav>
                                        <p:tav tm="100000">
                                          <p:val>
                                            <p:strVal val="#ppt_x"/>
                                          </p:val>
                                        </p:tav>
                                      </p:tavLst>
                                    </p:anim>
                                    <p:anim calcmode="lin" valueType="num">
                                      <p:cBhvr additive="base">
                                        <p:cTn id="8" dur="500" fill="hold"/>
                                        <p:tgtEl>
                                          <p:spTgt spid="6718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671785"/>
                                        </p:tgtEl>
                                        <p:attrNameLst>
                                          <p:attrName>style.visibility</p:attrName>
                                        </p:attrNameLst>
                                      </p:cBhvr>
                                      <p:to>
                                        <p:strVal val="visible"/>
                                      </p:to>
                                    </p:set>
                                    <p:anim calcmode="lin" valueType="num">
                                      <p:cBhvr>
                                        <p:cTn id="13" dur="1000" fill="hold"/>
                                        <p:tgtEl>
                                          <p:spTgt spid="671785"/>
                                        </p:tgtEl>
                                        <p:attrNameLst>
                                          <p:attrName>ppt_w</p:attrName>
                                        </p:attrNameLst>
                                      </p:cBhvr>
                                      <p:tavLst>
                                        <p:tav tm="0">
                                          <p:val>
                                            <p:fltVal val="0"/>
                                          </p:val>
                                        </p:tav>
                                        <p:tav tm="100000">
                                          <p:val>
                                            <p:strVal val="#ppt_w"/>
                                          </p:val>
                                        </p:tav>
                                      </p:tavLst>
                                    </p:anim>
                                    <p:anim calcmode="lin" valueType="num">
                                      <p:cBhvr>
                                        <p:cTn id="14" dur="1000" fill="hold"/>
                                        <p:tgtEl>
                                          <p:spTgt spid="671785"/>
                                        </p:tgtEl>
                                        <p:attrNameLst>
                                          <p:attrName>ppt_h</p:attrName>
                                        </p:attrNameLst>
                                      </p:cBhvr>
                                      <p:tavLst>
                                        <p:tav tm="0">
                                          <p:val>
                                            <p:fltVal val="0"/>
                                          </p:val>
                                        </p:tav>
                                        <p:tav tm="100000">
                                          <p:val>
                                            <p:strVal val="#ppt_h"/>
                                          </p:val>
                                        </p:tav>
                                      </p:tavLst>
                                    </p:anim>
                                    <p:anim calcmode="lin" valueType="num">
                                      <p:cBhvr>
                                        <p:cTn id="15" dur="1000" fill="hold"/>
                                        <p:tgtEl>
                                          <p:spTgt spid="67178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717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671786"/>
                                        </p:tgtEl>
                                        <p:attrNameLst>
                                          <p:attrName>style.visibility</p:attrName>
                                        </p:attrNameLst>
                                      </p:cBhvr>
                                      <p:to>
                                        <p:strVal val="visible"/>
                                      </p:to>
                                    </p:set>
                                    <p:anim calcmode="lin" valueType="num">
                                      <p:cBhvr>
                                        <p:cTn id="21" dur="1000" fill="hold"/>
                                        <p:tgtEl>
                                          <p:spTgt spid="671786"/>
                                        </p:tgtEl>
                                        <p:attrNameLst>
                                          <p:attrName>ppt_w</p:attrName>
                                        </p:attrNameLst>
                                      </p:cBhvr>
                                      <p:tavLst>
                                        <p:tav tm="0">
                                          <p:val>
                                            <p:fltVal val="0"/>
                                          </p:val>
                                        </p:tav>
                                        <p:tav tm="100000">
                                          <p:val>
                                            <p:strVal val="#ppt_w"/>
                                          </p:val>
                                        </p:tav>
                                      </p:tavLst>
                                    </p:anim>
                                    <p:anim calcmode="lin" valueType="num">
                                      <p:cBhvr>
                                        <p:cTn id="22" dur="1000" fill="hold"/>
                                        <p:tgtEl>
                                          <p:spTgt spid="671786"/>
                                        </p:tgtEl>
                                        <p:attrNameLst>
                                          <p:attrName>ppt_h</p:attrName>
                                        </p:attrNameLst>
                                      </p:cBhvr>
                                      <p:tavLst>
                                        <p:tav tm="0">
                                          <p:val>
                                            <p:fltVal val="0"/>
                                          </p:val>
                                        </p:tav>
                                        <p:tav tm="100000">
                                          <p:val>
                                            <p:strVal val="#ppt_h"/>
                                          </p:val>
                                        </p:tav>
                                      </p:tavLst>
                                    </p:anim>
                                    <p:anim calcmode="lin" valueType="num">
                                      <p:cBhvr>
                                        <p:cTn id="23" dur="1000" fill="hold"/>
                                        <p:tgtEl>
                                          <p:spTgt spid="671786"/>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6717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671787"/>
                                        </p:tgtEl>
                                        <p:attrNameLst>
                                          <p:attrName>style.visibility</p:attrName>
                                        </p:attrNameLst>
                                      </p:cBhvr>
                                      <p:to>
                                        <p:strVal val="visible"/>
                                      </p:to>
                                    </p:set>
                                    <p:anim calcmode="lin" valueType="num">
                                      <p:cBhvr>
                                        <p:cTn id="29" dur="1000" fill="hold"/>
                                        <p:tgtEl>
                                          <p:spTgt spid="671787"/>
                                        </p:tgtEl>
                                        <p:attrNameLst>
                                          <p:attrName>ppt_w</p:attrName>
                                        </p:attrNameLst>
                                      </p:cBhvr>
                                      <p:tavLst>
                                        <p:tav tm="0">
                                          <p:val>
                                            <p:fltVal val="0"/>
                                          </p:val>
                                        </p:tav>
                                        <p:tav tm="100000">
                                          <p:val>
                                            <p:strVal val="#ppt_w"/>
                                          </p:val>
                                        </p:tav>
                                      </p:tavLst>
                                    </p:anim>
                                    <p:anim calcmode="lin" valueType="num">
                                      <p:cBhvr>
                                        <p:cTn id="30" dur="1000" fill="hold"/>
                                        <p:tgtEl>
                                          <p:spTgt spid="671787"/>
                                        </p:tgtEl>
                                        <p:attrNameLst>
                                          <p:attrName>ppt_h</p:attrName>
                                        </p:attrNameLst>
                                      </p:cBhvr>
                                      <p:tavLst>
                                        <p:tav tm="0">
                                          <p:val>
                                            <p:fltVal val="0"/>
                                          </p:val>
                                        </p:tav>
                                        <p:tav tm="100000">
                                          <p:val>
                                            <p:strVal val="#ppt_h"/>
                                          </p:val>
                                        </p:tav>
                                      </p:tavLst>
                                    </p:anim>
                                    <p:anim calcmode="lin" valueType="num">
                                      <p:cBhvr>
                                        <p:cTn id="31" dur="1000" fill="hold"/>
                                        <p:tgtEl>
                                          <p:spTgt spid="671787"/>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717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71788"/>
                                        </p:tgtEl>
                                        <p:attrNameLst>
                                          <p:attrName>style.visibility</p:attrName>
                                        </p:attrNameLst>
                                      </p:cBhvr>
                                      <p:to>
                                        <p:strVal val="visible"/>
                                      </p:to>
                                    </p:set>
                                    <p:anim calcmode="lin" valueType="num">
                                      <p:cBhvr>
                                        <p:cTn id="37" dur="1000" fill="hold"/>
                                        <p:tgtEl>
                                          <p:spTgt spid="671788"/>
                                        </p:tgtEl>
                                        <p:attrNameLst>
                                          <p:attrName>ppt_w</p:attrName>
                                        </p:attrNameLst>
                                      </p:cBhvr>
                                      <p:tavLst>
                                        <p:tav tm="0">
                                          <p:val>
                                            <p:fltVal val="0"/>
                                          </p:val>
                                        </p:tav>
                                        <p:tav tm="100000">
                                          <p:val>
                                            <p:strVal val="#ppt_w"/>
                                          </p:val>
                                        </p:tav>
                                      </p:tavLst>
                                    </p:anim>
                                    <p:anim calcmode="lin" valueType="num">
                                      <p:cBhvr>
                                        <p:cTn id="38" dur="1000" fill="hold"/>
                                        <p:tgtEl>
                                          <p:spTgt spid="671788"/>
                                        </p:tgtEl>
                                        <p:attrNameLst>
                                          <p:attrName>ppt_h</p:attrName>
                                        </p:attrNameLst>
                                      </p:cBhvr>
                                      <p:tavLst>
                                        <p:tav tm="0">
                                          <p:val>
                                            <p:fltVal val="0"/>
                                          </p:val>
                                        </p:tav>
                                        <p:tav tm="100000">
                                          <p:val>
                                            <p:strVal val="#ppt_h"/>
                                          </p:val>
                                        </p:tav>
                                      </p:tavLst>
                                    </p:anim>
                                    <p:anim calcmode="lin" valueType="num">
                                      <p:cBhvr>
                                        <p:cTn id="39" dur="1000" fill="hold"/>
                                        <p:tgtEl>
                                          <p:spTgt spid="671788"/>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717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p:cTn id="45" dur="1000" fill="hold"/>
                                        <p:tgtEl>
                                          <p:spTgt spid="2"/>
                                        </p:tgtEl>
                                        <p:attrNameLst>
                                          <p:attrName>ppt_w</p:attrName>
                                        </p:attrNameLst>
                                      </p:cBhvr>
                                      <p:tavLst>
                                        <p:tav tm="0">
                                          <p:val>
                                            <p:fltVal val="0"/>
                                          </p:val>
                                        </p:tav>
                                        <p:tav tm="100000">
                                          <p:val>
                                            <p:strVal val="#ppt_w"/>
                                          </p:val>
                                        </p:tav>
                                      </p:tavLst>
                                    </p:anim>
                                    <p:anim calcmode="lin" valueType="num">
                                      <p:cBhvr>
                                        <p:cTn id="46" dur="1000" fill="hold"/>
                                        <p:tgtEl>
                                          <p:spTgt spid="2"/>
                                        </p:tgtEl>
                                        <p:attrNameLst>
                                          <p:attrName>ppt_h</p:attrName>
                                        </p:attrNameLst>
                                      </p:cBhvr>
                                      <p:tavLst>
                                        <p:tav tm="0">
                                          <p:val>
                                            <p:fltVal val="0"/>
                                          </p:val>
                                        </p:tav>
                                        <p:tav tm="100000">
                                          <p:val>
                                            <p:strVal val="#ppt_h"/>
                                          </p:val>
                                        </p:tav>
                                      </p:tavLst>
                                    </p:anim>
                                    <p:anim calcmode="lin" valueType="num">
                                      <p:cBhvr>
                                        <p:cTn id="47"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785" grpId="0" animBg="1" autoUpdateAnimBg="0"/>
      <p:bldP spid="671786" grpId="0" animBg="1" autoUpdateAnimBg="0"/>
      <p:bldP spid="671787" grpId="0" animBg="1" autoUpdateAnimBg="0"/>
      <p:bldP spid="671788" grpId="0" animBg="1"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1"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2"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3"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4"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5"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6"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7"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8"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19" name="Oval 11"/>
          <p:cNvSpPr>
            <a:spLocks noChangeArrowheads="1"/>
          </p:cNvSpPr>
          <p:nvPr/>
        </p:nvSpPr>
        <p:spPr bwMode="auto">
          <a:xfrm>
            <a:off x="4660900" y="1630363"/>
            <a:ext cx="503238" cy="50323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20"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821" name="Oval 13"/>
          <p:cNvSpPr>
            <a:spLocks noChangeArrowheads="1"/>
          </p:cNvSpPr>
          <p:nvPr/>
        </p:nvSpPr>
        <p:spPr bwMode="auto">
          <a:xfrm>
            <a:off x="676275" y="186055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19822" name="AutoShape 14"/>
          <p:cNvCxnSpPr>
            <a:cxnSpLocks noChangeShapeType="1"/>
            <a:stCxn id="119818" idx="6"/>
            <a:endCxn id="119810"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3" name="AutoShape 15"/>
          <p:cNvCxnSpPr>
            <a:cxnSpLocks noChangeShapeType="1"/>
            <a:stCxn id="119810" idx="3"/>
            <a:endCxn id="119817"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4" name="AutoShape 16"/>
          <p:cNvCxnSpPr>
            <a:cxnSpLocks noChangeShapeType="1"/>
            <a:stCxn id="119818" idx="5"/>
            <a:endCxn id="119817"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5" name="AutoShape 17"/>
          <p:cNvCxnSpPr>
            <a:cxnSpLocks noChangeShapeType="1"/>
            <a:stCxn id="119810" idx="5"/>
            <a:endCxn id="119820"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6" name="AutoShape 18"/>
          <p:cNvCxnSpPr>
            <a:cxnSpLocks noChangeShapeType="1"/>
            <a:stCxn id="119810" idx="4"/>
            <a:endCxn id="119811"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7" name="AutoShape 19"/>
          <p:cNvCxnSpPr>
            <a:cxnSpLocks noChangeShapeType="1"/>
            <a:stCxn id="119817" idx="5"/>
            <a:endCxn id="119812"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8" name="AutoShape 20"/>
          <p:cNvCxnSpPr>
            <a:cxnSpLocks noChangeShapeType="1"/>
            <a:stCxn id="119821" idx="7"/>
            <a:endCxn id="119817"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29" name="AutoShape 21"/>
          <p:cNvCxnSpPr>
            <a:cxnSpLocks noChangeShapeType="1"/>
            <a:stCxn id="119817" idx="6"/>
            <a:endCxn id="119819"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0" name="AutoShape 22"/>
          <p:cNvCxnSpPr>
            <a:cxnSpLocks noChangeShapeType="1"/>
            <a:stCxn id="119821" idx="6"/>
            <a:endCxn id="119820"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1" name="AutoShape 23"/>
          <p:cNvCxnSpPr>
            <a:cxnSpLocks noChangeShapeType="1"/>
            <a:stCxn id="119816" idx="0"/>
            <a:endCxn id="119817"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2" name="AutoShape 24"/>
          <p:cNvCxnSpPr>
            <a:cxnSpLocks noChangeShapeType="1"/>
            <a:stCxn id="119816" idx="6"/>
            <a:endCxn id="11981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3" name="AutoShape 25"/>
          <p:cNvCxnSpPr>
            <a:cxnSpLocks noChangeShapeType="1"/>
            <a:stCxn id="119815" idx="5"/>
            <a:endCxn id="11981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4" name="AutoShape 26"/>
          <p:cNvCxnSpPr>
            <a:cxnSpLocks noChangeShapeType="1"/>
            <a:stCxn id="119812" idx="6"/>
            <a:endCxn id="11981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5" name="AutoShape 27"/>
          <p:cNvCxnSpPr>
            <a:cxnSpLocks noChangeShapeType="1"/>
            <a:stCxn id="119814" idx="4"/>
            <a:endCxn id="11981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6" name="AutoShape 28"/>
          <p:cNvCxnSpPr>
            <a:cxnSpLocks noChangeShapeType="1"/>
            <a:stCxn id="119821" idx="4"/>
            <a:endCxn id="11981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7" name="AutoShape 29"/>
          <p:cNvCxnSpPr>
            <a:cxnSpLocks noChangeShapeType="1"/>
            <a:stCxn id="119814" idx="5"/>
            <a:endCxn id="11981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8" name="AutoShape 30"/>
          <p:cNvCxnSpPr>
            <a:cxnSpLocks noChangeShapeType="1"/>
            <a:stCxn id="119813" idx="2"/>
            <a:endCxn id="11981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39" name="AutoShape 31"/>
          <p:cNvCxnSpPr>
            <a:cxnSpLocks noChangeShapeType="1"/>
            <a:stCxn id="119813" idx="7"/>
            <a:endCxn id="119819"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40" name="AutoShape 32"/>
          <p:cNvCxnSpPr>
            <a:cxnSpLocks noChangeShapeType="1"/>
            <a:stCxn id="119819" idx="4"/>
            <a:endCxn id="119820"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19841" name="AutoShape 33"/>
          <p:cNvCxnSpPr>
            <a:cxnSpLocks noChangeShapeType="1"/>
            <a:stCxn id="119820" idx="4"/>
            <a:endCxn id="11981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9842"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19843"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9844"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119845"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119846"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19847"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19848"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aphicFrame>
        <p:nvGraphicFramePr>
          <p:cNvPr id="672809" name="Group 41"/>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72835" name="Line 67"/>
          <p:cNvSpPr>
            <a:spLocks noChangeShapeType="1"/>
          </p:cNvSpPr>
          <p:nvPr/>
        </p:nvSpPr>
        <p:spPr bwMode="auto">
          <a:xfrm>
            <a:off x="4267200" y="4724400"/>
            <a:ext cx="533400" cy="0"/>
          </a:xfrm>
          <a:prstGeom prst="line">
            <a:avLst/>
          </a:prstGeom>
          <a:noFill/>
          <a:ln w="38100">
            <a:solidFill>
              <a:srgbClr val="FFFF00"/>
            </a:solidFill>
            <a:round/>
            <a:headEnd/>
            <a:tailEnd type="triangle" w="med" len="med"/>
          </a:ln>
          <a:effectLst/>
        </p:spPr>
        <p:txBody>
          <a:bodyPr/>
          <a:lstStyle/>
          <a:p>
            <a:pPr>
              <a:defRPr/>
            </a:pPr>
            <a:endParaRPr lang="en-CA"/>
          </a:p>
        </p:txBody>
      </p:sp>
      <p:grpSp>
        <p:nvGrpSpPr>
          <p:cNvPr id="2" name="Group 68"/>
          <p:cNvGrpSpPr>
            <a:grpSpLocks/>
          </p:cNvGrpSpPr>
          <p:nvPr/>
        </p:nvGrpSpPr>
        <p:grpSpPr bwMode="auto">
          <a:xfrm>
            <a:off x="685800" y="2362200"/>
            <a:ext cx="1417638" cy="1114425"/>
            <a:chOff x="432" y="1488"/>
            <a:chExt cx="893" cy="702"/>
          </a:xfrm>
        </p:grpSpPr>
        <p:sp>
          <p:nvSpPr>
            <p:cNvPr id="119927" name="Oval 69"/>
            <p:cNvSpPr>
              <a:spLocks noChangeArrowheads="1"/>
            </p:cNvSpPr>
            <p:nvPr/>
          </p:nvSpPr>
          <p:spPr bwMode="auto">
            <a:xfrm>
              <a:off x="903" y="1873"/>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928" name="Oval 70"/>
            <p:cNvSpPr>
              <a:spLocks noChangeArrowheads="1"/>
            </p:cNvSpPr>
            <p:nvPr/>
          </p:nvSpPr>
          <p:spPr bwMode="auto">
            <a:xfrm>
              <a:off x="432" y="1523"/>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929" name="Oval 71"/>
            <p:cNvSpPr>
              <a:spLocks noChangeArrowheads="1"/>
            </p:cNvSpPr>
            <p:nvPr/>
          </p:nvSpPr>
          <p:spPr bwMode="auto">
            <a:xfrm>
              <a:off x="499" y="1488"/>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930" name="Oval 72"/>
            <p:cNvSpPr>
              <a:spLocks noChangeArrowheads="1"/>
            </p:cNvSpPr>
            <p:nvPr/>
          </p:nvSpPr>
          <p:spPr bwMode="auto">
            <a:xfrm>
              <a:off x="1008" y="1843"/>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672841" name="Oval 73"/>
          <p:cNvSpPr>
            <a:spLocks noChangeArrowheads="1"/>
          </p:cNvSpPr>
          <p:nvPr/>
        </p:nvSpPr>
        <p:spPr bwMode="auto">
          <a:xfrm>
            <a:off x="685800" y="32004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2842" name="Oval 74"/>
          <p:cNvSpPr>
            <a:spLocks noChangeArrowheads="1"/>
          </p:cNvSpPr>
          <p:nvPr/>
        </p:nvSpPr>
        <p:spPr bwMode="auto">
          <a:xfrm>
            <a:off x="3459163" y="3200400"/>
            <a:ext cx="503237"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2843" name="Oval 75"/>
          <p:cNvSpPr>
            <a:spLocks noChangeArrowheads="1"/>
          </p:cNvSpPr>
          <p:nvPr/>
        </p:nvSpPr>
        <p:spPr bwMode="auto">
          <a:xfrm>
            <a:off x="2271713" y="4038600"/>
            <a:ext cx="503237"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3" name="Group 76"/>
          <p:cNvGrpSpPr>
            <a:grpSpLocks/>
          </p:cNvGrpSpPr>
          <p:nvPr/>
        </p:nvGrpSpPr>
        <p:grpSpPr bwMode="auto">
          <a:xfrm>
            <a:off x="2133600" y="3962400"/>
            <a:ext cx="6400800" cy="1033463"/>
            <a:chOff x="1344" y="2496"/>
            <a:chExt cx="4032" cy="651"/>
          </a:xfrm>
        </p:grpSpPr>
        <p:sp>
          <p:nvSpPr>
            <p:cNvPr id="119925" name="Rectangle 77"/>
            <p:cNvSpPr>
              <a:spLocks noChangeArrowheads="1"/>
            </p:cNvSpPr>
            <p:nvPr/>
          </p:nvSpPr>
          <p:spPr bwMode="auto">
            <a:xfrm>
              <a:off x="5135" y="2820"/>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F</a:t>
              </a:r>
            </a:p>
          </p:txBody>
        </p:sp>
        <p:sp>
          <p:nvSpPr>
            <p:cNvPr id="119926" name="Text Box 78"/>
            <p:cNvSpPr txBox="1">
              <a:spLocks noChangeArrowheads="1"/>
            </p:cNvSpPr>
            <p:nvPr/>
          </p:nvSpPr>
          <p:spPr bwMode="auto">
            <a:xfrm>
              <a:off x="1344" y="2496"/>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pSp>
      <p:grpSp>
        <p:nvGrpSpPr>
          <p:cNvPr id="4" name="Group 79"/>
          <p:cNvGrpSpPr>
            <a:grpSpLocks/>
          </p:cNvGrpSpPr>
          <p:nvPr/>
        </p:nvGrpSpPr>
        <p:grpSpPr bwMode="auto">
          <a:xfrm>
            <a:off x="4649788" y="2427288"/>
            <a:ext cx="520700" cy="1271587"/>
            <a:chOff x="2929" y="1529"/>
            <a:chExt cx="328" cy="801"/>
          </a:xfrm>
        </p:grpSpPr>
        <p:sp>
          <p:nvSpPr>
            <p:cNvPr id="119923" name="Oval 80"/>
            <p:cNvSpPr>
              <a:spLocks noChangeArrowheads="1"/>
            </p:cNvSpPr>
            <p:nvPr/>
          </p:nvSpPr>
          <p:spPr bwMode="auto">
            <a:xfrm>
              <a:off x="2929" y="2013"/>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19924" name="Oval 81"/>
            <p:cNvSpPr>
              <a:spLocks noChangeArrowheads="1"/>
            </p:cNvSpPr>
            <p:nvPr/>
          </p:nvSpPr>
          <p:spPr bwMode="auto">
            <a:xfrm>
              <a:off x="2940" y="1529"/>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aphicFrame>
        <p:nvGraphicFramePr>
          <p:cNvPr id="672850" name="Group 82"/>
          <p:cNvGraphicFramePr>
            <a:graphicFrameLocks noGrp="1"/>
          </p:cNvGraphicFramePr>
          <p:nvPr/>
        </p:nvGraphicFramePr>
        <p:xfrm>
          <a:off x="5029200" y="3886200"/>
          <a:ext cx="3984625" cy="2814638"/>
        </p:xfrm>
        <a:graphic>
          <a:graphicData uri="http://schemas.openxmlformats.org/drawingml/2006/table">
            <a:tbl>
              <a:tblPr/>
              <a:tblGrid>
                <a:gridCol w="1328738"/>
                <a:gridCol w="1327150"/>
                <a:gridCol w="1328737"/>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Or</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72876" name="Text Box 108"/>
          <p:cNvSpPr txBox="1">
            <a:spLocks noChangeArrowheads="1"/>
          </p:cNvSpPr>
          <p:nvPr/>
        </p:nvSpPr>
        <p:spPr bwMode="auto">
          <a:xfrm>
            <a:off x="6470650" y="304800"/>
            <a:ext cx="17589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Proof</a:t>
            </a:r>
          </a:p>
        </p:txBody>
      </p:sp>
      <p:sp>
        <p:nvSpPr>
          <p:cNvPr id="672877" name="Text Box 109"/>
          <p:cNvSpPr txBox="1">
            <a:spLocks noChangeArrowheads="1"/>
          </p:cNvSpPr>
          <p:nvPr/>
        </p:nvSpPr>
        <p:spPr bwMode="auto">
          <a:xfrm>
            <a:off x="5710238" y="2254250"/>
            <a:ext cx="31305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Or - Gadget</a:t>
            </a:r>
          </a:p>
        </p:txBody>
      </p:sp>
      <p:sp>
        <p:nvSpPr>
          <p:cNvPr id="119910" name="Text Box 110"/>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119911" name="Group 114"/>
          <p:cNvGrpSpPr>
            <a:grpSpLocks/>
          </p:cNvGrpSpPr>
          <p:nvPr/>
        </p:nvGrpSpPr>
        <p:grpSpPr bwMode="auto">
          <a:xfrm>
            <a:off x="490538" y="5413375"/>
            <a:ext cx="455612" cy="1252538"/>
            <a:chOff x="309" y="3410"/>
            <a:chExt cx="287" cy="789"/>
          </a:xfrm>
        </p:grpSpPr>
        <p:sp>
          <p:nvSpPr>
            <p:cNvPr id="119919" name="AutoShape 115"/>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72884" name="Line 116"/>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2885" name="Line 117"/>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2886" name="Line 118"/>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119912" name="Group 119"/>
          <p:cNvGrpSpPr>
            <a:grpSpLocks/>
          </p:cNvGrpSpPr>
          <p:nvPr/>
        </p:nvGrpSpPr>
        <p:grpSpPr bwMode="auto">
          <a:xfrm>
            <a:off x="-228600" y="5135563"/>
            <a:ext cx="1328738" cy="1570037"/>
            <a:chOff x="-135" y="3235"/>
            <a:chExt cx="837" cy="989"/>
          </a:xfrm>
        </p:grpSpPr>
        <p:sp>
          <p:nvSpPr>
            <p:cNvPr id="119916" name="Text Box 120"/>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19917" name="Text Box 121"/>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19918" name="Text Box 122"/>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119913" name="Text Box 124"/>
          <p:cNvSpPr txBox="1">
            <a:spLocks noChangeAspect="1" noChangeArrowheads="1"/>
          </p:cNvSpPr>
          <p:nvPr/>
        </p:nvSpPr>
        <p:spPr bwMode="auto">
          <a:xfrm>
            <a:off x="250825" y="4906963"/>
            <a:ext cx="692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9914" name="Text Box 125"/>
          <p:cNvSpPr txBox="1">
            <a:spLocks noChangeAspect="1" noChangeArrowheads="1"/>
          </p:cNvSpPr>
          <p:nvPr/>
        </p:nvSpPr>
        <p:spPr bwMode="auto">
          <a:xfrm>
            <a:off x="436563" y="4900613"/>
            <a:ext cx="692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19915" name="Text Box 126"/>
          <p:cNvSpPr txBox="1">
            <a:spLocks noChangeAspect="1" noChangeArrowheads="1"/>
          </p:cNvSpPr>
          <p:nvPr/>
        </p:nvSpPr>
        <p:spPr bwMode="auto">
          <a:xfrm>
            <a:off x="347663" y="6629400"/>
            <a:ext cx="692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72841"/>
                                        </p:tgtEl>
                                        <p:attrNameLst>
                                          <p:attrName>style.visibility</p:attrName>
                                        </p:attrNameLst>
                                      </p:cBhvr>
                                      <p:to>
                                        <p:strVal val="visible"/>
                                      </p:to>
                                    </p:set>
                                    <p:anim calcmode="lin" valueType="num">
                                      <p:cBhvr>
                                        <p:cTn id="15" dur="1000" fill="hold"/>
                                        <p:tgtEl>
                                          <p:spTgt spid="672841"/>
                                        </p:tgtEl>
                                        <p:attrNameLst>
                                          <p:attrName>ppt_w</p:attrName>
                                        </p:attrNameLst>
                                      </p:cBhvr>
                                      <p:tavLst>
                                        <p:tav tm="0">
                                          <p:val>
                                            <p:fltVal val="0"/>
                                          </p:val>
                                        </p:tav>
                                        <p:tav tm="100000">
                                          <p:val>
                                            <p:strVal val="#ppt_w"/>
                                          </p:val>
                                        </p:tav>
                                      </p:tavLst>
                                    </p:anim>
                                    <p:anim calcmode="lin" valueType="num">
                                      <p:cBhvr>
                                        <p:cTn id="16" dur="1000" fill="hold"/>
                                        <p:tgtEl>
                                          <p:spTgt spid="672841"/>
                                        </p:tgtEl>
                                        <p:attrNameLst>
                                          <p:attrName>ppt_h</p:attrName>
                                        </p:attrNameLst>
                                      </p:cBhvr>
                                      <p:tavLst>
                                        <p:tav tm="0">
                                          <p:val>
                                            <p:fltVal val="0"/>
                                          </p:val>
                                        </p:tav>
                                        <p:tav tm="100000">
                                          <p:val>
                                            <p:strVal val="#ppt_h"/>
                                          </p:val>
                                        </p:tav>
                                      </p:tavLst>
                                    </p:anim>
                                    <p:anim calcmode="lin" valueType="num">
                                      <p:cBhvr>
                                        <p:cTn id="17" dur="1000" fill="hold"/>
                                        <p:tgtEl>
                                          <p:spTgt spid="6728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7284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672842"/>
                                        </p:tgtEl>
                                        <p:attrNameLst>
                                          <p:attrName>style.visibility</p:attrName>
                                        </p:attrNameLst>
                                      </p:cBhvr>
                                      <p:to>
                                        <p:strVal val="visible"/>
                                      </p:to>
                                    </p:set>
                                    <p:anim calcmode="lin" valueType="num">
                                      <p:cBhvr>
                                        <p:cTn id="23" dur="1000" fill="hold"/>
                                        <p:tgtEl>
                                          <p:spTgt spid="672842"/>
                                        </p:tgtEl>
                                        <p:attrNameLst>
                                          <p:attrName>ppt_w</p:attrName>
                                        </p:attrNameLst>
                                      </p:cBhvr>
                                      <p:tavLst>
                                        <p:tav tm="0">
                                          <p:val>
                                            <p:fltVal val="0"/>
                                          </p:val>
                                        </p:tav>
                                        <p:tav tm="100000">
                                          <p:val>
                                            <p:strVal val="#ppt_w"/>
                                          </p:val>
                                        </p:tav>
                                      </p:tavLst>
                                    </p:anim>
                                    <p:anim calcmode="lin" valueType="num">
                                      <p:cBhvr>
                                        <p:cTn id="24" dur="1000" fill="hold"/>
                                        <p:tgtEl>
                                          <p:spTgt spid="672842"/>
                                        </p:tgtEl>
                                        <p:attrNameLst>
                                          <p:attrName>ppt_h</p:attrName>
                                        </p:attrNameLst>
                                      </p:cBhvr>
                                      <p:tavLst>
                                        <p:tav tm="0">
                                          <p:val>
                                            <p:fltVal val="0"/>
                                          </p:val>
                                        </p:tav>
                                        <p:tav tm="100000">
                                          <p:val>
                                            <p:strVal val="#ppt_h"/>
                                          </p:val>
                                        </p:tav>
                                      </p:tavLst>
                                    </p:anim>
                                    <p:anim calcmode="lin" valueType="num">
                                      <p:cBhvr>
                                        <p:cTn id="25" dur="1000" fill="hold"/>
                                        <p:tgtEl>
                                          <p:spTgt spid="67284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7284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672843"/>
                                        </p:tgtEl>
                                        <p:attrNameLst>
                                          <p:attrName>style.visibility</p:attrName>
                                        </p:attrNameLst>
                                      </p:cBhvr>
                                      <p:to>
                                        <p:strVal val="visible"/>
                                      </p:to>
                                    </p:set>
                                    <p:anim calcmode="lin" valueType="num">
                                      <p:cBhvr>
                                        <p:cTn id="31" dur="1000" fill="hold"/>
                                        <p:tgtEl>
                                          <p:spTgt spid="672843"/>
                                        </p:tgtEl>
                                        <p:attrNameLst>
                                          <p:attrName>ppt_w</p:attrName>
                                        </p:attrNameLst>
                                      </p:cBhvr>
                                      <p:tavLst>
                                        <p:tav tm="0">
                                          <p:val>
                                            <p:fltVal val="0"/>
                                          </p:val>
                                        </p:tav>
                                        <p:tav tm="100000">
                                          <p:val>
                                            <p:strVal val="#ppt_w"/>
                                          </p:val>
                                        </p:tav>
                                      </p:tavLst>
                                    </p:anim>
                                    <p:anim calcmode="lin" valueType="num">
                                      <p:cBhvr>
                                        <p:cTn id="32" dur="1000" fill="hold"/>
                                        <p:tgtEl>
                                          <p:spTgt spid="672843"/>
                                        </p:tgtEl>
                                        <p:attrNameLst>
                                          <p:attrName>ppt_h</p:attrName>
                                        </p:attrNameLst>
                                      </p:cBhvr>
                                      <p:tavLst>
                                        <p:tav tm="0">
                                          <p:val>
                                            <p:fltVal val="0"/>
                                          </p:val>
                                        </p:tav>
                                        <p:tav tm="100000">
                                          <p:val>
                                            <p:strVal val="#ppt_h"/>
                                          </p:val>
                                        </p:tav>
                                      </p:tavLst>
                                    </p:anim>
                                    <p:anim calcmode="lin" valueType="num">
                                      <p:cBhvr>
                                        <p:cTn id="33" dur="1000" fill="hold"/>
                                        <p:tgtEl>
                                          <p:spTgt spid="67284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67284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1000" fill="hold"/>
                                        <p:tgtEl>
                                          <p:spTgt spid="3"/>
                                        </p:tgtEl>
                                        <p:attrNameLst>
                                          <p:attrName>ppt_w</p:attrName>
                                        </p:attrNameLst>
                                      </p:cBhvr>
                                      <p:tavLst>
                                        <p:tav tm="0">
                                          <p:val>
                                            <p:fltVal val="0"/>
                                          </p:val>
                                        </p:tav>
                                        <p:tav tm="100000">
                                          <p:val>
                                            <p:strVal val="#ppt_w"/>
                                          </p:val>
                                        </p:tav>
                                      </p:tavLst>
                                    </p:anim>
                                    <p:anim calcmode="lin" valueType="num">
                                      <p:cBhvr>
                                        <p:cTn id="40" dur="1000" fill="hold"/>
                                        <p:tgtEl>
                                          <p:spTgt spid="3"/>
                                        </p:tgtEl>
                                        <p:attrNameLst>
                                          <p:attrName>ppt_h</p:attrName>
                                        </p:attrNameLst>
                                      </p:cBhvr>
                                      <p:tavLst>
                                        <p:tav tm="0">
                                          <p:val>
                                            <p:fltVal val="0"/>
                                          </p:val>
                                        </p:tav>
                                        <p:tav tm="100000">
                                          <p:val>
                                            <p:strVal val="#ppt_h"/>
                                          </p:val>
                                        </p:tav>
                                      </p:tavLst>
                                    </p:anim>
                                    <p:anim calcmode="lin" valueType="num">
                                      <p:cBhvr>
                                        <p:cTn id="41"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37"/>
                                            </p:cond>
                                          </p:stCondLst>
                                          <p:endCondLst>
                                            <p:cond evt="onStopAudio" delay="0">
                                              <p:tgtEl>
                                                <p:sldTgt/>
                                              </p:tgtEl>
                                            </p:cond>
                                          </p:endCondLst>
                                        </p:cTn>
                                        <p:tgtEl>
                                          <p:sndTgt r:embed="rId2" name="chimes.wav"/>
                                        </p:tgtEl>
                                      </p:cMediaNode>
                                    </p:audio>
                                  </p:sub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1+#ppt_w/2"/>
                                          </p:val>
                                        </p:tav>
                                        <p:tav tm="100000">
                                          <p:val>
                                            <p:strVal val="#ppt_x"/>
                                          </p:val>
                                        </p:tav>
                                      </p:tavLst>
                                    </p:anim>
                                    <p:anim calcmode="lin" valueType="num">
                                      <p:cBhvr additive="base">
                                        <p:cTn id="4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841" grpId="0" animBg="1" autoUpdateAnimBg="0"/>
      <p:bldP spid="672842" grpId="0" animBg="1" autoUpdateAnimBg="0"/>
      <p:bldP spid="672843" grpId="0" animBg="1"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834" name="Group 32"/>
          <p:cNvGrpSpPr>
            <a:grpSpLocks/>
          </p:cNvGrpSpPr>
          <p:nvPr/>
        </p:nvGrpSpPr>
        <p:grpSpPr bwMode="auto">
          <a:xfrm>
            <a:off x="228600" y="882650"/>
            <a:ext cx="4133850" cy="4160838"/>
            <a:chOff x="144" y="556"/>
            <a:chExt cx="2604" cy="2621"/>
          </a:xfrm>
        </p:grpSpPr>
        <p:sp>
          <p:nvSpPr>
            <p:cNvPr id="120850" name="Oval 2"/>
            <p:cNvSpPr>
              <a:spLocks noChangeAspect="1" noChangeArrowheads="1"/>
            </p:cNvSpPr>
            <p:nvPr/>
          </p:nvSpPr>
          <p:spPr bwMode="auto">
            <a:xfrm>
              <a:off x="2272" y="576"/>
              <a:ext cx="373" cy="363"/>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20851" name="Oval 3"/>
            <p:cNvSpPr>
              <a:spLocks noChangeArrowheads="1"/>
            </p:cNvSpPr>
            <p:nvPr/>
          </p:nvSpPr>
          <p:spPr bwMode="auto">
            <a:xfrm>
              <a:off x="1899" y="1042"/>
              <a:ext cx="373" cy="35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20852" name="Oval 4"/>
            <p:cNvSpPr>
              <a:spLocks noChangeArrowheads="1"/>
            </p:cNvSpPr>
            <p:nvPr/>
          </p:nvSpPr>
          <p:spPr bwMode="auto">
            <a:xfrm>
              <a:off x="1488" y="576"/>
              <a:ext cx="373" cy="35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20853" name="Oval 5"/>
            <p:cNvSpPr>
              <a:spLocks noChangeAspect="1" noChangeArrowheads="1"/>
            </p:cNvSpPr>
            <p:nvPr/>
          </p:nvSpPr>
          <p:spPr bwMode="auto">
            <a:xfrm>
              <a:off x="1620" y="2487"/>
              <a:ext cx="373" cy="363"/>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20854" name="Oval 6"/>
            <p:cNvSpPr>
              <a:spLocks noChangeAspect="1" noChangeArrowheads="1"/>
            </p:cNvSpPr>
            <p:nvPr/>
          </p:nvSpPr>
          <p:spPr bwMode="auto">
            <a:xfrm>
              <a:off x="480" y="1773"/>
              <a:ext cx="373" cy="362"/>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20855" name="AutoShape 7"/>
            <p:cNvCxnSpPr>
              <a:cxnSpLocks noChangeShapeType="1"/>
              <a:stCxn id="120852" idx="6"/>
              <a:endCxn id="120850" idx="2"/>
            </p:cNvCxnSpPr>
            <p:nvPr/>
          </p:nvCxnSpPr>
          <p:spPr bwMode="auto">
            <a:xfrm>
              <a:off x="1861" y="755"/>
              <a:ext cx="411" cy="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0856" name="AutoShape 8"/>
            <p:cNvCxnSpPr>
              <a:cxnSpLocks noChangeShapeType="1"/>
              <a:stCxn id="120850" idx="3"/>
              <a:endCxn id="120851" idx="7"/>
            </p:cNvCxnSpPr>
            <p:nvPr/>
          </p:nvCxnSpPr>
          <p:spPr bwMode="auto">
            <a:xfrm flipH="1">
              <a:off x="2217" y="886"/>
              <a:ext cx="110" cy="20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0857" name="AutoShape 9"/>
            <p:cNvCxnSpPr>
              <a:cxnSpLocks noChangeShapeType="1"/>
              <a:stCxn id="120852" idx="5"/>
              <a:endCxn id="120851" idx="1"/>
            </p:cNvCxnSpPr>
            <p:nvPr/>
          </p:nvCxnSpPr>
          <p:spPr bwMode="auto">
            <a:xfrm>
              <a:off x="1806" y="881"/>
              <a:ext cx="148" cy="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0858" name="AutoShape 10"/>
            <p:cNvCxnSpPr>
              <a:cxnSpLocks noChangeShapeType="1"/>
              <a:stCxn id="120854" idx="7"/>
              <a:endCxn id="120851" idx="2"/>
            </p:cNvCxnSpPr>
            <p:nvPr/>
          </p:nvCxnSpPr>
          <p:spPr bwMode="auto">
            <a:xfrm flipV="1">
              <a:off x="798" y="1221"/>
              <a:ext cx="1101" cy="60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0859" name="AutoShape 11"/>
            <p:cNvCxnSpPr>
              <a:cxnSpLocks noChangeShapeType="1"/>
              <a:endCxn id="120853" idx="0"/>
            </p:cNvCxnSpPr>
            <p:nvPr/>
          </p:nvCxnSpPr>
          <p:spPr bwMode="auto">
            <a:xfrm flipH="1">
              <a:off x="1807" y="1446"/>
              <a:ext cx="286" cy="104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0860" name="AutoShape 12"/>
            <p:cNvCxnSpPr>
              <a:cxnSpLocks noChangeShapeType="1"/>
              <a:stCxn id="120854" idx="6"/>
              <a:endCxn id="120853" idx="1"/>
            </p:cNvCxnSpPr>
            <p:nvPr/>
          </p:nvCxnSpPr>
          <p:spPr bwMode="auto">
            <a:xfrm>
              <a:off x="853" y="1954"/>
              <a:ext cx="822" cy="5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20861" name="Text Box 13"/>
            <p:cNvSpPr txBox="1">
              <a:spLocks noChangeArrowheads="1"/>
            </p:cNvSpPr>
            <p:nvPr/>
          </p:nvSpPr>
          <p:spPr bwMode="auto">
            <a:xfrm>
              <a:off x="1412" y="556"/>
              <a:ext cx="5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120862" name="Text Box 14"/>
            <p:cNvSpPr txBox="1">
              <a:spLocks noChangeArrowheads="1"/>
            </p:cNvSpPr>
            <p:nvPr/>
          </p:nvSpPr>
          <p:spPr bwMode="auto">
            <a:xfrm>
              <a:off x="2228" y="556"/>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120863" name="AutoShape 15"/>
            <p:cNvSpPr>
              <a:spLocks/>
            </p:cNvSpPr>
            <p:nvPr/>
          </p:nvSpPr>
          <p:spPr bwMode="auto">
            <a:xfrm>
              <a:off x="144" y="1084"/>
              <a:ext cx="440" cy="384"/>
            </a:xfrm>
            <a:prstGeom prst="borderCallout1">
              <a:avLst>
                <a:gd name="adj1" fmla="val 18750"/>
                <a:gd name="adj2" fmla="val 110907"/>
                <a:gd name="adj3" fmla="val 162241"/>
                <a:gd name="adj4" fmla="val 110907"/>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X</a:t>
              </a:r>
            </a:p>
          </p:txBody>
        </p:sp>
        <p:sp>
          <p:nvSpPr>
            <p:cNvPr id="120864" name="Text Box 16"/>
            <p:cNvSpPr txBox="1">
              <a:spLocks noChangeArrowheads="1"/>
            </p:cNvSpPr>
            <p:nvPr/>
          </p:nvSpPr>
          <p:spPr bwMode="auto">
            <a:xfrm>
              <a:off x="1171" y="285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aphicFrame>
        <p:nvGraphicFramePr>
          <p:cNvPr id="673809" name="Group 17"/>
          <p:cNvGraphicFramePr>
            <a:graphicFrameLocks noGrp="1"/>
          </p:cNvGraphicFramePr>
          <p:nvPr/>
        </p:nvGraphicFramePr>
        <p:xfrm>
          <a:off x="5029200" y="3886200"/>
          <a:ext cx="2646363" cy="1689100"/>
        </p:xfrm>
        <a:graphic>
          <a:graphicData uri="http://schemas.openxmlformats.org/drawingml/2006/table">
            <a:tbl>
              <a:tblPr/>
              <a:tblGrid>
                <a:gridCol w="1328738"/>
                <a:gridCol w="1317625"/>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400" b="1" i="0" u="none" strike="noStrike" cap="none" normalizeH="0" baseline="0" smtClean="0">
                          <a:ln>
                            <a:noFill/>
                          </a:ln>
                          <a:solidFill>
                            <a:schemeClr val="bg2"/>
                          </a:solidFill>
                          <a:effectLst>
                            <a:outerShdw blurRad="38100" dist="38100" dir="2700000" algn="tl">
                              <a:srgbClr val="C0C0C0"/>
                            </a:outerShdw>
                          </a:effectLst>
                          <a:latin typeface="Comic Sans MS" pitchFamily="66" charset="0"/>
                        </a:rPr>
                        <a:t>NOT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smtClean="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673823" name="Text Box 31"/>
          <p:cNvSpPr txBox="1">
            <a:spLocks noChangeArrowheads="1"/>
          </p:cNvSpPr>
          <p:nvPr/>
        </p:nvSpPr>
        <p:spPr bwMode="auto">
          <a:xfrm>
            <a:off x="5105400" y="2254250"/>
            <a:ext cx="3563938"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NOT - Gadget</a:t>
            </a: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58" name="Group 2"/>
          <p:cNvGrpSpPr>
            <a:grpSpLocks/>
          </p:cNvGrpSpPr>
          <p:nvPr/>
        </p:nvGrpSpPr>
        <p:grpSpPr bwMode="auto">
          <a:xfrm>
            <a:off x="7216775" y="2743200"/>
            <a:ext cx="1800225" cy="3959225"/>
            <a:chOff x="4194" y="1993"/>
            <a:chExt cx="1422" cy="2678"/>
          </a:xfrm>
        </p:grpSpPr>
        <p:pic>
          <p:nvPicPr>
            <p:cNvPr id="121876"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21877"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a:t>
              </a:r>
              <a:br>
                <a:rPr lang="en-US" altLang="en-US" sz="2400">
                  <a:effectLst/>
                  <a:latin typeface="Arial Rounded MT Bold" pitchFamily="34" charset="0"/>
                </a:rPr>
              </a:br>
              <a:r>
                <a:rPr lang="en-US" altLang="en-US" sz="2400">
                  <a:effectLst/>
                  <a:latin typeface="Arial Rounded MT Bold" pitchFamily="34" charset="0"/>
                </a:rPr>
                <a:t>3-colour</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121859" name="Group 5"/>
          <p:cNvGrpSpPr>
            <a:grpSpLocks/>
          </p:cNvGrpSpPr>
          <p:nvPr/>
        </p:nvGrpSpPr>
        <p:grpSpPr bwMode="auto">
          <a:xfrm>
            <a:off x="1905000" y="2819400"/>
            <a:ext cx="1800225" cy="3700463"/>
            <a:chOff x="4194" y="1993"/>
            <a:chExt cx="1422" cy="2801"/>
          </a:xfrm>
        </p:grpSpPr>
        <p:pic>
          <p:nvPicPr>
            <p:cNvPr id="121874"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21875"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solidFill>
                    <a:schemeClr val="tx2"/>
                  </a:solidFill>
                  <a:effectLst/>
                  <a:latin typeface="Arial Rounded MT Bold" pitchFamily="34" charset="0"/>
                </a:rPr>
                <a:t> </a:t>
              </a:r>
              <a:r>
                <a:rPr lang="en-US" altLang="en-US" sz="2400">
                  <a:effectLst/>
                  <a:latin typeface="Arial Rounded MT Bold" pitchFamily="34" charset="0"/>
                </a:rPr>
                <a:t>Alg for circuit problem</a:t>
              </a:r>
            </a:p>
          </p:txBody>
        </p:sp>
      </p:grpSp>
      <p:grpSp>
        <p:nvGrpSpPr>
          <p:cNvPr id="4" name="Group 8"/>
          <p:cNvGrpSpPr>
            <a:grpSpLocks/>
          </p:cNvGrpSpPr>
          <p:nvPr/>
        </p:nvGrpSpPr>
        <p:grpSpPr bwMode="auto">
          <a:xfrm>
            <a:off x="0" y="1143000"/>
            <a:ext cx="3429000" cy="2286000"/>
            <a:chOff x="0" y="720"/>
            <a:chExt cx="2160" cy="1440"/>
          </a:xfrm>
        </p:grpSpPr>
        <p:sp>
          <p:nvSpPr>
            <p:cNvPr id="121872" name="Text Box 9"/>
            <p:cNvSpPr txBox="1">
              <a:spLocks noChangeArrowheads="1"/>
            </p:cNvSpPr>
            <p:nvPr/>
          </p:nvSpPr>
          <p:spPr bwMode="auto">
            <a:xfrm>
              <a:off x="0" y="720"/>
              <a:ext cx="216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
              </a:r>
              <a:br>
                <a:rPr lang="en-US" altLang="en-US">
                  <a:effectLst/>
                  <a:latin typeface="Arial Rounded MT Bold" pitchFamily="34" charset="0"/>
                </a:rPr>
              </a:br>
              <a:r>
                <a:rPr lang="en-US" altLang="en-US">
                  <a:effectLst/>
                  <a:latin typeface="Arial Rounded MT Bold" pitchFamily="34" charset="0"/>
                </a:rPr>
                <a:t>      C</a:t>
              </a:r>
            </a:p>
          </p:txBody>
        </p:sp>
        <p:sp>
          <p:nvSpPr>
            <p:cNvPr id="674826"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124200" y="1676400"/>
            <a:ext cx="4652963" cy="2590800"/>
            <a:chOff x="1968" y="1056"/>
            <a:chExt cx="2931" cy="1632"/>
          </a:xfrm>
        </p:grpSpPr>
        <p:sp>
          <p:nvSpPr>
            <p:cNvPr id="121870" name="Text Box 12"/>
            <p:cNvSpPr txBox="1">
              <a:spLocks noChangeArrowheads="1"/>
            </p:cNvSpPr>
            <p:nvPr/>
          </p:nvSpPr>
          <p:spPr bwMode="auto">
            <a:xfrm>
              <a:off x="1968" y="1056"/>
              <a:ext cx="2931" cy="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latin typeface="Arial Rounded MT Bold" pitchFamily="34" charset="0"/>
                </a:rPr>
                <a:t>Graph composed of gadgets that mimic the gates in C</a:t>
              </a:r>
            </a:p>
          </p:txBody>
        </p:sp>
        <p:sp>
          <p:nvSpPr>
            <p:cNvPr id="674829" name="Line 13"/>
            <p:cNvSpPr>
              <a:spLocks noChangeShapeType="1"/>
            </p:cNvSpPr>
            <p:nvPr/>
          </p:nvSpPr>
          <p:spPr bwMode="auto">
            <a:xfrm>
              <a:off x="2500" y="26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grpSp>
        <p:nvGrpSpPr>
          <p:cNvPr id="6" name="Group 14"/>
          <p:cNvGrpSpPr>
            <a:grpSpLocks/>
          </p:cNvGrpSpPr>
          <p:nvPr/>
        </p:nvGrpSpPr>
        <p:grpSpPr bwMode="auto">
          <a:xfrm>
            <a:off x="3968750" y="5181600"/>
            <a:ext cx="2971800" cy="963613"/>
            <a:chOff x="2500" y="3264"/>
            <a:chExt cx="1872" cy="607"/>
          </a:xfrm>
        </p:grpSpPr>
        <p:sp>
          <p:nvSpPr>
            <p:cNvPr id="674831" name="Line 15"/>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121869" name="Text Box 16"/>
            <p:cNvSpPr txBox="1">
              <a:spLocks noChangeArrowheads="1"/>
            </p:cNvSpPr>
            <p:nvPr/>
          </p:nvSpPr>
          <p:spPr bwMode="auto">
            <a:xfrm>
              <a:off x="2784" y="3275"/>
              <a:ext cx="13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colourable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grpSp>
        <p:nvGrpSpPr>
          <p:cNvPr id="7" name="Group 17"/>
          <p:cNvGrpSpPr>
            <a:grpSpLocks/>
          </p:cNvGrpSpPr>
          <p:nvPr/>
        </p:nvGrpSpPr>
        <p:grpSpPr bwMode="auto">
          <a:xfrm>
            <a:off x="1143000" y="1524000"/>
            <a:ext cx="2438400" cy="1447800"/>
            <a:chOff x="720" y="960"/>
            <a:chExt cx="1536" cy="912"/>
          </a:xfrm>
        </p:grpSpPr>
        <p:sp>
          <p:nvSpPr>
            <p:cNvPr id="674834" name="Freeform 18"/>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121867" name="Text Box 19"/>
            <p:cNvSpPr txBox="1">
              <a:spLocks noChangeArrowheads="1"/>
            </p:cNvSpPr>
            <p:nvPr/>
          </p:nvSpPr>
          <p:spPr bwMode="auto">
            <a:xfrm>
              <a:off x="720" y="960"/>
              <a:ext cx="15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satisfiable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sp>
        <p:nvSpPr>
          <p:cNvPr id="121864" name="Text Box 20"/>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121865" name="Rectangle 21"/>
          <p:cNvSpPr>
            <a:spLocks noChangeArrowheads="1"/>
          </p:cNvSpPr>
          <p:nvPr/>
        </p:nvSpPr>
        <p:spPr bwMode="auto">
          <a:xfrm>
            <a:off x="2682875" y="704850"/>
            <a:ext cx="4175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Circuit</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3-Colouring</a:t>
            </a:r>
            <a:endParaRPr lang="en-US" altLang="en-US" sz="32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1+#ppt_w/2"/>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685800"/>
            <a:ext cx="5503863" cy="5943600"/>
          </a:xfrm>
          <a:noFill/>
          <a:extLst>
            <a:ext uri="{909E8E84-426E-40DD-AFC4-6F175D3DCCD1}">
              <a14:hiddenFill xmlns:a14="http://schemas.microsoft.com/office/drawing/2010/main">
                <a:solidFill>
                  <a:srgbClr val="FFFFFF"/>
                </a:solidFill>
              </a14:hiddenFill>
            </a:ext>
          </a:extLst>
        </p:spPr>
      </p:pic>
      <p:sp>
        <p:nvSpPr>
          <p:cNvPr id="1022979" name="Rectangle 3"/>
          <p:cNvSpPr>
            <a:spLocks noGrp="1" noChangeArrowheads="1"/>
          </p:cNvSpPr>
          <p:nvPr>
            <p:ph type="title"/>
          </p:nvPr>
        </p:nvSpPr>
        <p:spPr>
          <a:xfrm>
            <a:off x="685800" y="-228600"/>
            <a:ext cx="7772400" cy="1143000"/>
          </a:xfrm>
        </p:spPr>
        <p:txBody>
          <a:bodyPr/>
          <a:lstStyle/>
          <a:p>
            <a:pPr>
              <a:defRPr/>
            </a:pPr>
            <a:r>
              <a:rPr lang="en-US" smtClean="0"/>
              <a:t>Step 5: Instance Map</a:t>
            </a:r>
          </a:p>
        </p:txBody>
      </p:sp>
      <p:sp>
        <p:nvSpPr>
          <p:cNvPr id="1022980" name="Oval 4"/>
          <p:cNvSpPr>
            <a:spLocks noChangeArrowheads="1"/>
          </p:cNvSpPr>
          <p:nvPr/>
        </p:nvSpPr>
        <p:spPr bwMode="auto">
          <a:xfrm>
            <a:off x="2590800" y="2693988"/>
            <a:ext cx="3494088" cy="735012"/>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22980"/>
                                        </p:tgtEl>
                                        <p:attrNameLst>
                                          <p:attrName>style.visibility</p:attrName>
                                        </p:attrNameLst>
                                      </p:cBhvr>
                                      <p:to>
                                        <p:strVal val="visible"/>
                                      </p:to>
                                    </p:set>
                                    <p:anim calcmode="lin" valueType="num">
                                      <p:cBhvr additive="base">
                                        <p:cTn id="7" dur="500" fill="hold"/>
                                        <p:tgtEl>
                                          <p:spTgt spid="1022980"/>
                                        </p:tgtEl>
                                        <p:attrNameLst>
                                          <p:attrName>ppt_x</p:attrName>
                                        </p:attrNameLst>
                                      </p:cBhvr>
                                      <p:tavLst>
                                        <p:tav tm="0">
                                          <p:val>
                                            <p:strVal val="#ppt_x"/>
                                          </p:val>
                                        </p:tav>
                                        <p:tav tm="100000">
                                          <p:val>
                                            <p:strVal val="#ppt_x"/>
                                          </p:val>
                                        </p:tav>
                                      </p:tavLst>
                                    </p:anim>
                                    <p:anim calcmode="lin" valueType="num">
                                      <p:cBhvr additive="base">
                                        <p:cTn id="8" dur="500" fill="hold"/>
                                        <p:tgtEl>
                                          <p:spTgt spid="10229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298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Text Box 2"/>
          <p:cNvSpPr txBox="1">
            <a:spLocks noChangeArrowheads="1"/>
          </p:cNvSpPr>
          <p:nvPr/>
        </p:nvSpPr>
        <p:spPr bwMode="auto">
          <a:xfrm>
            <a:off x="609600" y="1371600"/>
            <a:ext cx="85344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Key:</a:t>
            </a:r>
          </a:p>
          <a:p>
            <a:pPr>
              <a:buFontTx/>
              <a:buChar char="•"/>
            </a:pPr>
            <a:r>
              <a:rPr lang="en-US" altLang="en-US">
                <a:effectLst/>
              </a:rPr>
              <a:t>If the instance has a valid solution</a:t>
            </a:r>
          </a:p>
          <a:p>
            <a:pPr lvl="1">
              <a:buFontTx/>
              <a:buChar char="•"/>
            </a:pPr>
            <a:r>
              <a:rPr lang="en-US" altLang="en-US">
                <a:effectLst/>
              </a:rPr>
              <a:t>A non-deterministic (fairy god mother)</a:t>
            </a:r>
            <a:br>
              <a:rPr lang="en-US" altLang="en-US">
                <a:effectLst/>
              </a:rPr>
            </a:br>
            <a:r>
              <a:rPr lang="en-US" altLang="en-US">
                <a:effectLst/>
              </a:rPr>
              <a:t>  could prove it to you by giving you</a:t>
            </a:r>
          </a:p>
          <a:p>
            <a:pPr lvl="1"/>
            <a:r>
              <a:rPr lang="en-US" altLang="en-US">
                <a:effectLst/>
              </a:rPr>
              <a:t>  such a solution as a </a:t>
            </a:r>
            <a:r>
              <a:rPr lang="en-US" altLang="en-US">
                <a:solidFill>
                  <a:schemeClr val="hlink"/>
                </a:solidFill>
                <a:effectLst/>
              </a:rPr>
              <a:t>witness</a:t>
            </a:r>
            <a:r>
              <a:rPr lang="en-US" altLang="en-US">
                <a:effectLst/>
              </a:rPr>
              <a:t>.</a:t>
            </a:r>
          </a:p>
          <a:p>
            <a:pPr lvl="1">
              <a:buFontTx/>
              <a:buChar char="•"/>
            </a:pPr>
            <a:r>
              <a:rPr lang="en-US" altLang="en-US">
                <a:effectLst/>
              </a:rPr>
              <a:t>You could check that it is valid.</a:t>
            </a:r>
          </a:p>
          <a:p>
            <a:pPr lvl="1">
              <a:buFontTx/>
              <a:buChar char="•"/>
            </a:pPr>
            <a:r>
              <a:rPr lang="en-US" altLang="en-US">
                <a:effectLst/>
              </a:rPr>
              <a:t>You could convince your boss.</a:t>
            </a:r>
            <a:endParaRPr lang="en-US" altLang="en-US" sz="3200">
              <a:solidFill>
                <a:schemeClr val="accent2"/>
              </a:solidFill>
              <a:effectLst/>
            </a:endParaRPr>
          </a:p>
        </p:txBody>
      </p:sp>
      <p:sp>
        <p:nvSpPr>
          <p:cNvPr id="591876" name="Oval 4"/>
          <p:cNvSpPr>
            <a:spLocks noChangeAspect="1" noChangeArrowheads="1"/>
          </p:cNvSpPr>
          <p:nvPr/>
        </p:nvSpPr>
        <p:spPr bwMode="auto">
          <a:xfrm>
            <a:off x="2797175" y="4594225"/>
            <a:ext cx="1768475" cy="182562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b="1">
              <a:effectLst/>
            </a:endParaRPr>
          </a:p>
        </p:txBody>
      </p:sp>
      <p:grpSp>
        <p:nvGrpSpPr>
          <p:cNvPr id="13316" name="Group 5"/>
          <p:cNvGrpSpPr>
            <a:grpSpLocks/>
          </p:cNvGrpSpPr>
          <p:nvPr/>
        </p:nvGrpSpPr>
        <p:grpSpPr bwMode="auto">
          <a:xfrm>
            <a:off x="685800" y="4765675"/>
            <a:ext cx="3594100" cy="2001838"/>
            <a:chOff x="432" y="3002"/>
            <a:chExt cx="2264" cy="1261"/>
          </a:xfrm>
        </p:grpSpPr>
        <p:grpSp>
          <p:nvGrpSpPr>
            <p:cNvPr id="13421" name="Group 6"/>
            <p:cNvGrpSpPr>
              <a:grpSpLocks/>
            </p:cNvGrpSpPr>
            <p:nvPr/>
          </p:nvGrpSpPr>
          <p:grpSpPr bwMode="auto">
            <a:xfrm>
              <a:off x="432" y="3002"/>
              <a:ext cx="2264" cy="1222"/>
              <a:chOff x="1780" y="3002"/>
              <a:chExt cx="2264" cy="1222"/>
            </a:xfrm>
          </p:grpSpPr>
          <p:sp>
            <p:nvSpPr>
              <p:cNvPr id="591879" name="Oval 7"/>
              <p:cNvSpPr>
                <a:spLocks noChangeAspect="1" noChangeArrowheads="1"/>
              </p:cNvSpPr>
              <p:nvPr/>
            </p:nvSpPr>
            <p:spPr bwMode="auto">
              <a:xfrm>
                <a:off x="3290"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80" name="Oval 8"/>
              <p:cNvSpPr>
                <a:spLocks noChangeAspect="1" noChangeArrowheads="1"/>
              </p:cNvSpPr>
              <p:nvPr/>
            </p:nvSpPr>
            <p:spPr bwMode="auto">
              <a:xfrm>
                <a:off x="3290"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81" name="Oval 9"/>
              <p:cNvSpPr>
                <a:spLocks noChangeAspect="1" noChangeArrowheads="1"/>
              </p:cNvSpPr>
              <p:nvPr/>
            </p:nvSpPr>
            <p:spPr bwMode="auto">
              <a:xfrm>
                <a:off x="3865"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82" name="Oval 10"/>
              <p:cNvSpPr>
                <a:spLocks noChangeAspect="1" noChangeArrowheads="1"/>
              </p:cNvSpPr>
              <p:nvPr/>
            </p:nvSpPr>
            <p:spPr bwMode="auto">
              <a:xfrm>
                <a:off x="3865"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427" name="AutoShape 11"/>
              <p:cNvCxnSpPr>
                <a:cxnSpLocks noChangeAspect="1" noChangeShapeType="1"/>
                <a:stCxn id="591879" idx="6"/>
                <a:endCxn id="591882" idx="2"/>
              </p:cNvCxnSpPr>
              <p:nvPr/>
            </p:nvCxnSpPr>
            <p:spPr bwMode="auto">
              <a:xfrm>
                <a:off x="3469" y="3128"/>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8" name="AutoShape 12"/>
              <p:cNvCxnSpPr>
                <a:cxnSpLocks noChangeAspect="1" noChangeShapeType="1"/>
                <a:stCxn id="591879" idx="4"/>
                <a:endCxn id="591880" idx="0"/>
              </p:cNvCxnSpPr>
              <p:nvPr/>
            </p:nvCxnSpPr>
            <p:spPr bwMode="auto">
              <a:xfrm>
                <a:off x="3379"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9" name="AutoShape 13"/>
              <p:cNvCxnSpPr>
                <a:cxnSpLocks noChangeAspect="1" noChangeShapeType="1"/>
                <a:stCxn id="591882" idx="4"/>
                <a:endCxn id="591881" idx="0"/>
              </p:cNvCxnSpPr>
              <p:nvPr/>
            </p:nvCxnSpPr>
            <p:spPr bwMode="auto">
              <a:xfrm>
                <a:off x="3954"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30" name="AutoShape 14"/>
              <p:cNvCxnSpPr>
                <a:cxnSpLocks noChangeAspect="1" noChangeShapeType="1"/>
                <a:stCxn id="591880" idx="6"/>
                <a:endCxn id="591881" idx="2"/>
              </p:cNvCxnSpPr>
              <p:nvPr/>
            </p:nvCxnSpPr>
            <p:spPr bwMode="auto">
              <a:xfrm>
                <a:off x="3469" y="3775"/>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31" name="AutoShape 15"/>
              <p:cNvCxnSpPr>
                <a:cxnSpLocks noChangeAspect="1" noChangeShapeType="1"/>
                <a:stCxn id="591882" idx="3"/>
                <a:endCxn id="591880" idx="7"/>
              </p:cNvCxnSpPr>
              <p:nvPr/>
            </p:nvCxnSpPr>
            <p:spPr bwMode="auto">
              <a:xfrm flipH="1">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32" name="AutoShape 16"/>
              <p:cNvCxnSpPr>
                <a:cxnSpLocks noChangeAspect="1" noChangeShapeType="1"/>
                <a:stCxn id="591879" idx="5"/>
                <a:endCxn id="591881" idx="1"/>
              </p:cNvCxnSpPr>
              <p:nvPr/>
            </p:nvCxnSpPr>
            <p:spPr bwMode="auto">
              <a:xfrm>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91889" name="Oval 17"/>
              <p:cNvSpPr>
                <a:spLocks noChangeAspect="1" noChangeArrowheads="1"/>
              </p:cNvSpPr>
              <p:nvPr/>
            </p:nvSpPr>
            <p:spPr bwMode="auto">
              <a:xfrm>
                <a:off x="2688" y="4044"/>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90" name="Oval 18"/>
              <p:cNvSpPr>
                <a:spLocks noChangeAspect="1" noChangeArrowheads="1"/>
              </p:cNvSpPr>
              <p:nvPr/>
            </p:nvSpPr>
            <p:spPr bwMode="auto">
              <a:xfrm>
                <a:off x="1780"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91" name="Oval 19"/>
              <p:cNvSpPr>
                <a:spLocks noChangeAspect="1" noChangeArrowheads="1"/>
              </p:cNvSpPr>
              <p:nvPr/>
            </p:nvSpPr>
            <p:spPr bwMode="auto">
              <a:xfrm>
                <a:off x="2355"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1892" name="Oval 20"/>
              <p:cNvSpPr>
                <a:spLocks noChangeAspect="1" noChangeArrowheads="1"/>
              </p:cNvSpPr>
              <p:nvPr/>
            </p:nvSpPr>
            <p:spPr bwMode="auto">
              <a:xfrm>
                <a:off x="2355" y="3002"/>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437" name="AutoShape 21"/>
              <p:cNvCxnSpPr>
                <a:cxnSpLocks noChangeAspect="1" noChangeShapeType="1"/>
                <a:endCxn id="591890" idx="5"/>
              </p:cNvCxnSpPr>
              <p:nvPr/>
            </p:nvCxnSpPr>
            <p:spPr bwMode="auto">
              <a:xfrm flipH="1" flipV="1">
                <a:off x="1934" y="3803"/>
                <a:ext cx="755" cy="31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38" name="AutoShape 22"/>
              <p:cNvCxnSpPr>
                <a:cxnSpLocks noChangeAspect="1" noChangeShapeType="1"/>
                <a:stCxn id="591892" idx="4"/>
                <a:endCxn id="591891" idx="0"/>
              </p:cNvCxnSpPr>
              <p:nvPr/>
            </p:nvCxnSpPr>
            <p:spPr bwMode="auto">
              <a:xfrm>
                <a:off x="2445" y="3182"/>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39" name="AutoShape 23"/>
              <p:cNvCxnSpPr>
                <a:cxnSpLocks noChangeAspect="1" noChangeShapeType="1"/>
                <a:stCxn id="591890" idx="6"/>
                <a:endCxn id="591891" idx="2"/>
              </p:cNvCxnSpPr>
              <p:nvPr/>
            </p:nvCxnSpPr>
            <p:spPr bwMode="auto">
              <a:xfrm>
                <a:off x="1960" y="3739"/>
                <a:ext cx="39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40" name="AutoShape 24"/>
              <p:cNvCxnSpPr>
                <a:cxnSpLocks noChangeAspect="1" noChangeShapeType="1"/>
                <a:stCxn id="591892" idx="3"/>
                <a:endCxn id="591890" idx="7"/>
              </p:cNvCxnSpPr>
              <p:nvPr/>
            </p:nvCxnSpPr>
            <p:spPr bwMode="auto">
              <a:xfrm flipH="1">
                <a:off x="1933" y="3155"/>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41" name="AutoShape 25"/>
              <p:cNvCxnSpPr>
                <a:cxnSpLocks noChangeAspect="1" noChangeShapeType="1"/>
                <a:stCxn id="591889" idx="6"/>
                <a:endCxn id="591880" idx="3"/>
              </p:cNvCxnSpPr>
              <p:nvPr/>
            </p:nvCxnSpPr>
            <p:spPr bwMode="auto">
              <a:xfrm flipV="1">
                <a:off x="2868" y="3838"/>
                <a:ext cx="448"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422" name="Text Box 26"/>
            <p:cNvSpPr txBox="1">
              <a:spLocks noChangeArrowheads="1"/>
            </p:cNvSpPr>
            <p:nvPr/>
          </p:nvSpPr>
          <p:spPr bwMode="auto">
            <a:xfrm>
              <a:off x="1632" y="3936"/>
              <a:ext cx="6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k=4</a:t>
              </a:r>
            </a:p>
          </p:txBody>
        </p:sp>
      </p:grpSp>
      <p:sp>
        <p:nvSpPr>
          <p:cNvPr id="591899" name="Text Box 27"/>
          <p:cNvSpPr txBox="1">
            <a:spLocks noChangeArrowheads="1"/>
          </p:cNvSpPr>
          <p:nvPr/>
        </p:nvSpPr>
        <p:spPr bwMode="auto">
          <a:xfrm>
            <a:off x="4419600" y="5181600"/>
            <a:ext cx="13382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grpSp>
        <p:nvGrpSpPr>
          <p:cNvPr id="4" name="Group 28"/>
          <p:cNvGrpSpPr>
            <a:grpSpLocks/>
          </p:cNvGrpSpPr>
          <p:nvPr/>
        </p:nvGrpSpPr>
        <p:grpSpPr bwMode="auto">
          <a:xfrm flipH="1">
            <a:off x="5562600" y="4506913"/>
            <a:ext cx="1076325" cy="2274887"/>
            <a:chOff x="3915" y="446"/>
            <a:chExt cx="678" cy="1433"/>
          </a:xfrm>
        </p:grpSpPr>
        <p:sp>
          <p:nvSpPr>
            <p:cNvPr id="591901"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591902" name="Freeform 30"/>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591903" name="Freeform 31"/>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591904" name="Freeform 32"/>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591905" name="Freeform 33"/>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591906" name="Freeform 34"/>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591907" name="Freeform 35"/>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591908" name="Freeform 36"/>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591909" name="Freeform 37"/>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591910" name="Freeform 38"/>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591911" name="Freeform 39"/>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591912" name="Freeform 40"/>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591913" name="Freeform 41"/>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591914" name="Freeform 42"/>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591915" name="Freeform 43"/>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591916" name="Freeform 44"/>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591917" name="Freeform 45"/>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591918" name="Freeform 46"/>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591919" name="Freeform 47"/>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591920" name="Freeform 48"/>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591921" name="Freeform 49"/>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591922" name="Freeform 50"/>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591923" name="Freeform 51"/>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591924" name="Freeform 52"/>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591925" name="Freeform 53"/>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591926" name="Freeform 54"/>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591927" name="Freeform 55"/>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591928" name="Freeform 56"/>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591929" name="Freeform 57"/>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591930" name="Freeform 58"/>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591931" name="Freeform 59"/>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591932" name="Freeform 60"/>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591933" name="Freeform 61"/>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591934" name="Freeform 62"/>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591935" name="Freeform 63"/>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591936" name="Freeform 64"/>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591937" name="Freeform 65"/>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591938" name="Freeform 66"/>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591939" name="Freeform 67"/>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591940" name="Freeform 68"/>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591941" name="Freeform 69"/>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591942" name="Freeform 70"/>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591943" name="Freeform 71"/>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591944" name="Freeform 72"/>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591945" name="Freeform 73"/>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591946" name="Freeform 74"/>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591947" name="Freeform 75"/>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591948" name="Freeform 76"/>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591949" name="Freeform 77"/>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591950" name="Freeform 78"/>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591951" name="Freeform 79"/>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591952" name="Freeform 80"/>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591953" name="Freeform 81"/>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591954" name="Freeform 82"/>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591955" name="Freeform 83"/>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591956" name="Freeform 84"/>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591957" name="Freeform 85"/>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591958" name="Freeform 86"/>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591959" name="Freeform 87"/>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591960" name="Freeform 88"/>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591961" name="Freeform 89"/>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591962" name="Freeform 90"/>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591963" name="Freeform 91"/>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591964" name="Freeform 92"/>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591965" name="Freeform 93"/>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591966" name="Freeform 94"/>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591967" name="Freeform 95"/>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591968" name="Freeform 96"/>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591969" name="Freeform 97"/>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591970" name="Freeform 98"/>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591971" name="Freeform 99"/>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591972" name="Freeform 100"/>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591973" name="Freeform 101"/>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591974" name="Freeform 102"/>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591975" name="Freeform 103"/>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591976" name="Freeform 104"/>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591977" name="Freeform 105"/>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591978" name="Freeform 106"/>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591979" name="Freeform 107"/>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591980" name="Freeform 108"/>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591981" name="Freeform 109"/>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591982" name="Freeform 110"/>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591983" name="Freeform 111"/>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591984" name="Freeform 112"/>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591985" name="Freeform 113"/>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591986" name="Freeform 114"/>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591987" name="Freeform 115"/>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591988" name="Freeform 116"/>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591989" name="Freeform 117"/>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591990" name="Freeform 118"/>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591991" name="Freeform 119"/>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591992" name="Freeform 120"/>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591993" name="Freeform 121"/>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591994" name="Freeform 122"/>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591995" name="Freeform 123"/>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591996" name="Freeform 124"/>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591997" name="Freeform 125"/>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591998" name="Freeform 126"/>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591999" name="Freeform 127"/>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592000" name="Freeform 128"/>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592001" name="Freeform 129"/>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3319" name="Rectangle 358"/>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1874">
                                            <p:txEl>
                                              <p:pRg st="1" end="1"/>
                                            </p:txEl>
                                          </p:spTgt>
                                        </p:tgtEl>
                                        <p:attrNameLst>
                                          <p:attrName>style.visibility</p:attrName>
                                        </p:attrNameLst>
                                      </p:cBhvr>
                                      <p:to>
                                        <p:strVal val="visible"/>
                                      </p:to>
                                    </p:set>
                                    <p:anim calcmode="lin" valueType="num">
                                      <p:cBhvr additive="base">
                                        <p:cTn id="7" dur="500" fill="hold"/>
                                        <p:tgtEl>
                                          <p:spTgt spid="591874">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918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91874">
                                            <p:txEl>
                                              <p:pRg st="2" end="2"/>
                                            </p:txEl>
                                          </p:spTgt>
                                        </p:tgtEl>
                                        <p:attrNameLst>
                                          <p:attrName>style.visibility</p:attrName>
                                        </p:attrNameLst>
                                      </p:cBhvr>
                                      <p:to>
                                        <p:strVal val="visible"/>
                                      </p:to>
                                    </p:set>
                                    <p:anim calcmode="lin" valueType="num">
                                      <p:cBhvr additive="base">
                                        <p:cTn id="13" dur="500" fill="hold"/>
                                        <p:tgtEl>
                                          <p:spTgt spid="591874">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91874">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91874">
                                            <p:txEl>
                                              <p:pRg st="3" end="3"/>
                                            </p:txEl>
                                          </p:spTgt>
                                        </p:tgtEl>
                                        <p:attrNameLst>
                                          <p:attrName>style.visibility</p:attrName>
                                        </p:attrNameLst>
                                      </p:cBhvr>
                                      <p:to>
                                        <p:strVal val="visible"/>
                                      </p:to>
                                    </p:set>
                                    <p:anim calcmode="lin" valueType="num">
                                      <p:cBhvr additive="base">
                                        <p:cTn id="23" dur="500" fill="hold"/>
                                        <p:tgtEl>
                                          <p:spTgt spid="591874">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91874">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91876"/>
                                        </p:tgtEl>
                                        <p:attrNameLst>
                                          <p:attrName>style.visibility</p:attrName>
                                        </p:attrNameLst>
                                      </p:cBhvr>
                                      <p:to>
                                        <p:strVal val="visible"/>
                                      </p:to>
                                    </p:set>
                                    <p:anim calcmode="lin" valueType="num">
                                      <p:cBhvr additive="base">
                                        <p:cTn id="27" dur="500" fill="hold"/>
                                        <p:tgtEl>
                                          <p:spTgt spid="591876"/>
                                        </p:tgtEl>
                                        <p:attrNameLst>
                                          <p:attrName>ppt_x</p:attrName>
                                        </p:attrNameLst>
                                      </p:cBhvr>
                                      <p:tavLst>
                                        <p:tav tm="0">
                                          <p:val>
                                            <p:strVal val="#ppt_x"/>
                                          </p:val>
                                        </p:tav>
                                        <p:tav tm="100000">
                                          <p:val>
                                            <p:strVal val="#ppt_x"/>
                                          </p:val>
                                        </p:tav>
                                      </p:tavLst>
                                    </p:anim>
                                    <p:anim calcmode="lin" valueType="num">
                                      <p:cBhvr additive="base">
                                        <p:cTn id="28" dur="500" fill="hold"/>
                                        <p:tgtEl>
                                          <p:spTgt spid="591876"/>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91874">
                                            <p:txEl>
                                              <p:pRg st="4" end="4"/>
                                            </p:txEl>
                                          </p:spTgt>
                                        </p:tgtEl>
                                        <p:attrNameLst>
                                          <p:attrName>style.visibility</p:attrName>
                                        </p:attrNameLst>
                                      </p:cBhvr>
                                      <p:to>
                                        <p:strVal val="visible"/>
                                      </p:to>
                                    </p:set>
                                    <p:anim calcmode="lin" valueType="num">
                                      <p:cBhvr additive="base">
                                        <p:cTn id="33" dur="500" fill="hold"/>
                                        <p:tgtEl>
                                          <p:spTgt spid="591874">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91874">
                                            <p:txEl>
                                              <p:pRg st="4" end="4"/>
                                            </p:txEl>
                                          </p:spTgt>
                                        </p:tgtEl>
                                        <p:attrNameLst>
                                          <p:attrName>ppt_y</p:attrName>
                                        </p:attrNameLst>
                                      </p:cBhvr>
                                      <p:tavLst>
                                        <p:tav tm="0">
                                          <p:val>
                                            <p:strVal val="#ppt_y"/>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591899"/>
                                        </p:tgtEl>
                                        <p:attrNameLst>
                                          <p:attrName>style.visibility</p:attrName>
                                        </p:attrNameLst>
                                      </p:cBhvr>
                                      <p:to>
                                        <p:strVal val="visible"/>
                                      </p:to>
                                    </p:set>
                                    <p:anim calcmode="lin" valueType="num">
                                      <p:cBhvr additive="base">
                                        <p:cTn id="37" dur="500" fill="hold"/>
                                        <p:tgtEl>
                                          <p:spTgt spid="591899"/>
                                        </p:tgtEl>
                                        <p:attrNameLst>
                                          <p:attrName>ppt_x</p:attrName>
                                        </p:attrNameLst>
                                      </p:cBhvr>
                                      <p:tavLst>
                                        <p:tav tm="0">
                                          <p:val>
                                            <p:strVal val="#ppt_x"/>
                                          </p:val>
                                        </p:tav>
                                        <p:tav tm="100000">
                                          <p:val>
                                            <p:strVal val="#ppt_x"/>
                                          </p:val>
                                        </p:tav>
                                      </p:tavLst>
                                    </p:anim>
                                    <p:anim calcmode="lin" valueType="num">
                                      <p:cBhvr additive="base">
                                        <p:cTn id="38" dur="500" fill="hold"/>
                                        <p:tgtEl>
                                          <p:spTgt spid="59189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91874">
                                            <p:txEl>
                                              <p:pRg st="5" end="5"/>
                                            </p:txEl>
                                          </p:spTgt>
                                        </p:tgtEl>
                                        <p:attrNameLst>
                                          <p:attrName>style.visibility</p:attrName>
                                        </p:attrNameLst>
                                      </p:cBhvr>
                                      <p:to>
                                        <p:strVal val="visible"/>
                                      </p:to>
                                    </p:set>
                                    <p:anim calcmode="lin" valueType="num">
                                      <p:cBhvr additive="base">
                                        <p:cTn id="43" dur="500" fill="hold"/>
                                        <p:tgtEl>
                                          <p:spTgt spid="591874">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9187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4" grpId="0" build="p" bldLvl="2" autoUpdateAnimBg="0"/>
      <p:bldP spid="591876" grpId="0" animBg="1"/>
      <p:bldP spid="59189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8"/>
          <p:cNvGrpSpPr>
            <a:grpSpLocks/>
          </p:cNvGrpSpPr>
          <p:nvPr/>
        </p:nvGrpSpPr>
        <p:grpSpPr bwMode="auto">
          <a:xfrm>
            <a:off x="3722688" y="457200"/>
            <a:ext cx="5345112" cy="6048375"/>
            <a:chOff x="2345" y="288"/>
            <a:chExt cx="3367" cy="3810"/>
          </a:xfrm>
        </p:grpSpPr>
        <p:grpSp>
          <p:nvGrpSpPr>
            <p:cNvPr id="123924" name="Group 17"/>
            <p:cNvGrpSpPr>
              <a:grpSpLocks/>
            </p:cNvGrpSpPr>
            <p:nvPr/>
          </p:nvGrpSpPr>
          <p:grpSpPr bwMode="auto">
            <a:xfrm>
              <a:off x="2345" y="288"/>
              <a:ext cx="3367" cy="3810"/>
              <a:chOff x="2345" y="288"/>
              <a:chExt cx="3367" cy="3810"/>
            </a:xfrm>
          </p:grpSpPr>
          <p:sp>
            <p:nvSpPr>
              <p:cNvPr id="675858" name="Oval 18"/>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59" name="Oval 19"/>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0" name="Oval 20"/>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1" name="Oval 21"/>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2" name="Oval 22"/>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3" name="Oval 23"/>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4" name="Oval 24"/>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5" name="Oval 25"/>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6" name="Oval 26"/>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7" name="Oval 27"/>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8" name="Oval 28"/>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69" name="Oval 29"/>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3938" name="AutoShape 30"/>
              <p:cNvCxnSpPr>
                <a:cxnSpLocks noChangeShapeType="1"/>
                <a:stCxn id="675866" idx="6"/>
                <a:endCxn id="675858" idx="2"/>
              </p:cNvCxnSpPr>
              <p:nvPr/>
            </p:nvCxnSpPr>
            <p:spPr bwMode="auto">
              <a:xfrm>
                <a:off x="3235" y="40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39" name="AutoShape 31"/>
              <p:cNvCxnSpPr>
                <a:cxnSpLocks noChangeShapeType="1"/>
                <a:stCxn id="675858" idx="3"/>
                <a:endCxn id="675865"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0" name="AutoShape 32"/>
              <p:cNvCxnSpPr>
                <a:cxnSpLocks noChangeShapeType="1"/>
                <a:stCxn id="675866" idx="5"/>
                <a:endCxn id="675865"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1" name="AutoShape 33"/>
              <p:cNvCxnSpPr>
                <a:cxnSpLocks noChangeShapeType="1"/>
                <a:stCxn id="675858" idx="5"/>
                <a:endCxn id="675868"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2" name="AutoShape 34"/>
              <p:cNvCxnSpPr>
                <a:cxnSpLocks noChangeShapeType="1"/>
                <a:stCxn id="675858" idx="4"/>
                <a:endCxn id="675859"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3" name="AutoShape 35"/>
              <p:cNvCxnSpPr>
                <a:cxnSpLocks noChangeShapeType="1"/>
                <a:stCxn id="675865" idx="5"/>
                <a:endCxn id="675860"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4" name="AutoShape 36"/>
              <p:cNvCxnSpPr>
                <a:cxnSpLocks noChangeShapeType="1"/>
                <a:stCxn id="675869" idx="7"/>
                <a:endCxn id="675865"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5" name="AutoShape 37"/>
              <p:cNvCxnSpPr>
                <a:cxnSpLocks noChangeShapeType="1"/>
                <a:stCxn id="675865" idx="6"/>
                <a:endCxn id="675867"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6" name="AutoShape 38"/>
              <p:cNvCxnSpPr>
                <a:cxnSpLocks noChangeShapeType="1"/>
                <a:stCxn id="675869" idx="6"/>
                <a:endCxn id="675868"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7" name="AutoShape 39"/>
              <p:cNvCxnSpPr>
                <a:cxnSpLocks noChangeShapeType="1"/>
                <a:stCxn id="675864" idx="0"/>
                <a:endCxn id="675865"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8" name="AutoShape 40"/>
              <p:cNvCxnSpPr>
                <a:cxnSpLocks noChangeShapeType="1"/>
                <a:stCxn id="675864" idx="6"/>
                <a:endCxn id="675860"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49" name="AutoShape 41"/>
              <p:cNvCxnSpPr>
                <a:cxnSpLocks noChangeShapeType="1"/>
                <a:stCxn id="675863" idx="5"/>
                <a:endCxn id="675860"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0" name="AutoShape 42"/>
              <p:cNvCxnSpPr>
                <a:cxnSpLocks noChangeShapeType="1"/>
                <a:stCxn id="675860" idx="6"/>
                <a:endCxn id="675859"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1" name="AutoShape 43"/>
              <p:cNvCxnSpPr>
                <a:cxnSpLocks noChangeShapeType="1"/>
                <a:stCxn id="675862" idx="4"/>
                <a:endCxn id="675863"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2" name="AutoShape 44"/>
              <p:cNvCxnSpPr>
                <a:cxnSpLocks noChangeShapeType="1"/>
                <a:stCxn id="675869" idx="4"/>
                <a:endCxn id="675862"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3" name="AutoShape 45"/>
              <p:cNvCxnSpPr>
                <a:cxnSpLocks noChangeShapeType="1"/>
                <a:stCxn id="675862" idx="5"/>
                <a:endCxn id="675861"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4" name="AutoShape 46"/>
              <p:cNvCxnSpPr>
                <a:cxnSpLocks noChangeShapeType="1"/>
                <a:stCxn id="675861" idx="2"/>
                <a:endCxn id="675863"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5" name="AutoShape 47"/>
              <p:cNvCxnSpPr>
                <a:cxnSpLocks noChangeShapeType="1"/>
                <a:stCxn id="675861" idx="7"/>
                <a:endCxn id="675867"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6" name="AutoShape 48"/>
              <p:cNvCxnSpPr>
                <a:cxnSpLocks noChangeShapeType="1"/>
                <a:stCxn id="675867" idx="4"/>
                <a:endCxn id="675868"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57" name="AutoShape 49"/>
              <p:cNvCxnSpPr>
                <a:cxnSpLocks noChangeShapeType="1"/>
                <a:stCxn id="675868" idx="4"/>
                <a:endCxn id="675859"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75890" name="Oval 50"/>
              <p:cNvSpPr>
                <a:spLocks noChangeAspect="1" noChangeArrowheads="1"/>
              </p:cNvSpPr>
              <p:nvPr/>
            </p:nvSpPr>
            <p:spPr bwMode="auto">
              <a:xfrm>
                <a:off x="3500"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1" name="Oval 51"/>
              <p:cNvSpPr>
                <a:spLocks noChangeAspect="1" noChangeArrowheads="1"/>
              </p:cNvSpPr>
              <p:nvPr/>
            </p:nvSpPr>
            <p:spPr bwMode="auto">
              <a:xfrm>
                <a:off x="5232"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2" name="Oval 52"/>
              <p:cNvSpPr>
                <a:spLocks noChangeAspect="1" noChangeArrowheads="1"/>
              </p:cNvSpPr>
              <p:nvPr/>
            </p:nvSpPr>
            <p:spPr bwMode="auto">
              <a:xfrm>
                <a:off x="4654" y="3255"/>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3" name="Oval 53"/>
              <p:cNvSpPr>
                <a:spLocks noChangeAspect="1" noChangeArrowheads="1"/>
              </p:cNvSpPr>
              <p:nvPr/>
            </p:nvSpPr>
            <p:spPr bwMode="auto">
              <a:xfrm>
                <a:off x="3668" y="3160"/>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4" name="Oval 54"/>
              <p:cNvSpPr>
                <a:spLocks noChangeAspect="1" noChangeArrowheads="1"/>
              </p:cNvSpPr>
              <p:nvPr/>
            </p:nvSpPr>
            <p:spPr bwMode="auto">
              <a:xfrm>
                <a:off x="3307"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5" name="Oval 55"/>
              <p:cNvSpPr>
                <a:spLocks noChangeAspect="1" noChangeArrowheads="1"/>
              </p:cNvSpPr>
              <p:nvPr/>
            </p:nvSpPr>
            <p:spPr bwMode="auto">
              <a:xfrm>
                <a:off x="3307"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6" name="Oval 56"/>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7" name="Oval 57"/>
              <p:cNvSpPr>
                <a:spLocks noChangeAspect="1" noChangeArrowheads="1"/>
              </p:cNvSpPr>
              <p:nvPr/>
            </p:nvSpPr>
            <p:spPr bwMode="auto">
              <a:xfrm>
                <a:off x="3259" y="55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8" name="Oval 58"/>
              <p:cNvSpPr>
                <a:spLocks noChangeAspect="1" noChangeArrowheads="1"/>
              </p:cNvSpPr>
              <p:nvPr/>
            </p:nvSpPr>
            <p:spPr bwMode="auto">
              <a:xfrm>
                <a:off x="2995"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899" name="Oval 59"/>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900" name="Oval 60"/>
              <p:cNvSpPr>
                <a:spLocks noChangeAspect="1" noChangeArrowheads="1"/>
              </p:cNvSpPr>
              <p:nvPr/>
            </p:nvSpPr>
            <p:spPr bwMode="auto">
              <a:xfrm>
                <a:off x="5232"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75901" name="Oval 61"/>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3970" name="AutoShape 62"/>
              <p:cNvCxnSpPr>
                <a:cxnSpLocks noChangeShapeType="1"/>
                <a:stCxn id="675898" idx="6"/>
                <a:endCxn id="675890" idx="2"/>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1" name="AutoShape 63"/>
              <p:cNvCxnSpPr>
                <a:cxnSpLocks noChangeShapeType="1"/>
                <a:stCxn id="675890" idx="3"/>
                <a:endCxn id="675897" idx="7"/>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2" name="AutoShape 64"/>
              <p:cNvCxnSpPr>
                <a:cxnSpLocks noChangeShapeType="1"/>
                <a:stCxn id="675898" idx="5"/>
                <a:endCxn id="675897" idx="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3" name="AutoShape 65"/>
              <p:cNvCxnSpPr>
                <a:cxnSpLocks noChangeShapeType="1"/>
                <a:stCxn id="675890" idx="5"/>
                <a:endCxn id="675900" idx="1"/>
              </p:cNvCxnSpPr>
              <p:nvPr/>
            </p:nvCxnSpPr>
            <p:spPr bwMode="auto">
              <a:xfrm>
                <a:off x="3705" y="450"/>
                <a:ext cx="1562" cy="251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4" name="AutoShape 66"/>
              <p:cNvCxnSpPr>
                <a:cxnSpLocks noChangeShapeType="1"/>
                <a:stCxn id="675890" idx="4"/>
                <a:endCxn id="675891" idx="1"/>
              </p:cNvCxnSpPr>
              <p:nvPr/>
            </p:nvCxnSpPr>
            <p:spPr bwMode="auto">
              <a:xfrm>
                <a:off x="3620" y="478"/>
                <a:ext cx="1647" cy="280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5" name="AutoShape 67"/>
              <p:cNvCxnSpPr>
                <a:cxnSpLocks noChangeShapeType="1"/>
                <a:stCxn id="675897" idx="5"/>
                <a:endCxn id="675892" idx="1"/>
              </p:cNvCxnSpPr>
              <p:nvPr/>
            </p:nvCxnSpPr>
            <p:spPr bwMode="auto">
              <a:xfrm>
                <a:off x="3465" y="714"/>
                <a:ext cx="1224" cy="25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6" name="AutoShape 68"/>
              <p:cNvCxnSpPr>
                <a:cxnSpLocks noChangeShapeType="1"/>
                <a:stCxn id="675901" idx="7"/>
                <a:endCxn id="675897" idx="2"/>
              </p:cNvCxnSpPr>
              <p:nvPr/>
            </p:nvCxnSpPr>
            <p:spPr bwMode="auto">
              <a:xfrm flipH="1" flipV="1">
                <a:off x="3259" y="648"/>
                <a:ext cx="253" cy="20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7" name="AutoShape 69"/>
              <p:cNvCxnSpPr>
                <a:cxnSpLocks noChangeShapeType="1"/>
                <a:stCxn id="675897" idx="6"/>
                <a:endCxn id="675899" idx="2"/>
              </p:cNvCxnSpPr>
              <p:nvPr/>
            </p:nvCxnSpPr>
            <p:spPr bwMode="auto">
              <a:xfrm>
                <a:off x="3500" y="648"/>
                <a:ext cx="1732" cy="205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8" name="AutoShape 70"/>
              <p:cNvCxnSpPr>
                <a:cxnSpLocks noChangeShapeType="1"/>
                <a:stCxn id="675901" idx="6"/>
                <a:endCxn id="675900" idx="2"/>
              </p:cNvCxnSpPr>
              <p:nvPr/>
            </p:nvCxnSpPr>
            <p:spPr bwMode="auto">
              <a:xfrm>
                <a:off x="3547" y="2800"/>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79" name="AutoShape 71"/>
              <p:cNvCxnSpPr>
                <a:cxnSpLocks noChangeShapeType="1"/>
                <a:stCxn id="675896" idx="0"/>
                <a:endCxn id="675897" idx="4"/>
              </p:cNvCxnSpPr>
              <p:nvPr/>
            </p:nvCxnSpPr>
            <p:spPr bwMode="auto">
              <a:xfrm flipH="1" flipV="1">
                <a:off x="3380" y="742"/>
                <a:ext cx="804" cy="316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0" name="AutoShape 72"/>
              <p:cNvCxnSpPr>
                <a:cxnSpLocks noChangeShapeType="1"/>
                <a:stCxn id="675896" idx="6"/>
                <a:endCxn id="675892" idx="3"/>
              </p:cNvCxnSpPr>
              <p:nvPr/>
            </p:nvCxnSpPr>
            <p:spPr bwMode="auto">
              <a:xfrm flipV="1">
                <a:off x="4304" y="3416"/>
                <a:ext cx="385" cy="5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1" name="AutoShape 73"/>
              <p:cNvCxnSpPr>
                <a:cxnSpLocks noChangeShapeType="1"/>
                <a:stCxn id="675895" idx="5"/>
                <a:endCxn id="675892" idx="2"/>
              </p:cNvCxnSpPr>
              <p:nvPr/>
            </p:nvCxnSpPr>
            <p:spPr bwMode="auto">
              <a:xfrm flipV="1">
                <a:off x="3513" y="3349"/>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2" name="AutoShape 74"/>
              <p:cNvCxnSpPr>
                <a:cxnSpLocks noChangeShapeType="1"/>
                <a:stCxn id="675892" idx="6"/>
                <a:endCxn id="675891" idx="2"/>
              </p:cNvCxnSpPr>
              <p:nvPr/>
            </p:nvCxnSpPr>
            <p:spPr bwMode="auto">
              <a:xfrm>
                <a:off x="4895" y="3349"/>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3" name="AutoShape 75"/>
              <p:cNvCxnSpPr>
                <a:cxnSpLocks noChangeShapeType="1"/>
                <a:stCxn id="675894" idx="4"/>
                <a:endCxn id="675895" idx="0"/>
              </p:cNvCxnSpPr>
              <p:nvPr/>
            </p:nvCxnSpPr>
            <p:spPr bwMode="auto">
              <a:xfrm>
                <a:off x="3427"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4" name="AutoShape 76"/>
              <p:cNvCxnSpPr>
                <a:cxnSpLocks noChangeShapeType="1"/>
                <a:stCxn id="675901" idx="4"/>
                <a:endCxn id="675894" idx="0"/>
              </p:cNvCxnSpPr>
              <p:nvPr/>
            </p:nvCxnSpPr>
            <p:spPr bwMode="auto">
              <a:xfrm>
                <a:off x="3427" y="2894"/>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5" name="AutoShape 77"/>
              <p:cNvCxnSpPr>
                <a:cxnSpLocks noChangeShapeType="1"/>
                <a:stCxn id="675894" idx="5"/>
                <a:endCxn id="675893" idx="1"/>
              </p:cNvCxnSpPr>
              <p:nvPr/>
            </p:nvCxnSpPr>
            <p:spPr bwMode="auto">
              <a:xfrm>
                <a:off x="3513" y="3094"/>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6" name="AutoShape 78"/>
              <p:cNvCxnSpPr>
                <a:cxnSpLocks noChangeShapeType="1"/>
                <a:stCxn id="675893" idx="2"/>
                <a:endCxn id="675895" idx="6"/>
              </p:cNvCxnSpPr>
              <p:nvPr/>
            </p:nvCxnSpPr>
            <p:spPr bwMode="auto">
              <a:xfrm flipH="1">
                <a:off x="3547" y="3255"/>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7" name="AutoShape 79"/>
              <p:cNvCxnSpPr>
                <a:cxnSpLocks noChangeShapeType="1"/>
                <a:stCxn id="675893" idx="7"/>
                <a:endCxn id="675899" idx="3"/>
              </p:cNvCxnSpPr>
              <p:nvPr/>
            </p:nvCxnSpPr>
            <p:spPr bwMode="auto">
              <a:xfrm flipV="1">
                <a:off x="3873" y="2772"/>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8" name="AutoShape 80"/>
              <p:cNvCxnSpPr>
                <a:cxnSpLocks noChangeShapeType="1"/>
                <a:stCxn id="675899" idx="4"/>
                <a:endCxn id="675900" idx="0"/>
              </p:cNvCxnSpPr>
              <p:nvPr/>
            </p:nvCxnSpPr>
            <p:spPr bwMode="auto">
              <a:xfrm>
                <a:off x="5352" y="280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89" name="AutoShape 81"/>
              <p:cNvCxnSpPr>
                <a:cxnSpLocks noChangeShapeType="1"/>
                <a:stCxn id="675900" idx="4"/>
                <a:endCxn id="675891" idx="0"/>
              </p:cNvCxnSpPr>
              <p:nvPr/>
            </p:nvCxnSpPr>
            <p:spPr bwMode="auto">
              <a:xfrm>
                <a:off x="5352"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75922" name="Oval 82"/>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3991" name="AutoShape 83"/>
              <p:cNvCxnSpPr>
                <a:cxnSpLocks noChangeShapeType="1"/>
                <a:stCxn id="675922" idx="4"/>
                <a:endCxn id="675899" idx="0"/>
              </p:cNvCxnSpPr>
              <p:nvPr/>
            </p:nvCxnSpPr>
            <p:spPr bwMode="auto">
              <a:xfrm flipH="1">
                <a:off x="5352" y="1028"/>
                <a:ext cx="240" cy="158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3992" name="AutoShape 84"/>
              <p:cNvCxnSpPr>
                <a:cxnSpLocks noChangeShapeType="1"/>
                <a:stCxn id="675897" idx="6"/>
                <a:endCxn id="675922" idx="2"/>
              </p:cNvCxnSpPr>
              <p:nvPr/>
            </p:nvCxnSpPr>
            <p:spPr bwMode="auto">
              <a:xfrm>
                <a:off x="3500" y="648"/>
                <a:ext cx="1972" cy="2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cxnSp>
          <p:nvCxnSpPr>
            <p:cNvPr id="123925" name="AutoShape 95"/>
            <p:cNvCxnSpPr>
              <a:cxnSpLocks noChangeShapeType="1"/>
            </p:cNvCxnSpPr>
            <p:nvPr/>
          </p:nvCxnSpPr>
          <p:spPr bwMode="auto">
            <a:xfrm flipH="1" flipV="1">
              <a:off x="3634" y="478"/>
              <a:ext cx="684" cy="3525"/>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675942" name="Rectangle 10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675943" name="Text Box 10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4" name="Group 104"/>
          <p:cNvGrpSpPr>
            <a:grpSpLocks/>
          </p:cNvGrpSpPr>
          <p:nvPr/>
        </p:nvGrpSpPr>
        <p:grpSpPr bwMode="auto">
          <a:xfrm>
            <a:off x="0" y="1038225"/>
            <a:ext cx="2679700" cy="4295775"/>
            <a:chOff x="0" y="654"/>
            <a:chExt cx="1688" cy="2706"/>
          </a:xfrm>
        </p:grpSpPr>
        <p:grpSp>
          <p:nvGrpSpPr>
            <p:cNvPr id="123910" name="Group 105"/>
            <p:cNvGrpSpPr>
              <a:grpSpLocks/>
            </p:cNvGrpSpPr>
            <p:nvPr/>
          </p:nvGrpSpPr>
          <p:grpSpPr bwMode="auto">
            <a:xfrm>
              <a:off x="334" y="990"/>
              <a:ext cx="1354" cy="2322"/>
              <a:chOff x="334" y="383"/>
              <a:chExt cx="1354" cy="2322"/>
            </a:xfrm>
          </p:grpSpPr>
          <p:sp>
            <p:nvSpPr>
              <p:cNvPr id="123915" name="AutoShape 106"/>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23916" name="AutoShape 107"/>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23917" name="AutoShape 108"/>
              <p:cNvCxnSpPr>
                <a:cxnSpLocks noChangeShapeType="1"/>
                <a:stCxn id="123915" idx="3"/>
                <a:endCxn id="123916"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75949" name="Line 109"/>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5950" name="Line 110"/>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5951" name="Line 111"/>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5952" name="Line 112"/>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23922" name="AutoShape 113"/>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23923" name="AutoShape 114"/>
              <p:cNvCxnSpPr>
                <a:cxnSpLocks noChangeShapeType="1"/>
                <a:stCxn id="123922" idx="3"/>
                <a:endCxn id="123916"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23911" name="Text Box 115"/>
            <p:cNvSpPr txBox="1">
              <a:spLocks noChangeArrowheads="1"/>
            </p:cNvSpPr>
            <p:nvPr/>
          </p:nvSpPr>
          <p:spPr bwMode="auto">
            <a:xfrm>
              <a:off x="19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3912" name="Text Box 116"/>
            <p:cNvSpPr txBox="1">
              <a:spLocks noChangeArrowheads="1"/>
            </p:cNvSpPr>
            <p:nvPr/>
          </p:nvSpPr>
          <p:spPr bwMode="auto">
            <a:xfrm>
              <a:off x="43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3913" name="Text Box 117"/>
            <p:cNvSpPr txBox="1">
              <a:spLocks noChangeArrowheads="1"/>
            </p:cNvSpPr>
            <p:nvPr/>
          </p:nvSpPr>
          <p:spPr bwMode="auto">
            <a:xfrm>
              <a:off x="1056" y="702"/>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3914" name="Text Box 118"/>
            <p:cNvSpPr txBox="1">
              <a:spLocks noChangeArrowheads="1"/>
            </p:cNvSpPr>
            <p:nvPr/>
          </p:nvSpPr>
          <p:spPr bwMode="auto">
            <a:xfrm>
              <a:off x="0" y="3033"/>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75943"/>
                                        </p:tgtEl>
                                        <p:attrNameLst>
                                          <p:attrName>style.visibility</p:attrName>
                                        </p:attrNameLst>
                                      </p:cBhvr>
                                      <p:to>
                                        <p:strVal val="visible"/>
                                      </p:to>
                                    </p:set>
                                    <p:anim calcmode="lin" valueType="num">
                                      <p:cBhvr additive="base">
                                        <p:cTn id="7" dur="500" fill="hold"/>
                                        <p:tgtEl>
                                          <p:spTgt spid="675943"/>
                                        </p:tgtEl>
                                        <p:attrNameLst>
                                          <p:attrName>ppt_x</p:attrName>
                                        </p:attrNameLst>
                                      </p:cBhvr>
                                      <p:tavLst>
                                        <p:tav tm="0">
                                          <p:val>
                                            <p:strVal val="1+#ppt_w/2"/>
                                          </p:val>
                                        </p:tav>
                                        <p:tav tm="100000">
                                          <p:val>
                                            <p:strVal val="#ppt_x"/>
                                          </p:val>
                                        </p:tav>
                                      </p:tavLst>
                                    </p:anim>
                                    <p:anim calcmode="lin" valueType="num">
                                      <p:cBhvr additive="base">
                                        <p:cTn id="8" dur="500" fill="hold"/>
                                        <p:tgtEl>
                                          <p:spTgt spid="67594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5"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1000" fill="hold"/>
                                        <p:tgtEl>
                                          <p:spTgt spid="2"/>
                                        </p:tgtEl>
                                        <p:attrNameLst>
                                          <p:attrName>ppt_w</p:attrName>
                                        </p:attrNameLst>
                                      </p:cBhvr>
                                      <p:tavLst>
                                        <p:tav tm="0">
                                          <p:val>
                                            <p:fltVal val="0"/>
                                          </p:val>
                                        </p:tav>
                                        <p:tav tm="100000">
                                          <p:val>
                                            <p:strVal val="#ppt_w"/>
                                          </p:val>
                                        </p:tav>
                                      </p:tavLst>
                                    </p:anim>
                                    <p:anim calcmode="lin" valueType="num">
                                      <p:cBhvr>
                                        <p:cTn id="20" dur="1000" fill="hold"/>
                                        <p:tgtEl>
                                          <p:spTgt spid="2"/>
                                        </p:tgtEl>
                                        <p:attrNameLst>
                                          <p:attrName>ppt_h</p:attrName>
                                        </p:attrNameLst>
                                      </p:cBhvr>
                                      <p:tavLst>
                                        <p:tav tm="0">
                                          <p:val>
                                            <p:fltVal val="0"/>
                                          </p:val>
                                        </p:tav>
                                        <p:tav tm="100000">
                                          <p:val>
                                            <p:strVal val="#ppt_h"/>
                                          </p:val>
                                        </p:tav>
                                      </p:tavLst>
                                    </p:anim>
                                    <p:anim calcmode="lin" valueType="num">
                                      <p:cBhvr>
                                        <p:cTn id="21"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94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351" name="Text Box 87"/>
          <p:cNvSpPr txBox="1">
            <a:spLocks noChangeArrowheads="1"/>
          </p:cNvSpPr>
          <p:nvPr/>
        </p:nvSpPr>
        <p:spPr bwMode="auto">
          <a:xfrm>
            <a:off x="1619250" y="5410200"/>
            <a:ext cx="28765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variables&amp;wires</a:t>
            </a:r>
          </a:p>
          <a:p>
            <a:r>
              <a:rPr lang="en-US" altLang="en-US">
                <a:effectLst/>
              </a:rPr>
              <a:t>  ~ nodes</a:t>
            </a:r>
          </a:p>
        </p:txBody>
      </p:sp>
      <p:sp>
        <p:nvSpPr>
          <p:cNvPr id="779356" name="Rectangle 9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24932" name="Text Box 9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sp>
        <p:nvSpPr>
          <p:cNvPr id="124933" name="AutoShape 96"/>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24934" name="AutoShape 97"/>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779363" name="Line 99"/>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9364" name="Line 100"/>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9365" name="Line 101"/>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9366" name="Line 102"/>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24939" name="AutoShape 103"/>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779362" name="AutoShape 98"/>
          <p:cNvCxnSpPr>
            <a:cxnSpLocks noChangeShapeType="1"/>
          </p:cNvCxnSpPr>
          <p:nvPr/>
        </p:nvCxnSpPr>
        <p:spPr bwMode="auto">
          <a:xfrm>
            <a:off x="923925" y="3175000"/>
            <a:ext cx="784225" cy="538163"/>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79368" name="AutoShape 104"/>
          <p:cNvCxnSpPr>
            <a:cxnSpLocks noChangeShapeType="1"/>
          </p:cNvCxnSpPr>
          <p:nvPr/>
        </p:nvCxnSpPr>
        <p:spPr bwMode="auto">
          <a:xfrm flipH="1">
            <a:off x="1708150" y="3217863"/>
            <a:ext cx="434975" cy="49530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4942" name="Text Box 105"/>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4943" name="Text Box 106"/>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4944" name="Text Box 107"/>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4945" name="Text Box 108"/>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2" name="Group 122"/>
          <p:cNvGrpSpPr>
            <a:grpSpLocks/>
          </p:cNvGrpSpPr>
          <p:nvPr/>
        </p:nvGrpSpPr>
        <p:grpSpPr bwMode="auto">
          <a:xfrm>
            <a:off x="5249863" y="4143375"/>
            <a:ext cx="3436937" cy="450850"/>
            <a:chOff x="3307" y="2610"/>
            <a:chExt cx="2165" cy="284"/>
          </a:xfrm>
        </p:grpSpPr>
        <p:sp>
          <p:nvSpPr>
            <p:cNvPr id="779378" name="Oval 114"/>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79379" name="Oval 115"/>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3" name="Group 121"/>
          <p:cNvGrpSpPr>
            <a:grpSpLocks/>
          </p:cNvGrpSpPr>
          <p:nvPr/>
        </p:nvGrpSpPr>
        <p:grpSpPr bwMode="auto">
          <a:xfrm>
            <a:off x="3505200" y="554038"/>
            <a:ext cx="5638800" cy="1227137"/>
            <a:chOff x="2208" y="349"/>
            <a:chExt cx="3552" cy="773"/>
          </a:xfrm>
        </p:grpSpPr>
        <p:sp>
          <p:nvSpPr>
            <p:cNvPr id="779375" name="Oval 111"/>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79376" name="Oval 112"/>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4953" name="Oval 116"/>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4954" name="Text Box 117"/>
            <p:cNvSpPr txBox="1">
              <a:spLocks noChangeArrowheads="1"/>
            </p:cNvSpPr>
            <p:nvPr/>
          </p:nvSpPr>
          <p:spPr bwMode="auto">
            <a:xfrm>
              <a:off x="2208" y="576"/>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4955" name="Text Box 118"/>
            <p:cNvSpPr txBox="1">
              <a:spLocks noChangeArrowheads="1"/>
            </p:cNvSpPr>
            <p:nvPr/>
          </p:nvSpPr>
          <p:spPr bwMode="auto">
            <a:xfrm>
              <a:off x="4184" y="349"/>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4956" name="Text Box 119"/>
            <p:cNvSpPr txBox="1">
              <a:spLocks noChangeArrowheads="1"/>
            </p:cNvSpPr>
            <p:nvPr/>
          </p:nvSpPr>
          <p:spPr bwMode="auto">
            <a:xfrm>
              <a:off x="5328" y="499"/>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grpSp>
        <p:nvGrpSpPr>
          <p:cNvPr id="4" name="Group 123"/>
          <p:cNvGrpSpPr>
            <a:grpSpLocks/>
          </p:cNvGrpSpPr>
          <p:nvPr/>
        </p:nvGrpSpPr>
        <p:grpSpPr bwMode="auto">
          <a:xfrm>
            <a:off x="4897438" y="6096000"/>
            <a:ext cx="1935162" cy="519113"/>
            <a:chOff x="3085" y="3840"/>
            <a:chExt cx="1219" cy="327"/>
          </a:xfrm>
        </p:grpSpPr>
        <p:sp>
          <p:nvSpPr>
            <p:cNvPr id="779377" name="Oval 113"/>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4950" name="Text Box 120"/>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79351"/>
                                        </p:tgtEl>
                                        <p:attrNameLst>
                                          <p:attrName>style.visibility</p:attrName>
                                        </p:attrNameLst>
                                      </p:cBhvr>
                                      <p:to>
                                        <p:strVal val="visible"/>
                                      </p:to>
                                    </p:set>
                                    <p:anim calcmode="lin" valueType="num">
                                      <p:cBhvr additive="base">
                                        <p:cTn id="7" dur="500" fill="hold"/>
                                        <p:tgtEl>
                                          <p:spTgt spid="779351"/>
                                        </p:tgtEl>
                                        <p:attrNameLst>
                                          <p:attrName>ppt_x</p:attrName>
                                        </p:attrNameLst>
                                      </p:cBhvr>
                                      <p:tavLst>
                                        <p:tav tm="0">
                                          <p:val>
                                            <p:strVal val="#ppt_x"/>
                                          </p:val>
                                        </p:tav>
                                        <p:tav tm="100000">
                                          <p:val>
                                            <p:strVal val="#ppt_x"/>
                                          </p:val>
                                        </p:tav>
                                      </p:tavLst>
                                    </p:anim>
                                    <p:anim calcmode="lin" valueType="num">
                                      <p:cBhvr additive="base">
                                        <p:cTn id="8" dur="500" fill="hold"/>
                                        <p:tgtEl>
                                          <p:spTgt spid="77935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mph" presetSubtype="2" fill="hold" nodeType="clickEffect">
                                  <p:stCondLst>
                                    <p:cond delay="0"/>
                                  </p:stCondLst>
                                  <p:childTnLst>
                                    <p:animClr clrSpc="rgb" dir="cw">
                                      <p:cBhvr>
                                        <p:cTn id="24" dur="500" fill="hold"/>
                                        <p:tgtEl>
                                          <p:spTgt spid="779362"/>
                                        </p:tgtEl>
                                        <p:attrNameLst>
                                          <p:attrName>stroke.color</p:attrName>
                                        </p:attrNameLst>
                                      </p:cBhvr>
                                      <p:to>
                                        <a:schemeClr val="tx2"/>
                                      </p:to>
                                    </p:animClr>
                                    <p:set>
                                      <p:cBhvr>
                                        <p:cTn id="25" dur="500" fill="hold"/>
                                        <p:tgtEl>
                                          <p:spTgt spid="779362"/>
                                        </p:tgtEl>
                                        <p:attrNameLst>
                                          <p:attrName>stroke.on</p:attrName>
                                        </p:attrNameLst>
                                      </p:cBhvr>
                                      <p:to>
                                        <p:strVal val="true"/>
                                      </p:to>
                                    </p:set>
                                  </p:childTnLst>
                                </p:cTn>
                              </p:par>
                              <p:par>
                                <p:cTn id="26" presetID="7" presetClass="emph" presetSubtype="2" fill="hold" nodeType="withEffect">
                                  <p:stCondLst>
                                    <p:cond delay="0"/>
                                  </p:stCondLst>
                                  <p:childTnLst>
                                    <p:animClr clrSpc="rgb" dir="cw">
                                      <p:cBhvr>
                                        <p:cTn id="27" dur="500" fill="hold"/>
                                        <p:tgtEl>
                                          <p:spTgt spid="779368"/>
                                        </p:tgtEl>
                                        <p:attrNameLst>
                                          <p:attrName>stroke.color</p:attrName>
                                        </p:attrNameLst>
                                      </p:cBhvr>
                                      <p:to>
                                        <a:schemeClr val="tx2"/>
                                      </p:to>
                                    </p:animClr>
                                    <p:set>
                                      <p:cBhvr>
                                        <p:cTn id="28" dur="500" fill="hold"/>
                                        <p:tgtEl>
                                          <p:spTgt spid="779368"/>
                                        </p:tgtEl>
                                        <p:attrNameLst>
                                          <p:attrName>stroke.on</p:attrName>
                                        </p:attrNameLst>
                                      </p:cBhvr>
                                      <p:to>
                                        <p:strVal val="tru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9351"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67" name="Rectangle 3"/>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25955" name="Text Box 4"/>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sp>
        <p:nvSpPr>
          <p:cNvPr id="125956" name="AutoShape 5"/>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25957" name="AutoShape 6"/>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009671" name="Line 7"/>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09672" name="Line 8"/>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09673" name="Line 9"/>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09674" name="Line 10"/>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25962" name="AutoShape 11"/>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25963" name="AutoShape 12"/>
          <p:cNvCxnSpPr>
            <a:cxnSpLocks noChangeShapeType="1"/>
          </p:cNvCxnSpPr>
          <p:nvPr/>
        </p:nvCxnSpPr>
        <p:spPr bwMode="auto">
          <a:xfrm>
            <a:off x="923925" y="3175000"/>
            <a:ext cx="784225" cy="538163"/>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25964" name="AutoShape 13"/>
          <p:cNvCxnSpPr>
            <a:cxnSpLocks noChangeShapeType="1"/>
          </p:cNvCxnSpPr>
          <p:nvPr/>
        </p:nvCxnSpPr>
        <p:spPr bwMode="auto">
          <a:xfrm flipH="1">
            <a:off x="1708150" y="3217863"/>
            <a:ext cx="434975" cy="49530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5965" name="Text Box 14"/>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5966" name="Text Box 15"/>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5967" name="Text Box 16"/>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5968" name="Text Box 1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25969" name="Group 18"/>
          <p:cNvGrpSpPr>
            <a:grpSpLocks/>
          </p:cNvGrpSpPr>
          <p:nvPr/>
        </p:nvGrpSpPr>
        <p:grpSpPr bwMode="auto">
          <a:xfrm>
            <a:off x="5249863" y="4143375"/>
            <a:ext cx="3436937" cy="450850"/>
            <a:chOff x="3307" y="2610"/>
            <a:chExt cx="2165" cy="284"/>
          </a:xfrm>
        </p:grpSpPr>
        <p:sp>
          <p:nvSpPr>
            <p:cNvPr id="1009683" name="Oval 19"/>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09684" name="Oval 20"/>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25970" name="Group 21"/>
          <p:cNvGrpSpPr>
            <a:grpSpLocks/>
          </p:cNvGrpSpPr>
          <p:nvPr/>
        </p:nvGrpSpPr>
        <p:grpSpPr bwMode="auto">
          <a:xfrm>
            <a:off x="3505200" y="554038"/>
            <a:ext cx="5638800" cy="1227137"/>
            <a:chOff x="2208" y="349"/>
            <a:chExt cx="3552" cy="773"/>
          </a:xfrm>
        </p:grpSpPr>
        <p:sp>
          <p:nvSpPr>
            <p:cNvPr id="1009686" name="Oval 22"/>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09687" name="Oval 23"/>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5985" name="Oval 24"/>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5986" name="Text Box 25"/>
            <p:cNvSpPr txBox="1">
              <a:spLocks noChangeArrowheads="1"/>
            </p:cNvSpPr>
            <p:nvPr/>
          </p:nvSpPr>
          <p:spPr bwMode="auto">
            <a:xfrm>
              <a:off x="2208" y="576"/>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5987" name="Text Box 26"/>
            <p:cNvSpPr txBox="1">
              <a:spLocks noChangeArrowheads="1"/>
            </p:cNvSpPr>
            <p:nvPr/>
          </p:nvSpPr>
          <p:spPr bwMode="auto">
            <a:xfrm>
              <a:off x="4184" y="349"/>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5988" name="Text Box 27"/>
            <p:cNvSpPr txBox="1">
              <a:spLocks noChangeArrowheads="1"/>
            </p:cNvSpPr>
            <p:nvPr/>
          </p:nvSpPr>
          <p:spPr bwMode="auto">
            <a:xfrm>
              <a:off x="5328" y="499"/>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grpSp>
        <p:nvGrpSpPr>
          <p:cNvPr id="125971" name="Group 28"/>
          <p:cNvGrpSpPr>
            <a:grpSpLocks/>
          </p:cNvGrpSpPr>
          <p:nvPr/>
        </p:nvGrpSpPr>
        <p:grpSpPr bwMode="auto">
          <a:xfrm>
            <a:off x="4897438" y="6096000"/>
            <a:ext cx="1935162" cy="519113"/>
            <a:chOff x="3085" y="3840"/>
            <a:chExt cx="1219" cy="327"/>
          </a:xfrm>
        </p:grpSpPr>
        <p:sp>
          <p:nvSpPr>
            <p:cNvPr id="1009693" name="Oval 29"/>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5982" name="Text Box 30"/>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
        <p:nvSpPr>
          <p:cNvPr id="1009695" name="Text Box 31"/>
          <p:cNvSpPr txBox="1">
            <a:spLocks noChangeArrowheads="1"/>
          </p:cNvSpPr>
          <p:nvPr/>
        </p:nvSpPr>
        <p:spPr bwMode="auto">
          <a:xfrm>
            <a:off x="1619250" y="5410200"/>
            <a:ext cx="29860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One pallet for </a:t>
            </a:r>
            <a:br>
              <a:rPr lang="en-US" altLang="en-US">
                <a:effectLst/>
              </a:rPr>
            </a:br>
            <a:r>
              <a:rPr lang="en-US" altLang="en-US">
                <a:effectLst/>
              </a:rPr>
              <a:t>“defining” truth. </a:t>
            </a:r>
          </a:p>
        </p:txBody>
      </p:sp>
      <p:grpSp>
        <p:nvGrpSpPr>
          <p:cNvPr id="5" name="Group 32"/>
          <p:cNvGrpSpPr>
            <a:grpSpLocks/>
          </p:cNvGrpSpPr>
          <p:nvPr/>
        </p:nvGrpSpPr>
        <p:grpSpPr bwMode="auto">
          <a:xfrm>
            <a:off x="4754563" y="488950"/>
            <a:ext cx="1182687" cy="720725"/>
            <a:chOff x="2995" y="308"/>
            <a:chExt cx="745" cy="454"/>
          </a:xfrm>
        </p:grpSpPr>
        <p:sp>
          <p:nvSpPr>
            <p:cNvPr id="1009697" name="Oval 33"/>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09698" name="Oval 34"/>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09699" name="Oval 35"/>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5978" name="AutoShape 36"/>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5979" name="AutoShape 37"/>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5980" name="AutoShape 38"/>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009703" name="Text Box 39"/>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09695"/>
                                        </p:tgtEl>
                                        <p:attrNameLst>
                                          <p:attrName>style.visibility</p:attrName>
                                        </p:attrNameLst>
                                      </p:cBhvr>
                                      <p:to>
                                        <p:strVal val="visible"/>
                                      </p:to>
                                    </p:set>
                                    <p:anim calcmode="lin" valueType="num">
                                      <p:cBhvr additive="base">
                                        <p:cTn id="7" dur="500" fill="hold"/>
                                        <p:tgtEl>
                                          <p:spTgt spid="1009695"/>
                                        </p:tgtEl>
                                        <p:attrNameLst>
                                          <p:attrName>ppt_x</p:attrName>
                                        </p:attrNameLst>
                                      </p:cBhvr>
                                      <p:tavLst>
                                        <p:tav tm="0">
                                          <p:val>
                                            <p:strVal val="#ppt_x"/>
                                          </p:val>
                                        </p:tav>
                                        <p:tav tm="100000">
                                          <p:val>
                                            <p:strVal val="#ppt_x"/>
                                          </p:val>
                                        </p:tav>
                                      </p:tavLst>
                                    </p:anim>
                                    <p:anim calcmode="lin" valueType="num">
                                      <p:cBhvr additive="base">
                                        <p:cTn id="8" dur="500" fill="hold"/>
                                        <p:tgtEl>
                                          <p:spTgt spid="100969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09703"/>
                                        </p:tgtEl>
                                        <p:attrNameLst>
                                          <p:attrName>style.visibility</p:attrName>
                                        </p:attrNameLst>
                                      </p:cBhvr>
                                      <p:to>
                                        <p:strVal val="visible"/>
                                      </p:to>
                                    </p:set>
                                    <p:anim calcmode="lin" valueType="num">
                                      <p:cBhvr additive="base">
                                        <p:cTn id="19" dur="500" fill="hold"/>
                                        <p:tgtEl>
                                          <p:spTgt spid="1009703"/>
                                        </p:tgtEl>
                                        <p:attrNameLst>
                                          <p:attrName>ppt_x</p:attrName>
                                        </p:attrNameLst>
                                      </p:cBhvr>
                                      <p:tavLst>
                                        <p:tav tm="0">
                                          <p:val>
                                            <p:strVal val="#ppt_x"/>
                                          </p:val>
                                        </p:tav>
                                        <p:tav tm="100000">
                                          <p:val>
                                            <p:strVal val="#ppt_x"/>
                                          </p:val>
                                        </p:tav>
                                      </p:tavLst>
                                    </p:anim>
                                    <p:anim calcmode="lin" valueType="num">
                                      <p:cBhvr additive="base">
                                        <p:cTn id="20" dur="500" fill="hold"/>
                                        <p:tgtEl>
                                          <p:spTgt spid="1009703"/>
                                        </p:tgtEl>
                                        <p:attrNameLst>
                                          <p:attrName>ppt_y</p:attrName>
                                        </p:attrNameLst>
                                      </p:cBhvr>
                                      <p:tavLst>
                                        <p:tav tm="0">
                                          <p:val>
                                            <p:strVal val="1+#ppt_h/2"/>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10096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9695" grpId="0"/>
      <p:bldP spid="1009695" grpId="1"/>
      <p:bldP spid="100970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4"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26979"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sp>
        <p:nvSpPr>
          <p:cNvPr id="126980" name="AutoShape 5"/>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011718" name="Line 6"/>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1721" name="Line 9"/>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26983" name="AutoShape 10"/>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grpSp>
        <p:nvGrpSpPr>
          <p:cNvPr id="126984" name="Group 38"/>
          <p:cNvGrpSpPr>
            <a:grpSpLocks/>
          </p:cNvGrpSpPr>
          <p:nvPr/>
        </p:nvGrpSpPr>
        <p:grpSpPr bwMode="auto">
          <a:xfrm>
            <a:off x="530225" y="1571625"/>
            <a:ext cx="1177925" cy="2141538"/>
            <a:chOff x="334" y="990"/>
            <a:chExt cx="742" cy="1349"/>
          </a:xfrm>
        </p:grpSpPr>
        <p:sp>
          <p:nvSpPr>
            <p:cNvPr id="127016" name="AutoShape 4"/>
            <p:cNvSpPr>
              <a:spLocks noChangeArrowheads="1"/>
            </p:cNvSpPr>
            <p:nvPr/>
          </p:nvSpPr>
          <p:spPr bwMode="auto">
            <a:xfrm rot="5400000" flipV="1">
              <a:off x="261" y="1422"/>
              <a:ext cx="640" cy="49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OR</a:t>
              </a:r>
            </a:p>
          </p:txBody>
        </p:sp>
        <p:sp>
          <p:nvSpPr>
            <p:cNvPr id="1011719" name="Line 7"/>
            <p:cNvSpPr>
              <a:spLocks noChangeShapeType="1"/>
            </p:cNvSpPr>
            <p:nvPr/>
          </p:nvSpPr>
          <p:spPr bwMode="auto">
            <a:xfrm>
              <a:off x="432" y="990"/>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sp>
          <p:nvSpPr>
            <p:cNvPr id="1011720" name="Line 8"/>
            <p:cNvSpPr>
              <a:spLocks noChangeShapeType="1"/>
            </p:cNvSpPr>
            <p:nvPr/>
          </p:nvSpPr>
          <p:spPr bwMode="auto">
            <a:xfrm>
              <a:off x="672" y="1014"/>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cxnSp>
          <p:nvCxnSpPr>
            <p:cNvPr id="127019" name="AutoShape 11"/>
            <p:cNvCxnSpPr>
              <a:cxnSpLocks noChangeShapeType="1"/>
            </p:cNvCxnSpPr>
            <p:nvPr/>
          </p:nvCxnSpPr>
          <p:spPr bwMode="auto">
            <a:xfrm>
              <a:off x="582" y="2000"/>
              <a:ext cx="494" cy="339"/>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cxnSp>
        <p:nvCxnSpPr>
          <p:cNvPr id="126985" name="AutoShape 12"/>
          <p:cNvCxnSpPr>
            <a:cxnSpLocks noChangeShapeType="1"/>
          </p:cNvCxnSpPr>
          <p:nvPr/>
        </p:nvCxnSpPr>
        <p:spPr bwMode="auto">
          <a:xfrm flipH="1">
            <a:off x="1708150" y="3217863"/>
            <a:ext cx="434975" cy="49530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6986"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6987"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6988"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6989" name="Text Box 16"/>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26990" name="Group 17"/>
          <p:cNvGrpSpPr>
            <a:grpSpLocks/>
          </p:cNvGrpSpPr>
          <p:nvPr/>
        </p:nvGrpSpPr>
        <p:grpSpPr bwMode="auto">
          <a:xfrm>
            <a:off x="5249863" y="4143375"/>
            <a:ext cx="3436937" cy="450850"/>
            <a:chOff x="3307" y="2610"/>
            <a:chExt cx="2165" cy="284"/>
          </a:xfrm>
        </p:grpSpPr>
        <p:sp>
          <p:nvSpPr>
            <p:cNvPr id="1011730" name="Oval 18"/>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1731" name="Oval 19"/>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26991" name="Oval 21"/>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6992" name="Oval 22"/>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6993" name="Text Box 24"/>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6994" name="Text Box 25"/>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6995" name="Text Box 26"/>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26996" name="Group 27"/>
          <p:cNvGrpSpPr>
            <a:grpSpLocks/>
          </p:cNvGrpSpPr>
          <p:nvPr/>
        </p:nvGrpSpPr>
        <p:grpSpPr bwMode="auto">
          <a:xfrm>
            <a:off x="4897438" y="6096000"/>
            <a:ext cx="1935162" cy="519113"/>
            <a:chOff x="3085" y="3840"/>
            <a:chExt cx="1219" cy="327"/>
          </a:xfrm>
        </p:grpSpPr>
        <p:sp>
          <p:nvSpPr>
            <p:cNvPr id="1011740" name="Oval 28"/>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7013" name="Text Box 29"/>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26997" name="Group 31"/>
          <p:cNvGrpSpPr>
            <a:grpSpLocks/>
          </p:cNvGrpSpPr>
          <p:nvPr/>
        </p:nvGrpSpPr>
        <p:grpSpPr bwMode="auto">
          <a:xfrm>
            <a:off x="4754563" y="488950"/>
            <a:ext cx="1182687" cy="720725"/>
            <a:chOff x="2995" y="308"/>
            <a:chExt cx="745" cy="454"/>
          </a:xfrm>
        </p:grpSpPr>
        <p:sp>
          <p:nvSpPr>
            <p:cNvPr id="1011744" name="Oval 32"/>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1745" name="Oval 33"/>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1746" name="Oval 34"/>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7009" name="AutoShape 35"/>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7010" name="AutoShape 36"/>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7011" name="AutoShape 37"/>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26998" name="Text Box 39"/>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26999" name="Oval 4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6" name="Group 44"/>
          <p:cNvGrpSpPr>
            <a:grpSpLocks/>
          </p:cNvGrpSpPr>
          <p:nvPr/>
        </p:nvGrpSpPr>
        <p:grpSpPr bwMode="auto">
          <a:xfrm>
            <a:off x="3048000" y="1524000"/>
            <a:ext cx="5089525" cy="3505200"/>
            <a:chOff x="1920" y="960"/>
            <a:chExt cx="3206" cy="2208"/>
          </a:xfrm>
        </p:grpSpPr>
        <p:sp>
          <p:nvSpPr>
            <p:cNvPr id="127003" name="Text Box 41"/>
            <p:cNvSpPr txBox="1">
              <a:spLocks noChangeArrowheads="1"/>
            </p:cNvSpPr>
            <p:nvPr/>
          </p:nvSpPr>
          <p:spPr bwMode="auto">
            <a:xfrm>
              <a:off x="1920" y="1046"/>
              <a:ext cx="122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first input</a:t>
              </a:r>
            </a:p>
          </p:txBody>
        </p:sp>
        <p:sp>
          <p:nvSpPr>
            <p:cNvPr id="127004" name="Text Box 42"/>
            <p:cNvSpPr txBox="1">
              <a:spLocks noChangeArrowheads="1"/>
            </p:cNvSpPr>
            <p:nvPr/>
          </p:nvSpPr>
          <p:spPr bwMode="auto">
            <a:xfrm>
              <a:off x="3643" y="960"/>
              <a:ext cx="1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second input</a:t>
              </a:r>
            </a:p>
          </p:txBody>
        </p:sp>
        <p:sp>
          <p:nvSpPr>
            <p:cNvPr id="127005" name="Text Box 43"/>
            <p:cNvSpPr txBox="1">
              <a:spLocks noChangeArrowheads="1"/>
            </p:cNvSpPr>
            <p:nvPr/>
          </p:nvSpPr>
          <p:spPr bwMode="auto">
            <a:xfrm>
              <a:off x="2976" y="2841"/>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grpSp>
      <p:sp>
        <p:nvSpPr>
          <p:cNvPr id="1011757" name="Text Box 45"/>
          <p:cNvSpPr txBox="1">
            <a:spLocks noChangeArrowheads="1"/>
          </p:cNvSpPr>
          <p:nvPr/>
        </p:nvSpPr>
        <p:spPr bwMode="auto">
          <a:xfrm>
            <a:off x="4191000" y="2743200"/>
            <a:ext cx="2922588" cy="701675"/>
          </a:xfrm>
          <a:prstGeom prst="rect">
            <a:avLst/>
          </a:prstGeom>
          <a:noFill/>
          <a:ln w="57150" cap="sq">
            <a:noFill/>
            <a:miter lim="800000"/>
            <a:headEnd/>
            <a:tailEnd/>
          </a:ln>
          <a:effectLst/>
        </p:spPr>
        <p:txBody>
          <a:bodyPr wrap="none" lIns="274320" rIns="274320">
            <a:spAutoFit/>
          </a:bodyPr>
          <a:lstStyle/>
          <a:p>
            <a:pPr algn="ctr">
              <a:defRPr/>
            </a:pPr>
            <a:r>
              <a:rPr lang="en-US" sz="2000" b="1">
                <a:solidFill>
                  <a:schemeClr val="tx2"/>
                </a:solidFill>
                <a:effectLst>
                  <a:outerShdw blurRad="38100" dist="38100" dir="2700000" algn="tl">
                    <a:srgbClr val="000000"/>
                  </a:outerShdw>
                </a:effectLst>
                <a:latin typeface="Arial Rounded MT Bold" pitchFamily="34" charset="0"/>
              </a:rPr>
              <a:t>The Graph Named  </a:t>
            </a:r>
            <a:br>
              <a:rPr lang="en-US" sz="2000" b="1">
                <a:solidFill>
                  <a:schemeClr val="tx2"/>
                </a:solidFill>
                <a:effectLst>
                  <a:outerShdw blurRad="38100" dist="38100" dir="2700000" algn="tl">
                    <a:srgbClr val="000000"/>
                  </a:outerShdw>
                </a:effectLst>
                <a:latin typeface="Arial Rounded MT Bold" pitchFamily="34" charset="0"/>
              </a:rPr>
            </a:br>
            <a:r>
              <a:rPr lang="en-US" sz="2000" b="1">
                <a:solidFill>
                  <a:schemeClr val="tx2"/>
                </a:solidFill>
                <a:effectLst>
                  <a:outerShdw blurRad="38100" dist="38100" dir="2700000" algn="tl">
                    <a:srgbClr val="000000"/>
                  </a:outerShdw>
                </a:effectLst>
                <a:latin typeface="Arial Rounded MT Bold" pitchFamily="34" charset="0"/>
              </a:rPr>
              <a:t>“OR-Gadget”</a:t>
            </a:r>
          </a:p>
        </p:txBody>
      </p:sp>
      <p:sp>
        <p:nvSpPr>
          <p:cNvPr id="127002" name="Text Box 46"/>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11757"/>
                                        </p:tgtEl>
                                        <p:attrNameLst>
                                          <p:attrName>style.visibility</p:attrName>
                                        </p:attrNameLst>
                                      </p:cBhvr>
                                      <p:to>
                                        <p:strVal val="visible"/>
                                      </p:to>
                                    </p:set>
                                    <p:anim calcmode="lin" valueType="num">
                                      <p:cBhvr additive="base">
                                        <p:cTn id="13" dur="500" fill="hold"/>
                                        <p:tgtEl>
                                          <p:spTgt spid="1011757"/>
                                        </p:tgtEl>
                                        <p:attrNameLst>
                                          <p:attrName>ppt_x</p:attrName>
                                        </p:attrNameLst>
                                      </p:cBhvr>
                                      <p:tavLst>
                                        <p:tav tm="0">
                                          <p:val>
                                            <p:strVal val="#ppt_x"/>
                                          </p:val>
                                        </p:tav>
                                        <p:tav tm="100000">
                                          <p:val>
                                            <p:strVal val="#ppt_x"/>
                                          </p:val>
                                        </p:tav>
                                      </p:tavLst>
                                    </p:anim>
                                    <p:anim calcmode="lin" valueType="num">
                                      <p:cBhvr additive="base">
                                        <p:cTn id="14" dur="500" fill="hold"/>
                                        <p:tgtEl>
                                          <p:spTgt spid="10117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175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62"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28003"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sp>
        <p:nvSpPr>
          <p:cNvPr id="128004" name="AutoShape 4"/>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013765" name="Line 5"/>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3766" name="Line 6"/>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28007" name="AutoShape 7"/>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grpSp>
        <p:nvGrpSpPr>
          <p:cNvPr id="128008" name="Group 8"/>
          <p:cNvGrpSpPr>
            <a:grpSpLocks/>
          </p:cNvGrpSpPr>
          <p:nvPr/>
        </p:nvGrpSpPr>
        <p:grpSpPr bwMode="auto">
          <a:xfrm>
            <a:off x="530225" y="1571625"/>
            <a:ext cx="1177925" cy="2141538"/>
            <a:chOff x="334" y="990"/>
            <a:chExt cx="742" cy="1349"/>
          </a:xfrm>
        </p:grpSpPr>
        <p:sp>
          <p:nvSpPr>
            <p:cNvPr id="128072" name="AutoShape 9"/>
            <p:cNvSpPr>
              <a:spLocks noChangeArrowheads="1"/>
            </p:cNvSpPr>
            <p:nvPr/>
          </p:nvSpPr>
          <p:spPr bwMode="auto">
            <a:xfrm rot="5400000" flipV="1">
              <a:off x="261" y="1422"/>
              <a:ext cx="640" cy="49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OR</a:t>
              </a:r>
            </a:p>
          </p:txBody>
        </p:sp>
        <p:sp>
          <p:nvSpPr>
            <p:cNvPr id="1013770" name="Line 10"/>
            <p:cNvSpPr>
              <a:spLocks noChangeShapeType="1"/>
            </p:cNvSpPr>
            <p:nvPr/>
          </p:nvSpPr>
          <p:spPr bwMode="auto">
            <a:xfrm>
              <a:off x="432" y="990"/>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sp>
          <p:nvSpPr>
            <p:cNvPr id="1013771" name="Line 11"/>
            <p:cNvSpPr>
              <a:spLocks noChangeShapeType="1"/>
            </p:cNvSpPr>
            <p:nvPr/>
          </p:nvSpPr>
          <p:spPr bwMode="auto">
            <a:xfrm>
              <a:off x="672" y="1014"/>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cxnSp>
          <p:nvCxnSpPr>
            <p:cNvPr id="128075" name="AutoShape 12"/>
            <p:cNvCxnSpPr>
              <a:cxnSpLocks noChangeShapeType="1"/>
            </p:cNvCxnSpPr>
            <p:nvPr/>
          </p:nvCxnSpPr>
          <p:spPr bwMode="auto">
            <a:xfrm>
              <a:off x="582" y="2000"/>
              <a:ext cx="494" cy="339"/>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cxnSp>
        <p:nvCxnSpPr>
          <p:cNvPr id="128009" name="AutoShape 13"/>
          <p:cNvCxnSpPr>
            <a:cxnSpLocks noChangeShapeType="1"/>
          </p:cNvCxnSpPr>
          <p:nvPr/>
        </p:nvCxnSpPr>
        <p:spPr bwMode="auto">
          <a:xfrm flipH="1">
            <a:off x="1708150" y="3217863"/>
            <a:ext cx="434975" cy="49530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8010" name="Text Box 14"/>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8011" name="Text Box 15"/>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8012" name="Text Box 16"/>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8013" name="Text Box 1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28014" name="Group 18"/>
          <p:cNvGrpSpPr>
            <a:grpSpLocks/>
          </p:cNvGrpSpPr>
          <p:nvPr/>
        </p:nvGrpSpPr>
        <p:grpSpPr bwMode="auto">
          <a:xfrm>
            <a:off x="5249863" y="4143375"/>
            <a:ext cx="3436937" cy="450850"/>
            <a:chOff x="3307" y="2610"/>
            <a:chExt cx="2165" cy="284"/>
          </a:xfrm>
        </p:grpSpPr>
        <p:sp>
          <p:nvSpPr>
            <p:cNvPr id="1013779" name="Oval 19"/>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3780" name="Oval 20"/>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28015" name="Oval 21"/>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8016" name="Oval 22"/>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8017" name="Text Box 2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8018" name="Text Box 2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8019" name="Text Box 2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28020" name="Group 26"/>
          <p:cNvGrpSpPr>
            <a:grpSpLocks/>
          </p:cNvGrpSpPr>
          <p:nvPr/>
        </p:nvGrpSpPr>
        <p:grpSpPr bwMode="auto">
          <a:xfrm>
            <a:off x="4897438" y="6096000"/>
            <a:ext cx="1935162" cy="519113"/>
            <a:chOff x="3085" y="3840"/>
            <a:chExt cx="1219" cy="327"/>
          </a:xfrm>
        </p:grpSpPr>
        <p:sp>
          <p:nvSpPr>
            <p:cNvPr id="1013787" name="Oval 27"/>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8069" name="Text Box 28"/>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28021" name="Group 29"/>
          <p:cNvGrpSpPr>
            <a:grpSpLocks/>
          </p:cNvGrpSpPr>
          <p:nvPr/>
        </p:nvGrpSpPr>
        <p:grpSpPr bwMode="auto">
          <a:xfrm>
            <a:off x="4754563" y="488950"/>
            <a:ext cx="1182687" cy="720725"/>
            <a:chOff x="2995" y="308"/>
            <a:chExt cx="745" cy="454"/>
          </a:xfrm>
        </p:grpSpPr>
        <p:sp>
          <p:nvSpPr>
            <p:cNvPr id="1013790" name="Oval 30"/>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3791" name="Oval 31"/>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3792" name="Oval 32"/>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8065" name="AutoShape 33"/>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8066" name="AutoShape 34"/>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8067" name="AutoShape 35"/>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28022" name="Text Box 36"/>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28023" name="Oval 37"/>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28024" name="Group 38"/>
          <p:cNvGrpSpPr>
            <a:grpSpLocks/>
          </p:cNvGrpSpPr>
          <p:nvPr/>
        </p:nvGrpSpPr>
        <p:grpSpPr bwMode="auto">
          <a:xfrm>
            <a:off x="3048000" y="1524000"/>
            <a:ext cx="5089525" cy="3505200"/>
            <a:chOff x="1920" y="960"/>
            <a:chExt cx="3206" cy="2208"/>
          </a:xfrm>
        </p:grpSpPr>
        <p:sp>
          <p:nvSpPr>
            <p:cNvPr id="128059" name="Text Box 39"/>
            <p:cNvSpPr txBox="1">
              <a:spLocks noChangeArrowheads="1"/>
            </p:cNvSpPr>
            <p:nvPr/>
          </p:nvSpPr>
          <p:spPr bwMode="auto">
            <a:xfrm>
              <a:off x="1920" y="1046"/>
              <a:ext cx="122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first input</a:t>
              </a:r>
            </a:p>
          </p:txBody>
        </p:sp>
        <p:sp>
          <p:nvSpPr>
            <p:cNvPr id="128060" name="Text Box 40"/>
            <p:cNvSpPr txBox="1">
              <a:spLocks noChangeArrowheads="1"/>
            </p:cNvSpPr>
            <p:nvPr/>
          </p:nvSpPr>
          <p:spPr bwMode="auto">
            <a:xfrm>
              <a:off x="3643" y="960"/>
              <a:ext cx="1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second input</a:t>
              </a:r>
            </a:p>
          </p:txBody>
        </p:sp>
        <p:sp>
          <p:nvSpPr>
            <p:cNvPr id="128061" name="Text Box 41"/>
            <p:cNvSpPr txBox="1">
              <a:spLocks noChangeArrowheads="1"/>
            </p:cNvSpPr>
            <p:nvPr/>
          </p:nvSpPr>
          <p:spPr bwMode="auto">
            <a:xfrm>
              <a:off x="2976" y="2841"/>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grpSp>
      <p:grpSp>
        <p:nvGrpSpPr>
          <p:cNvPr id="7" name="Group 43"/>
          <p:cNvGrpSpPr>
            <a:grpSpLocks/>
          </p:cNvGrpSpPr>
          <p:nvPr/>
        </p:nvGrpSpPr>
        <p:grpSpPr bwMode="auto">
          <a:xfrm>
            <a:off x="3722688" y="488950"/>
            <a:ext cx="3436937" cy="4106863"/>
            <a:chOff x="2345" y="308"/>
            <a:chExt cx="2165" cy="2587"/>
          </a:xfrm>
        </p:grpSpPr>
        <p:sp>
          <p:nvSpPr>
            <p:cNvPr id="1013804" name="Oval 44"/>
            <p:cNvSpPr>
              <a:spLocks noChangeAspect="1" noChangeArrowheads="1"/>
            </p:cNvSpPr>
            <p:nvPr/>
          </p:nvSpPr>
          <p:spPr bwMode="auto">
            <a:xfrm>
              <a:off x="3500"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05" name="Oval 45"/>
            <p:cNvSpPr>
              <a:spLocks noChangeAspect="1" noChangeArrowheads="1"/>
            </p:cNvSpPr>
            <p:nvPr/>
          </p:nvSpPr>
          <p:spPr bwMode="auto">
            <a:xfrm>
              <a:off x="4270" y="1483"/>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06" name="Oval 46"/>
            <p:cNvSpPr>
              <a:spLocks noChangeAspect="1" noChangeArrowheads="1"/>
            </p:cNvSpPr>
            <p:nvPr/>
          </p:nvSpPr>
          <p:spPr bwMode="auto">
            <a:xfrm>
              <a:off x="3692" y="1483"/>
              <a:ext cx="241"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07" name="Oval 47"/>
            <p:cNvSpPr>
              <a:spLocks noChangeAspect="1" noChangeArrowheads="1"/>
            </p:cNvSpPr>
            <p:nvPr/>
          </p:nvSpPr>
          <p:spPr bwMode="auto">
            <a:xfrm>
              <a:off x="2706" y="1388"/>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08" name="Oval 48"/>
            <p:cNvSpPr>
              <a:spLocks noChangeAspect="1" noChangeArrowheads="1"/>
            </p:cNvSpPr>
            <p:nvPr/>
          </p:nvSpPr>
          <p:spPr bwMode="auto">
            <a:xfrm>
              <a:off x="2345" y="1161"/>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09" name="Oval 49"/>
            <p:cNvSpPr>
              <a:spLocks noChangeAspect="1" noChangeArrowheads="1"/>
            </p:cNvSpPr>
            <p:nvPr/>
          </p:nvSpPr>
          <p:spPr bwMode="auto">
            <a:xfrm>
              <a:off x="2345" y="1483"/>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0" name="Oval 50"/>
            <p:cNvSpPr>
              <a:spLocks noChangeAspect="1" noChangeArrowheads="1"/>
            </p:cNvSpPr>
            <p:nvPr/>
          </p:nvSpPr>
          <p:spPr bwMode="auto">
            <a:xfrm>
              <a:off x="3345" y="2705"/>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1" name="Oval 51"/>
            <p:cNvSpPr>
              <a:spLocks noChangeAspect="1" noChangeArrowheads="1"/>
            </p:cNvSpPr>
            <p:nvPr/>
          </p:nvSpPr>
          <p:spPr bwMode="auto">
            <a:xfrm>
              <a:off x="3259" y="573"/>
              <a:ext cx="241"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2" name="Oval 52"/>
            <p:cNvSpPr>
              <a:spLocks noChangeAspect="1" noChangeArrowheads="1"/>
            </p:cNvSpPr>
            <p:nvPr/>
          </p:nvSpPr>
          <p:spPr bwMode="auto">
            <a:xfrm>
              <a:off x="2995"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3" name="Oval 53"/>
            <p:cNvSpPr>
              <a:spLocks noChangeAspect="1" noChangeArrowheads="1"/>
            </p:cNvSpPr>
            <p:nvPr/>
          </p:nvSpPr>
          <p:spPr bwMode="auto">
            <a:xfrm>
              <a:off x="4270" y="83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4" name="Oval 54"/>
            <p:cNvSpPr>
              <a:spLocks noChangeAspect="1" noChangeArrowheads="1"/>
            </p:cNvSpPr>
            <p:nvPr/>
          </p:nvSpPr>
          <p:spPr bwMode="auto">
            <a:xfrm>
              <a:off x="4270" y="1161"/>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3815" name="Oval 55"/>
            <p:cNvSpPr>
              <a:spLocks noChangeAspect="1" noChangeArrowheads="1"/>
            </p:cNvSpPr>
            <p:nvPr/>
          </p:nvSpPr>
          <p:spPr bwMode="auto">
            <a:xfrm>
              <a:off x="2345" y="933"/>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28039" name="AutoShape 56"/>
            <p:cNvCxnSpPr>
              <a:cxnSpLocks noChangeShapeType="1"/>
              <a:stCxn id="1013804" idx="3"/>
              <a:endCxn id="1013811" idx="7"/>
            </p:cNvCxnSpPr>
            <p:nvPr/>
          </p:nvCxnSpPr>
          <p:spPr bwMode="auto">
            <a:xfrm flipH="1">
              <a:off x="3465" y="470"/>
              <a:ext cx="69"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0" name="AutoShape 57"/>
            <p:cNvCxnSpPr>
              <a:cxnSpLocks noChangeShapeType="1"/>
              <a:stCxn id="1013812" idx="5"/>
              <a:endCxn id="1013811" idx="1"/>
            </p:cNvCxnSpPr>
            <p:nvPr/>
          </p:nvCxnSpPr>
          <p:spPr bwMode="auto">
            <a:xfrm>
              <a:off x="3200" y="470"/>
              <a:ext cx="94"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1" name="AutoShape 58"/>
            <p:cNvCxnSpPr>
              <a:cxnSpLocks noChangeShapeType="1"/>
              <a:stCxn id="1013804" idx="5"/>
              <a:endCxn id="1013814" idx="1"/>
            </p:cNvCxnSpPr>
            <p:nvPr/>
          </p:nvCxnSpPr>
          <p:spPr bwMode="auto">
            <a:xfrm>
              <a:off x="3705" y="470"/>
              <a:ext cx="599" cy="718"/>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2" name="AutoShape 59"/>
            <p:cNvCxnSpPr>
              <a:cxnSpLocks noChangeShapeType="1"/>
              <a:stCxn id="1013804" idx="4"/>
              <a:endCxn id="1013805" idx="1"/>
            </p:cNvCxnSpPr>
            <p:nvPr/>
          </p:nvCxnSpPr>
          <p:spPr bwMode="auto">
            <a:xfrm>
              <a:off x="3620" y="498"/>
              <a:ext cx="684" cy="1012"/>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3" name="AutoShape 60"/>
            <p:cNvCxnSpPr>
              <a:cxnSpLocks noChangeShapeType="1"/>
              <a:stCxn id="1013811" idx="5"/>
              <a:endCxn id="1013806" idx="1"/>
            </p:cNvCxnSpPr>
            <p:nvPr/>
          </p:nvCxnSpPr>
          <p:spPr bwMode="auto">
            <a:xfrm>
              <a:off x="3465" y="735"/>
              <a:ext cx="262" cy="77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4" name="AutoShape 61"/>
            <p:cNvCxnSpPr>
              <a:cxnSpLocks noChangeShapeType="1"/>
              <a:stCxn id="1013815" idx="7"/>
              <a:endCxn id="1013811" idx="2"/>
            </p:cNvCxnSpPr>
            <p:nvPr/>
          </p:nvCxnSpPr>
          <p:spPr bwMode="auto">
            <a:xfrm flipV="1">
              <a:off x="2551" y="668"/>
              <a:ext cx="708" cy="29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5" name="AutoShape 62"/>
            <p:cNvCxnSpPr>
              <a:cxnSpLocks noChangeShapeType="1"/>
              <a:stCxn id="1013811" idx="6"/>
              <a:endCxn id="1013813" idx="2"/>
            </p:cNvCxnSpPr>
            <p:nvPr/>
          </p:nvCxnSpPr>
          <p:spPr bwMode="auto">
            <a:xfrm>
              <a:off x="3500" y="668"/>
              <a:ext cx="770" cy="26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6" name="AutoShape 63"/>
            <p:cNvCxnSpPr>
              <a:cxnSpLocks noChangeShapeType="1"/>
              <a:stCxn id="1013815" idx="6"/>
              <a:endCxn id="1013814" idx="2"/>
            </p:cNvCxnSpPr>
            <p:nvPr/>
          </p:nvCxnSpPr>
          <p:spPr bwMode="auto">
            <a:xfrm>
              <a:off x="2585" y="1028"/>
              <a:ext cx="1685" cy="22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7" name="AutoShape 64"/>
            <p:cNvCxnSpPr>
              <a:cxnSpLocks noChangeShapeType="1"/>
              <a:stCxn id="1013810" idx="0"/>
              <a:endCxn id="1013811" idx="4"/>
            </p:cNvCxnSpPr>
            <p:nvPr/>
          </p:nvCxnSpPr>
          <p:spPr bwMode="auto">
            <a:xfrm flipH="1" flipV="1">
              <a:off x="3380" y="762"/>
              <a:ext cx="85" cy="194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8" name="AutoShape 65"/>
            <p:cNvCxnSpPr>
              <a:cxnSpLocks noChangeShapeType="1"/>
              <a:stCxn id="1013810" idx="6"/>
              <a:endCxn id="1013806" idx="3"/>
            </p:cNvCxnSpPr>
            <p:nvPr/>
          </p:nvCxnSpPr>
          <p:spPr bwMode="auto">
            <a:xfrm flipV="1">
              <a:off x="3585" y="1644"/>
              <a:ext cx="142" cy="1156"/>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49" name="AutoShape 66"/>
            <p:cNvCxnSpPr>
              <a:cxnSpLocks noChangeShapeType="1"/>
              <a:stCxn id="1013809" idx="5"/>
              <a:endCxn id="1013806" idx="2"/>
            </p:cNvCxnSpPr>
            <p:nvPr/>
          </p:nvCxnSpPr>
          <p:spPr bwMode="auto">
            <a:xfrm flipV="1">
              <a:off x="2551" y="1577"/>
              <a:ext cx="1141" cy="6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0" name="AutoShape 67"/>
            <p:cNvCxnSpPr>
              <a:cxnSpLocks noChangeShapeType="1"/>
              <a:stCxn id="1013806" idx="6"/>
              <a:endCxn id="1013805" idx="2"/>
            </p:cNvCxnSpPr>
            <p:nvPr/>
          </p:nvCxnSpPr>
          <p:spPr bwMode="auto">
            <a:xfrm>
              <a:off x="3933" y="1577"/>
              <a:ext cx="337" cy="0"/>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1" name="AutoShape 68"/>
            <p:cNvCxnSpPr>
              <a:cxnSpLocks noChangeShapeType="1"/>
              <a:stCxn id="1013808" idx="4"/>
              <a:endCxn id="1013809" idx="0"/>
            </p:cNvCxnSpPr>
            <p:nvPr/>
          </p:nvCxnSpPr>
          <p:spPr bwMode="auto">
            <a:xfrm>
              <a:off x="2465" y="1350"/>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2" name="AutoShape 69"/>
            <p:cNvCxnSpPr>
              <a:cxnSpLocks noChangeShapeType="1"/>
              <a:stCxn id="1013815" idx="4"/>
              <a:endCxn id="1013808" idx="0"/>
            </p:cNvCxnSpPr>
            <p:nvPr/>
          </p:nvCxnSpPr>
          <p:spPr bwMode="auto">
            <a:xfrm>
              <a:off x="2465" y="1122"/>
              <a:ext cx="0" cy="39"/>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3" name="AutoShape 70"/>
            <p:cNvCxnSpPr>
              <a:cxnSpLocks noChangeShapeType="1"/>
              <a:stCxn id="1013808" idx="5"/>
              <a:endCxn id="1013807" idx="1"/>
            </p:cNvCxnSpPr>
            <p:nvPr/>
          </p:nvCxnSpPr>
          <p:spPr bwMode="auto">
            <a:xfrm>
              <a:off x="2551" y="1322"/>
              <a:ext cx="190" cy="9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4" name="AutoShape 71"/>
            <p:cNvCxnSpPr>
              <a:cxnSpLocks noChangeShapeType="1"/>
              <a:stCxn id="1013807" idx="2"/>
              <a:endCxn id="1013809" idx="6"/>
            </p:cNvCxnSpPr>
            <p:nvPr/>
          </p:nvCxnSpPr>
          <p:spPr bwMode="auto">
            <a:xfrm flipH="1">
              <a:off x="2585" y="1483"/>
              <a:ext cx="121" cy="94"/>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5" name="AutoShape 72"/>
            <p:cNvCxnSpPr>
              <a:cxnSpLocks noChangeShapeType="1"/>
              <a:stCxn id="1013807" idx="7"/>
              <a:endCxn id="1013813" idx="3"/>
            </p:cNvCxnSpPr>
            <p:nvPr/>
          </p:nvCxnSpPr>
          <p:spPr bwMode="auto">
            <a:xfrm flipV="1">
              <a:off x="2911" y="1000"/>
              <a:ext cx="1393" cy="41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6" name="AutoShape 73"/>
            <p:cNvCxnSpPr>
              <a:cxnSpLocks noChangeShapeType="1"/>
              <a:stCxn id="1013813" idx="4"/>
              <a:endCxn id="1013814" idx="0"/>
            </p:cNvCxnSpPr>
            <p:nvPr/>
          </p:nvCxnSpPr>
          <p:spPr bwMode="auto">
            <a:xfrm>
              <a:off x="4390" y="1028"/>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7" name="AutoShape 74"/>
            <p:cNvCxnSpPr>
              <a:cxnSpLocks noChangeShapeType="1"/>
              <a:stCxn id="1013814" idx="4"/>
              <a:endCxn id="1013805" idx="0"/>
            </p:cNvCxnSpPr>
            <p:nvPr/>
          </p:nvCxnSpPr>
          <p:spPr bwMode="auto">
            <a:xfrm>
              <a:off x="4390" y="1350"/>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28058" name="AutoShape 75"/>
            <p:cNvCxnSpPr>
              <a:cxnSpLocks noChangeShapeType="1"/>
            </p:cNvCxnSpPr>
            <p:nvPr/>
          </p:nvCxnSpPr>
          <p:spPr bwMode="auto">
            <a:xfrm>
              <a:off x="3235" y="383"/>
              <a:ext cx="265" cy="0"/>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sp>
        <p:nvSpPr>
          <p:cNvPr id="128026" name="Text Box 76"/>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29027"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29028" name="Group 18"/>
          <p:cNvGrpSpPr>
            <a:grpSpLocks/>
          </p:cNvGrpSpPr>
          <p:nvPr/>
        </p:nvGrpSpPr>
        <p:grpSpPr bwMode="auto">
          <a:xfrm>
            <a:off x="5249863" y="4143375"/>
            <a:ext cx="3436937" cy="450850"/>
            <a:chOff x="3307" y="2610"/>
            <a:chExt cx="2165" cy="284"/>
          </a:xfrm>
        </p:grpSpPr>
        <p:sp>
          <p:nvSpPr>
            <p:cNvPr id="1014803" name="Oval 19"/>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04" name="Oval 20"/>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29029" name="Oval 21"/>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9030" name="Oval 22"/>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9031" name="Text Box 2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9032" name="Text Box 2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9033" name="Text Box 2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29034" name="Group 26"/>
          <p:cNvGrpSpPr>
            <a:grpSpLocks/>
          </p:cNvGrpSpPr>
          <p:nvPr/>
        </p:nvGrpSpPr>
        <p:grpSpPr bwMode="auto">
          <a:xfrm>
            <a:off x="4897438" y="6096000"/>
            <a:ext cx="1935162" cy="519113"/>
            <a:chOff x="3085" y="3840"/>
            <a:chExt cx="1219" cy="327"/>
          </a:xfrm>
        </p:grpSpPr>
        <p:sp>
          <p:nvSpPr>
            <p:cNvPr id="1014811" name="Oval 27"/>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29097" name="Text Box 28"/>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29035" name="Group 29"/>
          <p:cNvGrpSpPr>
            <a:grpSpLocks/>
          </p:cNvGrpSpPr>
          <p:nvPr/>
        </p:nvGrpSpPr>
        <p:grpSpPr bwMode="auto">
          <a:xfrm>
            <a:off x="4754563" y="488950"/>
            <a:ext cx="1182687" cy="720725"/>
            <a:chOff x="2995" y="308"/>
            <a:chExt cx="745" cy="454"/>
          </a:xfrm>
        </p:grpSpPr>
        <p:sp>
          <p:nvSpPr>
            <p:cNvPr id="1014814" name="Oval 30"/>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15" name="Oval 31"/>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16" name="Oval 32"/>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9093" name="AutoShape 33"/>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94" name="AutoShape 34"/>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95" name="AutoShape 35"/>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29036" name="Text Box 36"/>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29037" name="Oval 37"/>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29038" name="Group 42"/>
          <p:cNvGrpSpPr>
            <a:grpSpLocks/>
          </p:cNvGrpSpPr>
          <p:nvPr/>
        </p:nvGrpSpPr>
        <p:grpSpPr bwMode="auto">
          <a:xfrm>
            <a:off x="3722688" y="488950"/>
            <a:ext cx="3436937" cy="4106863"/>
            <a:chOff x="2345" y="308"/>
            <a:chExt cx="2165" cy="2587"/>
          </a:xfrm>
        </p:grpSpPr>
        <p:sp>
          <p:nvSpPr>
            <p:cNvPr id="1014827" name="Oval 43"/>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28" name="Oval 44"/>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29" name="Oval 45"/>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0" name="Oval 46"/>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1" name="Oval 47"/>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2" name="Oval 48"/>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3" name="Oval 49"/>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4" name="Oval 50"/>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5" name="Oval 51"/>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6" name="Oval 52"/>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7" name="Oval 53"/>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4838" name="Oval 54"/>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29070" name="AutoShape 55"/>
            <p:cNvCxnSpPr>
              <a:cxnSpLocks noChangeShapeType="1"/>
              <a:stCxn id="1014827" idx="3"/>
              <a:endCxn id="1014834"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1" name="AutoShape 56"/>
            <p:cNvCxnSpPr>
              <a:cxnSpLocks noChangeShapeType="1"/>
              <a:stCxn id="1014835" idx="5"/>
              <a:endCxn id="1014834"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2" name="AutoShape 57"/>
            <p:cNvCxnSpPr>
              <a:cxnSpLocks noChangeShapeType="1"/>
              <a:stCxn id="1014827" idx="5"/>
              <a:endCxn id="1014837"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3" name="AutoShape 58"/>
            <p:cNvCxnSpPr>
              <a:cxnSpLocks noChangeShapeType="1"/>
              <a:stCxn id="1014827" idx="4"/>
              <a:endCxn id="1014828"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4" name="AutoShape 59"/>
            <p:cNvCxnSpPr>
              <a:cxnSpLocks noChangeShapeType="1"/>
              <a:stCxn id="1014834" idx="5"/>
              <a:endCxn id="1014829"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5" name="AutoShape 60"/>
            <p:cNvCxnSpPr>
              <a:cxnSpLocks noChangeShapeType="1"/>
              <a:stCxn id="1014838" idx="7"/>
              <a:endCxn id="1014834"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6" name="AutoShape 61"/>
            <p:cNvCxnSpPr>
              <a:cxnSpLocks noChangeShapeType="1"/>
              <a:stCxn id="1014834" idx="6"/>
              <a:endCxn id="1014836"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7" name="AutoShape 62"/>
            <p:cNvCxnSpPr>
              <a:cxnSpLocks noChangeShapeType="1"/>
              <a:stCxn id="1014838" idx="6"/>
              <a:endCxn id="1014837"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8" name="AutoShape 63"/>
            <p:cNvCxnSpPr>
              <a:cxnSpLocks noChangeShapeType="1"/>
              <a:stCxn id="1014833" idx="0"/>
              <a:endCxn id="1014834"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79" name="AutoShape 64"/>
            <p:cNvCxnSpPr>
              <a:cxnSpLocks noChangeShapeType="1"/>
              <a:stCxn id="1014833" idx="6"/>
              <a:endCxn id="1014829"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0" name="AutoShape 65"/>
            <p:cNvCxnSpPr>
              <a:cxnSpLocks noChangeShapeType="1"/>
              <a:stCxn id="1014832" idx="5"/>
              <a:endCxn id="1014829"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1" name="AutoShape 66"/>
            <p:cNvCxnSpPr>
              <a:cxnSpLocks noChangeShapeType="1"/>
              <a:stCxn id="1014829" idx="6"/>
              <a:endCxn id="1014828"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2" name="AutoShape 67"/>
            <p:cNvCxnSpPr>
              <a:cxnSpLocks noChangeShapeType="1"/>
              <a:stCxn id="1014831" idx="4"/>
              <a:endCxn id="1014832"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3" name="AutoShape 68"/>
            <p:cNvCxnSpPr>
              <a:cxnSpLocks noChangeShapeType="1"/>
              <a:stCxn id="1014838" idx="4"/>
              <a:endCxn id="1014831"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4" name="AutoShape 69"/>
            <p:cNvCxnSpPr>
              <a:cxnSpLocks noChangeShapeType="1"/>
              <a:stCxn id="1014831" idx="5"/>
              <a:endCxn id="1014830"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5" name="AutoShape 70"/>
            <p:cNvCxnSpPr>
              <a:cxnSpLocks noChangeShapeType="1"/>
              <a:stCxn id="1014830" idx="2"/>
              <a:endCxn id="1014832"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6" name="AutoShape 71"/>
            <p:cNvCxnSpPr>
              <a:cxnSpLocks noChangeShapeType="1"/>
              <a:stCxn id="1014830" idx="7"/>
              <a:endCxn id="1014836"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7" name="AutoShape 72"/>
            <p:cNvCxnSpPr>
              <a:cxnSpLocks noChangeShapeType="1"/>
              <a:stCxn id="1014836" idx="4"/>
              <a:endCxn id="1014837"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8" name="AutoShape 73"/>
            <p:cNvCxnSpPr>
              <a:cxnSpLocks noChangeShapeType="1"/>
              <a:stCxn id="1014837" idx="4"/>
              <a:endCxn id="1014828"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29089" name="AutoShape 74"/>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29039" name="AutoShape 77"/>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29040" name="AutoShape 78"/>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29041" name="AutoShape 79"/>
          <p:cNvCxnSpPr>
            <a:cxnSpLocks noChangeShapeType="1"/>
            <a:stCxn id="129039" idx="3"/>
            <a:endCxn id="129040" idx="1"/>
          </p:cNvCxnSpPr>
          <p:nvPr/>
        </p:nvCxnSpPr>
        <p:spPr bwMode="auto">
          <a:xfrm>
            <a:off x="923925" y="3175000"/>
            <a:ext cx="784225" cy="538163"/>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14864" name="Line 80"/>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4865" name="Line 81"/>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4866" name="Line 82"/>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nvGrpSpPr>
          <p:cNvPr id="129045" name="Group 93"/>
          <p:cNvGrpSpPr>
            <a:grpSpLocks/>
          </p:cNvGrpSpPr>
          <p:nvPr/>
        </p:nvGrpSpPr>
        <p:grpSpPr bwMode="auto">
          <a:xfrm>
            <a:off x="1609725" y="1630363"/>
            <a:ext cx="1069975" cy="2082800"/>
            <a:chOff x="1014" y="1027"/>
            <a:chExt cx="674" cy="1312"/>
          </a:xfrm>
        </p:grpSpPr>
        <p:sp>
          <p:nvSpPr>
            <p:cNvPr id="1014867" name="Line 83"/>
            <p:cNvSpPr>
              <a:spLocks noChangeShapeType="1"/>
            </p:cNvSpPr>
            <p:nvPr/>
          </p:nvSpPr>
          <p:spPr bwMode="auto">
            <a:xfrm>
              <a:off x="1303" y="1027"/>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sp>
          <p:nvSpPr>
            <p:cNvPr id="129056" name="AutoShape 84"/>
            <p:cNvSpPr>
              <a:spLocks noChangeArrowheads="1"/>
            </p:cNvSpPr>
            <p:nvPr/>
          </p:nvSpPr>
          <p:spPr bwMode="auto">
            <a:xfrm rot="5400000" flipV="1">
              <a:off x="1031" y="1358"/>
              <a:ext cx="640" cy="67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NOT</a:t>
              </a:r>
            </a:p>
          </p:txBody>
        </p:sp>
        <p:cxnSp>
          <p:nvCxnSpPr>
            <p:cNvPr id="129057" name="AutoShape 85"/>
            <p:cNvCxnSpPr>
              <a:cxnSpLocks noChangeShapeType="1"/>
              <a:stCxn id="129056" idx="3"/>
              <a:endCxn id="129040" idx="1"/>
            </p:cNvCxnSpPr>
            <p:nvPr/>
          </p:nvCxnSpPr>
          <p:spPr bwMode="auto">
            <a:xfrm flipH="1">
              <a:off x="1076" y="2027"/>
              <a:ext cx="274" cy="312"/>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sp>
        <p:nvSpPr>
          <p:cNvPr id="129046" name="Text Box 86"/>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29047" name="Text Box 87"/>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29048" name="Text Box 88"/>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29049" name="Text Box 89"/>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7" name="Group 92"/>
          <p:cNvGrpSpPr>
            <a:grpSpLocks/>
          </p:cNvGrpSpPr>
          <p:nvPr/>
        </p:nvGrpSpPr>
        <p:grpSpPr bwMode="auto">
          <a:xfrm>
            <a:off x="7915275" y="1524000"/>
            <a:ext cx="1457325" cy="3276600"/>
            <a:chOff x="4986" y="960"/>
            <a:chExt cx="918" cy="2064"/>
          </a:xfrm>
        </p:grpSpPr>
        <p:sp>
          <p:nvSpPr>
            <p:cNvPr id="129053" name="Text Box 41"/>
            <p:cNvSpPr txBox="1">
              <a:spLocks noChangeArrowheads="1"/>
            </p:cNvSpPr>
            <p:nvPr/>
          </p:nvSpPr>
          <p:spPr bwMode="auto">
            <a:xfrm>
              <a:off x="4986" y="2697"/>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sp>
          <p:nvSpPr>
            <p:cNvPr id="129054" name="Text Box 90"/>
            <p:cNvSpPr txBox="1">
              <a:spLocks noChangeArrowheads="1"/>
            </p:cNvSpPr>
            <p:nvPr/>
          </p:nvSpPr>
          <p:spPr bwMode="auto">
            <a:xfrm>
              <a:off x="5098" y="960"/>
              <a:ext cx="8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input</a:t>
              </a:r>
            </a:p>
          </p:txBody>
        </p:sp>
      </p:grpSp>
      <p:sp>
        <p:nvSpPr>
          <p:cNvPr id="1014878" name="Text Box 94"/>
          <p:cNvSpPr txBox="1">
            <a:spLocks noChangeArrowheads="1"/>
          </p:cNvSpPr>
          <p:nvPr/>
        </p:nvSpPr>
        <p:spPr bwMode="auto">
          <a:xfrm>
            <a:off x="6553200" y="2743200"/>
            <a:ext cx="2922588" cy="701675"/>
          </a:xfrm>
          <a:prstGeom prst="rect">
            <a:avLst/>
          </a:prstGeom>
          <a:noFill/>
          <a:ln w="57150" cap="sq">
            <a:noFill/>
            <a:miter lim="800000"/>
            <a:headEnd/>
            <a:tailEnd/>
          </a:ln>
          <a:effectLst/>
        </p:spPr>
        <p:txBody>
          <a:bodyPr wrap="none" lIns="274320" rIns="274320">
            <a:spAutoFit/>
          </a:bodyPr>
          <a:lstStyle/>
          <a:p>
            <a:pPr algn="ctr">
              <a:defRPr/>
            </a:pPr>
            <a:r>
              <a:rPr lang="en-US" sz="2000" b="1">
                <a:solidFill>
                  <a:schemeClr val="tx2"/>
                </a:solidFill>
                <a:effectLst>
                  <a:outerShdw blurRad="38100" dist="38100" dir="2700000" algn="tl">
                    <a:srgbClr val="000000"/>
                  </a:outerShdw>
                </a:effectLst>
                <a:latin typeface="Arial Rounded MT Bold" pitchFamily="34" charset="0"/>
              </a:rPr>
              <a:t>The Graph Named  </a:t>
            </a:r>
            <a:br>
              <a:rPr lang="en-US" sz="2000" b="1">
                <a:solidFill>
                  <a:schemeClr val="tx2"/>
                </a:solidFill>
                <a:effectLst>
                  <a:outerShdw blurRad="38100" dist="38100" dir="2700000" algn="tl">
                    <a:srgbClr val="000000"/>
                  </a:outerShdw>
                </a:effectLst>
                <a:latin typeface="Arial Rounded MT Bold" pitchFamily="34" charset="0"/>
              </a:rPr>
            </a:br>
            <a:r>
              <a:rPr lang="en-US" sz="2000" b="1">
                <a:solidFill>
                  <a:schemeClr val="tx2"/>
                </a:solidFill>
                <a:effectLst>
                  <a:outerShdw blurRad="38100" dist="38100" dir="2700000" algn="tl">
                    <a:srgbClr val="000000"/>
                  </a:outerShdw>
                </a:effectLst>
                <a:latin typeface="Arial Rounded MT Bold" pitchFamily="34" charset="0"/>
              </a:rPr>
              <a:t>“NOT-Gadget”</a:t>
            </a:r>
          </a:p>
        </p:txBody>
      </p:sp>
      <p:sp>
        <p:nvSpPr>
          <p:cNvPr id="129052" name="Text Box 95"/>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14878"/>
                                        </p:tgtEl>
                                        <p:attrNameLst>
                                          <p:attrName>style.visibility</p:attrName>
                                        </p:attrNameLst>
                                      </p:cBhvr>
                                      <p:to>
                                        <p:strVal val="visible"/>
                                      </p:to>
                                    </p:set>
                                    <p:anim calcmode="lin" valueType="num">
                                      <p:cBhvr additive="base">
                                        <p:cTn id="13" dur="500" fill="hold"/>
                                        <p:tgtEl>
                                          <p:spTgt spid="1014878"/>
                                        </p:tgtEl>
                                        <p:attrNameLst>
                                          <p:attrName>ppt_x</p:attrName>
                                        </p:attrNameLst>
                                      </p:cBhvr>
                                      <p:tavLst>
                                        <p:tav tm="0">
                                          <p:val>
                                            <p:strVal val="#ppt_x"/>
                                          </p:val>
                                        </p:tav>
                                        <p:tav tm="100000">
                                          <p:val>
                                            <p:strVal val="#ppt_x"/>
                                          </p:val>
                                        </p:tav>
                                      </p:tavLst>
                                    </p:anim>
                                    <p:anim calcmode="lin" valueType="num">
                                      <p:cBhvr additive="base">
                                        <p:cTn id="14" dur="500" fill="hold"/>
                                        <p:tgtEl>
                                          <p:spTgt spid="10148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487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7858"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30051"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30052" name="Group 4"/>
          <p:cNvGrpSpPr>
            <a:grpSpLocks/>
          </p:cNvGrpSpPr>
          <p:nvPr/>
        </p:nvGrpSpPr>
        <p:grpSpPr bwMode="auto">
          <a:xfrm>
            <a:off x="5249863" y="4143375"/>
            <a:ext cx="3436937" cy="450850"/>
            <a:chOff x="3307" y="2610"/>
            <a:chExt cx="2165" cy="284"/>
          </a:xfrm>
        </p:grpSpPr>
        <p:sp>
          <p:nvSpPr>
            <p:cNvPr id="1017861" name="Oval 5"/>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62" name="Oval 6"/>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0053" name="Oval 7"/>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0054" name="Oval 8"/>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0055" name="Text Box 9"/>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0056" name="Text Box 10"/>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0057" name="Text Box 11"/>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30058" name="Group 12"/>
          <p:cNvGrpSpPr>
            <a:grpSpLocks/>
          </p:cNvGrpSpPr>
          <p:nvPr/>
        </p:nvGrpSpPr>
        <p:grpSpPr bwMode="auto">
          <a:xfrm>
            <a:off x="4897438" y="6096000"/>
            <a:ext cx="1935162" cy="519113"/>
            <a:chOff x="3085" y="3840"/>
            <a:chExt cx="1219" cy="327"/>
          </a:xfrm>
        </p:grpSpPr>
        <p:sp>
          <p:nvSpPr>
            <p:cNvPr id="1017869" name="Oval 13"/>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30132" name="Text Box 14"/>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30059" name="Group 15"/>
          <p:cNvGrpSpPr>
            <a:grpSpLocks/>
          </p:cNvGrpSpPr>
          <p:nvPr/>
        </p:nvGrpSpPr>
        <p:grpSpPr bwMode="auto">
          <a:xfrm>
            <a:off x="4754563" y="488950"/>
            <a:ext cx="1182687" cy="720725"/>
            <a:chOff x="2995" y="308"/>
            <a:chExt cx="745" cy="454"/>
          </a:xfrm>
        </p:grpSpPr>
        <p:sp>
          <p:nvSpPr>
            <p:cNvPr id="1017872" name="Oval 16"/>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73" name="Oval 17"/>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74" name="Oval 18"/>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0128" name="AutoShape 19"/>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9" name="AutoShape 20"/>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30" name="AutoShape 21"/>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0060" name="Text Box 22"/>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30061" name="Oval 23"/>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30062" name="Group 24"/>
          <p:cNvGrpSpPr>
            <a:grpSpLocks/>
          </p:cNvGrpSpPr>
          <p:nvPr/>
        </p:nvGrpSpPr>
        <p:grpSpPr bwMode="auto">
          <a:xfrm>
            <a:off x="3722688" y="488950"/>
            <a:ext cx="3436937" cy="4106863"/>
            <a:chOff x="2345" y="308"/>
            <a:chExt cx="2165" cy="2587"/>
          </a:xfrm>
        </p:grpSpPr>
        <p:sp>
          <p:nvSpPr>
            <p:cNvPr id="1017881" name="Oval 25"/>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2" name="Oval 26"/>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3" name="Oval 27"/>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4" name="Oval 28"/>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5" name="Oval 29"/>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6" name="Oval 30"/>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7" name="Oval 31"/>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8" name="Oval 32"/>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89" name="Oval 33"/>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90" name="Oval 34"/>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91" name="Oval 35"/>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7892" name="Oval 36"/>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0105" name="AutoShape 37"/>
            <p:cNvCxnSpPr>
              <a:cxnSpLocks noChangeShapeType="1"/>
              <a:stCxn id="1017881" idx="3"/>
              <a:endCxn id="1017888"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06" name="AutoShape 38"/>
            <p:cNvCxnSpPr>
              <a:cxnSpLocks noChangeShapeType="1"/>
              <a:stCxn id="1017889" idx="5"/>
              <a:endCxn id="1017888"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07" name="AutoShape 39"/>
            <p:cNvCxnSpPr>
              <a:cxnSpLocks noChangeShapeType="1"/>
              <a:stCxn id="1017881" idx="5"/>
              <a:endCxn id="1017891"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08" name="AutoShape 40"/>
            <p:cNvCxnSpPr>
              <a:cxnSpLocks noChangeShapeType="1"/>
              <a:stCxn id="1017881" idx="4"/>
              <a:endCxn id="1017882"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09" name="AutoShape 41"/>
            <p:cNvCxnSpPr>
              <a:cxnSpLocks noChangeShapeType="1"/>
              <a:stCxn id="1017888" idx="5"/>
              <a:endCxn id="1017883"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0" name="AutoShape 42"/>
            <p:cNvCxnSpPr>
              <a:cxnSpLocks noChangeShapeType="1"/>
              <a:stCxn id="1017892" idx="7"/>
              <a:endCxn id="1017888"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1" name="AutoShape 43"/>
            <p:cNvCxnSpPr>
              <a:cxnSpLocks noChangeShapeType="1"/>
              <a:stCxn id="1017888" idx="6"/>
              <a:endCxn id="1017890"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2" name="AutoShape 44"/>
            <p:cNvCxnSpPr>
              <a:cxnSpLocks noChangeShapeType="1"/>
              <a:stCxn id="1017892" idx="6"/>
              <a:endCxn id="1017891"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3" name="AutoShape 45"/>
            <p:cNvCxnSpPr>
              <a:cxnSpLocks noChangeShapeType="1"/>
              <a:stCxn id="1017887" idx="0"/>
              <a:endCxn id="1017888"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4" name="AutoShape 46"/>
            <p:cNvCxnSpPr>
              <a:cxnSpLocks noChangeShapeType="1"/>
              <a:stCxn id="1017887" idx="6"/>
              <a:endCxn id="1017883"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5" name="AutoShape 47"/>
            <p:cNvCxnSpPr>
              <a:cxnSpLocks noChangeShapeType="1"/>
              <a:stCxn id="1017886" idx="5"/>
              <a:endCxn id="1017883"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6" name="AutoShape 48"/>
            <p:cNvCxnSpPr>
              <a:cxnSpLocks noChangeShapeType="1"/>
              <a:stCxn id="1017883" idx="6"/>
              <a:endCxn id="1017882"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7" name="AutoShape 49"/>
            <p:cNvCxnSpPr>
              <a:cxnSpLocks noChangeShapeType="1"/>
              <a:stCxn id="1017885" idx="4"/>
              <a:endCxn id="1017886"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8" name="AutoShape 50"/>
            <p:cNvCxnSpPr>
              <a:cxnSpLocks noChangeShapeType="1"/>
              <a:stCxn id="1017892" idx="4"/>
              <a:endCxn id="1017885"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19" name="AutoShape 51"/>
            <p:cNvCxnSpPr>
              <a:cxnSpLocks noChangeShapeType="1"/>
              <a:stCxn id="1017885" idx="5"/>
              <a:endCxn id="1017884"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0" name="AutoShape 52"/>
            <p:cNvCxnSpPr>
              <a:cxnSpLocks noChangeShapeType="1"/>
              <a:stCxn id="1017884" idx="2"/>
              <a:endCxn id="1017886"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1" name="AutoShape 53"/>
            <p:cNvCxnSpPr>
              <a:cxnSpLocks noChangeShapeType="1"/>
              <a:stCxn id="1017884" idx="7"/>
              <a:endCxn id="1017890"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2" name="AutoShape 54"/>
            <p:cNvCxnSpPr>
              <a:cxnSpLocks noChangeShapeType="1"/>
              <a:stCxn id="1017890" idx="4"/>
              <a:endCxn id="1017891"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3" name="AutoShape 55"/>
            <p:cNvCxnSpPr>
              <a:cxnSpLocks noChangeShapeType="1"/>
              <a:stCxn id="1017891" idx="4"/>
              <a:endCxn id="1017882"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0124" name="AutoShape 56"/>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0063" name="AutoShape 57"/>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0064" name="AutoShape 58"/>
          <p:cNvSpPr>
            <a:spLocks noChangeArrowheads="1"/>
          </p:cNvSpPr>
          <p:nvPr/>
        </p:nvSpPr>
        <p:spPr bwMode="auto">
          <a:xfrm rot="5400000" flipV="1">
            <a:off x="1198563" y="3848100"/>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0065" name="AutoShape 59"/>
          <p:cNvCxnSpPr>
            <a:cxnSpLocks noChangeShapeType="1"/>
            <a:stCxn id="130063" idx="3"/>
            <a:endCxn id="130064" idx="1"/>
          </p:cNvCxnSpPr>
          <p:nvPr/>
        </p:nvCxnSpPr>
        <p:spPr bwMode="auto">
          <a:xfrm>
            <a:off x="923925" y="3175000"/>
            <a:ext cx="784225" cy="538163"/>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17916" name="Line 60"/>
          <p:cNvSpPr>
            <a:spLocks noChangeShapeType="1"/>
          </p:cNvSpPr>
          <p:nvPr/>
        </p:nvSpPr>
        <p:spPr bwMode="auto">
          <a:xfrm>
            <a:off x="1708150" y="4748213"/>
            <a:ext cx="0" cy="5095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7917" name="Line 61"/>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7918" name="Line 62"/>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nvGrpSpPr>
          <p:cNvPr id="130069" name="Group 63"/>
          <p:cNvGrpSpPr>
            <a:grpSpLocks/>
          </p:cNvGrpSpPr>
          <p:nvPr/>
        </p:nvGrpSpPr>
        <p:grpSpPr bwMode="auto">
          <a:xfrm>
            <a:off x="1609725" y="1630363"/>
            <a:ext cx="1069975" cy="2082800"/>
            <a:chOff x="1014" y="1027"/>
            <a:chExt cx="674" cy="1312"/>
          </a:xfrm>
        </p:grpSpPr>
        <p:sp>
          <p:nvSpPr>
            <p:cNvPr id="1017920" name="Line 64"/>
            <p:cNvSpPr>
              <a:spLocks noChangeShapeType="1"/>
            </p:cNvSpPr>
            <p:nvPr/>
          </p:nvSpPr>
          <p:spPr bwMode="auto">
            <a:xfrm>
              <a:off x="1303" y="1027"/>
              <a:ext cx="0" cy="265"/>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sp>
          <p:nvSpPr>
            <p:cNvPr id="130091" name="AutoShape 65"/>
            <p:cNvSpPr>
              <a:spLocks noChangeArrowheads="1"/>
            </p:cNvSpPr>
            <p:nvPr/>
          </p:nvSpPr>
          <p:spPr bwMode="auto">
            <a:xfrm rot="5400000" flipV="1">
              <a:off x="1031" y="1358"/>
              <a:ext cx="640" cy="67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NOT</a:t>
              </a:r>
            </a:p>
          </p:txBody>
        </p:sp>
        <p:cxnSp>
          <p:nvCxnSpPr>
            <p:cNvPr id="130092" name="AutoShape 66"/>
            <p:cNvCxnSpPr>
              <a:cxnSpLocks noChangeShapeType="1"/>
              <a:stCxn id="130091" idx="3"/>
              <a:endCxn id="130064" idx="1"/>
            </p:cNvCxnSpPr>
            <p:nvPr/>
          </p:nvCxnSpPr>
          <p:spPr bwMode="auto">
            <a:xfrm flipH="1">
              <a:off x="1076" y="2027"/>
              <a:ext cx="274" cy="312"/>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sp>
        <p:nvSpPr>
          <p:cNvPr id="130070" name="Text Box 67"/>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0071" name="Text Box 68"/>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0072" name="Text Box 69"/>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0073" name="Text Box 70"/>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0074" name="Group 71"/>
          <p:cNvGrpSpPr>
            <a:grpSpLocks/>
          </p:cNvGrpSpPr>
          <p:nvPr/>
        </p:nvGrpSpPr>
        <p:grpSpPr bwMode="auto">
          <a:xfrm>
            <a:off x="7915275" y="1524000"/>
            <a:ext cx="1457325" cy="3276600"/>
            <a:chOff x="4986" y="960"/>
            <a:chExt cx="918" cy="2064"/>
          </a:xfrm>
        </p:grpSpPr>
        <p:sp>
          <p:nvSpPr>
            <p:cNvPr id="130088" name="Text Box 72"/>
            <p:cNvSpPr txBox="1">
              <a:spLocks noChangeArrowheads="1"/>
            </p:cNvSpPr>
            <p:nvPr/>
          </p:nvSpPr>
          <p:spPr bwMode="auto">
            <a:xfrm>
              <a:off x="4986" y="2697"/>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sp>
          <p:nvSpPr>
            <p:cNvPr id="130089" name="Text Box 73"/>
            <p:cNvSpPr txBox="1">
              <a:spLocks noChangeArrowheads="1"/>
            </p:cNvSpPr>
            <p:nvPr/>
          </p:nvSpPr>
          <p:spPr bwMode="auto">
            <a:xfrm>
              <a:off x="5098" y="960"/>
              <a:ext cx="8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input</a:t>
              </a:r>
            </a:p>
          </p:txBody>
        </p:sp>
      </p:grpSp>
      <p:grpSp>
        <p:nvGrpSpPr>
          <p:cNvPr id="8" name="Group 75"/>
          <p:cNvGrpSpPr>
            <a:grpSpLocks/>
          </p:cNvGrpSpPr>
          <p:nvPr/>
        </p:nvGrpSpPr>
        <p:grpSpPr bwMode="auto">
          <a:xfrm>
            <a:off x="4754563" y="488950"/>
            <a:ext cx="4313237" cy="3956050"/>
            <a:chOff x="2995" y="308"/>
            <a:chExt cx="2717" cy="2492"/>
          </a:xfrm>
        </p:grpSpPr>
        <p:sp>
          <p:nvSpPr>
            <p:cNvPr id="1017932" name="Oval 76"/>
            <p:cNvSpPr>
              <a:spLocks noChangeAspect="1" noChangeArrowheads="1"/>
            </p:cNvSpPr>
            <p:nvPr/>
          </p:nvSpPr>
          <p:spPr bwMode="auto">
            <a:xfrm>
              <a:off x="3500"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7933" name="Oval 77"/>
            <p:cNvSpPr>
              <a:spLocks noChangeAspect="1" noChangeArrowheads="1"/>
            </p:cNvSpPr>
            <p:nvPr/>
          </p:nvSpPr>
          <p:spPr bwMode="auto">
            <a:xfrm>
              <a:off x="3259" y="573"/>
              <a:ext cx="241"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17934" name="Oval 78"/>
            <p:cNvSpPr>
              <a:spLocks noChangeAspect="1" noChangeArrowheads="1"/>
            </p:cNvSpPr>
            <p:nvPr/>
          </p:nvSpPr>
          <p:spPr bwMode="auto">
            <a:xfrm>
              <a:off x="2995"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30080" name="AutoShape 79"/>
            <p:cNvCxnSpPr>
              <a:cxnSpLocks noChangeShapeType="1"/>
              <a:stCxn id="1017934" idx="6"/>
              <a:endCxn id="1017932" idx="2"/>
            </p:cNvCxnSpPr>
            <p:nvPr/>
          </p:nvCxnSpPr>
          <p:spPr bwMode="auto">
            <a:xfrm>
              <a:off x="3235" y="403"/>
              <a:ext cx="265" cy="0"/>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0081" name="AutoShape 80"/>
            <p:cNvCxnSpPr>
              <a:cxnSpLocks noChangeShapeType="1"/>
              <a:stCxn id="1017932" idx="3"/>
              <a:endCxn id="1017933" idx="7"/>
            </p:cNvCxnSpPr>
            <p:nvPr/>
          </p:nvCxnSpPr>
          <p:spPr bwMode="auto">
            <a:xfrm flipH="1">
              <a:off x="3465" y="470"/>
              <a:ext cx="69"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sp>
          <p:nvSpPr>
            <p:cNvPr id="1017937" name="Oval 81"/>
            <p:cNvSpPr>
              <a:spLocks noChangeAspect="1" noChangeArrowheads="1"/>
            </p:cNvSpPr>
            <p:nvPr/>
          </p:nvSpPr>
          <p:spPr bwMode="auto">
            <a:xfrm>
              <a:off x="5232" y="2610"/>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30083" name="AutoShape 82"/>
            <p:cNvCxnSpPr>
              <a:cxnSpLocks noChangeShapeType="1"/>
            </p:cNvCxnSpPr>
            <p:nvPr/>
          </p:nvCxnSpPr>
          <p:spPr bwMode="auto">
            <a:xfrm>
              <a:off x="3200" y="450"/>
              <a:ext cx="94"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0084" name="AutoShape 83"/>
            <p:cNvCxnSpPr>
              <a:cxnSpLocks noChangeShapeType="1"/>
              <a:endCxn id="1017937" idx="2"/>
            </p:cNvCxnSpPr>
            <p:nvPr/>
          </p:nvCxnSpPr>
          <p:spPr bwMode="auto">
            <a:xfrm>
              <a:off x="3500" y="648"/>
              <a:ext cx="1732" cy="205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sp>
          <p:nvSpPr>
            <p:cNvPr id="1017940" name="Oval 84"/>
            <p:cNvSpPr>
              <a:spLocks noChangeAspect="1" noChangeArrowheads="1"/>
            </p:cNvSpPr>
            <p:nvPr/>
          </p:nvSpPr>
          <p:spPr bwMode="auto">
            <a:xfrm>
              <a:off x="5472" y="83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30086" name="AutoShape 85"/>
            <p:cNvCxnSpPr>
              <a:cxnSpLocks noChangeShapeType="1"/>
              <a:stCxn id="1017940" idx="4"/>
              <a:endCxn id="1017937" idx="0"/>
            </p:cNvCxnSpPr>
            <p:nvPr/>
          </p:nvCxnSpPr>
          <p:spPr bwMode="auto">
            <a:xfrm flipH="1">
              <a:off x="5352" y="1028"/>
              <a:ext cx="240" cy="1582"/>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0087" name="AutoShape 86"/>
            <p:cNvCxnSpPr>
              <a:cxnSpLocks noChangeShapeType="1"/>
              <a:endCxn id="1017940" idx="2"/>
            </p:cNvCxnSpPr>
            <p:nvPr/>
          </p:nvCxnSpPr>
          <p:spPr bwMode="auto">
            <a:xfrm>
              <a:off x="3500" y="648"/>
              <a:ext cx="1972" cy="28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sp>
        <p:nvSpPr>
          <p:cNvPr id="130076" name="Text Box 87"/>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882"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31075"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31076" name="Group 4"/>
          <p:cNvGrpSpPr>
            <a:grpSpLocks/>
          </p:cNvGrpSpPr>
          <p:nvPr/>
        </p:nvGrpSpPr>
        <p:grpSpPr bwMode="auto">
          <a:xfrm>
            <a:off x="5249863" y="4143375"/>
            <a:ext cx="3436937" cy="450850"/>
            <a:chOff x="3307" y="2610"/>
            <a:chExt cx="2165" cy="284"/>
          </a:xfrm>
        </p:grpSpPr>
        <p:sp>
          <p:nvSpPr>
            <p:cNvPr id="1018885" name="Oval 5"/>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886" name="Oval 6"/>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1077" name="Oval 7"/>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1078" name="Oval 8"/>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1079" name="Text Box 9"/>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1080" name="Text Box 10"/>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1081" name="Text Box 11"/>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31082" name="Group 12"/>
          <p:cNvGrpSpPr>
            <a:grpSpLocks/>
          </p:cNvGrpSpPr>
          <p:nvPr/>
        </p:nvGrpSpPr>
        <p:grpSpPr bwMode="auto">
          <a:xfrm>
            <a:off x="4897438" y="6096000"/>
            <a:ext cx="1935162" cy="519113"/>
            <a:chOff x="3085" y="3840"/>
            <a:chExt cx="1219" cy="327"/>
          </a:xfrm>
        </p:grpSpPr>
        <p:sp>
          <p:nvSpPr>
            <p:cNvPr id="1018893" name="Oval 13"/>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31158" name="Text Box 14"/>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31083" name="Group 15"/>
          <p:cNvGrpSpPr>
            <a:grpSpLocks/>
          </p:cNvGrpSpPr>
          <p:nvPr/>
        </p:nvGrpSpPr>
        <p:grpSpPr bwMode="auto">
          <a:xfrm>
            <a:off x="4754563" y="488950"/>
            <a:ext cx="1182687" cy="720725"/>
            <a:chOff x="2995" y="308"/>
            <a:chExt cx="745" cy="454"/>
          </a:xfrm>
        </p:grpSpPr>
        <p:sp>
          <p:nvSpPr>
            <p:cNvPr id="1018896" name="Oval 16"/>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897" name="Oval 17"/>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898" name="Oval 18"/>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1154" name="AutoShape 19"/>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55" name="AutoShape 20"/>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56" name="AutoShape 21"/>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1084" name="Text Box 22"/>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31085" name="Oval 23"/>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31086" name="Group 24"/>
          <p:cNvGrpSpPr>
            <a:grpSpLocks/>
          </p:cNvGrpSpPr>
          <p:nvPr/>
        </p:nvGrpSpPr>
        <p:grpSpPr bwMode="auto">
          <a:xfrm>
            <a:off x="3722688" y="488950"/>
            <a:ext cx="3436937" cy="4106863"/>
            <a:chOff x="2345" y="308"/>
            <a:chExt cx="2165" cy="2587"/>
          </a:xfrm>
        </p:grpSpPr>
        <p:sp>
          <p:nvSpPr>
            <p:cNvPr id="1018905" name="Oval 25"/>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06" name="Oval 26"/>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07" name="Oval 27"/>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08" name="Oval 28"/>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09" name="Oval 29"/>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0" name="Oval 30"/>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1" name="Oval 31"/>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2" name="Oval 32"/>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3" name="Oval 33"/>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4" name="Oval 34"/>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5" name="Oval 35"/>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16" name="Oval 36"/>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1131" name="AutoShape 37"/>
            <p:cNvCxnSpPr>
              <a:cxnSpLocks noChangeShapeType="1"/>
              <a:stCxn id="1018905" idx="3"/>
              <a:endCxn id="1018912"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2" name="AutoShape 38"/>
            <p:cNvCxnSpPr>
              <a:cxnSpLocks noChangeShapeType="1"/>
              <a:stCxn id="1018913" idx="5"/>
              <a:endCxn id="1018912"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3" name="AutoShape 39"/>
            <p:cNvCxnSpPr>
              <a:cxnSpLocks noChangeShapeType="1"/>
              <a:stCxn id="1018905" idx="5"/>
              <a:endCxn id="1018915"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4" name="AutoShape 40"/>
            <p:cNvCxnSpPr>
              <a:cxnSpLocks noChangeShapeType="1"/>
              <a:stCxn id="1018905" idx="4"/>
              <a:endCxn id="1018906"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5" name="AutoShape 41"/>
            <p:cNvCxnSpPr>
              <a:cxnSpLocks noChangeShapeType="1"/>
              <a:stCxn id="1018912" idx="5"/>
              <a:endCxn id="1018907"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6" name="AutoShape 42"/>
            <p:cNvCxnSpPr>
              <a:cxnSpLocks noChangeShapeType="1"/>
              <a:stCxn id="1018916" idx="7"/>
              <a:endCxn id="1018912"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7" name="AutoShape 43"/>
            <p:cNvCxnSpPr>
              <a:cxnSpLocks noChangeShapeType="1"/>
              <a:stCxn id="1018912" idx="6"/>
              <a:endCxn id="1018914"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8" name="AutoShape 44"/>
            <p:cNvCxnSpPr>
              <a:cxnSpLocks noChangeShapeType="1"/>
              <a:stCxn id="1018916" idx="6"/>
              <a:endCxn id="1018915"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39" name="AutoShape 45"/>
            <p:cNvCxnSpPr>
              <a:cxnSpLocks noChangeShapeType="1"/>
              <a:stCxn id="1018911" idx="0"/>
              <a:endCxn id="1018912"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0" name="AutoShape 46"/>
            <p:cNvCxnSpPr>
              <a:cxnSpLocks noChangeShapeType="1"/>
              <a:stCxn id="1018911" idx="6"/>
              <a:endCxn id="1018907"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1" name="AutoShape 47"/>
            <p:cNvCxnSpPr>
              <a:cxnSpLocks noChangeShapeType="1"/>
              <a:stCxn id="1018910" idx="5"/>
              <a:endCxn id="1018907"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2" name="AutoShape 48"/>
            <p:cNvCxnSpPr>
              <a:cxnSpLocks noChangeShapeType="1"/>
              <a:stCxn id="1018907" idx="6"/>
              <a:endCxn id="1018906"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3" name="AutoShape 49"/>
            <p:cNvCxnSpPr>
              <a:cxnSpLocks noChangeShapeType="1"/>
              <a:stCxn id="1018909" idx="4"/>
              <a:endCxn id="1018910"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4" name="AutoShape 50"/>
            <p:cNvCxnSpPr>
              <a:cxnSpLocks noChangeShapeType="1"/>
              <a:stCxn id="1018916" idx="4"/>
              <a:endCxn id="1018909"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5" name="AutoShape 51"/>
            <p:cNvCxnSpPr>
              <a:cxnSpLocks noChangeShapeType="1"/>
              <a:stCxn id="1018909" idx="5"/>
              <a:endCxn id="1018908"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6" name="AutoShape 52"/>
            <p:cNvCxnSpPr>
              <a:cxnSpLocks noChangeShapeType="1"/>
              <a:stCxn id="1018908" idx="2"/>
              <a:endCxn id="1018910"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7" name="AutoShape 53"/>
            <p:cNvCxnSpPr>
              <a:cxnSpLocks noChangeShapeType="1"/>
              <a:stCxn id="1018908" idx="7"/>
              <a:endCxn id="1018914"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8" name="AutoShape 54"/>
            <p:cNvCxnSpPr>
              <a:cxnSpLocks noChangeShapeType="1"/>
              <a:stCxn id="1018914" idx="4"/>
              <a:endCxn id="1018915"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49" name="AutoShape 55"/>
            <p:cNvCxnSpPr>
              <a:cxnSpLocks noChangeShapeType="1"/>
              <a:stCxn id="1018915" idx="4"/>
              <a:endCxn id="1018906"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50" name="AutoShape 56"/>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grpSp>
        <p:nvGrpSpPr>
          <p:cNvPr id="131087" name="Group 74"/>
          <p:cNvGrpSpPr>
            <a:grpSpLocks/>
          </p:cNvGrpSpPr>
          <p:nvPr/>
        </p:nvGrpSpPr>
        <p:grpSpPr bwMode="auto">
          <a:xfrm>
            <a:off x="4754563" y="488950"/>
            <a:ext cx="4313237" cy="3956050"/>
            <a:chOff x="2995" y="308"/>
            <a:chExt cx="2717" cy="2492"/>
          </a:xfrm>
        </p:grpSpPr>
        <p:sp>
          <p:nvSpPr>
            <p:cNvPr id="1018955" name="Oval 75"/>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56" name="Oval 76"/>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18957" name="Oval 77"/>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1111" name="AutoShape 78"/>
            <p:cNvCxnSpPr>
              <a:cxnSpLocks noChangeShapeType="1"/>
              <a:stCxn id="1018957" idx="6"/>
              <a:endCxn id="1018955" idx="2"/>
            </p:cNvCxnSpPr>
            <p:nvPr/>
          </p:nvCxnSpPr>
          <p:spPr bwMode="auto">
            <a:xfrm>
              <a:off x="3235" y="40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12" name="AutoShape 79"/>
            <p:cNvCxnSpPr>
              <a:cxnSpLocks noChangeShapeType="1"/>
              <a:stCxn id="1018955" idx="3"/>
              <a:endCxn id="1018956"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18960" name="Oval 80"/>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1114" name="AutoShape 81"/>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15" name="AutoShape 82"/>
            <p:cNvCxnSpPr>
              <a:cxnSpLocks noChangeShapeType="1"/>
              <a:endCxn id="1018960" idx="2"/>
            </p:cNvCxnSpPr>
            <p:nvPr/>
          </p:nvCxnSpPr>
          <p:spPr bwMode="auto">
            <a:xfrm>
              <a:off x="3500" y="648"/>
              <a:ext cx="1732" cy="205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18963" name="Oval 83"/>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1117" name="AutoShape 84"/>
            <p:cNvCxnSpPr>
              <a:cxnSpLocks noChangeShapeType="1"/>
              <a:stCxn id="1018963" idx="4"/>
              <a:endCxn id="1018960" idx="0"/>
            </p:cNvCxnSpPr>
            <p:nvPr/>
          </p:nvCxnSpPr>
          <p:spPr bwMode="auto">
            <a:xfrm flipH="1">
              <a:off x="5352" y="1028"/>
              <a:ext cx="240" cy="158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1118" name="AutoShape 85"/>
            <p:cNvCxnSpPr>
              <a:cxnSpLocks noChangeShapeType="1"/>
              <a:endCxn id="1018963" idx="2"/>
            </p:cNvCxnSpPr>
            <p:nvPr/>
          </p:nvCxnSpPr>
          <p:spPr bwMode="auto">
            <a:xfrm>
              <a:off x="3500" y="648"/>
              <a:ext cx="1972" cy="2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1088" name="AutoShape 88"/>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018972" name="Line 92"/>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8973" name="Line 93"/>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18974" name="Line 94"/>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1092" name="AutoShape 95"/>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grpSp>
        <p:nvGrpSpPr>
          <p:cNvPr id="131093" name="Group 101"/>
          <p:cNvGrpSpPr>
            <a:grpSpLocks/>
          </p:cNvGrpSpPr>
          <p:nvPr/>
        </p:nvGrpSpPr>
        <p:grpSpPr bwMode="auto">
          <a:xfrm>
            <a:off x="923925" y="3175000"/>
            <a:ext cx="1219200" cy="2082800"/>
            <a:chOff x="582" y="2000"/>
            <a:chExt cx="768" cy="1312"/>
          </a:xfrm>
        </p:grpSpPr>
        <p:sp>
          <p:nvSpPr>
            <p:cNvPr id="131104" name="AutoShape 89"/>
            <p:cNvSpPr>
              <a:spLocks noChangeArrowheads="1"/>
            </p:cNvSpPr>
            <p:nvPr/>
          </p:nvSpPr>
          <p:spPr bwMode="auto">
            <a:xfrm rot="5400000" flipV="1">
              <a:off x="755" y="2424"/>
              <a:ext cx="640" cy="49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OR</a:t>
              </a:r>
            </a:p>
          </p:txBody>
        </p:sp>
        <p:cxnSp>
          <p:nvCxnSpPr>
            <p:cNvPr id="131105" name="AutoShape 90"/>
            <p:cNvCxnSpPr>
              <a:cxnSpLocks noChangeShapeType="1"/>
              <a:stCxn id="131088" idx="3"/>
              <a:endCxn id="131104" idx="1"/>
            </p:cNvCxnSpPr>
            <p:nvPr/>
          </p:nvCxnSpPr>
          <p:spPr bwMode="auto">
            <a:xfrm>
              <a:off x="582" y="2000"/>
              <a:ext cx="494" cy="339"/>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sp>
          <p:nvSpPr>
            <p:cNvPr id="1018971" name="Line 91"/>
            <p:cNvSpPr>
              <a:spLocks noChangeShapeType="1"/>
            </p:cNvSpPr>
            <p:nvPr/>
          </p:nvSpPr>
          <p:spPr bwMode="auto">
            <a:xfrm>
              <a:off x="1076" y="2991"/>
              <a:ext cx="0" cy="321"/>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cxnSp>
          <p:nvCxnSpPr>
            <p:cNvPr id="131107" name="AutoShape 96"/>
            <p:cNvCxnSpPr>
              <a:cxnSpLocks noChangeShapeType="1"/>
              <a:stCxn id="131092" idx="3"/>
              <a:endCxn id="131104" idx="1"/>
            </p:cNvCxnSpPr>
            <p:nvPr/>
          </p:nvCxnSpPr>
          <p:spPr bwMode="auto">
            <a:xfrm flipH="1">
              <a:off x="1076" y="2027"/>
              <a:ext cx="274" cy="312"/>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sp>
        <p:nvSpPr>
          <p:cNvPr id="131094" name="Text Box 97"/>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1095" name="Text Box 98"/>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1096" name="Text Box 99"/>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1097" name="Text Box 100"/>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8" name="Group 107"/>
          <p:cNvGrpSpPr>
            <a:grpSpLocks/>
          </p:cNvGrpSpPr>
          <p:nvPr/>
        </p:nvGrpSpPr>
        <p:grpSpPr bwMode="auto">
          <a:xfrm>
            <a:off x="4459288" y="4394200"/>
            <a:ext cx="4913312" cy="2463800"/>
            <a:chOff x="2809" y="2768"/>
            <a:chExt cx="3095" cy="1552"/>
          </a:xfrm>
        </p:grpSpPr>
        <p:sp>
          <p:nvSpPr>
            <p:cNvPr id="131101" name="Text Box 103"/>
            <p:cNvSpPr txBox="1">
              <a:spLocks noChangeArrowheads="1"/>
            </p:cNvSpPr>
            <p:nvPr/>
          </p:nvSpPr>
          <p:spPr bwMode="auto">
            <a:xfrm>
              <a:off x="2809" y="2793"/>
              <a:ext cx="122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first input</a:t>
              </a:r>
            </a:p>
          </p:txBody>
        </p:sp>
        <p:sp>
          <p:nvSpPr>
            <p:cNvPr id="131102" name="Text Box 104"/>
            <p:cNvSpPr txBox="1">
              <a:spLocks noChangeArrowheads="1"/>
            </p:cNvSpPr>
            <p:nvPr/>
          </p:nvSpPr>
          <p:spPr bwMode="auto">
            <a:xfrm>
              <a:off x="4421" y="2768"/>
              <a:ext cx="1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second input</a:t>
              </a:r>
            </a:p>
          </p:txBody>
        </p:sp>
        <p:sp>
          <p:nvSpPr>
            <p:cNvPr id="131103" name="Text Box 105"/>
            <p:cNvSpPr txBox="1">
              <a:spLocks noChangeArrowheads="1"/>
            </p:cNvSpPr>
            <p:nvPr/>
          </p:nvSpPr>
          <p:spPr bwMode="auto">
            <a:xfrm>
              <a:off x="3706" y="3993"/>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grpSp>
      <p:sp>
        <p:nvSpPr>
          <p:cNvPr id="1018986" name="Text Box 106"/>
          <p:cNvSpPr txBox="1">
            <a:spLocks noChangeArrowheads="1"/>
          </p:cNvSpPr>
          <p:nvPr/>
        </p:nvSpPr>
        <p:spPr bwMode="auto">
          <a:xfrm>
            <a:off x="5349875" y="5241925"/>
            <a:ext cx="2922588" cy="701675"/>
          </a:xfrm>
          <a:prstGeom prst="rect">
            <a:avLst/>
          </a:prstGeom>
          <a:noFill/>
          <a:ln w="57150" cap="sq">
            <a:noFill/>
            <a:miter lim="800000"/>
            <a:headEnd/>
            <a:tailEnd/>
          </a:ln>
          <a:effectLst/>
        </p:spPr>
        <p:txBody>
          <a:bodyPr wrap="none" lIns="274320" rIns="274320">
            <a:spAutoFit/>
          </a:bodyPr>
          <a:lstStyle/>
          <a:p>
            <a:pPr algn="ctr">
              <a:defRPr/>
            </a:pPr>
            <a:r>
              <a:rPr lang="en-US" sz="2000" b="1">
                <a:solidFill>
                  <a:schemeClr val="tx2"/>
                </a:solidFill>
                <a:effectLst>
                  <a:outerShdw blurRad="38100" dist="38100" dir="2700000" algn="tl">
                    <a:srgbClr val="000000"/>
                  </a:outerShdw>
                </a:effectLst>
                <a:latin typeface="Arial Rounded MT Bold" pitchFamily="34" charset="0"/>
              </a:rPr>
              <a:t>The Graph Named  </a:t>
            </a:r>
            <a:br>
              <a:rPr lang="en-US" sz="2000" b="1">
                <a:solidFill>
                  <a:schemeClr val="tx2"/>
                </a:solidFill>
                <a:effectLst>
                  <a:outerShdw blurRad="38100" dist="38100" dir="2700000" algn="tl">
                    <a:srgbClr val="000000"/>
                  </a:outerShdw>
                </a:effectLst>
                <a:latin typeface="Arial Rounded MT Bold" pitchFamily="34" charset="0"/>
              </a:rPr>
            </a:br>
            <a:r>
              <a:rPr lang="en-US" sz="2000" b="1">
                <a:solidFill>
                  <a:schemeClr val="tx2"/>
                </a:solidFill>
                <a:effectLst>
                  <a:outerShdw blurRad="38100" dist="38100" dir="2700000" algn="tl">
                    <a:srgbClr val="000000"/>
                  </a:outerShdw>
                </a:effectLst>
                <a:latin typeface="Arial Rounded MT Bold" pitchFamily="34" charset="0"/>
              </a:rPr>
              <a:t>“OR-Gadget”</a:t>
            </a:r>
          </a:p>
        </p:txBody>
      </p:sp>
      <p:sp>
        <p:nvSpPr>
          <p:cNvPr id="131100" name="Text Box 108"/>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18986"/>
                                        </p:tgtEl>
                                        <p:attrNameLst>
                                          <p:attrName>style.visibility</p:attrName>
                                        </p:attrNameLst>
                                      </p:cBhvr>
                                      <p:to>
                                        <p:strVal val="visible"/>
                                      </p:to>
                                    </p:set>
                                    <p:anim calcmode="lin" valueType="num">
                                      <p:cBhvr additive="base">
                                        <p:cTn id="13" dur="500" fill="hold"/>
                                        <p:tgtEl>
                                          <p:spTgt spid="1018986"/>
                                        </p:tgtEl>
                                        <p:attrNameLst>
                                          <p:attrName>ppt_x</p:attrName>
                                        </p:attrNameLst>
                                      </p:cBhvr>
                                      <p:tavLst>
                                        <p:tav tm="0">
                                          <p:val>
                                            <p:strVal val="#ppt_x"/>
                                          </p:val>
                                        </p:tav>
                                        <p:tav tm="100000">
                                          <p:val>
                                            <p:strVal val="#ppt_x"/>
                                          </p:val>
                                        </p:tav>
                                      </p:tavLst>
                                    </p:anim>
                                    <p:anim calcmode="lin" valueType="num">
                                      <p:cBhvr additive="base">
                                        <p:cTn id="14" dur="500" fill="hold"/>
                                        <p:tgtEl>
                                          <p:spTgt spid="10189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98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0930"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32099" name="Text Box 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32100" name="Group 4"/>
          <p:cNvGrpSpPr>
            <a:grpSpLocks/>
          </p:cNvGrpSpPr>
          <p:nvPr/>
        </p:nvGrpSpPr>
        <p:grpSpPr bwMode="auto">
          <a:xfrm>
            <a:off x="5249863" y="4143375"/>
            <a:ext cx="3436937" cy="450850"/>
            <a:chOff x="3307" y="2610"/>
            <a:chExt cx="2165" cy="284"/>
          </a:xfrm>
        </p:grpSpPr>
        <p:sp>
          <p:nvSpPr>
            <p:cNvPr id="1020933" name="Oval 5"/>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34" name="Oval 6"/>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2101" name="Oval 7"/>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2102" name="Oval 8"/>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2103" name="Text Box 9"/>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2104" name="Text Box 10"/>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2105" name="Text Box 11"/>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grpSp>
        <p:nvGrpSpPr>
          <p:cNvPr id="132106" name="Group 12"/>
          <p:cNvGrpSpPr>
            <a:grpSpLocks/>
          </p:cNvGrpSpPr>
          <p:nvPr/>
        </p:nvGrpSpPr>
        <p:grpSpPr bwMode="auto">
          <a:xfrm>
            <a:off x="4897438" y="6096000"/>
            <a:ext cx="1935162" cy="519113"/>
            <a:chOff x="3085" y="3840"/>
            <a:chExt cx="1219" cy="327"/>
          </a:xfrm>
        </p:grpSpPr>
        <p:sp>
          <p:nvSpPr>
            <p:cNvPr id="1020941" name="Oval 13"/>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32214" name="Text Box 14"/>
            <p:cNvSpPr txBox="1">
              <a:spLocks noChangeArrowheads="1"/>
            </p:cNvSpPr>
            <p:nvPr/>
          </p:nvSpPr>
          <p:spPr bwMode="auto">
            <a:xfrm>
              <a:off x="3085" y="3840"/>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grpSp>
        <p:nvGrpSpPr>
          <p:cNvPr id="132107" name="Group 15"/>
          <p:cNvGrpSpPr>
            <a:grpSpLocks/>
          </p:cNvGrpSpPr>
          <p:nvPr/>
        </p:nvGrpSpPr>
        <p:grpSpPr bwMode="auto">
          <a:xfrm>
            <a:off x="4754563" y="488950"/>
            <a:ext cx="1182687" cy="720725"/>
            <a:chOff x="2995" y="308"/>
            <a:chExt cx="745" cy="454"/>
          </a:xfrm>
        </p:grpSpPr>
        <p:sp>
          <p:nvSpPr>
            <p:cNvPr id="1020944" name="Oval 16"/>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45" name="Oval 17"/>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46" name="Oval 18"/>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2210" name="AutoShape 19"/>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11" name="AutoShape 20"/>
            <p:cNvCxnSpPr>
              <a:cxnSpLocks noChangeShapeType="1"/>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12" name="AutoShape 21"/>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2108" name="Text Box 22"/>
          <p:cNvSpPr txBox="1">
            <a:spLocks noChangeArrowheads="1"/>
          </p:cNvSpPr>
          <p:nvPr/>
        </p:nvSpPr>
        <p:spPr bwMode="auto">
          <a:xfrm>
            <a:off x="3448050" y="10906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32109" name="Oval 23"/>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32110" name="Group 24"/>
          <p:cNvGrpSpPr>
            <a:grpSpLocks/>
          </p:cNvGrpSpPr>
          <p:nvPr/>
        </p:nvGrpSpPr>
        <p:grpSpPr bwMode="auto">
          <a:xfrm>
            <a:off x="3722688" y="488950"/>
            <a:ext cx="3436937" cy="4106863"/>
            <a:chOff x="2345" y="308"/>
            <a:chExt cx="2165" cy="2587"/>
          </a:xfrm>
        </p:grpSpPr>
        <p:sp>
          <p:nvSpPr>
            <p:cNvPr id="1020953" name="Oval 25"/>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4" name="Oval 26"/>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5" name="Oval 27"/>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6" name="Oval 28"/>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7" name="Oval 29"/>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8" name="Oval 30"/>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59" name="Oval 31"/>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60" name="Oval 32"/>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61" name="Oval 33"/>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62" name="Oval 34"/>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63" name="Oval 35"/>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64" name="Oval 36"/>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2187" name="AutoShape 37"/>
            <p:cNvCxnSpPr>
              <a:cxnSpLocks noChangeShapeType="1"/>
              <a:stCxn id="1020953" idx="3"/>
              <a:endCxn id="1020960"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88" name="AutoShape 38"/>
            <p:cNvCxnSpPr>
              <a:cxnSpLocks noChangeShapeType="1"/>
              <a:stCxn id="1020961" idx="5"/>
              <a:endCxn id="1020960"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89" name="AutoShape 39"/>
            <p:cNvCxnSpPr>
              <a:cxnSpLocks noChangeShapeType="1"/>
              <a:stCxn id="1020953" idx="5"/>
              <a:endCxn id="1020963"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0" name="AutoShape 40"/>
            <p:cNvCxnSpPr>
              <a:cxnSpLocks noChangeShapeType="1"/>
              <a:stCxn id="1020953" idx="4"/>
              <a:endCxn id="1020954"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1" name="AutoShape 41"/>
            <p:cNvCxnSpPr>
              <a:cxnSpLocks noChangeShapeType="1"/>
              <a:stCxn id="1020960" idx="5"/>
              <a:endCxn id="1020955"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2" name="AutoShape 42"/>
            <p:cNvCxnSpPr>
              <a:cxnSpLocks noChangeShapeType="1"/>
              <a:stCxn id="1020964" idx="7"/>
              <a:endCxn id="1020960"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3" name="AutoShape 43"/>
            <p:cNvCxnSpPr>
              <a:cxnSpLocks noChangeShapeType="1"/>
              <a:stCxn id="1020960" idx="6"/>
              <a:endCxn id="1020962"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4" name="AutoShape 44"/>
            <p:cNvCxnSpPr>
              <a:cxnSpLocks noChangeShapeType="1"/>
              <a:stCxn id="1020964" idx="6"/>
              <a:endCxn id="1020963"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5" name="AutoShape 45"/>
            <p:cNvCxnSpPr>
              <a:cxnSpLocks noChangeShapeType="1"/>
              <a:stCxn id="1020959" idx="0"/>
              <a:endCxn id="1020960"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6" name="AutoShape 46"/>
            <p:cNvCxnSpPr>
              <a:cxnSpLocks noChangeShapeType="1"/>
              <a:stCxn id="1020959" idx="6"/>
              <a:endCxn id="1020955"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7" name="AutoShape 47"/>
            <p:cNvCxnSpPr>
              <a:cxnSpLocks noChangeShapeType="1"/>
              <a:stCxn id="1020958" idx="5"/>
              <a:endCxn id="1020955"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8" name="AutoShape 48"/>
            <p:cNvCxnSpPr>
              <a:cxnSpLocks noChangeShapeType="1"/>
              <a:stCxn id="1020955" idx="6"/>
              <a:endCxn id="1020954"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99" name="AutoShape 49"/>
            <p:cNvCxnSpPr>
              <a:cxnSpLocks noChangeShapeType="1"/>
              <a:stCxn id="1020957" idx="4"/>
              <a:endCxn id="1020958"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0" name="AutoShape 50"/>
            <p:cNvCxnSpPr>
              <a:cxnSpLocks noChangeShapeType="1"/>
              <a:stCxn id="1020964" idx="4"/>
              <a:endCxn id="1020957"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1" name="AutoShape 51"/>
            <p:cNvCxnSpPr>
              <a:cxnSpLocks noChangeShapeType="1"/>
              <a:stCxn id="1020957" idx="5"/>
              <a:endCxn id="1020956"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2" name="AutoShape 52"/>
            <p:cNvCxnSpPr>
              <a:cxnSpLocks noChangeShapeType="1"/>
              <a:stCxn id="1020956" idx="2"/>
              <a:endCxn id="1020958"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3" name="AutoShape 53"/>
            <p:cNvCxnSpPr>
              <a:cxnSpLocks noChangeShapeType="1"/>
              <a:stCxn id="1020956" idx="7"/>
              <a:endCxn id="1020962"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4" name="AutoShape 54"/>
            <p:cNvCxnSpPr>
              <a:cxnSpLocks noChangeShapeType="1"/>
              <a:stCxn id="1020962" idx="4"/>
              <a:endCxn id="1020963"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5" name="AutoShape 55"/>
            <p:cNvCxnSpPr>
              <a:cxnSpLocks noChangeShapeType="1"/>
              <a:stCxn id="1020963" idx="4"/>
              <a:endCxn id="1020954"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206" name="AutoShape 56"/>
            <p:cNvCxnSpPr>
              <a:cxnSpLocks noChangeShapeType="1"/>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grpSp>
        <p:nvGrpSpPr>
          <p:cNvPr id="132111" name="Group 57"/>
          <p:cNvGrpSpPr>
            <a:grpSpLocks/>
          </p:cNvGrpSpPr>
          <p:nvPr/>
        </p:nvGrpSpPr>
        <p:grpSpPr bwMode="auto">
          <a:xfrm>
            <a:off x="4754563" y="488950"/>
            <a:ext cx="4313237" cy="3956050"/>
            <a:chOff x="2995" y="308"/>
            <a:chExt cx="2717" cy="2492"/>
          </a:xfrm>
        </p:grpSpPr>
        <p:sp>
          <p:nvSpPr>
            <p:cNvPr id="1020986" name="Oval 58"/>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87" name="Oval 59"/>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0988" name="Oval 60"/>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2167" name="AutoShape 61"/>
            <p:cNvCxnSpPr>
              <a:cxnSpLocks noChangeShapeType="1"/>
              <a:stCxn id="1020988" idx="6"/>
              <a:endCxn id="1020986" idx="2"/>
            </p:cNvCxnSpPr>
            <p:nvPr/>
          </p:nvCxnSpPr>
          <p:spPr bwMode="auto">
            <a:xfrm>
              <a:off x="3235" y="40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68" name="AutoShape 62"/>
            <p:cNvCxnSpPr>
              <a:cxnSpLocks noChangeShapeType="1"/>
              <a:stCxn id="1020986" idx="3"/>
              <a:endCxn id="1020987"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20991" name="Oval 63"/>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2170" name="AutoShape 64"/>
            <p:cNvCxnSpPr>
              <a:cxnSpLocks noChangeShapeType="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71" name="AutoShape 65"/>
            <p:cNvCxnSpPr>
              <a:cxnSpLocks noChangeShapeType="1"/>
              <a:endCxn id="1020991" idx="2"/>
            </p:cNvCxnSpPr>
            <p:nvPr/>
          </p:nvCxnSpPr>
          <p:spPr bwMode="auto">
            <a:xfrm>
              <a:off x="3500" y="648"/>
              <a:ext cx="1732" cy="205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20994" name="Oval 66"/>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2173" name="AutoShape 67"/>
            <p:cNvCxnSpPr>
              <a:cxnSpLocks noChangeShapeType="1"/>
              <a:stCxn id="1020994" idx="4"/>
              <a:endCxn id="1020991" idx="0"/>
            </p:cNvCxnSpPr>
            <p:nvPr/>
          </p:nvCxnSpPr>
          <p:spPr bwMode="auto">
            <a:xfrm flipH="1">
              <a:off x="5352" y="1028"/>
              <a:ext cx="240" cy="158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2174" name="AutoShape 68"/>
            <p:cNvCxnSpPr>
              <a:cxnSpLocks noChangeShapeType="1"/>
              <a:endCxn id="1020994" idx="2"/>
            </p:cNvCxnSpPr>
            <p:nvPr/>
          </p:nvCxnSpPr>
          <p:spPr bwMode="auto">
            <a:xfrm>
              <a:off x="3500" y="648"/>
              <a:ext cx="1972" cy="2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32112" name="AutoShape 69"/>
          <p:cNvSpPr>
            <a:spLocks noChangeArrowheads="1"/>
          </p:cNvSpPr>
          <p:nvPr/>
        </p:nvSpPr>
        <p:spPr bwMode="auto">
          <a:xfrm rot="5400000" flipV="1">
            <a:off x="414338" y="225742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020998" name="Line 70"/>
          <p:cNvSpPr>
            <a:spLocks noChangeShapeType="1"/>
          </p:cNvSpPr>
          <p:nvPr/>
        </p:nvSpPr>
        <p:spPr bwMode="auto">
          <a:xfrm>
            <a:off x="685800" y="15716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0999" name="Line 71"/>
          <p:cNvSpPr>
            <a:spLocks noChangeShapeType="1"/>
          </p:cNvSpPr>
          <p:nvPr/>
        </p:nvSpPr>
        <p:spPr bwMode="auto">
          <a:xfrm>
            <a:off x="1066800" y="1609725"/>
            <a:ext cx="0" cy="420688"/>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1000" name="Line 72"/>
          <p:cNvSpPr>
            <a:spLocks noChangeShapeType="1"/>
          </p:cNvSpPr>
          <p:nvPr/>
        </p:nvSpPr>
        <p:spPr bwMode="auto">
          <a:xfrm>
            <a:off x="2068513" y="1630363"/>
            <a:ext cx="0" cy="420687"/>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2116" name="AutoShape 73"/>
          <p:cNvSpPr>
            <a:spLocks noChangeArrowheads="1"/>
          </p:cNvSpPr>
          <p:nvPr/>
        </p:nvSpPr>
        <p:spPr bwMode="auto">
          <a:xfrm rot="5400000" flipV="1">
            <a:off x="1636713" y="2155825"/>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grpSp>
        <p:nvGrpSpPr>
          <p:cNvPr id="132117" name="Group 74"/>
          <p:cNvGrpSpPr>
            <a:grpSpLocks/>
          </p:cNvGrpSpPr>
          <p:nvPr/>
        </p:nvGrpSpPr>
        <p:grpSpPr bwMode="auto">
          <a:xfrm>
            <a:off x="923925" y="3175000"/>
            <a:ext cx="1219200" cy="2082800"/>
            <a:chOff x="582" y="2000"/>
            <a:chExt cx="768" cy="1312"/>
          </a:xfrm>
        </p:grpSpPr>
        <p:sp>
          <p:nvSpPr>
            <p:cNvPr id="132160" name="AutoShape 75"/>
            <p:cNvSpPr>
              <a:spLocks noChangeArrowheads="1"/>
            </p:cNvSpPr>
            <p:nvPr/>
          </p:nvSpPr>
          <p:spPr bwMode="auto">
            <a:xfrm rot="5400000" flipV="1">
              <a:off x="755" y="2424"/>
              <a:ext cx="640" cy="494"/>
            </a:xfrm>
            <a:prstGeom prst="flowChartDelay">
              <a:avLst/>
            </a:prstGeom>
            <a:noFill/>
            <a:ln w="381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solidFill>
                    <a:schemeClr val="tx2"/>
                  </a:solidFill>
                  <a:effectLst/>
                  <a:latin typeface="Arial Rounded MT Bold" pitchFamily="34" charset="0"/>
                </a:rPr>
                <a:t>OR</a:t>
              </a:r>
            </a:p>
          </p:txBody>
        </p:sp>
        <p:cxnSp>
          <p:nvCxnSpPr>
            <p:cNvPr id="132161" name="AutoShape 76"/>
            <p:cNvCxnSpPr>
              <a:cxnSpLocks noChangeShapeType="1"/>
              <a:stCxn id="132112" idx="3"/>
              <a:endCxn id="132160" idx="1"/>
            </p:cNvCxnSpPr>
            <p:nvPr/>
          </p:nvCxnSpPr>
          <p:spPr bwMode="auto">
            <a:xfrm>
              <a:off x="582" y="2000"/>
              <a:ext cx="494" cy="339"/>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sp>
          <p:nvSpPr>
            <p:cNvPr id="1021005" name="Line 77"/>
            <p:cNvSpPr>
              <a:spLocks noChangeShapeType="1"/>
            </p:cNvSpPr>
            <p:nvPr/>
          </p:nvSpPr>
          <p:spPr bwMode="auto">
            <a:xfrm>
              <a:off x="1076" y="2991"/>
              <a:ext cx="0" cy="321"/>
            </a:xfrm>
            <a:prstGeom prst="line">
              <a:avLst/>
            </a:prstGeom>
            <a:noFill/>
            <a:ln w="57150" cap="sq">
              <a:solidFill>
                <a:schemeClr val="tx2"/>
              </a:solidFill>
              <a:round/>
              <a:headEnd type="none" w="sm" len="sm"/>
              <a:tailEnd type="triangle" w="sm" len="sm"/>
            </a:ln>
            <a:effectLst/>
          </p:spPr>
          <p:txBody>
            <a:bodyPr lIns="274320" rIns="274320" anchor="ctr">
              <a:spAutoFit/>
            </a:bodyPr>
            <a:lstStyle/>
            <a:p>
              <a:pPr>
                <a:defRPr/>
              </a:pPr>
              <a:endParaRPr lang="en-CA"/>
            </a:p>
          </p:txBody>
        </p:sp>
        <p:cxnSp>
          <p:nvCxnSpPr>
            <p:cNvPr id="132163" name="AutoShape 78"/>
            <p:cNvCxnSpPr>
              <a:cxnSpLocks noChangeShapeType="1"/>
              <a:stCxn id="132116" idx="3"/>
              <a:endCxn id="132160" idx="1"/>
            </p:cNvCxnSpPr>
            <p:nvPr/>
          </p:nvCxnSpPr>
          <p:spPr bwMode="auto">
            <a:xfrm flipH="1">
              <a:off x="1076" y="2027"/>
              <a:ext cx="274" cy="312"/>
            </a:xfrm>
            <a:prstGeom prst="straightConnector1">
              <a:avLst/>
            </a:prstGeom>
            <a:noFill/>
            <a:ln w="57150" cap="sq">
              <a:solidFill>
                <a:schemeClr val="tx2"/>
              </a:solidFill>
              <a:round/>
              <a:headEnd type="none" w="sm" len="sm"/>
              <a:tailEnd type="triangle" w="sm" len="sm"/>
            </a:ln>
            <a:extLst>
              <a:ext uri="{909E8E84-426E-40DD-AFC4-6F175D3DCCD1}">
                <a14:hiddenFill xmlns:a14="http://schemas.microsoft.com/office/drawing/2010/main">
                  <a:noFill/>
                </a14:hiddenFill>
              </a:ext>
            </a:extLst>
          </p:spPr>
        </p:cxnSp>
      </p:grpSp>
      <p:sp>
        <p:nvSpPr>
          <p:cNvPr id="132118" name="Text Box 79"/>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2119" name="Text Box 80"/>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2120" name="Text Box 81"/>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2121" name="Text Box 82"/>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2122" name="Group 83"/>
          <p:cNvGrpSpPr>
            <a:grpSpLocks/>
          </p:cNvGrpSpPr>
          <p:nvPr/>
        </p:nvGrpSpPr>
        <p:grpSpPr bwMode="auto">
          <a:xfrm>
            <a:off x="4459288" y="4394200"/>
            <a:ext cx="4913312" cy="2463800"/>
            <a:chOff x="2809" y="2768"/>
            <a:chExt cx="3095" cy="1552"/>
          </a:xfrm>
        </p:grpSpPr>
        <p:sp>
          <p:nvSpPr>
            <p:cNvPr id="132157" name="Text Box 84"/>
            <p:cNvSpPr txBox="1">
              <a:spLocks noChangeArrowheads="1"/>
            </p:cNvSpPr>
            <p:nvPr/>
          </p:nvSpPr>
          <p:spPr bwMode="auto">
            <a:xfrm>
              <a:off x="2809" y="2793"/>
              <a:ext cx="122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first input</a:t>
              </a:r>
            </a:p>
          </p:txBody>
        </p:sp>
        <p:sp>
          <p:nvSpPr>
            <p:cNvPr id="132158" name="Text Box 85"/>
            <p:cNvSpPr txBox="1">
              <a:spLocks noChangeArrowheads="1"/>
            </p:cNvSpPr>
            <p:nvPr/>
          </p:nvSpPr>
          <p:spPr bwMode="auto">
            <a:xfrm>
              <a:off x="4421" y="2768"/>
              <a:ext cx="1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second input</a:t>
              </a:r>
            </a:p>
          </p:txBody>
        </p:sp>
        <p:sp>
          <p:nvSpPr>
            <p:cNvPr id="132159" name="Text Box 86"/>
            <p:cNvSpPr txBox="1">
              <a:spLocks noChangeArrowheads="1"/>
            </p:cNvSpPr>
            <p:nvPr/>
          </p:nvSpPr>
          <p:spPr bwMode="auto">
            <a:xfrm>
              <a:off x="3706" y="3993"/>
              <a:ext cx="9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output</a:t>
              </a:r>
            </a:p>
          </p:txBody>
        </p:sp>
      </p:grpSp>
      <p:grpSp>
        <p:nvGrpSpPr>
          <p:cNvPr id="9" name="Group 88"/>
          <p:cNvGrpSpPr>
            <a:grpSpLocks/>
          </p:cNvGrpSpPr>
          <p:nvPr/>
        </p:nvGrpSpPr>
        <p:grpSpPr bwMode="auto">
          <a:xfrm>
            <a:off x="4754563" y="488950"/>
            <a:ext cx="3932237" cy="6016625"/>
            <a:chOff x="2995" y="308"/>
            <a:chExt cx="2477" cy="3790"/>
          </a:xfrm>
        </p:grpSpPr>
        <p:sp>
          <p:nvSpPr>
            <p:cNvPr id="1021017" name="Oval 89"/>
            <p:cNvSpPr>
              <a:spLocks noChangeAspect="1" noChangeArrowheads="1"/>
            </p:cNvSpPr>
            <p:nvPr/>
          </p:nvSpPr>
          <p:spPr bwMode="auto">
            <a:xfrm>
              <a:off x="3500"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18" name="Oval 90"/>
            <p:cNvSpPr>
              <a:spLocks noChangeAspect="1" noChangeArrowheads="1"/>
            </p:cNvSpPr>
            <p:nvPr/>
          </p:nvSpPr>
          <p:spPr bwMode="auto">
            <a:xfrm>
              <a:off x="3345" y="2705"/>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19" name="Oval 91"/>
            <p:cNvSpPr>
              <a:spLocks noChangeAspect="1" noChangeArrowheads="1"/>
            </p:cNvSpPr>
            <p:nvPr/>
          </p:nvSpPr>
          <p:spPr bwMode="auto">
            <a:xfrm>
              <a:off x="3259" y="573"/>
              <a:ext cx="241"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0" name="Oval 92"/>
            <p:cNvSpPr>
              <a:spLocks noChangeAspect="1" noChangeArrowheads="1"/>
            </p:cNvSpPr>
            <p:nvPr/>
          </p:nvSpPr>
          <p:spPr bwMode="auto">
            <a:xfrm>
              <a:off x="2995" y="3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32129" name="AutoShape 93"/>
            <p:cNvCxnSpPr>
              <a:cxnSpLocks noChangeShapeType="1"/>
              <a:stCxn id="1021017" idx="3"/>
              <a:endCxn id="1021019" idx="7"/>
            </p:cNvCxnSpPr>
            <p:nvPr/>
          </p:nvCxnSpPr>
          <p:spPr bwMode="auto">
            <a:xfrm flipH="1">
              <a:off x="3465" y="470"/>
              <a:ext cx="69"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30" name="AutoShape 94"/>
            <p:cNvCxnSpPr>
              <a:cxnSpLocks noChangeShapeType="1"/>
              <a:stCxn id="1021020" idx="5"/>
              <a:endCxn id="1021019" idx="1"/>
            </p:cNvCxnSpPr>
            <p:nvPr/>
          </p:nvCxnSpPr>
          <p:spPr bwMode="auto">
            <a:xfrm>
              <a:off x="3200" y="470"/>
              <a:ext cx="94" cy="13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sp>
          <p:nvSpPr>
            <p:cNvPr id="1021023" name="Oval 95"/>
            <p:cNvSpPr>
              <a:spLocks noChangeAspect="1" noChangeArrowheads="1"/>
            </p:cNvSpPr>
            <p:nvPr/>
          </p:nvSpPr>
          <p:spPr bwMode="auto">
            <a:xfrm>
              <a:off x="5232" y="3255"/>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4" name="Oval 96"/>
            <p:cNvSpPr>
              <a:spLocks noChangeAspect="1" noChangeArrowheads="1"/>
            </p:cNvSpPr>
            <p:nvPr/>
          </p:nvSpPr>
          <p:spPr bwMode="auto">
            <a:xfrm>
              <a:off x="4654" y="3255"/>
              <a:ext cx="241"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5" name="Oval 97"/>
            <p:cNvSpPr>
              <a:spLocks noChangeAspect="1" noChangeArrowheads="1"/>
            </p:cNvSpPr>
            <p:nvPr/>
          </p:nvSpPr>
          <p:spPr bwMode="auto">
            <a:xfrm>
              <a:off x="3668" y="3160"/>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6" name="Oval 98"/>
            <p:cNvSpPr>
              <a:spLocks noChangeAspect="1" noChangeArrowheads="1"/>
            </p:cNvSpPr>
            <p:nvPr/>
          </p:nvSpPr>
          <p:spPr bwMode="auto">
            <a:xfrm>
              <a:off x="3307" y="2933"/>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7" name="Oval 99"/>
            <p:cNvSpPr>
              <a:spLocks noChangeAspect="1" noChangeArrowheads="1"/>
            </p:cNvSpPr>
            <p:nvPr/>
          </p:nvSpPr>
          <p:spPr bwMode="auto">
            <a:xfrm>
              <a:off x="3307" y="3255"/>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8" name="Oval 100"/>
            <p:cNvSpPr>
              <a:spLocks noChangeAspect="1" noChangeArrowheads="1"/>
            </p:cNvSpPr>
            <p:nvPr/>
          </p:nvSpPr>
          <p:spPr bwMode="auto">
            <a:xfrm>
              <a:off x="4064" y="3908"/>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29" name="Oval 101"/>
            <p:cNvSpPr>
              <a:spLocks noChangeAspect="1" noChangeArrowheads="1"/>
            </p:cNvSpPr>
            <p:nvPr/>
          </p:nvSpPr>
          <p:spPr bwMode="auto">
            <a:xfrm>
              <a:off x="5232" y="2610"/>
              <a:ext cx="240" cy="190"/>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sp>
          <p:nvSpPr>
            <p:cNvPr id="1021030" name="Oval 102"/>
            <p:cNvSpPr>
              <a:spLocks noChangeAspect="1" noChangeArrowheads="1"/>
            </p:cNvSpPr>
            <p:nvPr/>
          </p:nvSpPr>
          <p:spPr bwMode="auto">
            <a:xfrm>
              <a:off x="5232" y="2933"/>
              <a:ext cx="240" cy="189"/>
            </a:xfrm>
            <a:prstGeom prst="ellipse">
              <a:avLst/>
            </a:prstGeom>
            <a:solidFill>
              <a:schemeClr val="tx2"/>
            </a:solidFill>
            <a:ln w="12700" cap="sq">
              <a:solidFill>
                <a:schemeClr val="tx2"/>
              </a:solidFill>
              <a:round/>
              <a:headEnd type="none" w="sm" len="sm"/>
              <a:tailEnd type="none" w="sm" len="sm"/>
            </a:ln>
            <a:effectLst/>
          </p:spPr>
          <p:txBody>
            <a:bodyPr lIns="274320" rIns="274320" anchor="ctr">
              <a:spAutoFit/>
            </a:bodyPr>
            <a:lstStyle/>
            <a:p>
              <a:pPr>
                <a:defRPr/>
              </a:pPr>
              <a:endParaRPr lang="en-CA"/>
            </a:p>
          </p:txBody>
        </p:sp>
        <p:cxnSp>
          <p:nvCxnSpPr>
            <p:cNvPr id="132139" name="AutoShape 103"/>
            <p:cNvCxnSpPr>
              <a:cxnSpLocks noChangeShapeType="1"/>
            </p:cNvCxnSpPr>
            <p:nvPr/>
          </p:nvCxnSpPr>
          <p:spPr bwMode="auto">
            <a:xfrm>
              <a:off x="3235" y="383"/>
              <a:ext cx="265" cy="0"/>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0" name="AutoShape 104"/>
            <p:cNvCxnSpPr>
              <a:cxnSpLocks noChangeShapeType="1"/>
              <a:endCxn id="1021030" idx="1"/>
            </p:cNvCxnSpPr>
            <p:nvPr/>
          </p:nvCxnSpPr>
          <p:spPr bwMode="auto">
            <a:xfrm>
              <a:off x="3705" y="450"/>
              <a:ext cx="1562" cy="2511"/>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1" name="AutoShape 105"/>
            <p:cNvCxnSpPr>
              <a:cxnSpLocks noChangeShapeType="1"/>
              <a:endCxn id="1021023" idx="1"/>
            </p:cNvCxnSpPr>
            <p:nvPr/>
          </p:nvCxnSpPr>
          <p:spPr bwMode="auto">
            <a:xfrm>
              <a:off x="3620" y="478"/>
              <a:ext cx="1647" cy="280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2" name="AutoShape 106"/>
            <p:cNvCxnSpPr>
              <a:cxnSpLocks noChangeShapeType="1"/>
              <a:endCxn id="1021024" idx="1"/>
            </p:cNvCxnSpPr>
            <p:nvPr/>
          </p:nvCxnSpPr>
          <p:spPr bwMode="auto">
            <a:xfrm>
              <a:off x="3465" y="714"/>
              <a:ext cx="1224" cy="2569"/>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3" name="AutoShape 107"/>
            <p:cNvCxnSpPr>
              <a:cxnSpLocks noChangeShapeType="1"/>
            </p:cNvCxnSpPr>
            <p:nvPr/>
          </p:nvCxnSpPr>
          <p:spPr bwMode="auto">
            <a:xfrm flipH="1" flipV="1">
              <a:off x="3259" y="648"/>
              <a:ext cx="253" cy="208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4" name="AutoShape 108"/>
            <p:cNvCxnSpPr>
              <a:cxnSpLocks noChangeShapeType="1"/>
              <a:endCxn id="1021029" idx="2"/>
            </p:cNvCxnSpPr>
            <p:nvPr/>
          </p:nvCxnSpPr>
          <p:spPr bwMode="auto">
            <a:xfrm>
              <a:off x="3500" y="648"/>
              <a:ext cx="1732" cy="205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5" name="AutoShape 109"/>
            <p:cNvCxnSpPr>
              <a:cxnSpLocks noChangeShapeType="1"/>
              <a:endCxn id="1021030" idx="2"/>
            </p:cNvCxnSpPr>
            <p:nvPr/>
          </p:nvCxnSpPr>
          <p:spPr bwMode="auto">
            <a:xfrm>
              <a:off x="3547" y="2800"/>
              <a:ext cx="1685" cy="22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6" name="AutoShape 110"/>
            <p:cNvCxnSpPr>
              <a:cxnSpLocks noChangeShapeType="1"/>
              <a:stCxn id="1021028" idx="0"/>
            </p:cNvCxnSpPr>
            <p:nvPr/>
          </p:nvCxnSpPr>
          <p:spPr bwMode="auto">
            <a:xfrm flipH="1" flipV="1">
              <a:off x="3380" y="742"/>
              <a:ext cx="804" cy="3166"/>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7" name="AutoShape 111"/>
            <p:cNvCxnSpPr>
              <a:cxnSpLocks noChangeShapeType="1"/>
              <a:stCxn id="1021028" idx="6"/>
              <a:endCxn id="1021024" idx="3"/>
            </p:cNvCxnSpPr>
            <p:nvPr/>
          </p:nvCxnSpPr>
          <p:spPr bwMode="auto">
            <a:xfrm flipV="1">
              <a:off x="4304" y="3416"/>
              <a:ext cx="385" cy="58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8" name="AutoShape 112"/>
            <p:cNvCxnSpPr>
              <a:cxnSpLocks noChangeShapeType="1"/>
              <a:stCxn id="1021027" idx="5"/>
              <a:endCxn id="1021024" idx="2"/>
            </p:cNvCxnSpPr>
            <p:nvPr/>
          </p:nvCxnSpPr>
          <p:spPr bwMode="auto">
            <a:xfrm flipV="1">
              <a:off x="3513" y="3349"/>
              <a:ext cx="1141" cy="67"/>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49" name="AutoShape 113"/>
            <p:cNvCxnSpPr>
              <a:cxnSpLocks noChangeShapeType="1"/>
              <a:stCxn id="1021024" idx="6"/>
              <a:endCxn id="1021023" idx="2"/>
            </p:cNvCxnSpPr>
            <p:nvPr/>
          </p:nvCxnSpPr>
          <p:spPr bwMode="auto">
            <a:xfrm>
              <a:off x="4895" y="3349"/>
              <a:ext cx="337" cy="0"/>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0" name="AutoShape 114"/>
            <p:cNvCxnSpPr>
              <a:cxnSpLocks noChangeShapeType="1"/>
              <a:stCxn id="1021026" idx="4"/>
              <a:endCxn id="1021027" idx="0"/>
            </p:cNvCxnSpPr>
            <p:nvPr/>
          </p:nvCxnSpPr>
          <p:spPr bwMode="auto">
            <a:xfrm>
              <a:off x="3427" y="3122"/>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1" name="AutoShape 115"/>
            <p:cNvCxnSpPr>
              <a:cxnSpLocks noChangeShapeType="1"/>
              <a:endCxn id="1021026" idx="0"/>
            </p:cNvCxnSpPr>
            <p:nvPr/>
          </p:nvCxnSpPr>
          <p:spPr bwMode="auto">
            <a:xfrm>
              <a:off x="3427" y="2894"/>
              <a:ext cx="0" cy="39"/>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2" name="AutoShape 116"/>
            <p:cNvCxnSpPr>
              <a:cxnSpLocks noChangeShapeType="1"/>
              <a:stCxn id="1021026" idx="5"/>
              <a:endCxn id="1021025" idx="1"/>
            </p:cNvCxnSpPr>
            <p:nvPr/>
          </p:nvCxnSpPr>
          <p:spPr bwMode="auto">
            <a:xfrm>
              <a:off x="3513" y="3094"/>
              <a:ext cx="190" cy="9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3" name="AutoShape 117"/>
            <p:cNvCxnSpPr>
              <a:cxnSpLocks noChangeShapeType="1"/>
              <a:stCxn id="1021025" idx="2"/>
              <a:endCxn id="1021027" idx="6"/>
            </p:cNvCxnSpPr>
            <p:nvPr/>
          </p:nvCxnSpPr>
          <p:spPr bwMode="auto">
            <a:xfrm flipH="1">
              <a:off x="3547" y="3255"/>
              <a:ext cx="121" cy="94"/>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4" name="AutoShape 118"/>
            <p:cNvCxnSpPr>
              <a:cxnSpLocks noChangeShapeType="1"/>
              <a:stCxn id="1021025" idx="7"/>
              <a:endCxn id="1021029" idx="3"/>
            </p:cNvCxnSpPr>
            <p:nvPr/>
          </p:nvCxnSpPr>
          <p:spPr bwMode="auto">
            <a:xfrm flipV="1">
              <a:off x="3873" y="2772"/>
              <a:ext cx="1393" cy="415"/>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5" name="AutoShape 119"/>
            <p:cNvCxnSpPr>
              <a:cxnSpLocks noChangeShapeType="1"/>
              <a:stCxn id="1021029" idx="4"/>
              <a:endCxn id="1021030" idx="0"/>
            </p:cNvCxnSpPr>
            <p:nvPr/>
          </p:nvCxnSpPr>
          <p:spPr bwMode="auto">
            <a:xfrm>
              <a:off x="5352" y="2800"/>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132156" name="AutoShape 120"/>
            <p:cNvCxnSpPr>
              <a:cxnSpLocks noChangeShapeType="1"/>
              <a:stCxn id="1021030" idx="4"/>
              <a:endCxn id="1021023" idx="0"/>
            </p:cNvCxnSpPr>
            <p:nvPr/>
          </p:nvCxnSpPr>
          <p:spPr bwMode="auto">
            <a:xfrm>
              <a:off x="5352" y="3122"/>
              <a:ext cx="0" cy="133"/>
            </a:xfrm>
            <a:prstGeom prst="straightConnector1">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sp>
        <p:nvSpPr>
          <p:cNvPr id="132124" name="Text Box 121"/>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Oval 18"/>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3" name="Oval 19"/>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4" name="Oval 20"/>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5" name="Oval 21"/>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6" name="Oval 22"/>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7" name="Oval 23"/>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8" name="Oval 24"/>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29" name="Oval 25"/>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30" name="Oval 26"/>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31" name="Oval 27"/>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32" name="Oval 28"/>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33" name="Oval 29"/>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cxnSp>
        <p:nvCxnSpPr>
          <p:cNvPr id="133134" name="AutoShape 30"/>
          <p:cNvCxnSpPr>
            <a:cxnSpLocks noChangeShapeType="1"/>
            <a:stCxn id="133130" idx="6"/>
            <a:endCxn id="133122"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35" name="AutoShape 31"/>
          <p:cNvCxnSpPr>
            <a:cxnSpLocks noChangeShapeType="1"/>
            <a:stCxn id="133122" idx="3"/>
            <a:endCxn id="133129"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36" name="AutoShape 32"/>
          <p:cNvCxnSpPr>
            <a:cxnSpLocks noChangeShapeType="1"/>
            <a:stCxn id="133130" idx="5"/>
            <a:endCxn id="133129"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37" name="AutoShape 33"/>
          <p:cNvCxnSpPr>
            <a:cxnSpLocks noChangeShapeType="1"/>
            <a:stCxn id="133122" idx="5"/>
            <a:endCxn id="133132"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38" name="AutoShape 34"/>
          <p:cNvCxnSpPr>
            <a:cxnSpLocks noChangeShapeType="1"/>
            <a:stCxn id="133122" idx="4"/>
            <a:endCxn id="133123"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39" name="AutoShape 35"/>
          <p:cNvCxnSpPr>
            <a:cxnSpLocks noChangeShapeType="1"/>
            <a:stCxn id="133129" idx="5"/>
            <a:endCxn id="133124"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0" name="AutoShape 36"/>
          <p:cNvCxnSpPr>
            <a:cxnSpLocks noChangeShapeType="1"/>
            <a:stCxn id="133133" idx="7"/>
            <a:endCxn id="133129"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1" name="AutoShape 37"/>
          <p:cNvCxnSpPr>
            <a:cxnSpLocks noChangeShapeType="1"/>
            <a:stCxn id="133129" idx="6"/>
            <a:endCxn id="133131"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2" name="AutoShape 38"/>
          <p:cNvCxnSpPr>
            <a:cxnSpLocks noChangeShapeType="1"/>
            <a:stCxn id="133133" idx="6"/>
            <a:endCxn id="133132"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3" name="AutoShape 39"/>
          <p:cNvCxnSpPr>
            <a:cxnSpLocks noChangeShapeType="1"/>
            <a:stCxn id="133128" idx="0"/>
            <a:endCxn id="133129"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4" name="AutoShape 40"/>
          <p:cNvCxnSpPr>
            <a:cxnSpLocks noChangeShapeType="1"/>
            <a:stCxn id="133128" idx="6"/>
            <a:endCxn id="133124"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5" name="AutoShape 41"/>
          <p:cNvCxnSpPr>
            <a:cxnSpLocks noChangeShapeType="1"/>
            <a:stCxn id="133127" idx="5"/>
            <a:endCxn id="133124"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6" name="AutoShape 42"/>
          <p:cNvCxnSpPr>
            <a:cxnSpLocks noChangeShapeType="1"/>
            <a:stCxn id="133124" idx="6"/>
            <a:endCxn id="133123"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7" name="AutoShape 43"/>
          <p:cNvCxnSpPr>
            <a:cxnSpLocks noChangeShapeType="1"/>
            <a:stCxn id="133126" idx="4"/>
            <a:endCxn id="133127"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8" name="AutoShape 44"/>
          <p:cNvCxnSpPr>
            <a:cxnSpLocks noChangeShapeType="1"/>
            <a:stCxn id="133133" idx="4"/>
            <a:endCxn id="133126"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49" name="AutoShape 45"/>
          <p:cNvCxnSpPr>
            <a:cxnSpLocks noChangeShapeType="1"/>
            <a:stCxn id="133126" idx="5"/>
            <a:endCxn id="133125"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50" name="AutoShape 46"/>
          <p:cNvCxnSpPr>
            <a:cxnSpLocks noChangeShapeType="1"/>
            <a:stCxn id="133125" idx="2"/>
            <a:endCxn id="133127"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51" name="AutoShape 47"/>
          <p:cNvCxnSpPr>
            <a:cxnSpLocks noChangeShapeType="1"/>
            <a:stCxn id="133125" idx="7"/>
            <a:endCxn id="133131"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52" name="AutoShape 48"/>
          <p:cNvCxnSpPr>
            <a:cxnSpLocks noChangeShapeType="1"/>
            <a:stCxn id="133131" idx="4"/>
            <a:endCxn id="133132"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53" name="AutoShape 49"/>
          <p:cNvCxnSpPr>
            <a:cxnSpLocks noChangeShapeType="1"/>
            <a:stCxn id="133132" idx="4"/>
            <a:endCxn id="133123"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3154" name="Oval 50"/>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55" name="Oval 51"/>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56" name="Oval 52"/>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57" name="Oval 53"/>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58" name="Oval 54"/>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59" name="Oval 55"/>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0" name="Oval 56"/>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1" name="Oval 57"/>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2" name="Oval 58"/>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3" name="Oval 59"/>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4" name="Oval 60"/>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3165" name="Oval 61"/>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cxnSp>
        <p:nvCxnSpPr>
          <p:cNvPr id="133166" name="AutoShape 62"/>
          <p:cNvCxnSpPr>
            <a:cxnSpLocks noChangeShapeType="1"/>
            <a:stCxn id="133162" idx="6"/>
            <a:endCxn id="133154"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67" name="AutoShape 63"/>
          <p:cNvCxnSpPr>
            <a:cxnSpLocks noChangeShapeType="1"/>
            <a:stCxn id="133154" idx="3"/>
            <a:endCxn id="133161"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68" name="AutoShape 64"/>
          <p:cNvCxnSpPr>
            <a:cxnSpLocks noChangeShapeType="1"/>
            <a:stCxn id="133162" idx="5"/>
            <a:endCxn id="133161"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69" name="AutoShape 65"/>
          <p:cNvCxnSpPr>
            <a:cxnSpLocks noChangeShapeType="1"/>
            <a:stCxn id="133154" idx="5"/>
            <a:endCxn id="133164"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0" name="AutoShape 66"/>
          <p:cNvCxnSpPr>
            <a:cxnSpLocks noChangeShapeType="1"/>
            <a:stCxn id="133154" idx="4"/>
            <a:endCxn id="133155"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1" name="AutoShape 67"/>
          <p:cNvCxnSpPr>
            <a:cxnSpLocks noChangeShapeType="1"/>
            <a:stCxn id="133161" idx="5"/>
            <a:endCxn id="133156"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2" name="AutoShape 68"/>
          <p:cNvCxnSpPr>
            <a:cxnSpLocks noChangeShapeType="1"/>
            <a:stCxn id="133165" idx="7"/>
            <a:endCxn id="133161"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3" name="AutoShape 69"/>
          <p:cNvCxnSpPr>
            <a:cxnSpLocks noChangeShapeType="1"/>
            <a:stCxn id="133161" idx="6"/>
            <a:endCxn id="133163"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4" name="AutoShape 70"/>
          <p:cNvCxnSpPr>
            <a:cxnSpLocks noChangeShapeType="1"/>
            <a:stCxn id="133165" idx="6"/>
            <a:endCxn id="133164"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5" name="AutoShape 71"/>
          <p:cNvCxnSpPr>
            <a:cxnSpLocks noChangeShapeType="1"/>
            <a:stCxn id="133160" idx="0"/>
            <a:endCxn id="133161"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6" name="AutoShape 72"/>
          <p:cNvCxnSpPr>
            <a:cxnSpLocks noChangeShapeType="1"/>
            <a:stCxn id="133160" idx="6"/>
            <a:endCxn id="133156"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7" name="AutoShape 73"/>
          <p:cNvCxnSpPr>
            <a:cxnSpLocks noChangeShapeType="1"/>
            <a:stCxn id="133159" idx="5"/>
            <a:endCxn id="133156"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8" name="AutoShape 74"/>
          <p:cNvCxnSpPr>
            <a:cxnSpLocks noChangeShapeType="1"/>
            <a:stCxn id="133156" idx="6"/>
            <a:endCxn id="133155"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79" name="AutoShape 75"/>
          <p:cNvCxnSpPr>
            <a:cxnSpLocks noChangeShapeType="1"/>
            <a:stCxn id="133158" idx="4"/>
            <a:endCxn id="133159"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0" name="AutoShape 76"/>
          <p:cNvCxnSpPr>
            <a:cxnSpLocks noChangeShapeType="1"/>
            <a:stCxn id="133165" idx="4"/>
            <a:endCxn id="133158"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1" name="AutoShape 77"/>
          <p:cNvCxnSpPr>
            <a:cxnSpLocks noChangeShapeType="1"/>
            <a:stCxn id="133158" idx="5"/>
            <a:endCxn id="133157"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2" name="AutoShape 78"/>
          <p:cNvCxnSpPr>
            <a:cxnSpLocks noChangeShapeType="1"/>
            <a:stCxn id="133157" idx="2"/>
            <a:endCxn id="133159"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3" name="AutoShape 79"/>
          <p:cNvCxnSpPr>
            <a:cxnSpLocks noChangeShapeType="1"/>
            <a:stCxn id="133157" idx="7"/>
            <a:endCxn id="133163"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4" name="AutoShape 80"/>
          <p:cNvCxnSpPr>
            <a:cxnSpLocks noChangeShapeType="1"/>
            <a:stCxn id="133163" idx="4"/>
            <a:endCxn id="133164"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5" name="AutoShape 81"/>
          <p:cNvCxnSpPr>
            <a:cxnSpLocks noChangeShapeType="1"/>
            <a:stCxn id="133164" idx="4"/>
            <a:endCxn id="133155"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3186" name="Oval 82"/>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cxnSp>
        <p:nvCxnSpPr>
          <p:cNvPr id="133187" name="AutoShape 83"/>
          <p:cNvCxnSpPr>
            <a:cxnSpLocks noChangeShapeType="1"/>
            <a:stCxn id="133186" idx="4"/>
            <a:endCxn id="133163"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188" name="AutoShape 84"/>
          <p:cNvCxnSpPr>
            <a:cxnSpLocks noChangeShapeType="1"/>
            <a:stCxn id="133161" idx="6"/>
            <a:endCxn id="133186"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2661" name="AutoShape 85"/>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sp>
        <p:nvSpPr>
          <p:cNvPr id="792663" name="Text Box 87"/>
          <p:cNvSpPr txBox="1">
            <a:spLocks noChangeArrowheads="1"/>
          </p:cNvSpPr>
          <p:nvPr/>
        </p:nvSpPr>
        <p:spPr bwMode="auto">
          <a:xfrm>
            <a:off x="1724025" y="5410200"/>
            <a:ext cx="27876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One extra edge </a:t>
            </a:r>
            <a:br>
              <a:rPr lang="en-US" altLang="en-US">
                <a:effectLst/>
              </a:rPr>
            </a:br>
            <a:r>
              <a:rPr lang="en-US" altLang="en-US">
                <a:effectLst/>
              </a:rPr>
              <a:t>from “False”</a:t>
            </a:r>
            <a:br>
              <a:rPr lang="en-US" altLang="en-US">
                <a:effectLst/>
              </a:rPr>
            </a:br>
            <a:r>
              <a:rPr lang="en-US" altLang="en-US">
                <a:effectLst/>
              </a:rPr>
              <a:t>to “Output”</a:t>
            </a:r>
          </a:p>
        </p:txBody>
      </p:sp>
      <p:sp>
        <p:nvSpPr>
          <p:cNvPr id="792664" name="Rectangle 88"/>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33192" name="Text Box 89"/>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33193" name="Group 90"/>
          <p:cNvGrpSpPr>
            <a:grpSpLocks/>
          </p:cNvGrpSpPr>
          <p:nvPr/>
        </p:nvGrpSpPr>
        <p:grpSpPr bwMode="auto">
          <a:xfrm>
            <a:off x="0" y="1038225"/>
            <a:ext cx="2679700" cy="4295775"/>
            <a:chOff x="0" y="654"/>
            <a:chExt cx="1688" cy="2706"/>
          </a:xfrm>
        </p:grpSpPr>
        <p:grpSp>
          <p:nvGrpSpPr>
            <p:cNvPr id="133194" name="Group 91"/>
            <p:cNvGrpSpPr>
              <a:grpSpLocks/>
            </p:cNvGrpSpPr>
            <p:nvPr/>
          </p:nvGrpSpPr>
          <p:grpSpPr bwMode="auto">
            <a:xfrm>
              <a:off x="334" y="990"/>
              <a:ext cx="1354" cy="2322"/>
              <a:chOff x="334" y="383"/>
              <a:chExt cx="1354" cy="2322"/>
            </a:xfrm>
          </p:grpSpPr>
          <p:sp>
            <p:nvSpPr>
              <p:cNvPr id="133199" name="AutoShape 92"/>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3200" name="AutoShape 93"/>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3201" name="AutoShape 94"/>
              <p:cNvCxnSpPr>
                <a:cxnSpLocks noChangeShapeType="1"/>
                <a:stCxn id="133199" idx="3"/>
                <a:endCxn id="133200"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92671" name="Line 95"/>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2672" name="Line 96"/>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2673" name="Line 97"/>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2674" name="Line 98"/>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3206" name="AutoShape 99"/>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3207" name="AutoShape 100"/>
              <p:cNvCxnSpPr>
                <a:cxnSpLocks noChangeShapeType="1"/>
                <a:stCxn id="133206" idx="3"/>
                <a:endCxn id="133200"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3195" name="Text Box 101"/>
            <p:cNvSpPr txBox="1">
              <a:spLocks noChangeArrowheads="1"/>
            </p:cNvSpPr>
            <p:nvPr/>
          </p:nvSpPr>
          <p:spPr bwMode="auto">
            <a:xfrm>
              <a:off x="19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3196" name="Text Box 102"/>
            <p:cNvSpPr txBox="1">
              <a:spLocks noChangeArrowheads="1"/>
            </p:cNvSpPr>
            <p:nvPr/>
          </p:nvSpPr>
          <p:spPr bwMode="auto">
            <a:xfrm>
              <a:off x="43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3197" name="Text Box 103"/>
            <p:cNvSpPr txBox="1">
              <a:spLocks noChangeArrowheads="1"/>
            </p:cNvSpPr>
            <p:nvPr/>
          </p:nvSpPr>
          <p:spPr bwMode="auto">
            <a:xfrm>
              <a:off x="1056" y="702"/>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3198" name="Text Box 104"/>
            <p:cNvSpPr txBox="1">
              <a:spLocks noChangeArrowheads="1"/>
            </p:cNvSpPr>
            <p:nvPr/>
          </p:nvSpPr>
          <p:spPr bwMode="auto">
            <a:xfrm>
              <a:off x="0" y="3033"/>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92663"/>
                                        </p:tgtEl>
                                        <p:attrNameLst>
                                          <p:attrName>style.visibility</p:attrName>
                                        </p:attrNameLst>
                                      </p:cBhvr>
                                      <p:to>
                                        <p:strVal val="visible"/>
                                      </p:to>
                                    </p:set>
                                    <p:anim calcmode="lin" valueType="num">
                                      <p:cBhvr additive="base">
                                        <p:cTn id="7" dur="500" fill="hold"/>
                                        <p:tgtEl>
                                          <p:spTgt spid="792663"/>
                                        </p:tgtEl>
                                        <p:attrNameLst>
                                          <p:attrName>ppt_x</p:attrName>
                                        </p:attrNameLst>
                                      </p:cBhvr>
                                      <p:tavLst>
                                        <p:tav tm="0">
                                          <p:val>
                                            <p:strVal val="#ppt_x"/>
                                          </p:val>
                                        </p:tav>
                                        <p:tav tm="100000">
                                          <p:val>
                                            <p:strVal val="#ppt_x"/>
                                          </p:val>
                                        </p:tav>
                                      </p:tavLst>
                                    </p:anim>
                                    <p:anim calcmode="lin" valueType="num">
                                      <p:cBhvr additive="base">
                                        <p:cTn id="8" dur="500" fill="hold"/>
                                        <p:tgtEl>
                                          <p:spTgt spid="79266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92661"/>
                                        </p:tgtEl>
                                        <p:attrNameLst>
                                          <p:attrName>style.visibility</p:attrName>
                                        </p:attrNameLst>
                                      </p:cBhvr>
                                      <p:to>
                                        <p:strVal val="visible"/>
                                      </p:to>
                                    </p:set>
                                    <p:anim calcmode="lin" valueType="num">
                                      <p:cBhvr additive="base">
                                        <p:cTn id="13" dur="500" fill="hold"/>
                                        <p:tgtEl>
                                          <p:spTgt spid="792661"/>
                                        </p:tgtEl>
                                        <p:attrNameLst>
                                          <p:attrName>ppt_x</p:attrName>
                                        </p:attrNameLst>
                                      </p:cBhvr>
                                      <p:tavLst>
                                        <p:tav tm="0">
                                          <p:val>
                                            <p:strVal val="#ppt_x"/>
                                          </p:val>
                                        </p:tav>
                                        <p:tav tm="100000">
                                          <p:val>
                                            <p:strVal val="#ppt_x"/>
                                          </p:val>
                                        </p:tav>
                                      </p:tavLst>
                                    </p:anim>
                                    <p:anim calcmode="lin" valueType="num">
                                      <p:cBhvr additive="base">
                                        <p:cTn id="14" dur="500" fill="hold"/>
                                        <p:tgtEl>
                                          <p:spTgt spid="7926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266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Text Box 2"/>
          <p:cNvSpPr txBox="1">
            <a:spLocks noChangeArrowheads="1"/>
          </p:cNvSpPr>
          <p:nvPr/>
        </p:nvSpPr>
        <p:spPr bwMode="auto">
          <a:xfrm>
            <a:off x="609600" y="1371600"/>
            <a:ext cx="85344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Key:</a:t>
            </a:r>
          </a:p>
          <a:p>
            <a:pPr>
              <a:buFontTx/>
              <a:buChar char="•"/>
            </a:pPr>
            <a:r>
              <a:rPr lang="en-US" altLang="en-US">
                <a:effectLst/>
              </a:rPr>
              <a:t>If the instance does </a:t>
            </a:r>
            <a:r>
              <a:rPr lang="en-US" altLang="en-US">
                <a:solidFill>
                  <a:schemeClr val="hlink"/>
                </a:solidFill>
                <a:effectLst/>
              </a:rPr>
              <a:t>not</a:t>
            </a:r>
            <a:r>
              <a:rPr lang="en-US" altLang="en-US">
                <a:effectLst/>
              </a:rPr>
              <a:t> have a valid solution</a:t>
            </a:r>
          </a:p>
          <a:p>
            <a:pPr lvl="1">
              <a:buFontTx/>
              <a:buChar char="•"/>
            </a:pPr>
            <a:r>
              <a:rPr lang="en-US" altLang="en-US">
                <a:effectLst/>
              </a:rPr>
              <a:t>A non-deterministic (fairy god mother)</a:t>
            </a:r>
            <a:br>
              <a:rPr lang="en-US" altLang="en-US">
                <a:effectLst/>
              </a:rPr>
            </a:br>
            <a:r>
              <a:rPr lang="en-US" altLang="en-US">
                <a:effectLst/>
              </a:rPr>
              <a:t>  could prove it to you by giving you</a:t>
            </a:r>
          </a:p>
          <a:p>
            <a:pPr lvl="1"/>
            <a:r>
              <a:rPr lang="en-US" altLang="en-US">
                <a:effectLst/>
              </a:rPr>
              <a:t>           </a:t>
            </a:r>
            <a:r>
              <a:rPr lang="en-US" altLang="en-US">
                <a:solidFill>
                  <a:schemeClr val="hlink"/>
                </a:solidFill>
                <a:effectLst/>
              </a:rPr>
              <a:t>????</a:t>
            </a:r>
          </a:p>
          <a:p>
            <a:pPr lvl="1">
              <a:buFontTx/>
              <a:buChar char="•"/>
            </a:pPr>
            <a:r>
              <a:rPr lang="en-US" altLang="en-US">
                <a:effectLst/>
              </a:rPr>
              <a:t>You have no way to convince your boss.</a:t>
            </a:r>
            <a:endParaRPr lang="en-US" altLang="en-US" sz="3200">
              <a:solidFill>
                <a:schemeClr val="accent2"/>
              </a:solidFill>
              <a:effectLst/>
            </a:endParaRPr>
          </a:p>
        </p:txBody>
      </p:sp>
      <p:grpSp>
        <p:nvGrpSpPr>
          <p:cNvPr id="14339" name="Group 4"/>
          <p:cNvGrpSpPr>
            <a:grpSpLocks/>
          </p:cNvGrpSpPr>
          <p:nvPr/>
        </p:nvGrpSpPr>
        <p:grpSpPr bwMode="auto">
          <a:xfrm>
            <a:off x="685800" y="4765675"/>
            <a:ext cx="3594100" cy="1939925"/>
            <a:chOff x="1780" y="3002"/>
            <a:chExt cx="2264" cy="1222"/>
          </a:xfrm>
        </p:grpSpPr>
        <p:sp>
          <p:nvSpPr>
            <p:cNvPr id="592901" name="Oval 5"/>
            <p:cNvSpPr>
              <a:spLocks noChangeAspect="1" noChangeArrowheads="1"/>
            </p:cNvSpPr>
            <p:nvPr/>
          </p:nvSpPr>
          <p:spPr bwMode="auto">
            <a:xfrm>
              <a:off x="3290"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02" name="Oval 6"/>
            <p:cNvSpPr>
              <a:spLocks noChangeAspect="1" noChangeArrowheads="1"/>
            </p:cNvSpPr>
            <p:nvPr/>
          </p:nvSpPr>
          <p:spPr bwMode="auto">
            <a:xfrm>
              <a:off x="3290"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03" name="Oval 7"/>
            <p:cNvSpPr>
              <a:spLocks noChangeAspect="1" noChangeArrowheads="1"/>
            </p:cNvSpPr>
            <p:nvPr/>
          </p:nvSpPr>
          <p:spPr bwMode="auto">
            <a:xfrm>
              <a:off x="3865"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04" name="Oval 8"/>
            <p:cNvSpPr>
              <a:spLocks noChangeAspect="1" noChangeArrowheads="1"/>
            </p:cNvSpPr>
            <p:nvPr/>
          </p:nvSpPr>
          <p:spPr bwMode="auto">
            <a:xfrm>
              <a:off x="3865"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4448" name="AutoShape 9"/>
            <p:cNvCxnSpPr>
              <a:cxnSpLocks noChangeAspect="1" noChangeShapeType="1"/>
              <a:stCxn id="592901" idx="6"/>
              <a:endCxn id="592904" idx="2"/>
            </p:cNvCxnSpPr>
            <p:nvPr/>
          </p:nvCxnSpPr>
          <p:spPr bwMode="auto">
            <a:xfrm>
              <a:off x="3469" y="3128"/>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9" name="AutoShape 10"/>
            <p:cNvCxnSpPr>
              <a:cxnSpLocks noChangeAspect="1" noChangeShapeType="1"/>
              <a:stCxn id="592901" idx="4"/>
              <a:endCxn id="592902" idx="0"/>
            </p:cNvCxnSpPr>
            <p:nvPr/>
          </p:nvCxnSpPr>
          <p:spPr bwMode="auto">
            <a:xfrm>
              <a:off x="3379"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50" name="AutoShape 11"/>
            <p:cNvCxnSpPr>
              <a:cxnSpLocks noChangeAspect="1" noChangeShapeType="1"/>
              <a:stCxn id="592904" idx="4"/>
              <a:endCxn id="592903" idx="0"/>
            </p:cNvCxnSpPr>
            <p:nvPr/>
          </p:nvCxnSpPr>
          <p:spPr bwMode="auto">
            <a:xfrm>
              <a:off x="3954"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51" name="AutoShape 12"/>
            <p:cNvCxnSpPr>
              <a:cxnSpLocks noChangeAspect="1" noChangeShapeType="1"/>
              <a:stCxn id="592902" idx="6"/>
              <a:endCxn id="592903" idx="2"/>
            </p:cNvCxnSpPr>
            <p:nvPr/>
          </p:nvCxnSpPr>
          <p:spPr bwMode="auto">
            <a:xfrm>
              <a:off x="3469" y="3775"/>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52" name="AutoShape 13"/>
            <p:cNvCxnSpPr>
              <a:cxnSpLocks noChangeAspect="1" noChangeShapeType="1"/>
              <a:stCxn id="592904" idx="3"/>
              <a:endCxn id="592902" idx="7"/>
            </p:cNvCxnSpPr>
            <p:nvPr/>
          </p:nvCxnSpPr>
          <p:spPr bwMode="auto">
            <a:xfrm flipH="1">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53" name="AutoShape 14"/>
            <p:cNvCxnSpPr>
              <a:cxnSpLocks noChangeAspect="1" noChangeShapeType="1"/>
              <a:stCxn id="592901" idx="5"/>
              <a:endCxn id="592903" idx="1"/>
            </p:cNvCxnSpPr>
            <p:nvPr/>
          </p:nvCxnSpPr>
          <p:spPr bwMode="auto">
            <a:xfrm>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92911" name="Oval 15"/>
            <p:cNvSpPr>
              <a:spLocks noChangeAspect="1" noChangeArrowheads="1"/>
            </p:cNvSpPr>
            <p:nvPr/>
          </p:nvSpPr>
          <p:spPr bwMode="auto">
            <a:xfrm>
              <a:off x="2688" y="4044"/>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12" name="Oval 16"/>
            <p:cNvSpPr>
              <a:spLocks noChangeAspect="1" noChangeArrowheads="1"/>
            </p:cNvSpPr>
            <p:nvPr/>
          </p:nvSpPr>
          <p:spPr bwMode="auto">
            <a:xfrm>
              <a:off x="1780"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13" name="Oval 17"/>
            <p:cNvSpPr>
              <a:spLocks noChangeAspect="1" noChangeArrowheads="1"/>
            </p:cNvSpPr>
            <p:nvPr/>
          </p:nvSpPr>
          <p:spPr bwMode="auto">
            <a:xfrm>
              <a:off x="2355"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592914" name="Oval 18"/>
            <p:cNvSpPr>
              <a:spLocks noChangeAspect="1" noChangeArrowheads="1"/>
            </p:cNvSpPr>
            <p:nvPr/>
          </p:nvSpPr>
          <p:spPr bwMode="auto">
            <a:xfrm>
              <a:off x="2355" y="3002"/>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4458" name="AutoShape 19"/>
            <p:cNvCxnSpPr>
              <a:cxnSpLocks noChangeAspect="1" noChangeShapeType="1"/>
              <a:endCxn id="592912" idx="5"/>
            </p:cNvCxnSpPr>
            <p:nvPr/>
          </p:nvCxnSpPr>
          <p:spPr bwMode="auto">
            <a:xfrm flipH="1" flipV="1">
              <a:off x="1934" y="3803"/>
              <a:ext cx="755" cy="31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59" name="AutoShape 20"/>
            <p:cNvCxnSpPr>
              <a:cxnSpLocks noChangeAspect="1" noChangeShapeType="1"/>
              <a:stCxn id="592914" idx="4"/>
              <a:endCxn id="592913" idx="0"/>
            </p:cNvCxnSpPr>
            <p:nvPr/>
          </p:nvCxnSpPr>
          <p:spPr bwMode="auto">
            <a:xfrm>
              <a:off x="2445" y="3182"/>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60" name="AutoShape 21"/>
            <p:cNvCxnSpPr>
              <a:cxnSpLocks noChangeAspect="1" noChangeShapeType="1"/>
              <a:stCxn id="592912" idx="6"/>
              <a:endCxn id="592913" idx="2"/>
            </p:cNvCxnSpPr>
            <p:nvPr/>
          </p:nvCxnSpPr>
          <p:spPr bwMode="auto">
            <a:xfrm>
              <a:off x="1960" y="3739"/>
              <a:ext cx="39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61" name="AutoShape 22"/>
            <p:cNvCxnSpPr>
              <a:cxnSpLocks noChangeAspect="1" noChangeShapeType="1"/>
              <a:stCxn id="592914" idx="3"/>
              <a:endCxn id="592912" idx="7"/>
            </p:cNvCxnSpPr>
            <p:nvPr/>
          </p:nvCxnSpPr>
          <p:spPr bwMode="auto">
            <a:xfrm flipH="1">
              <a:off x="1933" y="3155"/>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62" name="AutoShape 23"/>
            <p:cNvCxnSpPr>
              <a:cxnSpLocks noChangeAspect="1" noChangeShapeType="1"/>
              <a:stCxn id="592911" idx="6"/>
              <a:endCxn id="592902" idx="3"/>
            </p:cNvCxnSpPr>
            <p:nvPr/>
          </p:nvCxnSpPr>
          <p:spPr bwMode="auto">
            <a:xfrm flipV="1">
              <a:off x="2868" y="3838"/>
              <a:ext cx="448"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592920" name="Text Box 24"/>
          <p:cNvSpPr txBox="1">
            <a:spLocks noChangeArrowheads="1"/>
          </p:cNvSpPr>
          <p:nvPr/>
        </p:nvSpPr>
        <p:spPr bwMode="auto">
          <a:xfrm>
            <a:off x="2590800" y="6248400"/>
            <a:ext cx="1104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k=5</a:t>
            </a:r>
          </a:p>
        </p:txBody>
      </p:sp>
      <p:grpSp>
        <p:nvGrpSpPr>
          <p:cNvPr id="3" name="Group 25"/>
          <p:cNvGrpSpPr>
            <a:grpSpLocks/>
          </p:cNvGrpSpPr>
          <p:nvPr/>
        </p:nvGrpSpPr>
        <p:grpSpPr bwMode="auto">
          <a:xfrm flipH="1">
            <a:off x="4800600" y="4354513"/>
            <a:ext cx="1076325" cy="2274887"/>
            <a:chOff x="3915" y="446"/>
            <a:chExt cx="678" cy="1433"/>
          </a:xfrm>
        </p:grpSpPr>
        <p:sp>
          <p:nvSpPr>
            <p:cNvPr id="592922" name="Rectangle 26"/>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592923" name="Freeform 27"/>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592924" name="Freeform 28"/>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592925" name="Freeform 29"/>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592926" name="Freeform 30"/>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592927" name="Freeform 31"/>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592928" name="Freeform 32"/>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592929" name="Freeform 33"/>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592930" name="Freeform 34"/>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592931" name="Freeform 35"/>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592932" name="Freeform 36"/>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592933" name="Freeform 37"/>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592934" name="Freeform 38"/>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592935" name="Freeform 39"/>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592936" name="Freeform 40"/>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592937" name="Freeform 41"/>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592938" name="Freeform 42"/>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592939" name="Freeform 43"/>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592940" name="Freeform 44"/>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592941" name="Freeform 45"/>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592942" name="Freeform 46"/>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592943" name="Freeform 47"/>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592944" name="Freeform 48"/>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592945" name="Freeform 49"/>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592946" name="Freeform 50"/>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592947" name="Freeform 51"/>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592948" name="Freeform 52"/>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592949" name="Freeform 53"/>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592950" name="Freeform 54"/>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592951" name="Freeform 55"/>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592952" name="Freeform 56"/>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592953" name="Freeform 57"/>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592954" name="Freeform 58"/>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592955" name="Freeform 59"/>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592956" name="Freeform 60"/>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592957" name="Freeform 61"/>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592958" name="Freeform 62"/>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592959" name="Freeform 63"/>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592960" name="Freeform 64"/>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592961" name="Freeform 65"/>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592962" name="Freeform 66"/>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592963" name="Freeform 67"/>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592964" name="Freeform 68"/>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592965" name="Freeform 69"/>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592966" name="Freeform 70"/>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592967" name="Freeform 71"/>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592968" name="Freeform 72"/>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592969" name="Freeform 73"/>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592970" name="Freeform 74"/>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592971" name="Freeform 75"/>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592972" name="Freeform 76"/>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592973" name="Freeform 77"/>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592974" name="Freeform 78"/>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592975" name="Freeform 79"/>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592976" name="Freeform 80"/>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592977" name="Freeform 81"/>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592978" name="Freeform 82"/>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592979" name="Freeform 83"/>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592980" name="Freeform 84"/>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592981" name="Freeform 85"/>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592982" name="Freeform 86"/>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592983" name="Freeform 87"/>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592984" name="Freeform 88"/>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592985" name="Freeform 89"/>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592986" name="Freeform 90"/>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592987" name="Freeform 91"/>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592988" name="Freeform 92"/>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592989" name="Freeform 93"/>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592990" name="Freeform 94"/>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592991" name="Freeform 95"/>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592992" name="Freeform 96"/>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592993" name="Freeform 97"/>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592994" name="Freeform 98"/>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592995" name="Freeform 99"/>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592996" name="Freeform 100"/>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592997" name="Freeform 101"/>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592998" name="Freeform 102"/>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592999" name="Freeform 103"/>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593000" name="Freeform 104"/>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593001" name="Freeform 105"/>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593002" name="Freeform 106"/>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593003" name="Freeform 107"/>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593004" name="Freeform 108"/>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593005" name="Freeform 109"/>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593006" name="Freeform 110"/>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593007" name="Freeform 111"/>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593008" name="Freeform 112"/>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593009" name="Freeform 113"/>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593010" name="Freeform 114"/>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593011" name="Freeform 115"/>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593012" name="Freeform 116"/>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593013" name="Freeform 117"/>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593014" name="Freeform 118"/>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593015" name="Freeform 119"/>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593016" name="Freeform 120"/>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593017" name="Freeform 121"/>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593018" name="Freeform 122"/>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593019" name="Freeform 123"/>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593020" name="Freeform 124"/>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593021" name="Freeform 125"/>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593022" name="Freeform 126"/>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4342" name="Rectangle 358"/>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92898">
                                            <p:txEl>
                                              <p:pRg st="1" end="1"/>
                                            </p:txEl>
                                          </p:spTgt>
                                        </p:tgtEl>
                                        <p:attrNameLst>
                                          <p:attrName>style.visibility</p:attrName>
                                        </p:attrNameLst>
                                      </p:cBhvr>
                                      <p:to>
                                        <p:strVal val="visible"/>
                                      </p:to>
                                    </p:set>
                                    <p:anim calcmode="lin" valueType="num">
                                      <p:cBhvr additive="base">
                                        <p:cTn id="7" dur="500" fill="hold"/>
                                        <p:tgtEl>
                                          <p:spTgt spid="59289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92898">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92920"/>
                                        </p:tgtEl>
                                        <p:attrNameLst>
                                          <p:attrName>style.visibility</p:attrName>
                                        </p:attrNameLst>
                                      </p:cBhvr>
                                      <p:to>
                                        <p:strVal val="visible"/>
                                      </p:to>
                                    </p:set>
                                    <p:anim calcmode="lin" valueType="num">
                                      <p:cBhvr additive="base">
                                        <p:cTn id="11" dur="500" fill="hold"/>
                                        <p:tgtEl>
                                          <p:spTgt spid="592920"/>
                                        </p:tgtEl>
                                        <p:attrNameLst>
                                          <p:attrName>ppt_x</p:attrName>
                                        </p:attrNameLst>
                                      </p:cBhvr>
                                      <p:tavLst>
                                        <p:tav tm="0">
                                          <p:val>
                                            <p:strVal val="#ppt_x"/>
                                          </p:val>
                                        </p:tav>
                                        <p:tav tm="100000">
                                          <p:val>
                                            <p:strVal val="#ppt_x"/>
                                          </p:val>
                                        </p:tav>
                                      </p:tavLst>
                                    </p:anim>
                                    <p:anim calcmode="lin" valueType="num">
                                      <p:cBhvr additive="base">
                                        <p:cTn id="12" dur="500" fill="hold"/>
                                        <p:tgtEl>
                                          <p:spTgt spid="59292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92898">
                                            <p:txEl>
                                              <p:pRg st="2" end="2"/>
                                            </p:txEl>
                                          </p:spTgt>
                                        </p:tgtEl>
                                        <p:attrNameLst>
                                          <p:attrName>style.visibility</p:attrName>
                                        </p:attrNameLst>
                                      </p:cBhvr>
                                      <p:to>
                                        <p:strVal val="visible"/>
                                      </p:to>
                                    </p:set>
                                    <p:anim calcmode="lin" valueType="num">
                                      <p:cBhvr additive="base">
                                        <p:cTn id="17" dur="500" fill="hold"/>
                                        <p:tgtEl>
                                          <p:spTgt spid="592898">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92898">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92898">
                                            <p:txEl>
                                              <p:pRg st="3" end="3"/>
                                            </p:txEl>
                                          </p:spTgt>
                                        </p:tgtEl>
                                        <p:attrNameLst>
                                          <p:attrName>style.visibility</p:attrName>
                                        </p:attrNameLst>
                                      </p:cBhvr>
                                      <p:to>
                                        <p:strVal val="visible"/>
                                      </p:to>
                                    </p:set>
                                    <p:anim calcmode="lin" valueType="num">
                                      <p:cBhvr additive="base">
                                        <p:cTn id="27" dur="500" fill="hold"/>
                                        <p:tgtEl>
                                          <p:spTgt spid="592898">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9289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92898">
                                            <p:txEl>
                                              <p:pRg st="4" end="4"/>
                                            </p:txEl>
                                          </p:spTgt>
                                        </p:tgtEl>
                                        <p:attrNameLst>
                                          <p:attrName>style.visibility</p:attrName>
                                        </p:attrNameLst>
                                      </p:cBhvr>
                                      <p:to>
                                        <p:strVal val="visible"/>
                                      </p:to>
                                    </p:set>
                                    <p:anim calcmode="lin" valueType="num">
                                      <p:cBhvr additive="base">
                                        <p:cTn id="33" dur="500" fill="hold"/>
                                        <p:tgtEl>
                                          <p:spTgt spid="592898">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9289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898" grpId="0" build="p" bldLvl="2" autoUpdateAnimBg="0"/>
      <p:bldP spid="592920"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p:cNvGrpSpPr>
            <a:grpSpLocks/>
          </p:cNvGrpSpPr>
          <p:nvPr/>
        </p:nvGrpSpPr>
        <p:grpSpPr bwMode="auto">
          <a:xfrm>
            <a:off x="3722688" y="457200"/>
            <a:ext cx="5345112" cy="6048375"/>
            <a:chOff x="2345" y="288"/>
            <a:chExt cx="3367" cy="3810"/>
          </a:xfrm>
        </p:grpSpPr>
        <p:grpSp>
          <p:nvGrpSpPr>
            <p:cNvPr id="134165" name="Group 3"/>
            <p:cNvGrpSpPr>
              <a:grpSpLocks/>
            </p:cNvGrpSpPr>
            <p:nvPr/>
          </p:nvGrpSpPr>
          <p:grpSpPr bwMode="auto">
            <a:xfrm>
              <a:off x="2345" y="288"/>
              <a:ext cx="3367" cy="3810"/>
              <a:chOff x="2345" y="288"/>
              <a:chExt cx="3367" cy="3810"/>
            </a:xfrm>
          </p:grpSpPr>
          <p:sp>
            <p:nvSpPr>
              <p:cNvPr id="1021956" name="Oval 4"/>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57" name="Oval 5"/>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58" name="Oval 6"/>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59" name="Oval 7"/>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0" name="Oval 8"/>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1" name="Oval 9"/>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2" name="Oval 10"/>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3" name="Oval 11"/>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4" name="Oval 12"/>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5" name="Oval 13"/>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6" name="Oval 14"/>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67" name="Oval 15"/>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4179" name="AutoShape 16"/>
              <p:cNvCxnSpPr>
                <a:cxnSpLocks noChangeShapeType="1"/>
                <a:stCxn id="1021964" idx="6"/>
                <a:endCxn id="1021956" idx="2"/>
              </p:cNvCxnSpPr>
              <p:nvPr/>
            </p:nvCxnSpPr>
            <p:spPr bwMode="auto">
              <a:xfrm>
                <a:off x="3235" y="40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0" name="AutoShape 17"/>
              <p:cNvCxnSpPr>
                <a:cxnSpLocks noChangeShapeType="1"/>
                <a:stCxn id="1021956" idx="3"/>
                <a:endCxn id="1021963"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1" name="AutoShape 18"/>
              <p:cNvCxnSpPr>
                <a:cxnSpLocks noChangeShapeType="1"/>
                <a:stCxn id="1021964" idx="5"/>
                <a:endCxn id="1021963"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2" name="AutoShape 19"/>
              <p:cNvCxnSpPr>
                <a:cxnSpLocks noChangeShapeType="1"/>
                <a:stCxn id="1021956" idx="5"/>
                <a:endCxn id="1021966"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3" name="AutoShape 20"/>
              <p:cNvCxnSpPr>
                <a:cxnSpLocks noChangeShapeType="1"/>
                <a:stCxn id="1021956" idx="4"/>
                <a:endCxn id="1021957"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4" name="AutoShape 21"/>
              <p:cNvCxnSpPr>
                <a:cxnSpLocks noChangeShapeType="1"/>
                <a:stCxn id="1021963" idx="5"/>
                <a:endCxn id="1021958"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5" name="AutoShape 22"/>
              <p:cNvCxnSpPr>
                <a:cxnSpLocks noChangeShapeType="1"/>
                <a:stCxn id="1021967" idx="7"/>
                <a:endCxn id="1021963"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6" name="AutoShape 23"/>
              <p:cNvCxnSpPr>
                <a:cxnSpLocks noChangeShapeType="1"/>
                <a:stCxn id="1021963" idx="6"/>
                <a:endCxn id="1021965"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7" name="AutoShape 24"/>
              <p:cNvCxnSpPr>
                <a:cxnSpLocks noChangeShapeType="1"/>
                <a:stCxn id="1021967" idx="6"/>
                <a:endCxn id="1021966"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8" name="AutoShape 25"/>
              <p:cNvCxnSpPr>
                <a:cxnSpLocks noChangeShapeType="1"/>
                <a:stCxn id="1021962" idx="0"/>
                <a:endCxn id="1021963"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89" name="AutoShape 26"/>
              <p:cNvCxnSpPr>
                <a:cxnSpLocks noChangeShapeType="1"/>
                <a:stCxn id="1021962" idx="6"/>
                <a:endCxn id="1021958"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0" name="AutoShape 27"/>
              <p:cNvCxnSpPr>
                <a:cxnSpLocks noChangeShapeType="1"/>
                <a:stCxn id="1021961" idx="5"/>
                <a:endCxn id="1021958"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1" name="AutoShape 28"/>
              <p:cNvCxnSpPr>
                <a:cxnSpLocks noChangeShapeType="1"/>
                <a:stCxn id="1021958" idx="6"/>
                <a:endCxn id="1021957"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2" name="AutoShape 29"/>
              <p:cNvCxnSpPr>
                <a:cxnSpLocks noChangeShapeType="1"/>
                <a:stCxn id="1021960" idx="4"/>
                <a:endCxn id="1021961"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3" name="AutoShape 30"/>
              <p:cNvCxnSpPr>
                <a:cxnSpLocks noChangeShapeType="1"/>
                <a:stCxn id="1021967" idx="4"/>
                <a:endCxn id="1021960"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4" name="AutoShape 31"/>
              <p:cNvCxnSpPr>
                <a:cxnSpLocks noChangeShapeType="1"/>
                <a:stCxn id="1021960" idx="5"/>
                <a:endCxn id="1021959"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5" name="AutoShape 32"/>
              <p:cNvCxnSpPr>
                <a:cxnSpLocks noChangeShapeType="1"/>
                <a:stCxn id="1021959" idx="2"/>
                <a:endCxn id="1021961"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6" name="AutoShape 33"/>
              <p:cNvCxnSpPr>
                <a:cxnSpLocks noChangeShapeType="1"/>
                <a:stCxn id="1021959" idx="7"/>
                <a:endCxn id="1021965"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7" name="AutoShape 34"/>
              <p:cNvCxnSpPr>
                <a:cxnSpLocks noChangeShapeType="1"/>
                <a:stCxn id="1021965" idx="4"/>
                <a:endCxn id="1021966"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198" name="AutoShape 35"/>
              <p:cNvCxnSpPr>
                <a:cxnSpLocks noChangeShapeType="1"/>
                <a:stCxn id="1021966" idx="4"/>
                <a:endCxn id="1021957"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21988" name="Oval 36"/>
              <p:cNvSpPr>
                <a:spLocks noChangeAspect="1" noChangeArrowheads="1"/>
              </p:cNvSpPr>
              <p:nvPr/>
            </p:nvSpPr>
            <p:spPr bwMode="auto">
              <a:xfrm>
                <a:off x="3500"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89" name="Oval 37"/>
              <p:cNvSpPr>
                <a:spLocks noChangeAspect="1" noChangeArrowheads="1"/>
              </p:cNvSpPr>
              <p:nvPr/>
            </p:nvSpPr>
            <p:spPr bwMode="auto">
              <a:xfrm>
                <a:off x="5232"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0" name="Oval 38"/>
              <p:cNvSpPr>
                <a:spLocks noChangeAspect="1" noChangeArrowheads="1"/>
              </p:cNvSpPr>
              <p:nvPr/>
            </p:nvSpPr>
            <p:spPr bwMode="auto">
              <a:xfrm>
                <a:off x="4654" y="3255"/>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1" name="Oval 39"/>
              <p:cNvSpPr>
                <a:spLocks noChangeAspect="1" noChangeArrowheads="1"/>
              </p:cNvSpPr>
              <p:nvPr/>
            </p:nvSpPr>
            <p:spPr bwMode="auto">
              <a:xfrm>
                <a:off x="3668" y="3160"/>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2" name="Oval 40"/>
              <p:cNvSpPr>
                <a:spLocks noChangeAspect="1" noChangeArrowheads="1"/>
              </p:cNvSpPr>
              <p:nvPr/>
            </p:nvSpPr>
            <p:spPr bwMode="auto">
              <a:xfrm>
                <a:off x="3307"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3" name="Oval 41"/>
              <p:cNvSpPr>
                <a:spLocks noChangeAspect="1" noChangeArrowheads="1"/>
              </p:cNvSpPr>
              <p:nvPr/>
            </p:nvSpPr>
            <p:spPr bwMode="auto">
              <a:xfrm>
                <a:off x="3307"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4" name="Oval 42"/>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5" name="Oval 43"/>
              <p:cNvSpPr>
                <a:spLocks noChangeAspect="1" noChangeArrowheads="1"/>
              </p:cNvSpPr>
              <p:nvPr/>
            </p:nvSpPr>
            <p:spPr bwMode="auto">
              <a:xfrm>
                <a:off x="3259" y="55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6" name="Oval 44"/>
              <p:cNvSpPr>
                <a:spLocks noChangeAspect="1" noChangeArrowheads="1"/>
              </p:cNvSpPr>
              <p:nvPr/>
            </p:nvSpPr>
            <p:spPr bwMode="auto">
              <a:xfrm>
                <a:off x="2995"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7" name="Oval 45"/>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8" name="Oval 46"/>
              <p:cNvSpPr>
                <a:spLocks noChangeAspect="1" noChangeArrowheads="1"/>
              </p:cNvSpPr>
              <p:nvPr/>
            </p:nvSpPr>
            <p:spPr bwMode="auto">
              <a:xfrm>
                <a:off x="5232"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21999" name="Oval 47"/>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4211" name="AutoShape 48"/>
              <p:cNvCxnSpPr>
                <a:cxnSpLocks noChangeShapeType="1"/>
                <a:stCxn id="1021996" idx="6"/>
                <a:endCxn id="1021988" idx="2"/>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2" name="AutoShape 49"/>
              <p:cNvCxnSpPr>
                <a:cxnSpLocks noChangeShapeType="1"/>
                <a:stCxn id="1021988" idx="3"/>
                <a:endCxn id="1021995" idx="7"/>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3" name="AutoShape 50"/>
              <p:cNvCxnSpPr>
                <a:cxnSpLocks noChangeShapeType="1"/>
                <a:stCxn id="1021996" idx="5"/>
                <a:endCxn id="1021995" idx="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4" name="AutoShape 51"/>
              <p:cNvCxnSpPr>
                <a:cxnSpLocks noChangeShapeType="1"/>
                <a:stCxn id="1021988" idx="5"/>
                <a:endCxn id="1021998" idx="1"/>
              </p:cNvCxnSpPr>
              <p:nvPr/>
            </p:nvCxnSpPr>
            <p:spPr bwMode="auto">
              <a:xfrm>
                <a:off x="3705" y="450"/>
                <a:ext cx="1562" cy="251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5" name="AutoShape 52"/>
              <p:cNvCxnSpPr>
                <a:cxnSpLocks noChangeShapeType="1"/>
                <a:stCxn id="1021988" idx="4"/>
                <a:endCxn id="1021989" idx="1"/>
              </p:cNvCxnSpPr>
              <p:nvPr/>
            </p:nvCxnSpPr>
            <p:spPr bwMode="auto">
              <a:xfrm>
                <a:off x="3620" y="478"/>
                <a:ext cx="1647" cy="280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6" name="AutoShape 53"/>
              <p:cNvCxnSpPr>
                <a:cxnSpLocks noChangeShapeType="1"/>
                <a:stCxn id="1021995" idx="5"/>
                <a:endCxn id="1021990" idx="1"/>
              </p:cNvCxnSpPr>
              <p:nvPr/>
            </p:nvCxnSpPr>
            <p:spPr bwMode="auto">
              <a:xfrm>
                <a:off x="3465" y="714"/>
                <a:ext cx="1224" cy="25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7" name="AutoShape 54"/>
              <p:cNvCxnSpPr>
                <a:cxnSpLocks noChangeShapeType="1"/>
                <a:stCxn id="1021999" idx="7"/>
                <a:endCxn id="1021995" idx="2"/>
              </p:cNvCxnSpPr>
              <p:nvPr/>
            </p:nvCxnSpPr>
            <p:spPr bwMode="auto">
              <a:xfrm flipH="1" flipV="1">
                <a:off x="3259" y="648"/>
                <a:ext cx="253" cy="20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8" name="AutoShape 55"/>
              <p:cNvCxnSpPr>
                <a:cxnSpLocks noChangeShapeType="1"/>
                <a:stCxn id="1021995" idx="6"/>
                <a:endCxn id="1021997" idx="2"/>
              </p:cNvCxnSpPr>
              <p:nvPr/>
            </p:nvCxnSpPr>
            <p:spPr bwMode="auto">
              <a:xfrm>
                <a:off x="3500" y="648"/>
                <a:ext cx="1732" cy="205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19" name="AutoShape 56"/>
              <p:cNvCxnSpPr>
                <a:cxnSpLocks noChangeShapeType="1"/>
                <a:stCxn id="1021999" idx="6"/>
                <a:endCxn id="1021998" idx="2"/>
              </p:cNvCxnSpPr>
              <p:nvPr/>
            </p:nvCxnSpPr>
            <p:spPr bwMode="auto">
              <a:xfrm>
                <a:off x="3547" y="2800"/>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0" name="AutoShape 57"/>
              <p:cNvCxnSpPr>
                <a:cxnSpLocks noChangeShapeType="1"/>
                <a:stCxn id="1021994" idx="0"/>
                <a:endCxn id="1021995" idx="4"/>
              </p:cNvCxnSpPr>
              <p:nvPr/>
            </p:nvCxnSpPr>
            <p:spPr bwMode="auto">
              <a:xfrm flipH="1" flipV="1">
                <a:off x="3380" y="742"/>
                <a:ext cx="804" cy="316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1" name="AutoShape 58"/>
              <p:cNvCxnSpPr>
                <a:cxnSpLocks noChangeShapeType="1"/>
                <a:stCxn id="1021994" idx="6"/>
                <a:endCxn id="1021990" idx="3"/>
              </p:cNvCxnSpPr>
              <p:nvPr/>
            </p:nvCxnSpPr>
            <p:spPr bwMode="auto">
              <a:xfrm flipV="1">
                <a:off x="4304" y="3416"/>
                <a:ext cx="385" cy="5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2" name="AutoShape 59"/>
              <p:cNvCxnSpPr>
                <a:cxnSpLocks noChangeShapeType="1"/>
                <a:stCxn id="1021993" idx="5"/>
                <a:endCxn id="1021990" idx="2"/>
              </p:cNvCxnSpPr>
              <p:nvPr/>
            </p:nvCxnSpPr>
            <p:spPr bwMode="auto">
              <a:xfrm flipV="1">
                <a:off x="3513" y="3349"/>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3" name="AutoShape 60"/>
              <p:cNvCxnSpPr>
                <a:cxnSpLocks noChangeShapeType="1"/>
                <a:stCxn id="1021990" idx="6"/>
                <a:endCxn id="1021989" idx="2"/>
              </p:cNvCxnSpPr>
              <p:nvPr/>
            </p:nvCxnSpPr>
            <p:spPr bwMode="auto">
              <a:xfrm>
                <a:off x="4895" y="3349"/>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4" name="AutoShape 61"/>
              <p:cNvCxnSpPr>
                <a:cxnSpLocks noChangeShapeType="1"/>
                <a:stCxn id="1021992" idx="4"/>
                <a:endCxn id="1021993" idx="0"/>
              </p:cNvCxnSpPr>
              <p:nvPr/>
            </p:nvCxnSpPr>
            <p:spPr bwMode="auto">
              <a:xfrm>
                <a:off x="3427"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5" name="AutoShape 62"/>
              <p:cNvCxnSpPr>
                <a:cxnSpLocks noChangeShapeType="1"/>
                <a:stCxn id="1021999" idx="4"/>
                <a:endCxn id="1021992" idx="0"/>
              </p:cNvCxnSpPr>
              <p:nvPr/>
            </p:nvCxnSpPr>
            <p:spPr bwMode="auto">
              <a:xfrm>
                <a:off x="3427" y="2894"/>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6" name="AutoShape 63"/>
              <p:cNvCxnSpPr>
                <a:cxnSpLocks noChangeShapeType="1"/>
                <a:stCxn id="1021992" idx="5"/>
                <a:endCxn id="1021991" idx="1"/>
              </p:cNvCxnSpPr>
              <p:nvPr/>
            </p:nvCxnSpPr>
            <p:spPr bwMode="auto">
              <a:xfrm>
                <a:off x="3513" y="3094"/>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7" name="AutoShape 64"/>
              <p:cNvCxnSpPr>
                <a:cxnSpLocks noChangeShapeType="1"/>
                <a:stCxn id="1021991" idx="2"/>
                <a:endCxn id="1021993" idx="6"/>
              </p:cNvCxnSpPr>
              <p:nvPr/>
            </p:nvCxnSpPr>
            <p:spPr bwMode="auto">
              <a:xfrm flipH="1">
                <a:off x="3547" y="3255"/>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8" name="AutoShape 65"/>
              <p:cNvCxnSpPr>
                <a:cxnSpLocks noChangeShapeType="1"/>
                <a:stCxn id="1021991" idx="7"/>
                <a:endCxn id="1021997" idx="3"/>
              </p:cNvCxnSpPr>
              <p:nvPr/>
            </p:nvCxnSpPr>
            <p:spPr bwMode="auto">
              <a:xfrm flipV="1">
                <a:off x="3873" y="2772"/>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29" name="AutoShape 66"/>
              <p:cNvCxnSpPr>
                <a:cxnSpLocks noChangeShapeType="1"/>
                <a:stCxn id="1021997" idx="4"/>
                <a:endCxn id="1021998" idx="0"/>
              </p:cNvCxnSpPr>
              <p:nvPr/>
            </p:nvCxnSpPr>
            <p:spPr bwMode="auto">
              <a:xfrm>
                <a:off x="5352" y="280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30" name="AutoShape 67"/>
              <p:cNvCxnSpPr>
                <a:cxnSpLocks noChangeShapeType="1"/>
                <a:stCxn id="1021998" idx="4"/>
                <a:endCxn id="1021989" idx="0"/>
              </p:cNvCxnSpPr>
              <p:nvPr/>
            </p:nvCxnSpPr>
            <p:spPr bwMode="auto">
              <a:xfrm>
                <a:off x="5352"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22020" name="Oval 68"/>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34232" name="AutoShape 69"/>
              <p:cNvCxnSpPr>
                <a:cxnSpLocks noChangeShapeType="1"/>
                <a:stCxn id="1022020" idx="4"/>
                <a:endCxn id="1021997" idx="0"/>
              </p:cNvCxnSpPr>
              <p:nvPr/>
            </p:nvCxnSpPr>
            <p:spPr bwMode="auto">
              <a:xfrm flipH="1">
                <a:off x="5352" y="1028"/>
                <a:ext cx="240" cy="158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4233" name="AutoShape 70"/>
              <p:cNvCxnSpPr>
                <a:cxnSpLocks noChangeShapeType="1"/>
                <a:stCxn id="1021995" idx="6"/>
                <a:endCxn id="1022020" idx="2"/>
              </p:cNvCxnSpPr>
              <p:nvPr/>
            </p:nvCxnSpPr>
            <p:spPr bwMode="auto">
              <a:xfrm>
                <a:off x="3500" y="648"/>
                <a:ext cx="1972" cy="2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cxnSp>
          <p:nvCxnSpPr>
            <p:cNvPr id="134166" name="AutoShape 71"/>
            <p:cNvCxnSpPr>
              <a:cxnSpLocks noChangeShapeType="1"/>
            </p:cNvCxnSpPr>
            <p:nvPr/>
          </p:nvCxnSpPr>
          <p:spPr bwMode="auto">
            <a:xfrm flipH="1" flipV="1">
              <a:off x="3634" y="478"/>
              <a:ext cx="684" cy="3525"/>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022024" name="Rectangle 7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134148" name="Text Box 73"/>
          <p:cNvSpPr txBox="1">
            <a:spLocks noChangeArrowheads="1"/>
          </p:cNvSpPr>
          <p:nvPr/>
        </p:nvSpPr>
        <p:spPr bwMode="auto">
          <a:xfrm>
            <a:off x="5105400" y="-90488"/>
            <a:ext cx="279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a:effectLst/>
                <a:latin typeface="Symbol" pitchFamily="18" charset="2"/>
                <a:sym typeface="Symbol" pitchFamily="18" charset="2"/>
              </a:rPr>
              <a:t></a:t>
            </a:r>
            <a:r>
              <a:rPr lang="en-US" altLang="en-US">
                <a:effectLst/>
              </a:rPr>
              <a:t> graph</a:t>
            </a:r>
          </a:p>
        </p:txBody>
      </p:sp>
      <p:grpSp>
        <p:nvGrpSpPr>
          <p:cNvPr id="134149" name="Group 74"/>
          <p:cNvGrpSpPr>
            <a:grpSpLocks/>
          </p:cNvGrpSpPr>
          <p:nvPr/>
        </p:nvGrpSpPr>
        <p:grpSpPr bwMode="auto">
          <a:xfrm>
            <a:off x="0" y="1038225"/>
            <a:ext cx="2679700" cy="4295775"/>
            <a:chOff x="0" y="654"/>
            <a:chExt cx="1688" cy="2706"/>
          </a:xfrm>
        </p:grpSpPr>
        <p:grpSp>
          <p:nvGrpSpPr>
            <p:cNvPr id="134151" name="Group 75"/>
            <p:cNvGrpSpPr>
              <a:grpSpLocks/>
            </p:cNvGrpSpPr>
            <p:nvPr/>
          </p:nvGrpSpPr>
          <p:grpSpPr bwMode="auto">
            <a:xfrm>
              <a:off x="334" y="990"/>
              <a:ext cx="1354" cy="2322"/>
              <a:chOff x="334" y="383"/>
              <a:chExt cx="1354" cy="2322"/>
            </a:xfrm>
          </p:grpSpPr>
          <p:sp>
            <p:nvSpPr>
              <p:cNvPr id="134156" name="AutoShape 76"/>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4157" name="AutoShape 77"/>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4158" name="AutoShape 78"/>
              <p:cNvCxnSpPr>
                <a:cxnSpLocks noChangeShapeType="1"/>
                <a:stCxn id="134156" idx="3"/>
                <a:endCxn id="134157"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22031" name="Line 79"/>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2032" name="Line 80"/>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2033" name="Line 81"/>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2034" name="Line 82"/>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4163" name="AutoShape 83"/>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4164" name="AutoShape 84"/>
              <p:cNvCxnSpPr>
                <a:cxnSpLocks noChangeShapeType="1"/>
                <a:stCxn id="134163" idx="3"/>
                <a:endCxn id="134157"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4152" name="Text Box 85"/>
            <p:cNvSpPr txBox="1">
              <a:spLocks noChangeArrowheads="1"/>
            </p:cNvSpPr>
            <p:nvPr/>
          </p:nvSpPr>
          <p:spPr bwMode="auto">
            <a:xfrm>
              <a:off x="19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4153" name="Text Box 86"/>
            <p:cNvSpPr txBox="1">
              <a:spLocks noChangeArrowheads="1"/>
            </p:cNvSpPr>
            <p:nvPr/>
          </p:nvSpPr>
          <p:spPr bwMode="auto">
            <a:xfrm>
              <a:off x="43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4154" name="Text Box 87"/>
            <p:cNvSpPr txBox="1">
              <a:spLocks noChangeArrowheads="1"/>
            </p:cNvSpPr>
            <p:nvPr/>
          </p:nvSpPr>
          <p:spPr bwMode="auto">
            <a:xfrm>
              <a:off x="1056" y="702"/>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4155" name="Text Box 88"/>
            <p:cNvSpPr txBox="1">
              <a:spLocks noChangeArrowheads="1"/>
            </p:cNvSpPr>
            <p:nvPr/>
          </p:nvSpPr>
          <p:spPr bwMode="auto">
            <a:xfrm>
              <a:off x="0" y="3033"/>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
        <p:nvSpPr>
          <p:cNvPr id="1022041" name="Text Box 89"/>
          <p:cNvSpPr txBox="1">
            <a:spLocks noChangeArrowheads="1"/>
          </p:cNvSpPr>
          <p:nvPr/>
        </p:nvSpPr>
        <p:spPr bwMode="auto">
          <a:xfrm>
            <a:off x="4021138" y="5964238"/>
            <a:ext cx="13192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Done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22041"/>
                                        </p:tgtEl>
                                        <p:attrNameLst>
                                          <p:attrName>style.visibility</p:attrName>
                                        </p:attrNameLst>
                                      </p:cBhvr>
                                      <p:to>
                                        <p:strVal val="visible"/>
                                      </p:to>
                                    </p:set>
                                    <p:anim calcmode="lin" valueType="num">
                                      <p:cBhvr additive="base">
                                        <p:cTn id="7" dur="500" fill="hold"/>
                                        <p:tgtEl>
                                          <p:spTgt spid="1022041"/>
                                        </p:tgtEl>
                                        <p:attrNameLst>
                                          <p:attrName>ppt_x</p:attrName>
                                        </p:attrNameLst>
                                      </p:cBhvr>
                                      <p:tavLst>
                                        <p:tav tm="0">
                                          <p:val>
                                            <p:strVal val="#ppt_x"/>
                                          </p:val>
                                        </p:tav>
                                        <p:tav tm="100000">
                                          <p:val>
                                            <p:strVal val="#ppt_x"/>
                                          </p:val>
                                        </p:tav>
                                      </p:tavLst>
                                    </p:anim>
                                    <p:anim calcmode="lin" valueType="num">
                                      <p:cBhvr additive="base">
                                        <p:cTn id="8" dur="500" fill="hold"/>
                                        <p:tgtEl>
                                          <p:spTgt spid="10220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204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1"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2"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3"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4"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5"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6"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7"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8"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79"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80"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181"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5182" name="AutoShape 27"/>
          <p:cNvCxnSpPr>
            <a:cxnSpLocks noChangeShapeType="1"/>
            <a:stCxn id="135178" idx="6"/>
            <a:endCxn id="135170"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3" name="AutoShape 28"/>
          <p:cNvCxnSpPr>
            <a:cxnSpLocks noChangeShapeType="1"/>
            <a:stCxn id="135170" idx="3"/>
            <a:endCxn id="135177"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4" name="AutoShape 29"/>
          <p:cNvCxnSpPr>
            <a:cxnSpLocks noChangeShapeType="1"/>
            <a:stCxn id="135178" idx="5"/>
            <a:endCxn id="135177"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5" name="AutoShape 30"/>
          <p:cNvCxnSpPr>
            <a:cxnSpLocks noChangeShapeType="1"/>
            <a:stCxn id="135170" idx="5"/>
            <a:endCxn id="135180"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6" name="AutoShape 31"/>
          <p:cNvCxnSpPr>
            <a:cxnSpLocks noChangeShapeType="1"/>
            <a:stCxn id="135170" idx="4"/>
            <a:endCxn id="135171"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7" name="AutoShape 32"/>
          <p:cNvCxnSpPr>
            <a:cxnSpLocks noChangeShapeType="1"/>
            <a:stCxn id="135177" idx="5"/>
            <a:endCxn id="135172"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8" name="AutoShape 33"/>
          <p:cNvCxnSpPr>
            <a:cxnSpLocks noChangeShapeType="1"/>
            <a:stCxn id="135181" idx="7"/>
            <a:endCxn id="135177"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89" name="AutoShape 34"/>
          <p:cNvCxnSpPr>
            <a:cxnSpLocks noChangeShapeType="1"/>
            <a:stCxn id="135177" idx="6"/>
            <a:endCxn id="135179"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0" name="AutoShape 35"/>
          <p:cNvCxnSpPr>
            <a:cxnSpLocks noChangeShapeType="1"/>
            <a:stCxn id="135181" idx="6"/>
            <a:endCxn id="135180"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1" name="AutoShape 36"/>
          <p:cNvCxnSpPr>
            <a:cxnSpLocks noChangeShapeType="1"/>
            <a:stCxn id="135176" idx="0"/>
            <a:endCxn id="135177"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2" name="AutoShape 37"/>
          <p:cNvCxnSpPr>
            <a:cxnSpLocks noChangeShapeType="1"/>
            <a:stCxn id="135176" idx="6"/>
            <a:endCxn id="135172"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3" name="AutoShape 38"/>
          <p:cNvCxnSpPr>
            <a:cxnSpLocks noChangeShapeType="1"/>
            <a:stCxn id="135175" idx="5"/>
            <a:endCxn id="135172"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4" name="AutoShape 39"/>
          <p:cNvCxnSpPr>
            <a:cxnSpLocks noChangeShapeType="1"/>
            <a:stCxn id="135172" idx="6"/>
            <a:endCxn id="135171"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5" name="AutoShape 40"/>
          <p:cNvCxnSpPr>
            <a:cxnSpLocks noChangeShapeType="1"/>
            <a:stCxn id="135174" idx="4"/>
            <a:endCxn id="135175"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6" name="AutoShape 41"/>
          <p:cNvCxnSpPr>
            <a:cxnSpLocks noChangeShapeType="1"/>
            <a:stCxn id="135181" idx="4"/>
            <a:endCxn id="135174"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7" name="AutoShape 42"/>
          <p:cNvCxnSpPr>
            <a:cxnSpLocks noChangeShapeType="1"/>
            <a:stCxn id="135174" idx="5"/>
            <a:endCxn id="135173"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8" name="AutoShape 43"/>
          <p:cNvCxnSpPr>
            <a:cxnSpLocks noChangeShapeType="1"/>
            <a:stCxn id="135173" idx="2"/>
            <a:endCxn id="135175"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199" name="AutoShape 44"/>
          <p:cNvCxnSpPr>
            <a:cxnSpLocks noChangeShapeType="1"/>
            <a:stCxn id="135173" idx="7"/>
            <a:endCxn id="135179"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00" name="AutoShape 45"/>
          <p:cNvCxnSpPr>
            <a:cxnSpLocks noChangeShapeType="1"/>
            <a:stCxn id="135179" idx="4"/>
            <a:endCxn id="135180"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01" name="AutoShape 46"/>
          <p:cNvCxnSpPr>
            <a:cxnSpLocks noChangeShapeType="1"/>
            <a:stCxn id="135180" idx="4"/>
            <a:endCxn id="135171"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5202"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3"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4"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5"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6"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7"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8"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09"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10"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11"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12"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13"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5214" name="AutoShape 59"/>
          <p:cNvCxnSpPr>
            <a:cxnSpLocks noChangeShapeType="1"/>
            <a:stCxn id="135210" idx="6"/>
            <a:endCxn id="135202"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15" name="AutoShape 60"/>
          <p:cNvCxnSpPr>
            <a:cxnSpLocks noChangeShapeType="1"/>
            <a:stCxn id="135202" idx="3"/>
            <a:endCxn id="135209"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16" name="AutoShape 61"/>
          <p:cNvCxnSpPr>
            <a:cxnSpLocks noChangeShapeType="1"/>
            <a:stCxn id="135210" idx="5"/>
            <a:endCxn id="135209"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17" name="AutoShape 62"/>
          <p:cNvCxnSpPr>
            <a:cxnSpLocks noChangeShapeType="1"/>
            <a:stCxn id="135202" idx="5"/>
            <a:endCxn id="135212"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18" name="AutoShape 63"/>
          <p:cNvCxnSpPr>
            <a:cxnSpLocks noChangeShapeType="1"/>
            <a:stCxn id="135202" idx="4"/>
            <a:endCxn id="135203"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19" name="AutoShape 64"/>
          <p:cNvCxnSpPr>
            <a:cxnSpLocks noChangeShapeType="1"/>
            <a:stCxn id="135209" idx="5"/>
            <a:endCxn id="135204"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0" name="AutoShape 65"/>
          <p:cNvCxnSpPr>
            <a:cxnSpLocks noChangeShapeType="1"/>
            <a:stCxn id="135213" idx="7"/>
            <a:endCxn id="135209"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1" name="AutoShape 66"/>
          <p:cNvCxnSpPr>
            <a:cxnSpLocks noChangeShapeType="1"/>
            <a:stCxn id="135209" idx="6"/>
            <a:endCxn id="135211"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2" name="AutoShape 67"/>
          <p:cNvCxnSpPr>
            <a:cxnSpLocks noChangeShapeType="1"/>
            <a:stCxn id="135213" idx="6"/>
            <a:endCxn id="135212"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3" name="AutoShape 68"/>
          <p:cNvCxnSpPr>
            <a:cxnSpLocks noChangeShapeType="1"/>
            <a:stCxn id="135208" idx="0"/>
            <a:endCxn id="135209"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4" name="AutoShape 69"/>
          <p:cNvCxnSpPr>
            <a:cxnSpLocks noChangeShapeType="1"/>
            <a:stCxn id="135208" idx="6"/>
            <a:endCxn id="135204"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5" name="AutoShape 70"/>
          <p:cNvCxnSpPr>
            <a:cxnSpLocks noChangeShapeType="1"/>
            <a:stCxn id="135207" idx="5"/>
            <a:endCxn id="135204"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6" name="AutoShape 71"/>
          <p:cNvCxnSpPr>
            <a:cxnSpLocks noChangeShapeType="1"/>
            <a:stCxn id="135204" idx="6"/>
            <a:endCxn id="135203"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7" name="AutoShape 72"/>
          <p:cNvCxnSpPr>
            <a:cxnSpLocks noChangeShapeType="1"/>
            <a:stCxn id="135206" idx="4"/>
            <a:endCxn id="135207"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8" name="AutoShape 73"/>
          <p:cNvCxnSpPr>
            <a:cxnSpLocks noChangeShapeType="1"/>
            <a:stCxn id="135213" idx="4"/>
            <a:endCxn id="135206"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29" name="AutoShape 74"/>
          <p:cNvCxnSpPr>
            <a:cxnSpLocks noChangeShapeType="1"/>
            <a:stCxn id="135206" idx="5"/>
            <a:endCxn id="135205"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30" name="AutoShape 75"/>
          <p:cNvCxnSpPr>
            <a:cxnSpLocks noChangeShapeType="1"/>
            <a:stCxn id="135205" idx="2"/>
            <a:endCxn id="135207"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31" name="AutoShape 76"/>
          <p:cNvCxnSpPr>
            <a:cxnSpLocks noChangeShapeType="1"/>
            <a:stCxn id="135205" idx="7"/>
            <a:endCxn id="135211"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32" name="AutoShape 77"/>
          <p:cNvCxnSpPr>
            <a:cxnSpLocks noChangeShapeType="1"/>
            <a:stCxn id="135211" idx="4"/>
            <a:endCxn id="135212"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33" name="AutoShape 78"/>
          <p:cNvCxnSpPr>
            <a:cxnSpLocks noChangeShapeType="1"/>
            <a:stCxn id="135212" idx="4"/>
            <a:endCxn id="135203"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5234"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5235" name="AutoShape 80"/>
          <p:cNvCxnSpPr>
            <a:cxnSpLocks noChangeShapeType="1"/>
            <a:stCxn id="135234" idx="4"/>
            <a:endCxn id="135211"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5236" name="AutoShape 81"/>
          <p:cNvCxnSpPr>
            <a:cxnSpLocks noChangeShapeType="1"/>
            <a:stCxn id="135209" idx="6"/>
            <a:endCxn id="135234"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5237"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5238"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5239"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5240"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5241"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2" name="Group 87"/>
          <p:cNvGrpSpPr>
            <a:grpSpLocks/>
          </p:cNvGrpSpPr>
          <p:nvPr/>
        </p:nvGrpSpPr>
        <p:grpSpPr bwMode="auto">
          <a:xfrm>
            <a:off x="228600" y="642938"/>
            <a:ext cx="2228850" cy="576262"/>
            <a:chOff x="144" y="405"/>
            <a:chExt cx="1404" cy="363"/>
          </a:xfrm>
        </p:grpSpPr>
        <p:sp>
          <p:nvSpPr>
            <p:cNvPr id="135274"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35275" name="Text Box 89"/>
            <p:cNvSpPr txBox="1">
              <a:spLocks noChangeArrowheads="1"/>
            </p:cNvSpPr>
            <p:nvPr/>
          </p:nvSpPr>
          <p:spPr bwMode="auto">
            <a:xfrm>
              <a:off x="432" y="44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F</a:t>
              </a:r>
            </a:p>
          </p:txBody>
        </p:sp>
        <p:sp>
          <p:nvSpPr>
            <p:cNvPr id="135276"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35277"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3" name="Group 92"/>
          <p:cNvGrpSpPr>
            <a:grpSpLocks/>
          </p:cNvGrpSpPr>
          <p:nvPr/>
        </p:nvGrpSpPr>
        <p:grpSpPr bwMode="auto">
          <a:xfrm>
            <a:off x="3722688" y="1328738"/>
            <a:ext cx="5345112" cy="441325"/>
            <a:chOff x="2345" y="837"/>
            <a:chExt cx="3367" cy="278"/>
          </a:xfrm>
        </p:grpSpPr>
        <p:sp>
          <p:nvSpPr>
            <p:cNvPr id="680029"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80030" name="Oval 94"/>
            <p:cNvSpPr>
              <a:spLocks noChangeAspect="1" noChangeArrowheads="1"/>
            </p:cNvSpPr>
            <p:nvPr/>
          </p:nvSpPr>
          <p:spPr bwMode="auto">
            <a:xfrm>
              <a:off x="4272" y="837"/>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80031"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5244" name="Text Box 110"/>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5245" name="Group 128"/>
          <p:cNvGrpSpPr>
            <a:grpSpLocks/>
          </p:cNvGrpSpPr>
          <p:nvPr/>
        </p:nvGrpSpPr>
        <p:grpSpPr bwMode="auto">
          <a:xfrm>
            <a:off x="0" y="1038225"/>
            <a:ext cx="2679700" cy="4295775"/>
            <a:chOff x="0" y="654"/>
            <a:chExt cx="1688" cy="2706"/>
          </a:xfrm>
        </p:grpSpPr>
        <p:grpSp>
          <p:nvGrpSpPr>
            <p:cNvPr id="135257" name="Group 2"/>
            <p:cNvGrpSpPr>
              <a:grpSpLocks/>
            </p:cNvGrpSpPr>
            <p:nvPr/>
          </p:nvGrpSpPr>
          <p:grpSpPr bwMode="auto">
            <a:xfrm>
              <a:off x="334" y="990"/>
              <a:ext cx="1354" cy="2322"/>
              <a:chOff x="334" y="383"/>
              <a:chExt cx="1354" cy="2322"/>
            </a:xfrm>
          </p:grpSpPr>
          <p:sp>
            <p:nvSpPr>
              <p:cNvPr id="135262"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5263"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5264" name="AutoShape 5"/>
              <p:cNvCxnSpPr>
                <a:cxnSpLocks noChangeShapeType="1"/>
                <a:stCxn id="135262" idx="3"/>
                <a:endCxn id="135263"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79942"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9943"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9944"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9945"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5269"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5270" name="AutoShape 11"/>
              <p:cNvCxnSpPr>
                <a:cxnSpLocks noChangeShapeType="1"/>
                <a:stCxn id="135269" idx="3"/>
                <a:endCxn id="135263"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5258" name="Text Box 12"/>
            <p:cNvSpPr txBox="1">
              <a:spLocks noChangeArrowheads="1"/>
            </p:cNvSpPr>
            <p:nvPr/>
          </p:nvSpPr>
          <p:spPr bwMode="auto">
            <a:xfrm>
              <a:off x="19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5259" name="Text Box 13"/>
            <p:cNvSpPr txBox="1">
              <a:spLocks noChangeArrowheads="1"/>
            </p:cNvSpPr>
            <p:nvPr/>
          </p:nvSpPr>
          <p:spPr bwMode="auto">
            <a:xfrm>
              <a:off x="43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5260" name="Text Box 14"/>
            <p:cNvSpPr txBox="1">
              <a:spLocks noChangeArrowheads="1"/>
            </p:cNvSpPr>
            <p:nvPr/>
          </p:nvSpPr>
          <p:spPr bwMode="auto">
            <a:xfrm>
              <a:off x="1056" y="702"/>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5261" name="Text Box 111"/>
            <p:cNvSpPr txBox="1">
              <a:spLocks noChangeArrowheads="1"/>
            </p:cNvSpPr>
            <p:nvPr/>
          </p:nvSpPr>
          <p:spPr bwMode="auto">
            <a:xfrm>
              <a:off x="0" y="3033"/>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
        <p:nvSpPr>
          <p:cNvPr id="680048" name="Rectangle 112"/>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6: Solution Map</a:t>
            </a:r>
          </a:p>
        </p:txBody>
      </p:sp>
      <p:cxnSp>
        <p:nvCxnSpPr>
          <p:cNvPr id="135247" name="AutoShape 114"/>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80051" name="Text Box 115"/>
          <p:cNvSpPr txBox="1">
            <a:spLocks noChangeArrowheads="1"/>
          </p:cNvSpPr>
          <p:nvPr/>
        </p:nvSpPr>
        <p:spPr bwMode="auto">
          <a:xfrm>
            <a:off x="5105400" y="-90488"/>
            <a:ext cx="4037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assignment </a:t>
            </a:r>
            <a:r>
              <a:rPr lang="en-US" altLang="en-US">
                <a:effectLst/>
                <a:latin typeface="Symbol" pitchFamily="18" charset="2"/>
                <a:sym typeface="Symbol" pitchFamily="18" charset="2"/>
              </a:rPr>
              <a:t></a:t>
            </a:r>
            <a:r>
              <a:rPr lang="en-US" altLang="en-US">
                <a:effectLst/>
              </a:rPr>
              <a:t> colouring</a:t>
            </a:r>
          </a:p>
        </p:txBody>
      </p:sp>
      <p:grpSp>
        <p:nvGrpSpPr>
          <p:cNvPr id="6" name="Group 127"/>
          <p:cNvGrpSpPr>
            <a:grpSpLocks/>
          </p:cNvGrpSpPr>
          <p:nvPr/>
        </p:nvGrpSpPr>
        <p:grpSpPr bwMode="auto">
          <a:xfrm>
            <a:off x="4752975" y="461963"/>
            <a:ext cx="1190625" cy="314325"/>
            <a:chOff x="2994" y="291"/>
            <a:chExt cx="750" cy="198"/>
          </a:xfrm>
        </p:grpSpPr>
        <p:sp>
          <p:nvSpPr>
            <p:cNvPr id="680055" name="Oval 119"/>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80056" name="Oval 120"/>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7" name="Group 126"/>
          <p:cNvGrpSpPr>
            <a:grpSpLocks/>
          </p:cNvGrpSpPr>
          <p:nvPr/>
        </p:nvGrpSpPr>
        <p:grpSpPr bwMode="auto">
          <a:xfrm>
            <a:off x="4581525" y="373063"/>
            <a:ext cx="1514475" cy="465137"/>
            <a:chOff x="2877" y="240"/>
            <a:chExt cx="954" cy="293"/>
          </a:xfrm>
        </p:grpSpPr>
        <p:sp>
          <p:nvSpPr>
            <p:cNvPr id="135253" name="Text Box 124"/>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35254" name="Text Box 125"/>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sp>
        <p:nvSpPr>
          <p:cNvPr id="680065" name="AutoShape 129"/>
          <p:cNvSpPr>
            <a:spLocks noChangeArrowheads="1"/>
          </p:cNvSpPr>
          <p:nvPr/>
        </p:nvSpPr>
        <p:spPr bwMode="auto">
          <a:xfrm rot="1290086">
            <a:off x="2679700" y="1219200"/>
            <a:ext cx="825500" cy="225425"/>
          </a:xfrm>
          <a:prstGeom prst="leftArrow">
            <a:avLst>
              <a:gd name="adj1" fmla="val 50000"/>
              <a:gd name="adj2" fmla="val 91549"/>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680066" name="Text Box 130"/>
          <p:cNvSpPr txBox="1">
            <a:spLocks noChangeArrowheads="1"/>
          </p:cNvSpPr>
          <p:nvPr/>
        </p:nvSpPr>
        <p:spPr bwMode="auto">
          <a:xfrm>
            <a:off x="2530475" y="2940050"/>
            <a:ext cx="31226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Assume these are </a:t>
            </a:r>
            <a:br>
              <a:rPr lang="en-US" altLang="en-US">
                <a:effectLst/>
              </a:rPr>
            </a:br>
            <a:r>
              <a:rPr lang="en-US" altLang="en-US">
                <a:effectLst/>
              </a:rPr>
              <a:t>the colours </a:t>
            </a:r>
            <a:br>
              <a:rPr lang="en-US" altLang="en-US">
                <a:effectLst/>
              </a:rPr>
            </a:br>
            <a:r>
              <a:rPr lang="en-US" altLang="en-US">
                <a:effectLst/>
              </a:rPr>
              <a:t>of these nodes.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80051"/>
                                        </p:tgtEl>
                                        <p:attrNameLst>
                                          <p:attrName>style.visibility</p:attrName>
                                        </p:attrNameLst>
                                      </p:cBhvr>
                                      <p:to>
                                        <p:strVal val="visible"/>
                                      </p:to>
                                    </p:set>
                                    <p:anim calcmode="lin" valueType="num">
                                      <p:cBhvr additive="base">
                                        <p:cTn id="7" dur="500" fill="hold"/>
                                        <p:tgtEl>
                                          <p:spTgt spid="680051"/>
                                        </p:tgtEl>
                                        <p:attrNameLst>
                                          <p:attrName>ppt_x</p:attrName>
                                        </p:attrNameLst>
                                      </p:cBhvr>
                                      <p:tavLst>
                                        <p:tav tm="0">
                                          <p:val>
                                            <p:strVal val="1+#ppt_w/2"/>
                                          </p:val>
                                        </p:tav>
                                        <p:tav tm="100000">
                                          <p:val>
                                            <p:strVal val="#ppt_x"/>
                                          </p:val>
                                        </p:tav>
                                      </p:tavLst>
                                    </p:anim>
                                    <p:anim calcmode="lin" valueType="num">
                                      <p:cBhvr additive="base">
                                        <p:cTn id="8" dur="500" fill="hold"/>
                                        <p:tgtEl>
                                          <p:spTgt spid="68005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680066"/>
                                        </p:tgtEl>
                                        <p:attrNameLst>
                                          <p:attrName>style.visibility</p:attrName>
                                        </p:attrNameLst>
                                      </p:cBhvr>
                                      <p:to>
                                        <p:strVal val="visible"/>
                                      </p:to>
                                    </p:set>
                                    <p:anim calcmode="lin" valueType="num">
                                      <p:cBhvr additive="base">
                                        <p:cTn id="17" dur="500" fill="hold"/>
                                        <p:tgtEl>
                                          <p:spTgt spid="680066"/>
                                        </p:tgtEl>
                                        <p:attrNameLst>
                                          <p:attrName>ppt_x</p:attrName>
                                        </p:attrNameLst>
                                      </p:cBhvr>
                                      <p:tavLst>
                                        <p:tav tm="0">
                                          <p:val>
                                            <p:strVal val="#ppt_x"/>
                                          </p:val>
                                        </p:tav>
                                        <p:tav tm="100000">
                                          <p:val>
                                            <p:strVal val="#ppt_x"/>
                                          </p:val>
                                        </p:tav>
                                      </p:tavLst>
                                    </p:anim>
                                    <p:anim calcmode="lin" valueType="num">
                                      <p:cBhvr additive="base">
                                        <p:cTn id="18" dur="500" fill="hold"/>
                                        <p:tgtEl>
                                          <p:spTgt spid="680066"/>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0-#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68006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680065"/>
                                        </p:tgtEl>
                                        <p:attrNameLst>
                                          <p:attrName>style.visibility</p:attrName>
                                        </p:attrNameLst>
                                      </p:cBhvr>
                                      <p:to>
                                        <p:strVal val="visible"/>
                                      </p:to>
                                    </p:set>
                                    <p:anim calcmode="lin" valueType="num">
                                      <p:cBhvr additive="base">
                                        <p:cTn id="41" dur="500" fill="hold"/>
                                        <p:tgtEl>
                                          <p:spTgt spid="680065"/>
                                        </p:tgtEl>
                                        <p:attrNameLst>
                                          <p:attrName>ppt_x</p:attrName>
                                        </p:attrNameLst>
                                      </p:cBhvr>
                                      <p:tavLst>
                                        <p:tav tm="0">
                                          <p:val>
                                            <p:strVal val="#ppt_x"/>
                                          </p:val>
                                        </p:tav>
                                        <p:tav tm="100000">
                                          <p:val>
                                            <p:strVal val="#ppt_x"/>
                                          </p:val>
                                        </p:tav>
                                      </p:tavLst>
                                    </p:anim>
                                    <p:anim calcmode="lin" valueType="num">
                                      <p:cBhvr additive="base">
                                        <p:cTn id="42" dur="500" fill="hold"/>
                                        <p:tgtEl>
                                          <p:spTgt spid="68006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0051" grpId="0"/>
      <p:bldP spid="680065" grpId="0" animBg="1"/>
      <p:bldP spid="680066" grpId="0"/>
      <p:bldP spid="680066" grpId="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6194" name="AutoShape 120"/>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36195" name="Group 2"/>
          <p:cNvGrpSpPr>
            <a:grpSpLocks/>
          </p:cNvGrpSpPr>
          <p:nvPr/>
        </p:nvGrpSpPr>
        <p:grpSpPr bwMode="auto">
          <a:xfrm>
            <a:off x="530225" y="1571625"/>
            <a:ext cx="2149475" cy="3686175"/>
            <a:chOff x="334" y="383"/>
            <a:chExt cx="1354" cy="2322"/>
          </a:xfrm>
        </p:grpSpPr>
        <p:sp>
          <p:nvSpPr>
            <p:cNvPr id="136301"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6302"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6303" name="AutoShape 5"/>
            <p:cNvCxnSpPr>
              <a:cxnSpLocks noChangeShapeType="1"/>
              <a:stCxn id="136301" idx="3"/>
              <a:endCxn id="136302"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80294"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0295"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0296"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0297"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6308"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6309" name="AutoShape 11"/>
            <p:cNvCxnSpPr>
              <a:cxnSpLocks noChangeShapeType="1"/>
              <a:stCxn id="136308" idx="3"/>
              <a:endCxn id="136302"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6196"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6197"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6198"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6199"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0"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1"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2"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3"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4"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5"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6"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7"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8"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09"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10"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6211" name="AutoShape 27"/>
          <p:cNvCxnSpPr>
            <a:cxnSpLocks noChangeShapeType="1"/>
            <a:stCxn id="136207" idx="6"/>
            <a:endCxn id="136199"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2" name="AutoShape 28"/>
          <p:cNvCxnSpPr>
            <a:cxnSpLocks noChangeShapeType="1"/>
            <a:stCxn id="136199" idx="3"/>
            <a:endCxn id="136206"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3" name="AutoShape 29"/>
          <p:cNvCxnSpPr>
            <a:cxnSpLocks noChangeShapeType="1"/>
            <a:stCxn id="136207" idx="5"/>
            <a:endCxn id="136206"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4" name="AutoShape 30"/>
          <p:cNvCxnSpPr>
            <a:cxnSpLocks noChangeShapeType="1"/>
            <a:stCxn id="136199" idx="5"/>
            <a:endCxn id="136209"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5" name="AutoShape 31"/>
          <p:cNvCxnSpPr>
            <a:cxnSpLocks noChangeShapeType="1"/>
            <a:stCxn id="136199" idx="4"/>
            <a:endCxn id="136200"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6" name="AutoShape 32"/>
          <p:cNvCxnSpPr>
            <a:cxnSpLocks noChangeShapeType="1"/>
            <a:stCxn id="136206" idx="5"/>
            <a:endCxn id="136201"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7" name="AutoShape 33"/>
          <p:cNvCxnSpPr>
            <a:cxnSpLocks noChangeShapeType="1"/>
            <a:stCxn id="136210" idx="7"/>
            <a:endCxn id="136206"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8" name="AutoShape 34"/>
          <p:cNvCxnSpPr>
            <a:cxnSpLocks noChangeShapeType="1"/>
            <a:stCxn id="136206" idx="6"/>
            <a:endCxn id="136208"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19" name="AutoShape 35"/>
          <p:cNvCxnSpPr>
            <a:cxnSpLocks noChangeShapeType="1"/>
            <a:stCxn id="136210" idx="6"/>
            <a:endCxn id="136209"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0" name="AutoShape 36"/>
          <p:cNvCxnSpPr>
            <a:cxnSpLocks noChangeShapeType="1"/>
            <a:stCxn id="136205" idx="0"/>
            <a:endCxn id="136206"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1" name="AutoShape 37"/>
          <p:cNvCxnSpPr>
            <a:cxnSpLocks noChangeShapeType="1"/>
            <a:stCxn id="136205" idx="6"/>
            <a:endCxn id="136201"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2" name="AutoShape 38"/>
          <p:cNvCxnSpPr>
            <a:cxnSpLocks noChangeShapeType="1"/>
            <a:stCxn id="136204" idx="5"/>
            <a:endCxn id="136201"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3" name="AutoShape 39"/>
          <p:cNvCxnSpPr>
            <a:cxnSpLocks noChangeShapeType="1"/>
            <a:stCxn id="136201" idx="6"/>
            <a:endCxn id="136200"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4" name="AutoShape 40"/>
          <p:cNvCxnSpPr>
            <a:cxnSpLocks noChangeShapeType="1"/>
            <a:stCxn id="136203" idx="4"/>
            <a:endCxn id="136204"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5" name="AutoShape 41"/>
          <p:cNvCxnSpPr>
            <a:cxnSpLocks noChangeShapeType="1"/>
            <a:stCxn id="136210" idx="4"/>
            <a:endCxn id="136203"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6" name="AutoShape 42"/>
          <p:cNvCxnSpPr>
            <a:cxnSpLocks noChangeShapeType="1"/>
            <a:stCxn id="136203" idx="5"/>
            <a:endCxn id="136202"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7" name="AutoShape 43"/>
          <p:cNvCxnSpPr>
            <a:cxnSpLocks noChangeShapeType="1"/>
            <a:stCxn id="136202" idx="2"/>
            <a:endCxn id="136204"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8" name="AutoShape 44"/>
          <p:cNvCxnSpPr>
            <a:cxnSpLocks noChangeShapeType="1"/>
            <a:stCxn id="136202" idx="7"/>
            <a:endCxn id="136208"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29" name="AutoShape 45"/>
          <p:cNvCxnSpPr>
            <a:cxnSpLocks noChangeShapeType="1"/>
            <a:stCxn id="136208" idx="4"/>
            <a:endCxn id="136209"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30" name="AutoShape 46"/>
          <p:cNvCxnSpPr>
            <a:cxnSpLocks noChangeShapeType="1"/>
            <a:stCxn id="136209" idx="4"/>
            <a:endCxn id="136200"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6231"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2"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3"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4"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5"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6"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7"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8"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39"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40"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41"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42"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6243" name="AutoShape 59"/>
          <p:cNvCxnSpPr>
            <a:cxnSpLocks noChangeShapeType="1"/>
            <a:stCxn id="136239" idx="6"/>
            <a:endCxn id="136231"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4" name="AutoShape 60"/>
          <p:cNvCxnSpPr>
            <a:cxnSpLocks noChangeShapeType="1"/>
            <a:stCxn id="136231" idx="3"/>
            <a:endCxn id="136238"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5" name="AutoShape 61"/>
          <p:cNvCxnSpPr>
            <a:cxnSpLocks noChangeShapeType="1"/>
            <a:stCxn id="136239" idx="5"/>
            <a:endCxn id="136238"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6" name="AutoShape 62"/>
          <p:cNvCxnSpPr>
            <a:cxnSpLocks noChangeShapeType="1"/>
            <a:stCxn id="136231" idx="5"/>
            <a:endCxn id="136241"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7" name="AutoShape 63"/>
          <p:cNvCxnSpPr>
            <a:cxnSpLocks noChangeShapeType="1"/>
            <a:stCxn id="136231" idx="4"/>
            <a:endCxn id="136232"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8" name="AutoShape 64"/>
          <p:cNvCxnSpPr>
            <a:cxnSpLocks noChangeShapeType="1"/>
            <a:stCxn id="136238" idx="5"/>
            <a:endCxn id="136233"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49" name="AutoShape 65"/>
          <p:cNvCxnSpPr>
            <a:cxnSpLocks noChangeShapeType="1"/>
            <a:stCxn id="136242" idx="7"/>
            <a:endCxn id="136238"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0" name="AutoShape 66"/>
          <p:cNvCxnSpPr>
            <a:cxnSpLocks noChangeShapeType="1"/>
            <a:stCxn id="136238" idx="6"/>
            <a:endCxn id="136240"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1" name="AutoShape 67"/>
          <p:cNvCxnSpPr>
            <a:cxnSpLocks noChangeShapeType="1"/>
            <a:stCxn id="136242" idx="6"/>
            <a:endCxn id="136241"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2" name="AutoShape 68"/>
          <p:cNvCxnSpPr>
            <a:cxnSpLocks noChangeShapeType="1"/>
            <a:stCxn id="136237" idx="0"/>
            <a:endCxn id="136238"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3" name="AutoShape 69"/>
          <p:cNvCxnSpPr>
            <a:cxnSpLocks noChangeShapeType="1"/>
            <a:stCxn id="136237" idx="6"/>
            <a:endCxn id="136233"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4" name="AutoShape 70"/>
          <p:cNvCxnSpPr>
            <a:cxnSpLocks noChangeShapeType="1"/>
            <a:stCxn id="136236" idx="5"/>
            <a:endCxn id="136233"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5" name="AutoShape 71"/>
          <p:cNvCxnSpPr>
            <a:cxnSpLocks noChangeShapeType="1"/>
            <a:stCxn id="136233" idx="6"/>
            <a:endCxn id="136232"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6" name="AutoShape 72"/>
          <p:cNvCxnSpPr>
            <a:cxnSpLocks noChangeShapeType="1"/>
            <a:stCxn id="136235" idx="4"/>
            <a:endCxn id="136236"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7" name="AutoShape 73"/>
          <p:cNvCxnSpPr>
            <a:cxnSpLocks noChangeShapeType="1"/>
            <a:stCxn id="136242" idx="4"/>
            <a:endCxn id="136235"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8" name="AutoShape 74"/>
          <p:cNvCxnSpPr>
            <a:cxnSpLocks noChangeShapeType="1"/>
            <a:stCxn id="136235" idx="5"/>
            <a:endCxn id="136234"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59" name="AutoShape 75"/>
          <p:cNvCxnSpPr>
            <a:cxnSpLocks noChangeShapeType="1"/>
            <a:stCxn id="136234" idx="2"/>
            <a:endCxn id="136236"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60" name="AutoShape 76"/>
          <p:cNvCxnSpPr>
            <a:cxnSpLocks noChangeShapeType="1"/>
            <a:stCxn id="136234" idx="7"/>
            <a:endCxn id="136240"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61" name="AutoShape 77"/>
          <p:cNvCxnSpPr>
            <a:cxnSpLocks noChangeShapeType="1"/>
            <a:stCxn id="136240" idx="4"/>
            <a:endCxn id="136241"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62" name="AutoShape 78"/>
          <p:cNvCxnSpPr>
            <a:cxnSpLocks noChangeShapeType="1"/>
            <a:stCxn id="136241" idx="4"/>
            <a:endCxn id="136232"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6263"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6264" name="AutoShape 80"/>
          <p:cNvCxnSpPr>
            <a:cxnSpLocks noChangeShapeType="1"/>
            <a:stCxn id="136263" idx="4"/>
            <a:endCxn id="136240"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6265" name="AutoShape 81"/>
          <p:cNvCxnSpPr>
            <a:cxnSpLocks noChangeShapeType="1"/>
            <a:stCxn id="136238" idx="6"/>
            <a:endCxn id="136263"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6266"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6267"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6268"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6269"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70"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6271" name="Oval 93"/>
          <p:cNvSpPr>
            <a:spLocks noChangeAspect="1" noChangeArrowheads="1"/>
          </p:cNvSpPr>
          <p:nvPr/>
        </p:nvSpPr>
        <p:spPr bwMode="auto">
          <a:xfrm>
            <a:off x="3722688" y="1470025"/>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6272" name="Oval 94"/>
          <p:cNvSpPr>
            <a:spLocks noChangeAspect="1" noChangeArrowheads="1"/>
          </p:cNvSpPr>
          <p:nvPr/>
        </p:nvSpPr>
        <p:spPr bwMode="auto">
          <a:xfrm>
            <a:off x="6781800" y="1328738"/>
            <a:ext cx="381000" cy="300037"/>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6273" name="Oval 95"/>
          <p:cNvSpPr>
            <a:spLocks noChangeAspect="1" noChangeArrowheads="1"/>
          </p:cNvSpPr>
          <p:nvPr/>
        </p:nvSpPr>
        <p:spPr bwMode="auto">
          <a:xfrm>
            <a:off x="8686800" y="1331913"/>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80391" name="Rectangle 103"/>
          <p:cNvSpPr>
            <a:spLocks noChangeArrowheads="1"/>
          </p:cNvSpPr>
          <p:nvPr/>
        </p:nvSpPr>
        <p:spPr bwMode="auto">
          <a:xfrm>
            <a:off x="542925" y="3170238"/>
            <a:ext cx="747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6275" name="Text Box 110"/>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36276" name="Text Box 111"/>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80401" name="Rectangle 113"/>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36278" name="Group 114"/>
          <p:cNvGrpSpPr>
            <a:grpSpLocks/>
          </p:cNvGrpSpPr>
          <p:nvPr/>
        </p:nvGrpSpPr>
        <p:grpSpPr bwMode="auto">
          <a:xfrm>
            <a:off x="4752975" y="461963"/>
            <a:ext cx="1190625" cy="314325"/>
            <a:chOff x="2994" y="291"/>
            <a:chExt cx="750" cy="198"/>
          </a:xfrm>
        </p:grpSpPr>
        <p:sp>
          <p:nvSpPr>
            <p:cNvPr id="780403" name="Oval 115"/>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0404" name="Oval 116"/>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36279" name="Group 117"/>
          <p:cNvGrpSpPr>
            <a:grpSpLocks/>
          </p:cNvGrpSpPr>
          <p:nvPr/>
        </p:nvGrpSpPr>
        <p:grpSpPr bwMode="auto">
          <a:xfrm>
            <a:off x="4581525" y="373063"/>
            <a:ext cx="1514475" cy="465137"/>
            <a:chOff x="2877" y="240"/>
            <a:chExt cx="954" cy="293"/>
          </a:xfrm>
        </p:grpSpPr>
        <p:sp>
          <p:nvSpPr>
            <p:cNvPr id="136297" name="Text Box 118"/>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36298" name="Text Box 119"/>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grpSp>
        <p:nvGrpSpPr>
          <p:cNvPr id="5" name="Group 128"/>
          <p:cNvGrpSpPr>
            <a:grpSpLocks/>
          </p:cNvGrpSpPr>
          <p:nvPr/>
        </p:nvGrpSpPr>
        <p:grpSpPr bwMode="auto">
          <a:xfrm>
            <a:off x="685800" y="454025"/>
            <a:ext cx="6092825" cy="1016000"/>
            <a:chOff x="432" y="286"/>
            <a:chExt cx="3838" cy="640"/>
          </a:xfrm>
        </p:grpSpPr>
        <p:sp>
          <p:nvSpPr>
            <p:cNvPr id="136292" name="Text Box 121"/>
            <p:cNvSpPr txBox="1">
              <a:spLocks noChangeArrowheads="1"/>
            </p:cNvSpPr>
            <p:nvPr/>
          </p:nvSpPr>
          <p:spPr bwMode="auto">
            <a:xfrm>
              <a:off x="1587" y="393"/>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0410" name="Line 122"/>
            <p:cNvSpPr>
              <a:spLocks noChangeShapeType="1"/>
            </p:cNvSpPr>
            <p:nvPr/>
          </p:nvSpPr>
          <p:spPr bwMode="auto">
            <a:xfrm>
              <a:off x="2064" y="702"/>
              <a:ext cx="281" cy="22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0412" name="Line 124"/>
            <p:cNvSpPr>
              <a:spLocks noChangeShapeType="1"/>
            </p:cNvSpPr>
            <p:nvPr/>
          </p:nvSpPr>
          <p:spPr bwMode="auto">
            <a:xfrm>
              <a:off x="2208" y="668"/>
              <a:ext cx="2062" cy="258"/>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0414" name="Freeform 126"/>
            <p:cNvSpPr>
              <a:spLocks/>
            </p:cNvSpPr>
            <p:nvPr/>
          </p:nvSpPr>
          <p:spPr bwMode="auto">
            <a:xfrm>
              <a:off x="432" y="286"/>
              <a:ext cx="1256" cy="288"/>
            </a:xfrm>
            <a:custGeom>
              <a:avLst/>
              <a:gdLst/>
              <a:ahLst/>
              <a:cxnLst>
                <a:cxn ang="0">
                  <a:pos x="1256" y="288"/>
                </a:cxn>
                <a:cxn ang="0">
                  <a:pos x="667" y="15"/>
                </a:cxn>
                <a:cxn ang="0">
                  <a:pos x="0" y="195"/>
                </a:cxn>
              </a:cxnLst>
              <a:rect l="0" t="0" r="r" b="b"/>
              <a:pathLst>
                <a:path w="1256" h="288">
                  <a:moveTo>
                    <a:pt x="1256" y="288"/>
                  </a:moveTo>
                  <a:cubicBezTo>
                    <a:pt x="1158" y="243"/>
                    <a:pt x="876" y="30"/>
                    <a:pt x="667" y="15"/>
                  </a:cubicBezTo>
                  <a:cubicBezTo>
                    <a:pt x="458" y="0"/>
                    <a:pt x="139" y="158"/>
                    <a:pt x="0" y="195"/>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780415" name="Freeform 127"/>
            <p:cNvSpPr>
              <a:spLocks/>
            </p:cNvSpPr>
            <p:nvPr/>
          </p:nvSpPr>
          <p:spPr bwMode="auto">
            <a:xfrm>
              <a:off x="691" y="288"/>
              <a:ext cx="997" cy="288"/>
            </a:xfrm>
            <a:custGeom>
              <a:avLst/>
              <a:gdLst/>
              <a:ahLst/>
              <a:cxnLst>
                <a:cxn ang="0">
                  <a:pos x="997" y="288"/>
                </a:cxn>
                <a:cxn ang="0">
                  <a:pos x="408" y="15"/>
                </a:cxn>
                <a:cxn ang="0">
                  <a:pos x="0" y="182"/>
                </a:cxn>
              </a:cxnLst>
              <a:rect l="0" t="0" r="r" b="b"/>
              <a:pathLst>
                <a:path w="997" h="288">
                  <a:moveTo>
                    <a:pt x="997" y="288"/>
                  </a:moveTo>
                  <a:cubicBezTo>
                    <a:pt x="899" y="243"/>
                    <a:pt x="574" y="33"/>
                    <a:pt x="408" y="15"/>
                  </a:cubicBezTo>
                  <a:cubicBezTo>
                    <a:pt x="199" y="0"/>
                    <a:pt x="85" y="147"/>
                    <a:pt x="0" y="182"/>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nvGrpSpPr>
          <p:cNvPr id="6" name="Group 134"/>
          <p:cNvGrpSpPr>
            <a:grpSpLocks/>
          </p:cNvGrpSpPr>
          <p:nvPr/>
        </p:nvGrpSpPr>
        <p:grpSpPr bwMode="auto">
          <a:xfrm>
            <a:off x="1065213" y="3505200"/>
            <a:ext cx="4192587" cy="833438"/>
            <a:chOff x="671" y="2208"/>
            <a:chExt cx="2641" cy="525"/>
          </a:xfrm>
        </p:grpSpPr>
        <p:sp>
          <p:nvSpPr>
            <p:cNvPr id="136289" name="Text Box 129"/>
            <p:cNvSpPr txBox="1">
              <a:spLocks noChangeArrowheads="1"/>
            </p:cNvSpPr>
            <p:nvPr/>
          </p:nvSpPr>
          <p:spPr bwMode="auto">
            <a:xfrm>
              <a:off x="1747" y="22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0418" name="Line 130"/>
            <p:cNvSpPr>
              <a:spLocks noChangeShapeType="1"/>
            </p:cNvSpPr>
            <p:nvPr/>
          </p:nvSpPr>
          <p:spPr bwMode="auto">
            <a:xfrm>
              <a:off x="2886" y="2535"/>
              <a:ext cx="426" cy="198"/>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0421" name="Line 133"/>
            <p:cNvSpPr>
              <a:spLocks noChangeShapeType="1"/>
            </p:cNvSpPr>
            <p:nvPr/>
          </p:nvSpPr>
          <p:spPr bwMode="auto">
            <a:xfrm flipH="1" flipV="1">
              <a:off x="671" y="2208"/>
              <a:ext cx="1194" cy="151"/>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136282" name="Group 136"/>
          <p:cNvGrpSpPr>
            <a:grpSpLocks/>
          </p:cNvGrpSpPr>
          <p:nvPr/>
        </p:nvGrpSpPr>
        <p:grpSpPr bwMode="auto">
          <a:xfrm>
            <a:off x="228600" y="642938"/>
            <a:ext cx="2228850" cy="576262"/>
            <a:chOff x="144" y="405"/>
            <a:chExt cx="1404" cy="363"/>
          </a:xfrm>
        </p:grpSpPr>
        <p:sp>
          <p:nvSpPr>
            <p:cNvPr id="136285" name="Text Box 137"/>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36286" name="Text Box 138"/>
            <p:cNvSpPr txBox="1">
              <a:spLocks noChangeArrowheads="1"/>
            </p:cNvSpPr>
            <p:nvPr/>
          </p:nvSpPr>
          <p:spPr bwMode="auto">
            <a:xfrm>
              <a:off x="432" y="44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F</a:t>
              </a:r>
            </a:p>
          </p:txBody>
        </p:sp>
        <p:sp>
          <p:nvSpPr>
            <p:cNvPr id="136287" name="Text Box 139"/>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36288" name="Rectangle 140"/>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780429" name="Oval 141"/>
          <p:cNvSpPr>
            <a:spLocks noChangeAspect="1" noChangeArrowheads="1"/>
          </p:cNvSpPr>
          <p:nvPr/>
        </p:nvSpPr>
        <p:spPr bwMode="auto">
          <a:xfrm>
            <a:off x="5257800" y="42799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80430" name="Text Box 142"/>
          <p:cNvSpPr txBox="1">
            <a:spLocks noChangeArrowheads="1"/>
          </p:cNvSpPr>
          <p:nvPr/>
        </p:nvSpPr>
        <p:spPr bwMode="auto">
          <a:xfrm>
            <a:off x="3429000" y="2667000"/>
            <a:ext cx="2157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OR Gadget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80430"/>
                                        </p:tgtEl>
                                        <p:attrNameLst>
                                          <p:attrName>style.visibility</p:attrName>
                                        </p:attrNameLst>
                                      </p:cBhvr>
                                      <p:to>
                                        <p:strVal val="visible"/>
                                      </p:to>
                                    </p:set>
                                    <p:anim calcmode="lin" valueType="num">
                                      <p:cBhvr additive="base">
                                        <p:cTn id="13" dur="500" fill="hold"/>
                                        <p:tgtEl>
                                          <p:spTgt spid="780430"/>
                                        </p:tgtEl>
                                        <p:attrNameLst>
                                          <p:attrName>ppt_x</p:attrName>
                                        </p:attrNameLst>
                                      </p:cBhvr>
                                      <p:tavLst>
                                        <p:tav tm="0">
                                          <p:val>
                                            <p:strVal val="1+#ppt_w/2"/>
                                          </p:val>
                                        </p:tav>
                                        <p:tav tm="100000">
                                          <p:val>
                                            <p:strVal val="#ppt_x"/>
                                          </p:val>
                                        </p:tav>
                                      </p:tavLst>
                                    </p:anim>
                                    <p:anim calcmode="lin" valueType="num">
                                      <p:cBhvr additive="base">
                                        <p:cTn id="14" dur="500" fill="hold"/>
                                        <p:tgtEl>
                                          <p:spTgt spid="78043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80391"/>
                                        </p:tgtEl>
                                        <p:attrNameLst>
                                          <p:attrName>style.visibility</p:attrName>
                                        </p:attrNameLst>
                                      </p:cBhvr>
                                      <p:to>
                                        <p:strVal val="visible"/>
                                      </p:to>
                                    </p:set>
                                    <p:anim calcmode="lin" valueType="num">
                                      <p:cBhvr additive="base">
                                        <p:cTn id="23" dur="500" fill="hold"/>
                                        <p:tgtEl>
                                          <p:spTgt spid="780391"/>
                                        </p:tgtEl>
                                        <p:attrNameLst>
                                          <p:attrName>ppt_x</p:attrName>
                                        </p:attrNameLst>
                                      </p:cBhvr>
                                      <p:tavLst>
                                        <p:tav tm="0">
                                          <p:val>
                                            <p:strVal val="#ppt_x"/>
                                          </p:val>
                                        </p:tav>
                                        <p:tav tm="100000">
                                          <p:val>
                                            <p:strVal val="#ppt_x"/>
                                          </p:val>
                                        </p:tav>
                                      </p:tavLst>
                                    </p:anim>
                                    <p:anim calcmode="lin" valueType="num">
                                      <p:cBhvr additive="base">
                                        <p:cTn id="24" dur="500" fill="hold"/>
                                        <p:tgtEl>
                                          <p:spTgt spid="78039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80429"/>
                                        </p:tgtEl>
                                        <p:attrNameLst>
                                          <p:attrName>style.visibility</p:attrName>
                                        </p:attrNameLst>
                                      </p:cBhvr>
                                      <p:to>
                                        <p:strVal val="visible"/>
                                      </p:to>
                                    </p:set>
                                    <p:anim calcmode="lin" valueType="num">
                                      <p:cBhvr additive="base">
                                        <p:cTn id="27" dur="500" fill="hold"/>
                                        <p:tgtEl>
                                          <p:spTgt spid="780429"/>
                                        </p:tgtEl>
                                        <p:attrNameLst>
                                          <p:attrName>ppt_x</p:attrName>
                                        </p:attrNameLst>
                                      </p:cBhvr>
                                      <p:tavLst>
                                        <p:tav tm="0">
                                          <p:val>
                                            <p:strVal val="#ppt_x"/>
                                          </p:val>
                                        </p:tav>
                                        <p:tav tm="100000">
                                          <p:val>
                                            <p:strVal val="#ppt_x"/>
                                          </p:val>
                                        </p:tav>
                                      </p:tavLst>
                                    </p:anim>
                                    <p:anim calcmode="lin" valueType="num">
                                      <p:cBhvr additive="base">
                                        <p:cTn id="28" dur="500" fill="hold"/>
                                        <p:tgtEl>
                                          <p:spTgt spid="7804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0391" grpId="0"/>
      <p:bldP spid="780429" grpId="0" animBg="1"/>
      <p:bldP spid="780430"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7218"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37219" name="Group 3"/>
          <p:cNvGrpSpPr>
            <a:grpSpLocks/>
          </p:cNvGrpSpPr>
          <p:nvPr/>
        </p:nvGrpSpPr>
        <p:grpSpPr bwMode="auto">
          <a:xfrm>
            <a:off x="530225" y="1571625"/>
            <a:ext cx="2149475" cy="3686175"/>
            <a:chOff x="334" y="383"/>
            <a:chExt cx="1354" cy="2322"/>
          </a:xfrm>
        </p:grpSpPr>
        <p:sp>
          <p:nvSpPr>
            <p:cNvPr id="137326"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7327"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7328" name="AutoShape 6"/>
            <p:cNvCxnSpPr>
              <a:cxnSpLocks noChangeShapeType="1"/>
              <a:stCxn id="137326" idx="3"/>
              <a:endCxn id="137327"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88487"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8488"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8489"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8490"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7333"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7334" name="AutoShape 12"/>
            <p:cNvCxnSpPr>
              <a:cxnSpLocks noChangeShapeType="1"/>
              <a:stCxn id="137333" idx="3"/>
              <a:endCxn id="137327"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7220"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7221"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7222"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7223"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4"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5"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6"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7"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8"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29"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30"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31"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32"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33"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34"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7235" name="AutoShape 28"/>
          <p:cNvCxnSpPr>
            <a:cxnSpLocks noChangeShapeType="1"/>
            <a:stCxn id="137231" idx="6"/>
            <a:endCxn id="137223"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36" name="AutoShape 29"/>
          <p:cNvCxnSpPr>
            <a:cxnSpLocks noChangeShapeType="1"/>
            <a:stCxn id="137223" idx="3"/>
            <a:endCxn id="137230"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37" name="AutoShape 30"/>
          <p:cNvCxnSpPr>
            <a:cxnSpLocks noChangeShapeType="1"/>
            <a:stCxn id="137231" idx="5"/>
            <a:endCxn id="137230"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38" name="AutoShape 31"/>
          <p:cNvCxnSpPr>
            <a:cxnSpLocks noChangeShapeType="1"/>
            <a:stCxn id="137223" idx="5"/>
            <a:endCxn id="137233"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39" name="AutoShape 32"/>
          <p:cNvCxnSpPr>
            <a:cxnSpLocks noChangeShapeType="1"/>
            <a:stCxn id="137223" idx="4"/>
            <a:endCxn id="137224"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0" name="AutoShape 33"/>
          <p:cNvCxnSpPr>
            <a:cxnSpLocks noChangeShapeType="1"/>
            <a:stCxn id="137230" idx="5"/>
            <a:endCxn id="137225"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1" name="AutoShape 34"/>
          <p:cNvCxnSpPr>
            <a:cxnSpLocks noChangeShapeType="1"/>
            <a:stCxn id="137234" idx="7"/>
            <a:endCxn id="137230"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2" name="AutoShape 35"/>
          <p:cNvCxnSpPr>
            <a:cxnSpLocks noChangeShapeType="1"/>
            <a:stCxn id="137230" idx="6"/>
            <a:endCxn id="137232"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3" name="AutoShape 36"/>
          <p:cNvCxnSpPr>
            <a:cxnSpLocks noChangeShapeType="1"/>
            <a:stCxn id="137234" idx="6"/>
            <a:endCxn id="137233"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4" name="AutoShape 37"/>
          <p:cNvCxnSpPr>
            <a:cxnSpLocks noChangeShapeType="1"/>
            <a:stCxn id="137229" idx="0"/>
            <a:endCxn id="137230"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5" name="AutoShape 38"/>
          <p:cNvCxnSpPr>
            <a:cxnSpLocks noChangeShapeType="1"/>
            <a:stCxn id="137229" idx="6"/>
            <a:endCxn id="137225"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6" name="AutoShape 39"/>
          <p:cNvCxnSpPr>
            <a:cxnSpLocks noChangeShapeType="1"/>
            <a:stCxn id="137228" idx="5"/>
            <a:endCxn id="137225"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7" name="AutoShape 40"/>
          <p:cNvCxnSpPr>
            <a:cxnSpLocks noChangeShapeType="1"/>
            <a:stCxn id="137225" idx="6"/>
            <a:endCxn id="137224"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8" name="AutoShape 41"/>
          <p:cNvCxnSpPr>
            <a:cxnSpLocks noChangeShapeType="1"/>
            <a:stCxn id="137227" idx="4"/>
            <a:endCxn id="137228"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49" name="AutoShape 42"/>
          <p:cNvCxnSpPr>
            <a:cxnSpLocks noChangeShapeType="1"/>
            <a:stCxn id="137234" idx="4"/>
            <a:endCxn id="137227"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50" name="AutoShape 43"/>
          <p:cNvCxnSpPr>
            <a:cxnSpLocks noChangeShapeType="1"/>
            <a:stCxn id="137227" idx="5"/>
            <a:endCxn id="137226"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51" name="AutoShape 44"/>
          <p:cNvCxnSpPr>
            <a:cxnSpLocks noChangeShapeType="1"/>
            <a:stCxn id="137226" idx="2"/>
            <a:endCxn id="137228"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52" name="AutoShape 45"/>
          <p:cNvCxnSpPr>
            <a:cxnSpLocks noChangeShapeType="1"/>
            <a:stCxn id="137226" idx="7"/>
            <a:endCxn id="137232"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53" name="AutoShape 46"/>
          <p:cNvCxnSpPr>
            <a:cxnSpLocks noChangeShapeType="1"/>
            <a:stCxn id="137232" idx="4"/>
            <a:endCxn id="137233"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54" name="AutoShape 47"/>
          <p:cNvCxnSpPr>
            <a:cxnSpLocks noChangeShapeType="1"/>
            <a:stCxn id="137233" idx="4"/>
            <a:endCxn id="137224"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7255"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56"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57"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58"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59"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0"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1"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2"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3"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4"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5"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66"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7267" name="AutoShape 60"/>
          <p:cNvCxnSpPr>
            <a:cxnSpLocks noChangeShapeType="1"/>
            <a:stCxn id="137263" idx="6"/>
            <a:endCxn id="137255"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68" name="AutoShape 61"/>
          <p:cNvCxnSpPr>
            <a:cxnSpLocks noChangeShapeType="1"/>
            <a:stCxn id="137255" idx="3"/>
            <a:endCxn id="137262"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69" name="AutoShape 62"/>
          <p:cNvCxnSpPr>
            <a:cxnSpLocks noChangeShapeType="1"/>
            <a:stCxn id="137263" idx="5"/>
            <a:endCxn id="137262"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0" name="AutoShape 63"/>
          <p:cNvCxnSpPr>
            <a:cxnSpLocks noChangeShapeType="1"/>
            <a:stCxn id="137255" idx="5"/>
            <a:endCxn id="137265"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1" name="AutoShape 64"/>
          <p:cNvCxnSpPr>
            <a:cxnSpLocks noChangeShapeType="1"/>
            <a:stCxn id="137255" idx="4"/>
            <a:endCxn id="137256"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2" name="AutoShape 65"/>
          <p:cNvCxnSpPr>
            <a:cxnSpLocks noChangeShapeType="1"/>
            <a:stCxn id="137262" idx="5"/>
            <a:endCxn id="137257"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3" name="AutoShape 66"/>
          <p:cNvCxnSpPr>
            <a:cxnSpLocks noChangeShapeType="1"/>
            <a:stCxn id="137266" idx="7"/>
            <a:endCxn id="137262"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4" name="AutoShape 67"/>
          <p:cNvCxnSpPr>
            <a:cxnSpLocks noChangeShapeType="1"/>
            <a:stCxn id="137262" idx="6"/>
            <a:endCxn id="137264"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5" name="AutoShape 68"/>
          <p:cNvCxnSpPr>
            <a:cxnSpLocks noChangeShapeType="1"/>
            <a:stCxn id="137266" idx="6"/>
            <a:endCxn id="137265"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6" name="AutoShape 69"/>
          <p:cNvCxnSpPr>
            <a:cxnSpLocks noChangeShapeType="1"/>
            <a:stCxn id="137261" idx="0"/>
            <a:endCxn id="137262"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7" name="AutoShape 70"/>
          <p:cNvCxnSpPr>
            <a:cxnSpLocks noChangeShapeType="1"/>
            <a:stCxn id="137261" idx="6"/>
            <a:endCxn id="137257"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8" name="AutoShape 71"/>
          <p:cNvCxnSpPr>
            <a:cxnSpLocks noChangeShapeType="1"/>
            <a:stCxn id="137260" idx="5"/>
            <a:endCxn id="137257"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79" name="AutoShape 72"/>
          <p:cNvCxnSpPr>
            <a:cxnSpLocks noChangeShapeType="1"/>
            <a:stCxn id="137257" idx="6"/>
            <a:endCxn id="137256"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0" name="AutoShape 73"/>
          <p:cNvCxnSpPr>
            <a:cxnSpLocks noChangeShapeType="1"/>
            <a:stCxn id="137259" idx="4"/>
            <a:endCxn id="137260"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1" name="AutoShape 74"/>
          <p:cNvCxnSpPr>
            <a:cxnSpLocks noChangeShapeType="1"/>
            <a:stCxn id="137266" idx="4"/>
            <a:endCxn id="137259"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2" name="AutoShape 75"/>
          <p:cNvCxnSpPr>
            <a:cxnSpLocks noChangeShapeType="1"/>
            <a:stCxn id="137259" idx="5"/>
            <a:endCxn id="137258"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3" name="AutoShape 76"/>
          <p:cNvCxnSpPr>
            <a:cxnSpLocks noChangeShapeType="1"/>
            <a:stCxn id="137258" idx="2"/>
            <a:endCxn id="137260"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4" name="AutoShape 77"/>
          <p:cNvCxnSpPr>
            <a:cxnSpLocks noChangeShapeType="1"/>
            <a:stCxn id="137258" idx="7"/>
            <a:endCxn id="137264"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5" name="AutoShape 78"/>
          <p:cNvCxnSpPr>
            <a:cxnSpLocks noChangeShapeType="1"/>
            <a:stCxn id="137264" idx="4"/>
            <a:endCxn id="137265"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6" name="AutoShape 79"/>
          <p:cNvCxnSpPr>
            <a:cxnSpLocks noChangeShapeType="1"/>
            <a:stCxn id="137265" idx="4"/>
            <a:endCxn id="137256"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7287"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7288" name="AutoShape 81"/>
          <p:cNvCxnSpPr>
            <a:cxnSpLocks noChangeShapeType="1"/>
            <a:stCxn id="137287" idx="4"/>
            <a:endCxn id="137264"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7289" name="AutoShape 82"/>
          <p:cNvCxnSpPr>
            <a:cxnSpLocks noChangeShapeType="1"/>
            <a:stCxn id="137262" idx="6"/>
            <a:endCxn id="137287"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7290"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7291"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7292"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7293"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7294"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37295" name="Group 93"/>
          <p:cNvGrpSpPr>
            <a:grpSpLocks/>
          </p:cNvGrpSpPr>
          <p:nvPr/>
        </p:nvGrpSpPr>
        <p:grpSpPr bwMode="auto">
          <a:xfrm>
            <a:off x="3722688" y="1328738"/>
            <a:ext cx="5345112" cy="441325"/>
            <a:chOff x="2345" y="837"/>
            <a:chExt cx="3367" cy="278"/>
          </a:xfrm>
        </p:grpSpPr>
        <p:sp>
          <p:nvSpPr>
            <p:cNvPr id="788574"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8575" name="Oval 95"/>
            <p:cNvSpPr>
              <a:spLocks noChangeAspect="1" noChangeArrowheads="1"/>
            </p:cNvSpPr>
            <p:nvPr/>
          </p:nvSpPr>
          <p:spPr bwMode="auto">
            <a:xfrm>
              <a:off x="4272" y="837"/>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8576"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7296" name="Text Box 103"/>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37297" name="Text Box 104"/>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7298" name="Group 106"/>
          <p:cNvGrpSpPr>
            <a:grpSpLocks/>
          </p:cNvGrpSpPr>
          <p:nvPr/>
        </p:nvGrpSpPr>
        <p:grpSpPr bwMode="auto">
          <a:xfrm>
            <a:off x="4752975" y="461963"/>
            <a:ext cx="1190625" cy="314325"/>
            <a:chOff x="2994" y="291"/>
            <a:chExt cx="750" cy="198"/>
          </a:xfrm>
        </p:grpSpPr>
        <p:sp>
          <p:nvSpPr>
            <p:cNvPr id="788587" name="Oval 107"/>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8588" name="Oval 108"/>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37299" name="Group 109"/>
          <p:cNvGrpSpPr>
            <a:grpSpLocks/>
          </p:cNvGrpSpPr>
          <p:nvPr/>
        </p:nvGrpSpPr>
        <p:grpSpPr bwMode="auto">
          <a:xfrm>
            <a:off x="4581525" y="373063"/>
            <a:ext cx="1514475" cy="465137"/>
            <a:chOff x="2877" y="240"/>
            <a:chExt cx="954" cy="293"/>
          </a:xfrm>
        </p:grpSpPr>
        <p:sp>
          <p:nvSpPr>
            <p:cNvPr id="137319" name="Text Box 110"/>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37320" name="Text Box 111"/>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grpSp>
        <p:nvGrpSpPr>
          <p:cNvPr id="6" name="Group 124"/>
          <p:cNvGrpSpPr>
            <a:grpSpLocks/>
          </p:cNvGrpSpPr>
          <p:nvPr/>
        </p:nvGrpSpPr>
        <p:grpSpPr bwMode="auto">
          <a:xfrm>
            <a:off x="1919288" y="3138488"/>
            <a:ext cx="6767512" cy="1292225"/>
            <a:chOff x="1209" y="1977"/>
            <a:chExt cx="4263" cy="814"/>
          </a:xfrm>
        </p:grpSpPr>
        <p:sp>
          <p:nvSpPr>
            <p:cNvPr id="137314" name="Rectangle 99"/>
            <p:cNvSpPr>
              <a:spLocks noChangeArrowheads="1"/>
            </p:cNvSpPr>
            <p:nvPr/>
          </p:nvSpPr>
          <p:spPr bwMode="auto">
            <a:xfrm>
              <a:off x="1209" y="19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7315" name="Oval 100"/>
            <p:cNvSpPr>
              <a:spLocks noChangeAspect="1" noChangeArrowheads="1"/>
            </p:cNvSpPr>
            <p:nvPr/>
          </p:nvSpPr>
          <p:spPr bwMode="auto">
            <a:xfrm>
              <a:off x="5232" y="2602"/>
              <a:ext cx="240" cy="189"/>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7316" name="Text Box 119"/>
            <p:cNvSpPr txBox="1">
              <a:spLocks noChangeArrowheads="1"/>
            </p:cNvSpPr>
            <p:nvPr/>
          </p:nvSpPr>
          <p:spPr bwMode="auto">
            <a:xfrm>
              <a:off x="1747" y="22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8600" name="Line 120"/>
            <p:cNvSpPr>
              <a:spLocks noChangeShapeType="1"/>
            </p:cNvSpPr>
            <p:nvPr/>
          </p:nvSpPr>
          <p:spPr bwMode="auto">
            <a:xfrm>
              <a:off x="2946" y="2359"/>
              <a:ext cx="2320" cy="34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8601" name="Line 121"/>
            <p:cNvSpPr>
              <a:spLocks noChangeShapeType="1"/>
            </p:cNvSpPr>
            <p:nvPr/>
          </p:nvSpPr>
          <p:spPr bwMode="auto">
            <a:xfrm flipH="1" flipV="1">
              <a:off x="1488" y="2208"/>
              <a:ext cx="377" cy="151"/>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788602" name="Text Box 122"/>
          <p:cNvSpPr txBox="1">
            <a:spLocks noChangeArrowheads="1"/>
          </p:cNvSpPr>
          <p:nvPr/>
        </p:nvSpPr>
        <p:spPr bwMode="auto">
          <a:xfrm>
            <a:off x="7215188" y="2667000"/>
            <a:ext cx="2197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Not Gadget</a:t>
            </a:r>
          </a:p>
        </p:txBody>
      </p:sp>
      <p:grpSp>
        <p:nvGrpSpPr>
          <p:cNvPr id="7" name="Group 125"/>
          <p:cNvGrpSpPr>
            <a:grpSpLocks/>
          </p:cNvGrpSpPr>
          <p:nvPr/>
        </p:nvGrpSpPr>
        <p:grpSpPr bwMode="auto">
          <a:xfrm>
            <a:off x="2143125" y="623888"/>
            <a:ext cx="6734175" cy="846137"/>
            <a:chOff x="1350" y="393"/>
            <a:chExt cx="4242" cy="533"/>
          </a:xfrm>
        </p:grpSpPr>
        <p:sp>
          <p:nvSpPr>
            <p:cNvPr id="137311" name="Text Box 113"/>
            <p:cNvSpPr txBox="1">
              <a:spLocks noChangeArrowheads="1"/>
            </p:cNvSpPr>
            <p:nvPr/>
          </p:nvSpPr>
          <p:spPr bwMode="auto">
            <a:xfrm>
              <a:off x="1587" y="393"/>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8595" name="Line 115"/>
            <p:cNvSpPr>
              <a:spLocks noChangeShapeType="1"/>
            </p:cNvSpPr>
            <p:nvPr/>
          </p:nvSpPr>
          <p:spPr bwMode="auto">
            <a:xfrm>
              <a:off x="2741" y="573"/>
              <a:ext cx="2851" cy="353"/>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8603" name="Line 123"/>
            <p:cNvSpPr>
              <a:spLocks noChangeShapeType="1"/>
            </p:cNvSpPr>
            <p:nvPr/>
          </p:nvSpPr>
          <p:spPr bwMode="auto">
            <a:xfrm flipH="1">
              <a:off x="1350" y="581"/>
              <a:ext cx="397" cy="2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788606" name="Rectangle 126"/>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37304" name="Group 127"/>
          <p:cNvGrpSpPr>
            <a:grpSpLocks/>
          </p:cNvGrpSpPr>
          <p:nvPr/>
        </p:nvGrpSpPr>
        <p:grpSpPr bwMode="auto">
          <a:xfrm>
            <a:off x="228600" y="642938"/>
            <a:ext cx="2228850" cy="576262"/>
            <a:chOff x="144" y="405"/>
            <a:chExt cx="1404" cy="363"/>
          </a:xfrm>
        </p:grpSpPr>
        <p:sp>
          <p:nvSpPr>
            <p:cNvPr id="137307" name="Text Box 12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37308" name="Text Box 129"/>
            <p:cNvSpPr txBox="1">
              <a:spLocks noChangeArrowheads="1"/>
            </p:cNvSpPr>
            <p:nvPr/>
          </p:nvSpPr>
          <p:spPr bwMode="auto">
            <a:xfrm>
              <a:off x="432" y="44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F</a:t>
              </a:r>
            </a:p>
          </p:txBody>
        </p:sp>
        <p:sp>
          <p:nvSpPr>
            <p:cNvPr id="137309" name="Text Box 13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37310" name="Rectangle 13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137305" name="Oval 132"/>
          <p:cNvSpPr>
            <a:spLocks noChangeAspect="1" noChangeArrowheads="1"/>
          </p:cNvSpPr>
          <p:nvPr/>
        </p:nvSpPr>
        <p:spPr bwMode="auto">
          <a:xfrm>
            <a:off x="5257800" y="42799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7306" name="Rectangle 133"/>
          <p:cNvSpPr>
            <a:spLocks noChangeArrowheads="1"/>
          </p:cNvSpPr>
          <p:nvPr/>
        </p:nvSpPr>
        <p:spPr bwMode="auto">
          <a:xfrm>
            <a:off x="542925" y="3170238"/>
            <a:ext cx="747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88602"/>
                                        </p:tgtEl>
                                        <p:attrNameLst>
                                          <p:attrName>style.visibility</p:attrName>
                                        </p:attrNameLst>
                                      </p:cBhvr>
                                      <p:to>
                                        <p:strVal val="visible"/>
                                      </p:to>
                                    </p:set>
                                    <p:anim calcmode="lin" valueType="num">
                                      <p:cBhvr additive="base">
                                        <p:cTn id="13" dur="500" fill="hold"/>
                                        <p:tgtEl>
                                          <p:spTgt spid="788602"/>
                                        </p:tgtEl>
                                        <p:attrNameLst>
                                          <p:attrName>ppt_x</p:attrName>
                                        </p:attrNameLst>
                                      </p:cBhvr>
                                      <p:tavLst>
                                        <p:tav tm="0">
                                          <p:val>
                                            <p:strVal val="1+#ppt_w/2"/>
                                          </p:val>
                                        </p:tav>
                                        <p:tav tm="100000">
                                          <p:val>
                                            <p:strVal val="#ppt_x"/>
                                          </p:val>
                                        </p:tav>
                                      </p:tavLst>
                                    </p:anim>
                                    <p:anim calcmode="lin" valueType="num">
                                      <p:cBhvr additive="base">
                                        <p:cTn id="14" dur="500" fill="hold"/>
                                        <p:tgtEl>
                                          <p:spTgt spid="78860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602"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8242"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38243" name="Group 3"/>
          <p:cNvGrpSpPr>
            <a:grpSpLocks/>
          </p:cNvGrpSpPr>
          <p:nvPr/>
        </p:nvGrpSpPr>
        <p:grpSpPr bwMode="auto">
          <a:xfrm>
            <a:off x="530225" y="1571625"/>
            <a:ext cx="2149475" cy="3686175"/>
            <a:chOff x="334" y="383"/>
            <a:chExt cx="1354" cy="2322"/>
          </a:xfrm>
        </p:grpSpPr>
        <p:sp>
          <p:nvSpPr>
            <p:cNvPr id="138354"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8355"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8356" name="AutoShape 6"/>
            <p:cNvCxnSpPr>
              <a:cxnSpLocks noChangeShapeType="1"/>
              <a:stCxn id="138354" idx="3"/>
              <a:endCxn id="138355"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89511"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9512"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9513"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9514"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8361"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8362" name="AutoShape 12"/>
            <p:cNvCxnSpPr>
              <a:cxnSpLocks noChangeShapeType="1"/>
              <a:stCxn id="138361" idx="3"/>
              <a:endCxn id="138355"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8244"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8245"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8246"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8247"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48"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49"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0"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1"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2"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3"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4"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5"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6"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7"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58"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8259" name="AutoShape 28"/>
          <p:cNvCxnSpPr>
            <a:cxnSpLocks noChangeShapeType="1"/>
            <a:stCxn id="138255" idx="6"/>
            <a:endCxn id="138247"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0" name="AutoShape 29"/>
          <p:cNvCxnSpPr>
            <a:cxnSpLocks noChangeShapeType="1"/>
            <a:stCxn id="138247" idx="3"/>
            <a:endCxn id="138254"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1" name="AutoShape 30"/>
          <p:cNvCxnSpPr>
            <a:cxnSpLocks noChangeShapeType="1"/>
            <a:stCxn id="138255" idx="5"/>
            <a:endCxn id="138254"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2" name="AutoShape 31"/>
          <p:cNvCxnSpPr>
            <a:cxnSpLocks noChangeShapeType="1"/>
            <a:stCxn id="138247" idx="5"/>
            <a:endCxn id="138257"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3" name="AutoShape 32"/>
          <p:cNvCxnSpPr>
            <a:cxnSpLocks noChangeShapeType="1"/>
            <a:stCxn id="138247" idx="4"/>
            <a:endCxn id="138248"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4" name="AutoShape 33"/>
          <p:cNvCxnSpPr>
            <a:cxnSpLocks noChangeShapeType="1"/>
            <a:stCxn id="138254" idx="5"/>
            <a:endCxn id="138249"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5" name="AutoShape 34"/>
          <p:cNvCxnSpPr>
            <a:cxnSpLocks noChangeShapeType="1"/>
            <a:stCxn id="138258" idx="7"/>
            <a:endCxn id="138254"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6" name="AutoShape 35"/>
          <p:cNvCxnSpPr>
            <a:cxnSpLocks noChangeShapeType="1"/>
            <a:stCxn id="138254" idx="6"/>
            <a:endCxn id="138256"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7" name="AutoShape 36"/>
          <p:cNvCxnSpPr>
            <a:cxnSpLocks noChangeShapeType="1"/>
            <a:stCxn id="138258" idx="6"/>
            <a:endCxn id="138257"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8" name="AutoShape 37"/>
          <p:cNvCxnSpPr>
            <a:cxnSpLocks noChangeShapeType="1"/>
            <a:stCxn id="138253" idx="0"/>
            <a:endCxn id="138254"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69" name="AutoShape 38"/>
          <p:cNvCxnSpPr>
            <a:cxnSpLocks noChangeShapeType="1"/>
            <a:stCxn id="138253" idx="6"/>
            <a:endCxn id="138249"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0" name="AutoShape 39"/>
          <p:cNvCxnSpPr>
            <a:cxnSpLocks noChangeShapeType="1"/>
            <a:stCxn id="138252" idx="5"/>
            <a:endCxn id="138249"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1" name="AutoShape 40"/>
          <p:cNvCxnSpPr>
            <a:cxnSpLocks noChangeShapeType="1"/>
            <a:stCxn id="138249" idx="6"/>
            <a:endCxn id="138248"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2" name="AutoShape 41"/>
          <p:cNvCxnSpPr>
            <a:cxnSpLocks noChangeShapeType="1"/>
            <a:stCxn id="138251" idx="4"/>
            <a:endCxn id="138252"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3" name="AutoShape 42"/>
          <p:cNvCxnSpPr>
            <a:cxnSpLocks noChangeShapeType="1"/>
            <a:stCxn id="138258" idx="4"/>
            <a:endCxn id="138251"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4" name="AutoShape 43"/>
          <p:cNvCxnSpPr>
            <a:cxnSpLocks noChangeShapeType="1"/>
            <a:stCxn id="138251" idx="5"/>
            <a:endCxn id="138250"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5" name="AutoShape 44"/>
          <p:cNvCxnSpPr>
            <a:cxnSpLocks noChangeShapeType="1"/>
            <a:stCxn id="138250" idx="2"/>
            <a:endCxn id="138252"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6" name="AutoShape 45"/>
          <p:cNvCxnSpPr>
            <a:cxnSpLocks noChangeShapeType="1"/>
            <a:stCxn id="138250" idx="7"/>
            <a:endCxn id="138256"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7" name="AutoShape 46"/>
          <p:cNvCxnSpPr>
            <a:cxnSpLocks noChangeShapeType="1"/>
            <a:stCxn id="138256" idx="4"/>
            <a:endCxn id="138257"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78" name="AutoShape 47"/>
          <p:cNvCxnSpPr>
            <a:cxnSpLocks noChangeShapeType="1"/>
            <a:stCxn id="138257" idx="4"/>
            <a:endCxn id="138248"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8279"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0"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1"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2"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3"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4"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5"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6"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7"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8"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89"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290"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8291" name="AutoShape 60"/>
          <p:cNvCxnSpPr>
            <a:cxnSpLocks noChangeShapeType="1"/>
            <a:stCxn id="138287" idx="6"/>
            <a:endCxn id="138279"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2" name="AutoShape 61"/>
          <p:cNvCxnSpPr>
            <a:cxnSpLocks noChangeShapeType="1"/>
            <a:stCxn id="138279" idx="3"/>
            <a:endCxn id="138286"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3" name="AutoShape 62"/>
          <p:cNvCxnSpPr>
            <a:cxnSpLocks noChangeShapeType="1"/>
            <a:stCxn id="138287" idx="5"/>
            <a:endCxn id="138286"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4" name="AutoShape 63"/>
          <p:cNvCxnSpPr>
            <a:cxnSpLocks noChangeShapeType="1"/>
            <a:stCxn id="138279" idx="5"/>
            <a:endCxn id="138289"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5" name="AutoShape 64"/>
          <p:cNvCxnSpPr>
            <a:cxnSpLocks noChangeShapeType="1"/>
            <a:stCxn id="138279" idx="4"/>
            <a:endCxn id="138280"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6" name="AutoShape 65"/>
          <p:cNvCxnSpPr>
            <a:cxnSpLocks noChangeShapeType="1"/>
            <a:stCxn id="138286" idx="5"/>
            <a:endCxn id="138281"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7" name="AutoShape 66"/>
          <p:cNvCxnSpPr>
            <a:cxnSpLocks noChangeShapeType="1"/>
            <a:stCxn id="138290" idx="7"/>
            <a:endCxn id="138286"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8" name="AutoShape 67"/>
          <p:cNvCxnSpPr>
            <a:cxnSpLocks noChangeShapeType="1"/>
            <a:stCxn id="138286" idx="6"/>
            <a:endCxn id="138288"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299" name="AutoShape 68"/>
          <p:cNvCxnSpPr>
            <a:cxnSpLocks noChangeShapeType="1"/>
            <a:stCxn id="138290" idx="6"/>
            <a:endCxn id="138289"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0" name="AutoShape 69"/>
          <p:cNvCxnSpPr>
            <a:cxnSpLocks noChangeShapeType="1"/>
            <a:stCxn id="138285" idx="0"/>
            <a:endCxn id="138286"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1" name="AutoShape 70"/>
          <p:cNvCxnSpPr>
            <a:cxnSpLocks noChangeShapeType="1"/>
            <a:stCxn id="138285" idx="6"/>
            <a:endCxn id="138281"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2" name="AutoShape 71"/>
          <p:cNvCxnSpPr>
            <a:cxnSpLocks noChangeShapeType="1"/>
            <a:stCxn id="138284" idx="5"/>
            <a:endCxn id="138281"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3" name="AutoShape 72"/>
          <p:cNvCxnSpPr>
            <a:cxnSpLocks noChangeShapeType="1"/>
            <a:stCxn id="138281" idx="6"/>
            <a:endCxn id="138280"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4" name="AutoShape 73"/>
          <p:cNvCxnSpPr>
            <a:cxnSpLocks noChangeShapeType="1"/>
            <a:stCxn id="138283" idx="4"/>
            <a:endCxn id="138284"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5" name="AutoShape 74"/>
          <p:cNvCxnSpPr>
            <a:cxnSpLocks noChangeShapeType="1"/>
            <a:stCxn id="138290" idx="4"/>
            <a:endCxn id="138283"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6" name="AutoShape 75"/>
          <p:cNvCxnSpPr>
            <a:cxnSpLocks noChangeShapeType="1"/>
            <a:stCxn id="138283" idx="5"/>
            <a:endCxn id="138282"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7" name="AutoShape 76"/>
          <p:cNvCxnSpPr>
            <a:cxnSpLocks noChangeShapeType="1"/>
            <a:stCxn id="138282" idx="2"/>
            <a:endCxn id="138284"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8" name="AutoShape 77"/>
          <p:cNvCxnSpPr>
            <a:cxnSpLocks noChangeShapeType="1"/>
            <a:stCxn id="138282" idx="7"/>
            <a:endCxn id="138288"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09" name="AutoShape 78"/>
          <p:cNvCxnSpPr>
            <a:cxnSpLocks noChangeShapeType="1"/>
            <a:stCxn id="138288" idx="4"/>
            <a:endCxn id="138289"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10" name="AutoShape 79"/>
          <p:cNvCxnSpPr>
            <a:cxnSpLocks noChangeShapeType="1"/>
            <a:stCxn id="138289" idx="4"/>
            <a:endCxn id="138280"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8311"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8312" name="AutoShape 81"/>
          <p:cNvCxnSpPr>
            <a:cxnSpLocks noChangeShapeType="1"/>
            <a:stCxn id="138311" idx="4"/>
            <a:endCxn id="138288"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8313" name="AutoShape 82"/>
          <p:cNvCxnSpPr>
            <a:cxnSpLocks noChangeShapeType="1"/>
            <a:stCxn id="138286" idx="6"/>
            <a:endCxn id="138311"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8314"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8315"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8316"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8317"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8318"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38319" name="Group 93"/>
          <p:cNvGrpSpPr>
            <a:grpSpLocks/>
          </p:cNvGrpSpPr>
          <p:nvPr/>
        </p:nvGrpSpPr>
        <p:grpSpPr bwMode="auto">
          <a:xfrm>
            <a:off x="3722688" y="1328738"/>
            <a:ext cx="5345112" cy="441325"/>
            <a:chOff x="2345" y="837"/>
            <a:chExt cx="3367" cy="278"/>
          </a:xfrm>
        </p:grpSpPr>
        <p:sp>
          <p:nvSpPr>
            <p:cNvPr id="789598"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9599" name="Oval 95"/>
            <p:cNvSpPr>
              <a:spLocks noChangeAspect="1" noChangeArrowheads="1"/>
            </p:cNvSpPr>
            <p:nvPr/>
          </p:nvSpPr>
          <p:spPr bwMode="auto">
            <a:xfrm>
              <a:off x="4272" y="837"/>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9600"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8320" name="Rectangle 99"/>
          <p:cNvSpPr>
            <a:spLocks noChangeArrowheads="1"/>
          </p:cNvSpPr>
          <p:nvPr/>
        </p:nvSpPr>
        <p:spPr bwMode="auto">
          <a:xfrm>
            <a:off x="1919288" y="3138488"/>
            <a:ext cx="747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8321" name="Oval 100"/>
          <p:cNvSpPr>
            <a:spLocks noChangeAspect="1" noChangeArrowheads="1"/>
          </p:cNvSpPr>
          <p:nvPr/>
        </p:nvSpPr>
        <p:spPr bwMode="auto">
          <a:xfrm>
            <a:off x="8305800" y="4130675"/>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8322" name="Text Box 103"/>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38323" name="Text Box 104"/>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8324" name="Group 106"/>
          <p:cNvGrpSpPr>
            <a:grpSpLocks/>
          </p:cNvGrpSpPr>
          <p:nvPr/>
        </p:nvGrpSpPr>
        <p:grpSpPr bwMode="auto">
          <a:xfrm>
            <a:off x="4752975" y="461963"/>
            <a:ext cx="1190625" cy="314325"/>
            <a:chOff x="2994" y="291"/>
            <a:chExt cx="750" cy="198"/>
          </a:xfrm>
        </p:grpSpPr>
        <p:sp>
          <p:nvSpPr>
            <p:cNvPr id="789611" name="Oval 107"/>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9612" name="Oval 108"/>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38325" name="Group 109"/>
          <p:cNvGrpSpPr>
            <a:grpSpLocks/>
          </p:cNvGrpSpPr>
          <p:nvPr/>
        </p:nvGrpSpPr>
        <p:grpSpPr bwMode="auto">
          <a:xfrm>
            <a:off x="4581525" y="373063"/>
            <a:ext cx="1514475" cy="465137"/>
            <a:chOff x="2877" y="240"/>
            <a:chExt cx="954" cy="293"/>
          </a:xfrm>
        </p:grpSpPr>
        <p:sp>
          <p:nvSpPr>
            <p:cNvPr id="138347" name="Text Box 110"/>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38348" name="Text Box 111"/>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grpSp>
        <p:nvGrpSpPr>
          <p:cNvPr id="6" name="Group 124"/>
          <p:cNvGrpSpPr>
            <a:grpSpLocks/>
          </p:cNvGrpSpPr>
          <p:nvPr/>
        </p:nvGrpSpPr>
        <p:grpSpPr bwMode="auto">
          <a:xfrm>
            <a:off x="942975" y="3098800"/>
            <a:ext cx="7362825" cy="1276350"/>
            <a:chOff x="594" y="1952"/>
            <a:chExt cx="4638" cy="804"/>
          </a:xfrm>
        </p:grpSpPr>
        <p:sp>
          <p:nvSpPr>
            <p:cNvPr id="138342" name="Text Box 113"/>
            <p:cNvSpPr txBox="1">
              <a:spLocks noChangeArrowheads="1"/>
            </p:cNvSpPr>
            <p:nvPr/>
          </p:nvSpPr>
          <p:spPr bwMode="auto">
            <a:xfrm>
              <a:off x="1875" y="2059"/>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9618" name="Freeform 114"/>
            <p:cNvSpPr>
              <a:spLocks/>
            </p:cNvSpPr>
            <p:nvPr/>
          </p:nvSpPr>
          <p:spPr bwMode="auto">
            <a:xfrm>
              <a:off x="2352" y="2368"/>
              <a:ext cx="971" cy="388"/>
            </a:xfrm>
            <a:custGeom>
              <a:avLst/>
              <a:gdLst/>
              <a:ahLst/>
              <a:cxnLst>
                <a:cxn ang="0">
                  <a:pos x="0" y="0"/>
                </a:cxn>
                <a:cxn ang="0">
                  <a:pos x="971" y="388"/>
                </a:cxn>
              </a:cxnLst>
              <a:rect l="0" t="0" r="r" b="b"/>
              <a:pathLst>
                <a:path w="971" h="388">
                  <a:moveTo>
                    <a:pt x="0" y="0"/>
                  </a:moveTo>
                  <a:lnTo>
                    <a:pt x="971" y="388"/>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789619" name="Line 115"/>
            <p:cNvSpPr>
              <a:spLocks noChangeShapeType="1"/>
            </p:cNvSpPr>
            <p:nvPr/>
          </p:nvSpPr>
          <p:spPr bwMode="auto">
            <a:xfrm>
              <a:off x="2496" y="2334"/>
              <a:ext cx="2736" cy="371"/>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9620" name="Freeform 116"/>
            <p:cNvSpPr>
              <a:spLocks/>
            </p:cNvSpPr>
            <p:nvPr/>
          </p:nvSpPr>
          <p:spPr bwMode="auto">
            <a:xfrm>
              <a:off x="594" y="1952"/>
              <a:ext cx="1382" cy="288"/>
            </a:xfrm>
            <a:custGeom>
              <a:avLst/>
              <a:gdLst/>
              <a:ahLst/>
              <a:cxnLst>
                <a:cxn ang="0">
                  <a:pos x="1382" y="288"/>
                </a:cxn>
                <a:cxn ang="0">
                  <a:pos x="793" y="15"/>
                </a:cxn>
                <a:cxn ang="0">
                  <a:pos x="0" y="184"/>
                </a:cxn>
              </a:cxnLst>
              <a:rect l="0" t="0" r="r" b="b"/>
              <a:pathLst>
                <a:path w="1382" h="288">
                  <a:moveTo>
                    <a:pt x="1382" y="288"/>
                  </a:moveTo>
                  <a:cubicBezTo>
                    <a:pt x="1284" y="243"/>
                    <a:pt x="1023" y="32"/>
                    <a:pt x="793" y="15"/>
                  </a:cubicBezTo>
                  <a:cubicBezTo>
                    <a:pt x="584" y="0"/>
                    <a:pt x="165" y="149"/>
                    <a:pt x="0" y="184"/>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789621" name="Freeform 117"/>
            <p:cNvSpPr>
              <a:spLocks/>
            </p:cNvSpPr>
            <p:nvPr/>
          </p:nvSpPr>
          <p:spPr bwMode="auto">
            <a:xfrm>
              <a:off x="1453" y="2085"/>
              <a:ext cx="523" cy="157"/>
            </a:xfrm>
            <a:custGeom>
              <a:avLst/>
              <a:gdLst/>
              <a:ahLst/>
              <a:cxnLst>
                <a:cxn ang="0">
                  <a:pos x="523" y="157"/>
                </a:cxn>
                <a:cxn ang="0">
                  <a:pos x="257" y="15"/>
                </a:cxn>
                <a:cxn ang="0">
                  <a:pos x="0" y="6"/>
                </a:cxn>
              </a:cxnLst>
              <a:rect l="0" t="0" r="r" b="b"/>
              <a:pathLst>
                <a:path w="523" h="157">
                  <a:moveTo>
                    <a:pt x="523" y="157"/>
                  </a:moveTo>
                  <a:cubicBezTo>
                    <a:pt x="479" y="133"/>
                    <a:pt x="344" y="40"/>
                    <a:pt x="257" y="15"/>
                  </a:cubicBezTo>
                  <a:cubicBezTo>
                    <a:pt x="48" y="0"/>
                    <a:pt x="54" y="8"/>
                    <a:pt x="0" y="6"/>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sp>
        <p:nvSpPr>
          <p:cNvPr id="789626" name="Text Box 122"/>
          <p:cNvSpPr txBox="1">
            <a:spLocks noChangeArrowheads="1"/>
          </p:cNvSpPr>
          <p:nvPr/>
        </p:nvSpPr>
        <p:spPr bwMode="auto">
          <a:xfrm>
            <a:off x="3276600" y="4876800"/>
            <a:ext cx="2157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OR Gadget</a:t>
            </a:r>
          </a:p>
        </p:txBody>
      </p:sp>
      <p:sp>
        <p:nvSpPr>
          <p:cNvPr id="789629" name="Rectangle 125"/>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38329" name="Group 126"/>
          <p:cNvGrpSpPr>
            <a:grpSpLocks/>
          </p:cNvGrpSpPr>
          <p:nvPr/>
        </p:nvGrpSpPr>
        <p:grpSpPr bwMode="auto">
          <a:xfrm>
            <a:off x="228600" y="642938"/>
            <a:ext cx="2228850" cy="576262"/>
            <a:chOff x="144" y="405"/>
            <a:chExt cx="1404" cy="363"/>
          </a:xfrm>
        </p:grpSpPr>
        <p:sp>
          <p:nvSpPr>
            <p:cNvPr id="138338" name="Text Box 127"/>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38339" name="Text Box 128"/>
            <p:cNvSpPr txBox="1">
              <a:spLocks noChangeArrowheads="1"/>
            </p:cNvSpPr>
            <p:nvPr/>
          </p:nvSpPr>
          <p:spPr bwMode="auto">
            <a:xfrm>
              <a:off x="432" y="44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F</a:t>
              </a:r>
            </a:p>
          </p:txBody>
        </p:sp>
        <p:sp>
          <p:nvSpPr>
            <p:cNvPr id="138340" name="Text Box 129"/>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38341" name="Rectangle 130"/>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138330" name="Oval 131"/>
          <p:cNvSpPr>
            <a:spLocks noChangeAspect="1" noChangeArrowheads="1"/>
          </p:cNvSpPr>
          <p:nvPr/>
        </p:nvSpPr>
        <p:spPr bwMode="auto">
          <a:xfrm>
            <a:off x="5257800" y="42799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8331" name="Rectangle 132"/>
          <p:cNvSpPr>
            <a:spLocks noChangeArrowheads="1"/>
          </p:cNvSpPr>
          <p:nvPr/>
        </p:nvSpPr>
        <p:spPr bwMode="auto">
          <a:xfrm>
            <a:off x="542925" y="3170238"/>
            <a:ext cx="747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grpSp>
        <p:nvGrpSpPr>
          <p:cNvPr id="8" name="Group 135"/>
          <p:cNvGrpSpPr>
            <a:grpSpLocks/>
          </p:cNvGrpSpPr>
          <p:nvPr/>
        </p:nvGrpSpPr>
        <p:grpSpPr bwMode="auto">
          <a:xfrm>
            <a:off x="1533525" y="4805363"/>
            <a:ext cx="5324475" cy="1666875"/>
            <a:chOff x="966" y="3027"/>
            <a:chExt cx="3354" cy="1050"/>
          </a:xfrm>
        </p:grpSpPr>
        <p:sp>
          <p:nvSpPr>
            <p:cNvPr id="138333" name="Rectangle 98"/>
            <p:cNvSpPr>
              <a:spLocks noChangeArrowheads="1"/>
            </p:cNvSpPr>
            <p:nvPr/>
          </p:nvSpPr>
          <p:spPr bwMode="auto">
            <a:xfrm>
              <a:off x="966" y="302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8334" name="Text Box 119"/>
            <p:cNvSpPr txBox="1">
              <a:spLocks noChangeArrowheads="1"/>
            </p:cNvSpPr>
            <p:nvPr/>
          </p:nvSpPr>
          <p:spPr bwMode="auto">
            <a:xfrm>
              <a:off x="1892" y="3363"/>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789625" name="Line 121"/>
            <p:cNvSpPr>
              <a:spLocks noChangeShapeType="1"/>
            </p:cNvSpPr>
            <p:nvPr/>
          </p:nvSpPr>
          <p:spPr bwMode="auto">
            <a:xfrm flipH="1" flipV="1">
              <a:off x="1246" y="3238"/>
              <a:ext cx="764" cy="27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89638" name="Oval 134"/>
            <p:cNvSpPr>
              <a:spLocks noChangeAspect="1" noChangeArrowheads="1"/>
            </p:cNvSpPr>
            <p:nvPr/>
          </p:nvSpPr>
          <p:spPr bwMode="auto">
            <a:xfrm>
              <a:off x="4080" y="3888"/>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9624" name="Line 120"/>
            <p:cNvSpPr>
              <a:spLocks noChangeShapeType="1"/>
            </p:cNvSpPr>
            <p:nvPr/>
          </p:nvSpPr>
          <p:spPr bwMode="auto">
            <a:xfrm>
              <a:off x="3085" y="3514"/>
              <a:ext cx="979" cy="39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89626"/>
                                        </p:tgtEl>
                                        <p:attrNameLst>
                                          <p:attrName>style.visibility</p:attrName>
                                        </p:attrNameLst>
                                      </p:cBhvr>
                                      <p:to>
                                        <p:strVal val="visible"/>
                                      </p:to>
                                    </p:set>
                                    <p:anim calcmode="lin" valueType="num">
                                      <p:cBhvr additive="base">
                                        <p:cTn id="13" dur="500" fill="hold"/>
                                        <p:tgtEl>
                                          <p:spTgt spid="789626"/>
                                        </p:tgtEl>
                                        <p:attrNameLst>
                                          <p:attrName>ppt_x</p:attrName>
                                        </p:attrNameLst>
                                      </p:cBhvr>
                                      <p:tavLst>
                                        <p:tav tm="0">
                                          <p:val>
                                            <p:strVal val="1+#ppt_w/2"/>
                                          </p:val>
                                        </p:tav>
                                        <p:tav tm="100000">
                                          <p:val>
                                            <p:strVal val="#ppt_x"/>
                                          </p:val>
                                        </p:tav>
                                      </p:tavLst>
                                    </p:anim>
                                    <p:anim calcmode="lin" valueType="num">
                                      <p:cBhvr additive="base">
                                        <p:cTn id="14" dur="500" fill="hold"/>
                                        <p:tgtEl>
                                          <p:spTgt spid="78962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62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9266"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nvGrpSpPr>
          <p:cNvPr id="139267" name="Group 3"/>
          <p:cNvGrpSpPr>
            <a:grpSpLocks/>
          </p:cNvGrpSpPr>
          <p:nvPr/>
        </p:nvGrpSpPr>
        <p:grpSpPr bwMode="auto">
          <a:xfrm>
            <a:off x="530225" y="1571625"/>
            <a:ext cx="2149475" cy="3686175"/>
            <a:chOff x="334" y="383"/>
            <a:chExt cx="1354" cy="2322"/>
          </a:xfrm>
        </p:grpSpPr>
        <p:sp>
          <p:nvSpPr>
            <p:cNvPr id="139369"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39370"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39371" name="AutoShape 6"/>
            <p:cNvCxnSpPr>
              <a:cxnSpLocks noChangeShapeType="1"/>
              <a:stCxn id="139369" idx="3"/>
              <a:endCxn id="139370"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83367"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3368"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3369"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83370"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39376"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39377" name="AutoShape 12"/>
            <p:cNvCxnSpPr>
              <a:cxnSpLocks noChangeShapeType="1"/>
              <a:stCxn id="139376" idx="3"/>
              <a:endCxn id="139370"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39268"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9269"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9270"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9271"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2"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3"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4"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5"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6"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7"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8"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79"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80"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81"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282"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9283" name="AutoShape 28"/>
          <p:cNvCxnSpPr>
            <a:cxnSpLocks noChangeShapeType="1"/>
            <a:stCxn id="139279" idx="6"/>
            <a:endCxn id="139271"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4" name="AutoShape 29"/>
          <p:cNvCxnSpPr>
            <a:cxnSpLocks noChangeShapeType="1"/>
            <a:stCxn id="139271" idx="3"/>
            <a:endCxn id="139278"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5" name="AutoShape 30"/>
          <p:cNvCxnSpPr>
            <a:cxnSpLocks noChangeShapeType="1"/>
            <a:stCxn id="139279" idx="5"/>
            <a:endCxn id="139278"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6" name="AutoShape 31"/>
          <p:cNvCxnSpPr>
            <a:cxnSpLocks noChangeShapeType="1"/>
            <a:stCxn id="139271" idx="5"/>
            <a:endCxn id="139281"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7" name="AutoShape 32"/>
          <p:cNvCxnSpPr>
            <a:cxnSpLocks noChangeShapeType="1"/>
            <a:stCxn id="139271" idx="4"/>
            <a:endCxn id="139272"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8" name="AutoShape 33"/>
          <p:cNvCxnSpPr>
            <a:cxnSpLocks noChangeShapeType="1"/>
            <a:stCxn id="139278" idx="5"/>
            <a:endCxn id="139273"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89" name="AutoShape 34"/>
          <p:cNvCxnSpPr>
            <a:cxnSpLocks noChangeShapeType="1"/>
            <a:stCxn id="139282" idx="7"/>
            <a:endCxn id="139278"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0" name="AutoShape 35"/>
          <p:cNvCxnSpPr>
            <a:cxnSpLocks noChangeShapeType="1"/>
            <a:stCxn id="139278" idx="6"/>
            <a:endCxn id="139280"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1" name="AutoShape 36"/>
          <p:cNvCxnSpPr>
            <a:cxnSpLocks noChangeShapeType="1"/>
            <a:stCxn id="139282" idx="6"/>
            <a:endCxn id="139281"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2" name="AutoShape 37"/>
          <p:cNvCxnSpPr>
            <a:cxnSpLocks noChangeShapeType="1"/>
            <a:stCxn id="139277" idx="0"/>
            <a:endCxn id="139278"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3" name="AutoShape 38"/>
          <p:cNvCxnSpPr>
            <a:cxnSpLocks noChangeShapeType="1"/>
            <a:stCxn id="139277" idx="6"/>
            <a:endCxn id="139273"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4" name="AutoShape 39"/>
          <p:cNvCxnSpPr>
            <a:cxnSpLocks noChangeShapeType="1"/>
            <a:stCxn id="139276" idx="5"/>
            <a:endCxn id="139273"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5" name="AutoShape 40"/>
          <p:cNvCxnSpPr>
            <a:cxnSpLocks noChangeShapeType="1"/>
            <a:stCxn id="139273" idx="6"/>
            <a:endCxn id="139272"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6" name="AutoShape 41"/>
          <p:cNvCxnSpPr>
            <a:cxnSpLocks noChangeShapeType="1"/>
            <a:stCxn id="139275" idx="4"/>
            <a:endCxn id="139276"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7" name="AutoShape 42"/>
          <p:cNvCxnSpPr>
            <a:cxnSpLocks noChangeShapeType="1"/>
            <a:stCxn id="139282" idx="4"/>
            <a:endCxn id="139275"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8" name="AutoShape 43"/>
          <p:cNvCxnSpPr>
            <a:cxnSpLocks noChangeShapeType="1"/>
            <a:stCxn id="139275" idx="5"/>
            <a:endCxn id="139274"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299" name="AutoShape 44"/>
          <p:cNvCxnSpPr>
            <a:cxnSpLocks noChangeShapeType="1"/>
            <a:stCxn id="139274" idx="2"/>
            <a:endCxn id="139276"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00" name="AutoShape 45"/>
          <p:cNvCxnSpPr>
            <a:cxnSpLocks noChangeShapeType="1"/>
            <a:stCxn id="139274" idx="7"/>
            <a:endCxn id="139280"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01" name="AutoShape 46"/>
          <p:cNvCxnSpPr>
            <a:cxnSpLocks noChangeShapeType="1"/>
            <a:stCxn id="139280" idx="4"/>
            <a:endCxn id="139281"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02" name="AutoShape 47"/>
          <p:cNvCxnSpPr>
            <a:cxnSpLocks noChangeShapeType="1"/>
            <a:stCxn id="139281" idx="4"/>
            <a:endCxn id="139272"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303"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4"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5"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6"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7"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8"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09"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10"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11"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12"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13"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14"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9315" name="AutoShape 60"/>
          <p:cNvCxnSpPr>
            <a:cxnSpLocks noChangeShapeType="1"/>
            <a:stCxn id="139311" idx="6"/>
            <a:endCxn id="139303"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16" name="AutoShape 61"/>
          <p:cNvCxnSpPr>
            <a:cxnSpLocks noChangeShapeType="1"/>
            <a:stCxn id="139303" idx="3"/>
            <a:endCxn id="139310"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17" name="AutoShape 62"/>
          <p:cNvCxnSpPr>
            <a:cxnSpLocks noChangeShapeType="1"/>
            <a:stCxn id="139311" idx="5"/>
            <a:endCxn id="139310"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18" name="AutoShape 63"/>
          <p:cNvCxnSpPr>
            <a:cxnSpLocks noChangeShapeType="1"/>
            <a:stCxn id="139303" idx="5"/>
            <a:endCxn id="139313"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19" name="AutoShape 64"/>
          <p:cNvCxnSpPr>
            <a:cxnSpLocks noChangeShapeType="1"/>
            <a:stCxn id="139303" idx="4"/>
            <a:endCxn id="139304"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0" name="AutoShape 65"/>
          <p:cNvCxnSpPr>
            <a:cxnSpLocks noChangeShapeType="1"/>
            <a:stCxn id="139310" idx="5"/>
            <a:endCxn id="139305"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1" name="AutoShape 66"/>
          <p:cNvCxnSpPr>
            <a:cxnSpLocks noChangeShapeType="1"/>
            <a:stCxn id="139314" idx="7"/>
            <a:endCxn id="139310"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2" name="AutoShape 67"/>
          <p:cNvCxnSpPr>
            <a:cxnSpLocks noChangeShapeType="1"/>
            <a:stCxn id="139310" idx="6"/>
            <a:endCxn id="139312"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3" name="AutoShape 68"/>
          <p:cNvCxnSpPr>
            <a:cxnSpLocks noChangeShapeType="1"/>
            <a:stCxn id="139314" idx="6"/>
            <a:endCxn id="139313"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4" name="AutoShape 69"/>
          <p:cNvCxnSpPr>
            <a:cxnSpLocks noChangeShapeType="1"/>
            <a:stCxn id="139309" idx="0"/>
            <a:endCxn id="139310"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5" name="AutoShape 70"/>
          <p:cNvCxnSpPr>
            <a:cxnSpLocks noChangeShapeType="1"/>
            <a:stCxn id="139309" idx="6"/>
            <a:endCxn id="139305"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6" name="AutoShape 71"/>
          <p:cNvCxnSpPr>
            <a:cxnSpLocks noChangeShapeType="1"/>
            <a:stCxn id="139308" idx="5"/>
            <a:endCxn id="139305"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7" name="AutoShape 72"/>
          <p:cNvCxnSpPr>
            <a:cxnSpLocks noChangeShapeType="1"/>
            <a:stCxn id="139305" idx="6"/>
            <a:endCxn id="139304"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8" name="AutoShape 73"/>
          <p:cNvCxnSpPr>
            <a:cxnSpLocks noChangeShapeType="1"/>
            <a:stCxn id="139307" idx="4"/>
            <a:endCxn id="139308"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29" name="AutoShape 74"/>
          <p:cNvCxnSpPr>
            <a:cxnSpLocks noChangeShapeType="1"/>
            <a:stCxn id="139314" idx="4"/>
            <a:endCxn id="139307"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0" name="AutoShape 75"/>
          <p:cNvCxnSpPr>
            <a:cxnSpLocks noChangeShapeType="1"/>
            <a:stCxn id="139307" idx="5"/>
            <a:endCxn id="139306"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1" name="AutoShape 76"/>
          <p:cNvCxnSpPr>
            <a:cxnSpLocks noChangeShapeType="1"/>
            <a:stCxn id="139306" idx="2"/>
            <a:endCxn id="139308"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2" name="AutoShape 77"/>
          <p:cNvCxnSpPr>
            <a:cxnSpLocks noChangeShapeType="1"/>
            <a:stCxn id="139306" idx="7"/>
            <a:endCxn id="139312"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3" name="AutoShape 78"/>
          <p:cNvCxnSpPr>
            <a:cxnSpLocks noChangeShapeType="1"/>
            <a:stCxn id="139312" idx="4"/>
            <a:endCxn id="139313"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4" name="AutoShape 79"/>
          <p:cNvCxnSpPr>
            <a:cxnSpLocks noChangeShapeType="1"/>
            <a:stCxn id="139313" idx="4"/>
            <a:endCxn id="139304"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335"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39336" name="AutoShape 81"/>
          <p:cNvCxnSpPr>
            <a:cxnSpLocks noChangeShapeType="1"/>
            <a:stCxn id="139335" idx="4"/>
            <a:endCxn id="139312"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9337" name="AutoShape 82"/>
          <p:cNvCxnSpPr>
            <a:cxnSpLocks noChangeShapeType="1"/>
            <a:stCxn id="139310" idx="6"/>
            <a:endCxn id="139335"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39338"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39339"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39340"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39341"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39342"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39343" name="Group 93"/>
          <p:cNvGrpSpPr>
            <a:grpSpLocks/>
          </p:cNvGrpSpPr>
          <p:nvPr/>
        </p:nvGrpSpPr>
        <p:grpSpPr bwMode="auto">
          <a:xfrm>
            <a:off x="3722688" y="1328738"/>
            <a:ext cx="5345112" cy="441325"/>
            <a:chOff x="2345" y="837"/>
            <a:chExt cx="3367" cy="278"/>
          </a:xfrm>
        </p:grpSpPr>
        <p:sp>
          <p:nvSpPr>
            <p:cNvPr id="783454"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3455" name="Oval 95"/>
            <p:cNvSpPr>
              <a:spLocks noChangeAspect="1" noChangeArrowheads="1"/>
            </p:cNvSpPr>
            <p:nvPr/>
          </p:nvSpPr>
          <p:spPr bwMode="auto">
            <a:xfrm>
              <a:off x="4272" y="837"/>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3456"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39344" name="Rectangle 98"/>
          <p:cNvSpPr>
            <a:spLocks noChangeArrowheads="1"/>
          </p:cNvSpPr>
          <p:nvPr/>
        </p:nvSpPr>
        <p:spPr bwMode="auto">
          <a:xfrm>
            <a:off x="1533525" y="4876800"/>
            <a:ext cx="747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9345" name="Rectangle 99"/>
          <p:cNvSpPr>
            <a:spLocks noChangeArrowheads="1"/>
          </p:cNvSpPr>
          <p:nvPr/>
        </p:nvSpPr>
        <p:spPr bwMode="auto">
          <a:xfrm>
            <a:off x="1919288" y="3138488"/>
            <a:ext cx="747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9346" name="Oval 100"/>
          <p:cNvSpPr>
            <a:spLocks noChangeAspect="1" noChangeArrowheads="1"/>
          </p:cNvSpPr>
          <p:nvPr/>
        </p:nvSpPr>
        <p:spPr bwMode="auto">
          <a:xfrm>
            <a:off x="8305800" y="4130675"/>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9347" name="Text Box 104"/>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39348" name="Text Box 105"/>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39349" name="Group 107"/>
          <p:cNvGrpSpPr>
            <a:grpSpLocks/>
          </p:cNvGrpSpPr>
          <p:nvPr/>
        </p:nvGrpSpPr>
        <p:grpSpPr bwMode="auto">
          <a:xfrm>
            <a:off x="4752975" y="461963"/>
            <a:ext cx="1190625" cy="314325"/>
            <a:chOff x="2994" y="291"/>
            <a:chExt cx="750" cy="198"/>
          </a:xfrm>
        </p:grpSpPr>
        <p:sp>
          <p:nvSpPr>
            <p:cNvPr id="783468" name="Oval 108"/>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83469" name="Oval 109"/>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39350" name="Group 110"/>
          <p:cNvGrpSpPr>
            <a:grpSpLocks/>
          </p:cNvGrpSpPr>
          <p:nvPr/>
        </p:nvGrpSpPr>
        <p:grpSpPr bwMode="auto">
          <a:xfrm>
            <a:off x="4581525" y="373063"/>
            <a:ext cx="1514475" cy="465137"/>
            <a:chOff x="2877" y="240"/>
            <a:chExt cx="954" cy="293"/>
          </a:xfrm>
        </p:grpSpPr>
        <p:sp>
          <p:nvSpPr>
            <p:cNvPr id="139362" name="Text Box 111"/>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39363" name="Text Box 112"/>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sp>
        <p:nvSpPr>
          <p:cNvPr id="783473" name="Text Box 113"/>
          <p:cNvSpPr txBox="1">
            <a:spLocks noChangeArrowheads="1"/>
          </p:cNvSpPr>
          <p:nvPr/>
        </p:nvSpPr>
        <p:spPr bwMode="auto">
          <a:xfrm>
            <a:off x="1724025" y="5410200"/>
            <a:ext cx="27876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One extra edge </a:t>
            </a:r>
            <a:br>
              <a:rPr lang="en-US" altLang="en-US">
                <a:effectLst/>
              </a:rPr>
            </a:br>
            <a:r>
              <a:rPr lang="en-US" altLang="en-US">
                <a:effectLst/>
              </a:rPr>
              <a:t>from “False”</a:t>
            </a:r>
            <a:br>
              <a:rPr lang="en-US" altLang="en-US">
                <a:effectLst/>
              </a:rPr>
            </a:br>
            <a:r>
              <a:rPr lang="en-US" altLang="en-US">
                <a:effectLst/>
              </a:rPr>
              <a:t>to “Output”</a:t>
            </a:r>
          </a:p>
        </p:txBody>
      </p:sp>
      <p:sp>
        <p:nvSpPr>
          <p:cNvPr id="783477" name="Text Box 117"/>
          <p:cNvSpPr txBox="1">
            <a:spLocks noChangeArrowheads="1"/>
          </p:cNvSpPr>
          <p:nvPr/>
        </p:nvSpPr>
        <p:spPr bwMode="auto">
          <a:xfrm>
            <a:off x="6794500" y="5638800"/>
            <a:ext cx="25812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Oops this is </a:t>
            </a:r>
            <a:br>
              <a:rPr lang="en-US" altLang="en-US">
                <a:solidFill>
                  <a:schemeClr val="hlink"/>
                </a:solidFill>
                <a:effectLst/>
              </a:rPr>
            </a:br>
            <a:r>
              <a:rPr lang="en-US" altLang="en-US">
                <a:solidFill>
                  <a:schemeClr val="hlink"/>
                </a:solidFill>
                <a:effectLst/>
              </a:rPr>
              <a:t>a bad coloring</a:t>
            </a:r>
          </a:p>
        </p:txBody>
      </p:sp>
      <p:sp>
        <p:nvSpPr>
          <p:cNvPr id="783478" name="Rectangle 118"/>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39354" name="Group 119"/>
          <p:cNvGrpSpPr>
            <a:grpSpLocks/>
          </p:cNvGrpSpPr>
          <p:nvPr/>
        </p:nvGrpSpPr>
        <p:grpSpPr bwMode="auto">
          <a:xfrm>
            <a:off x="228600" y="642938"/>
            <a:ext cx="2228850" cy="576262"/>
            <a:chOff x="144" y="405"/>
            <a:chExt cx="1404" cy="363"/>
          </a:xfrm>
        </p:grpSpPr>
        <p:sp>
          <p:nvSpPr>
            <p:cNvPr id="139358" name="Text Box 120"/>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39359" name="Text Box 121"/>
            <p:cNvSpPr txBox="1">
              <a:spLocks noChangeArrowheads="1"/>
            </p:cNvSpPr>
            <p:nvPr/>
          </p:nvSpPr>
          <p:spPr bwMode="auto">
            <a:xfrm>
              <a:off x="432" y="44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F</a:t>
              </a:r>
            </a:p>
          </p:txBody>
        </p:sp>
        <p:sp>
          <p:nvSpPr>
            <p:cNvPr id="139360" name="Text Box 122"/>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39361" name="Rectangle 123"/>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sp>
        <p:nvSpPr>
          <p:cNvPr id="139355" name="Oval 124"/>
          <p:cNvSpPr>
            <a:spLocks noChangeAspect="1" noChangeArrowheads="1"/>
          </p:cNvSpPr>
          <p:nvPr/>
        </p:nvSpPr>
        <p:spPr bwMode="auto">
          <a:xfrm>
            <a:off x="5257800" y="42799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39356" name="Rectangle 125"/>
          <p:cNvSpPr>
            <a:spLocks noChangeArrowheads="1"/>
          </p:cNvSpPr>
          <p:nvPr/>
        </p:nvSpPr>
        <p:spPr bwMode="auto">
          <a:xfrm>
            <a:off x="542925" y="3170238"/>
            <a:ext cx="747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39357" name="Oval 130"/>
          <p:cNvSpPr>
            <a:spLocks noChangeAspect="1" noChangeArrowheads="1"/>
          </p:cNvSpPr>
          <p:nvPr/>
        </p:nvSpPr>
        <p:spPr bwMode="auto">
          <a:xfrm>
            <a:off x="6477000" y="61722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83473"/>
                                        </p:tgtEl>
                                        <p:attrNameLst>
                                          <p:attrName>style.visibility</p:attrName>
                                        </p:attrNameLst>
                                      </p:cBhvr>
                                      <p:to>
                                        <p:strVal val="visible"/>
                                      </p:to>
                                    </p:set>
                                    <p:anim calcmode="lin" valueType="num">
                                      <p:cBhvr additive="base">
                                        <p:cTn id="7" dur="500" fill="hold"/>
                                        <p:tgtEl>
                                          <p:spTgt spid="783473"/>
                                        </p:tgtEl>
                                        <p:attrNameLst>
                                          <p:attrName>ppt_x</p:attrName>
                                        </p:attrNameLst>
                                      </p:cBhvr>
                                      <p:tavLst>
                                        <p:tav tm="0">
                                          <p:val>
                                            <p:strVal val="#ppt_x"/>
                                          </p:val>
                                        </p:tav>
                                        <p:tav tm="100000">
                                          <p:val>
                                            <p:strVal val="#ppt_x"/>
                                          </p:val>
                                        </p:tav>
                                      </p:tavLst>
                                    </p:anim>
                                    <p:anim calcmode="lin" valueType="num">
                                      <p:cBhvr additive="base">
                                        <p:cTn id="8" dur="500" fill="hold"/>
                                        <p:tgtEl>
                                          <p:spTgt spid="78347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3477"/>
                                        </p:tgtEl>
                                        <p:attrNameLst>
                                          <p:attrName>style.visibility</p:attrName>
                                        </p:attrNameLst>
                                      </p:cBhvr>
                                      <p:to>
                                        <p:strVal val="visible"/>
                                      </p:to>
                                    </p:set>
                                    <p:anim calcmode="lin" valueType="num">
                                      <p:cBhvr additive="base">
                                        <p:cTn id="13" dur="500" fill="hold"/>
                                        <p:tgtEl>
                                          <p:spTgt spid="783477"/>
                                        </p:tgtEl>
                                        <p:attrNameLst>
                                          <p:attrName>ppt_x</p:attrName>
                                        </p:attrNameLst>
                                      </p:cBhvr>
                                      <p:tavLst>
                                        <p:tav tm="0">
                                          <p:val>
                                            <p:strVal val="#ppt_x"/>
                                          </p:val>
                                        </p:tav>
                                        <p:tav tm="100000">
                                          <p:val>
                                            <p:strVal val="#ppt_x"/>
                                          </p:val>
                                        </p:tav>
                                      </p:tavLst>
                                    </p:anim>
                                    <p:anim calcmode="lin" valueType="num">
                                      <p:cBhvr additive="base">
                                        <p:cTn id="14" dur="500" fill="hold"/>
                                        <p:tgtEl>
                                          <p:spTgt spid="7834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3473" grpId="0"/>
      <p:bldP spid="78347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Oval 2"/>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1" name="Oval 3"/>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2" name="Oval 4"/>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3" name="Oval 5"/>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4" name="Oval 6"/>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5" name="Oval 7"/>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6" name="Oval 8"/>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7" name="Oval 9"/>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8" name="Oval 10"/>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299" name="Oval 11"/>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00" name="Oval 12"/>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01" name="Oval 13"/>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0302" name="AutoShape 14"/>
          <p:cNvCxnSpPr>
            <a:cxnSpLocks noChangeShapeType="1"/>
            <a:stCxn id="140298" idx="6"/>
            <a:endCxn id="140290"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3" name="AutoShape 15"/>
          <p:cNvCxnSpPr>
            <a:cxnSpLocks noChangeShapeType="1"/>
            <a:stCxn id="140290" idx="3"/>
            <a:endCxn id="140297"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4" name="AutoShape 16"/>
          <p:cNvCxnSpPr>
            <a:cxnSpLocks noChangeShapeType="1"/>
            <a:stCxn id="140298" idx="5"/>
            <a:endCxn id="140297"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5" name="AutoShape 17"/>
          <p:cNvCxnSpPr>
            <a:cxnSpLocks noChangeShapeType="1"/>
            <a:stCxn id="140290" idx="5"/>
            <a:endCxn id="140300"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6" name="AutoShape 18"/>
          <p:cNvCxnSpPr>
            <a:cxnSpLocks noChangeShapeType="1"/>
            <a:stCxn id="140290" idx="4"/>
            <a:endCxn id="140291"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7" name="AutoShape 19"/>
          <p:cNvCxnSpPr>
            <a:cxnSpLocks noChangeShapeType="1"/>
            <a:stCxn id="140297" idx="5"/>
            <a:endCxn id="140292"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8" name="AutoShape 20"/>
          <p:cNvCxnSpPr>
            <a:cxnSpLocks noChangeShapeType="1"/>
            <a:stCxn id="140301" idx="7"/>
            <a:endCxn id="140297"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09" name="AutoShape 21"/>
          <p:cNvCxnSpPr>
            <a:cxnSpLocks noChangeShapeType="1"/>
            <a:stCxn id="140297" idx="6"/>
            <a:endCxn id="140299"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0" name="AutoShape 22"/>
          <p:cNvCxnSpPr>
            <a:cxnSpLocks noChangeShapeType="1"/>
            <a:stCxn id="140301" idx="6"/>
            <a:endCxn id="140300"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1" name="AutoShape 23"/>
          <p:cNvCxnSpPr>
            <a:cxnSpLocks noChangeShapeType="1"/>
            <a:stCxn id="140296" idx="0"/>
            <a:endCxn id="140297"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2" name="AutoShape 24"/>
          <p:cNvCxnSpPr>
            <a:cxnSpLocks noChangeShapeType="1"/>
            <a:stCxn id="140296" idx="6"/>
            <a:endCxn id="140292"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3" name="AutoShape 25"/>
          <p:cNvCxnSpPr>
            <a:cxnSpLocks noChangeShapeType="1"/>
            <a:stCxn id="140295" idx="5"/>
            <a:endCxn id="140292"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4" name="AutoShape 26"/>
          <p:cNvCxnSpPr>
            <a:cxnSpLocks noChangeShapeType="1"/>
            <a:stCxn id="140292" idx="6"/>
            <a:endCxn id="140291"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5" name="AutoShape 27"/>
          <p:cNvCxnSpPr>
            <a:cxnSpLocks noChangeShapeType="1"/>
            <a:stCxn id="140294" idx="4"/>
            <a:endCxn id="140295"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6" name="AutoShape 28"/>
          <p:cNvCxnSpPr>
            <a:cxnSpLocks noChangeShapeType="1"/>
            <a:stCxn id="140301" idx="4"/>
            <a:endCxn id="140294"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7" name="AutoShape 29"/>
          <p:cNvCxnSpPr>
            <a:cxnSpLocks noChangeShapeType="1"/>
            <a:stCxn id="140294" idx="5"/>
            <a:endCxn id="140293"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8" name="AutoShape 30"/>
          <p:cNvCxnSpPr>
            <a:cxnSpLocks noChangeShapeType="1"/>
            <a:stCxn id="140293" idx="2"/>
            <a:endCxn id="140295"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19" name="AutoShape 31"/>
          <p:cNvCxnSpPr>
            <a:cxnSpLocks noChangeShapeType="1"/>
            <a:stCxn id="140293" idx="7"/>
            <a:endCxn id="140299"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20" name="AutoShape 32"/>
          <p:cNvCxnSpPr>
            <a:cxnSpLocks noChangeShapeType="1"/>
            <a:stCxn id="140299" idx="4"/>
            <a:endCxn id="140300"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21" name="AutoShape 33"/>
          <p:cNvCxnSpPr>
            <a:cxnSpLocks noChangeShapeType="1"/>
            <a:stCxn id="140300" idx="4"/>
            <a:endCxn id="140291"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0322" name="Oval 34"/>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3" name="Oval 35"/>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4" name="Oval 36"/>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5" name="Oval 37"/>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6" name="Oval 38"/>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7" name="Oval 39"/>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8" name="Oval 40"/>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29" name="Oval 41"/>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30" name="Oval 42"/>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31" name="Oval 43"/>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32" name="Oval 44"/>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33" name="Oval 45"/>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0334" name="AutoShape 46"/>
          <p:cNvCxnSpPr>
            <a:cxnSpLocks noChangeShapeType="1"/>
            <a:stCxn id="140330" idx="6"/>
            <a:endCxn id="140322"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35" name="AutoShape 47"/>
          <p:cNvCxnSpPr>
            <a:cxnSpLocks noChangeShapeType="1"/>
            <a:stCxn id="140322" idx="3"/>
            <a:endCxn id="140329"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36" name="AutoShape 48"/>
          <p:cNvCxnSpPr>
            <a:cxnSpLocks noChangeShapeType="1"/>
            <a:stCxn id="140330" idx="5"/>
            <a:endCxn id="140329"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37" name="AutoShape 49"/>
          <p:cNvCxnSpPr>
            <a:cxnSpLocks noChangeShapeType="1"/>
            <a:stCxn id="140322" idx="5"/>
            <a:endCxn id="140332"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38" name="AutoShape 50"/>
          <p:cNvCxnSpPr>
            <a:cxnSpLocks noChangeShapeType="1"/>
            <a:stCxn id="140322" idx="4"/>
            <a:endCxn id="140323"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39" name="AutoShape 51"/>
          <p:cNvCxnSpPr>
            <a:cxnSpLocks noChangeShapeType="1"/>
            <a:stCxn id="140329" idx="5"/>
            <a:endCxn id="140324"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0" name="AutoShape 52"/>
          <p:cNvCxnSpPr>
            <a:cxnSpLocks noChangeShapeType="1"/>
            <a:stCxn id="140333" idx="7"/>
            <a:endCxn id="140329"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1" name="AutoShape 53"/>
          <p:cNvCxnSpPr>
            <a:cxnSpLocks noChangeShapeType="1"/>
            <a:stCxn id="140329" idx="6"/>
            <a:endCxn id="140331"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2" name="AutoShape 54"/>
          <p:cNvCxnSpPr>
            <a:cxnSpLocks noChangeShapeType="1"/>
            <a:stCxn id="140333" idx="6"/>
            <a:endCxn id="140332"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3" name="AutoShape 55"/>
          <p:cNvCxnSpPr>
            <a:cxnSpLocks noChangeShapeType="1"/>
            <a:stCxn id="140328" idx="0"/>
            <a:endCxn id="140329"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4" name="AutoShape 56"/>
          <p:cNvCxnSpPr>
            <a:cxnSpLocks noChangeShapeType="1"/>
            <a:stCxn id="140328" idx="6"/>
            <a:endCxn id="140324"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5" name="AutoShape 57"/>
          <p:cNvCxnSpPr>
            <a:cxnSpLocks noChangeShapeType="1"/>
            <a:stCxn id="140327" idx="5"/>
            <a:endCxn id="140324"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6" name="AutoShape 58"/>
          <p:cNvCxnSpPr>
            <a:cxnSpLocks noChangeShapeType="1"/>
            <a:stCxn id="140324" idx="6"/>
            <a:endCxn id="140323"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7" name="AutoShape 59"/>
          <p:cNvCxnSpPr>
            <a:cxnSpLocks noChangeShapeType="1"/>
            <a:stCxn id="140326" idx="4"/>
            <a:endCxn id="140327"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8" name="AutoShape 60"/>
          <p:cNvCxnSpPr>
            <a:cxnSpLocks noChangeShapeType="1"/>
            <a:stCxn id="140333" idx="4"/>
            <a:endCxn id="140326"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49" name="AutoShape 61"/>
          <p:cNvCxnSpPr>
            <a:cxnSpLocks noChangeShapeType="1"/>
            <a:stCxn id="140326" idx="5"/>
            <a:endCxn id="140325"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50" name="AutoShape 62"/>
          <p:cNvCxnSpPr>
            <a:cxnSpLocks noChangeShapeType="1"/>
            <a:stCxn id="140325" idx="2"/>
            <a:endCxn id="140327"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51" name="AutoShape 63"/>
          <p:cNvCxnSpPr>
            <a:cxnSpLocks noChangeShapeType="1"/>
            <a:stCxn id="140325" idx="7"/>
            <a:endCxn id="140331"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52" name="AutoShape 64"/>
          <p:cNvCxnSpPr>
            <a:cxnSpLocks noChangeShapeType="1"/>
            <a:stCxn id="140331" idx="4"/>
            <a:endCxn id="140332"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53" name="AutoShape 65"/>
          <p:cNvCxnSpPr>
            <a:cxnSpLocks noChangeShapeType="1"/>
            <a:stCxn id="140332" idx="4"/>
            <a:endCxn id="140323"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0354" name="Oval 66"/>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0355" name="AutoShape 67"/>
          <p:cNvCxnSpPr>
            <a:cxnSpLocks noChangeShapeType="1"/>
            <a:stCxn id="140354" idx="4"/>
            <a:endCxn id="140331"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356" name="AutoShape 68"/>
          <p:cNvCxnSpPr>
            <a:cxnSpLocks noChangeShapeType="1"/>
            <a:stCxn id="140329" idx="6"/>
            <a:endCxn id="140354"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0357" name="Text Box 69"/>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0358" name="Text Box 70"/>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0359" name="Text Box 71"/>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0360" name="Rectangle 72"/>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0361" name="Rectangle 73"/>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2" name="Group 74"/>
          <p:cNvGrpSpPr>
            <a:grpSpLocks/>
          </p:cNvGrpSpPr>
          <p:nvPr/>
        </p:nvGrpSpPr>
        <p:grpSpPr bwMode="auto">
          <a:xfrm>
            <a:off x="228600" y="642938"/>
            <a:ext cx="2228850" cy="576262"/>
            <a:chOff x="144" y="405"/>
            <a:chExt cx="1404" cy="363"/>
          </a:xfrm>
        </p:grpSpPr>
        <p:sp>
          <p:nvSpPr>
            <p:cNvPr id="140394" name="Text Box 75"/>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0395" name="Text Box 76"/>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0396" name="Text Box 77"/>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0397" name="Rectangle 78"/>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3" name="Group 79"/>
          <p:cNvGrpSpPr>
            <a:grpSpLocks/>
          </p:cNvGrpSpPr>
          <p:nvPr/>
        </p:nvGrpSpPr>
        <p:grpSpPr bwMode="auto">
          <a:xfrm>
            <a:off x="3722688" y="1328738"/>
            <a:ext cx="5345112" cy="441325"/>
            <a:chOff x="2345" y="837"/>
            <a:chExt cx="3367" cy="278"/>
          </a:xfrm>
        </p:grpSpPr>
        <p:sp>
          <p:nvSpPr>
            <p:cNvPr id="1035344" name="Oval 80"/>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5345" name="Oval 81"/>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5346" name="Oval 82"/>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0364" name="Text Box 83"/>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40365" name="Group 84"/>
          <p:cNvGrpSpPr>
            <a:grpSpLocks/>
          </p:cNvGrpSpPr>
          <p:nvPr/>
        </p:nvGrpSpPr>
        <p:grpSpPr bwMode="auto">
          <a:xfrm>
            <a:off x="0" y="1038225"/>
            <a:ext cx="2679700" cy="4295775"/>
            <a:chOff x="0" y="654"/>
            <a:chExt cx="1688" cy="2706"/>
          </a:xfrm>
        </p:grpSpPr>
        <p:grpSp>
          <p:nvGrpSpPr>
            <p:cNvPr id="140377" name="Group 85"/>
            <p:cNvGrpSpPr>
              <a:grpSpLocks/>
            </p:cNvGrpSpPr>
            <p:nvPr/>
          </p:nvGrpSpPr>
          <p:grpSpPr bwMode="auto">
            <a:xfrm>
              <a:off x="334" y="990"/>
              <a:ext cx="1354" cy="2322"/>
              <a:chOff x="334" y="383"/>
              <a:chExt cx="1354" cy="2322"/>
            </a:xfrm>
          </p:grpSpPr>
          <p:sp>
            <p:nvSpPr>
              <p:cNvPr id="140382" name="AutoShape 86"/>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0383" name="AutoShape 87"/>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0384" name="AutoShape 88"/>
              <p:cNvCxnSpPr>
                <a:cxnSpLocks noChangeShapeType="1"/>
                <a:stCxn id="140382" idx="3"/>
                <a:endCxn id="140383"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35353" name="Line 89"/>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5354" name="Line 90"/>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5355" name="Line 91"/>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5356" name="Line 92"/>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0389" name="AutoShape 93"/>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0390" name="AutoShape 94"/>
              <p:cNvCxnSpPr>
                <a:cxnSpLocks noChangeShapeType="1"/>
                <a:stCxn id="140389" idx="3"/>
                <a:endCxn id="140383"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0378" name="Text Box 95"/>
            <p:cNvSpPr txBox="1">
              <a:spLocks noChangeArrowheads="1"/>
            </p:cNvSpPr>
            <p:nvPr/>
          </p:nvSpPr>
          <p:spPr bwMode="auto">
            <a:xfrm>
              <a:off x="19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0379" name="Text Box 96"/>
            <p:cNvSpPr txBox="1">
              <a:spLocks noChangeArrowheads="1"/>
            </p:cNvSpPr>
            <p:nvPr/>
          </p:nvSpPr>
          <p:spPr bwMode="auto">
            <a:xfrm>
              <a:off x="432" y="654"/>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0380" name="Text Box 97"/>
            <p:cNvSpPr txBox="1">
              <a:spLocks noChangeArrowheads="1"/>
            </p:cNvSpPr>
            <p:nvPr/>
          </p:nvSpPr>
          <p:spPr bwMode="auto">
            <a:xfrm>
              <a:off x="1056" y="702"/>
              <a:ext cx="43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0381" name="Text Box 98"/>
            <p:cNvSpPr txBox="1">
              <a:spLocks noChangeArrowheads="1"/>
            </p:cNvSpPr>
            <p:nvPr/>
          </p:nvSpPr>
          <p:spPr bwMode="auto">
            <a:xfrm>
              <a:off x="0" y="3033"/>
              <a:ext cx="109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sp>
        <p:nvSpPr>
          <p:cNvPr id="1035363" name="Rectangle 99"/>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6: Solution Map</a:t>
            </a:r>
          </a:p>
        </p:txBody>
      </p:sp>
      <p:cxnSp>
        <p:nvCxnSpPr>
          <p:cNvPr id="140367" name="AutoShape 100"/>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0368" name="Text Box 101"/>
          <p:cNvSpPr txBox="1">
            <a:spLocks noChangeArrowheads="1"/>
          </p:cNvSpPr>
          <p:nvPr/>
        </p:nvSpPr>
        <p:spPr bwMode="auto">
          <a:xfrm>
            <a:off x="5105400" y="-90488"/>
            <a:ext cx="4037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assignment </a:t>
            </a:r>
            <a:r>
              <a:rPr lang="en-US" altLang="en-US">
                <a:effectLst/>
                <a:latin typeface="Symbol" pitchFamily="18" charset="2"/>
                <a:sym typeface="Symbol" pitchFamily="18" charset="2"/>
              </a:rPr>
              <a:t></a:t>
            </a:r>
            <a:r>
              <a:rPr lang="en-US" altLang="en-US">
                <a:effectLst/>
              </a:rPr>
              <a:t> colouring</a:t>
            </a:r>
          </a:p>
        </p:txBody>
      </p:sp>
      <p:grpSp>
        <p:nvGrpSpPr>
          <p:cNvPr id="6" name="Group 102"/>
          <p:cNvGrpSpPr>
            <a:grpSpLocks/>
          </p:cNvGrpSpPr>
          <p:nvPr/>
        </p:nvGrpSpPr>
        <p:grpSpPr bwMode="auto">
          <a:xfrm>
            <a:off x="4752975" y="461963"/>
            <a:ext cx="1190625" cy="314325"/>
            <a:chOff x="2994" y="291"/>
            <a:chExt cx="750" cy="198"/>
          </a:xfrm>
        </p:grpSpPr>
        <p:sp>
          <p:nvSpPr>
            <p:cNvPr id="1035367" name="Oval 103"/>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5368" name="Oval 104"/>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7" name="Group 105"/>
          <p:cNvGrpSpPr>
            <a:grpSpLocks/>
          </p:cNvGrpSpPr>
          <p:nvPr/>
        </p:nvGrpSpPr>
        <p:grpSpPr bwMode="auto">
          <a:xfrm>
            <a:off x="4581525" y="373063"/>
            <a:ext cx="1514475" cy="465137"/>
            <a:chOff x="2877" y="240"/>
            <a:chExt cx="954" cy="293"/>
          </a:xfrm>
        </p:grpSpPr>
        <p:sp>
          <p:nvSpPr>
            <p:cNvPr id="140373" name="Text Box 106"/>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40374" name="Text Box 107"/>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sp>
        <p:nvSpPr>
          <p:cNvPr id="1035372" name="AutoShape 108"/>
          <p:cNvSpPr>
            <a:spLocks noChangeArrowheads="1"/>
          </p:cNvSpPr>
          <p:nvPr/>
        </p:nvSpPr>
        <p:spPr bwMode="auto">
          <a:xfrm rot="1290086">
            <a:off x="2679700" y="1219200"/>
            <a:ext cx="825500" cy="225425"/>
          </a:xfrm>
          <a:prstGeom prst="leftArrow">
            <a:avLst>
              <a:gd name="adj1" fmla="val 50000"/>
              <a:gd name="adj2" fmla="val 91549"/>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35373" name="Text Box 109"/>
          <p:cNvSpPr txBox="1">
            <a:spLocks noChangeArrowheads="1"/>
          </p:cNvSpPr>
          <p:nvPr/>
        </p:nvSpPr>
        <p:spPr bwMode="auto">
          <a:xfrm>
            <a:off x="2530475" y="2940050"/>
            <a:ext cx="31226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Assume these are </a:t>
            </a:r>
            <a:br>
              <a:rPr lang="en-US" altLang="en-US">
                <a:effectLst/>
              </a:rPr>
            </a:br>
            <a:r>
              <a:rPr lang="en-US" altLang="en-US">
                <a:effectLst/>
              </a:rPr>
              <a:t>the colours </a:t>
            </a:r>
            <a:br>
              <a:rPr lang="en-US" altLang="en-US">
                <a:effectLst/>
              </a:rPr>
            </a:br>
            <a:r>
              <a:rPr lang="en-US" altLang="en-US">
                <a:effectLst/>
              </a:rPr>
              <a:t>of these nodes.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035373"/>
                                        </p:tgtEl>
                                        <p:attrNameLst>
                                          <p:attrName>style.visibility</p:attrName>
                                        </p:attrNameLst>
                                      </p:cBhvr>
                                      <p:to>
                                        <p:strVal val="visible"/>
                                      </p:to>
                                    </p:set>
                                    <p:anim calcmode="lin" valueType="num">
                                      <p:cBhvr additive="base">
                                        <p:cTn id="11" dur="500" fill="hold"/>
                                        <p:tgtEl>
                                          <p:spTgt spid="1035373"/>
                                        </p:tgtEl>
                                        <p:attrNameLst>
                                          <p:attrName>ppt_x</p:attrName>
                                        </p:attrNameLst>
                                      </p:cBhvr>
                                      <p:tavLst>
                                        <p:tav tm="0">
                                          <p:val>
                                            <p:strVal val="#ppt_x"/>
                                          </p:val>
                                        </p:tav>
                                        <p:tav tm="100000">
                                          <p:val>
                                            <p:strVal val="#ppt_x"/>
                                          </p:val>
                                        </p:tav>
                                      </p:tavLst>
                                    </p:anim>
                                    <p:anim calcmode="lin" valueType="num">
                                      <p:cBhvr additive="base">
                                        <p:cTn id="12" dur="500" fill="hold"/>
                                        <p:tgtEl>
                                          <p:spTgt spid="103537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1035372"/>
                                        </p:tgtEl>
                                        <p:attrNameLst>
                                          <p:attrName>style.visibility</p:attrName>
                                        </p:attrNameLst>
                                      </p:cBhvr>
                                      <p:to>
                                        <p:strVal val="visible"/>
                                      </p:to>
                                    </p:set>
                                    <p:anim calcmode="lin" valueType="num">
                                      <p:cBhvr additive="base">
                                        <p:cTn id="29" dur="500" fill="hold"/>
                                        <p:tgtEl>
                                          <p:spTgt spid="1035372"/>
                                        </p:tgtEl>
                                        <p:attrNameLst>
                                          <p:attrName>ppt_x</p:attrName>
                                        </p:attrNameLst>
                                      </p:cBhvr>
                                      <p:tavLst>
                                        <p:tav tm="0">
                                          <p:val>
                                            <p:strVal val="#ppt_x"/>
                                          </p:val>
                                        </p:tav>
                                        <p:tav tm="100000">
                                          <p:val>
                                            <p:strVal val="#ppt_x"/>
                                          </p:val>
                                        </p:tav>
                                      </p:tavLst>
                                    </p:anim>
                                    <p:anim calcmode="lin" valueType="num">
                                      <p:cBhvr additive="base">
                                        <p:cTn id="30" dur="500" fill="hold"/>
                                        <p:tgtEl>
                                          <p:spTgt spid="103537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5372" grpId="0" animBg="1"/>
      <p:bldP spid="103537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1314"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41315" name="Group 3"/>
          <p:cNvGrpSpPr>
            <a:grpSpLocks/>
          </p:cNvGrpSpPr>
          <p:nvPr/>
        </p:nvGrpSpPr>
        <p:grpSpPr bwMode="auto">
          <a:xfrm>
            <a:off x="530225" y="1571625"/>
            <a:ext cx="2149475" cy="3686175"/>
            <a:chOff x="334" y="383"/>
            <a:chExt cx="1354" cy="2322"/>
          </a:xfrm>
        </p:grpSpPr>
        <p:sp>
          <p:nvSpPr>
            <p:cNvPr id="141434"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1435"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1436" name="AutoShape 6"/>
            <p:cNvCxnSpPr>
              <a:cxnSpLocks noChangeShapeType="1"/>
              <a:stCxn id="141434" idx="3"/>
              <a:endCxn id="141435"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36295"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6296"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6297"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6298"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1441"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1442" name="AutoShape 12"/>
            <p:cNvCxnSpPr>
              <a:cxnSpLocks noChangeShapeType="1"/>
              <a:stCxn id="141441" idx="3"/>
              <a:endCxn id="141435"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1316"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1317"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1318"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1319"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0"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1"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2"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3"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4"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5"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6"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7"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8"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29"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30"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1331" name="AutoShape 28"/>
          <p:cNvCxnSpPr>
            <a:cxnSpLocks noChangeShapeType="1"/>
            <a:stCxn id="141327" idx="6"/>
            <a:endCxn id="141319"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2" name="AutoShape 29"/>
          <p:cNvCxnSpPr>
            <a:cxnSpLocks noChangeShapeType="1"/>
            <a:stCxn id="141319" idx="3"/>
            <a:endCxn id="141326"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3" name="AutoShape 30"/>
          <p:cNvCxnSpPr>
            <a:cxnSpLocks noChangeShapeType="1"/>
            <a:stCxn id="141327" idx="5"/>
            <a:endCxn id="141326"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4" name="AutoShape 31"/>
          <p:cNvCxnSpPr>
            <a:cxnSpLocks noChangeShapeType="1"/>
            <a:stCxn id="141319" idx="5"/>
            <a:endCxn id="141329"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5" name="AutoShape 32"/>
          <p:cNvCxnSpPr>
            <a:cxnSpLocks noChangeShapeType="1"/>
            <a:stCxn id="141319" idx="4"/>
            <a:endCxn id="141320"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6" name="AutoShape 33"/>
          <p:cNvCxnSpPr>
            <a:cxnSpLocks noChangeShapeType="1"/>
            <a:stCxn id="141326" idx="5"/>
            <a:endCxn id="141321"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7" name="AutoShape 34"/>
          <p:cNvCxnSpPr>
            <a:cxnSpLocks noChangeShapeType="1"/>
            <a:stCxn id="141330" idx="7"/>
            <a:endCxn id="141326"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8" name="AutoShape 35"/>
          <p:cNvCxnSpPr>
            <a:cxnSpLocks noChangeShapeType="1"/>
            <a:stCxn id="141326" idx="6"/>
            <a:endCxn id="141328"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39" name="AutoShape 36"/>
          <p:cNvCxnSpPr>
            <a:cxnSpLocks noChangeShapeType="1"/>
            <a:stCxn id="141330" idx="6"/>
            <a:endCxn id="141329"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0" name="AutoShape 37"/>
          <p:cNvCxnSpPr>
            <a:cxnSpLocks noChangeShapeType="1"/>
            <a:stCxn id="141325" idx="0"/>
            <a:endCxn id="141326"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1" name="AutoShape 38"/>
          <p:cNvCxnSpPr>
            <a:cxnSpLocks noChangeShapeType="1"/>
            <a:stCxn id="141325" idx="6"/>
            <a:endCxn id="141321"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2" name="AutoShape 39"/>
          <p:cNvCxnSpPr>
            <a:cxnSpLocks noChangeShapeType="1"/>
            <a:stCxn id="141324" idx="5"/>
            <a:endCxn id="141321"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3" name="AutoShape 40"/>
          <p:cNvCxnSpPr>
            <a:cxnSpLocks noChangeShapeType="1"/>
            <a:stCxn id="141321" idx="6"/>
            <a:endCxn id="141320"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4" name="AutoShape 41"/>
          <p:cNvCxnSpPr>
            <a:cxnSpLocks noChangeShapeType="1"/>
            <a:stCxn id="141323" idx="4"/>
            <a:endCxn id="141324"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5" name="AutoShape 42"/>
          <p:cNvCxnSpPr>
            <a:cxnSpLocks noChangeShapeType="1"/>
            <a:stCxn id="141330" idx="4"/>
            <a:endCxn id="141323"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6" name="AutoShape 43"/>
          <p:cNvCxnSpPr>
            <a:cxnSpLocks noChangeShapeType="1"/>
            <a:stCxn id="141323" idx="5"/>
            <a:endCxn id="141322"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7" name="AutoShape 44"/>
          <p:cNvCxnSpPr>
            <a:cxnSpLocks noChangeShapeType="1"/>
            <a:stCxn id="141322" idx="2"/>
            <a:endCxn id="141324"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8" name="AutoShape 45"/>
          <p:cNvCxnSpPr>
            <a:cxnSpLocks noChangeShapeType="1"/>
            <a:stCxn id="141322" idx="7"/>
            <a:endCxn id="141328"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49" name="AutoShape 46"/>
          <p:cNvCxnSpPr>
            <a:cxnSpLocks noChangeShapeType="1"/>
            <a:stCxn id="141328" idx="4"/>
            <a:endCxn id="141329"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50" name="AutoShape 47"/>
          <p:cNvCxnSpPr>
            <a:cxnSpLocks noChangeShapeType="1"/>
            <a:stCxn id="141329" idx="4"/>
            <a:endCxn id="141320"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1351"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2"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3"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4"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5"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6"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7"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8"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59"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60"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61"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62"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1363" name="AutoShape 60"/>
          <p:cNvCxnSpPr>
            <a:cxnSpLocks noChangeShapeType="1"/>
            <a:stCxn id="141359" idx="6"/>
            <a:endCxn id="141351"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4" name="AutoShape 61"/>
          <p:cNvCxnSpPr>
            <a:cxnSpLocks noChangeShapeType="1"/>
            <a:stCxn id="141351" idx="3"/>
            <a:endCxn id="141358"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5" name="AutoShape 62"/>
          <p:cNvCxnSpPr>
            <a:cxnSpLocks noChangeShapeType="1"/>
            <a:stCxn id="141359" idx="5"/>
            <a:endCxn id="141358"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6" name="AutoShape 63"/>
          <p:cNvCxnSpPr>
            <a:cxnSpLocks noChangeShapeType="1"/>
            <a:stCxn id="141351" idx="5"/>
            <a:endCxn id="141361"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7" name="AutoShape 64"/>
          <p:cNvCxnSpPr>
            <a:cxnSpLocks noChangeShapeType="1"/>
            <a:stCxn id="141351" idx="4"/>
            <a:endCxn id="141352"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8" name="AutoShape 65"/>
          <p:cNvCxnSpPr>
            <a:cxnSpLocks noChangeShapeType="1"/>
            <a:stCxn id="141358" idx="5"/>
            <a:endCxn id="141353"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69" name="AutoShape 66"/>
          <p:cNvCxnSpPr>
            <a:cxnSpLocks noChangeShapeType="1"/>
            <a:stCxn id="141362" idx="7"/>
            <a:endCxn id="141358"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0" name="AutoShape 67"/>
          <p:cNvCxnSpPr>
            <a:cxnSpLocks noChangeShapeType="1"/>
            <a:stCxn id="141358" idx="6"/>
            <a:endCxn id="141360"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1" name="AutoShape 68"/>
          <p:cNvCxnSpPr>
            <a:cxnSpLocks noChangeShapeType="1"/>
            <a:stCxn id="141362" idx="6"/>
            <a:endCxn id="141361"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2" name="AutoShape 69"/>
          <p:cNvCxnSpPr>
            <a:cxnSpLocks noChangeShapeType="1"/>
            <a:stCxn id="141357" idx="0"/>
            <a:endCxn id="141358"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3" name="AutoShape 70"/>
          <p:cNvCxnSpPr>
            <a:cxnSpLocks noChangeShapeType="1"/>
            <a:stCxn id="141357" idx="6"/>
            <a:endCxn id="141353"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4" name="AutoShape 71"/>
          <p:cNvCxnSpPr>
            <a:cxnSpLocks noChangeShapeType="1"/>
            <a:stCxn id="141356" idx="5"/>
            <a:endCxn id="141353"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5" name="AutoShape 72"/>
          <p:cNvCxnSpPr>
            <a:cxnSpLocks noChangeShapeType="1"/>
            <a:stCxn id="141353" idx="6"/>
            <a:endCxn id="141352"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6" name="AutoShape 73"/>
          <p:cNvCxnSpPr>
            <a:cxnSpLocks noChangeShapeType="1"/>
            <a:stCxn id="141355" idx="4"/>
            <a:endCxn id="141356"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7" name="AutoShape 74"/>
          <p:cNvCxnSpPr>
            <a:cxnSpLocks noChangeShapeType="1"/>
            <a:stCxn id="141362" idx="4"/>
            <a:endCxn id="141355"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8" name="AutoShape 75"/>
          <p:cNvCxnSpPr>
            <a:cxnSpLocks noChangeShapeType="1"/>
            <a:stCxn id="141355" idx="5"/>
            <a:endCxn id="141354"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79" name="AutoShape 76"/>
          <p:cNvCxnSpPr>
            <a:cxnSpLocks noChangeShapeType="1"/>
            <a:stCxn id="141354" idx="2"/>
            <a:endCxn id="141356"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80" name="AutoShape 77"/>
          <p:cNvCxnSpPr>
            <a:cxnSpLocks noChangeShapeType="1"/>
            <a:stCxn id="141354" idx="7"/>
            <a:endCxn id="141360"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81" name="AutoShape 78"/>
          <p:cNvCxnSpPr>
            <a:cxnSpLocks noChangeShapeType="1"/>
            <a:stCxn id="141360" idx="4"/>
            <a:endCxn id="141361"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82" name="AutoShape 79"/>
          <p:cNvCxnSpPr>
            <a:cxnSpLocks noChangeShapeType="1"/>
            <a:stCxn id="141361" idx="4"/>
            <a:endCxn id="141352"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1383"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1384" name="AutoShape 81"/>
          <p:cNvCxnSpPr>
            <a:cxnSpLocks noChangeShapeType="1"/>
            <a:stCxn id="141383" idx="4"/>
            <a:endCxn id="141360"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385" name="AutoShape 82"/>
          <p:cNvCxnSpPr>
            <a:cxnSpLocks noChangeShapeType="1"/>
            <a:stCxn id="141358" idx="6"/>
            <a:endCxn id="141383"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1386"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1387"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1388"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1389"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1390"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1391" name="Group 88"/>
          <p:cNvGrpSpPr>
            <a:grpSpLocks/>
          </p:cNvGrpSpPr>
          <p:nvPr/>
        </p:nvGrpSpPr>
        <p:grpSpPr bwMode="auto">
          <a:xfrm>
            <a:off x="228600" y="642938"/>
            <a:ext cx="2228850" cy="576262"/>
            <a:chOff x="144" y="405"/>
            <a:chExt cx="1404" cy="363"/>
          </a:xfrm>
        </p:grpSpPr>
        <p:sp>
          <p:nvSpPr>
            <p:cNvPr id="141430" name="Text Box 89"/>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1431" name="Text Box 90"/>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1432" name="Text Box 91"/>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1433" name="Rectangle 92"/>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1392" name="Group 93"/>
          <p:cNvGrpSpPr>
            <a:grpSpLocks/>
          </p:cNvGrpSpPr>
          <p:nvPr/>
        </p:nvGrpSpPr>
        <p:grpSpPr bwMode="auto">
          <a:xfrm>
            <a:off x="3722688" y="1328738"/>
            <a:ext cx="5345112" cy="441325"/>
            <a:chOff x="2345" y="837"/>
            <a:chExt cx="3367" cy="278"/>
          </a:xfrm>
        </p:grpSpPr>
        <p:sp>
          <p:nvSpPr>
            <p:cNvPr id="1036382"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6383" name="Oval 95"/>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6384"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1393" name="Rectangle 97"/>
          <p:cNvSpPr>
            <a:spLocks noChangeArrowheads="1"/>
          </p:cNvSpPr>
          <p:nvPr/>
        </p:nvSpPr>
        <p:spPr bwMode="auto">
          <a:xfrm>
            <a:off x="533400" y="3170238"/>
            <a:ext cx="7667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1394" name="Text Box 99"/>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1395" name="Text Box 100"/>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036389" name="Rectangle 101"/>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41397" name="Group 102"/>
          <p:cNvGrpSpPr>
            <a:grpSpLocks/>
          </p:cNvGrpSpPr>
          <p:nvPr/>
        </p:nvGrpSpPr>
        <p:grpSpPr bwMode="auto">
          <a:xfrm>
            <a:off x="4752975" y="461963"/>
            <a:ext cx="1190625" cy="314325"/>
            <a:chOff x="2994" y="291"/>
            <a:chExt cx="750" cy="198"/>
          </a:xfrm>
        </p:grpSpPr>
        <p:sp>
          <p:nvSpPr>
            <p:cNvPr id="1036391" name="Oval 103"/>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6392" name="Oval 104"/>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41398" name="Group 105"/>
          <p:cNvGrpSpPr>
            <a:grpSpLocks/>
          </p:cNvGrpSpPr>
          <p:nvPr/>
        </p:nvGrpSpPr>
        <p:grpSpPr bwMode="auto">
          <a:xfrm>
            <a:off x="4581525" y="373063"/>
            <a:ext cx="1514475" cy="465137"/>
            <a:chOff x="2877" y="240"/>
            <a:chExt cx="954" cy="293"/>
          </a:xfrm>
        </p:grpSpPr>
        <p:sp>
          <p:nvSpPr>
            <p:cNvPr id="141423" name="Text Box 106"/>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41424" name="Text Box 107"/>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grpSp>
        <p:nvGrpSpPr>
          <p:cNvPr id="7" name="Group 108"/>
          <p:cNvGrpSpPr>
            <a:grpSpLocks/>
          </p:cNvGrpSpPr>
          <p:nvPr/>
        </p:nvGrpSpPr>
        <p:grpSpPr bwMode="auto">
          <a:xfrm>
            <a:off x="685800" y="454025"/>
            <a:ext cx="6092825" cy="1016000"/>
            <a:chOff x="432" y="286"/>
            <a:chExt cx="3838" cy="640"/>
          </a:xfrm>
        </p:grpSpPr>
        <p:sp>
          <p:nvSpPr>
            <p:cNvPr id="141418" name="Text Box 109"/>
            <p:cNvSpPr txBox="1">
              <a:spLocks noChangeArrowheads="1"/>
            </p:cNvSpPr>
            <p:nvPr/>
          </p:nvSpPr>
          <p:spPr bwMode="auto">
            <a:xfrm>
              <a:off x="1587" y="393"/>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1036398" name="Line 110"/>
            <p:cNvSpPr>
              <a:spLocks noChangeShapeType="1"/>
            </p:cNvSpPr>
            <p:nvPr/>
          </p:nvSpPr>
          <p:spPr bwMode="auto">
            <a:xfrm>
              <a:off x="2064" y="702"/>
              <a:ext cx="281" cy="22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36399" name="Line 111"/>
            <p:cNvSpPr>
              <a:spLocks noChangeShapeType="1"/>
            </p:cNvSpPr>
            <p:nvPr/>
          </p:nvSpPr>
          <p:spPr bwMode="auto">
            <a:xfrm>
              <a:off x="2208" y="668"/>
              <a:ext cx="2062" cy="258"/>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36400" name="Freeform 112"/>
            <p:cNvSpPr>
              <a:spLocks/>
            </p:cNvSpPr>
            <p:nvPr/>
          </p:nvSpPr>
          <p:spPr bwMode="auto">
            <a:xfrm>
              <a:off x="432" y="286"/>
              <a:ext cx="1256" cy="288"/>
            </a:xfrm>
            <a:custGeom>
              <a:avLst/>
              <a:gdLst/>
              <a:ahLst/>
              <a:cxnLst>
                <a:cxn ang="0">
                  <a:pos x="1256" y="288"/>
                </a:cxn>
                <a:cxn ang="0">
                  <a:pos x="667" y="15"/>
                </a:cxn>
                <a:cxn ang="0">
                  <a:pos x="0" y="195"/>
                </a:cxn>
              </a:cxnLst>
              <a:rect l="0" t="0" r="r" b="b"/>
              <a:pathLst>
                <a:path w="1256" h="288">
                  <a:moveTo>
                    <a:pt x="1256" y="288"/>
                  </a:moveTo>
                  <a:cubicBezTo>
                    <a:pt x="1158" y="243"/>
                    <a:pt x="876" y="30"/>
                    <a:pt x="667" y="15"/>
                  </a:cubicBezTo>
                  <a:cubicBezTo>
                    <a:pt x="458" y="0"/>
                    <a:pt x="139" y="158"/>
                    <a:pt x="0" y="195"/>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1036401" name="Freeform 113"/>
            <p:cNvSpPr>
              <a:spLocks/>
            </p:cNvSpPr>
            <p:nvPr/>
          </p:nvSpPr>
          <p:spPr bwMode="auto">
            <a:xfrm>
              <a:off x="691" y="288"/>
              <a:ext cx="997" cy="288"/>
            </a:xfrm>
            <a:custGeom>
              <a:avLst/>
              <a:gdLst/>
              <a:ahLst/>
              <a:cxnLst>
                <a:cxn ang="0">
                  <a:pos x="997" y="288"/>
                </a:cxn>
                <a:cxn ang="0">
                  <a:pos x="408" y="15"/>
                </a:cxn>
                <a:cxn ang="0">
                  <a:pos x="0" y="182"/>
                </a:cxn>
              </a:cxnLst>
              <a:rect l="0" t="0" r="r" b="b"/>
              <a:pathLst>
                <a:path w="997" h="288">
                  <a:moveTo>
                    <a:pt x="997" y="288"/>
                  </a:moveTo>
                  <a:cubicBezTo>
                    <a:pt x="899" y="243"/>
                    <a:pt x="574" y="33"/>
                    <a:pt x="408" y="15"/>
                  </a:cubicBezTo>
                  <a:cubicBezTo>
                    <a:pt x="199" y="0"/>
                    <a:pt x="85" y="147"/>
                    <a:pt x="0" y="182"/>
                  </a:cubicBez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nvGrpSpPr>
          <p:cNvPr id="8" name="Group 144"/>
          <p:cNvGrpSpPr>
            <a:grpSpLocks/>
          </p:cNvGrpSpPr>
          <p:nvPr/>
        </p:nvGrpSpPr>
        <p:grpSpPr bwMode="auto">
          <a:xfrm>
            <a:off x="1065213" y="3505200"/>
            <a:ext cx="4573587" cy="1098550"/>
            <a:chOff x="671" y="2208"/>
            <a:chExt cx="2881" cy="692"/>
          </a:xfrm>
        </p:grpSpPr>
        <p:sp>
          <p:nvSpPr>
            <p:cNvPr id="141413" name="Oval 98"/>
            <p:cNvSpPr>
              <a:spLocks noChangeAspect="1" noChangeArrowheads="1"/>
            </p:cNvSpPr>
            <p:nvPr/>
          </p:nvSpPr>
          <p:spPr bwMode="auto">
            <a:xfrm>
              <a:off x="3312" y="2711"/>
              <a:ext cx="240" cy="189"/>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41414" name="Group 137"/>
            <p:cNvGrpSpPr>
              <a:grpSpLocks/>
            </p:cNvGrpSpPr>
            <p:nvPr/>
          </p:nvGrpSpPr>
          <p:grpSpPr bwMode="auto">
            <a:xfrm>
              <a:off x="671" y="2208"/>
              <a:ext cx="2641" cy="528"/>
              <a:chOff x="671" y="2208"/>
              <a:chExt cx="2641" cy="528"/>
            </a:xfrm>
          </p:grpSpPr>
          <p:sp>
            <p:nvSpPr>
              <p:cNvPr id="141415" name="Text Box 115"/>
              <p:cNvSpPr txBox="1">
                <a:spLocks noChangeArrowheads="1"/>
              </p:cNvSpPr>
              <p:nvPr/>
            </p:nvSpPr>
            <p:spPr bwMode="auto">
              <a:xfrm>
                <a:off x="1747" y="2409"/>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1036404" name="Line 116"/>
              <p:cNvSpPr>
                <a:spLocks noChangeShapeType="1"/>
              </p:cNvSpPr>
              <p:nvPr/>
            </p:nvSpPr>
            <p:spPr bwMode="auto">
              <a:xfrm>
                <a:off x="2928" y="2610"/>
                <a:ext cx="384" cy="123"/>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36405" name="Line 117"/>
              <p:cNvSpPr>
                <a:spLocks noChangeShapeType="1"/>
              </p:cNvSpPr>
              <p:nvPr/>
            </p:nvSpPr>
            <p:spPr bwMode="auto">
              <a:xfrm flipH="1" flipV="1">
                <a:off x="671" y="2208"/>
                <a:ext cx="1194" cy="327"/>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grpSp>
        <p:nvGrpSpPr>
          <p:cNvPr id="10" name="Group 131"/>
          <p:cNvGrpSpPr>
            <a:grpSpLocks/>
          </p:cNvGrpSpPr>
          <p:nvPr/>
        </p:nvGrpSpPr>
        <p:grpSpPr bwMode="auto">
          <a:xfrm>
            <a:off x="1919288" y="3138488"/>
            <a:ext cx="6767512" cy="1292225"/>
            <a:chOff x="1209" y="1977"/>
            <a:chExt cx="4263" cy="814"/>
          </a:xfrm>
        </p:grpSpPr>
        <p:sp>
          <p:nvSpPr>
            <p:cNvPr id="141408" name="Rectangle 132"/>
            <p:cNvSpPr>
              <a:spLocks noChangeArrowheads="1"/>
            </p:cNvSpPr>
            <p:nvPr/>
          </p:nvSpPr>
          <p:spPr bwMode="auto">
            <a:xfrm>
              <a:off x="1209" y="19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41409" name="Oval 133"/>
            <p:cNvSpPr>
              <a:spLocks noChangeAspect="1" noChangeArrowheads="1"/>
            </p:cNvSpPr>
            <p:nvPr/>
          </p:nvSpPr>
          <p:spPr bwMode="auto">
            <a:xfrm>
              <a:off x="5232" y="2602"/>
              <a:ext cx="240" cy="189"/>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1410" name="Text Box 134"/>
            <p:cNvSpPr txBox="1">
              <a:spLocks noChangeArrowheads="1"/>
            </p:cNvSpPr>
            <p:nvPr/>
          </p:nvSpPr>
          <p:spPr bwMode="auto">
            <a:xfrm>
              <a:off x="1747" y="22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1036423" name="Line 135"/>
            <p:cNvSpPr>
              <a:spLocks noChangeShapeType="1"/>
            </p:cNvSpPr>
            <p:nvPr/>
          </p:nvSpPr>
          <p:spPr bwMode="auto">
            <a:xfrm>
              <a:off x="2946" y="2359"/>
              <a:ext cx="2320" cy="34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36424" name="Line 136"/>
            <p:cNvSpPr>
              <a:spLocks noChangeShapeType="1"/>
            </p:cNvSpPr>
            <p:nvPr/>
          </p:nvSpPr>
          <p:spPr bwMode="auto">
            <a:xfrm flipH="1" flipV="1">
              <a:off x="1488" y="2208"/>
              <a:ext cx="377" cy="151"/>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11" name="Group 138"/>
          <p:cNvGrpSpPr>
            <a:grpSpLocks/>
          </p:cNvGrpSpPr>
          <p:nvPr/>
        </p:nvGrpSpPr>
        <p:grpSpPr bwMode="auto">
          <a:xfrm>
            <a:off x="1524000" y="4876800"/>
            <a:ext cx="5322888" cy="1619250"/>
            <a:chOff x="960" y="3072"/>
            <a:chExt cx="3353" cy="1020"/>
          </a:xfrm>
        </p:grpSpPr>
        <p:sp>
          <p:nvSpPr>
            <p:cNvPr id="141403" name="Oval 139"/>
            <p:cNvSpPr>
              <a:spLocks noChangeAspect="1" noChangeArrowheads="1"/>
            </p:cNvSpPr>
            <p:nvPr/>
          </p:nvSpPr>
          <p:spPr bwMode="auto">
            <a:xfrm>
              <a:off x="4073" y="3902"/>
              <a:ext cx="240" cy="190"/>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1404" name="Rectangle 140"/>
            <p:cNvSpPr>
              <a:spLocks noChangeArrowheads="1"/>
            </p:cNvSpPr>
            <p:nvPr/>
          </p:nvSpPr>
          <p:spPr bwMode="auto">
            <a:xfrm>
              <a:off x="960" y="307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1405" name="Text Box 141"/>
            <p:cNvSpPr txBox="1">
              <a:spLocks noChangeArrowheads="1"/>
            </p:cNvSpPr>
            <p:nvPr/>
          </p:nvSpPr>
          <p:spPr bwMode="auto">
            <a:xfrm>
              <a:off x="1892" y="34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1036430" name="Line 142"/>
            <p:cNvSpPr>
              <a:spLocks noChangeShapeType="1"/>
            </p:cNvSpPr>
            <p:nvPr/>
          </p:nvSpPr>
          <p:spPr bwMode="auto">
            <a:xfrm>
              <a:off x="3085" y="3559"/>
              <a:ext cx="1091" cy="44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36431" name="Line 143"/>
            <p:cNvSpPr>
              <a:spLocks noChangeShapeType="1"/>
            </p:cNvSpPr>
            <p:nvPr/>
          </p:nvSpPr>
          <p:spPr bwMode="auto">
            <a:xfrm flipH="1" flipV="1">
              <a:off x="1246" y="3283"/>
              <a:ext cx="764" cy="27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2338"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nvGrpSpPr>
          <p:cNvPr id="142339" name="Group 3"/>
          <p:cNvGrpSpPr>
            <a:grpSpLocks/>
          </p:cNvGrpSpPr>
          <p:nvPr/>
        </p:nvGrpSpPr>
        <p:grpSpPr bwMode="auto">
          <a:xfrm>
            <a:off x="530225" y="1571625"/>
            <a:ext cx="2149475" cy="3686175"/>
            <a:chOff x="334" y="383"/>
            <a:chExt cx="1354" cy="2322"/>
          </a:xfrm>
        </p:grpSpPr>
        <p:sp>
          <p:nvSpPr>
            <p:cNvPr id="142442"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2443"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2444" name="AutoShape 6"/>
            <p:cNvCxnSpPr>
              <a:cxnSpLocks noChangeShapeType="1"/>
              <a:stCxn id="142442" idx="3"/>
              <a:endCxn id="142443"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39367"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9368"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9369"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39370"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2449"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2450" name="AutoShape 12"/>
            <p:cNvCxnSpPr>
              <a:cxnSpLocks noChangeShapeType="1"/>
              <a:stCxn id="142449" idx="3"/>
              <a:endCxn id="142443"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2340"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2341"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2342"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2343"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4"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5"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6"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7"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8"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49"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50"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51"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52"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53"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54"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2355" name="AutoShape 28"/>
          <p:cNvCxnSpPr>
            <a:cxnSpLocks noChangeShapeType="1"/>
            <a:stCxn id="142351" idx="6"/>
            <a:endCxn id="142343"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56" name="AutoShape 29"/>
          <p:cNvCxnSpPr>
            <a:cxnSpLocks noChangeShapeType="1"/>
            <a:stCxn id="142343" idx="3"/>
            <a:endCxn id="142350"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57" name="AutoShape 30"/>
          <p:cNvCxnSpPr>
            <a:cxnSpLocks noChangeShapeType="1"/>
            <a:stCxn id="142351" idx="5"/>
            <a:endCxn id="142350"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58" name="AutoShape 31"/>
          <p:cNvCxnSpPr>
            <a:cxnSpLocks noChangeShapeType="1"/>
            <a:stCxn id="142343" idx="5"/>
            <a:endCxn id="142353"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59" name="AutoShape 32"/>
          <p:cNvCxnSpPr>
            <a:cxnSpLocks noChangeShapeType="1"/>
            <a:stCxn id="142343" idx="4"/>
            <a:endCxn id="142344"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0" name="AutoShape 33"/>
          <p:cNvCxnSpPr>
            <a:cxnSpLocks noChangeShapeType="1"/>
            <a:stCxn id="142350" idx="5"/>
            <a:endCxn id="142345"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1" name="AutoShape 34"/>
          <p:cNvCxnSpPr>
            <a:cxnSpLocks noChangeShapeType="1"/>
            <a:stCxn id="142354" idx="7"/>
            <a:endCxn id="142350"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2" name="AutoShape 35"/>
          <p:cNvCxnSpPr>
            <a:cxnSpLocks noChangeShapeType="1"/>
            <a:stCxn id="142350" idx="6"/>
            <a:endCxn id="142352"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3" name="AutoShape 36"/>
          <p:cNvCxnSpPr>
            <a:cxnSpLocks noChangeShapeType="1"/>
            <a:stCxn id="142354" idx="6"/>
            <a:endCxn id="142353"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4" name="AutoShape 37"/>
          <p:cNvCxnSpPr>
            <a:cxnSpLocks noChangeShapeType="1"/>
            <a:stCxn id="142349" idx="0"/>
            <a:endCxn id="142350"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5" name="AutoShape 38"/>
          <p:cNvCxnSpPr>
            <a:cxnSpLocks noChangeShapeType="1"/>
            <a:stCxn id="142349" idx="6"/>
            <a:endCxn id="142345"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6" name="AutoShape 39"/>
          <p:cNvCxnSpPr>
            <a:cxnSpLocks noChangeShapeType="1"/>
            <a:stCxn id="142348" idx="5"/>
            <a:endCxn id="142345"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7" name="AutoShape 40"/>
          <p:cNvCxnSpPr>
            <a:cxnSpLocks noChangeShapeType="1"/>
            <a:stCxn id="142345" idx="6"/>
            <a:endCxn id="142344"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8" name="AutoShape 41"/>
          <p:cNvCxnSpPr>
            <a:cxnSpLocks noChangeShapeType="1"/>
            <a:stCxn id="142347" idx="4"/>
            <a:endCxn id="142348"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69" name="AutoShape 42"/>
          <p:cNvCxnSpPr>
            <a:cxnSpLocks noChangeShapeType="1"/>
            <a:stCxn id="142354" idx="4"/>
            <a:endCxn id="142347"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70" name="AutoShape 43"/>
          <p:cNvCxnSpPr>
            <a:cxnSpLocks noChangeShapeType="1"/>
            <a:stCxn id="142347" idx="5"/>
            <a:endCxn id="142346"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71" name="AutoShape 44"/>
          <p:cNvCxnSpPr>
            <a:cxnSpLocks noChangeShapeType="1"/>
            <a:stCxn id="142346" idx="2"/>
            <a:endCxn id="142348"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72" name="AutoShape 45"/>
          <p:cNvCxnSpPr>
            <a:cxnSpLocks noChangeShapeType="1"/>
            <a:stCxn id="142346" idx="7"/>
            <a:endCxn id="142352"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73" name="AutoShape 46"/>
          <p:cNvCxnSpPr>
            <a:cxnSpLocks noChangeShapeType="1"/>
            <a:stCxn id="142352" idx="4"/>
            <a:endCxn id="142353"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74" name="AutoShape 47"/>
          <p:cNvCxnSpPr>
            <a:cxnSpLocks noChangeShapeType="1"/>
            <a:stCxn id="142353" idx="4"/>
            <a:endCxn id="142344"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375"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76"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77"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78"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79"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0"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1"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2"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3"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4"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5"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386"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2387" name="AutoShape 60"/>
          <p:cNvCxnSpPr>
            <a:cxnSpLocks noChangeShapeType="1"/>
            <a:stCxn id="142383" idx="6"/>
            <a:endCxn id="142375"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88" name="AutoShape 61"/>
          <p:cNvCxnSpPr>
            <a:cxnSpLocks noChangeShapeType="1"/>
            <a:stCxn id="142375" idx="3"/>
            <a:endCxn id="142382"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89" name="AutoShape 62"/>
          <p:cNvCxnSpPr>
            <a:cxnSpLocks noChangeShapeType="1"/>
            <a:stCxn id="142383" idx="5"/>
            <a:endCxn id="142382"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0" name="AutoShape 63"/>
          <p:cNvCxnSpPr>
            <a:cxnSpLocks noChangeShapeType="1"/>
            <a:stCxn id="142375" idx="5"/>
            <a:endCxn id="142385"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1" name="AutoShape 64"/>
          <p:cNvCxnSpPr>
            <a:cxnSpLocks noChangeShapeType="1"/>
            <a:stCxn id="142375" idx="4"/>
            <a:endCxn id="142376"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2" name="AutoShape 65"/>
          <p:cNvCxnSpPr>
            <a:cxnSpLocks noChangeShapeType="1"/>
            <a:stCxn id="142382" idx="5"/>
            <a:endCxn id="142377"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3" name="AutoShape 66"/>
          <p:cNvCxnSpPr>
            <a:cxnSpLocks noChangeShapeType="1"/>
            <a:stCxn id="142386" idx="7"/>
            <a:endCxn id="142382"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4" name="AutoShape 67"/>
          <p:cNvCxnSpPr>
            <a:cxnSpLocks noChangeShapeType="1"/>
            <a:stCxn id="142382" idx="6"/>
            <a:endCxn id="142384"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5" name="AutoShape 68"/>
          <p:cNvCxnSpPr>
            <a:cxnSpLocks noChangeShapeType="1"/>
            <a:stCxn id="142386" idx="6"/>
            <a:endCxn id="142385"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6" name="AutoShape 69"/>
          <p:cNvCxnSpPr>
            <a:cxnSpLocks noChangeShapeType="1"/>
            <a:stCxn id="142381" idx="0"/>
            <a:endCxn id="142382"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7" name="AutoShape 70"/>
          <p:cNvCxnSpPr>
            <a:cxnSpLocks noChangeShapeType="1"/>
            <a:stCxn id="142381" idx="6"/>
            <a:endCxn id="142377"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8" name="AutoShape 71"/>
          <p:cNvCxnSpPr>
            <a:cxnSpLocks noChangeShapeType="1"/>
            <a:stCxn id="142380" idx="5"/>
            <a:endCxn id="142377"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399" name="AutoShape 72"/>
          <p:cNvCxnSpPr>
            <a:cxnSpLocks noChangeShapeType="1"/>
            <a:stCxn id="142377" idx="6"/>
            <a:endCxn id="142376"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0" name="AutoShape 73"/>
          <p:cNvCxnSpPr>
            <a:cxnSpLocks noChangeShapeType="1"/>
            <a:stCxn id="142379" idx="4"/>
            <a:endCxn id="142380"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1" name="AutoShape 74"/>
          <p:cNvCxnSpPr>
            <a:cxnSpLocks noChangeShapeType="1"/>
            <a:stCxn id="142386" idx="4"/>
            <a:endCxn id="142379"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2" name="AutoShape 75"/>
          <p:cNvCxnSpPr>
            <a:cxnSpLocks noChangeShapeType="1"/>
            <a:stCxn id="142379" idx="5"/>
            <a:endCxn id="142378"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3" name="AutoShape 76"/>
          <p:cNvCxnSpPr>
            <a:cxnSpLocks noChangeShapeType="1"/>
            <a:stCxn id="142378" idx="2"/>
            <a:endCxn id="142380"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4" name="AutoShape 77"/>
          <p:cNvCxnSpPr>
            <a:cxnSpLocks noChangeShapeType="1"/>
            <a:stCxn id="142378" idx="7"/>
            <a:endCxn id="142384"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5" name="AutoShape 78"/>
          <p:cNvCxnSpPr>
            <a:cxnSpLocks noChangeShapeType="1"/>
            <a:stCxn id="142384" idx="4"/>
            <a:endCxn id="142385"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6" name="AutoShape 79"/>
          <p:cNvCxnSpPr>
            <a:cxnSpLocks noChangeShapeType="1"/>
            <a:stCxn id="142385" idx="4"/>
            <a:endCxn id="142376"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407"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2408" name="AutoShape 81"/>
          <p:cNvCxnSpPr>
            <a:cxnSpLocks noChangeShapeType="1"/>
            <a:stCxn id="142407" idx="4"/>
            <a:endCxn id="142384"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409" name="AutoShape 82"/>
          <p:cNvCxnSpPr>
            <a:cxnSpLocks noChangeShapeType="1"/>
            <a:stCxn id="142382" idx="6"/>
            <a:endCxn id="142407"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2410"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2411"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2412"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2413"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2414"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2415" name="Group 88"/>
          <p:cNvGrpSpPr>
            <a:grpSpLocks/>
          </p:cNvGrpSpPr>
          <p:nvPr/>
        </p:nvGrpSpPr>
        <p:grpSpPr bwMode="auto">
          <a:xfrm>
            <a:off x="228600" y="642938"/>
            <a:ext cx="2228850" cy="576262"/>
            <a:chOff x="144" y="405"/>
            <a:chExt cx="1404" cy="363"/>
          </a:xfrm>
        </p:grpSpPr>
        <p:sp>
          <p:nvSpPr>
            <p:cNvPr id="142438" name="Text Box 89"/>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2439" name="Text Box 90"/>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2440" name="Text Box 91"/>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2441" name="Rectangle 92"/>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2416" name="Group 93"/>
          <p:cNvGrpSpPr>
            <a:grpSpLocks/>
          </p:cNvGrpSpPr>
          <p:nvPr/>
        </p:nvGrpSpPr>
        <p:grpSpPr bwMode="auto">
          <a:xfrm>
            <a:off x="3722688" y="1328738"/>
            <a:ext cx="5345112" cy="441325"/>
            <a:chOff x="2345" y="837"/>
            <a:chExt cx="3367" cy="278"/>
          </a:xfrm>
        </p:grpSpPr>
        <p:sp>
          <p:nvSpPr>
            <p:cNvPr id="1039454"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9455" name="Oval 95"/>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9456"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2417" name="Oval 97"/>
          <p:cNvSpPr>
            <a:spLocks noChangeAspect="1" noChangeArrowheads="1"/>
          </p:cNvSpPr>
          <p:nvPr/>
        </p:nvSpPr>
        <p:spPr bwMode="auto">
          <a:xfrm>
            <a:off x="6465888" y="6194425"/>
            <a:ext cx="381000" cy="301625"/>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2418" name="Rectangle 98"/>
          <p:cNvSpPr>
            <a:spLocks noChangeArrowheads="1"/>
          </p:cNvSpPr>
          <p:nvPr/>
        </p:nvSpPr>
        <p:spPr bwMode="auto">
          <a:xfrm>
            <a:off x="1524000" y="4876800"/>
            <a:ext cx="766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2419" name="Rectangle 99"/>
          <p:cNvSpPr>
            <a:spLocks noChangeArrowheads="1"/>
          </p:cNvSpPr>
          <p:nvPr/>
        </p:nvSpPr>
        <p:spPr bwMode="auto">
          <a:xfrm>
            <a:off x="1919288" y="3138488"/>
            <a:ext cx="747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42420" name="Oval 100"/>
          <p:cNvSpPr>
            <a:spLocks noChangeAspect="1" noChangeArrowheads="1"/>
          </p:cNvSpPr>
          <p:nvPr/>
        </p:nvSpPr>
        <p:spPr bwMode="auto">
          <a:xfrm>
            <a:off x="8305800" y="4130675"/>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2421" name="Rectangle 101"/>
          <p:cNvSpPr>
            <a:spLocks noChangeArrowheads="1"/>
          </p:cNvSpPr>
          <p:nvPr/>
        </p:nvSpPr>
        <p:spPr bwMode="auto">
          <a:xfrm>
            <a:off x="533400" y="3170238"/>
            <a:ext cx="7667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2422" name="Oval 102"/>
          <p:cNvSpPr>
            <a:spLocks noChangeAspect="1" noChangeArrowheads="1"/>
          </p:cNvSpPr>
          <p:nvPr/>
        </p:nvSpPr>
        <p:spPr bwMode="auto">
          <a:xfrm>
            <a:off x="5257800" y="4303713"/>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2423" name="Text Box 103"/>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2424" name="Text Box 104"/>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42425" name="Group 105"/>
          <p:cNvGrpSpPr>
            <a:grpSpLocks/>
          </p:cNvGrpSpPr>
          <p:nvPr/>
        </p:nvGrpSpPr>
        <p:grpSpPr bwMode="auto">
          <a:xfrm>
            <a:off x="4752975" y="461963"/>
            <a:ext cx="1190625" cy="314325"/>
            <a:chOff x="2994" y="291"/>
            <a:chExt cx="750" cy="198"/>
          </a:xfrm>
        </p:grpSpPr>
        <p:sp>
          <p:nvSpPr>
            <p:cNvPr id="1039466" name="Oval 106"/>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39467" name="Oval 107"/>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42426" name="Group 108"/>
          <p:cNvGrpSpPr>
            <a:grpSpLocks/>
          </p:cNvGrpSpPr>
          <p:nvPr/>
        </p:nvGrpSpPr>
        <p:grpSpPr bwMode="auto">
          <a:xfrm>
            <a:off x="4581525" y="373063"/>
            <a:ext cx="1514475" cy="465137"/>
            <a:chOff x="2877" y="240"/>
            <a:chExt cx="954" cy="293"/>
          </a:xfrm>
        </p:grpSpPr>
        <p:sp>
          <p:nvSpPr>
            <p:cNvPr id="142431" name="Text Box 109"/>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42432" name="Text Box 110"/>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sp>
        <p:nvSpPr>
          <p:cNvPr id="1039471" name="Text Box 111"/>
          <p:cNvSpPr txBox="1">
            <a:spLocks noChangeArrowheads="1"/>
          </p:cNvSpPr>
          <p:nvPr/>
        </p:nvSpPr>
        <p:spPr bwMode="auto">
          <a:xfrm>
            <a:off x="1724025" y="5410200"/>
            <a:ext cx="27876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One extra edge </a:t>
            </a:r>
            <a:br>
              <a:rPr lang="en-US" altLang="en-US">
                <a:effectLst/>
              </a:rPr>
            </a:br>
            <a:r>
              <a:rPr lang="en-US" altLang="en-US">
                <a:effectLst/>
              </a:rPr>
              <a:t>from “False”</a:t>
            </a:r>
            <a:br>
              <a:rPr lang="en-US" altLang="en-US">
                <a:effectLst/>
              </a:rPr>
            </a:br>
            <a:r>
              <a:rPr lang="en-US" altLang="en-US">
                <a:effectLst/>
              </a:rPr>
              <a:t>to “Output”</a:t>
            </a:r>
          </a:p>
        </p:txBody>
      </p:sp>
      <p:sp>
        <p:nvSpPr>
          <p:cNvPr id="1039472" name="Text Box 112"/>
          <p:cNvSpPr txBox="1">
            <a:spLocks noChangeArrowheads="1"/>
          </p:cNvSpPr>
          <p:nvPr/>
        </p:nvSpPr>
        <p:spPr bwMode="auto">
          <a:xfrm>
            <a:off x="6276975" y="6115050"/>
            <a:ext cx="735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039473" name="Text Box 113"/>
          <p:cNvSpPr txBox="1">
            <a:spLocks noChangeArrowheads="1"/>
          </p:cNvSpPr>
          <p:nvPr/>
        </p:nvSpPr>
        <p:spPr bwMode="auto">
          <a:xfrm>
            <a:off x="7086600" y="6186488"/>
            <a:ext cx="20494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Can’t be F</a:t>
            </a:r>
          </a:p>
        </p:txBody>
      </p:sp>
      <p:sp>
        <p:nvSpPr>
          <p:cNvPr id="1039474" name="Rectangle 114"/>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39471"/>
                                        </p:tgtEl>
                                        <p:attrNameLst>
                                          <p:attrName>style.visibility</p:attrName>
                                        </p:attrNameLst>
                                      </p:cBhvr>
                                      <p:to>
                                        <p:strVal val="visible"/>
                                      </p:to>
                                    </p:set>
                                    <p:anim calcmode="lin" valueType="num">
                                      <p:cBhvr additive="base">
                                        <p:cTn id="7" dur="500" fill="hold"/>
                                        <p:tgtEl>
                                          <p:spTgt spid="1039471"/>
                                        </p:tgtEl>
                                        <p:attrNameLst>
                                          <p:attrName>ppt_x</p:attrName>
                                        </p:attrNameLst>
                                      </p:cBhvr>
                                      <p:tavLst>
                                        <p:tav tm="0">
                                          <p:val>
                                            <p:strVal val="#ppt_x"/>
                                          </p:val>
                                        </p:tav>
                                        <p:tav tm="100000">
                                          <p:val>
                                            <p:strVal val="#ppt_x"/>
                                          </p:val>
                                        </p:tav>
                                      </p:tavLst>
                                    </p:anim>
                                    <p:anim calcmode="lin" valueType="num">
                                      <p:cBhvr additive="base">
                                        <p:cTn id="8" dur="500" fill="hold"/>
                                        <p:tgtEl>
                                          <p:spTgt spid="103947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39473"/>
                                        </p:tgtEl>
                                        <p:attrNameLst>
                                          <p:attrName>style.visibility</p:attrName>
                                        </p:attrNameLst>
                                      </p:cBhvr>
                                      <p:to>
                                        <p:strVal val="visible"/>
                                      </p:to>
                                    </p:set>
                                    <p:anim calcmode="lin" valueType="num">
                                      <p:cBhvr additive="base">
                                        <p:cTn id="13" dur="500" fill="hold"/>
                                        <p:tgtEl>
                                          <p:spTgt spid="1039473"/>
                                        </p:tgtEl>
                                        <p:attrNameLst>
                                          <p:attrName>ppt_x</p:attrName>
                                        </p:attrNameLst>
                                      </p:cBhvr>
                                      <p:tavLst>
                                        <p:tav tm="0">
                                          <p:val>
                                            <p:strVal val="#ppt_x"/>
                                          </p:val>
                                        </p:tav>
                                        <p:tav tm="100000">
                                          <p:val>
                                            <p:strVal val="#ppt_x"/>
                                          </p:val>
                                        </p:tav>
                                      </p:tavLst>
                                    </p:anim>
                                    <p:anim calcmode="lin" valueType="num">
                                      <p:cBhvr additive="base">
                                        <p:cTn id="14" dur="500" fill="hold"/>
                                        <p:tgtEl>
                                          <p:spTgt spid="103947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39472"/>
                                        </p:tgtEl>
                                        <p:attrNameLst>
                                          <p:attrName>style.visibility</p:attrName>
                                        </p:attrNameLst>
                                      </p:cBhvr>
                                      <p:to>
                                        <p:strVal val="visible"/>
                                      </p:to>
                                    </p:set>
                                    <p:anim calcmode="lin" valueType="num">
                                      <p:cBhvr additive="base">
                                        <p:cTn id="19" dur="500" fill="hold"/>
                                        <p:tgtEl>
                                          <p:spTgt spid="1039472"/>
                                        </p:tgtEl>
                                        <p:attrNameLst>
                                          <p:attrName>ppt_x</p:attrName>
                                        </p:attrNameLst>
                                      </p:cBhvr>
                                      <p:tavLst>
                                        <p:tav tm="0">
                                          <p:val>
                                            <p:strVal val="#ppt_x"/>
                                          </p:val>
                                        </p:tav>
                                        <p:tav tm="100000">
                                          <p:val>
                                            <p:strVal val="#ppt_x"/>
                                          </p:val>
                                        </p:tav>
                                      </p:tavLst>
                                    </p:anim>
                                    <p:anim calcmode="lin" valueType="num">
                                      <p:cBhvr additive="base">
                                        <p:cTn id="20" dur="500" fill="hold"/>
                                        <p:tgtEl>
                                          <p:spTgt spid="10394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9471" grpId="0"/>
      <p:bldP spid="1039472" grpId="0"/>
      <p:bldP spid="103947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3362" name="AutoShape 2"/>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nvGrpSpPr>
          <p:cNvPr id="143363" name="Group 3"/>
          <p:cNvGrpSpPr>
            <a:grpSpLocks/>
          </p:cNvGrpSpPr>
          <p:nvPr/>
        </p:nvGrpSpPr>
        <p:grpSpPr bwMode="auto">
          <a:xfrm>
            <a:off x="530225" y="1571625"/>
            <a:ext cx="2149475" cy="3686175"/>
            <a:chOff x="334" y="383"/>
            <a:chExt cx="1354" cy="2322"/>
          </a:xfrm>
        </p:grpSpPr>
        <p:sp>
          <p:nvSpPr>
            <p:cNvPr id="143473" name="AutoShape 4"/>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3474" name="AutoShape 5"/>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3475" name="AutoShape 6"/>
            <p:cNvCxnSpPr>
              <a:cxnSpLocks noChangeShapeType="1"/>
              <a:stCxn id="143473" idx="3"/>
              <a:endCxn id="143474"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40391" name="Line 7"/>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40392" name="Line 8"/>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40393" name="Line 9"/>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40394" name="Line 10"/>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3480" name="AutoShape 11"/>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3481" name="AutoShape 12"/>
            <p:cNvCxnSpPr>
              <a:cxnSpLocks noChangeShapeType="1"/>
              <a:stCxn id="143480" idx="3"/>
              <a:endCxn id="143474"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3364" name="Text Box 13"/>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3365" name="Text Box 14"/>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3366" name="Text Box 15"/>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3367" name="Oval 16"/>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68" name="Oval 17"/>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69" name="Oval 18"/>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0" name="Oval 19"/>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1" name="Oval 20"/>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2" name="Oval 21"/>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3" name="Oval 22"/>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4" name="Oval 23"/>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5" name="Oval 24"/>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6" name="Oval 25"/>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7" name="Oval 26"/>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378" name="Oval 27"/>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3379" name="AutoShape 28"/>
          <p:cNvCxnSpPr>
            <a:cxnSpLocks noChangeShapeType="1"/>
            <a:stCxn id="143375" idx="6"/>
            <a:endCxn id="143367"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0" name="AutoShape 29"/>
          <p:cNvCxnSpPr>
            <a:cxnSpLocks noChangeShapeType="1"/>
            <a:stCxn id="143367" idx="3"/>
            <a:endCxn id="143374"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1" name="AutoShape 30"/>
          <p:cNvCxnSpPr>
            <a:cxnSpLocks noChangeShapeType="1"/>
            <a:stCxn id="143375" idx="5"/>
            <a:endCxn id="143374"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2" name="AutoShape 31"/>
          <p:cNvCxnSpPr>
            <a:cxnSpLocks noChangeShapeType="1"/>
            <a:stCxn id="143367" idx="5"/>
            <a:endCxn id="143377"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3" name="AutoShape 32"/>
          <p:cNvCxnSpPr>
            <a:cxnSpLocks noChangeShapeType="1"/>
            <a:stCxn id="143367" idx="4"/>
            <a:endCxn id="143368"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4" name="AutoShape 33"/>
          <p:cNvCxnSpPr>
            <a:cxnSpLocks noChangeShapeType="1"/>
            <a:stCxn id="143374" idx="5"/>
            <a:endCxn id="143369"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5" name="AutoShape 34"/>
          <p:cNvCxnSpPr>
            <a:cxnSpLocks noChangeShapeType="1"/>
            <a:stCxn id="143378" idx="7"/>
            <a:endCxn id="143374"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6" name="AutoShape 35"/>
          <p:cNvCxnSpPr>
            <a:cxnSpLocks noChangeShapeType="1"/>
            <a:stCxn id="143374" idx="6"/>
            <a:endCxn id="143376"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7" name="AutoShape 36"/>
          <p:cNvCxnSpPr>
            <a:cxnSpLocks noChangeShapeType="1"/>
            <a:stCxn id="143378" idx="6"/>
            <a:endCxn id="143377"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8" name="AutoShape 37"/>
          <p:cNvCxnSpPr>
            <a:cxnSpLocks noChangeShapeType="1"/>
            <a:stCxn id="143373" idx="0"/>
            <a:endCxn id="143374"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89" name="AutoShape 38"/>
          <p:cNvCxnSpPr>
            <a:cxnSpLocks noChangeShapeType="1"/>
            <a:stCxn id="143373" idx="6"/>
            <a:endCxn id="143369"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0" name="AutoShape 39"/>
          <p:cNvCxnSpPr>
            <a:cxnSpLocks noChangeShapeType="1"/>
            <a:stCxn id="143372" idx="5"/>
            <a:endCxn id="143369"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1" name="AutoShape 40"/>
          <p:cNvCxnSpPr>
            <a:cxnSpLocks noChangeShapeType="1"/>
            <a:stCxn id="143369" idx="6"/>
            <a:endCxn id="143368"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2" name="AutoShape 41"/>
          <p:cNvCxnSpPr>
            <a:cxnSpLocks noChangeShapeType="1"/>
            <a:stCxn id="143371" idx="4"/>
            <a:endCxn id="143372"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3" name="AutoShape 42"/>
          <p:cNvCxnSpPr>
            <a:cxnSpLocks noChangeShapeType="1"/>
            <a:stCxn id="143378" idx="4"/>
            <a:endCxn id="143371"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4" name="AutoShape 43"/>
          <p:cNvCxnSpPr>
            <a:cxnSpLocks noChangeShapeType="1"/>
            <a:stCxn id="143371" idx="5"/>
            <a:endCxn id="143370"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5" name="AutoShape 44"/>
          <p:cNvCxnSpPr>
            <a:cxnSpLocks noChangeShapeType="1"/>
            <a:stCxn id="143370" idx="2"/>
            <a:endCxn id="143372"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6" name="AutoShape 45"/>
          <p:cNvCxnSpPr>
            <a:cxnSpLocks noChangeShapeType="1"/>
            <a:stCxn id="143370" idx="7"/>
            <a:endCxn id="143376"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7" name="AutoShape 46"/>
          <p:cNvCxnSpPr>
            <a:cxnSpLocks noChangeShapeType="1"/>
            <a:stCxn id="143376" idx="4"/>
            <a:endCxn id="143377"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398" name="AutoShape 47"/>
          <p:cNvCxnSpPr>
            <a:cxnSpLocks noChangeShapeType="1"/>
            <a:stCxn id="143377" idx="4"/>
            <a:endCxn id="143368"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399" name="Oval 48"/>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0" name="Oval 49"/>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1" name="Oval 50"/>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2" name="Oval 51"/>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3" name="Oval 52"/>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4" name="Oval 53"/>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5" name="Oval 5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6" name="Oval 55"/>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7" name="Oval 56"/>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8" name="Oval 57"/>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09" name="Oval 58"/>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10" name="Oval 59"/>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3411" name="AutoShape 60"/>
          <p:cNvCxnSpPr>
            <a:cxnSpLocks noChangeShapeType="1"/>
            <a:stCxn id="143407" idx="6"/>
            <a:endCxn id="143399"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2" name="AutoShape 61"/>
          <p:cNvCxnSpPr>
            <a:cxnSpLocks noChangeShapeType="1"/>
            <a:stCxn id="143399" idx="3"/>
            <a:endCxn id="143406"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3" name="AutoShape 62"/>
          <p:cNvCxnSpPr>
            <a:cxnSpLocks noChangeShapeType="1"/>
            <a:stCxn id="143407" idx="5"/>
            <a:endCxn id="143406"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4" name="AutoShape 63"/>
          <p:cNvCxnSpPr>
            <a:cxnSpLocks noChangeShapeType="1"/>
            <a:stCxn id="143399" idx="5"/>
            <a:endCxn id="143409"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5" name="AutoShape 64"/>
          <p:cNvCxnSpPr>
            <a:cxnSpLocks noChangeShapeType="1"/>
            <a:stCxn id="143399" idx="4"/>
            <a:endCxn id="143400"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6" name="AutoShape 65"/>
          <p:cNvCxnSpPr>
            <a:cxnSpLocks noChangeShapeType="1"/>
            <a:stCxn id="143406" idx="5"/>
            <a:endCxn id="143401"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7" name="AutoShape 66"/>
          <p:cNvCxnSpPr>
            <a:cxnSpLocks noChangeShapeType="1"/>
            <a:stCxn id="143410" idx="7"/>
            <a:endCxn id="143406"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8" name="AutoShape 67"/>
          <p:cNvCxnSpPr>
            <a:cxnSpLocks noChangeShapeType="1"/>
            <a:stCxn id="143406" idx="6"/>
            <a:endCxn id="143408"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19" name="AutoShape 68"/>
          <p:cNvCxnSpPr>
            <a:cxnSpLocks noChangeShapeType="1"/>
            <a:stCxn id="143410" idx="6"/>
            <a:endCxn id="143409"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0" name="AutoShape 69"/>
          <p:cNvCxnSpPr>
            <a:cxnSpLocks noChangeShapeType="1"/>
            <a:stCxn id="143405" idx="0"/>
            <a:endCxn id="143406"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1" name="AutoShape 70"/>
          <p:cNvCxnSpPr>
            <a:cxnSpLocks noChangeShapeType="1"/>
            <a:stCxn id="143405" idx="6"/>
            <a:endCxn id="143401"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2" name="AutoShape 71"/>
          <p:cNvCxnSpPr>
            <a:cxnSpLocks noChangeShapeType="1"/>
            <a:stCxn id="143404" idx="5"/>
            <a:endCxn id="143401"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3" name="AutoShape 72"/>
          <p:cNvCxnSpPr>
            <a:cxnSpLocks noChangeShapeType="1"/>
            <a:stCxn id="143401" idx="6"/>
            <a:endCxn id="143400"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4" name="AutoShape 73"/>
          <p:cNvCxnSpPr>
            <a:cxnSpLocks noChangeShapeType="1"/>
            <a:stCxn id="143403" idx="4"/>
            <a:endCxn id="143404"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5" name="AutoShape 74"/>
          <p:cNvCxnSpPr>
            <a:cxnSpLocks noChangeShapeType="1"/>
            <a:stCxn id="143410" idx="4"/>
            <a:endCxn id="143403"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6" name="AutoShape 75"/>
          <p:cNvCxnSpPr>
            <a:cxnSpLocks noChangeShapeType="1"/>
            <a:stCxn id="143403" idx="5"/>
            <a:endCxn id="143402"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7" name="AutoShape 76"/>
          <p:cNvCxnSpPr>
            <a:cxnSpLocks noChangeShapeType="1"/>
            <a:stCxn id="143402" idx="2"/>
            <a:endCxn id="143404"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8" name="AutoShape 77"/>
          <p:cNvCxnSpPr>
            <a:cxnSpLocks noChangeShapeType="1"/>
            <a:stCxn id="143402" idx="7"/>
            <a:endCxn id="143408"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29" name="AutoShape 78"/>
          <p:cNvCxnSpPr>
            <a:cxnSpLocks noChangeShapeType="1"/>
            <a:stCxn id="143408" idx="4"/>
            <a:endCxn id="143409"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30" name="AutoShape 79"/>
          <p:cNvCxnSpPr>
            <a:cxnSpLocks noChangeShapeType="1"/>
            <a:stCxn id="143409" idx="4"/>
            <a:endCxn id="143400"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431" name="Oval 80"/>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3432" name="AutoShape 81"/>
          <p:cNvCxnSpPr>
            <a:cxnSpLocks noChangeShapeType="1"/>
            <a:stCxn id="143431" idx="4"/>
            <a:endCxn id="143408"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433" name="AutoShape 82"/>
          <p:cNvCxnSpPr>
            <a:cxnSpLocks noChangeShapeType="1"/>
            <a:stCxn id="143406" idx="6"/>
            <a:endCxn id="143431"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3434" name="Text Box 83"/>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3435" name="Text Box 84"/>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3436" name="Text Box 85"/>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3437" name="Rectangle 86"/>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3438" name="Rectangle 87"/>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3439" name="Group 88"/>
          <p:cNvGrpSpPr>
            <a:grpSpLocks/>
          </p:cNvGrpSpPr>
          <p:nvPr/>
        </p:nvGrpSpPr>
        <p:grpSpPr bwMode="auto">
          <a:xfrm>
            <a:off x="228600" y="642938"/>
            <a:ext cx="2228850" cy="576262"/>
            <a:chOff x="144" y="405"/>
            <a:chExt cx="1404" cy="363"/>
          </a:xfrm>
        </p:grpSpPr>
        <p:sp>
          <p:nvSpPr>
            <p:cNvPr id="143469" name="Text Box 89"/>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3470" name="Text Box 90"/>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3471" name="Text Box 91"/>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3472" name="Rectangle 92"/>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3440" name="Group 93"/>
          <p:cNvGrpSpPr>
            <a:grpSpLocks/>
          </p:cNvGrpSpPr>
          <p:nvPr/>
        </p:nvGrpSpPr>
        <p:grpSpPr bwMode="auto">
          <a:xfrm>
            <a:off x="3722688" y="1328738"/>
            <a:ext cx="5345112" cy="441325"/>
            <a:chOff x="2345" y="837"/>
            <a:chExt cx="3367" cy="278"/>
          </a:xfrm>
        </p:grpSpPr>
        <p:sp>
          <p:nvSpPr>
            <p:cNvPr id="1040478" name="Oval 94"/>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40479" name="Oval 95"/>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40480" name="Oval 96"/>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3441" name="Oval 97"/>
          <p:cNvSpPr>
            <a:spLocks noChangeAspect="1" noChangeArrowheads="1"/>
          </p:cNvSpPr>
          <p:nvPr/>
        </p:nvSpPr>
        <p:spPr bwMode="auto">
          <a:xfrm>
            <a:off x="6465888" y="6194425"/>
            <a:ext cx="381000" cy="301625"/>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3442" name="Rectangle 98"/>
          <p:cNvSpPr>
            <a:spLocks noChangeArrowheads="1"/>
          </p:cNvSpPr>
          <p:nvPr/>
        </p:nvSpPr>
        <p:spPr bwMode="auto">
          <a:xfrm>
            <a:off x="1524000" y="4876800"/>
            <a:ext cx="766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3443" name="Rectangle 99"/>
          <p:cNvSpPr>
            <a:spLocks noChangeArrowheads="1"/>
          </p:cNvSpPr>
          <p:nvPr/>
        </p:nvSpPr>
        <p:spPr bwMode="auto">
          <a:xfrm>
            <a:off x="1919288" y="3138488"/>
            <a:ext cx="747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43444" name="Oval 100"/>
          <p:cNvSpPr>
            <a:spLocks noChangeAspect="1" noChangeArrowheads="1"/>
          </p:cNvSpPr>
          <p:nvPr/>
        </p:nvSpPr>
        <p:spPr bwMode="auto">
          <a:xfrm>
            <a:off x="8305800" y="4130675"/>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3445" name="Rectangle 101"/>
          <p:cNvSpPr>
            <a:spLocks noChangeArrowheads="1"/>
          </p:cNvSpPr>
          <p:nvPr/>
        </p:nvSpPr>
        <p:spPr bwMode="auto">
          <a:xfrm>
            <a:off x="533400" y="3170238"/>
            <a:ext cx="7667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3446" name="Oval 102"/>
          <p:cNvSpPr>
            <a:spLocks noChangeAspect="1" noChangeArrowheads="1"/>
          </p:cNvSpPr>
          <p:nvPr/>
        </p:nvSpPr>
        <p:spPr bwMode="auto">
          <a:xfrm>
            <a:off x="5257800" y="4303713"/>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3447" name="Text Box 103"/>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3448" name="Text Box 104"/>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143449" name="Group 105"/>
          <p:cNvGrpSpPr>
            <a:grpSpLocks/>
          </p:cNvGrpSpPr>
          <p:nvPr/>
        </p:nvGrpSpPr>
        <p:grpSpPr bwMode="auto">
          <a:xfrm>
            <a:off x="4752975" y="461963"/>
            <a:ext cx="1190625" cy="314325"/>
            <a:chOff x="2994" y="291"/>
            <a:chExt cx="750" cy="198"/>
          </a:xfrm>
        </p:grpSpPr>
        <p:sp>
          <p:nvSpPr>
            <p:cNvPr id="1040490" name="Oval 106"/>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40491" name="Oval 107"/>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143450" name="Group 108"/>
          <p:cNvGrpSpPr>
            <a:grpSpLocks/>
          </p:cNvGrpSpPr>
          <p:nvPr/>
        </p:nvGrpSpPr>
        <p:grpSpPr bwMode="auto">
          <a:xfrm>
            <a:off x="4581525" y="373063"/>
            <a:ext cx="1514475" cy="465137"/>
            <a:chOff x="2877" y="240"/>
            <a:chExt cx="954" cy="293"/>
          </a:xfrm>
        </p:grpSpPr>
        <p:sp>
          <p:nvSpPr>
            <p:cNvPr id="143462" name="Text Box 109"/>
            <p:cNvSpPr txBox="1">
              <a:spLocks noChangeArrowheads="1"/>
            </p:cNvSpPr>
            <p:nvPr/>
          </p:nvSpPr>
          <p:spPr bwMode="auto">
            <a:xfrm>
              <a:off x="2877" y="245"/>
              <a:ext cx="46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43463" name="Text Box 110"/>
            <p:cNvSpPr txBox="1">
              <a:spLocks noChangeArrowheads="1"/>
            </p:cNvSpPr>
            <p:nvPr/>
          </p:nvSpPr>
          <p:spPr bwMode="auto">
            <a:xfrm>
              <a:off x="3378" y="240"/>
              <a:ext cx="45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t>
              </a:r>
            </a:p>
          </p:txBody>
        </p:sp>
      </p:grpSp>
      <p:sp>
        <p:nvSpPr>
          <p:cNvPr id="143451" name="Text Box 111"/>
          <p:cNvSpPr txBox="1">
            <a:spLocks noChangeArrowheads="1"/>
          </p:cNvSpPr>
          <p:nvPr/>
        </p:nvSpPr>
        <p:spPr bwMode="auto">
          <a:xfrm>
            <a:off x="6276975" y="6115050"/>
            <a:ext cx="735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T</a:t>
            </a:r>
          </a:p>
        </p:txBody>
      </p:sp>
      <p:sp>
        <p:nvSpPr>
          <p:cNvPr id="143452" name="Rectangle 112"/>
          <p:cNvSpPr>
            <a:spLocks noChangeArrowheads="1"/>
          </p:cNvSpPr>
          <p:nvPr/>
        </p:nvSpPr>
        <p:spPr bwMode="auto">
          <a:xfrm>
            <a:off x="1524000" y="4876800"/>
            <a:ext cx="766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grpSp>
        <p:nvGrpSpPr>
          <p:cNvPr id="7" name="Group 113"/>
          <p:cNvGrpSpPr>
            <a:grpSpLocks/>
          </p:cNvGrpSpPr>
          <p:nvPr/>
        </p:nvGrpSpPr>
        <p:grpSpPr bwMode="auto">
          <a:xfrm>
            <a:off x="1978025" y="5211763"/>
            <a:ext cx="4651375" cy="1143000"/>
            <a:chOff x="1246" y="3283"/>
            <a:chExt cx="2930" cy="720"/>
          </a:xfrm>
        </p:grpSpPr>
        <p:sp>
          <p:nvSpPr>
            <p:cNvPr id="143459" name="Text Box 114"/>
            <p:cNvSpPr txBox="1">
              <a:spLocks noChangeArrowheads="1"/>
            </p:cNvSpPr>
            <p:nvPr/>
          </p:nvSpPr>
          <p:spPr bwMode="auto">
            <a:xfrm>
              <a:off x="1892" y="34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1040499" name="Line 115"/>
            <p:cNvSpPr>
              <a:spLocks noChangeShapeType="1"/>
            </p:cNvSpPr>
            <p:nvPr/>
          </p:nvSpPr>
          <p:spPr bwMode="auto">
            <a:xfrm>
              <a:off x="3085" y="3559"/>
              <a:ext cx="1091" cy="44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040500" name="Line 116"/>
            <p:cNvSpPr>
              <a:spLocks noChangeShapeType="1"/>
            </p:cNvSpPr>
            <p:nvPr/>
          </p:nvSpPr>
          <p:spPr bwMode="auto">
            <a:xfrm flipH="1" flipV="1">
              <a:off x="1246" y="3283"/>
              <a:ext cx="764" cy="27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8" name="Group 117"/>
          <p:cNvGrpSpPr>
            <a:grpSpLocks/>
          </p:cNvGrpSpPr>
          <p:nvPr/>
        </p:nvGrpSpPr>
        <p:grpSpPr bwMode="auto">
          <a:xfrm>
            <a:off x="1676400" y="4829175"/>
            <a:ext cx="2266950" cy="603250"/>
            <a:chOff x="1056" y="3042"/>
            <a:chExt cx="1428" cy="380"/>
          </a:xfrm>
        </p:grpSpPr>
        <p:sp>
          <p:nvSpPr>
            <p:cNvPr id="1040502" name="Oval 118"/>
            <p:cNvSpPr>
              <a:spLocks noChangeArrowheads="1"/>
            </p:cNvSpPr>
            <p:nvPr/>
          </p:nvSpPr>
          <p:spPr bwMode="auto">
            <a:xfrm>
              <a:off x="1056" y="3072"/>
              <a:ext cx="308" cy="350"/>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CA"/>
            </a:p>
          </p:txBody>
        </p:sp>
        <p:sp>
          <p:nvSpPr>
            <p:cNvPr id="143458" name="Text Box 119"/>
            <p:cNvSpPr txBox="1">
              <a:spLocks noChangeArrowheads="1"/>
            </p:cNvSpPr>
            <p:nvPr/>
          </p:nvSpPr>
          <p:spPr bwMode="auto">
            <a:xfrm>
              <a:off x="1218" y="3042"/>
              <a:ext cx="126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Must be T</a:t>
              </a:r>
            </a:p>
          </p:txBody>
        </p:sp>
      </p:grpSp>
      <p:sp>
        <p:nvSpPr>
          <p:cNvPr id="1040504" name="Text Box 120"/>
          <p:cNvSpPr txBox="1">
            <a:spLocks noChangeArrowheads="1"/>
          </p:cNvSpPr>
          <p:nvPr/>
        </p:nvSpPr>
        <p:spPr bwMode="auto">
          <a:xfrm>
            <a:off x="76200" y="5408613"/>
            <a:ext cx="5562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spcBef>
                <a:spcPct val="50000"/>
              </a:spcBef>
              <a:buFont typeface="Symbol" pitchFamily="18" charset="2"/>
              <a:buNone/>
            </a:pPr>
            <a:r>
              <a:rPr lang="en-US" altLang="en-US">
                <a:effectLst/>
              </a:rPr>
              <a:t>valid colouring</a:t>
            </a:r>
            <a:br>
              <a:rPr lang="en-US" altLang="en-US">
                <a:effectLst/>
              </a:rPr>
            </a:br>
            <a:r>
              <a:rPr lang="en-US" altLang="en-US">
                <a:effectLst/>
              </a:rPr>
              <a:t>       </a:t>
            </a:r>
            <a:r>
              <a:rPr lang="en-US" altLang="en-US">
                <a:effectLst/>
                <a:latin typeface="Symbol" pitchFamily="18" charset="2"/>
                <a:sym typeface="Symbol" pitchFamily="18" charset="2"/>
              </a:rPr>
              <a:t></a:t>
            </a:r>
            <a:br>
              <a:rPr lang="en-US" altLang="en-US">
                <a:effectLst/>
                <a:latin typeface="Symbol" pitchFamily="18" charset="2"/>
                <a:sym typeface="Symbol" pitchFamily="18" charset="2"/>
              </a:rPr>
            </a:br>
            <a:r>
              <a:rPr lang="en-US" altLang="en-US">
                <a:effectLst/>
                <a:latin typeface="Symbol" pitchFamily="18" charset="2"/>
                <a:sym typeface="Symbol" pitchFamily="18" charset="2"/>
              </a:rPr>
              <a:t>         </a:t>
            </a:r>
            <a:r>
              <a:rPr lang="en-US" altLang="en-US">
                <a:effectLst/>
              </a:rPr>
              <a:t>satisfying assignment  </a:t>
            </a:r>
            <a:br>
              <a:rPr lang="en-US" altLang="en-US">
                <a:effectLst/>
              </a:rPr>
            </a:br>
            <a:endParaRPr lang="en-US" altLang="en-US">
              <a:effectLst/>
            </a:endParaRPr>
          </a:p>
        </p:txBody>
      </p:sp>
      <p:sp>
        <p:nvSpPr>
          <p:cNvPr id="1040505" name="Rectangle 121"/>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40504"/>
                                        </p:tgtEl>
                                        <p:attrNameLst>
                                          <p:attrName>style.visibility</p:attrName>
                                        </p:attrNameLst>
                                      </p:cBhvr>
                                      <p:to>
                                        <p:strVal val="visible"/>
                                      </p:to>
                                    </p:set>
                                    <p:anim calcmode="lin" valueType="num">
                                      <p:cBhvr additive="base">
                                        <p:cTn id="19" dur="500" fill="hold"/>
                                        <p:tgtEl>
                                          <p:spTgt spid="1040504"/>
                                        </p:tgtEl>
                                        <p:attrNameLst>
                                          <p:attrName>ppt_x</p:attrName>
                                        </p:attrNameLst>
                                      </p:cBhvr>
                                      <p:tavLst>
                                        <p:tav tm="0">
                                          <p:val>
                                            <p:strVal val="#ppt_x"/>
                                          </p:val>
                                        </p:tav>
                                        <p:tav tm="100000">
                                          <p:val>
                                            <p:strVal val="#ppt_x"/>
                                          </p:val>
                                        </p:tav>
                                      </p:tavLst>
                                    </p:anim>
                                    <p:anim calcmode="lin" valueType="num">
                                      <p:cBhvr additive="base">
                                        <p:cTn id="20" dur="500" fill="hold"/>
                                        <p:tgtEl>
                                          <p:spTgt spid="1040504"/>
                                        </p:tgtEl>
                                        <p:attrNameLst>
                                          <p:attrName>ppt_y</p:attrName>
                                        </p:attrNameLst>
                                      </p:cBhvr>
                                      <p:tavLst>
                                        <p:tav tm="0">
                                          <p:val>
                                            <p:strVal val="1+#ppt_h/2"/>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050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609600" y="1371600"/>
            <a:ext cx="8534400" cy="393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3-Col</a:t>
            </a:r>
            <a:r>
              <a:rPr lang="en-US" altLang="en-US">
                <a:effectLst/>
              </a:rPr>
              <a:t>:</a:t>
            </a:r>
          </a:p>
          <a:p>
            <a:pPr>
              <a:buFontTx/>
              <a:buChar char="•"/>
            </a:pPr>
            <a:r>
              <a:rPr lang="en-US" altLang="en-US">
                <a:effectLst/>
              </a:rPr>
              <a:t>Instance: A graph </a:t>
            </a:r>
            <a:r>
              <a:rPr lang="en-US" altLang="en-US">
                <a:solidFill>
                  <a:srgbClr val="00FFCC"/>
                </a:solidFill>
                <a:effectLst/>
              </a:rPr>
              <a:t>G</a:t>
            </a:r>
            <a:r>
              <a:rPr lang="en-US" altLang="en-US">
                <a:effectLst/>
              </a:rPr>
              <a:t>.</a:t>
            </a:r>
          </a:p>
          <a:p>
            <a:pPr>
              <a:buFontTx/>
              <a:buChar char="•"/>
            </a:pPr>
            <a:r>
              <a:rPr lang="en-US" altLang="en-US">
                <a:effectLst/>
              </a:rPr>
              <a:t>Solution: Colouring </a:t>
            </a:r>
            <a:r>
              <a:rPr lang="en-US" altLang="en-US">
                <a:solidFill>
                  <a:srgbClr val="00FFCC"/>
                </a:solidFill>
                <a:effectLst/>
              </a:rPr>
              <a:t>C</a:t>
            </a:r>
            <a:r>
              <a:rPr lang="en-US" altLang="en-US">
                <a:effectLst/>
              </a:rPr>
              <a:t> nodes of </a:t>
            </a:r>
            <a:r>
              <a:rPr lang="en-US" altLang="en-US">
                <a:solidFill>
                  <a:srgbClr val="00FFCC"/>
                </a:solidFill>
                <a:effectLst/>
              </a:rPr>
              <a:t>G</a:t>
            </a:r>
            <a:r>
              <a:rPr lang="en-US" altLang="en-US">
                <a:effectLst/>
              </a:rPr>
              <a:t> with </a:t>
            </a:r>
            <a:r>
              <a:rPr lang="en-US" altLang="en-US">
                <a:solidFill>
                  <a:srgbClr val="00FFCC"/>
                </a:solidFill>
                <a:effectLst/>
              </a:rPr>
              <a:t>3</a:t>
            </a:r>
            <a:r>
              <a:rPr lang="en-US" altLang="en-US">
                <a:effectLst/>
              </a:rPr>
              <a:t> colours </a:t>
            </a:r>
            <a:br>
              <a:rPr lang="en-US" altLang="en-US">
                <a:effectLst/>
              </a:rPr>
            </a:br>
            <a:r>
              <a:rPr lang="en-US" altLang="en-US">
                <a:effectLst/>
              </a:rPr>
              <a:t>                such that every edge has two colours. </a:t>
            </a:r>
          </a:p>
          <a:p>
            <a:pPr>
              <a:buFontTx/>
              <a:buChar char="•"/>
            </a:pPr>
            <a:r>
              <a:rPr lang="en-US" altLang="en-US">
                <a:solidFill>
                  <a:srgbClr val="00FFCC"/>
                </a:solidFill>
                <a:effectLst/>
              </a:rPr>
              <a:t>G</a:t>
            </a:r>
            <a:r>
              <a:rPr lang="en-US" altLang="en-US">
                <a:effectLst/>
              </a:rPr>
              <a:t> is a </a:t>
            </a:r>
            <a:r>
              <a:rPr lang="en-US" altLang="en-US">
                <a:solidFill>
                  <a:srgbClr val="FF00FF"/>
                </a:solidFill>
                <a:effectLst/>
              </a:rPr>
              <a:t>Yes</a:t>
            </a:r>
            <a:r>
              <a:rPr lang="en-US" altLang="en-US">
                <a:effectLst/>
              </a:rPr>
              <a:t> instance if there is such a colouring. </a:t>
            </a:r>
          </a:p>
          <a:p>
            <a:pPr>
              <a:buFontTx/>
              <a:buChar char="•"/>
            </a:pPr>
            <a:r>
              <a:rPr lang="en-US" altLang="en-US">
                <a:effectLst/>
              </a:rPr>
              <a:t>Given an instance </a:t>
            </a:r>
            <a:r>
              <a:rPr lang="en-US" altLang="en-US">
                <a:solidFill>
                  <a:srgbClr val="00FFCC"/>
                </a:solidFill>
                <a:effectLst/>
              </a:rPr>
              <a:t>G </a:t>
            </a:r>
            <a:r>
              <a:rPr lang="en-US" altLang="en-US">
                <a:effectLst/>
              </a:rPr>
              <a:t>and a solution </a:t>
            </a:r>
            <a:r>
              <a:rPr lang="en-US" altLang="en-US">
                <a:solidFill>
                  <a:srgbClr val="00FFCC"/>
                </a:solidFill>
                <a:effectLst/>
              </a:rPr>
              <a:t>C,</a:t>
            </a:r>
            <a:br>
              <a:rPr lang="en-US" altLang="en-US">
                <a:solidFill>
                  <a:srgbClr val="00FFCC"/>
                </a:solidFill>
                <a:effectLst/>
              </a:rPr>
            </a:br>
            <a:r>
              <a:rPr lang="en-US" altLang="en-US">
                <a:solidFill>
                  <a:srgbClr val="00FFCC"/>
                </a:solidFill>
                <a:effectLst/>
              </a:rPr>
              <a:t>  </a:t>
            </a:r>
            <a:r>
              <a:rPr lang="en-US" altLang="en-US">
                <a:effectLst/>
              </a:rPr>
              <a:t>there is a poly-time alg </a:t>
            </a:r>
            <a:r>
              <a:rPr lang="en-US" altLang="en-US">
                <a:solidFill>
                  <a:srgbClr val="00FFCC"/>
                </a:solidFill>
                <a:effectLst/>
              </a:rPr>
              <a:t>Valid(G,C)</a:t>
            </a:r>
            <a:r>
              <a:rPr lang="en-US" altLang="en-US">
                <a:effectLst/>
              </a:rPr>
              <a:t> to test </a:t>
            </a:r>
            <a:br>
              <a:rPr lang="en-US" altLang="en-US">
                <a:effectLst/>
              </a:rPr>
            </a:br>
            <a:r>
              <a:rPr lang="en-US" altLang="en-US">
                <a:effectLst/>
              </a:rPr>
              <a:t>  whether or not </a:t>
            </a:r>
            <a:r>
              <a:rPr lang="en-US" altLang="en-US">
                <a:solidFill>
                  <a:srgbClr val="00FFCC"/>
                </a:solidFill>
                <a:effectLst/>
              </a:rPr>
              <a:t>C</a:t>
            </a:r>
            <a:r>
              <a:rPr lang="en-US" altLang="en-US">
                <a:effectLst/>
              </a:rPr>
              <a:t> is a valid </a:t>
            </a:r>
            <a:r>
              <a:rPr lang="en-US" altLang="en-US">
                <a:solidFill>
                  <a:srgbClr val="00FFCC"/>
                </a:solidFill>
                <a:effectLst/>
              </a:rPr>
              <a:t>3</a:t>
            </a:r>
            <a:r>
              <a:rPr lang="en-US" altLang="en-US">
                <a:effectLst/>
              </a:rPr>
              <a:t>-colouring of </a:t>
            </a:r>
            <a:r>
              <a:rPr lang="en-US" altLang="en-US">
                <a:solidFill>
                  <a:srgbClr val="00FFCC"/>
                </a:solidFill>
                <a:effectLst/>
              </a:rPr>
              <a:t>G</a:t>
            </a:r>
            <a:r>
              <a:rPr lang="en-US" altLang="en-US">
                <a:effectLst/>
              </a:rPr>
              <a:t>.</a:t>
            </a:r>
          </a:p>
          <a:p>
            <a:r>
              <a:rPr lang="en-US" altLang="en-US">
                <a:solidFill>
                  <a:schemeClr val="hlink"/>
                </a:solidFill>
                <a:effectLst/>
                <a:latin typeface="Symbol" pitchFamily="18" charset="2"/>
                <a:sym typeface="Symbol" pitchFamily="18" charset="2"/>
              </a:rPr>
              <a:t></a:t>
            </a:r>
            <a:r>
              <a:rPr lang="en-US" altLang="en-US">
                <a:effectLst/>
              </a:rPr>
              <a:t> </a:t>
            </a:r>
            <a:r>
              <a:rPr lang="en-US" altLang="en-US">
                <a:solidFill>
                  <a:schemeClr val="tx2"/>
                </a:solidFill>
                <a:effectLst/>
              </a:rPr>
              <a:t>3-Col</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p:txBody>
      </p:sp>
      <p:grpSp>
        <p:nvGrpSpPr>
          <p:cNvPr id="2" name="Group 127"/>
          <p:cNvGrpSpPr>
            <a:grpSpLocks/>
          </p:cNvGrpSpPr>
          <p:nvPr/>
        </p:nvGrpSpPr>
        <p:grpSpPr bwMode="auto">
          <a:xfrm>
            <a:off x="990600" y="5662613"/>
            <a:ext cx="806450" cy="1257300"/>
            <a:chOff x="2034" y="1824"/>
            <a:chExt cx="508" cy="792"/>
          </a:xfrm>
        </p:grpSpPr>
        <p:sp>
          <p:nvSpPr>
            <p:cNvPr id="15481" name="Text Box 128"/>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
              </a:r>
            </a:p>
          </p:txBody>
        </p:sp>
        <p:grpSp>
          <p:nvGrpSpPr>
            <p:cNvPr id="15482" name="Group 129"/>
            <p:cNvGrpSpPr>
              <a:grpSpLocks noChangeAspect="1"/>
            </p:cNvGrpSpPr>
            <p:nvPr/>
          </p:nvGrpSpPr>
          <p:grpSpPr bwMode="auto">
            <a:xfrm>
              <a:off x="2070" y="1824"/>
              <a:ext cx="449" cy="478"/>
              <a:chOff x="144" y="1176"/>
              <a:chExt cx="2256" cy="2400"/>
            </a:xfrm>
          </p:grpSpPr>
          <p:sp>
            <p:nvSpPr>
              <p:cNvPr id="15483" name="Oval 130"/>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5484" name="Oval 131"/>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5485" name="Oval 132"/>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5486" name="Oval 133"/>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15487" name="AutoShape 134"/>
              <p:cNvCxnSpPr>
                <a:cxnSpLocks noChangeAspect="1" noChangeShapeType="1"/>
                <a:stCxn id="15486" idx="3"/>
                <a:endCxn id="15483"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5488" name="AutoShape 135"/>
              <p:cNvCxnSpPr>
                <a:cxnSpLocks noChangeAspect="1" noChangeShapeType="1"/>
                <a:stCxn id="15486" idx="5"/>
                <a:endCxn id="15485"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5489" name="AutoShape 136"/>
              <p:cNvCxnSpPr>
                <a:cxnSpLocks noChangeAspect="1" noChangeShapeType="1"/>
                <a:stCxn id="15483" idx="5"/>
                <a:endCxn id="15484"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5490" name="AutoShape 137"/>
              <p:cNvCxnSpPr>
                <a:cxnSpLocks noChangeAspect="1" noChangeShapeType="1"/>
                <a:stCxn id="15485" idx="3"/>
                <a:endCxn id="15484"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5491" name="AutoShape 138"/>
              <p:cNvCxnSpPr>
                <a:cxnSpLocks noChangeAspect="1" noChangeShapeType="1"/>
                <a:stCxn id="15486" idx="4"/>
                <a:endCxn id="15484"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4" name="Group 139"/>
          <p:cNvGrpSpPr>
            <a:grpSpLocks/>
          </p:cNvGrpSpPr>
          <p:nvPr/>
        </p:nvGrpSpPr>
        <p:grpSpPr bwMode="auto">
          <a:xfrm>
            <a:off x="2001838" y="5638800"/>
            <a:ext cx="1062037" cy="1281113"/>
            <a:chOff x="3179" y="1803"/>
            <a:chExt cx="669" cy="807"/>
          </a:xfrm>
        </p:grpSpPr>
        <p:sp>
          <p:nvSpPr>
            <p:cNvPr id="15475" name="Text Box 140"/>
            <p:cNvSpPr txBox="1">
              <a:spLocks noChangeArrowheads="1"/>
            </p:cNvSpPr>
            <p:nvPr/>
          </p:nvSpPr>
          <p:spPr bwMode="auto">
            <a:xfrm>
              <a:off x="3179" y="2283"/>
              <a:ext cx="66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Col</a:t>
              </a:r>
            </a:p>
          </p:txBody>
        </p:sp>
        <p:grpSp>
          <p:nvGrpSpPr>
            <p:cNvPr id="15476" name="Group 141"/>
            <p:cNvGrpSpPr>
              <a:grpSpLocks/>
            </p:cNvGrpSpPr>
            <p:nvPr/>
          </p:nvGrpSpPr>
          <p:grpSpPr bwMode="auto">
            <a:xfrm>
              <a:off x="3190" y="1803"/>
              <a:ext cx="449" cy="478"/>
              <a:chOff x="895" y="1152"/>
              <a:chExt cx="449" cy="478"/>
            </a:xfrm>
          </p:grpSpPr>
          <p:sp>
            <p:nvSpPr>
              <p:cNvPr id="15477" name="Oval 142"/>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5478" name="Oval 143"/>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5479" name="Oval 144"/>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5480" name="Oval 145"/>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nvGrpSpPr>
          <p:cNvPr id="6" name="Group 248"/>
          <p:cNvGrpSpPr>
            <a:grpSpLocks/>
          </p:cNvGrpSpPr>
          <p:nvPr/>
        </p:nvGrpSpPr>
        <p:grpSpPr bwMode="auto">
          <a:xfrm flipH="1">
            <a:off x="7991475" y="4495800"/>
            <a:ext cx="1076325" cy="2274888"/>
            <a:chOff x="3915" y="446"/>
            <a:chExt cx="678" cy="1433"/>
          </a:xfrm>
        </p:grpSpPr>
        <p:sp>
          <p:nvSpPr>
            <p:cNvPr id="913657" name="Rectangle 24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913658" name="Freeform 250"/>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913659" name="Freeform 251"/>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913660" name="Freeform 252"/>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913661" name="Freeform 253"/>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913662" name="Freeform 254"/>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913663" name="Freeform 255"/>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913664" name="Freeform 256"/>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913665" name="Freeform 257"/>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913666" name="Freeform 258"/>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913667" name="Freeform 259"/>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913668" name="Freeform 260"/>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913669" name="Freeform 261"/>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913670" name="Freeform 262"/>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913671" name="Freeform 263"/>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913672" name="Freeform 264"/>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913673" name="Freeform 265"/>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913674" name="Freeform 266"/>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913675" name="Freeform 267"/>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913676" name="Freeform 268"/>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913677" name="Freeform 269"/>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913678" name="Freeform 270"/>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13679" name="Freeform 271"/>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13680" name="Freeform 272"/>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13681" name="Freeform 273"/>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13682" name="Freeform 274"/>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13683" name="Freeform 275"/>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13684" name="Freeform 276"/>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13685" name="Freeform 277"/>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13686" name="Freeform 278"/>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13687" name="Freeform 279"/>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913688" name="Freeform 280"/>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913689" name="Freeform 281"/>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913690" name="Freeform 282"/>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913691" name="Freeform 283"/>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913692" name="Freeform 284"/>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913693" name="Freeform 285"/>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913694" name="Freeform 286"/>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913695" name="Freeform 287"/>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913696" name="Freeform 288"/>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913697" name="Freeform 289"/>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913698" name="Freeform 290"/>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913699" name="Freeform 291"/>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913700" name="Freeform 292"/>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913701" name="Freeform 293"/>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913702" name="Freeform 294"/>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913703" name="Freeform 295"/>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913704" name="Freeform 296"/>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913705" name="Freeform 297"/>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913706" name="Freeform 298"/>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913707" name="Freeform 299"/>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913708" name="Freeform 300"/>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913709" name="Freeform 301"/>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913710" name="Freeform 302"/>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913711" name="Freeform 303"/>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913712" name="Freeform 304"/>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13713" name="Freeform 305"/>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3714" name="Freeform 306"/>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13715" name="Freeform 307"/>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13716" name="Freeform 308"/>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13717" name="Freeform 309"/>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13718" name="Freeform 310"/>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13719" name="Freeform 311"/>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13720" name="Freeform 312"/>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13721" name="Freeform 313"/>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13722" name="Freeform 314"/>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913723" name="Freeform 315"/>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913724" name="Freeform 316"/>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913725" name="Freeform 317"/>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913726" name="Freeform 318"/>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13727" name="Freeform 319"/>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13728" name="Freeform 320"/>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13729" name="Freeform 321"/>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13730" name="Freeform 322"/>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13731" name="Freeform 323"/>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3732" name="Freeform 324"/>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13733" name="Freeform 325"/>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13734" name="Freeform 326"/>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13735" name="Freeform 327"/>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13736" name="Freeform 328"/>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13737" name="Freeform 329"/>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13738" name="Freeform 330"/>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13739" name="Freeform 331"/>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13740" name="Freeform 332"/>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913741" name="Freeform 333"/>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913742" name="Freeform 334"/>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913743" name="Freeform 335"/>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913744" name="Freeform 336"/>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913745" name="Freeform 337"/>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913746" name="Freeform 338"/>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913747" name="Freeform 339"/>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913748" name="Freeform 340"/>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913749" name="Freeform 341"/>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913750" name="Freeform 342"/>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913751" name="Freeform 343"/>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913752" name="Freeform 344"/>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913753" name="Freeform 345"/>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913754" name="Freeform 346"/>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913755" name="Freeform 347"/>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913756" name="Freeform 348"/>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913757" name="Freeform 349"/>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grpSp>
        <p:nvGrpSpPr>
          <p:cNvPr id="7" name="Group 350"/>
          <p:cNvGrpSpPr>
            <a:grpSpLocks/>
          </p:cNvGrpSpPr>
          <p:nvPr/>
        </p:nvGrpSpPr>
        <p:grpSpPr bwMode="auto">
          <a:xfrm>
            <a:off x="7472363" y="4727575"/>
            <a:ext cx="1062037" cy="1281113"/>
            <a:chOff x="3179" y="1803"/>
            <a:chExt cx="669" cy="807"/>
          </a:xfrm>
        </p:grpSpPr>
        <p:sp>
          <p:nvSpPr>
            <p:cNvPr id="15368" name="Text Box 351"/>
            <p:cNvSpPr txBox="1">
              <a:spLocks noChangeArrowheads="1"/>
            </p:cNvSpPr>
            <p:nvPr/>
          </p:nvSpPr>
          <p:spPr bwMode="auto">
            <a:xfrm>
              <a:off x="3179" y="2283"/>
              <a:ext cx="66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Col</a:t>
              </a:r>
            </a:p>
          </p:txBody>
        </p:sp>
        <p:grpSp>
          <p:nvGrpSpPr>
            <p:cNvPr id="15369" name="Group 352"/>
            <p:cNvGrpSpPr>
              <a:grpSpLocks/>
            </p:cNvGrpSpPr>
            <p:nvPr/>
          </p:nvGrpSpPr>
          <p:grpSpPr bwMode="auto">
            <a:xfrm>
              <a:off x="3190" y="1803"/>
              <a:ext cx="449" cy="478"/>
              <a:chOff x="895" y="1152"/>
              <a:chExt cx="449" cy="478"/>
            </a:xfrm>
          </p:grpSpPr>
          <p:sp>
            <p:nvSpPr>
              <p:cNvPr id="15370" name="Oval 353"/>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5371" name="Oval 354"/>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5372" name="Oval 355"/>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5373" name="Oval 356"/>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sp>
        <p:nvSpPr>
          <p:cNvPr id="15367" name="Rectangle 358"/>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3410">
                                            <p:txEl>
                                              <p:pRg st="1" end="1"/>
                                            </p:txEl>
                                          </p:spTgt>
                                        </p:tgtEl>
                                        <p:attrNameLst>
                                          <p:attrName>style.visibility</p:attrName>
                                        </p:attrNameLst>
                                      </p:cBhvr>
                                      <p:to>
                                        <p:strVal val="visible"/>
                                      </p:to>
                                    </p:set>
                                    <p:anim calcmode="lin" valueType="num">
                                      <p:cBhvr additive="base">
                                        <p:cTn id="13" dur="500" fill="hold"/>
                                        <p:tgtEl>
                                          <p:spTgt spid="9134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341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3410">
                                            <p:txEl>
                                              <p:pRg st="3" end="3"/>
                                            </p:txEl>
                                          </p:spTgt>
                                        </p:tgtEl>
                                        <p:attrNameLst>
                                          <p:attrName>style.visibility</p:attrName>
                                        </p:attrNameLst>
                                      </p:cBhvr>
                                      <p:to>
                                        <p:strVal val="visible"/>
                                      </p:to>
                                    </p:set>
                                    <p:anim calcmode="lin" valueType="num">
                                      <p:cBhvr additive="base">
                                        <p:cTn id="33" dur="500" fill="hold"/>
                                        <p:tgtEl>
                                          <p:spTgt spid="91341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34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1+#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1+#ppt_w/2"/>
                                          </p:val>
                                        </p:tav>
                                        <p:tav tm="100000">
                                          <p:val>
                                            <p:strVal val="#ppt_x"/>
                                          </p:val>
                                        </p:tav>
                                      </p:tavLst>
                                    </p:anim>
                                    <p:anim calcmode="lin" valueType="num">
                                      <p:cBhvr additive="base">
                                        <p:cTn id="46"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913410">
                                            <p:txEl>
                                              <p:pRg st="4" end="4"/>
                                            </p:txEl>
                                          </p:spTgt>
                                        </p:tgtEl>
                                        <p:attrNameLst>
                                          <p:attrName>style.visibility</p:attrName>
                                        </p:attrNameLst>
                                      </p:cBhvr>
                                      <p:to>
                                        <p:strVal val="visible"/>
                                      </p:to>
                                    </p:set>
                                    <p:anim calcmode="lin" valueType="num">
                                      <p:cBhvr additive="base">
                                        <p:cTn id="51" dur="500" fill="hold"/>
                                        <p:tgtEl>
                                          <p:spTgt spid="913410">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134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913410">
                                            <p:txEl>
                                              <p:pRg st="5" end="5"/>
                                            </p:txEl>
                                          </p:spTgt>
                                        </p:tgtEl>
                                        <p:attrNameLst>
                                          <p:attrName>style.visibility</p:attrName>
                                        </p:attrNameLst>
                                      </p:cBhvr>
                                      <p:to>
                                        <p:strVal val="visible"/>
                                      </p:to>
                                    </p:set>
                                    <p:anim calcmode="lin" valueType="num">
                                      <p:cBhvr additive="base">
                                        <p:cTn id="57" dur="500" fill="hold"/>
                                        <p:tgtEl>
                                          <p:spTgt spid="913410">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1341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10" grpId="0" build="p" bldLvl="2"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nvGrpSpPr>
        <p:grpSpPr bwMode="auto">
          <a:xfrm>
            <a:off x="530225" y="1571625"/>
            <a:ext cx="2149475" cy="3686175"/>
            <a:chOff x="334" y="383"/>
            <a:chExt cx="1354" cy="2322"/>
          </a:xfrm>
        </p:grpSpPr>
        <p:sp>
          <p:nvSpPr>
            <p:cNvPr id="144485"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4486"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4487" name="AutoShape 5"/>
            <p:cNvCxnSpPr>
              <a:cxnSpLocks noChangeShapeType="1"/>
              <a:stCxn id="144485" idx="3"/>
              <a:endCxn id="144486"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96678"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6679"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6680"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96681"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4492"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4493" name="AutoShape 11"/>
            <p:cNvCxnSpPr>
              <a:cxnSpLocks noChangeShapeType="1"/>
              <a:stCxn id="144492" idx="3"/>
              <a:endCxn id="144486"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4387"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4388"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4389"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4390"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1"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2"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3"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4"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5"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6"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7"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8"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399"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00"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01"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4402" name="AutoShape 27"/>
          <p:cNvCxnSpPr>
            <a:cxnSpLocks noChangeShapeType="1"/>
            <a:stCxn id="144398" idx="6"/>
            <a:endCxn id="144390"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3" name="AutoShape 28"/>
          <p:cNvCxnSpPr>
            <a:cxnSpLocks noChangeShapeType="1"/>
            <a:stCxn id="144390" idx="3"/>
            <a:endCxn id="144397"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4" name="AutoShape 29"/>
          <p:cNvCxnSpPr>
            <a:cxnSpLocks noChangeShapeType="1"/>
            <a:stCxn id="144398" idx="5"/>
            <a:endCxn id="144397"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5" name="AutoShape 30"/>
          <p:cNvCxnSpPr>
            <a:cxnSpLocks noChangeShapeType="1"/>
            <a:stCxn id="144390" idx="5"/>
            <a:endCxn id="144400"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6" name="AutoShape 31"/>
          <p:cNvCxnSpPr>
            <a:cxnSpLocks noChangeShapeType="1"/>
            <a:stCxn id="144390" idx="4"/>
            <a:endCxn id="144391"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7" name="AutoShape 32"/>
          <p:cNvCxnSpPr>
            <a:cxnSpLocks noChangeShapeType="1"/>
            <a:stCxn id="144397" idx="5"/>
            <a:endCxn id="144392"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8" name="AutoShape 33"/>
          <p:cNvCxnSpPr>
            <a:cxnSpLocks noChangeShapeType="1"/>
            <a:stCxn id="144401" idx="7"/>
            <a:endCxn id="144397"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09" name="AutoShape 34"/>
          <p:cNvCxnSpPr>
            <a:cxnSpLocks noChangeShapeType="1"/>
            <a:stCxn id="144397" idx="6"/>
            <a:endCxn id="144399"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0" name="AutoShape 35"/>
          <p:cNvCxnSpPr>
            <a:cxnSpLocks noChangeShapeType="1"/>
            <a:stCxn id="144401" idx="6"/>
            <a:endCxn id="144400"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1" name="AutoShape 36"/>
          <p:cNvCxnSpPr>
            <a:cxnSpLocks noChangeShapeType="1"/>
            <a:stCxn id="144396" idx="0"/>
            <a:endCxn id="144397"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2" name="AutoShape 37"/>
          <p:cNvCxnSpPr>
            <a:cxnSpLocks noChangeShapeType="1"/>
            <a:stCxn id="144396" idx="6"/>
            <a:endCxn id="144392"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3" name="AutoShape 38"/>
          <p:cNvCxnSpPr>
            <a:cxnSpLocks noChangeShapeType="1"/>
            <a:stCxn id="144395" idx="5"/>
            <a:endCxn id="144392"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4" name="AutoShape 39"/>
          <p:cNvCxnSpPr>
            <a:cxnSpLocks noChangeShapeType="1"/>
            <a:stCxn id="144392" idx="6"/>
            <a:endCxn id="144391"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5" name="AutoShape 40"/>
          <p:cNvCxnSpPr>
            <a:cxnSpLocks noChangeShapeType="1"/>
            <a:stCxn id="144394" idx="4"/>
            <a:endCxn id="144395"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6" name="AutoShape 41"/>
          <p:cNvCxnSpPr>
            <a:cxnSpLocks noChangeShapeType="1"/>
            <a:stCxn id="144401" idx="4"/>
            <a:endCxn id="144394"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7" name="AutoShape 42"/>
          <p:cNvCxnSpPr>
            <a:cxnSpLocks noChangeShapeType="1"/>
            <a:stCxn id="144394" idx="5"/>
            <a:endCxn id="144393"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8" name="AutoShape 43"/>
          <p:cNvCxnSpPr>
            <a:cxnSpLocks noChangeShapeType="1"/>
            <a:stCxn id="144393" idx="2"/>
            <a:endCxn id="144395"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19" name="AutoShape 44"/>
          <p:cNvCxnSpPr>
            <a:cxnSpLocks noChangeShapeType="1"/>
            <a:stCxn id="144393" idx="7"/>
            <a:endCxn id="144399"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20" name="AutoShape 45"/>
          <p:cNvCxnSpPr>
            <a:cxnSpLocks noChangeShapeType="1"/>
            <a:stCxn id="144399" idx="4"/>
            <a:endCxn id="144400"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21" name="AutoShape 46"/>
          <p:cNvCxnSpPr>
            <a:cxnSpLocks noChangeShapeType="1"/>
            <a:stCxn id="144400" idx="4"/>
            <a:endCxn id="144391"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22"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3"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4"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5"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6"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7"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8"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29"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30"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31"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32"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33"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4434" name="AutoShape 59"/>
          <p:cNvCxnSpPr>
            <a:cxnSpLocks noChangeShapeType="1"/>
            <a:stCxn id="144430" idx="6"/>
            <a:endCxn id="144422"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35" name="AutoShape 60"/>
          <p:cNvCxnSpPr>
            <a:cxnSpLocks noChangeShapeType="1"/>
            <a:stCxn id="144422" idx="3"/>
            <a:endCxn id="144429"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36" name="AutoShape 61"/>
          <p:cNvCxnSpPr>
            <a:cxnSpLocks noChangeShapeType="1"/>
            <a:stCxn id="144430" idx="5"/>
            <a:endCxn id="144429"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37" name="AutoShape 62"/>
          <p:cNvCxnSpPr>
            <a:cxnSpLocks noChangeShapeType="1"/>
            <a:stCxn id="144422" idx="5"/>
            <a:endCxn id="144432"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38" name="AutoShape 63"/>
          <p:cNvCxnSpPr>
            <a:cxnSpLocks noChangeShapeType="1"/>
            <a:stCxn id="144422" idx="4"/>
            <a:endCxn id="144423"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39" name="AutoShape 64"/>
          <p:cNvCxnSpPr>
            <a:cxnSpLocks noChangeShapeType="1"/>
            <a:stCxn id="144429" idx="5"/>
            <a:endCxn id="144424"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0" name="AutoShape 65"/>
          <p:cNvCxnSpPr>
            <a:cxnSpLocks noChangeShapeType="1"/>
            <a:stCxn id="144433" idx="7"/>
            <a:endCxn id="144429"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1" name="AutoShape 66"/>
          <p:cNvCxnSpPr>
            <a:cxnSpLocks noChangeShapeType="1"/>
            <a:stCxn id="144429" idx="6"/>
            <a:endCxn id="144431"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2" name="AutoShape 67"/>
          <p:cNvCxnSpPr>
            <a:cxnSpLocks noChangeShapeType="1"/>
            <a:stCxn id="144433" idx="6"/>
            <a:endCxn id="144432"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3" name="AutoShape 68"/>
          <p:cNvCxnSpPr>
            <a:cxnSpLocks noChangeShapeType="1"/>
            <a:stCxn id="144428" idx="0"/>
            <a:endCxn id="144429"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4" name="AutoShape 69"/>
          <p:cNvCxnSpPr>
            <a:cxnSpLocks noChangeShapeType="1"/>
            <a:stCxn id="144428" idx="6"/>
            <a:endCxn id="144424"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5" name="AutoShape 70"/>
          <p:cNvCxnSpPr>
            <a:cxnSpLocks noChangeShapeType="1"/>
            <a:stCxn id="144427" idx="5"/>
            <a:endCxn id="144424"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6" name="AutoShape 71"/>
          <p:cNvCxnSpPr>
            <a:cxnSpLocks noChangeShapeType="1"/>
            <a:stCxn id="144424" idx="6"/>
            <a:endCxn id="144423"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7" name="AutoShape 72"/>
          <p:cNvCxnSpPr>
            <a:cxnSpLocks noChangeShapeType="1"/>
            <a:stCxn id="144426" idx="4"/>
            <a:endCxn id="144427"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8" name="AutoShape 73"/>
          <p:cNvCxnSpPr>
            <a:cxnSpLocks noChangeShapeType="1"/>
            <a:stCxn id="144433" idx="4"/>
            <a:endCxn id="144426"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49" name="AutoShape 74"/>
          <p:cNvCxnSpPr>
            <a:cxnSpLocks noChangeShapeType="1"/>
            <a:stCxn id="144426" idx="5"/>
            <a:endCxn id="144425"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50" name="AutoShape 75"/>
          <p:cNvCxnSpPr>
            <a:cxnSpLocks noChangeShapeType="1"/>
            <a:stCxn id="144425" idx="2"/>
            <a:endCxn id="144427"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51" name="AutoShape 76"/>
          <p:cNvCxnSpPr>
            <a:cxnSpLocks noChangeShapeType="1"/>
            <a:stCxn id="144425" idx="7"/>
            <a:endCxn id="144431"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52" name="AutoShape 77"/>
          <p:cNvCxnSpPr>
            <a:cxnSpLocks noChangeShapeType="1"/>
            <a:stCxn id="144431" idx="4"/>
            <a:endCxn id="144432"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53" name="AutoShape 78"/>
          <p:cNvCxnSpPr>
            <a:cxnSpLocks noChangeShapeType="1"/>
            <a:stCxn id="144432" idx="4"/>
            <a:endCxn id="144423"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54"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4455" name="AutoShape 80"/>
          <p:cNvCxnSpPr>
            <a:cxnSpLocks noChangeShapeType="1"/>
            <a:stCxn id="144454" idx="4"/>
            <a:endCxn id="144431"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456" name="AutoShape 81"/>
          <p:cNvCxnSpPr>
            <a:cxnSpLocks noChangeShapeType="1"/>
            <a:stCxn id="144429" idx="6"/>
            <a:endCxn id="144454"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4457"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4458"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4459"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4460"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4461"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3" name="Group 87"/>
          <p:cNvGrpSpPr>
            <a:grpSpLocks/>
          </p:cNvGrpSpPr>
          <p:nvPr/>
        </p:nvGrpSpPr>
        <p:grpSpPr bwMode="auto">
          <a:xfrm>
            <a:off x="228600" y="642938"/>
            <a:ext cx="2228850" cy="576262"/>
            <a:chOff x="144" y="405"/>
            <a:chExt cx="1404" cy="363"/>
          </a:xfrm>
        </p:grpSpPr>
        <p:sp>
          <p:nvSpPr>
            <p:cNvPr id="144481"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4482" name="Text Box 89"/>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4483"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4484"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4" name="Group 92"/>
          <p:cNvGrpSpPr>
            <a:grpSpLocks/>
          </p:cNvGrpSpPr>
          <p:nvPr/>
        </p:nvGrpSpPr>
        <p:grpSpPr bwMode="auto">
          <a:xfrm>
            <a:off x="3722688" y="1328738"/>
            <a:ext cx="5345112" cy="441325"/>
            <a:chOff x="2345" y="837"/>
            <a:chExt cx="3367" cy="278"/>
          </a:xfrm>
        </p:grpSpPr>
        <p:sp>
          <p:nvSpPr>
            <p:cNvPr id="796765"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96766" name="Oval 94"/>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96767"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4464" name="Text Box 96"/>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4465" name="Text Box 9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96770" name="Rectangle 98"/>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8: Rev. Sol. Map</a:t>
            </a:r>
          </a:p>
        </p:txBody>
      </p:sp>
      <p:cxnSp>
        <p:nvCxnSpPr>
          <p:cNvPr id="144467" name="AutoShape 99"/>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96772" name="Text Box 100"/>
          <p:cNvSpPr txBox="1">
            <a:spLocks noChangeArrowheads="1"/>
          </p:cNvSpPr>
          <p:nvPr/>
        </p:nvSpPr>
        <p:spPr bwMode="auto">
          <a:xfrm>
            <a:off x="5105400" y="-90488"/>
            <a:ext cx="4037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assignment </a:t>
            </a:r>
            <a:r>
              <a:rPr lang="en-US" altLang="en-US">
                <a:effectLst/>
                <a:sym typeface="Symbol" pitchFamily="18" charset="2"/>
              </a:rPr>
              <a:t></a:t>
            </a:r>
            <a:r>
              <a:rPr lang="en-US" altLang="en-US">
                <a:effectLst/>
              </a:rPr>
              <a:t> colouring</a:t>
            </a:r>
          </a:p>
        </p:txBody>
      </p:sp>
      <p:grpSp>
        <p:nvGrpSpPr>
          <p:cNvPr id="5" name="Group 101"/>
          <p:cNvGrpSpPr>
            <a:grpSpLocks/>
          </p:cNvGrpSpPr>
          <p:nvPr/>
        </p:nvGrpSpPr>
        <p:grpSpPr bwMode="auto">
          <a:xfrm>
            <a:off x="4752975" y="461963"/>
            <a:ext cx="1190625" cy="314325"/>
            <a:chOff x="2994" y="291"/>
            <a:chExt cx="750" cy="198"/>
          </a:xfrm>
        </p:grpSpPr>
        <p:sp>
          <p:nvSpPr>
            <p:cNvPr id="796774" name="Oval 102"/>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96775" name="Oval 103"/>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4470" name="Oval 110"/>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6" name="Group 114"/>
          <p:cNvGrpSpPr>
            <a:grpSpLocks/>
          </p:cNvGrpSpPr>
          <p:nvPr/>
        </p:nvGrpSpPr>
        <p:grpSpPr bwMode="auto">
          <a:xfrm>
            <a:off x="1535113" y="4130675"/>
            <a:ext cx="7151687" cy="2520950"/>
            <a:chOff x="967" y="2602"/>
            <a:chExt cx="4505" cy="1588"/>
          </a:xfrm>
        </p:grpSpPr>
        <p:sp>
          <p:nvSpPr>
            <p:cNvPr id="144472" name="Oval 107"/>
            <p:cNvSpPr>
              <a:spLocks noChangeAspect="1" noChangeArrowheads="1"/>
            </p:cNvSpPr>
            <p:nvPr/>
          </p:nvSpPr>
          <p:spPr bwMode="auto">
            <a:xfrm>
              <a:off x="5232" y="2602"/>
              <a:ext cx="240" cy="189"/>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4473" name="Oval 108"/>
            <p:cNvSpPr>
              <a:spLocks noChangeAspect="1" noChangeArrowheads="1"/>
            </p:cNvSpPr>
            <p:nvPr/>
          </p:nvSpPr>
          <p:spPr bwMode="auto">
            <a:xfrm>
              <a:off x="3312" y="2711"/>
              <a:ext cx="240" cy="189"/>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4474" name="Oval 111"/>
            <p:cNvSpPr>
              <a:spLocks noChangeAspect="1" noChangeArrowheads="1"/>
            </p:cNvSpPr>
            <p:nvPr/>
          </p:nvSpPr>
          <p:spPr bwMode="auto">
            <a:xfrm>
              <a:off x="4073" y="3902"/>
              <a:ext cx="240" cy="190"/>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4475" name="Text Box 113"/>
            <p:cNvSpPr txBox="1">
              <a:spLocks noChangeArrowheads="1"/>
            </p:cNvSpPr>
            <p:nvPr/>
          </p:nvSpPr>
          <p:spPr bwMode="auto">
            <a:xfrm>
              <a:off x="967" y="3594"/>
              <a:ext cx="190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Rest of colouring</a:t>
              </a:r>
            </a:p>
            <a:p>
              <a:pPr algn="ctr"/>
              <a:r>
                <a:rPr lang="en-US" altLang="en-US">
                  <a:effectLst/>
                </a:rPr>
                <a:t>follows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96772"/>
                                        </p:tgtEl>
                                        <p:attrNameLst>
                                          <p:attrName>style.visibility</p:attrName>
                                        </p:attrNameLst>
                                      </p:cBhvr>
                                      <p:to>
                                        <p:strVal val="visible"/>
                                      </p:to>
                                    </p:set>
                                    <p:anim calcmode="lin" valueType="num">
                                      <p:cBhvr additive="base">
                                        <p:cTn id="7" dur="500" fill="hold"/>
                                        <p:tgtEl>
                                          <p:spTgt spid="796772"/>
                                        </p:tgtEl>
                                        <p:attrNameLst>
                                          <p:attrName>ppt_x</p:attrName>
                                        </p:attrNameLst>
                                      </p:cBhvr>
                                      <p:tavLst>
                                        <p:tav tm="0">
                                          <p:val>
                                            <p:strVal val="1+#ppt_w/2"/>
                                          </p:val>
                                        </p:tav>
                                        <p:tav tm="100000">
                                          <p:val>
                                            <p:strVal val="#ppt_x"/>
                                          </p:val>
                                        </p:tav>
                                      </p:tavLst>
                                    </p:anim>
                                    <p:anim calcmode="lin" valueType="num">
                                      <p:cBhvr additive="base">
                                        <p:cTn id="8" dur="500" fill="hold"/>
                                        <p:tgtEl>
                                          <p:spTgt spid="7967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677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0" name="Group 2"/>
          <p:cNvGrpSpPr>
            <a:grpSpLocks/>
          </p:cNvGrpSpPr>
          <p:nvPr/>
        </p:nvGrpSpPr>
        <p:grpSpPr bwMode="auto">
          <a:xfrm>
            <a:off x="530225" y="1571625"/>
            <a:ext cx="2149475" cy="3686175"/>
            <a:chOff x="334" y="383"/>
            <a:chExt cx="1354" cy="2322"/>
          </a:xfrm>
        </p:grpSpPr>
        <p:sp>
          <p:nvSpPr>
            <p:cNvPr id="145507"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5508"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5509" name="AutoShape 5"/>
            <p:cNvCxnSpPr>
              <a:cxnSpLocks noChangeShapeType="1"/>
              <a:stCxn id="145507" idx="3"/>
              <a:endCxn id="145508"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802822"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2823"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2824"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2825"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5514"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5515" name="AutoShape 11"/>
            <p:cNvCxnSpPr>
              <a:cxnSpLocks noChangeShapeType="1"/>
              <a:stCxn id="145514" idx="3"/>
              <a:endCxn id="145508"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5411"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5412"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5413"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5414"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15"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16"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17"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18"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19"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0"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1"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2"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3"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4"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25"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5426" name="AutoShape 27"/>
          <p:cNvCxnSpPr>
            <a:cxnSpLocks noChangeShapeType="1"/>
            <a:stCxn id="145422" idx="6"/>
            <a:endCxn id="145414"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27" name="AutoShape 28"/>
          <p:cNvCxnSpPr>
            <a:cxnSpLocks noChangeShapeType="1"/>
            <a:stCxn id="145414" idx="3"/>
            <a:endCxn id="145421"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28" name="AutoShape 29"/>
          <p:cNvCxnSpPr>
            <a:cxnSpLocks noChangeShapeType="1"/>
            <a:stCxn id="145422" idx="5"/>
            <a:endCxn id="145421"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29" name="AutoShape 30"/>
          <p:cNvCxnSpPr>
            <a:cxnSpLocks noChangeShapeType="1"/>
            <a:stCxn id="145414" idx="5"/>
            <a:endCxn id="145424"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0" name="AutoShape 31"/>
          <p:cNvCxnSpPr>
            <a:cxnSpLocks noChangeShapeType="1"/>
            <a:stCxn id="145414" idx="4"/>
            <a:endCxn id="145415"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1" name="AutoShape 32"/>
          <p:cNvCxnSpPr>
            <a:cxnSpLocks noChangeShapeType="1"/>
            <a:stCxn id="145421" idx="5"/>
            <a:endCxn id="145416"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2" name="AutoShape 33"/>
          <p:cNvCxnSpPr>
            <a:cxnSpLocks noChangeShapeType="1"/>
            <a:stCxn id="145425" idx="7"/>
            <a:endCxn id="145421"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3" name="AutoShape 34"/>
          <p:cNvCxnSpPr>
            <a:cxnSpLocks noChangeShapeType="1"/>
            <a:stCxn id="145421" idx="6"/>
            <a:endCxn id="145423"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4" name="AutoShape 35"/>
          <p:cNvCxnSpPr>
            <a:cxnSpLocks noChangeShapeType="1"/>
            <a:stCxn id="145425" idx="6"/>
            <a:endCxn id="145424"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5" name="AutoShape 36"/>
          <p:cNvCxnSpPr>
            <a:cxnSpLocks noChangeShapeType="1"/>
            <a:stCxn id="145420" idx="0"/>
            <a:endCxn id="145421"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6" name="AutoShape 37"/>
          <p:cNvCxnSpPr>
            <a:cxnSpLocks noChangeShapeType="1"/>
            <a:stCxn id="145420" idx="6"/>
            <a:endCxn id="145416"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7" name="AutoShape 38"/>
          <p:cNvCxnSpPr>
            <a:cxnSpLocks noChangeShapeType="1"/>
            <a:stCxn id="145419" idx="5"/>
            <a:endCxn id="145416"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8" name="AutoShape 39"/>
          <p:cNvCxnSpPr>
            <a:cxnSpLocks noChangeShapeType="1"/>
            <a:stCxn id="145416" idx="6"/>
            <a:endCxn id="145415"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39" name="AutoShape 40"/>
          <p:cNvCxnSpPr>
            <a:cxnSpLocks noChangeShapeType="1"/>
            <a:stCxn id="145418" idx="4"/>
            <a:endCxn id="145419"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0" name="AutoShape 41"/>
          <p:cNvCxnSpPr>
            <a:cxnSpLocks noChangeShapeType="1"/>
            <a:stCxn id="145425" idx="4"/>
            <a:endCxn id="145418"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1" name="AutoShape 42"/>
          <p:cNvCxnSpPr>
            <a:cxnSpLocks noChangeShapeType="1"/>
            <a:stCxn id="145418" idx="5"/>
            <a:endCxn id="145417"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2" name="AutoShape 43"/>
          <p:cNvCxnSpPr>
            <a:cxnSpLocks noChangeShapeType="1"/>
            <a:stCxn id="145417" idx="2"/>
            <a:endCxn id="145419"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3" name="AutoShape 44"/>
          <p:cNvCxnSpPr>
            <a:cxnSpLocks noChangeShapeType="1"/>
            <a:stCxn id="145417" idx="7"/>
            <a:endCxn id="145423"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4" name="AutoShape 45"/>
          <p:cNvCxnSpPr>
            <a:cxnSpLocks noChangeShapeType="1"/>
            <a:stCxn id="145423" idx="4"/>
            <a:endCxn id="145424"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45" name="AutoShape 46"/>
          <p:cNvCxnSpPr>
            <a:cxnSpLocks noChangeShapeType="1"/>
            <a:stCxn id="145424" idx="4"/>
            <a:endCxn id="145415"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46"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47"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48"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49"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0"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1"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2"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3"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4"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5"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6"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57"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5458" name="AutoShape 59"/>
          <p:cNvCxnSpPr>
            <a:cxnSpLocks noChangeShapeType="1"/>
            <a:stCxn id="145454" idx="6"/>
            <a:endCxn id="145446"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59" name="AutoShape 60"/>
          <p:cNvCxnSpPr>
            <a:cxnSpLocks noChangeShapeType="1"/>
            <a:stCxn id="145446" idx="3"/>
            <a:endCxn id="145453"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0" name="AutoShape 61"/>
          <p:cNvCxnSpPr>
            <a:cxnSpLocks noChangeShapeType="1"/>
            <a:stCxn id="145454" idx="5"/>
            <a:endCxn id="145453"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1" name="AutoShape 62"/>
          <p:cNvCxnSpPr>
            <a:cxnSpLocks noChangeShapeType="1"/>
            <a:stCxn id="145446" idx="5"/>
            <a:endCxn id="145456"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2" name="AutoShape 63"/>
          <p:cNvCxnSpPr>
            <a:cxnSpLocks noChangeShapeType="1"/>
            <a:stCxn id="145446" idx="4"/>
            <a:endCxn id="145447"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3" name="AutoShape 64"/>
          <p:cNvCxnSpPr>
            <a:cxnSpLocks noChangeShapeType="1"/>
            <a:stCxn id="145453" idx="5"/>
            <a:endCxn id="145448"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4" name="AutoShape 65"/>
          <p:cNvCxnSpPr>
            <a:cxnSpLocks noChangeShapeType="1"/>
            <a:stCxn id="145457" idx="7"/>
            <a:endCxn id="145453"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5" name="AutoShape 66"/>
          <p:cNvCxnSpPr>
            <a:cxnSpLocks noChangeShapeType="1"/>
            <a:stCxn id="145453" idx="6"/>
            <a:endCxn id="145455"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6" name="AutoShape 67"/>
          <p:cNvCxnSpPr>
            <a:cxnSpLocks noChangeShapeType="1"/>
            <a:stCxn id="145457" idx="6"/>
            <a:endCxn id="145456"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7" name="AutoShape 68"/>
          <p:cNvCxnSpPr>
            <a:cxnSpLocks noChangeShapeType="1"/>
            <a:stCxn id="145452" idx="0"/>
            <a:endCxn id="145453"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8" name="AutoShape 69"/>
          <p:cNvCxnSpPr>
            <a:cxnSpLocks noChangeShapeType="1"/>
            <a:stCxn id="145452" idx="6"/>
            <a:endCxn id="145448"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69" name="AutoShape 70"/>
          <p:cNvCxnSpPr>
            <a:cxnSpLocks noChangeShapeType="1"/>
            <a:stCxn id="145451" idx="5"/>
            <a:endCxn id="145448"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0" name="AutoShape 71"/>
          <p:cNvCxnSpPr>
            <a:cxnSpLocks noChangeShapeType="1"/>
            <a:stCxn id="145448" idx="6"/>
            <a:endCxn id="145447"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1" name="AutoShape 72"/>
          <p:cNvCxnSpPr>
            <a:cxnSpLocks noChangeShapeType="1"/>
            <a:stCxn id="145450" idx="4"/>
            <a:endCxn id="145451"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2" name="AutoShape 73"/>
          <p:cNvCxnSpPr>
            <a:cxnSpLocks noChangeShapeType="1"/>
            <a:stCxn id="145457" idx="4"/>
            <a:endCxn id="145450"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3" name="AutoShape 74"/>
          <p:cNvCxnSpPr>
            <a:cxnSpLocks noChangeShapeType="1"/>
            <a:stCxn id="145450" idx="5"/>
            <a:endCxn id="145449"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4" name="AutoShape 75"/>
          <p:cNvCxnSpPr>
            <a:cxnSpLocks noChangeShapeType="1"/>
            <a:stCxn id="145449" idx="2"/>
            <a:endCxn id="145451"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5" name="AutoShape 76"/>
          <p:cNvCxnSpPr>
            <a:cxnSpLocks noChangeShapeType="1"/>
            <a:stCxn id="145449" idx="7"/>
            <a:endCxn id="145455"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6" name="AutoShape 77"/>
          <p:cNvCxnSpPr>
            <a:cxnSpLocks noChangeShapeType="1"/>
            <a:stCxn id="145455" idx="4"/>
            <a:endCxn id="145456"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77" name="AutoShape 78"/>
          <p:cNvCxnSpPr>
            <a:cxnSpLocks noChangeShapeType="1"/>
            <a:stCxn id="145456" idx="4"/>
            <a:endCxn id="145447"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78"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5479" name="AutoShape 80"/>
          <p:cNvCxnSpPr>
            <a:cxnSpLocks noChangeShapeType="1"/>
            <a:stCxn id="145478" idx="4"/>
            <a:endCxn id="145455"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480" name="AutoShape 81"/>
          <p:cNvCxnSpPr>
            <a:cxnSpLocks noChangeShapeType="1"/>
            <a:stCxn id="145453" idx="6"/>
            <a:endCxn id="145478"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5481"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5482"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5483"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5484"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5485"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5486" name="Group 87"/>
          <p:cNvGrpSpPr>
            <a:grpSpLocks/>
          </p:cNvGrpSpPr>
          <p:nvPr/>
        </p:nvGrpSpPr>
        <p:grpSpPr bwMode="auto">
          <a:xfrm>
            <a:off x="228600" y="642938"/>
            <a:ext cx="2228850" cy="576262"/>
            <a:chOff x="144" y="405"/>
            <a:chExt cx="1404" cy="363"/>
          </a:xfrm>
        </p:grpSpPr>
        <p:sp>
          <p:nvSpPr>
            <p:cNvPr id="145503"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5504" name="Text Box 89"/>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5505"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5506"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5487" name="Group 92"/>
          <p:cNvGrpSpPr>
            <a:grpSpLocks/>
          </p:cNvGrpSpPr>
          <p:nvPr/>
        </p:nvGrpSpPr>
        <p:grpSpPr bwMode="auto">
          <a:xfrm>
            <a:off x="3722688" y="1328738"/>
            <a:ext cx="5345112" cy="441325"/>
            <a:chOff x="2345" y="837"/>
            <a:chExt cx="3367" cy="278"/>
          </a:xfrm>
        </p:grpSpPr>
        <p:sp>
          <p:nvSpPr>
            <p:cNvPr id="802909"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2910" name="Oval 94"/>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2911"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5488" name="Text Box 96"/>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5489" name="Text Box 9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45490" name="AutoShape 99"/>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45491" name="Group 101"/>
          <p:cNvGrpSpPr>
            <a:grpSpLocks/>
          </p:cNvGrpSpPr>
          <p:nvPr/>
        </p:nvGrpSpPr>
        <p:grpSpPr bwMode="auto">
          <a:xfrm>
            <a:off x="4752975" y="461963"/>
            <a:ext cx="1190625" cy="314325"/>
            <a:chOff x="2994" y="291"/>
            <a:chExt cx="750" cy="198"/>
          </a:xfrm>
        </p:grpSpPr>
        <p:sp>
          <p:nvSpPr>
            <p:cNvPr id="802918" name="Oval 102"/>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2919" name="Oval 103"/>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5492" name="Oval 104"/>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802926" name="Rectangle 110"/>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9: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sp>
        <p:nvSpPr>
          <p:cNvPr id="145494" name="Oval 117"/>
          <p:cNvSpPr>
            <a:spLocks noChangeAspect="1" noChangeArrowheads="1"/>
          </p:cNvSpPr>
          <p:nvPr/>
        </p:nvSpPr>
        <p:spPr bwMode="auto">
          <a:xfrm>
            <a:off x="8320088" y="41148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5495" name="Oval 118"/>
          <p:cNvSpPr>
            <a:spLocks noChangeAspect="1" noChangeArrowheads="1"/>
          </p:cNvSpPr>
          <p:nvPr/>
        </p:nvSpPr>
        <p:spPr bwMode="auto">
          <a:xfrm>
            <a:off x="5257800" y="4281488"/>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5496" name="Oval 119"/>
          <p:cNvSpPr>
            <a:spLocks noChangeAspect="1" noChangeArrowheads="1"/>
          </p:cNvSpPr>
          <p:nvPr/>
        </p:nvSpPr>
        <p:spPr bwMode="auto">
          <a:xfrm>
            <a:off x="6443663" y="6191250"/>
            <a:ext cx="381000" cy="300038"/>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02936" name="Text Box 120"/>
          <p:cNvSpPr txBox="1">
            <a:spLocks noChangeArrowheads="1"/>
          </p:cNvSpPr>
          <p:nvPr/>
        </p:nvSpPr>
        <p:spPr bwMode="auto">
          <a:xfrm>
            <a:off x="1703388" y="5553075"/>
            <a:ext cx="30353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Edges in Gadgets</a:t>
            </a:r>
            <a:br>
              <a:rPr lang="en-US" altLang="en-US">
                <a:effectLst/>
              </a:rPr>
            </a:br>
            <a:r>
              <a:rPr lang="en-US" altLang="en-US">
                <a:effectLst/>
              </a:rPr>
              <a:t>bi-chromatic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02936"/>
                                        </p:tgtEl>
                                        <p:attrNameLst>
                                          <p:attrName>style.visibility</p:attrName>
                                        </p:attrNameLst>
                                      </p:cBhvr>
                                      <p:to>
                                        <p:strVal val="visible"/>
                                      </p:to>
                                    </p:set>
                                    <p:anim calcmode="lin" valueType="num">
                                      <p:cBhvr additive="base">
                                        <p:cTn id="7" dur="500" fill="hold"/>
                                        <p:tgtEl>
                                          <p:spTgt spid="802936"/>
                                        </p:tgtEl>
                                        <p:attrNameLst>
                                          <p:attrName>ppt_x</p:attrName>
                                        </p:attrNameLst>
                                      </p:cBhvr>
                                      <p:tavLst>
                                        <p:tav tm="0">
                                          <p:val>
                                            <p:strVal val="#ppt_x"/>
                                          </p:val>
                                        </p:tav>
                                        <p:tav tm="100000">
                                          <p:val>
                                            <p:strVal val="#ppt_x"/>
                                          </p:val>
                                        </p:tav>
                                      </p:tavLst>
                                    </p:anim>
                                    <p:anim calcmode="lin" valueType="num">
                                      <p:cBhvr additive="base">
                                        <p:cTn id="8" dur="500" fill="hold"/>
                                        <p:tgtEl>
                                          <p:spTgt spid="8029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93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nvGrpSpPr>
        <p:grpSpPr bwMode="auto">
          <a:xfrm>
            <a:off x="530225" y="1571625"/>
            <a:ext cx="2149475" cy="3686175"/>
            <a:chOff x="334" y="383"/>
            <a:chExt cx="1354" cy="2322"/>
          </a:xfrm>
        </p:grpSpPr>
        <p:sp>
          <p:nvSpPr>
            <p:cNvPr id="146540"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6541"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6542" name="AutoShape 5"/>
            <p:cNvCxnSpPr>
              <a:cxnSpLocks noChangeShapeType="1"/>
              <a:stCxn id="146540" idx="3"/>
              <a:endCxn id="146541"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803846"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3847"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3848"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3849"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6547"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6548" name="AutoShape 11"/>
            <p:cNvCxnSpPr>
              <a:cxnSpLocks noChangeShapeType="1"/>
              <a:stCxn id="146547" idx="3"/>
              <a:endCxn id="146541"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6435"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6436"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6437"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6438"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39"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0"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1"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2"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3"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4"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5"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6"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7"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8"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49"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6450" name="AutoShape 27"/>
          <p:cNvCxnSpPr>
            <a:cxnSpLocks noChangeShapeType="1"/>
            <a:stCxn id="146446" idx="6"/>
            <a:endCxn id="146438"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1" name="AutoShape 28"/>
          <p:cNvCxnSpPr>
            <a:cxnSpLocks noChangeShapeType="1"/>
            <a:stCxn id="146438" idx="3"/>
            <a:endCxn id="146445"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2" name="AutoShape 29"/>
          <p:cNvCxnSpPr>
            <a:cxnSpLocks noChangeShapeType="1"/>
            <a:stCxn id="146446" idx="5"/>
            <a:endCxn id="146445"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3" name="AutoShape 30"/>
          <p:cNvCxnSpPr>
            <a:cxnSpLocks noChangeShapeType="1"/>
            <a:stCxn id="146438" idx="5"/>
            <a:endCxn id="146448"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4" name="AutoShape 31"/>
          <p:cNvCxnSpPr>
            <a:cxnSpLocks noChangeShapeType="1"/>
            <a:stCxn id="146438" idx="4"/>
            <a:endCxn id="146439"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5" name="AutoShape 32"/>
          <p:cNvCxnSpPr>
            <a:cxnSpLocks noChangeShapeType="1"/>
            <a:stCxn id="146445" idx="5"/>
            <a:endCxn id="146440"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6" name="AutoShape 33"/>
          <p:cNvCxnSpPr>
            <a:cxnSpLocks noChangeShapeType="1"/>
            <a:stCxn id="146449" idx="7"/>
            <a:endCxn id="146445"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7" name="AutoShape 34"/>
          <p:cNvCxnSpPr>
            <a:cxnSpLocks noChangeShapeType="1"/>
            <a:stCxn id="146445" idx="6"/>
            <a:endCxn id="146447"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8" name="AutoShape 35"/>
          <p:cNvCxnSpPr>
            <a:cxnSpLocks noChangeShapeType="1"/>
            <a:stCxn id="146449" idx="6"/>
            <a:endCxn id="146448"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59" name="AutoShape 36"/>
          <p:cNvCxnSpPr>
            <a:cxnSpLocks noChangeShapeType="1"/>
            <a:stCxn id="146444" idx="0"/>
            <a:endCxn id="146445"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0" name="AutoShape 37"/>
          <p:cNvCxnSpPr>
            <a:cxnSpLocks noChangeShapeType="1"/>
            <a:stCxn id="146444" idx="6"/>
            <a:endCxn id="146440"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1" name="AutoShape 38"/>
          <p:cNvCxnSpPr>
            <a:cxnSpLocks noChangeShapeType="1"/>
            <a:stCxn id="146443" idx="5"/>
            <a:endCxn id="146440"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2" name="AutoShape 39"/>
          <p:cNvCxnSpPr>
            <a:cxnSpLocks noChangeShapeType="1"/>
            <a:stCxn id="146440" idx="6"/>
            <a:endCxn id="146439"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3" name="AutoShape 40"/>
          <p:cNvCxnSpPr>
            <a:cxnSpLocks noChangeShapeType="1"/>
            <a:stCxn id="146442" idx="4"/>
            <a:endCxn id="146443"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4" name="AutoShape 41"/>
          <p:cNvCxnSpPr>
            <a:cxnSpLocks noChangeShapeType="1"/>
            <a:stCxn id="146449" idx="4"/>
            <a:endCxn id="146442"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5" name="AutoShape 42"/>
          <p:cNvCxnSpPr>
            <a:cxnSpLocks noChangeShapeType="1"/>
            <a:stCxn id="146442" idx="5"/>
            <a:endCxn id="146441"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6" name="AutoShape 43"/>
          <p:cNvCxnSpPr>
            <a:cxnSpLocks noChangeShapeType="1"/>
            <a:stCxn id="146441" idx="2"/>
            <a:endCxn id="146443"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7" name="AutoShape 44"/>
          <p:cNvCxnSpPr>
            <a:cxnSpLocks noChangeShapeType="1"/>
            <a:stCxn id="146441" idx="7"/>
            <a:endCxn id="146447"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8" name="AutoShape 45"/>
          <p:cNvCxnSpPr>
            <a:cxnSpLocks noChangeShapeType="1"/>
            <a:stCxn id="146447" idx="4"/>
            <a:endCxn id="146448"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69" name="AutoShape 46"/>
          <p:cNvCxnSpPr>
            <a:cxnSpLocks noChangeShapeType="1"/>
            <a:stCxn id="146448" idx="4"/>
            <a:endCxn id="146439"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6470"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1"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2"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3"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4"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5"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6"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7"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8"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79"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80"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481"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6482" name="AutoShape 59"/>
          <p:cNvCxnSpPr>
            <a:cxnSpLocks noChangeShapeType="1"/>
            <a:stCxn id="146478" idx="6"/>
            <a:endCxn id="146470"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3" name="AutoShape 60"/>
          <p:cNvCxnSpPr>
            <a:cxnSpLocks noChangeShapeType="1"/>
            <a:stCxn id="146470" idx="3"/>
            <a:endCxn id="146477"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4" name="AutoShape 61"/>
          <p:cNvCxnSpPr>
            <a:cxnSpLocks noChangeShapeType="1"/>
            <a:stCxn id="146478" idx="5"/>
            <a:endCxn id="146477"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5" name="AutoShape 62"/>
          <p:cNvCxnSpPr>
            <a:cxnSpLocks noChangeShapeType="1"/>
            <a:stCxn id="146470" idx="5"/>
            <a:endCxn id="146480"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6" name="AutoShape 63"/>
          <p:cNvCxnSpPr>
            <a:cxnSpLocks noChangeShapeType="1"/>
            <a:stCxn id="146470" idx="4"/>
            <a:endCxn id="146471"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7" name="AutoShape 64"/>
          <p:cNvCxnSpPr>
            <a:cxnSpLocks noChangeShapeType="1"/>
            <a:stCxn id="146477" idx="5"/>
            <a:endCxn id="146472"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8" name="AutoShape 65"/>
          <p:cNvCxnSpPr>
            <a:cxnSpLocks noChangeShapeType="1"/>
            <a:stCxn id="146481" idx="7"/>
            <a:endCxn id="146477"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89" name="AutoShape 66"/>
          <p:cNvCxnSpPr>
            <a:cxnSpLocks noChangeShapeType="1"/>
            <a:stCxn id="146477" idx="6"/>
            <a:endCxn id="146479"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0" name="AutoShape 67"/>
          <p:cNvCxnSpPr>
            <a:cxnSpLocks noChangeShapeType="1"/>
            <a:stCxn id="146481" idx="6"/>
            <a:endCxn id="146480"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1" name="AutoShape 68"/>
          <p:cNvCxnSpPr>
            <a:cxnSpLocks noChangeShapeType="1"/>
            <a:stCxn id="146476" idx="0"/>
            <a:endCxn id="146477"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2" name="AutoShape 69"/>
          <p:cNvCxnSpPr>
            <a:cxnSpLocks noChangeShapeType="1"/>
            <a:stCxn id="146476" idx="6"/>
            <a:endCxn id="146472"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3" name="AutoShape 70"/>
          <p:cNvCxnSpPr>
            <a:cxnSpLocks noChangeShapeType="1"/>
            <a:stCxn id="146475" idx="5"/>
            <a:endCxn id="146472"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4" name="AutoShape 71"/>
          <p:cNvCxnSpPr>
            <a:cxnSpLocks noChangeShapeType="1"/>
            <a:stCxn id="146472" idx="6"/>
            <a:endCxn id="146471"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5" name="AutoShape 72"/>
          <p:cNvCxnSpPr>
            <a:cxnSpLocks noChangeShapeType="1"/>
            <a:stCxn id="146474" idx="4"/>
            <a:endCxn id="146475"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6" name="AutoShape 73"/>
          <p:cNvCxnSpPr>
            <a:cxnSpLocks noChangeShapeType="1"/>
            <a:stCxn id="146481" idx="4"/>
            <a:endCxn id="146474"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7" name="AutoShape 74"/>
          <p:cNvCxnSpPr>
            <a:cxnSpLocks noChangeShapeType="1"/>
            <a:stCxn id="146474" idx="5"/>
            <a:endCxn id="146473"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8" name="AutoShape 75"/>
          <p:cNvCxnSpPr>
            <a:cxnSpLocks noChangeShapeType="1"/>
            <a:stCxn id="146473" idx="2"/>
            <a:endCxn id="146475"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499" name="AutoShape 76"/>
          <p:cNvCxnSpPr>
            <a:cxnSpLocks noChangeShapeType="1"/>
            <a:stCxn id="146473" idx="7"/>
            <a:endCxn id="146479"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500" name="AutoShape 77"/>
          <p:cNvCxnSpPr>
            <a:cxnSpLocks noChangeShapeType="1"/>
            <a:stCxn id="146479" idx="4"/>
            <a:endCxn id="146480"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501" name="AutoShape 78"/>
          <p:cNvCxnSpPr>
            <a:cxnSpLocks noChangeShapeType="1"/>
            <a:stCxn id="146480" idx="4"/>
            <a:endCxn id="146471"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6502"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6503" name="AutoShape 80"/>
          <p:cNvCxnSpPr>
            <a:cxnSpLocks noChangeShapeType="1"/>
            <a:stCxn id="146502" idx="4"/>
            <a:endCxn id="146479"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504" name="AutoShape 81"/>
          <p:cNvCxnSpPr>
            <a:cxnSpLocks noChangeShapeType="1"/>
            <a:stCxn id="146477" idx="6"/>
            <a:endCxn id="146502"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6505"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6506"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6507"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6508"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509"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6510" name="Group 87"/>
          <p:cNvGrpSpPr>
            <a:grpSpLocks/>
          </p:cNvGrpSpPr>
          <p:nvPr/>
        </p:nvGrpSpPr>
        <p:grpSpPr bwMode="auto">
          <a:xfrm>
            <a:off x="228600" y="642938"/>
            <a:ext cx="2228850" cy="576262"/>
            <a:chOff x="144" y="405"/>
            <a:chExt cx="1404" cy="363"/>
          </a:xfrm>
        </p:grpSpPr>
        <p:sp>
          <p:nvSpPr>
            <p:cNvPr id="146536"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6537" name="Text Box 89"/>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6538"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6539"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6511" name="Group 92"/>
          <p:cNvGrpSpPr>
            <a:grpSpLocks/>
          </p:cNvGrpSpPr>
          <p:nvPr/>
        </p:nvGrpSpPr>
        <p:grpSpPr bwMode="auto">
          <a:xfrm>
            <a:off x="3722688" y="1328738"/>
            <a:ext cx="5345112" cy="441325"/>
            <a:chOff x="2345" y="837"/>
            <a:chExt cx="3367" cy="278"/>
          </a:xfrm>
        </p:grpSpPr>
        <p:sp>
          <p:nvSpPr>
            <p:cNvPr id="803933"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3934" name="Oval 94"/>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3935"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6512" name="Text Box 96"/>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6513" name="Text Box 9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46514" name="AutoShape 98"/>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grpSp>
        <p:nvGrpSpPr>
          <p:cNvPr id="146515" name="Group 99"/>
          <p:cNvGrpSpPr>
            <a:grpSpLocks/>
          </p:cNvGrpSpPr>
          <p:nvPr/>
        </p:nvGrpSpPr>
        <p:grpSpPr bwMode="auto">
          <a:xfrm>
            <a:off x="4752975" y="461963"/>
            <a:ext cx="1190625" cy="314325"/>
            <a:chOff x="2994" y="291"/>
            <a:chExt cx="750" cy="198"/>
          </a:xfrm>
        </p:grpSpPr>
        <p:sp>
          <p:nvSpPr>
            <p:cNvPr id="803940" name="Oval 100"/>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3941" name="Oval 101"/>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6516" name="Oval 102"/>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6517" name="Oval 104"/>
          <p:cNvSpPr>
            <a:spLocks noChangeAspect="1" noChangeArrowheads="1"/>
          </p:cNvSpPr>
          <p:nvPr/>
        </p:nvSpPr>
        <p:spPr bwMode="auto">
          <a:xfrm>
            <a:off x="8320088" y="41148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6518" name="Oval 105"/>
          <p:cNvSpPr>
            <a:spLocks noChangeAspect="1" noChangeArrowheads="1"/>
          </p:cNvSpPr>
          <p:nvPr/>
        </p:nvSpPr>
        <p:spPr bwMode="auto">
          <a:xfrm>
            <a:off x="5257800" y="4281488"/>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6519" name="Oval 106"/>
          <p:cNvSpPr>
            <a:spLocks noChangeAspect="1" noChangeArrowheads="1"/>
          </p:cNvSpPr>
          <p:nvPr/>
        </p:nvSpPr>
        <p:spPr bwMode="auto">
          <a:xfrm>
            <a:off x="6443663" y="6191250"/>
            <a:ext cx="381000" cy="300038"/>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03947" name="Text Box 107"/>
          <p:cNvSpPr txBox="1">
            <a:spLocks noChangeArrowheads="1"/>
          </p:cNvSpPr>
          <p:nvPr/>
        </p:nvSpPr>
        <p:spPr bwMode="auto">
          <a:xfrm>
            <a:off x="2200275" y="6034088"/>
            <a:ext cx="22955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Extra Edge?</a:t>
            </a:r>
          </a:p>
        </p:txBody>
      </p:sp>
      <p:grpSp>
        <p:nvGrpSpPr>
          <p:cNvPr id="6" name="Group 115"/>
          <p:cNvGrpSpPr>
            <a:grpSpLocks/>
          </p:cNvGrpSpPr>
          <p:nvPr/>
        </p:nvGrpSpPr>
        <p:grpSpPr bwMode="auto">
          <a:xfrm>
            <a:off x="1978025" y="5211763"/>
            <a:ext cx="4651375" cy="1143000"/>
            <a:chOff x="1246" y="3283"/>
            <a:chExt cx="2930" cy="720"/>
          </a:xfrm>
        </p:grpSpPr>
        <p:sp>
          <p:nvSpPr>
            <p:cNvPr id="146528" name="Text Box 111"/>
            <p:cNvSpPr txBox="1">
              <a:spLocks noChangeArrowheads="1"/>
            </p:cNvSpPr>
            <p:nvPr/>
          </p:nvSpPr>
          <p:spPr bwMode="auto">
            <a:xfrm>
              <a:off x="1892" y="3408"/>
              <a:ext cx="13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correspond</a:t>
              </a:r>
            </a:p>
          </p:txBody>
        </p:sp>
        <p:sp>
          <p:nvSpPr>
            <p:cNvPr id="803952" name="Line 112"/>
            <p:cNvSpPr>
              <a:spLocks noChangeShapeType="1"/>
            </p:cNvSpPr>
            <p:nvPr/>
          </p:nvSpPr>
          <p:spPr bwMode="auto">
            <a:xfrm>
              <a:off x="3085" y="3559"/>
              <a:ext cx="1091" cy="44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803953" name="Line 113"/>
            <p:cNvSpPr>
              <a:spLocks noChangeShapeType="1"/>
            </p:cNvSpPr>
            <p:nvPr/>
          </p:nvSpPr>
          <p:spPr bwMode="auto">
            <a:xfrm flipH="1" flipV="1">
              <a:off x="1246" y="3283"/>
              <a:ext cx="764" cy="27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803954" name="Rectangle 114"/>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9: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7" name="Group 117"/>
          <p:cNvGrpSpPr>
            <a:grpSpLocks/>
          </p:cNvGrpSpPr>
          <p:nvPr/>
        </p:nvGrpSpPr>
        <p:grpSpPr bwMode="auto">
          <a:xfrm>
            <a:off x="1524000" y="4848225"/>
            <a:ext cx="1639888" cy="547688"/>
            <a:chOff x="960" y="3054"/>
            <a:chExt cx="1033" cy="345"/>
          </a:xfrm>
        </p:grpSpPr>
        <p:sp>
          <p:nvSpPr>
            <p:cNvPr id="146526" name="Rectangle 110"/>
            <p:cNvSpPr>
              <a:spLocks noChangeArrowheads="1"/>
            </p:cNvSpPr>
            <p:nvPr/>
          </p:nvSpPr>
          <p:spPr bwMode="auto">
            <a:xfrm>
              <a:off x="960" y="307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6527" name="Text Box 116"/>
            <p:cNvSpPr txBox="1">
              <a:spLocks noChangeArrowheads="1"/>
            </p:cNvSpPr>
            <p:nvPr/>
          </p:nvSpPr>
          <p:spPr bwMode="auto">
            <a:xfrm>
              <a:off x="1200" y="3054"/>
              <a:ext cx="7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valid</a:t>
              </a:r>
            </a:p>
          </p:txBody>
        </p:sp>
      </p:grpSp>
      <p:sp>
        <p:nvSpPr>
          <p:cNvPr id="803959" name="Text Box 119"/>
          <p:cNvSpPr txBox="1">
            <a:spLocks noChangeArrowheads="1"/>
          </p:cNvSpPr>
          <p:nvPr/>
        </p:nvSpPr>
        <p:spPr bwMode="auto">
          <a:xfrm>
            <a:off x="7086600" y="6186488"/>
            <a:ext cx="2009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Must be T</a:t>
            </a:r>
          </a:p>
        </p:txBody>
      </p:sp>
      <p:sp>
        <p:nvSpPr>
          <p:cNvPr id="803961" name="Text Box 121"/>
          <p:cNvSpPr txBox="1">
            <a:spLocks noChangeArrowheads="1"/>
          </p:cNvSpPr>
          <p:nvPr/>
        </p:nvSpPr>
        <p:spPr bwMode="auto">
          <a:xfrm>
            <a:off x="2043113" y="6035675"/>
            <a:ext cx="24526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Extra Edge</a:t>
            </a:r>
            <a:br>
              <a:rPr lang="en-US" altLang="en-US">
                <a:effectLst/>
              </a:rPr>
            </a:br>
            <a:r>
              <a:rPr lang="en-US" altLang="en-US">
                <a:effectLst/>
              </a:rPr>
              <a:t> bi-chromatic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03947"/>
                                        </p:tgtEl>
                                        <p:attrNameLst>
                                          <p:attrName>style.visibility</p:attrName>
                                        </p:attrNameLst>
                                      </p:cBhvr>
                                      <p:to>
                                        <p:strVal val="visible"/>
                                      </p:to>
                                    </p:set>
                                    <p:anim calcmode="lin" valueType="num">
                                      <p:cBhvr additive="base">
                                        <p:cTn id="7" dur="500" fill="hold"/>
                                        <p:tgtEl>
                                          <p:spTgt spid="803947"/>
                                        </p:tgtEl>
                                        <p:attrNameLst>
                                          <p:attrName>ppt_x</p:attrName>
                                        </p:attrNameLst>
                                      </p:cBhvr>
                                      <p:tavLst>
                                        <p:tav tm="0">
                                          <p:val>
                                            <p:strVal val="#ppt_x"/>
                                          </p:val>
                                        </p:tav>
                                        <p:tav tm="100000">
                                          <p:val>
                                            <p:strVal val="#ppt_x"/>
                                          </p:val>
                                        </p:tav>
                                      </p:tavLst>
                                    </p:anim>
                                    <p:anim calcmode="lin" valueType="num">
                                      <p:cBhvr additive="base">
                                        <p:cTn id="8" dur="500" fill="hold"/>
                                        <p:tgtEl>
                                          <p:spTgt spid="80394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03959"/>
                                        </p:tgtEl>
                                        <p:attrNameLst>
                                          <p:attrName>style.visibility</p:attrName>
                                        </p:attrNameLst>
                                      </p:cBhvr>
                                      <p:to>
                                        <p:strVal val="visible"/>
                                      </p:to>
                                    </p:set>
                                    <p:anim calcmode="lin" valueType="num">
                                      <p:cBhvr additive="base">
                                        <p:cTn id="25" dur="500" fill="hold"/>
                                        <p:tgtEl>
                                          <p:spTgt spid="803959"/>
                                        </p:tgtEl>
                                        <p:attrNameLst>
                                          <p:attrName>ppt_x</p:attrName>
                                        </p:attrNameLst>
                                      </p:cBhvr>
                                      <p:tavLst>
                                        <p:tav tm="0">
                                          <p:val>
                                            <p:strVal val="#ppt_x"/>
                                          </p:val>
                                        </p:tav>
                                        <p:tav tm="100000">
                                          <p:val>
                                            <p:strVal val="#ppt_x"/>
                                          </p:val>
                                        </p:tav>
                                      </p:tavLst>
                                    </p:anim>
                                    <p:anim calcmode="lin" valueType="num">
                                      <p:cBhvr additive="base">
                                        <p:cTn id="26" dur="500" fill="hold"/>
                                        <p:tgtEl>
                                          <p:spTgt spid="80395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03961"/>
                                        </p:tgtEl>
                                        <p:attrNameLst>
                                          <p:attrName>style.visibility</p:attrName>
                                        </p:attrNameLst>
                                      </p:cBhvr>
                                      <p:to>
                                        <p:strVal val="visible"/>
                                      </p:to>
                                    </p:set>
                                    <p:anim calcmode="lin" valueType="num">
                                      <p:cBhvr additive="base">
                                        <p:cTn id="31" dur="500" fill="hold"/>
                                        <p:tgtEl>
                                          <p:spTgt spid="803961"/>
                                        </p:tgtEl>
                                        <p:attrNameLst>
                                          <p:attrName>ppt_x</p:attrName>
                                        </p:attrNameLst>
                                      </p:cBhvr>
                                      <p:tavLst>
                                        <p:tav tm="0">
                                          <p:val>
                                            <p:strVal val="#ppt_x"/>
                                          </p:val>
                                        </p:tav>
                                        <p:tav tm="100000">
                                          <p:val>
                                            <p:strVal val="#ppt_x"/>
                                          </p:val>
                                        </p:tav>
                                      </p:tavLst>
                                    </p:anim>
                                    <p:anim calcmode="lin" valueType="num">
                                      <p:cBhvr additive="base">
                                        <p:cTn id="32" dur="500" fill="hold"/>
                                        <p:tgtEl>
                                          <p:spTgt spid="803961"/>
                                        </p:tgtEl>
                                        <p:attrNameLst>
                                          <p:attrName>ppt_y</p:attrName>
                                        </p:attrNameLst>
                                      </p:cBhvr>
                                      <p:tavLst>
                                        <p:tav tm="0">
                                          <p:val>
                                            <p:strVal val="1+#ppt_h/2"/>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8039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3947" grpId="0"/>
      <p:bldP spid="803947" grpId="1"/>
      <p:bldP spid="803959" grpId="0"/>
      <p:bldP spid="80396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nvGrpSpPr>
        <p:grpSpPr bwMode="auto">
          <a:xfrm>
            <a:off x="530225" y="1571625"/>
            <a:ext cx="2149475" cy="3686175"/>
            <a:chOff x="334" y="383"/>
            <a:chExt cx="1354" cy="2322"/>
          </a:xfrm>
        </p:grpSpPr>
        <p:sp>
          <p:nvSpPr>
            <p:cNvPr id="147558"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7559"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7560" name="AutoShape 5"/>
            <p:cNvCxnSpPr>
              <a:cxnSpLocks noChangeShapeType="1"/>
              <a:stCxn id="147558" idx="3"/>
              <a:endCxn id="147559"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805894"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5895"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5896"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5897"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7565"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7566" name="AutoShape 11"/>
            <p:cNvCxnSpPr>
              <a:cxnSpLocks noChangeShapeType="1"/>
              <a:stCxn id="147565" idx="3"/>
              <a:endCxn id="147559"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7459"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7460"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7461"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7462"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3"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4"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5"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6"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7"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8"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69"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70"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71"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72"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73"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7474" name="AutoShape 27"/>
          <p:cNvCxnSpPr>
            <a:cxnSpLocks noChangeShapeType="1"/>
            <a:stCxn id="147470" idx="6"/>
            <a:endCxn id="147462"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75" name="AutoShape 28"/>
          <p:cNvCxnSpPr>
            <a:cxnSpLocks noChangeShapeType="1"/>
            <a:stCxn id="147462" idx="3"/>
            <a:endCxn id="147469"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76" name="AutoShape 29"/>
          <p:cNvCxnSpPr>
            <a:cxnSpLocks noChangeShapeType="1"/>
            <a:stCxn id="147470" idx="5"/>
            <a:endCxn id="147469"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77" name="AutoShape 30"/>
          <p:cNvCxnSpPr>
            <a:cxnSpLocks noChangeShapeType="1"/>
            <a:stCxn id="147462" idx="5"/>
            <a:endCxn id="147472"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78" name="AutoShape 31"/>
          <p:cNvCxnSpPr>
            <a:cxnSpLocks noChangeShapeType="1"/>
            <a:stCxn id="147462" idx="4"/>
            <a:endCxn id="147463"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79" name="AutoShape 32"/>
          <p:cNvCxnSpPr>
            <a:cxnSpLocks noChangeShapeType="1"/>
            <a:stCxn id="147469" idx="5"/>
            <a:endCxn id="147464"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0" name="AutoShape 33"/>
          <p:cNvCxnSpPr>
            <a:cxnSpLocks noChangeShapeType="1"/>
            <a:stCxn id="147473" idx="7"/>
            <a:endCxn id="147469"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1" name="AutoShape 34"/>
          <p:cNvCxnSpPr>
            <a:cxnSpLocks noChangeShapeType="1"/>
            <a:stCxn id="147469" idx="6"/>
            <a:endCxn id="147471"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2" name="AutoShape 35"/>
          <p:cNvCxnSpPr>
            <a:cxnSpLocks noChangeShapeType="1"/>
            <a:stCxn id="147473" idx="6"/>
            <a:endCxn id="147472"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3" name="AutoShape 36"/>
          <p:cNvCxnSpPr>
            <a:cxnSpLocks noChangeShapeType="1"/>
            <a:stCxn id="147468" idx="0"/>
            <a:endCxn id="147469"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4" name="AutoShape 37"/>
          <p:cNvCxnSpPr>
            <a:cxnSpLocks noChangeShapeType="1"/>
            <a:stCxn id="147468" idx="6"/>
            <a:endCxn id="147464"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5" name="AutoShape 38"/>
          <p:cNvCxnSpPr>
            <a:cxnSpLocks noChangeShapeType="1"/>
            <a:stCxn id="147467" idx="5"/>
            <a:endCxn id="147464"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6" name="AutoShape 39"/>
          <p:cNvCxnSpPr>
            <a:cxnSpLocks noChangeShapeType="1"/>
            <a:stCxn id="147464" idx="6"/>
            <a:endCxn id="147463"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7" name="AutoShape 40"/>
          <p:cNvCxnSpPr>
            <a:cxnSpLocks noChangeShapeType="1"/>
            <a:stCxn id="147466" idx="4"/>
            <a:endCxn id="147467"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8" name="AutoShape 41"/>
          <p:cNvCxnSpPr>
            <a:cxnSpLocks noChangeShapeType="1"/>
            <a:stCxn id="147473" idx="4"/>
            <a:endCxn id="147466"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89" name="AutoShape 42"/>
          <p:cNvCxnSpPr>
            <a:cxnSpLocks noChangeShapeType="1"/>
            <a:stCxn id="147466" idx="5"/>
            <a:endCxn id="147465"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90" name="AutoShape 43"/>
          <p:cNvCxnSpPr>
            <a:cxnSpLocks noChangeShapeType="1"/>
            <a:stCxn id="147465" idx="2"/>
            <a:endCxn id="147467"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91" name="AutoShape 44"/>
          <p:cNvCxnSpPr>
            <a:cxnSpLocks noChangeShapeType="1"/>
            <a:stCxn id="147465" idx="7"/>
            <a:endCxn id="147471"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92" name="AutoShape 45"/>
          <p:cNvCxnSpPr>
            <a:cxnSpLocks noChangeShapeType="1"/>
            <a:stCxn id="147471" idx="4"/>
            <a:endCxn id="147472"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493" name="AutoShape 46"/>
          <p:cNvCxnSpPr>
            <a:cxnSpLocks noChangeShapeType="1"/>
            <a:stCxn id="147472" idx="4"/>
            <a:endCxn id="147463"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7494"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95"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96"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97"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98"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499"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0"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1"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2"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3"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4"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05"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7506" name="AutoShape 59"/>
          <p:cNvCxnSpPr>
            <a:cxnSpLocks noChangeShapeType="1"/>
            <a:stCxn id="147502" idx="6"/>
            <a:endCxn id="147494"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07" name="AutoShape 60"/>
          <p:cNvCxnSpPr>
            <a:cxnSpLocks noChangeShapeType="1"/>
            <a:stCxn id="147494" idx="3"/>
            <a:endCxn id="147501"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08" name="AutoShape 61"/>
          <p:cNvCxnSpPr>
            <a:cxnSpLocks noChangeShapeType="1"/>
            <a:stCxn id="147502" idx="5"/>
            <a:endCxn id="147501"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09" name="AutoShape 62"/>
          <p:cNvCxnSpPr>
            <a:cxnSpLocks noChangeShapeType="1"/>
            <a:stCxn id="147494" idx="5"/>
            <a:endCxn id="147504"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0" name="AutoShape 63"/>
          <p:cNvCxnSpPr>
            <a:cxnSpLocks noChangeShapeType="1"/>
            <a:stCxn id="147494" idx="4"/>
            <a:endCxn id="147495"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1" name="AutoShape 64"/>
          <p:cNvCxnSpPr>
            <a:cxnSpLocks noChangeShapeType="1"/>
            <a:stCxn id="147501" idx="5"/>
            <a:endCxn id="147496"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2" name="AutoShape 65"/>
          <p:cNvCxnSpPr>
            <a:cxnSpLocks noChangeShapeType="1"/>
            <a:stCxn id="147505" idx="7"/>
            <a:endCxn id="147501"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3" name="AutoShape 66"/>
          <p:cNvCxnSpPr>
            <a:cxnSpLocks noChangeShapeType="1"/>
            <a:stCxn id="147501" idx="6"/>
            <a:endCxn id="147503"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4" name="AutoShape 67"/>
          <p:cNvCxnSpPr>
            <a:cxnSpLocks noChangeShapeType="1"/>
            <a:stCxn id="147505" idx="6"/>
            <a:endCxn id="147504"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5" name="AutoShape 68"/>
          <p:cNvCxnSpPr>
            <a:cxnSpLocks noChangeShapeType="1"/>
            <a:stCxn id="147500" idx="0"/>
            <a:endCxn id="147501"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6" name="AutoShape 69"/>
          <p:cNvCxnSpPr>
            <a:cxnSpLocks noChangeShapeType="1"/>
            <a:stCxn id="147500" idx="6"/>
            <a:endCxn id="147496"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7" name="AutoShape 70"/>
          <p:cNvCxnSpPr>
            <a:cxnSpLocks noChangeShapeType="1"/>
            <a:stCxn id="147499" idx="5"/>
            <a:endCxn id="147496"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8" name="AutoShape 71"/>
          <p:cNvCxnSpPr>
            <a:cxnSpLocks noChangeShapeType="1"/>
            <a:stCxn id="147496" idx="6"/>
            <a:endCxn id="147495"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19" name="AutoShape 72"/>
          <p:cNvCxnSpPr>
            <a:cxnSpLocks noChangeShapeType="1"/>
            <a:stCxn id="147498" idx="4"/>
            <a:endCxn id="147499"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0" name="AutoShape 73"/>
          <p:cNvCxnSpPr>
            <a:cxnSpLocks noChangeShapeType="1"/>
            <a:stCxn id="147505" idx="4"/>
            <a:endCxn id="147498"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1" name="AutoShape 74"/>
          <p:cNvCxnSpPr>
            <a:cxnSpLocks noChangeShapeType="1"/>
            <a:stCxn id="147498" idx="5"/>
            <a:endCxn id="147497"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2" name="AutoShape 75"/>
          <p:cNvCxnSpPr>
            <a:cxnSpLocks noChangeShapeType="1"/>
            <a:stCxn id="147497" idx="2"/>
            <a:endCxn id="147499"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3" name="AutoShape 76"/>
          <p:cNvCxnSpPr>
            <a:cxnSpLocks noChangeShapeType="1"/>
            <a:stCxn id="147497" idx="7"/>
            <a:endCxn id="147503"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4" name="AutoShape 77"/>
          <p:cNvCxnSpPr>
            <a:cxnSpLocks noChangeShapeType="1"/>
            <a:stCxn id="147503" idx="4"/>
            <a:endCxn id="147504"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5" name="AutoShape 78"/>
          <p:cNvCxnSpPr>
            <a:cxnSpLocks noChangeShapeType="1"/>
            <a:stCxn id="147504" idx="4"/>
            <a:endCxn id="147495"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7526"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7527" name="AutoShape 80"/>
          <p:cNvCxnSpPr>
            <a:cxnSpLocks noChangeShapeType="1"/>
            <a:stCxn id="147526" idx="4"/>
            <a:endCxn id="147503"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528" name="AutoShape 81"/>
          <p:cNvCxnSpPr>
            <a:cxnSpLocks noChangeShapeType="1"/>
            <a:stCxn id="147501" idx="6"/>
            <a:endCxn id="147526"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7529"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7530"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7531"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7532"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33"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7534" name="Group 87"/>
          <p:cNvGrpSpPr>
            <a:grpSpLocks/>
          </p:cNvGrpSpPr>
          <p:nvPr/>
        </p:nvGrpSpPr>
        <p:grpSpPr bwMode="auto">
          <a:xfrm>
            <a:off x="228600" y="642938"/>
            <a:ext cx="2228850" cy="576262"/>
            <a:chOff x="144" y="405"/>
            <a:chExt cx="1404" cy="363"/>
          </a:xfrm>
        </p:grpSpPr>
        <p:sp>
          <p:nvSpPr>
            <p:cNvPr id="147554"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7555" name="Text Box 89"/>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7556"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7557"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7535" name="Group 92"/>
          <p:cNvGrpSpPr>
            <a:grpSpLocks/>
          </p:cNvGrpSpPr>
          <p:nvPr/>
        </p:nvGrpSpPr>
        <p:grpSpPr bwMode="auto">
          <a:xfrm>
            <a:off x="3722688" y="1328738"/>
            <a:ext cx="5345112" cy="441325"/>
            <a:chOff x="2345" y="837"/>
            <a:chExt cx="3367" cy="278"/>
          </a:xfrm>
        </p:grpSpPr>
        <p:sp>
          <p:nvSpPr>
            <p:cNvPr id="805981"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5982" name="Oval 94"/>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5983"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7536" name="Text Box 96"/>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7537" name="Text Box 9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47538" name="AutoShape 98"/>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47539" name="Group 99"/>
          <p:cNvGrpSpPr>
            <a:grpSpLocks/>
          </p:cNvGrpSpPr>
          <p:nvPr/>
        </p:nvGrpSpPr>
        <p:grpSpPr bwMode="auto">
          <a:xfrm>
            <a:off x="4752975" y="461963"/>
            <a:ext cx="1190625" cy="314325"/>
            <a:chOff x="2994" y="291"/>
            <a:chExt cx="750" cy="198"/>
          </a:xfrm>
        </p:grpSpPr>
        <p:sp>
          <p:nvSpPr>
            <p:cNvPr id="805988" name="Oval 100"/>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5989" name="Oval 101"/>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7540" name="Oval 102"/>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7541" name="Oval 103"/>
          <p:cNvSpPr>
            <a:spLocks noChangeAspect="1" noChangeArrowheads="1"/>
          </p:cNvSpPr>
          <p:nvPr/>
        </p:nvSpPr>
        <p:spPr bwMode="auto">
          <a:xfrm>
            <a:off x="8320088" y="41148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7542" name="Oval 104"/>
          <p:cNvSpPr>
            <a:spLocks noChangeAspect="1" noChangeArrowheads="1"/>
          </p:cNvSpPr>
          <p:nvPr/>
        </p:nvSpPr>
        <p:spPr bwMode="auto">
          <a:xfrm>
            <a:off x="5257800" y="4281488"/>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7543" name="Oval 105"/>
          <p:cNvSpPr>
            <a:spLocks noChangeAspect="1" noChangeArrowheads="1"/>
          </p:cNvSpPr>
          <p:nvPr/>
        </p:nvSpPr>
        <p:spPr bwMode="auto">
          <a:xfrm>
            <a:off x="6443663" y="6191250"/>
            <a:ext cx="381000" cy="300038"/>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05999" name="Rectangle 111"/>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9: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147545" name="Group 112"/>
          <p:cNvGrpSpPr>
            <a:grpSpLocks/>
          </p:cNvGrpSpPr>
          <p:nvPr/>
        </p:nvGrpSpPr>
        <p:grpSpPr bwMode="auto">
          <a:xfrm>
            <a:off x="1524000" y="4848225"/>
            <a:ext cx="1639888" cy="547688"/>
            <a:chOff x="960" y="3054"/>
            <a:chExt cx="1033" cy="345"/>
          </a:xfrm>
        </p:grpSpPr>
        <p:sp>
          <p:nvSpPr>
            <p:cNvPr id="147547" name="Rectangle 113"/>
            <p:cNvSpPr>
              <a:spLocks noChangeArrowheads="1"/>
            </p:cNvSpPr>
            <p:nvPr/>
          </p:nvSpPr>
          <p:spPr bwMode="auto">
            <a:xfrm>
              <a:off x="960" y="307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7548" name="Text Box 114"/>
            <p:cNvSpPr txBox="1">
              <a:spLocks noChangeArrowheads="1"/>
            </p:cNvSpPr>
            <p:nvPr/>
          </p:nvSpPr>
          <p:spPr bwMode="auto">
            <a:xfrm>
              <a:off x="1200" y="3054"/>
              <a:ext cx="7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valid</a:t>
              </a:r>
            </a:p>
          </p:txBody>
        </p:sp>
      </p:grpSp>
      <p:sp>
        <p:nvSpPr>
          <p:cNvPr id="806005" name="Text Box 117"/>
          <p:cNvSpPr txBox="1">
            <a:spLocks noChangeArrowheads="1"/>
          </p:cNvSpPr>
          <p:nvPr/>
        </p:nvSpPr>
        <p:spPr bwMode="auto">
          <a:xfrm>
            <a:off x="76200" y="5408613"/>
            <a:ext cx="55626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spcBef>
                <a:spcPct val="50000"/>
              </a:spcBef>
              <a:buFont typeface="Symbol" pitchFamily="18" charset="2"/>
              <a:buNone/>
            </a:pPr>
            <a:r>
              <a:rPr lang="en-US" altLang="en-US">
                <a:effectLst/>
              </a:rPr>
              <a:t>satisfying assignment  </a:t>
            </a:r>
            <a:br>
              <a:rPr lang="en-US" altLang="en-US">
                <a:effectLst/>
              </a:rPr>
            </a:br>
            <a:r>
              <a:rPr lang="en-US" altLang="en-US">
                <a:effectLst/>
              </a:rPr>
              <a:t>       </a:t>
            </a:r>
            <a:r>
              <a:rPr lang="en-US" altLang="en-US">
                <a:effectLst/>
                <a:latin typeface="Symbol" pitchFamily="18" charset="2"/>
                <a:sym typeface="Symbol" pitchFamily="18" charset="2"/>
              </a:rPr>
              <a:t></a:t>
            </a:r>
            <a:br>
              <a:rPr lang="en-US" altLang="en-US">
                <a:effectLst/>
                <a:latin typeface="Symbol" pitchFamily="18" charset="2"/>
                <a:sym typeface="Symbol" pitchFamily="18" charset="2"/>
              </a:rPr>
            </a:br>
            <a:r>
              <a:rPr lang="en-US" altLang="en-US">
                <a:effectLst/>
                <a:latin typeface="Symbol" pitchFamily="18" charset="2"/>
                <a:sym typeface="Symbol" pitchFamily="18" charset="2"/>
              </a:rPr>
              <a:t>           </a:t>
            </a:r>
            <a:r>
              <a:rPr lang="en-US" altLang="en-US">
                <a:effectLst/>
              </a:rPr>
              <a:t>valid colouring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06005"/>
                                        </p:tgtEl>
                                        <p:attrNameLst>
                                          <p:attrName>style.visibility</p:attrName>
                                        </p:attrNameLst>
                                      </p:cBhvr>
                                      <p:to>
                                        <p:strVal val="visible"/>
                                      </p:to>
                                    </p:set>
                                    <p:anim calcmode="lin" valueType="num">
                                      <p:cBhvr additive="base">
                                        <p:cTn id="7" dur="500" fill="hold"/>
                                        <p:tgtEl>
                                          <p:spTgt spid="806005"/>
                                        </p:tgtEl>
                                        <p:attrNameLst>
                                          <p:attrName>ppt_x</p:attrName>
                                        </p:attrNameLst>
                                      </p:cBhvr>
                                      <p:tavLst>
                                        <p:tav tm="0">
                                          <p:val>
                                            <p:strVal val="#ppt_x"/>
                                          </p:val>
                                        </p:tav>
                                        <p:tav tm="100000">
                                          <p:val>
                                            <p:strVal val="#ppt_x"/>
                                          </p:val>
                                        </p:tav>
                                      </p:tavLst>
                                    </p:anim>
                                    <p:anim calcmode="lin" valueType="num">
                                      <p:cBhvr additive="base">
                                        <p:cTn id="8" dur="500" fill="hold"/>
                                        <p:tgtEl>
                                          <p:spTgt spid="8060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00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nvGrpSpPr>
        <p:grpSpPr bwMode="auto">
          <a:xfrm>
            <a:off x="530225" y="1571625"/>
            <a:ext cx="2149475" cy="3686175"/>
            <a:chOff x="334" y="383"/>
            <a:chExt cx="1354" cy="2322"/>
          </a:xfrm>
        </p:grpSpPr>
        <p:sp>
          <p:nvSpPr>
            <p:cNvPr id="148583"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148584"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148585" name="AutoShape 5"/>
            <p:cNvCxnSpPr>
              <a:cxnSpLocks noChangeShapeType="1"/>
              <a:stCxn id="148583" idx="3"/>
              <a:endCxn id="148584"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804870"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4871"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4872"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804873"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48590"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148591" name="AutoShape 11"/>
            <p:cNvCxnSpPr>
              <a:cxnSpLocks noChangeShapeType="1"/>
              <a:stCxn id="148590" idx="3"/>
              <a:endCxn id="148584"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48483" name="Text Box 12"/>
          <p:cNvSpPr txBox="1">
            <a:spLocks noChangeArrowheads="1"/>
          </p:cNvSpPr>
          <p:nvPr/>
        </p:nvSpPr>
        <p:spPr bwMode="auto">
          <a:xfrm>
            <a:off x="304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8484" name="Text Box 13"/>
          <p:cNvSpPr txBox="1">
            <a:spLocks noChangeArrowheads="1"/>
          </p:cNvSpPr>
          <p:nvPr/>
        </p:nvSpPr>
        <p:spPr bwMode="auto">
          <a:xfrm>
            <a:off x="685800" y="10382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8485" name="Text Box 14"/>
          <p:cNvSpPr txBox="1">
            <a:spLocks noChangeArrowheads="1"/>
          </p:cNvSpPr>
          <p:nvPr/>
        </p:nvSpPr>
        <p:spPr bwMode="auto">
          <a:xfrm>
            <a:off x="1676400" y="1114425"/>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8486"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87"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88"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89"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0"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1"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2"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3"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4"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5"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6"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497"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8498" name="AutoShape 27"/>
          <p:cNvCxnSpPr>
            <a:cxnSpLocks noChangeShapeType="1"/>
            <a:stCxn id="148494" idx="6"/>
            <a:endCxn id="148486"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499" name="AutoShape 28"/>
          <p:cNvCxnSpPr>
            <a:cxnSpLocks noChangeShapeType="1"/>
            <a:stCxn id="148486" idx="3"/>
            <a:endCxn id="148493"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0" name="AutoShape 29"/>
          <p:cNvCxnSpPr>
            <a:cxnSpLocks noChangeShapeType="1"/>
            <a:stCxn id="148494" idx="5"/>
            <a:endCxn id="148493"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1" name="AutoShape 30"/>
          <p:cNvCxnSpPr>
            <a:cxnSpLocks noChangeShapeType="1"/>
            <a:stCxn id="148486" idx="5"/>
            <a:endCxn id="148496"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2" name="AutoShape 31"/>
          <p:cNvCxnSpPr>
            <a:cxnSpLocks noChangeShapeType="1"/>
            <a:stCxn id="148486" idx="4"/>
            <a:endCxn id="148487"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3" name="AutoShape 32"/>
          <p:cNvCxnSpPr>
            <a:cxnSpLocks noChangeShapeType="1"/>
            <a:stCxn id="148493" idx="5"/>
            <a:endCxn id="148488"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4" name="AutoShape 33"/>
          <p:cNvCxnSpPr>
            <a:cxnSpLocks noChangeShapeType="1"/>
            <a:stCxn id="148497" idx="7"/>
            <a:endCxn id="148493"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5" name="AutoShape 34"/>
          <p:cNvCxnSpPr>
            <a:cxnSpLocks noChangeShapeType="1"/>
            <a:stCxn id="148493" idx="6"/>
            <a:endCxn id="148495"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6" name="AutoShape 35"/>
          <p:cNvCxnSpPr>
            <a:cxnSpLocks noChangeShapeType="1"/>
            <a:stCxn id="148497" idx="6"/>
            <a:endCxn id="148496"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7" name="AutoShape 36"/>
          <p:cNvCxnSpPr>
            <a:cxnSpLocks noChangeShapeType="1"/>
            <a:stCxn id="148492" idx="0"/>
            <a:endCxn id="148493"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8" name="AutoShape 37"/>
          <p:cNvCxnSpPr>
            <a:cxnSpLocks noChangeShapeType="1"/>
            <a:stCxn id="148492" idx="6"/>
            <a:endCxn id="148488"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09" name="AutoShape 38"/>
          <p:cNvCxnSpPr>
            <a:cxnSpLocks noChangeShapeType="1"/>
            <a:stCxn id="148491" idx="5"/>
            <a:endCxn id="148488"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0" name="AutoShape 39"/>
          <p:cNvCxnSpPr>
            <a:cxnSpLocks noChangeShapeType="1"/>
            <a:stCxn id="148488" idx="6"/>
            <a:endCxn id="148487"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1" name="AutoShape 40"/>
          <p:cNvCxnSpPr>
            <a:cxnSpLocks noChangeShapeType="1"/>
            <a:stCxn id="148490" idx="4"/>
            <a:endCxn id="148491"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2" name="AutoShape 41"/>
          <p:cNvCxnSpPr>
            <a:cxnSpLocks noChangeShapeType="1"/>
            <a:stCxn id="148497" idx="4"/>
            <a:endCxn id="148490"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3" name="AutoShape 42"/>
          <p:cNvCxnSpPr>
            <a:cxnSpLocks noChangeShapeType="1"/>
            <a:stCxn id="148490" idx="5"/>
            <a:endCxn id="148489"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4" name="AutoShape 43"/>
          <p:cNvCxnSpPr>
            <a:cxnSpLocks noChangeShapeType="1"/>
            <a:stCxn id="148489" idx="2"/>
            <a:endCxn id="148491"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5" name="AutoShape 44"/>
          <p:cNvCxnSpPr>
            <a:cxnSpLocks noChangeShapeType="1"/>
            <a:stCxn id="148489" idx="7"/>
            <a:endCxn id="148495"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6" name="AutoShape 45"/>
          <p:cNvCxnSpPr>
            <a:cxnSpLocks noChangeShapeType="1"/>
            <a:stCxn id="148495" idx="4"/>
            <a:endCxn id="148496"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17" name="AutoShape 46"/>
          <p:cNvCxnSpPr>
            <a:cxnSpLocks noChangeShapeType="1"/>
            <a:stCxn id="148496" idx="4"/>
            <a:endCxn id="148487"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8518" name="Oval 47"/>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19" name="Oval 48"/>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0" name="Oval 49"/>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1" name="Oval 50"/>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2" name="Oval 51"/>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3" name="Oval 52"/>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4" name="Oval 53"/>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5" name="Oval 54"/>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6" name="Oval 55"/>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7" name="Oval 56"/>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8" name="Oval 57"/>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29" name="Oval 58"/>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8530" name="AutoShape 59"/>
          <p:cNvCxnSpPr>
            <a:cxnSpLocks noChangeShapeType="1"/>
            <a:stCxn id="148526" idx="6"/>
            <a:endCxn id="148518"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1" name="AutoShape 60"/>
          <p:cNvCxnSpPr>
            <a:cxnSpLocks noChangeShapeType="1"/>
            <a:stCxn id="148518" idx="3"/>
            <a:endCxn id="148525"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2" name="AutoShape 61"/>
          <p:cNvCxnSpPr>
            <a:cxnSpLocks noChangeShapeType="1"/>
            <a:stCxn id="148526" idx="5"/>
            <a:endCxn id="148525"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3" name="AutoShape 62"/>
          <p:cNvCxnSpPr>
            <a:cxnSpLocks noChangeShapeType="1"/>
            <a:stCxn id="148518" idx="5"/>
            <a:endCxn id="148528"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4" name="AutoShape 63"/>
          <p:cNvCxnSpPr>
            <a:cxnSpLocks noChangeShapeType="1"/>
            <a:stCxn id="148518" idx="4"/>
            <a:endCxn id="148519"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5" name="AutoShape 64"/>
          <p:cNvCxnSpPr>
            <a:cxnSpLocks noChangeShapeType="1"/>
            <a:stCxn id="148525" idx="5"/>
            <a:endCxn id="148520"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6" name="AutoShape 65"/>
          <p:cNvCxnSpPr>
            <a:cxnSpLocks noChangeShapeType="1"/>
            <a:stCxn id="148529" idx="7"/>
            <a:endCxn id="148525"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7" name="AutoShape 66"/>
          <p:cNvCxnSpPr>
            <a:cxnSpLocks noChangeShapeType="1"/>
            <a:stCxn id="148525" idx="6"/>
            <a:endCxn id="148527"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8" name="AutoShape 67"/>
          <p:cNvCxnSpPr>
            <a:cxnSpLocks noChangeShapeType="1"/>
            <a:stCxn id="148529" idx="6"/>
            <a:endCxn id="148528"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39" name="AutoShape 68"/>
          <p:cNvCxnSpPr>
            <a:cxnSpLocks noChangeShapeType="1"/>
            <a:stCxn id="148524" idx="0"/>
            <a:endCxn id="148525"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0" name="AutoShape 69"/>
          <p:cNvCxnSpPr>
            <a:cxnSpLocks noChangeShapeType="1"/>
            <a:stCxn id="148524" idx="6"/>
            <a:endCxn id="148520"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1" name="AutoShape 70"/>
          <p:cNvCxnSpPr>
            <a:cxnSpLocks noChangeShapeType="1"/>
            <a:stCxn id="148523" idx="5"/>
            <a:endCxn id="148520"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2" name="AutoShape 71"/>
          <p:cNvCxnSpPr>
            <a:cxnSpLocks noChangeShapeType="1"/>
            <a:stCxn id="148520" idx="6"/>
            <a:endCxn id="148519"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3" name="AutoShape 72"/>
          <p:cNvCxnSpPr>
            <a:cxnSpLocks noChangeShapeType="1"/>
            <a:stCxn id="148522" idx="4"/>
            <a:endCxn id="148523"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4" name="AutoShape 73"/>
          <p:cNvCxnSpPr>
            <a:cxnSpLocks noChangeShapeType="1"/>
            <a:stCxn id="148529" idx="4"/>
            <a:endCxn id="148522"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5" name="AutoShape 74"/>
          <p:cNvCxnSpPr>
            <a:cxnSpLocks noChangeShapeType="1"/>
            <a:stCxn id="148522" idx="5"/>
            <a:endCxn id="148521"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6" name="AutoShape 75"/>
          <p:cNvCxnSpPr>
            <a:cxnSpLocks noChangeShapeType="1"/>
            <a:stCxn id="148521" idx="2"/>
            <a:endCxn id="148523"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7" name="AutoShape 76"/>
          <p:cNvCxnSpPr>
            <a:cxnSpLocks noChangeShapeType="1"/>
            <a:stCxn id="148521" idx="7"/>
            <a:endCxn id="148527"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8" name="AutoShape 77"/>
          <p:cNvCxnSpPr>
            <a:cxnSpLocks noChangeShapeType="1"/>
            <a:stCxn id="148527" idx="4"/>
            <a:endCxn id="148528"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49" name="AutoShape 78"/>
          <p:cNvCxnSpPr>
            <a:cxnSpLocks noChangeShapeType="1"/>
            <a:stCxn id="148528" idx="4"/>
            <a:endCxn id="148519"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8550"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48551" name="AutoShape 80"/>
          <p:cNvCxnSpPr>
            <a:cxnSpLocks noChangeShapeType="1"/>
            <a:stCxn id="148550" idx="4"/>
            <a:endCxn id="148527"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552" name="AutoShape 81"/>
          <p:cNvCxnSpPr>
            <a:cxnSpLocks noChangeShapeType="1"/>
            <a:stCxn id="148525" idx="6"/>
            <a:endCxn id="148550"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48553" name="Text Box 82"/>
          <p:cNvSpPr txBox="1">
            <a:spLocks noChangeArrowheads="1"/>
          </p:cNvSpPr>
          <p:nvPr/>
        </p:nvSpPr>
        <p:spPr bwMode="auto">
          <a:xfrm>
            <a:off x="3505200" y="914400"/>
            <a:ext cx="685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x</a:t>
            </a:r>
          </a:p>
        </p:txBody>
      </p:sp>
      <p:sp>
        <p:nvSpPr>
          <p:cNvPr id="148554" name="Text Box 83"/>
          <p:cNvSpPr txBox="1">
            <a:spLocks noChangeArrowheads="1"/>
          </p:cNvSpPr>
          <p:nvPr/>
        </p:nvSpPr>
        <p:spPr bwMode="auto">
          <a:xfrm>
            <a:off x="6642100" y="554038"/>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y</a:t>
            </a:r>
          </a:p>
        </p:txBody>
      </p:sp>
      <p:sp>
        <p:nvSpPr>
          <p:cNvPr id="148555" name="Text Box 84"/>
          <p:cNvSpPr txBox="1">
            <a:spLocks noChangeArrowheads="1"/>
          </p:cNvSpPr>
          <p:nvPr/>
        </p:nvSpPr>
        <p:spPr bwMode="auto">
          <a:xfrm>
            <a:off x="8458200" y="792163"/>
            <a:ext cx="685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Arial Rounded MT Bold" pitchFamily="34" charset="0"/>
              </a:rPr>
              <a:t>z</a:t>
            </a:r>
          </a:p>
        </p:txBody>
      </p:sp>
      <p:sp>
        <p:nvSpPr>
          <p:cNvPr id="148556" name="Rectangle 85"/>
          <p:cNvSpPr>
            <a:spLocks noChangeArrowheads="1"/>
          </p:cNvSpPr>
          <p:nvPr/>
        </p:nvSpPr>
        <p:spPr bwMode="auto">
          <a:xfrm>
            <a:off x="1916113" y="-68580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57" name="Rectangle 86"/>
          <p:cNvSpPr>
            <a:spLocks noChangeArrowheads="1"/>
          </p:cNvSpPr>
          <p:nvPr/>
        </p:nvSpPr>
        <p:spPr bwMode="auto">
          <a:xfrm>
            <a:off x="1978025" y="-679450"/>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148558" name="Group 87"/>
          <p:cNvGrpSpPr>
            <a:grpSpLocks/>
          </p:cNvGrpSpPr>
          <p:nvPr/>
        </p:nvGrpSpPr>
        <p:grpSpPr bwMode="auto">
          <a:xfrm>
            <a:off x="228600" y="642938"/>
            <a:ext cx="2228850" cy="576262"/>
            <a:chOff x="144" y="405"/>
            <a:chExt cx="1404" cy="363"/>
          </a:xfrm>
        </p:grpSpPr>
        <p:sp>
          <p:nvSpPr>
            <p:cNvPr id="148579" name="Text Box 88"/>
            <p:cNvSpPr txBox="1">
              <a:spLocks noChangeArrowheads="1"/>
            </p:cNvSpPr>
            <p:nvPr/>
          </p:nvSpPr>
          <p:spPr bwMode="auto">
            <a:xfrm>
              <a:off x="144" y="43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 F</a:t>
              </a:r>
            </a:p>
          </p:txBody>
        </p:sp>
        <p:sp>
          <p:nvSpPr>
            <p:cNvPr id="148580" name="Text Box 89"/>
            <p:cNvSpPr txBox="1">
              <a:spLocks noChangeArrowheads="1"/>
            </p:cNvSpPr>
            <p:nvPr/>
          </p:nvSpPr>
          <p:spPr bwMode="auto">
            <a:xfrm>
              <a:off x="432"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8581" name="Text Box 90"/>
            <p:cNvSpPr txBox="1">
              <a:spLocks noChangeArrowheads="1"/>
            </p:cNvSpPr>
            <p:nvPr/>
          </p:nvSpPr>
          <p:spPr bwMode="auto">
            <a:xfrm>
              <a:off x="1065" y="441"/>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9900"/>
                  </a:solidFill>
                  <a:effectLst/>
                </a:rPr>
                <a:t>T</a:t>
              </a:r>
            </a:p>
          </p:txBody>
        </p:sp>
        <p:sp>
          <p:nvSpPr>
            <p:cNvPr id="148582" name="Rectangle 91"/>
            <p:cNvSpPr>
              <a:spLocks noChangeArrowheads="1"/>
            </p:cNvSpPr>
            <p:nvPr/>
          </p:nvSpPr>
          <p:spPr bwMode="auto">
            <a:xfrm flipH="1">
              <a:off x="271" y="405"/>
              <a:ext cx="1217"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nvGrpSpPr>
          <p:cNvPr id="148559" name="Group 92"/>
          <p:cNvGrpSpPr>
            <a:grpSpLocks/>
          </p:cNvGrpSpPr>
          <p:nvPr/>
        </p:nvGrpSpPr>
        <p:grpSpPr bwMode="auto">
          <a:xfrm>
            <a:off x="3722688" y="1328738"/>
            <a:ext cx="5345112" cy="441325"/>
            <a:chOff x="2345" y="837"/>
            <a:chExt cx="3367" cy="278"/>
          </a:xfrm>
        </p:grpSpPr>
        <p:sp>
          <p:nvSpPr>
            <p:cNvPr id="804957" name="Oval 93"/>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4958" name="Oval 94"/>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4959" name="Oval 95"/>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8560" name="Text Box 96"/>
          <p:cNvSpPr txBox="1">
            <a:spLocks noChangeArrowheads="1"/>
          </p:cNvSpPr>
          <p:nvPr/>
        </p:nvSpPr>
        <p:spPr bwMode="auto">
          <a:xfrm>
            <a:off x="4897438" y="6096000"/>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148561" name="Text Box 97"/>
          <p:cNvSpPr txBox="1">
            <a:spLocks noChangeArrowheads="1"/>
          </p:cNvSpPr>
          <p:nvPr/>
        </p:nvSpPr>
        <p:spPr bwMode="auto">
          <a:xfrm>
            <a:off x="0" y="4814888"/>
            <a:ext cx="1731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148562" name="AutoShape 98"/>
          <p:cNvCxnSpPr>
            <a:cxnSpLocks noChangeShapeType="1"/>
          </p:cNvCxnSpPr>
          <p:nvPr/>
        </p:nvCxnSpPr>
        <p:spPr bwMode="auto">
          <a:xfrm flipH="1" flipV="1">
            <a:off x="5768975" y="758825"/>
            <a:ext cx="1085850" cy="5595938"/>
          </a:xfrm>
          <a:prstGeom prst="curvedConnector4">
            <a:avLst>
              <a:gd name="adj1" fmla="val -138889"/>
              <a:gd name="adj2" fmla="val 103259"/>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148563" name="Group 99"/>
          <p:cNvGrpSpPr>
            <a:grpSpLocks/>
          </p:cNvGrpSpPr>
          <p:nvPr/>
        </p:nvGrpSpPr>
        <p:grpSpPr bwMode="auto">
          <a:xfrm>
            <a:off x="4752975" y="461963"/>
            <a:ext cx="1190625" cy="314325"/>
            <a:chOff x="2994" y="291"/>
            <a:chExt cx="750" cy="198"/>
          </a:xfrm>
        </p:grpSpPr>
        <p:sp>
          <p:nvSpPr>
            <p:cNvPr id="804964" name="Oval 100"/>
            <p:cNvSpPr>
              <a:spLocks noChangeAspect="1" noChangeArrowheads="1"/>
            </p:cNvSpPr>
            <p:nvPr/>
          </p:nvSpPr>
          <p:spPr bwMode="auto">
            <a:xfrm>
              <a:off x="3504" y="291"/>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804965" name="Oval 101"/>
            <p:cNvSpPr>
              <a:spLocks noChangeAspect="1" noChangeArrowheads="1"/>
            </p:cNvSpPr>
            <p:nvPr/>
          </p:nvSpPr>
          <p:spPr bwMode="auto">
            <a:xfrm>
              <a:off x="2994" y="300"/>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148564" name="Oval 102"/>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48565" name="Oval 104"/>
          <p:cNvSpPr>
            <a:spLocks noChangeAspect="1" noChangeArrowheads="1"/>
          </p:cNvSpPr>
          <p:nvPr/>
        </p:nvSpPr>
        <p:spPr bwMode="auto">
          <a:xfrm>
            <a:off x="8320088" y="4114800"/>
            <a:ext cx="381000" cy="300038"/>
          </a:xfrm>
          <a:prstGeom prst="ellipse">
            <a:avLst/>
          </a:prstGeom>
          <a:solidFill>
            <a:schemeClr val="hlink"/>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8566" name="Oval 105"/>
          <p:cNvSpPr>
            <a:spLocks noChangeAspect="1" noChangeArrowheads="1"/>
          </p:cNvSpPr>
          <p:nvPr/>
        </p:nvSpPr>
        <p:spPr bwMode="auto">
          <a:xfrm>
            <a:off x="5257800" y="4281488"/>
            <a:ext cx="381000" cy="300037"/>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48567" name="Oval 106"/>
          <p:cNvSpPr>
            <a:spLocks noChangeAspect="1" noChangeArrowheads="1"/>
          </p:cNvSpPr>
          <p:nvPr/>
        </p:nvSpPr>
        <p:spPr bwMode="auto">
          <a:xfrm>
            <a:off x="6443663" y="6191250"/>
            <a:ext cx="381000" cy="300038"/>
          </a:xfrm>
          <a:prstGeom prst="ellipse">
            <a:avLst/>
          </a:prstGeom>
          <a:solidFill>
            <a:srgbClr val="008000"/>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04972" name="Text Box 108"/>
          <p:cNvSpPr txBox="1">
            <a:spLocks noChangeArrowheads="1"/>
          </p:cNvSpPr>
          <p:nvPr/>
        </p:nvSpPr>
        <p:spPr bwMode="auto">
          <a:xfrm>
            <a:off x="76200" y="5408613"/>
            <a:ext cx="55626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a:effectLst/>
                <a:latin typeface="Arial Rounded MT Bold" pitchFamily="34" charset="0"/>
              </a:rPr>
              <a:t>Satisfiability of this circuit </a:t>
            </a:r>
            <a:br>
              <a:rPr lang="en-US" altLang="en-US">
                <a:effectLst/>
                <a:latin typeface="Arial Rounded MT Bold" pitchFamily="34" charset="0"/>
              </a:rPr>
            </a:br>
            <a:r>
              <a:rPr lang="en-US" altLang="en-US">
                <a:effectLst/>
                <a:latin typeface="Arial Rounded MT Bold" pitchFamily="34" charset="0"/>
              </a:rPr>
              <a:t>                        = </a:t>
            </a:r>
            <a:br>
              <a:rPr lang="en-US" altLang="en-US">
                <a:effectLst/>
                <a:latin typeface="Arial Rounded MT Bold" pitchFamily="34" charset="0"/>
              </a:rPr>
            </a:br>
            <a:r>
              <a:rPr lang="en-US" altLang="en-US">
                <a:effectLst/>
                <a:latin typeface="Arial Rounded MT Bold" pitchFamily="34" charset="0"/>
              </a:rPr>
              <a:t>3-colourability of this graph</a:t>
            </a:r>
          </a:p>
        </p:txBody>
      </p:sp>
      <p:sp>
        <p:nvSpPr>
          <p:cNvPr id="804973" name="Rectangle 109"/>
          <p:cNvSpPr>
            <a:spLocks noChangeArrowheads="1"/>
          </p:cNvSpPr>
          <p:nvPr/>
        </p:nvSpPr>
        <p:spPr bwMode="auto">
          <a:xfrm>
            <a:off x="-24384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5-9</a:t>
            </a:r>
          </a:p>
        </p:txBody>
      </p:sp>
      <p:sp>
        <p:nvSpPr>
          <p:cNvPr id="148570" name="Rectangle 110"/>
          <p:cNvSpPr>
            <a:spLocks noChangeArrowheads="1"/>
          </p:cNvSpPr>
          <p:nvPr/>
        </p:nvSpPr>
        <p:spPr bwMode="auto">
          <a:xfrm>
            <a:off x="1919288" y="3138488"/>
            <a:ext cx="747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F</a:t>
            </a:r>
          </a:p>
        </p:txBody>
      </p:sp>
      <p:sp>
        <p:nvSpPr>
          <p:cNvPr id="148571" name="Rectangle 111"/>
          <p:cNvSpPr>
            <a:spLocks noChangeArrowheads="1"/>
          </p:cNvSpPr>
          <p:nvPr/>
        </p:nvSpPr>
        <p:spPr bwMode="auto">
          <a:xfrm>
            <a:off x="533400" y="3170238"/>
            <a:ext cx="7667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8572" name="Rectangle 115"/>
          <p:cNvSpPr>
            <a:spLocks noChangeArrowheads="1"/>
          </p:cNvSpPr>
          <p:nvPr/>
        </p:nvSpPr>
        <p:spPr bwMode="auto">
          <a:xfrm>
            <a:off x="1524000" y="4876800"/>
            <a:ext cx="766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
        <p:nvSpPr>
          <p:cNvPr id="148573" name="Rectangle 116"/>
          <p:cNvSpPr>
            <a:spLocks noChangeArrowheads="1"/>
          </p:cNvSpPr>
          <p:nvPr/>
        </p:nvSpPr>
        <p:spPr bwMode="auto">
          <a:xfrm>
            <a:off x="1524000" y="4876800"/>
            <a:ext cx="766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009900"/>
                </a:solidFill>
                <a:effectLst/>
              </a:rPr>
              <a:t>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04972"/>
                                        </p:tgtEl>
                                        <p:attrNameLst>
                                          <p:attrName>style.visibility</p:attrName>
                                        </p:attrNameLst>
                                      </p:cBhvr>
                                      <p:to>
                                        <p:strVal val="visible"/>
                                      </p:to>
                                    </p:set>
                                    <p:anim calcmode="lin" valueType="num">
                                      <p:cBhvr additive="base">
                                        <p:cTn id="7" dur="500" fill="hold"/>
                                        <p:tgtEl>
                                          <p:spTgt spid="804972"/>
                                        </p:tgtEl>
                                        <p:attrNameLst>
                                          <p:attrName>ppt_x</p:attrName>
                                        </p:attrNameLst>
                                      </p:cBhvr>
                                      <p:tavLst>
                                        <p:tav tm="0">
                                          <p:val>
                                            <p:strVal val="#ppt_x"/>
                                          </p:val>
                                        </p:tav>
                                        <p:tav tm="100000">
                                          <p:val>
                                            <p:strVal val="#ppt_x"/>
                                          </p:val>
                                        </p:tav>
                                      </p:tavLst>
                                    </p:anim>
                                    <p:anim calcmode="lin" valueType="num">
                                      <p:cBhvr additive="base">
                                        <p:cTn id="8" dur="500" fill="hold"/>
                                        <p:tgtEl>
                                          <p:spTgt spid="8049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972"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descr="55"/>
          <p:cNvPicPr>
            <a:picLocks noChangeAspect="1" noChangeArrowheads="1"/>
          </p:cNvPicPr>
          <p:nvPr/>
        </p:nvPicPr>
        <p:blipFill>
          <a:blip r:embed="rId2">
            <a:extLst>
              <a:ext uri="{28A0092B-C50C-407E-A947-70E740481C1C}">
                <a14:useLocalDpi xmlns:a14="http://schemas.microsoft.com/office/drawing/2010/main" val="0"/>
              </a:ext>
            </a:extLst>
          </a:blip>
          <a:srcRect t="7777" b="16667"/>
          <a:stretch>
            <a:fillRect/>
          </a:stretch>
        </p:blipFill>
        <p:spPr bwMode="auto">
          <a:xfrm>
            <a:off x="2057400" y="0"/>
            <a:ext cx="52578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07" name="Picture 3" descr="PLCW007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267200"/>
            <a:ext cx="1804988"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8" name="Text Box 5"/>
          <p:cNvSpPr txBox="1">
            <a:spLocks noChangeArrowheads="1"/>
          </p:cNvSpPr>
          <p:nvPr/>
        </p:nvSpPr>
        <p:spPr bwMode="auto">
          <a:xfrm>
            <a:off x="76200" y="5408613"/>
            <a:ext cx="55626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a:effectLst/>
                <a:latin typeface="Arial Rounded MT Bold" pitchFamily="34" charset="0"/>
              </a:rPr>
              <a:t>Satisfiability of this circuit </a:t>
            </a:r>
            <a:br>
              <a:rPr lang="en-US" altLang="en-US">
                <a:effectLst/>
                <a:latin typeface="Arial Rounded MT Bold" pitchFamily="34" charset="0"/>
              </a:rPr>
            </a:br>
            <a:r>
              <a:rPr lang="en-US" altLang="en-US">
                <a:effectLst/>
                <a:latin typeface="Arial Rounded MT Bold" pitchFamily="34" charset="0"/>
              </a:rPr>
              <a:t>                        = </a:t>
            </a:r>
            <a:br>
              <a:rPr lang="en-US" altLang="en-US">
                <a:effectLst/>
                <a:latin typeface="Arial Rounded MT Bold" pitchFamily="34" charset="0"/>
              </a:rPr>
            </a:br>
            <a:r>
              <a:rPr lang="en-US" altLang="en-US">
                <a:effectLst/>
                <a:latin typeface="Arial Rounded MT Bold" pitchFamily="34" charset="0"/>
              </a:rPr>
              <a:t>3-colourability of this graph</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nvGrpSpPr>
        <p:grpSpPr bwMode="auto">
          <a:xfrm>
            <a:off x="7216775" y="2743200"/>
            <a:ext cx="1800225" cy="3959225"/>
            <a:chOff x="4194" y="1993"/>
            <a:chExt cx="1422" cy="2678"/>
          </a:xfrm>
        </p:grpSpPr>
        <p:pic>
          <p:nvPicPr>
            <p:cNvPr id="150548"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0549"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a:t>
              </a:r>
              <a:br>
                <a:rPr lang="en-US" altLang="en-US" sz="2400">
                  <a:effectLst/>
                  <a:latin typeface="Arial Rounded MT Bold" pitchFamily="34" charset="0"/>
                </a:rPr>
              </a:br>
              <a:r>
                <a:rPr lang="en-US" altLang="en-US" sz="2400">
                  <a:effectLst/>
                  <a:latin typeface="Arial Rounded MT Bold" pitchFamily="34" charset="0"/>
                </a:rPr>
                <a:t>3-colour</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150531" name="Group 5"/>
          <p:cNvGrpSpPr>
            <a:grpSpLocks/>
          </p:cNvGrpSpPr>
          <p:nvPr/>
        </p:nvGrpSpPr>
        <p:grpSpPr bwMode="auto">
          <a:xfrm>
            <a:off x="1905000" y="2819400"/>
            <a:ext cx="1800225" cy="3700463"/>
            <a:chOff x="4194" y="1993"/>
            <a:chExt cx="1422" cy="2801"/>
          </a:xfrm>
        </p:grpSpPr>
        <p:pic>
          <p:nvPicPr>
            <p:cNvPr id="150546"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50547"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solidFill>
                    <a:schemeClr val="tx2"/>
                  </a:solidFill>
                  <a:effectLst/>
                  <a:latin typeface="Arial Rounded MT Bold" pitchFamily="34" charset="0"/>
                </a:rPr>
                <a:t> </a:t>
              </a:r>
              <a:r>
                <a:rPr lang="en-US" altLang="en-US" sz="2400">
                  <a:effectLst/>
                  <a:latin typeface="Arial Rounded MT Bold" pitchFamily="34" charset="0"/>
                </a:rPr>
                <a:t>Alg for circuit problem</a:t>
              </a:r>
            </a:p>
          </p:txBody>
        </p:sp>
      </p:grpSp>
      <p:grpSp>
        <p:nvGrpSpPr>
          <p:cNvPr id="4" name="Group 8"/>
          <p:cNvGrpSpPr>
            <a:grpSpLocks/>
          </p:cNvGrpSpPr>
          <p:nvPr/>
        </p:nvGrpSpPr>
        <p:grpSpPr bwMode="auto">
          <a:xfrm>
            <a:off x="0" y="1143000"/>
            <a:ext cx="3429000" cy="2286000"/>
            <a:chOff x="0" y="720"/>
            <a:chExt cx="2160" cy="1440"/>
          </a:xfrm>
        </p:grpSpPr>
        <p:sp>
          <p:nvSpPr>
            <p:cNvPr id="150544" name="Text Box 9"/>
            <p:cNvSpPr txBox="1">
              <a:spLocks noChangeArrowheads="1"/>
            </p:cNvSpPr>
            <p:nvPr/>
          </p:nvSpPr>
          <p:spPr bwMode="auto">
            <a:xfrm>
              <a:off x="0" y="720"/>
              <a:ext cx="216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
              </a:r>
              <a:br>
                <a:rPr lang="en-US" altLang="en-US">
                  <a:effectLst/>
                  <a:latin typeface="Arial Rounded MT Bold" pitchFamily="34" charset="0"/>
                </a:rPr>
              </a:br>
              <a:r>
                <a:rPr lang="en-US" altLang="en-US">
                  <a:effectLst/>
                  <a:latin typeface="Arial Rounded MT Bold" pitchFamily="34" charset="0"/>
                </a:rPr>
                <a:t>      C</a:t>
              </a:r>
            </a:p>
          </p:txBody>
        </p:sp>
        <p:sp>
          <p:nvSpPr>
            <p:cNvPr id="681994"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124200" y="1676400"/>
            <a:ext cx="4652963" cy="2590800"/>
            <a:chOff x="1968" y="1056"/>
            <a:chExt cx="2931" cy="1632"/>
          </a:xfrm>
        </p:grpSpPr>
        <p:sp>
          <p:nvSpPr>
            <p:cNvPr id="150542" name="Text Box 12"/>
            <p:cNvSpPr txBox="1">
              <a:spLocks noChangeArrowheads="1"/>
            </p:cNvSpPr>
            <p:nvPr/>
          </p:nvSpPr>
          <p:spPr bwMode="auto">
            <a:xfrm>
              <a:off x="1968" y="1056"/>
              <a:ext cx="2931" cy="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latin typeface="Arial Rounded MT Bold" pitchFamily="34" charset="0"/>
                </a:rPr>
                <a:t>Graph composed of gadgets that mimic the gates in C</a:t>
              </a:r>
            </a:p>
          </p:txBody>
        </p:sp>
        <p:sp>
          <p:nvSpPr>
            <p:cNvPr id="681997" name="Line 13"/>
            <p:cNvSpPr>
              <a:spLocks noChangeShapeType="1"/>
            </p:cNvSpPr>
            <p:nvPr/>
          </p:nvSpPr>
          <p:spPr bwMode="auto">
            <a:xfrm>
              <a:off x="2500" y="26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grpSp>
        <p:nvGrpSpPr>
          <p:cNvPr id="6" name="Group 14"/>
          <p:cNvGrpSpPr>
            <a:grpSpLocks/>
          </p:cNvGrpSpPr>
          <p:nvPr/>
        </p:nvGrpSpPr>
        <p:grpSpPr bwMode="auto">
          <a:xfrm>
            <a:off x="3968750" y="5181600"/>
            <a:ext cx="2971800" cy="963613"/>
            <a:chOff x="2500" y="3264"/>
            <a:chExt cx="1872" cy="607"/>
          </a:xfrm>
        </p:grpSpPr>
        <p:sp>
          <p:nvSpPr>
            <p:cNvPr id="681999" name="Line 15"/>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150541" name="Text Box 16"/>
            <p:cNvSpPr txBox="1">
              <a:spLocks noChangeArrowheads="1"/>
            </p:cNvSpPr>
            <p:nvPr/>
          </p:nvSpPr>
          <p:spPr bwMode="auto">
            <a:xfrm>
              <a:off x="2784" y="3275"/>
              <a:ext cx="13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colourable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grpSp>
        <p:nvGrpSpPr>
          <p:cNvPr id="7" name="Group 17"/>
          <p:cNvGrpSpPr>
            <a:grpSpLocks/>
          </p:cNvGrpSpPr>
          <p:nvPr/>
        </p:nvGrpSpPr>
        <p:grpSpPr bwMode="auto">
          <a:xfrm>
            <a:off x="1143000" y="1524000"/>
            <a:ext cx="2438400" cy="1447800"/>
            <a:chOff x="720" y="960"/>
            <a:chExt cx="1536" cy="912"/>
          </a:xfrm>
        </p:grpSpPr>
        <p:sp>
          <p:nvSpPr>
            <p:cNvPr id="682002" name="Freeform 18"/>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150539" name="Text Box 19"/>
            <p:cNvSpPr txBox="1">
              <a:spLocks noChangeArrowheads="1"/>
            </p:cNvSpPr>
            <p:nvPr/>
          </p:nvSpPr>
          <p:spPr bwMode="auto">
            <a:xfrm>
              <a:off x="720" y="960"/>
              <a:ext cx="153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satisfiable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sp>
        <p:nvSpPr>
          <p:cNvPr id="150536" name="Text Box 20"/>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150537" name="Rectangle 21"/>
          <p:cNvSpPr>
            <a:spLocks noChangeArrowheads="1"/>
          </p:cNvSpPr>
          <p:nvPr/>
        </p:nvSpPr>
        <p:spPr bwMode="auto">
          <a:xfrm>
            <a:off x="2530475" y="704850"/>
            <a:ext cx="4175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Circuit</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3-Colouring</a:t>
            </a:r>
            <a:endParaRPr lang="en-US" altLang="en-US" sz="32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1+#ppt_w/2"/>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1555"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41060" name="Line 4"/>
          <p:cNvSpPr>
            <a:spLocks noChangeShapeType="1"/>
          </p:cNvSpPr>
          <p:nvPr/>
        </p:nvSpPr>
        <p:spPr bwMode="auto">
          <a:xfrm>
            <a:off x="2667000" y="236696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1061" name="Line 5"/>
          <p:cNvSpPr>
            <a:spLocks noChangeShapeType="1"/>
          </p:cNvSpPr>
          <p:nvPr/>
        </p:nvSpPr>
        <p:spPr bwMode="auto">
          <a:xfrm flipH="1">
            <a:off x="2619375" y="248602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1558" name="Text Box 7"/>
          <p:cNvSpPr txBox="1">
            <a:spLocks noChangeArrowheads="1"/>
          </p:cNvSpPr>
          <p:nvPr/>
        </p:nvSpPr>
        <p:spPr bwMode="auto">
          <a:xfrm>
            <a:off x="838200" y="4038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1559" name="Text Box 8"/>
          <p:cNvSpPr txBox="1">
            <a:spLocks noChangeArrowheads="1"/>
          </p:cNvSpPr>
          <p:nvPr/>
        </p:nvSpPr>
        <p:spPr bwMode="auto">
          <a:xfrm>
            <a:off x="2990850" y="4038600"/>
            <a:ext cx="2847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41065" name="Line 9"/>
          <p:cNvSpPr>
            <a:spLocks noChangeShapeType="1"/>
          </p:cNvSpPr>
          <p:nvPr/>
        </p:nvSpPr>
        <p:spPr bwMode="auto">
          <a:xfrm>
            <a:off x="2181225" y="425291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1066" name="Line 10"/>
          <p:cNvSpPr>
            <a:spLocks noChangeShapeType="1"/>
          </p:cNvSpPr>
          <p:nvPr/>
        </p:nvSpPr>
        <p:spPr bwMode="auto">
          <a:xfrm flipH="1">
            <a:off x="2133600" y="437197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1562" name="Rectangle 11"/>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151563" name="Rectangle 12"/>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41069" name="Line 13"/>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1565" name="Text Box 14"/>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1566" name="Group 15"/>
          <p:cNvGrpSpPr>
            <a:grpSpLocks/>
          </p:cNvGrpSpPr>
          <p:nvPr/>
        </p:nvGrpSpPr>
        <p:grpSpPr bwMode="auto">
          <a:xfrm>
            <a:off x="1716088" y="2362200"/>
            <a:ext cx="4625975" cy="1751013"/>
            <a:chOff x="1081" y="1488"/>
            <a:chExt cx="2914" cy="1103"/>
          </a:xfrm>
        </p:grpSpPr>
        <p:sp>
          <p:nvSpPr>
            <p:cNvPr id="941072" name="Freeform 16"/>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1581" name="Group 17"/>
            <p:cNvGrpSpPr>
              <a:grpSpLocks/>
            </p:cNvGrpSpPr>
            <p:nvPr/>
          </p:nvGrpSpPr>
          <p:grpSpPr bwMode="auto">
            <a:xfrm>
              <a:off x="1248" y="1488"/>
              <a:ext cx="2747" cy="1103"/>
              <a:chOff x="1232" y="1488"/>
              <a:chExt cx="2747" cy="1103"/>
            </a:xfrm>
          </p:grpSpPr>
          <p:sp>
            <p:nvSpPr>
              <p:cNvPr id="941074" name="Line 18"/>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41075" name="Freeform 19"/>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41076" name="Freeform 20"/>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1567" name="Group 21"/>
          <p:cNvGrpSpPr>
            <a:grpSpLocks/>
          </p:cNvGrpSpPr>
          <p:nvPr/>
        </p:nvGrpSpPr>
        <p:grpSpPr bwMode="auto">
          <a:xfrm>
            <a:off x="5989638" y="3276600"/>
            <a:ext cx="3030537" cy="1219200"/>
            <a:chOff x="3773" y="2064"/>
            <a:chExt cx="1909" cy="768"/>
          </a:xfrm>
        </p:grpSpPr>
        <p:sp>
          <p:nvSpPr>
            <p:cNvPr id="151578" name="Text Box 22"/>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41079" name="Line 23"/>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41080" name="Line 24"/>
          <p:cNvSpPr>
            <a:spLocks noChangeShapeType="1"/>
          </p:cNvSpPr>
          <p:nvPr/>
        </p:nvSpPr>
        <p:spPr bwMode="auto">
          <a:xfrm flipV="1">
            <a:off x="4343400" y="1676400"/>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1569" name="Text Box 25"/>
          <p:cNvSpPr txBox="1">
            <a:spLocks noChangeArrowheads="1"/>
          </p:cNvSpPr>
          <p:nvPr/>
        </p:nvSpPr>
        <p:spPr bwMode="auto">
          <a:xfrm>
            <a:off x="6405563" y="1295400"/>
            <a:ext cx="1519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41082" name="Line 26"/>
          <p:cNvSpPr>
            <a:spLocks noChangeShapeType="1"/>
          </p:cNvSpPr>
          <p:nvPr/>
        </p:nvSpPr>
        <p:spPr bwMode="auto">
          <a:xfrm flipV="1">
            <a:off x="4876800" y="1600200"/>
            <a:ext cx="1752600"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1571" name="Text Box 27"/>
          <p:cNvSpPr txBox="1">
            <a:spLocks noChangeArrowheads="1"/>
          </p:cNvSpPr>
          <p:nvPr/>
        </p:nvSpPr>
        <p:spPr bwMode="auto">
          <a:xfrm>
            <a:off x="3670300" y="1295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41084" name="Line 28"/>
          <p:cNvSpPr>
            <a:spLocks noChangeShapeType="1"/>
          </p:cNvSpPr>
          <p:nvPr/>
        </p:nvSpPr>
        <p:spPr bwMode="auto">
          <a:xfrm flipV="1">
            <a:off x="7162800" y="1724025"/>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5" name="Group 29"/>
          <p:cNvGrpSpPr>
            <a:grpSpLocks/>
          </p:cNvGrpSpPr>
          <p:nvPr/>
        </p:nvGrpSpPr>
        <p:grpSpPr bwMode="auto">
          <a:xfrm>
            <a:off x="4768850" y="1631950"/>
            <a:ext cx="2012950" cy="639763"/>
            <a:chOff x="3004" y="1028"/>
            <a:chExt cx="1268" cy="403"/>
          </a:xfrm>
        </p:grpSpPr>
        <p:sp>
          <p:nvSpPr>
            <p:cNvPr id="941086" name="Freeform 30"/>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1577" name="Text Box 31"/>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941088" name="Text Box 32"/>
          <p:cNvSpPr txBox="1">
            <a:spLocks noChangeArrowheads="1"/>
          </p:cNvSpPr>
          <p:nvPr/>
        </p:nvSpPr>
        <p:spPr bwMode="auto">
          <a:xfrm>
            <a:off x="1760538" y="4997450"/>
            <a:ext cx="6254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This proves that </a:t>
            </a:r>
            <a:r>
              <a:rPr lang="en-US" altLang="en-US">
                <a:solidFill>
                  <a:schemeClr val="tx2"/>
                </a:solidFill>
                <a:effectLst/>
              </a:rPr>
              <a:t>3-Col </a:t>
            </a:r>
            <a:r>
              <a:rPr lang="en-US" altLang="en-US">
                <a:effectLst/>
              </a:rPr>
              <a:t>is NP-Complete.</a:t>
            </a:r>
          </a:p>
        </p:txBody>
      </p:sp>
      <p:sp>
        <p:nvSpPr>
          <p:cNvPr id="941089" name="Text Box 33"/>
          <p:cNvSpPr txBox="1">
            <a:spLocks noChangeArrowheads="1"/>
          </p:cNvSpPr>
          <p:nvPr/>
        </p:nvSpPr>
        <p:spPr bwMode="auto">
          <a:xfrm>
            <a:off x="1752600" y="5486400"/>
            <a:ext cx="53784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And so are </a:t>
            </a:r>
            <a:r>
              <a:rPr lang="en-US" altLang="en-US">
                <a:solidFill>
                  <a:schemeClr val="tx2"/>
                </a:solidFill>
                <a:effectLst/>
              </a:rPr>
              <a:t>Scheduling, </a:t>
            </a:r>
            <a:br>
              <a:rPr lang="en-US" altLang="en-US">
                <a:solidFill>
                  <a:schemeClr val="tx2"/>
                </a:solidFill>
                <a:effectLst/>
              </a:rPr>
            </a:br>
            <a:r>
              <a:rPr lang="en-US" altLang="en-US">
                <a:solidFill>
                  <a:schemeClr val="tx2"/>
                </a:solidFill>
                <a:effectLst/>
              </a:rPr>
              <a:t>                  Graph-Colouring, </a:t>
            </a:r>
            <a:r>
              <a:rPr lang="en-US" altLang="en-US">
                <a:effectLst/>
              </a:rPr>
              <a:t>and</a:t>
            </a:r>
            <a:r>
              <a:rPr lang="en-US" altLang="en-US">
                <a:solidFill>
                  <a:schemeClr val="tx2"/>
                </a:solidFill>
                <a:effectLst/>
              </a:rPr>
              <a:t> </a:t>
            </a:r>
            <a:br>
              <a:rPr lang="en-US" altLang="en-US">
                <a:solidFill>
                  <a:schemeClr val="tx2"/>
                </a:solidFill>
                <a:effectLst/>
              </a:rPr>
            </a:br>
            <a:r>
              <a:rPr lang="en-US" altLang="en-US">
                <a:solidFill>
                  <a:schemeClr val="tx2"/>
                </a:solidFill>
                <a:effectLst/>
              </a:rPr>
              <a:t>                  3-SAT.</a:t>
            </a:r>
            <a:r>
              <a:rPr lang="en-US" altLang="en-US">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41088"/>
                                        </p:tgtEl>
                                        <p:attrNameLst>
                                          <p:attrName>style.visibility</p:attrName>
                                        </p:attrNameLst>
                                      </p:cBhvr>
                                      <p:to>
                                        <p:strVal val="visible"/>
                                      </p:to>
                                    </p:set>
                                    <p:anim calcmode="lin" valueType="num">
                                      <p:cBhvr additive="base">
                                        <p:cTn id="13" dur="500" fill="hold"/>
                                        <p:tgtEl>
                                          <p:spTgt spid="941088"/>
                                        </p:tgtEl>
                                        <p:attrNameLst>
                                          <p:attrName>ppt_x</p:attrName>
                                        </p:attrNameLst>
                                      </p:cBhvr>
                                      <p:tavLst>
                                        <p:tav tm="0">
                                          <p:val>
                                            <p:strVal val="#ppt_x"/>
                                          </p:val>
                                        </p:tav>
                                        <p:tav tm="100000">
                                          <p:val>
                                            <p:strVal val="#ppt_x"/>
                                          </p:val>
                                        </p:tav>
                                      </p:tavLst>
                                    </p:anim>
                                    <p:anim calcmode="lin" valueType="num">
                                      <p:cBhvr additive="base">
                                        <p:cTn id="14" dur="500" fill="hold"/>
                                        <p:tgtEl>
                                          <p:spTgt spid="94108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41089"/>
                                        </p:tgtEl>
                                        <p:attrNameLst>
                                          <p:attrName>style.visibility</p:attrName>
                                        </p:attrNameLst>
                                      </p:cBhvr>
                                      <p:to>
                                        <p:strVal val="visible"/>
                                      </p:to>
                                    </p:set>
                                    <p:anim calcmode="lin" valueType="num">
                                      <p:cBhvr additive="base">
                                        <p:cTn id="19" dur="500" fill="hold"/>
                                        <p:tgtEl>
                                          <p:spTgt spid="941089"/>
                                        </p:tgtEl>
                                        <p:attrNameLst>
                                          <p:attrName>ppt_x</p:attrName>
                                        </p:attrNameLst>
                                      </p:cBhvr>
                                      <p:tavLst>
                                        <p:tav tm="0">
                                          <p:val>
                                            <p:strVal val="#ppt_x"/>
                                          </p:val>
                                        </p:tav>
                                        <p:tav tm="100000">
                                          <p:val>
                                            <p:strVal val="#ppt_x"/>
                                          </p:val>
                                        </p:tav>
                                      </p:tavLst>
                                    </p:anim>
                                    <p:anim calcmode="lin" valueType="num">
                                      <p:cBhvr additive="base">
                                        <p:cTn id="20" dur="500" fill="hold"/>
                                        <p:tgtEl>
                                          <p:spTgt spid="9410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88" grpId="0"/>
      <p:bldP spid="941089"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2579"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46180" name="Line 4"/>
          <p:cNvSpPr>
            <a:spLocks noChangeShapeType="1"/>
          </p:cNvSpPr>
          <p:nvPr/>
        </p:nvSpPr>
        <p:spPr bwMode="auto">
          <a:xfrm>
            <a:off x="2667000" y="236696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6181" name="Line 5"/>
          <p:cNvSpPr>
            <a:spLocks noChangeShapeType="1"/>
          </p:cNvSpPr>
          <p:nvPr/>
        </p:nvSpPr>
        <p:spPr bwMode="auto">
          <a:xfrm flipH="1">
            <a:off x="2619375" y="248602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2582" name="Text Box 6"/>
          <p:cNvSpPr txBox="1">
            <a:spLocks noChangeArrowheads="1"/>
          </p:cNvSpPr>
          <p:nvPr/>
        </p:nvSpPr>
        <p:spPr bwMode="auto">
          <a:xfrm>
            <a:off x="838200" y="4038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2583" name="Text Box 7"/>
          <p:cNvSpPr txBox="1">
            <a:spLocks noChangeArrowheads="1"/>
          </p:cNvSpPr>
          <p:nvPr/>
        </p:nvSpPr>
        <p:spPr bwMode="auto">
          <a:xfrm>
            <a:off x="2990850" y="4038600"/>
            <a:ext cx="2847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46184" name="Line 8"/>
          <p:cNvSpPr>
            <a:spLocks noChangeShapeType="1"/>
          </p:cNvSpPr>
          <p:nvPr/>
        </p:nvSpPr>
        <p:spPr bwMode="auto">
          <a:xfrm>
            <a:off x="2181225" y="425291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6185" name="Line 9"/>
          <p:cNvSpPr>
            <a:spLocks noChangeShapeType="1"/>
          </p:cNvSpPr>
          <p:nvPr/>
        </p:nvSpPr>
        <p:spPr bwMode="auto">
          <a:xfrm flipH="1">
            <a:off x="2133600" y="437197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2586" name="Rectangle 10"/>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152587" name="Rectangle 11"/>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46188" name="Line 12"/>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2589" name="Text Box 13"/>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2590" name="Group 14"/>
          <p:cNvGrpSpPr>
            <a:grpSpLocks/>
          </p:cNvGrpSpPr>
          <p:nvPr/>
        </p:nvGrpSpPr>
        <p:grpSpPr bwMode="auto">
          <a:xfrm>
            <a:off x="1716088" y="2362200"/>
            <a:ext cx="4625975" cy="1751013"/>
            <a:chOff x="1081" y="1488"/>
            <a:chExt cx="2914" cy="1103"/>
          </a:xfrm>
        </p:grpSpPr>
        <p:sp>
          <p:nvSpPr>
            <p:cNvPr id="946191" name="Freeform 15"/>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2607" name="Group 16"/>
            <p:cNvGrpSpPr>
              <a:grpSpLocks/>
            </p:cNvGrpSpPr>
            <p:nvPr/>
          </p:nvGrpSpPr>
          <p:grpSpPr bwMode="auto">
            <a:xfrm>
              <a:off x="1248" y="1488"/>
              <a:ext cx="2747" cy="1103"/>
              <a:chOff x="1232" y="1488"/>
              <a:chExt cx="2747" cy="1103"/>
            </a:xfrm>
          </p:grpSpPr>
          <p:sp>
            <p:nvSpPr>
              <p:cNvPr id="946193" name="Line 17"/>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46194" name="Freeform 18"/>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46195" name="Freeform 19"/>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2591" name="Group 20"/>
          <p:cNvGrpSpPr>
            <a:grpSpLocks/>
          </p:cNvGrpSpPr>
          <p:nvPr/>
        </p:nvGrpSpPr>
        <p:grpSpPr bwMode="auto">
          <a:xfrm>
            <a:off x="5989638" y="3276600"/>
            <a:ext cx="3030537" cy="1219200"/>
            <a:chOff x="3773" y="2064"/>
            <a:chExt cx="1909" cy="768"/>
          </a:xfrm>
        </p:grpSpPr>
        <p:sp>
          <p:nvSpPr>
            <p:cNvPr id="152604" name="Text Box 21"/>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46198" name="Line 22"/>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46199" name="Line 23"/>
          <p:cNvSpPr>
            <a:spLocks noChangeShapeType="1"/>
          </p:cNvSpPr>
          <p:nvPr/>
        </p:nvSpPr>
        <p:spPr bwMode="auto">
          <a:xfrm flipV="1">
            <a:off x="4343400" y="1676400"/>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2593" name="Text Box 24"/>
          <p:cNvSpPr txBox="1">
            <a:spLocks noChangeArrowheads="1"/>
          </p:cNvSpPr>
          <p:nvPr/>
        </p:nvSpPr>
        <p:spPr bwMode="auto">
          <a:xfrm>
            <a:off x="6405563" y="1295400"/>
            <a:ext cx="1519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46201" name="Line 25"/>
          <p:cNvSpPr>
            <a:spLocks noChangeShapeType="1"/>
          </p:cNvSpPr>
          <p:nvPr/>
        </p:nvSpPr>
        <p:spPr bwMode="auto">
          <a:xfrm flipV="1">
            <a:off x="4876800" y="1600200"/>
            <a:ext cx="1752600"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2595" name="Text Box 26"/>
          <p:cNvSpPr txBox="1">
            <a:spLocks noChangeArrowheads="1"/>
          </p:cNvSpPr>
          <p:nvPr/>
        </p:nvSpPr>
        <p:spPr bwMode="auto">
          <a:xfrm>
            <a:off x="3670300" y="1295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46203" name="Line 27"/>
          <p:cNvSpPr>
            <a:spLocks noChangeShapeType="1"/>
          </p:cNvSpPr>
          <p:nvPr/>
        </p:nvSpPr>
        <p:spPr bwMode="auto">
          <a:xfrm flipV="1">
            <a:off x="7162800" y="1724025"/>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2597" name="Group 28"/>
          <p:cNvGrpSpPr>
            <a:grpSpLocks/>
          </p:cNvGrpSpPr>
          <p:nvPr/>
        </p:nvGrpSpPr>
        <p:grpSpPr bwMode="auto">
          <a:xfrm>
            <a:off x="4768850" y="1631950"/>
            <a:ext cx="2012950" cy="639763"/>
            <a:chOff x="3004" y="1028"/>
            <a:chExt cx="1268" cy="403"/>
          </a:xfrm>
        </p:grpSpPr>
        <p:sp>
          <p:nvSpPr>
            <p:cNvPr id="946205" name="Freeform 29"/>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2603" name="Text Box 30"/>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grpSp>
        <p:nvGrpSpPr>
          <p:cNvPr id="6" name="Group 33"/>
          <p:cNvGrpSpPr>
            <a:grpSpLocks/>
          </p:cNvGrpSpPr>
          <p:nvPr/>
        </p:nvGrpSpPr>
        <p:grpSpPr bwMode="auto">
          <a:xfrm>
            <a:off x="2174875" y="2911475"/>
            <a:ext cx="4033838" cy="1127125"/>
            <a:chOff x="1232" y="1488"/>
            <a:chExt cx="2541" cy="710"/>
          </a:xfrm>
        </p:grpSpPr>
        <p:sp>
          <p:nvSpPr>
            <p:cNvPr id="946210" name="Line 34"/>
            <p:cNvSpPr>
              <a:spLocks noChangeShapeType="1"/>
            </p:cNvSpPr>
            <p:nvPr/>
          </p:nvSpPr>
          <p:spPr bwMode="auto">
            <a:xfrm flipV="1">
              <a:off x="1232" y="1488"/>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2601" name="Text Box 35"/>
            <p:cNvSpPr txBox="1">
              <a:spLocks noChangeArrowheads="1"/>
            </p:cNvSpPr>
            <p:nvPr/>
          </p:nvSpPr>
          <p:spPr bwMode="auto">
            <a:xfrm>
              <a:off x="2101" y="1866"/>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
        <p:nvSpPr>
          <p:cNvPr id="946212" name="Text Box 36"/>
          <p:cNvSpPr txBox="1">
            <a:spLocks noChangeArrowheads="1"/>
          </p:cNvSpPr>
          <p:nvPr/>
        </p:nvSpPr>
        <p:spPr bwMode="auto">
          <a:xfrm>
            <a:off x="1752600" y="5334000"/>
            <a:ext cx="53244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True but we will not do this here.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46212"/>
                                        </p:tgtEl>
                                        <p:attrNameLst>
                                          <p:attrName>style.visibility</p:attrName>
                                        </p:attrNameLst>
                                      </p:cBhvr>
                                      <p:to>
                                        <p:strVal val="visible"/>
                                      </p:to>
                                    </p:set>
                                    <p:anim calcmode="lin" valueType="num">
                                      <p:cBhvr additive="base">
                                        <p:cTn id="13" dur="500" fill="hold"/>
                                        <p:tgtEl>
                                          <p:spTgt spid="946212"/>
                                        </p:tgtEl>
                                        <p:attrNameLst>
                                          <p:attrName>ppt_x</p:attrName>
                                        </p:attrNameLst>
                                      </p:cBhvr>
                                      <p:tavLst>
                                        <p:tav tm="0">
                                          <p:val>
                                            <p:strVal val="#ppt_x"/>
                                          </p:val>
                                        </p:tav>
                                        <p:tav tm="100000">
                                          <p:val>
                                            <p:strVal val="#ppt_x"/>
                                          </p:val>
                                        </p:tav>
                                      </p:tavLst>
                                    </p:anim>
                                    <p:anim calcmode="lin" valueType="num">
                                      <p:cBhvr additive="base">
                                        <p:cTn id="14" dur="500" fill="hold"/>
                                        <p:tgtEl>
                                          <p:spTgt spid="9462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212"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3603"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48228" name="Line 4"/>
          <p:cNvSpPr>
            <a:spLocks noChangeShapeType="1"/>
          </p:cNvSpPr>
          <p:nvPr/>
        </p:nvSpPr>
        <p:spPr bwMode="auto">
          <a:xfrm>
            <a:off x="2667000" y="236696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8229" name="Line 5"/>
          <p:cNvSpPr>
            <a:spLocks noChangeShapeType="1"/>
          </p:cNvSpPr>
          <p:nvPr/>
        </p:nvSpPr>
        <p:spPr bwMode="auto">
          <a:xfrm flipH="1">
            <a:off x="2619375" y="248602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3606" name="Text Box 6"/>
          <p:cNvSpPr txBox="1">
            <a:spLocks noChangeArrowheads="1"/>
          </p:cNvSpPr>
          <p:nvPr/>
        </p:nvSpPr>
        <p:spPr bwMode="auto">
          <a:xfrm>
            <a:off x="838200" y="4038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3607" name="Text Box 7"/>
          <p:cNvSpPr txBox="1">
            <a:spLocks noChangeArrowheads="1"/>
          </p:cNvSpPr>
          <p:nvPr/>
        </p:nvSpPr>
        <p:spPr bwMode="auto">
          <a:xfrm>
            <a:off x="2990850" y="4038600"/>
            <a:ext cx="2847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48232" name="Line 8"/>
          <p:cNvSpPr>
            <a:spLocks noChangeShapeType="1"/>
          </p:cNvSpPr>
          <p:nvPr/>
        </p:nvSpPr>
        <p:spPr bwMode="auto">
          <a:xfrm>
            <a:off x="2181225" y="4252913"/>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8233" name="Line 9"/>
          <p:cNvSpPr>
            <a:spLocks noChangeShapeType="1"/>
          </p:cNvSpPr>
          <p:nvPr/>
        </p:nvSpPr>
        <p:spPr bwMode="auto">
          <a:xfrm flipH="1">
            <a:off x="2133600" y="4371975"/>
            <a:ext cx="990600"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3610" name="Rectangle 10"/>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153611" name="Rectangle 11"/>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48236" name="Line 12"/>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3613" name="Text Box 13"/>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3614" name="Group 14"/>
          <p:cNvGrpSpPr>
            <a:grpSpLocks/>
          </p:cNvGrpSpPr>
          <p:nvPr/>
        </p:nvGrpSpPr>
        <p:grpSpPr bwMode="auto">
          <a:xfrm>
            <a:off x="1716088" y="2362200"/>
            <a:ext cx="4625975" cy="1751013"/>
            <a:chOff x="1081" y="1488"/>
            <a:chExt cx="2914" cy="1103"/>
          </a:xfrm>
        </p:grpSpPr>
        <p:sp>
          <p:nvSpPr>
            <p:cNvPr id="948239" name="Freeform 15"/>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3633" name="Group 16"/>
            <p:cNvGrpSpPr>
              <a:grpSpLocks/>
            </p:cNvGrpSpPr>
            <p:nvPr/>
          </p:nvGrpSpPr>
          <p:grpSpPr bwMode="auto">
            <a:xfrm>
              <a:off x="1248" y="1488"/>
              <a:ext cx="2747" cy="1103"/>
              <a:chOff x="1232" y="1488"/>
              <a:chExt cx="2747" cy="1103"/>
            </a:xfrm>
          </p:grpSpPr>
          <p:sp>
            <p:nvSpPr>
              <p:cNvPr id="948241" name="Line 17"/>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48242" name="Freeform 18"/>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48243" name="Freeform 19"/>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3615" name="Group 20"/>
          <p:cNvGrpSpPr>
            <a:grpSpLocks/>
          </p:cNvGrpSpPr>
          <p:nvPr/>
        </p:nvGrpSpPr>
        <p:grpSpPr bwMode="auto">
          <a:xfrm>
            <a:off x="5989638" y="3276600"/>
            <a:ext cx="3030537" cy="1219200"/>
            <a:chOff x="3773" y="2064"/>
            <a:chExt cx="1909" cy="768"/>
          </a:xfrm>
        </p:grpSpPr>
        <p:sp>
          <p:nvSpPr>
            <p:cNvPr id="153630" name="Text Box 21"/>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48246" name="Line 22"/>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48247" name="Line 23"/>
          <p:cNvSpPr>
            <a:spLocks noChangeShapeType="1"/>
          </p:cNvSpPr>
          <p:nvPr/>
        </p:nvSpPr>
        <p:spPr bwMode="auto">
          <a:xfrm flipV="1">
            <a:off x="4343400" y="1676400"/>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3617" name="Text Box 24"/>
          <p:cNvSpPr txBox="1">
            <a:spLocks noChangeArrowheads="1"/>
          </p:cNvSpPr>
          <p:nvPr/>
        </p:nvSpPr>
        <p:spPr bwMode="auto">
          <a:xfrm>
            <a:off x="6405563" y="1295400"/>
            <a:ext cx="1519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48249" name="Line 25"/>
          <p:cNvSpPr>
            <a:spLocks noChangeShapeType="1"/>
          </p:cNvSpPr>
          <p:nvPr/>
        </p:nvSpPr>
        <p:spPr bwMode="auto">
          <a:xfrm flipV="1">
            <a:off x="4876800" y="1600200"/>
            <a:ext cx="1752600"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3619" name="Text Box 26"/>
          <p:cNvSpPr txBox="1">
            <a:spLocks noChangeArrowheads="1"/>
          </p:cNvSpPr>
          <p:nvPr/>
        </p:nvSpPr>
        <p:spPr bwMode="auto">
          <a:xfrm>
            <a:off x="3670300" y="1295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48251" name="Line 27"/>
          <p:cNvSpPr>
            <a:spLocks noChangeShapeType="1"/>
          </p:cNvSpPr>
          <p:nvPr/>
        </p:nvSpPr>
        <p:spPr bwMode="auto">
          <a:xfrm flipV="1">
            <a:off x="7162800" y="1724025"/>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3621" name="Group 28"/>
          <p:cNvGrpSpPr>
            <a:grpSpLocks/>
          </p:cNvGrpSpPr>
          <p:nvPr/>
        </p:nvGrpSpPr>
        <p:grpSpPr bwMode="auto">
          <a:xfrm>
            <a:off x="4768850" y="1631950"/>
            <a:ext cx="2012950" cy="639763"/>
            <a:chOff x="3004" y="1028"/>
            <a:chExt cx="1268" cy="403"/>
          </a:xfrm>
        </p:grpSpPr>
        <p:sp>
          <p:nvSpPr>
            <p:cNvPr id="948253" name="Freeform 29"/>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3629" name="Text Box 30"/>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948256" name="Line 32"/>
          <p:cNvSpPr>
            <a:spLocks noChangeShapeType="1"/>
          </p:cNvSpPr>
          <p:nvPr/>
        </p:nvSpPr>
        <p:spPr bwMode="auto">
          <a:xfrm flipV="1">
            <a:off x="2174875" y="2911475"/>
            <a:ext cx="4033838" cy="1127125"/>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6" name="Group 38"/>
          <p:cNvGrpSpPr>
            <a:grpSpLocks/>
          </p:cNvGrpSpPr>
          <p:nvPr/>
        </p:nvGrpSpPr>
        <p:grpSpPr bwMode="auto">
          <a:xfrm>
            <a:off x="222250" y="1143000"/>
            <a:ext cx="8693150" cy="4329113"/>
            <a:chOff x="140" y="720"/>
            <a:chExt cx="5476" cy="2727"/>
          </a:xfrm>
        </p:grpSpPr>
        <p:sp>
          <p:nvSpPr>
            <p:cNvPr id="948260" name="Freeform 36"/>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3627" name="Rectangle 37"/>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sp>
        <p:nvSpPr>
          <p:cNvPr id="948263" name="Rectangle 39"/>
          <p:cNvSpPr>
            <a:spLocks noChangeArrowheads="1"/>
          </p:cNvSpPr>
          <p:nvPr/>
        </p:nvSpPr>
        <p:spPr bwMode="auto">
          <a:xfrm>
            <a:off x="608013" y="5484813"/>
            <a:ext cx="8078787"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If we can solve one of these quickly, </a:t>
            </a:r>
            <a:br>
              <a:rPr lang="en-US" altLang="en-US">
                <a:effectLst/>
              </a:rPr>
            </a:br>
            <a:endParaRPr lang="en-US" altLang="en-US">
              <a:effectLst/>
            </a:endParaRPr>
          </a:p>
          <a:p>
            <a:pPr algn="ctr"/>
            <a:r>
              <a:rPr lang="en-US" altLang="en-US">
                <a:effectLst/>
              </a:rPr>
              <a:t>then we can solve all NP-problems quickly.</a:t>
            </a:r>
          </a:p>
        </p:txBody>
      </p:sp>
      <p:sp>
        <p:nvSpPr>
          <p:cNvPr id="948264" name="AutoShape 40"/>
          <p:cNvSpPr>
            <a:spLocks noChangeArrowheads="1"/>
          </p:cNvSpPr>
          <p:nvPr/>
        </p:nvSpPr>
        <p:spPr bwMode="auto">
          <a:xfrm>
            <a:off x="4224338" y="5870575"/>
            <a:ext cx="587375" cy="665163"/>
          </a:xfrm>
          <a:prstGeom prst="upDownArrow">
            <a:avLst>
              <a:gd name="adj1" fmla="val 50000"/>
              <a:gd name="adj2" fmla="val 22649"/>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48263">
                                            <p:txEl>
                                              <p:pRg st="0" end="0"/>
                                            </p:txEl>
                                          </p:spTgt>
                                        </p:tgtEl>
                                        <p:attrNameLst>
                                          <p:attrName>style.visibility</p:attrName>
                                        </p:attrNameLst>
                                      </p:cBhvr>
                                      <p:to>
                                        <p:strVal val="visible"/>
                                      </p:to>
                                    </p:set>
                                    <p:anim calcmode="lin" valueType="num">
                                      <p:cBhvr additive="base">
                                        <p:cTn id="13" dur="500" fill="hold"/>
                                        <p:tgtEl>
                                          <p:spTgt spid="94826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482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48264"/>
                                        </p:tgtEl>
                                        <p:attrNameLst>
                                          <p:attrName>style.visibility</p:attrName>
                                        </p:attrNameLst>
                                      </p:cBhvr>
                                      <p:to>
                                        <p:strVal val="visible"/>
                                      </p:to>
                                    </p:set>
                                    <p:anim calcmode="lin" valueType="num">
                                      <p:cBhvr additive="base">
                                        <p:cTn id="19" dur="500" fill="hold"/>
                                        <p:tgtEl>
                                          <p:spTgt spid="948264"/>
                                        </p:tgtEl>
                                        <p:attrNameLst>
                                          <p:attrName>ppt_x</p:attrName>
                                        </p:attrNameLst>
                                      </p:cBhvr>
                                      <p:tavLst>
                                        <p:tav tm="0">
                                          <p:val>
                                            <p:strVal val="#ppt_x"/>
                                          </p:val>
                                        </p:tav>
                                        <p:tav tm="100000">
                                          <p:val>
                                            <p:strVal val="#ppt_x"/>
                                          </p:val>
                                        </p:tav>
                                      </p:tavLst>
                                    </p:anim>
                                    <p:anim calcmode="lin" valueType="num">
                                      <p:cBhvr additive="base">
                                        <p:cTn id="20" dur="500" fill="hold"/>
                                        <p:tgtEl>
                                          <p:spTgt spid="94826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948263">
                                            <p:txEl>
                                              <p:pRg st="1" end="1"/>
                                            </p:txEl>
                                          </p:spTgt>
                                        </p:tgtEl>
                                        <p:attrNameLst>
                                          <p:attrName>style.visibility</p:attrName>
                                        </p:attrNameLst>
                                      </p:cBhvr>
                                      <p:to>
                                        <p:strVal val="visible"/>
                                      </p:to>
                                    </p:set>
                                    <p:anim calcmode="lin" valueType="num">
                                      <p:cBhvr additive="base">
                                        <p:cTn id="23" dur="500" fill="hold"/>
                                        <p:tgtEl>
                                          <p:spTgt spid="94826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4826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826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4" name="Text Box 2"/>
          <p:cNvSpPr txBox="1">
            <a:spLocks noChangeArrowheads="1"/>
          </p:cNvSpPr>
          <p:nvPr/>
        </p:nvSpPr>
        <p:spPr bwMode="auto">
          <a:xfrm>
            <a:off x="609600" y="1371600"/>
            <a:ext cx="8534400" cy="436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Not</a:t>
            </a:r>
            <a:r>
              <a:rPr lang="en-US" altLang="en-US">
                <a:effectLst/>
              </a:rPr>
              <a:t> </a:t>
            </a:r>
            <a:r>
              <a:rPr lang="en-US" altLang="en-US">
                <a:solidFill>
                  <a:schemeClr val="tx2"/>
                </a:solidFill>
                <a:effectLst/>
              </a:rPr>
              <a:t>3-Col</a:t>
            </a:r>
            <a:r>
              <a:rPr lang="en-US" altLang="en-US">
                <a:effectLst/>
              </a:rPr>
              <a:t>:</a:t>
            </a:r>
          </a:p>
          <a:p>
            <a:pPr>
              <a:buFontTx/>
              <a:buChar char="•"/>
            </a:pPr>
            <a:r>
              <a:rPr lang="en-US" altLang="en-US">
                <a:effectLst/>
              </a:rPr>
              <a:t>Instance: A graph </a:t>
            </a:r>
            <a:r>
              <a:rPr lang="en-US" altLang="en-US">
                <a:solidFill>
                  <a:srgbClr val="00FFCC"/>
                </a:solidFill>
                <a:effectLst/>
              </a:rPr>
              <a:t>G</a:t>
            </a:r>
            <a:r>
              <a:rPr lang="en-US" altLang="en-US">
                <a:effectLst/>
              </a:rPr>
              <a:t>.</a:t>
            </a:r>
          </a:p>
          <a:p>
            <a:pPr>
              <a:buFontTx/>
              <a:buChar char="•"/>
            </a:pPr>
            <a:r>
              <a:rPr lang="en-US" altLang="en-US">
                <a:effectLst/>
              </a:rPr>
              <a:t>Solution: Colouring </a:t>
            </a:r>
            <a:r>
              <a:rPr lang="en-US" altLang="en-US">
                <a:solidFill>
                  <a:srgbClr val="00FFCC"/>
                </a:solidFill>
                <a:effectLst/>
              </a:rPr>
              <a:t>C</a:t>
            </a:r>
            <a:r>
              <a:rPr lang="en-US" altLang="en-US">
                <a:effectLst/>
              </a:rPr>
              <a:t> nodes of </a:t>
            </a:r>
            <a:r>
              <a:rPr lang="en-US" altLang="en-US">
                <a:solidFill>
                  <a:srgbClr val="00FFCC"/>
                </a:solidFill>
                <a:effectLst/>
              </a:rPr>
              <a:t>G</a:t>
            </a:r>
            <a:r>
              <a:rPr lang="en-US" altLang="en-US">
                <a:effectLst/>
              </a:rPr>
              <a:t> with </a:t>
            </a:r>
            <a:r>
              <a:rPr lang="en-US" altLang="en-US">
                <a:solidFill>
                  <a:srgbClr val="00FFCC"/>
                </a:solidFill>
                <a:effectLst/>
              </a:rPr>
              <a:t>3</a:t>
            </a:r>
            <a:r>
              <a:rPr lang="en-US" altLang="en-US">
                <a:effectLst/>
              </a:rPr>
              <a:t> colours </a:t>
            </a:r>
            <a:br>
              <a:rPr lang="en-US" altLang="en-US">
                <a:effectLst/>
              </a:rPr>
            </a:br>
            <a:r>
              <a:rPr lang="en-US" altLang="en-US">
                <a:effectLst/>
              </a:rPr>
              <a:t>                such that every edge has two colours. </a:t>
            </a:r>
          </a:p>
          <a:p>
            <a:pPr>
              <a:buFontTx/>
              <a:buChar char="•"/>
            </a:pPr>
            <a:r>
              <a:rPr lang="en-US" altLang="en-US">
                <a:solidFill>
                  <a:srgbClr val="00FFCC"/>
                </a:solidFill>
                <a:effectLst/>
              </a:rPr>
              <a:t>G</a:t>
            </a:r>
            <a:r>
              <a:rPr lang="en-US" altLang="en-US">
                <a:effectLst/>
              </a:rPr>
              <a:t> is a </a:t>
            </a:r>
            <a:r>
              <a:rPr lang="en-US" altLang="en-US">
                <a:solidFill>
                  <a:srgbClr val="FF00FF"/>
                </a:solidFill>
                <a:effectLst/>
              </a:rPr>
              <a:t>No</a:t>
            </a:r>
            <a:r>
              <a:rPr lang="en-US" altLang="en-US">
                <a:effectLst/>
              </a:rPr>
              <a:t> instance if there is not such a colouring. </a:t>
            </a:r>
          </a:p>
          <a:p>
            <a:pPr>
              <a:buFontTx/>
              <a:buChar char="•"/>
            </a:pPr>
            <a:r>
              <a:rPr lang="en-US" altLang="en-US">
                <a:effectLst/>
              </a:rPr>
              <a:t>Given an instance </a:t>
            </a:r>
            <a:r>
              <a:rPr lang="en-US" altLang="en-US">
                <a:solidFill>
                  <a:srgbClr val="00FFCC"/>
                </a:solidFill>
                <a:effectLst/>
              </a:rPr>
              <a:t>G </a:t>
            </a:r>
            <a:r>
              <a:rPr lang="en-US" altLang="en-US">
                <a:effectLst/>
              </a:rPr>
              <a:t>and a solution </a:t>
            </a:r>
            <a:r>
              <a:rPr lang="en-US" altLang="en-US">
                <a:solidFill>
                  <a:srgbClr val="00FFCC"/>
                </a:solidFill>
                <a:effectLst/>
              </a:rPr>
              <a:t>C,</a:t>
            </a:r>
            <a:br>
              <a:rPr lang="en-US" altLang="en-US">
                <a:solidFill>
                  <a:srgbClr val="00FFCC"/>
                </a:solidFill>
                <a:effectLst/>
              </a:rPr>
            </a:br>
            <a:r>
              <a:rPr lang="en-US" altLang="en-US">
                <a:solidFill>
                  <a:srgbClr val="00FFCC"/>
                </a:solidFill>
                <a:effectLst/>
              </a:rPr>
              <a:t>  </a:t>
            </a:r>
            <a:r>
              <a:rPr lang="en-US" altLang="en-US">
                <a:effectLst/>
              </a:rPr>
              <a:t>there is a poly-time alg </a:t>
            </a:r>
            <a:r>
              <a:rPr lang="en-US" altLang="en-US">
                <a:solidFill>
                  <a:srgbClr val="00FFCC"/>
                </a:solidFill>
                <a:effectLst/>
              </a:rPr>
              <a:t>Valid(G,C)</a:t>
            </a:r>
            <a:r>
              <a:rPr lang="en-US" altLang="en-US">
                <a:effectLst/>
              </a:rPr>
              <a:t> to test </a:t>
            </a:r>
            <a:br>
              <a:rPr lang="en-US" altLang="en-US">
                <a:effectLst/>
              </a:rPr>
            </a:br>
            <a:r>
              <a:rPr lang="en-US" altLang="en-US">
                <a:effectLst/>
              </a:rPr>
              <a:t>  whether or not </a:t>
            </a:r>
            <a:r>
              <a:rPr lang="en-US" altLang="en-US">
                <a:solidFill>
                  <a:srgbClr val="00FFCC"/>
                </a:solidFill>
                <a:effectLst/>
              </a:rPr>
              <a:t>C</a:t>
            </a:r>
            <a:r>
              <a:rPr lang="en-US" altLang="en-US">
                <a:effectLst/>
              </a:rPr>
              <a:t> is a valid </a:t>
            </a:r>
            <a:r>
              <a:rPr lang="en-US" altLang="en-US">
                <a:solidFill>
                  <a:srgbClr val="00FFCC"/>
                </a:solidFill>
                <a:effectLst/>
              </a:rPr>
              <a:t>3</a:t>
            </a:r>
            <a:r>
              <a:rPr lang="en-US" altLang="en-US">
                <a:effectLst/>
              </a:rPr>
              <a:t>-colouring of </a:t>
            </a:r>
            <a:r>
              <a:rPr lang="en-US" altLang="en-US">
                <a:solidFill>
                  <a:srgbClr val="00FFCC"/>
                </a:solidFill>
                <a:effectLst/>
              </a:rPr>
              <a:t>G</a:t>
            </a:r>
            <a:r>
              <a:rPr lang="en-US" altLang="en-US">
                <a:effectLst/>
              </a:rPr>
              <a:t>.</a:t>
            </a:r>
          </a:p>
          <a:p>
            <a:pPr>
              <a:buFont typeface="Symbol" pitchFamily="18" charset="2"/>
              <a:buNone/>
            </a:pPr>
            <a:r>
              <a:rPr lang="en-US" altLang="en-US">
                <a:solidFill>
                  <a:schemeClr val="hlink"/>
                </a:solidFill>
                <a:effectLst/>
                <a:sym typeface="Symbol" pitchFamily="18" charset="2"/>
              </a:rPr>
              <a:t></a:t>
            </a:r>
            <a:r>
              <a:rPr lang="en-US" altLang="en-US">
                <a:effectLst/>
              </a:rPr>
              <a:t> </a:t>
            </a:r>
            <a:r>
              <a:rPr lang="en-US" altLang="en-US">
                <a:solidFill>
                  <a:schemeClr val="tx2"/>
                </a:solidFill>
                <a:effectLst/>
              </a:rPr>
              <a:t>Not</a:t>
            </a:r>
            <a:r>
              <a:rPr lang="en-US" altLang="en-US">
                <a:effectLst/>
              </a:rPr>
              <a:t> </a:t>
            </a:r>
            <a:r>
              <a:rPr lang="en-US" altLang="en-US">
                <a:solidFill>
                  <a:schemeClr val="tx2"/>
                </a:solidFill>
                <a:effectLst/>
              </a:rPr>
              <a:t>3-Col</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a:p>
            <a:pPr>
              <a:buFont typeface="Symbol" pitchFamily="18" charset="2"/>
              <a:buNone/>
            </a:pPr>
            <a:r>
              <a:rPr lang="en-US" altLang="en-US">
                <a:solidFill>
                  <a:schemeClr val="hlink"/>
                </a:solidFill>
                <a:effectLst/>
                <a:sym typeface="Symbol" pitchFamily="18" charset="2"/>
              </a:rPr>
              <a:t></a:t>
            </a:r>
            <a:r>
              <a:rPr lang="en-US" altLang="en-US">
                <a:effectLst/>
              </a:rPr>
              <a:t> </a:t>
            </a:r>
            <a:r>
              <a:rPr lang="en-US" altLang="en-US">
                <a:solidFill>
                  <a:schemeClr val="tx2"/>
                </a:solidFill>
                <a:effectLst/>
              </a:rPr>
              <a:t>Not</a:t>
            </a:r>
            <a:r>
              <a:rPr lang="en-US" altLang="en-US">
                <a:effectLst/>
              </a:rPr>
              <a:t> </a:t>
            </a:r>
            <a:r>
              <a:rPr lang="en-US" altLang="en-US">
                <a:solidFill>
                  <a:schemeClr val="tx2"/>
                </a:solidFill>
                <a:effectLst/>
              </a:rPr>
              <a:t>3-Col</a:t>
            </a:r>
            <a:r>
              <a:rPr lang="en-US" altLang="en-US">
                <a:effectLst/>
              </a:rPr>
              <a:t> </a:t>
            </a:r>
            <a:r>
              <a:rPr lang="en-US" altLang="en-US">
                <a:solidFill>
                  <a:schemeClr val="tx2"/>
                </a:solidFill>
                <a:effectLst/>
                <a:sym typeface="Symbol" pitchFamily="18" charset="2"/>
              </a:rPr>
              <a:t></a:t>
            </a:r>
            <a:r>
              <a:rPr lang="en-US" altLang="en-US">
                <a:solidFill>
                  <a:schemeClr val="tx2"/>
                </a:solidFill>
                <a:effectLst/>
              </a:rPr>
              <a:t> Co-NP</a:t>
            </a:r>
            <a:r>
              <a:rPr lang="en-US" altLang="en-US">
                <a:effectLst/>
              </a:rPr>
              <a:t>.</a:t>
            </a:r>
          </a:p>
        </p:txBody>
      </p:sp>
      <p:sp>
        <p:nvSpPr>
          <p:cNvPr id="914456" name="Line 24"/>
          <p:cNvSpPr>
            <a:spLocks noChangeShapeType="1"/>
          </p:cNvSpPr>
          <p:nvPr/>
        </p:nvSpPr>
        <p:spPr bwMode="auto">
          <a:xfrm flipV="1">
            <a:off x="2133600" y="4894263"/>
            <a:ext cx="1066800" cy="422275"/>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nvGrpSpPr>
          <p:cNvPr id="2" name="Group 44"/>
          <p:cNvGrpSpPr>
            <a:grpSpLocks/>
          </p:cNvGrpSpPr>
          <p:nvPr/>
        </p:nvGrpSpPr>
        <p:grpSpPr bwMode="auto">
          <a:xfrm flipH="1">
            <a:off x="8067675" y="4506913"/>
            <a:ext cx="1076325" cy="2274887"/>
            <a:chOff x="3915" y="446"/>
            <a:chExt cx="678" cy="1433"/>
          </a:xfrm>
        </p:grpSpPr>
        <p:sp>
          <p:nvSpPr>
            <p:cNvPr id="914477" name="Rectangle 45"/>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914478" name="Freeform 46"/>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914479" name="Freeform 47"/>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914480" name="Freeform 48"/>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914481" name="Freeform 49"/>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914482" name="Freeform 50"/>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914483" name="Freeform 51"/>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914484" name="Freeform 52"/>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914485" name="Freeform 53"/>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914486" name="Freeform 54"/>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914487" name="Freeform 55"/>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914488" name="Freeform 56"/>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914489" name="Freeform 57"/>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914490" name="Freeform 58"/>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914491" name="Freeform 59"/>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914492" name="Freeform 60"/>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914493" name="Freeform 61"/>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914494" name="Freeform 62"/>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914495" name="Freeform 63"/>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914496" name="Freeform 64"/>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914497" name="Freeform 65"/>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914498" name="Freeform 66"/>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14499" name="Freeform 67"/>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14500" name="Freeform 68"/>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14501" name="Freeform 69"/>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14502" name="Freeform 70"/>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14503" name="Freeform 71"/>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14504" name="Freeform 72"/>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14505" name="Freeform 73"/>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14506" name="Freeform 74"/>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14507" name="Freeform 75"/>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914508" name="Freeform 76"/>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914509" name="Freeform 77"/>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914510" name="Freeform 78"/>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914511" name="Freeform 79"/>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914512" name="Freeform 80"/>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914513" name="Freeform 81"/>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914514" name="Freeform 82"/>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914515" name="Freeform 83"/>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914516" name="Freeform 84"/>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914517" name="Freeform 85"/>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914518" name="Freeform 86"/>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914519" name="Freeform 87"/>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914520" name="Freeform 88"/>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914521" name="Freeform 89"/>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914522" name="Freeform 90"/>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914523" name="Freeform 91"/>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914524" name="Freeform 92"/>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914525" name="Freeform 93"/>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914526" name="Freeform 94"/>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914527" name="Freeform 95"/>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914528" name="Freeform 96"/>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914529" name="Freeform 97"/>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914530" name="Freeform 98"/>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914531" name="Freeform 99"/>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914532" name="Freeform 100"/>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14533" name="Freeform 101"/>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4534" name="Freeform 102"/>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14535" name="Freeform 103"/>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14536" name="Freeform 104"/>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14537" name="Freeform 105"/>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14538" name="Freeform 106"/>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14539" name="Freeform 107"/>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14540" name="Freeform 108"/>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14541" name="Freeform 109"/>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14542" name="Freeform 110"/>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914543" name="Freeform 111"/>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914544" name="Freeform 112"/>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914545" name="Freeform 113"/>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914546" name="Freeform 114"/>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14547" name="Freeform 115"/>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14548" name="Freeform 116"/>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14549" name="Freeform 117"/>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14550" name="Freeform 118"/>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14551" name="Freeform 119"/>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4552" name="Freeform 120"/>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14553" name="Freeform 121"/>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14554" name="Freeform 122"/>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14555" name="Freeform 123"/>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14556" name="Freeform 124"/>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14557" name="Freeform 125"/>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14558" name="Freeform 126"/>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14559" name="Freeform 127"/>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14560" name="Freeform 128"/>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914561" name="Freeform 129"/>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914562" name="Freeform 130"/>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914563" name="Freeform 131"/>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914564" name="Freeform 132"/>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914565" name="Freeform 133"/>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914566" name="Freeform 134"/>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914567" name="Freeform 135"/>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914568" name="Freeform 136"/>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914569" name="Freeform 137"/>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914570" name="Freeform 138"/>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914571" name="Freeform 139"/>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914572" name="Freeform 140"/>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914573" name="Freeform 141"/>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914574" name="Freeform 142"/>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914575" name="Freeform 143"/>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914576" name="Freeform 144"/>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914577" name="Freeform 145"/>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914578" name="AutoShape 146"/>
          <p:cNvSpPr>
            <a:spLocks noChangeArrowheads="1"/>
          </p:cNvSpPr>
          <p:nvPr/>
        </p:nvSpPr>
        <p:spPr bwMode="auto">
          <a:xfrm>
            <a:off x="4114800" y="5410200"/>
            <a:ext cx="3952875" cy="1147763"/>
          </a:xfrm>
          <a:prstGeom prst="wedgeEllipseCallout">
            <a:avLst>
              <a:gd name="adj1" fmla="val 58833"/>
              <a:gd name="adj2" fmla="val -62861"/>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 can't witness</a:t>
            </a:r>
            <a:br>
              <a:rPr lang="en-US" altLang="en-US">
                <a:effectLst/>
              </a:rPr>
            </a:br>
            <a:r>
              <a:rPr lang="en-US" altLang="en-US">
                <a:solidFill>
                  <a:srgbClr val="FF00FF"/>
                </a:solidFill>
                <a:effectLst/>
              </a:rPr>
              <a:t>Yes</a:t>
            </a:r>
            <a:r>
              <a:rPr lang="en-US" altLang="en-US">
                <a:effectLst/>
              </a:rPr>
              <a:t> instances</a:t>
            </a:r>
          </a:p>
        </p:txBody>
      </p:sp>
      <p:grpSp>
        <p:nvGrpSpPr>
          <p:cNvPr id="16390" name="Group 147"/>
          <p:cNvGrpSpPr>
            <a:grpSpLocks/>
          </p:cNvGrpSpPr>
          <p:nvPr/>
        </p:nvGrpSpPr>
        <p:grpSpPr bwMode="auto">
          <a:xfrm>
            <a:off x="990600" y="5662613"/>
            <a:ext cx="806450" cy="1257300"/>
            <a:chOff x="2034" y="1824"/>
            <a:chExt cx="508" cy="792"/>
          </a:xfrm>
        </p:grpSpPr>
        <p:sp>
          <p:nvSpPr>
            <p:cNvPr id="16399" name="Text Box 148"/>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
              </a:r>
            </a:p>
          </p:txBody>
        </p:sp>
        <p:grpSp>
          <p:nvGrpSpPr>
            <p:cNvPr id="16400" name="Group 149"/>
            <p:cNvGrpSpPr>
              <a:grpSpLocks noChangeAspect="1"/>
            </p:cNvGrpSpPr>
            <p:nvPr/>
          </p:nvGrpSpPr>
          <p:grpSpPr bwMode="auto">
            <a:xfrm>
              <a:off x="2070" y="1824"/>
              <a:ext cx="449" cy="478"/>
              <a:chOff x="144" y="1176"/>
              <a:chExt cx="2256" cy="2400"/>
            </a:xfrm>
          </p:grpSpPr>
          <p:sp>
            <p:nvSpPr>
              <p:cNvPr id="16401" name="Oval 150"/>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6402" name="Oval 151"/>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6403" name="Oval 152"/>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6404" name="Oval 153"/>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16405" name="AutoShape 154"/>
              <p:cNvCxnSpPr>
                <a:cxnSpLocks noChangeAspect="1" noChangeShapeType="1"/>
                <a:stCxn id="16404" idx="3"/>
                <a:endCxn id="16401"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6406" name="AutoShape 155"/>
              <p:cNvCxnSpPr>
                <a:cxnSpLocks noChangeAspect="1" noChangeShapeType="1"/>
                <a:stCxn id="16404" idx="5"/>
                <a:endCxn id="16403"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6407" name="AutoShape 156"/>
              <p:cNvCxnSpPr>
                <a:cxnSpLocks noChangeAspect="1" noChangeShapeType="1"/>
                <a:stCxn id="16401" idx="5"/>
                <a:endCxn id="16402"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6408" name="AutoShape 157"/>
              <p:cNvCxnSpPr>
                <a:cxnSpLocks noChangeAspect="1" noChangeShapeType="1"/>
                <a:stCxn id="16403" idx="3"/>
                <a:endCxn id="16402"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6409" name="AutoShape 158"/>
              <p:cNvCxnSpPr>
                <a:cxnSpLocks noChangeAspect="1" noChangeShapeType="1"/>
                <a:stCxn id="16404" idx="4"/>
                <a:endCxn id="16402"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16391" name="Group 159"/>
          <p:cNvGrpSpPr>
            <a:grpSpLocks/>
          </p:cNvGrpSpPr>
          <p:nvPr/>
        </p:nvGrpSpPr>
        <p:grpSpPr bwMode="auto">
          <a:xfrm>
            <a:off x="2001838" y="5638800"/>
            <a:ext cx="1062037" cy="1281113"/>
            <a:chOff x="3179" y="1803"/>
            <a:chExt cx="669" cy="807"/>
          </a:xfrm>
        </p:grpSpPr>
        <p:sp>
          <p:nvSpPr>
            <p:cNvPr id="16393" name="Text Box 160"/>
            <p:cNvSpPr txBox="1">
              <a:spLocks noChangeArrowheads="1"/>
            </p:cNvSpPr>
            <p:nvPr/>
          </p:nvSpPr>
          <p:spPr bwMode="auto">
            <a:xfrm>
              <a:off x="3179" y="2283"/>
              <a:ext cx="66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Col</a:t>
              </a:r>
            </a:p>
          </p:txBody>
        </p:sp>
        <p:grpSp>
          <p:nvGrpSpPr>
            <p:cNvPr id="16394" name="Group 161"/>
            <p:cNvGrpSpPr>
              <a:grpSpLocks/>
            </p:cNvGrpSpPr>
            <p:nvPr/>
          </p:nvGrpSpPr>
          <p:grpSpPr bwMode="auto">
            <a:xfrm>
              <a:off x="3190" y="1803"/>
              <a:ext cx="449" cy="478"/>
              <a:chOff x="895" y="1152"/>
              <a:chExt cx="449" cy="478"/>
            </a:xfrm>
          </p:grpSpPr>
          <p:sp>
            <p:nvSpPr>
              <p:cNvPr id="16395" name="Oval 162"/>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6396" name="Oval 163"/>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6397" name="Oval 164"/>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6398" name="Oval 165"/>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sp>
        <p:nvSpPr>
          <p:cNvPr id="16392" name="Rectangle 16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4434">
                                            <p:txEl>
                                              <p:pRg st="0" end="0"/>
                                            </p:txEl>
                                          </p:spTgt>
                                        </p:tgtEl>
                                        <p:attrNameLst>
                                          <p:attrName>style.visibility</p:attrName>
                                        </p:attrNameLst>
                                      </p:cBhvr>
                                      <p:to>
                                        <p:strVal val="visible"/>
                                      </p:to>
                                    </p:set>
                                    <p:anim calcmode="lin" valueType="num">
                                      <p:cBhvr additive="base">
                                        <p:cTn id="7" dur="500" fill="hold"/>
                                        <p:tgtEl>
                                          <p:spTgt spid="91443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443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14434">
                                            <p:txEl>
                                              <p:pRg st="3" end="3"/>
                                            </p:txEl>
                                          </p:spTgt>
                                        </p:tgtEl>
                                        <p:attrNameLst>
                                          <p:attrName>style.visibility</p:attrName>
                                        </p:attrNameLst>
                                      </p:cBhvr>
                                      <p:to>
                                        <p:strVal val="visible"/>
                                      </p:to>
                                    </p:set>
                                    <p:anim calcmode="lin" valueType="num">
                                      <p:cBhvr additive="base">
                                        <p:cTn id="11" dur="500" fill="hold"/>
                                        <p:tgtEl>
                                          <p:spTgt spid="914434">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144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914578"/>
                                        </p:tgtEl>
                                        <p:attrNameLst>
                                          <p:attrName>style.visibility</p:attrName>
                                        </p:attrNameLst>
                                      </p:cBhvr>
                                      <p:to>
                                        <p:strVal val="visible"/>
                                      </p:to>
                                    </p:set>
                                    <p:anim calcmode="lin" valueType="num">
                                      <p:cBhvr additive="base">
                                        <p:cTn id="21" dur="500" fill="hold"/>
                                        <p:tgtEl>
                                          <p:spTgt spid="914578"/>
                                        </p:tgtEl>
                                        <p:attrNameLst>
                                          <p:attrName>ppt_x</p:attrName>
                                        </p:attrNameLst>
                                      </p:cBhvr>
                                      <p:tavLst>
                                        <p:tav tm="0">
                                          <p:val>
                                            <p:strVal val="1+#ppt_w/2"/>
                                          </p:val>
                                        </p:tav>
                                        <p:tav tm="100000">
                                          <p:val>
                                            <p:strVal val="#ppt_x"/>
                                          </p:val>
                                        </p:tav>
                                      </p:tavLst>
                                    </p:anim>
                                    <p:anim calcmode="lin" valueType="num">
                                      <p:cBhvr additive="base">
                                        <p:cTn id="22" dur="500" fill="hold"/>
                                        <p:tgtEl>
                                          <p:spTgt spid="914578"/>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914456"/>
                                        </p:tgtEl>
                                        <p:attrNameLst>
                                          <p:attrName>style.visibility</p:attrName>
                                        </p:attrNameLst>
                                      </p:cBhvr>
                                      <p:to>
                                        <p:strVal val="visible"/>
                                      </p:to>
                                    </p:set>
                                    <p:anim calcmode="lin" valueType="num">
                                      <p:cBhvr additive="base">
                                        <p:cTn id="27" dur="500" fill="hold"/>
                                        <p:tgtEl>
                                          <p:spTgt spid="914456"/>
                                        </p:tgtEl>
                                        <p:attrNameLst>
                                          <p:attrName>ppt_x</p:attrName>
                                        </p:attrNameLst>
                                      </p:cBhvr>
                                      <p:tavLst>
                                        <p:tav tm="0">
                                          <p:val>
                                            <p:strVal val="#ppt_x"/>
                                          </p:val>
                                        </p:tav>
                                        <p:tav tm="100000">
                                          <p:val>
                                            <p:strVal val="#ppt_x"/>
                                          </p:val>
                                        </p:tav>
                                      </p:tavLst>
                                    </p:anim>
                                    <p:anim calcmode="lin" valueType="num">
                                      <p:cBhvr additive="base">
                                        <p:cTn id="28" dur="500" fill="hold"/>
                                        <p:tgtEl>
                                          <p:spTgt spid="914456"/>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4434">
                                            <p:txEl>
                                              <p:pRg st="6" end="6"/>
                                            </p:txEl>
                                          </p:spTgt>
                                        </p:tgtEl>
                                        <p:attrNameLst>
                                          <p:attrName>style.visibility</p:attrName>
                                        </p:attrNameLst>
                                      </p:cBhvr>
                                      <p:to>
                                        <p:strVal val="visible"/>
                                      </p:to>
                                    </p:set>
                                    <p:anim calcmode="lin" valueType="num">
                                      <p:cBhvr additive="base">
                                        <p:cTn id="33" dur="500" fill="hold"/>
                                        <p:tgtEl>
                                          <p:spTgt spid="914434">
                                            <p:txEl>
                                              <p:pRg st="6" end="6"/>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443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434" grpId="0" build="p" bldLvl="2" autoUpdateAnimBg="0"/>
      <p:bldP spid="91457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10"/>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154627" name="Rectangle 11"/>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49260" name="Line 12"/>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4629" name="Group 39"/>
          <p:cNvGrpSpPr>
            <a:grpSpLocks/>
          </p:cNvGrpSpPr>
          <p:nvPr/>
        </p:nvGrpSpPr>
        <p:grpSpPr bwMode="auto">
          <a:xfrm>
            <a:off x="222250" y="1143000"/>
            <a:ext cx="8797925" cy="4329113"/>
            <a:chOff x="140" y="720"/>
            <a:chExt cx="5542" cy="2727"/>
          </a:xfrm>
        </p:grpSpPr>
        <p:sp>
          <p:nvSpPr>
            <p:cNvPr id="154632" name="Text Box 2"/>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4633" name="Text Box 3"/>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49252" name="Line 4"/>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9253" name="Line 5"/>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4636" name="Text Box 6"/>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4637" name="Text Box 7"/>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49256" name="Line 8"/>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949257" name="Line 9"/>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4640" name="Text Box 13"/>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4641" name="Group 14"/>
            <p:cNvGrpSpPr>
              <a:grpSpLocks/>
            </p:cNvGrpSpPr>
            <p:nvPr/>
          </p:nvGrpSpPr>
          <p:grpSpPr bwMode="auto">
            <a:xfrm>
              <a:off x="1081" y="1488"/>
              <a:ext cx="2914" cy="1103"/>
              <a:chOff x="1081" y="1488"/>
              <a:chExt cx="2914" cy="1103"/>
            </a:xfrm>
          </p:grpSpPr>
          <p:sp>
            <p:nvSpPr>
              <p:cNvPr id="949263" name="Freeform 15"/>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4658" name="Group 16"/>
              <p:cNvGrpSpPr>
                <a:grpSpLocks/>
              </p:cNvGrpSpPr>
              <p:nvPr/>
            </p:nvGrpSpPr>
            <p:grpSpPr bwMode="auto">
              <a:xfrm>
                <a:off x="1248" y="1488"/>
                <a:ext cx="2747" cy="1103"/>
                <a:chOff x="1232" y="1488"/>
                <a:chExt cx="2747" cy="1103"/>
              </a:xfrm>
            </p:grpSpPr>
            <p:sp>
              <p:nvSpPr>
                <p:cNvPr id="949265" name="Line 17"/>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49266" name="Freeform 18"/>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49267" name="Freeform 19"/>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4642" name="Group 20"/>
            <p:cNvGrpSpPr>
              <a:grpSpLocks/>
            </p:cNvGrpSpPr>
            <p:nvPr/>
          </p:nvGrpSpPr>
          <p:grpSpPr bwMode="auto">
            <a:xfrm>
              <a:off x="3773" y="2064"/>
              <a:ext cx="1909" cy="768"/>
              <a:chOff x="3773" y="2064"/>
              <a:chExt cx="1909" cy="768"/>
            </a:xfrm>
          </p:grpSpPr>
          <p:sp>
            <p:nvSpPr>
              <p:cNvPr id="154655" name="Text Box 21"/>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49270" name="Line 22"/>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49271" name="Line 23"/>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4644" name="Text Box 24"/>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49273" name="Line 25"/>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4646" name="Text Box 26"/>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49275" name="Line 27"/>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4648" name="Group 28"/>
            <p:cNvGrpSpPr>
              <a:grpSpLocks/>
            </p:cNvGrpSpPr>
            <p:nvPr/>
          </p:nvGrpSpPr>
          <p:grpSpPr bwMode="auto">
            <a:xfrm>
              <a:off x="3004" y="1028"/>
              <a:ext cx="1268" cy="403"/>
              <a:chOff x="3004" y="1028"/>
              <a:chExt cx="1268" cy="403"/>
            </a:xfrm>
          </p:grpSpPr>
          <p:sp>
            <p:nvSpPr>
              <p:cNvPr id="949277" name="Freeform 29"/>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4654" name="Text Box 30"/>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949279" name="Line 31"/>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4650" name="Group 32"/>
            <p:cNvGrpSpPr>
              <a:grpSpLocks/>
            </p:cNvGrpSpPr>
            <p:nvPr/>
          </p:nvGrpSpPr>
          <p:grpSpPr bwMode="auto">
            <a:xfrm>
              <a:off x="140" y="720"/>
              <a:ext cx="5476" cy="2727"/>
              <a:chOff x="140" y="720"/>
              <a:chExt cx="5476" cy="2727"/>
            </a:xfrm>
          </p:grpSpPr>
          <p:sp>
            <p:nvSpPr>
              <p:cNvPr id="949281" name="Freeform 33"/>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4652" name="Rectangle 34"/>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
        <p:nvSpPr>
          <p:cNvPr id="949285" name="Rectangle 37"/>
          <p:cNvSpPr>
            <a:spLocks noChangeArrowheads="1"/>
          </p:cNvSpPr>
          <p:nvPr/>
        </p:nvSpPr>
        <p:spPr bwMode="auto">
          <a:xfrm>
            <a:off x="608013" y="5484813"/>
            <a:ext cx="8307387"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If we can prove one takes exponential time, </a:t>
            </a:r>
          </a:p>
          <a:p>
            <a:pPr algn="ctr"/>
            <a:endParaRPr lang="en-US" altLang="en-US">
              <a:effectLst/>
            </a:endParaRPr>
          </a:p>
          <a:p>
            <a:pPr algn="ctr"/>
            <a:r>
              <a:rPr lang="en-US" altLang="en-US">
                <a:effectLst/>
              </a:rPr>
              <a:t>then all NP-complete problems take exponential time.</a:t>
            </a:r>
          </a:p>
        </p:txBody>
      </p:sp>
      <p:sp>
        <p:nvSpPr>
          <p:cNvPr id="949286" name="AutoShape 38"/>
          <p:cNvSpPr>
            <a:spLocks noChangeArrowheads="1"/>
          </p:cNvSpPr>
          <p:nvPr/>
        </p:nvSpPr>
        <p:spPr bwMode="auto">
          <a:xfrm>
            <a:off x="4224338" y="5870575"/>
            <a:ext cx="587375" cy="665163"/>
          </a:xfrm>
          <a:prstGeom prst="upDownArrow">
            <a:avLst>
              <a:gd name="adj1" fmla="val 50000"/>
              <a:gd name="adj2" fmla="val 22649"/>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49285">
                                            <p:txEl>
                                              <p:pRg st="0" end="0"/>
                                            </p:txEl>
                                          </p:spTgt>
                                        </p:tgtEl>
                                        <p:attrNameLst>
                                          <p:attrName>style.visibility</p:attrName>
                                        </p:attrNameLst>
                                      </p:cBhvr>
                                      <p:to>
                                        <p:strVal val="visible"/>
                                      </p:to>
                                    </p:set>
                                    <p:anim calcmode="lin" valueType="num">
                                      <p:cBhvr additive="base">
                                        <p:cTn id="7" dur="500" fill="hold"/>
                                        <p:tgtEl>
                                          <p:spTgt spid="9492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492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49285">
                                            <p:txEl>
                                              <p:pRg st="2" end="2"/>
                                            </p:txEl>
                                          </p:spTgt>
                                        </p:tgtEl>
                                        <p:attrNameLst>
                                          <p:attrName>style.visibility</p:attrName>
                                        </p:attrNameLst>
                                      </p:cBhvr>
                                      <p:to>
                                        <p:strVal val="visible"/>
                                      </p:to>
                                    </p:set>
                                    <p:anim calcmode="lin" valueType="num">
                                      <p:cBhvr additive="base">
                                        <p:cTn id="13" dur="500" fill="hold"/>
                                        <p:tgtEl>
                                          <p:spTgt spid="94928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49285">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49286"/>
                                        </p:tgtEl>
                                        <p:attrNameLst>
                                          <p:attrName>style.visibility</p:attrName>
                                        </p:attrNameLst>
                                      </p:cBhvr>
                                      <p:to>
                                        <p:strVal val="visible"/>
                                      </p:to>
                                    </p:set>
                                    <p:anim calcmode="lin" valueType="num">
                                      <p:cBhvr additive="base">
                                        <p:cTn id="17" dur="500" fill="hold"/>
                                        <p:tgtEl>
                                          <p:spTgt spid="949286"/>
                                        </p:tgtEl>
                                        <p:attrNameLst>
                                          <p:attrName>ppt_x</p:attrName>
                                        </p:attrNameLst>
                                      </p:cBhvr>
                                      <p:tavLst>
                                        <p:tav tm="0">
                                          <p:val>
                                            <p:strVal val="#ppt_x"/>
                                          </p:val>
                                        </p:tav>
                                        <p:tav tm="100000">
                                          <p:val>
                                            <p:strVal val="#ppt_x"/>
                                          </p:val>
                                        </p:tav>
                                      </p:tavLst>
                                    </p:anim>
                                    <p:anim calcmode="lin" valueType="num">
                                      <p:cBhvr additive="base">
                                        <p:cTn id="18" dur="500" fill="hold"/>
                                        <p:tgtEl>
                                          <p:spTgt spid="9492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86"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2"/>
          <p:cNvGrpSpPr>
            <a:grpSpLocks/>
          </p:cNvGrpSpPr>
          <p:nvPr/>
        </p:nvGrpSpPr>
        <p:grpSpPr bwMode="auto">
          <a:xfrm>
            <a:off x="152400" y="4281488"/>
            <a:ext cx="2752725" cy="1585912"/>
            <a:chOff x="480" y="2697"/>
            <a:chExt cx="1734" cy="999"/>
          </a:xfrm>
        </p:grpSpPr>
        <p:sp>
          <p:nvSpPr>
            <p:cNvPr id="155683" name="Text Box 23"/>
            <p:cNvSpPr txBox="1">
              <a:spLocks noChangeArrowheads="1"/>
            </p:cNvSpPr>
            <p:nvPr/>
          </p:nvSpPr>
          <p:spPr bwMode="auto">
            <a:xfrm>
              <a:off x="480" y="3369"/>
              <a:ext cx="17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Network Flows</a:t>
              </a:r>
            </a:p>
          </p:txBody>
        </p:sp>
        <p:sp>
          <p:nvSpPr>
            <p:cNvPr id="686104" name="Line 24"/>
            <p:cNvSpPr>
              <a:spLocks noChangeShapeType="1"/>
            </p:cNvSpPr>
            <p:nvPr/>
          </p:nvSpPr>
          <p:spPr bwMode="auto">
            <a:xfrm flipH="1">
              <a:off x="864" y="2697"/>
              <a:ext cx="217" cy="672"/>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5685" name="Text Box 25"/>
            <p:cNvSpPr txBox="1">
              <a:spLocks noChangeArrowheads="1"/>
            </p:cNvSpPr>
            <p:nvPr/>
          </p:nvSpPr>
          <p:spPr bwMode="auto">
            <a:xfrm>
              <a:off x="864" y="2922"/>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
        <p:nvSpPr>
          <p:cNvPr id="686106" name="Text Box 26"/>
          <p:cNvSpPr txBox="1">
            <a:spLocks noChangeArrowheads="1"/>
          </p:cNvSpPr>
          <p:nvPr/>
        </p:nvSpPr>
        <p:spPr bwMode="auto">
          <a:xfrm>
            <a:off x="2716213" y="5027613"/>
            <a:ext cx="64389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r>
              <a:rPr lang="en-US" altLang="en-US">
                <a:effectLst/>
              </a:rPr>
              <a:t> If we can solve </a:t>
            </a:r>
            <a:r>
              <a:rPr lang="en-US" altLang="en-US">
                <a:solidFill>
                  <a:schemeClr val="tx2"/>
                </a:solidFill>
                <a:effectLst/>
              </a:rPr>
              <a:t>Sat</a:t>
            </a:r>
            <a:r>
              <a:rPr lang="en-US" altLang="en-US">
                <a:effectLst/>
              </a:rPr>
              <a:t> fast,</a:t>
            </a:r>
          </a:p>
          <a:p>
            <a:r>
              <a:rPr lang="en-US" altLang="en-US">
                <a:effectLst/>
              </a:rPr>
              <a:t>we can solve </a:t>
            </a:r>
            <a:r>
              <a:rPr lang="en-US" altLang="en-US">
                <a:solidFill>
                  <a:schemeClr val="tx2"/>
                </a:solidFill>
                <a:effectLst/>
              </a:rPr>
              <a:t>Network Flow</a:t>
            </a:r>
            <a:r>
              <a:rPr lang="en-US" altLang="en-US">
                <a:effectLst/>
              </a:rPr>
              <a:t> fast,</a:t>
            </a:r>
          </a:p>
          <a:p>
            <a:r>
              <a:rPr lang="en-US" altLang="en-US">
                <a:effectLst/>
              </a:rPr>
              <a:t>because we can solve </a:t>
            </a:r>
            <a:r>
              <a:rPr lang="en-US" altLang="en-US">
                <a:solidFill>
                  <a:schemeClr val="tx2"/>
                </a:solidFill>
                <a:effectLst/>
              </a:rPr>
              <a:t>Network Flow</a:t>
            </a:r>
            <a:r>
              <a:rPr lang="en-US" altLang="en-US">
                <a:effectLst/>
              </a:rPr>
              <a:t> fast.</a:t>
            </a:r>
          </a:p>
        </p:txBody>
      </p:sp>
      <p:grpSp>
        <p:nvGrpSpPr>
          <p:cNvPr id="155652" name="Group 28"/>
          <p:cNvGrpSpPr>
            <a:grpSpLocks/>
          </p:cNvGrpSpPr>
          <p:nvPr/>
        </p:nvGrpSpPr>
        <p:grpSpPr bwMode="auto">
          <a:xfrm>
            <a:off x="222250" y="76200"/>
            <a:ext cx="8797925" cy="4329113"/>
            <a:chOff x="140" y="720"/>
            <a:chExt cx="5542" cy="2727"/>
          </a:xfrm>
        </p:grpSpPr>
        <p:sp>
          <p:nvSpPr>
            <p:cNvPr id="155653" name="Text Box 29"/>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5654" name="Text Box 30"/>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686111" name="Line 31"/>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6112" name="Line 32"/>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5657" name="Text Box 33"/>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5658" name="Text Box 34"/>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686115" name="Line 35"/>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6116" name="Line 36"/>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5661" name="Text Box 37"/>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5662" name="Group 38"/>
            <p:cNvGrpSpPr>
              <a:grpSpLocks/>
            </p:cNvGrpSpPr>
            <p:nvPr/>
          </p:nvGrpSpPr>
          <p:grpSpPr bwMode="auto">
            <a:xfrm>
              <a:off x="1081" y="1488"/>
              <a:ext cx="2914" cy="1103"/>
              <a:chOff x="1081" y="1488"/>
              <a:chExt cx="2914" cy="1103"/>
            </a:xfrm>
          </p:grpSpPr>
          <p:sp>
            <p:nvSpPr>
              <p:cNvPr id="686119" name="Freeform 39"/>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5679" name="Group 40"/>
              <p:cNvGrpSpPr>
                <a:grpSpLocks/>
              </p:cNvGrpSpPr>
              <p:nvPr/>
            </p:nvGrpSpPr>
            <p:grpSpPr bwMode="auto">
              <a:xfrm>
                <a:off x="1248" y="1488"/>
                <a:ext cx="2747" cy="1103"/>
                <a:chOff x="1232" y="1488"/>
                <a:chExt cx="2747" cy="1103"/>
              </a:xfrm>
            </p:grpSpPr>
            <p:sp>
              <p:nvSpPr>
                <p:cNvPr id="686121" name="Line 41"/>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6122" name="Freeform 42"/>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686123" name="Freeform 43"/>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5663" name="Group 44"/>
            <p:cNvGrpSpPr>
              <a:grpSpLocks/>
            </p:cNvGrpSpPr>
            <p:nvPr/>
          </p:nvGrpSpPr>
          <p:grpSpPr bwMode="auto">
            <a:xfrm>
              <a:off x="3773" y="2064"/>
              <a:ext cx="1909" cy="768"/>
              <a:chOff x="3773" y="2064"/>
              <a:chExt cx="1909" cy="768"/>
            </a:xfrm>
          </p:grpSpPr>
          <p:sp>
            <p:nvSpPr>
              <p:cNvPr id="155676" name="Text Box 45"/>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686126" name="Line 46"/>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686127" name="Line 47"/>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5665" name="Text Box 48"/>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686129" name="Line 49"/>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5667" name="Text Box 50"/>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686131" name="Line 51"/>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5669" name="Group 52"/>
            <p:cNvGrpSpPr>
              <a:grpSpLocks/>
            </p:cNvGrpSpPr>
            <p:nvPr/>
          </p:nvGrpSpPr>
          <p:grpSpPr bwMode="auto">
            <a:xfrm>
              <a:off x="3004" y="1028"/>
              <a:ext cx="1268" cy="403"/>
              <a:chOff x="3004" y="1028"/>
              <a:chExt cx="1268" cy="403"/>
            </a:xfrm>
          </p:grpSpPr>
          <p:sp>
            <p:nvSpPr>
              <p:cNvPr id="686133" name="Freeform 53"/>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5675" name="Text Box 54"/>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686135" name="Line 55"/>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5671" name="Group 56"/>
            <p:cNvGrpSpPr>
              <a:grpSpLocks/>
            </p:cNvGrpSpPr>
            <p:nvPr/>
          </p:nvGrpSpPr>
          <p:grpSpPr bwMode="auto">
            <a:xfrm>
              <a:off x="140" y="720"/>
              <a:ext cx="5476" cy="2727"/>
              <a:chOff x="140" y="720"/>
              <a:chExt cx="5476" cy="2727"/>
            </a:xfrm>
          </p:grpSpPr>
          <p:sp>
            <p:nvSpPr>
              <p:cNvPr id="686137" name="Freeform 57"/>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5673" name="Rectangle 58"/>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86106"/>
                                        </p:tgtEl>
                                        <p:attrNameLst>
                                          <p:attrName>style.visibility</p:attrName>
                                        </p:attrNameLst>
                                      </p:cBhvr>
                                      <p:to>
                                        <p:strVal val="visible"/>
                                      </p:to>
                                    </p:set>
                                    <p:anim calcmode="lin" valueType="num">
                                      <p:cBhvr additive="base">
                                        <p:cTn id="13" dur="500" fill="hold"/>
                                        <p:tgtEl>
                                          <p:spTgt spid="686106"/>
                                        </p:tgtEl>
                                        <p:attrNameLst>
                                          <p:attrName>ppt_x</p:attrName>
                                        </p:attrNameLst>
                                      </p:cBhvr>
                                      <p:tavLst>
                                        <p:tav tm="0">
                                          <p:val>
                                            <p:strVal val="#ppt_x"/>
                                          </p:val>
                                        </p:tav>
                                        <p:tav tm="100000">
                                          <p:val>
                                            <p:strVal val="#ppt_x"/>
                                          </p:val>
                                        </p:tav>
                                      </p:tavLst>
                                    </p:anim>
                                    <p:anim calcmode="lin" valueType="num">
                                      <p:cBhvr additive="base">
                                        <p:cTn id="14" dur="500" fill="hold"/>
                                        <p:tgtEl>
                                          <p:spTgt spid="686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06"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26" name="Line 22"/>
          <p:cNvSpPr>
            <a:spLocks noChangeShapeType="1"/>
          </p:cNvSpPr>
          <p:nvPr/>
        </p:nvSpPr>
        <p:spPr bwMode="auto">
          <a:xfrm flipH="1">
            <a:off x="1249363" y="4281488"/>
            <a:ext cx="344487"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687127" name="Text Box 23"/>
          <p:cNvSpPr txBox="1">
            <a:spLocks noChangeArrowheads="1"/>
          </p:cNvSpPr>
          <p:nvPr/>
        </p:nvSpPr>
        <p:spPr bwMode="auto">
          <a:xfrm>
            <a:off x="2716213" y="5027613"/>
            <a:ext cx="5927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r>
              <a:rPr lang="en-US" altLang="en-US">
                <a:effectLst/>
              </a:rPr>
              <a:t> We can solve </a:t>
            </a:r>
            <a:r>
              <a:rPr lang="en-US" altLang="en-US">
                <a:solidFill>
                  <a:schemeClr val="tx2"/>
                </a:solidFill>
                <a:effectLst/>
              </a:rPr>
              <a:t>Network Flow</a:t>
            </a:r>
            <a:r>
              <a:rPr lang="en-US" altLang="en-US">
                <a:effectLst/>
              </a:rPr>
              <a:t> fast,</a:t>
            </a:r>
          </a:p>
          <a:p>
            <a:r>
              <a:rPr lang="en-US" altLang="en-US">
                <a:effectLst/>
              </a:rPr>
              <a:t>but we cannot solve </a:t>
            </a:r>
            <a:r>
              <a:rPr lang="en-US" altLang="en-US">
                <a:solidFill>
                  <a:schemeClr val="tx2"/>
                </a:solidFill>
                <a:effectLst/>
              </a:rPr>
              <a:t>Sat</a:t>
            </a:r>
            <a:r>
              <a:rPr lang="en-US" altLang="en-US">
                <a:effectLst/>
              </a:rPr>
              <a:t> fast.</a:t>
            </a:r>
          </a:p>
        </p:txBody>
      </p:sp>
      <p:sp>
        <p:nvSpPr>
          <p:cNvPr id="687128" name="Text Box 24"/>
          <p:cNvSpPr txBox="1">
            <a:spLocks noChangeArrowheads="1"/>
          </p:cNvSpPr>
          <p:nvPr/>
        </p:nvSpPr>
        <p:spPr bwMode="auto">
          <a:xfrm>
            <a:off x="1503363" y="4662488"/>
            <a:ext cx="7064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sp>
        <p:nvSpPr>
          <p:cNvPr id="687129" name="Line 25"/>
          <p:cNvSpPr>
            <a:spLocks noChangeShapeType="1"/>
          </p:cNvSpPr>
          <p:nvPr/>
        </p:nvSpPr>
        <p:spPr bwMode="auto">
          <a:xfrm flipH="1">
            <a:off x="1514475" y="4286250"/>
            <a:ext cx="344488" cy="106680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7134" name="Line 30"/>
          <p:cNvSpPr>
            <a:spLocks noChangeShapeType="1"/>
          </p:cNvSpPr>
          <p:nvPr/>
        </p:nvSpPr>
        <p:spPr bwMode="auto">
          <a:xfrm flipH="1">
            <a:off x="1447800" y="48006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156679" name="Text Box 31"/>
          <p:cNvSpPr txBox="1">
            <a:spLocks noChangeArrowheads="1"/>
          </p:cNvSpPr>
          <p:nvPr/>
        </p:nvSpPr>
        <p:spPr bwMode="auto">
          <a:xfrm>
            <a:off x="152400" y="5348288"/>
            <a:ext cx="27527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Network Flows</a:t>
            </a:r>
          </a:p>
        </p:txBody>
      </p:sp>
      <p:grpSp>
        <p:nvGrpSpPr>
          <p:cNvPr id="156680" name="Group 33"/>
          <p:cNvGrpSpPr>
            <a:grpSpLocks/>
          </p:cNvGrpSpPr>
          <p:nvPr/>
        </p:nvGrpSpPr>
        <p:grpSpPr bwMode="auto">
          <a:xfrm>
            <a:off x="222250" y="76200"/>
            <a:ext cx="8797925" cy="4329113"/>
            <a:chOff x="140" y="720"/>
            <a:chExt cx="5542" cy="2727"/>
          </a:xfrm>
        </p:grpSpPr>
        <p:sp>
          <p:nvSpPr>
            <p:cNvPr id="156681" name="Text Box 34"/>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6682" name="Text Box 35"/>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687140" name="Line 36"/>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7141" name="Line 37"/>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6685" name="Text Box 38"/>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6686" name="Text Box 39"/>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687144" name="Line 40"/>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7145" name="Line 41"/>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6689" name="Text Box 42"/>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6690" name="Group 43"/>
            <p:cNvGrpSpPr>
              <a:grpSpLocks/>
            </p:cNvGrpSpPr>
            <p:nvPr/>
          </p:nvGrpSpPr>
          <p:grpSpPr bwMode="auto">
            <a:xfrm>
              <a:off x="1081" y="1488"/>
              <a:ext cx="2914" cy="1103"/>
              <a:chOff x="1081" y="1488"/>
              <a:chExt cx="2914" cy="1103"/>
            </a:xfrm>
          </p:grpSpPr>
          <p:sp>
            <p:nvSpPr>
              <p:cNvPr id="687148" name="Freeform 44"/>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6707" name="Group 45"/>
              <p:cNvGrpSpPr>
                <a:grpSpLocks/>
              </p:cNvGrpSpPr>
              <p:nvPr/>
            </p:nvGrpSpPr>
            <p:grpSpPr bwMode="auto">
              <a:xfrm>
                <a:off x="1248" y="1488"/>
                <a:ext cx="2747" cy="1103"/>
                <a:chOff x="1232" y="1488"/>
                <a:chExt cx="2747" cy="1103"/>
              </a:xfrm>
            </p:grpSpPr>
            <p:sp>
              <p:nvSpPr>
                <p:cNvPr id="687150" name="Line 46"/>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7151" name="Freeform 47"/>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687152" name="Freeform 48"/>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6691" name="Group 49"/>
            <p:cNvGrpSpPr>
              <a:grpSpLocks/>
            </p:cNvGrpSpPr>
            <p:nvPr/>
          </p:nvGrpSpPr>
          <p:grpSpPr bwMode="auto">
            <a:xfrm>
              <a:off x="3773" y="2064"/>
              <a:ext cx="1909" cy="768"/>
              <a:chOff x="3773" y="2064"/>
              <a:chExt cx="1909" cy="768"/>
            </a:xfrm>
          </p:grpSpPr>
          <p:sp>
            <p:nvSpPr>
              <p:cNvPr id="156704" name="Text Box 50"/>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687155" name="Line 51"/>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687156" name="Line 52"/>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6693" name="Text Box 53"/>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687158" name="Line 54"/>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6695" name="Text Box 55"/>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687160" name="Line 56"/>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6697" name="Group 57"/>
            <p:cNvGrpSpPr>
              <a:grpSpLocks/>
            </p:cNvGrpSpPr>
            <p:nvPr/>
          </p:nvGrpSpPr>
          <p:grpSpPr bwMode="auto">
            <a:xfrm>
              <a:off x="3004" y="1028"/>
              <a:ext cx="1268" cy="403"/>
              <a:chOff x="3004" y="1028"/>
              <a:chExt cx="1268" cy="403"/>
            </a:xfrm>
          </p:grpSpPr>
          <p:sp>
            <p:nvSpPr>
              <p:cNvPr id="687162" name="Freeform 58"/>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6703" name="Text Box 59"/>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687164" name="Line 60"/>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6699" name="Group 61"/>
            <p:cNvGrpSpPr>
              <a:grpSpLocks/>
            </p:cNvGrpSpPr>
            <p:nvPr/>
          </p:nvGrpSpPr>
          <p:grpSpPr bwMode="auto">
            <a:xfrm>
              <a:off x="140" y="720"/>
              <a:ext cx="5476" cy="2727"/>
              <a:chOff x="140" y="720"/>
              <a:chExt cx="5476" cy="2727"/>
            </a:xfrm>
          </p:grpSpPr>
          <p:sp>
            <p:nvSpPr>
              <p:cNvPr id="687166" name="Freeform 62"/>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6701" name="Rectangle 63"/>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87129"/>
                                        </p:tgtEl>
                                        <p:attrNameLst>
                                          <p:attrName>style.visibility</p:attrName>
                                        </p:attrNameLst>
                                      </p:cBhvr>
                                      <p:to>
                                        <p:strVal val="visible"/>
                                      </p:to>
                                    </p:set>
                                    <p:anim calcmode="lin" valueType="num">
                                      <p:cBhvr additive="base">
                                        <p:cTn id="7" dur="500" fill="hold"/>
                                        <p:tgtEl>
                                          <p:spTgt spid="687129"/>
                                        </p:tgtEl>
                                        <p:attrNameLst>
                                          <p:attrName>ppt_x</p:attrName>
                                        </p:attrNameLst>
                                      </p:cBhvr>
                                      <p:tavLst>
                                        <p:tav tm="0">
                                          <p:val>
                                            <p:strVal val="#ppt_x"/>
                                          </p:val>
                                        </p:tav>
                                        <p:tav tm="100000">
                                          <p:val>
                                            <p:strVal val="#ppt_x"/>
                                          </p:val>
                                        </p:tav>
                                      </p:tavLst>
                                    </p:anim>
                                    <p:anim calcmode="lin" valueType="num">
                                      <p:cBhvr additive="base">
                                        <p:cTn id="8" dur="500" fill="hold"/>
                                        <p:tgtEl>
                                          <p:spTgt spid="68712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87128"/>
                                        </p:tgtEl>
                                        <p:attrNameLst>
                                          <p:attrName>style.visibility</p:attrName>
                                        </p:attrNameLst>
                                      </p:cBhvr>
                                      <p:to>
                                        <p:strVal val="visible"/>
                                      </p:to>
                                    </p:set>
                                    <p:anim calcmode="lin" valueType="num">
                                      <p:cBhvr additive="base">
                                        <p:cTn id="11" dur="500" fill="hold"/>
                                        <p:tgtEl>
                                          <p:spTgt spid="687128"/>
                                        </p:tgtEl>
                                        <p:attrNameLst>
                                          <p:attrName>ppt_x</p:attrName>
                                        </p:attrNameLst>
                                      </p:cBhvr>
                                      <p:tavLst>
                                        <p:tav tm="0">
                                          <p:val>
                                            <p:strVal val="#ppt_x"/>
                                          </p:val>
                                        </p:tav>
                                        <p:tav tm="100000">
                                          <p:val>
                                            <p:strVal val="#ppt_x"/>
                                          </p:val>
                                        </p:tav>
                                      </p:tavLst>
                                    </p:anim>
                                    <p:anim calcmode="lin" valueType="num">
                                      <p:cBhvr additive="base">
                                        <p:cTn id="12" dur="500" fill="hold"/>
                                        <p:tgtEl>
                                          <p:spTgt spid="68712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87127"/>
                                        </p:tgtEl>
                                        <p:attrNameLst>
                                          <p:attrName>style.visibility</p:attrName>
                                        </p:attrNameLst>
                                      </p:cBhvr>
                                      <p:to>
                                        <p:strVal val="visible"/>
                                      </p:to>
                                    </p:set>
                                    <p:anim calcmode="lin" valueType="num">
                                      <p:cBhvr additive="base">
                                        <p:cTn id="17" dur="500" fill="hold"/>
                                        <p:tgtEl>
                                          <p:spTgt spid="687127"/>
                                        </p:tgtEl>
                                        <p:attrNameLst>
                                          <p:attrName>ppt_x</p:attrName>
                                        </p:attrNameLst>
                                      </p:cBhvr>
                                      <p:tavLst>
                                        <p:tav tm="0">
                                          <p:val>
                                            <p:strVal val="#ppt_x"/>
                                          </p:val>
                                        </p:tav>
                                        <p:tav tm="100000">
                                          <p:val>
                                            <p:strVal val="#ppt_x"/>
                                          </p:val>
                                        </p:tav>
                                      </p:tavLst>
                                    </p:anim>
                                    <p:anim calcmode="lin" valueType="num">
                                      <p:cBhvr additive="base">
                                        <p:cTn id="18" dur="500" fill="hold"/>
                                        <p:tgtEl>
                                          <p:spTgt spid="687127"/>
                                        </p:tgtEl>
                                        <p:attrNameLst>
                                          <p:attrName>ppt_y</p:attrName>
                                        </p:attrNameLst>
                                      </p:cBhvr>
                                      <p:tavLst>
                                        <p:tav tm="0">
                                          <p:val>
                                            <p:strVal val="1+#ppt_h/2"/>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687128"/>
                                        </p:tgtEl>
                                        <p:attrNameLst>
                                          <p:attrName>style.visibility</p:attrName>
                                        </p:attrNameLst>
                                      </p:cBhvr>
                                      <p:to>
                                        <p:strVal val="hidden"/>
                                      </p:to>
                                    </p:set>
                                  </p:childTnLst>
                                </p:cTn>
                              </p:par>
                              <p:par>
                                <p:cTn id="21" presetID="2" presetClass="entr" presetSubtype="4" fill="hold" nodeType="withEffect">
                                  <p:stCondLst>
                                    <p:cond delay="0"/>
                                  </p:stCondLst>
                                  <p:childTnLst>
                                    <p:set>
                                      <p:cBhvr>
                                        <p:cTn id="22" dur="1" fill="hold">
                                          <p:stCondLst>
                                            <p:cond delay="0"/>
                                          </p:stCondLst>
                                        </p:cTn>
                                        <p:tgtEl>
                                          <p:spTgt spid="687134"/>
                                        </p:tgtEl>
                                        <p:attrNameLst>
                                          <p:attrName>style.visibility</p:attrName>
                                        </p:attrNameLst>
                                      </p:cBhvr>
                                      <p:to>
                                        <p:strVal val="visible"/>
                                      </p:to>
                                    </p:set>
                                    <p:anim calcmode="lin" valueType="num">
                                      <p:cBhvr additive="base">
                                        <p:cTn id="23" dur="500" fill="hold"/>
                                        <p:tgtEl>
                                          <p:spTgt spid="687134"/>
                                        </p:tgtEl>
                                        <p:attrNameLst>
                                          <p:attrName>ppt_x</p:attrName>
                                        </p:attrNameLst>
                                      </p:cBhvr>
                                      <p:tavLst>
                                        <p:tav tm="0">
                                          <p:val>
                                            <p:strVal val="#ppt_x"/>
                                          </p:val>
                                        </p:tav>
                                        <p:tav tm="100000">
                                          <p:val>
                                            <p:strVal val="#ppt_x"/>
                                          </p:val>
                                        </p:tav>
                                      </p:tavLst>
                                    </p:anim>
                                    <p:anim calcmode="lin" valueType="num">
                                      <p:cBhvr additive="base">
                                        <p:cTn id="24" dur="500" fill="hold"/>
                                        <p:tgtEl>
                                          <p:spTgt spid="687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7127" grpId="0"/>
      <p:bldP spid="687128" grpId="0"/>
      <p:bldP spid="687128" grpId="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50" name="Line 22"/>
          <p:cNvSpPr>
            <a:spLocks noChangeShapeType="1"/>
          </p:cNvSpPr>
          <p:nvPr/>
        </p:nvSpPr>
        <p:spPr bwMode="auto">
          <a:xfrm flipH="1">
            <a:off x="1249363" y="4281488"/>
            <a:ext cx="344487"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688151" name="Text Box 23"/>
          <p:cNvSpPr txBox="1">
            <a:spLocks noChangeArrowheads="1"/>
          </p:cNvSpPr>
          <p:nvPr/>
        </p:nvSpPr>
        <p:spPr bwMode="auto">
          <a:xfrm>
            <a:off x="4532313" y="4600575"/>
            <a:ext cx="4078287"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r>
              <a:rPr lang="en-US" altLang="en-US">
                <a:effectLst/>
              </a:rPr>
              <a:t> We use the fast alg </a:t>
            </a:r>
            <a:br>
              <a:rPr lang="en-US" altLang="en-US">
                <a:effectLst/>
              </a:rPr>
            </a:br>
            <a:r>
              <a:rPr lang="en-US" altLang="en-US">
                <a:effectLst/>
              </a:rPr>
              <a:t>for </a:t>
            </a:r>
            <a:r>
              <a:rPr lang="en-US" altLang="en-US">
                <a:solidFill>
                  <a:schemeClr val="tx2"/>
                </a:solidFill>
                <a:effectLst/>
              </a:rPr>
              <a:t>Network Flow</a:t>
            </a:r>
            <a:r>
              <a:rPr lang="en-US" altLang="en-US">
                <a:effectLst/>
              </a:rPr>
              <a:t> </a:t>
            </a:r>
          </a:p>
          <a:p>
            <a:r>
              <a:rPr lang="en-US" altLang="en-US">
                <a:effectLst/>
              </a:rPr>
              <a:t>to give a fast alg </a:t>
            </a:r>
            <a:br>
              <a:rPr lang="en-US" altLang="en-US">
                <a:effectLst/>
              </a:rPr>
            </a:br>
            <a:r>
              <a:rPr lang="en-US" altLang="en-US">
                <a:effectLst/>
              </a:rPr>
              <a:t>for </a:t>
            </a:r>
            <a:r>
              <a:rPr lang="en-US" altLang="en-US">
                <a:solidFill>
                  <a:schemeClr val="tx2"/>
                </a:solidFill>
                <a:effectLst/>
              </a:rPr>
              <a:t>Bipartite Matching</a:t>
            </a:r>
            <a:r>
              <a:rPr lang="en-US" altLang="en-US">
                <a:effectLst/>
              </a:rPr>
              <a:t>.</a:t>
            </a:r>
          </a:p>
        </p:txBody>
      </p:sp>
      <p:sp>
        <p:nvSpPr>
          <p:cNvPr id="688152" name="Line 24"/>
          <p:cNvSpPr>
            <a:spLocks noChangeShapeType="1"/>
          </p:cNvSpPr>
          <p:nvPr/>
        </p:nvSpPr>
        <p:spPr bwMode="auto">
          <a:xfrm flipH="1">
            <a:off x="1514475" y="4286250"/>
            <a:ext cx="344488" cy="106680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8157" name="Line 29"/>
          <p:cNvSpPr>
            <a:spLocks noChangeShapeType="1"/>
          </p:cNvSpPr>
          <p:nvPr/>
        </p:nvSpPr>
        <p:spPr bwMode="auto">
          <a:xfrm flipH="1">
            <a:off x="1447800" y="48006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157702" name="Text Box 30"/>
          <p:cNvSpPr txBox="1">
            <a:spLocks noChangeArrowheads="1"/>
          </p:cNvSpPr>
          <p:nvPr/>
        </p:nvSpPr>
        <p:spPr bwMode="auto">
          <a:xfrm>
            <a:off x="152400" y="5348288"/>
            <a:ext cx="27527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Network Flows</a:t>
            </a:r>
          </a:p>
        </p:txBody>
      </p:sp>
      <p:grpSp>
        <p:nvGrpSpPr>
          <p:cNvPr id="2" name="Group 36"/>
          <p:cNvGrpSpPr>
            <a:grpSpLocks/>
          </p:cNvGrpSpPr>
          <p:nvPr/>
        </p:nvGrpSpPr>
        <p:grpSpPr bwMode="auto">
          <a:xfrm>
            <a:off x="152400" y="5867400"/>
            <a:ext cx="3240088" cy="990600"/>
            <a:chOff x="96" y="3696"/>
            <a:chExt cx="2041" cy="624"/>
          </a:xfrm>
        </p:grpSpPr>
        <p:sp>
          <p:nvSpPr>
            <p:cNvPr id="688159" name="Line 31"/>
            <p:cNvSpPr>
              <a:spLocks noChangeShapeType="1"/>
            </p:cNvSpPr>
            <p:nvPr/>
          </p:nvSpPr>
          <p:spPr bwMode="auto">
            <a:xfrm flipH="1">
              <a:off x="787" y="3696"/>
              <a:ext cx="0" cy="384"/>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7736" name="Group 35"/>
            <p:cNvGrpSpPr>
              <a:grpSpLocks/>
            </p:cNvGrpSpPr>
            <p:nvPr/>
          </p:nvGrpSpPr>
          <p:grpSpPr bwMode="auto">
            <a:xfrm>
              <a:off x="96" y="3696"/>
              <a:ext cx="2041" cy="624"/>
              <a:chOff x="96" y="3696"/>
              <a:chExt cx="2041" cy="624"/>
            </a:xfrm>
          </p:grpSpPr>
          <p:sp>
            <p:nvSpPr>
              <p:cNvPr id="157737" name="Text Box 33"/>
              <p:cNvSpPr txBox="1">
                <a:spLocks noChangeArrowheads="1"/>
              </p:cNvSpPr>
              <p:nvPr/>
            </p:nvSpPr>
            <p:spPr bwMode="auto">
              <a:xfrm>
                <a:off x="672" y="3696"/>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sp>
            <p:nvSpPr>
              <p:cNvPr id="157738" name="Text Box 34"/>
              <p:cNvSpPr txBox="1">
                <a:spLocks noChangeArrowheads="1"/>
              </p:cNvSpPr>
              <p:nvPr/>
            </p:nvSpPr>
            <p:spPr bwMode="auto">
              <a:xfrm>
                <a:off x="96" y="3993"/>
                <a:ext cx="20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Bipartite Matching</a:t>
                </a:r>
              </a:p>
            </p:txBody>
          </p:sp>
        </p:grpSp>
      </p:grpSp>
      <p:grpSp>
        <p:nvGrpSpPr>
          <p:cNvPr id="157704" name="Group 38"/>
          <p:cNvGrpSpPr>
            <a:grpSpLocks/>
          </p:cNvGrpSpPr>
          <p:nvPr/>
        </p:nvGrpSpPr>
        <p:grpSpPr bwMode="auto">
          <a:xfrm>
            <a:off x="222250" y="76200"/>
            <a:ext cx="8797925" cy="4329113"/>
            <a:chOff x="140" y="720"/>
            <a:chExt cx="5542" cy="2727"/>
          </a:xfrm>
        </p:grpSpPr>
        <p:sp>
          <p:nvSpPr>
            <p:cNvPr id="157705" name="Text Box 39"/>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7706" name="Text Box 40"/>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688169" name="Line 41"/>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8170" name="Line 42"/>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7709" name="Text Box 43"/>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7710" name="Text Box 44"/>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688173" name="Line 45"/>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8174" name="Line 46"/>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7713" name="Text Box 47"/>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7714" name="Group 48"/>
            <p:cNvGrpSpPr>
              <a:grpSpLocks/>
            </p:cNvGrpSpPr>
            <p:nvPr/>
          </p:nvGrpSpPr>
          <p:grpSpPr bwMode="auto">
            <a:xfrm>
              <a:off x="1081" y="1488"/>
              <a:ext cx="2914" cy="1103"/>
              <a:chOff x="1081" y="1488"/>
              <a:chExt cx="2914" cy="1103"/>
            </a:xfrm>
          </p:grpSpPr>
          <p:sp>
            <p:nvSpPr>
              <p:cNvPr id="688177" name="Freeform 49"/>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7731" name="Group 50"/>
              <p:cNvGrpSpPr>
                <a:grpSpLocks/>
              </p:cNvGrpSpPr>
              <p:nvPr/>
            </p:nvGrpSpPr>
            <p:grpSpPr bwMode="auto">
              <a:xfrm>
                <a:off x="1248" y="1488"/>
                <a:ext cx="2747" cy="1103"/>
                <a:chOff x="1232" y="1488"/>
                <a:chExt cx="2747" cy="1103"/>
              </a:xfrm>
            </p:grpSpPr>
            <p:sp>
              <p:nvSpPr>
                <p:cNvPr id="688179" name="Line 51"/>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8180" name="Freeform 52"/>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688181" name="Freeform 53"/>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7715" name="Group 54"/>
            <p:cNvGrpSpPr>
              <a:grpSpLocks/>
            </p:cNvGrpSpPr>
            <p:nvPr/>
          </p:nvGrpSpPr>
          <p:grpSpPr bwMode="auto">
            <a:xfrm>
              <a:off x="3773" y="2064"/>
              <a:ext cx="1909" cy="768"/>
              <a:chOff x="3773" y="2064"/>
              <a:chExt cx="1909" cy="768"/>
            </a:xfrm>
          </p:grpSpPr>
          <p:sp>
            <p:nvSpPr>
              <p:cNvPr id="157728" name="Text Box 55"/>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688184" name="Line 56"/>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688185" name="Line 57"/>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7717" name="Text Box 58"/>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688187" name="Line 59"/>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7719" name="Text Box 60"/>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688189" name="Line 61"/>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7721" name="Group 62"/>
            <p:cNvGrpSpPr>
              <a:grpSpLocks/>
            </p:cNvGrpSpPr>
            <p:nvPr/>
          </p:nvGrpSpPr>
          <p:grpSpPr bwMode="auto">
            <a:xfrm>
              <a:off x="3004" y="1028"/>
              <a:ext cx="1268" cy="403"/>
              <a:chOff x="3004" y="1028"/>
              <a:chExt cx="1268" cy="403"/>
            </a:xfrm>
          </p:grpSpPr>
          <p:sp>
            <p:nvSpPr>
              <p:cNvPr id="688191" name="Freeform 63"/>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7727" name="Text Box 64"/>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688193" name="Line 65"/>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7723" name="Group 66"/>
            <p:cNvGrpSpPr>
              <a:grpSpLocks/>
            </p:cNvGrpSpPr>
            <p:nvPr/>
          </p:nvGrpSpPr>
          <p:grpSpPr bwMode="auto">
            <a:xfrm>
              <a:off x="140" y="720"/>
              <a:ext cx="5476" cy="2727"/>
              <a:chOff x="140" y="720"/>
              <a:chExt cx="5476" cy="2727"/>
            </a:xfrm>
          </p:grpSpPr>
          <p:sp>
            <p:nvSpPr>
              <p:cNvPr id="688195" name="Freeform 67"/>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7725" name="Rectangle 68"/>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88151"/>
                                        </p:tgtEl>
                                        <p:attrNameLst>
                                          <p:attrName>style.visibility</p:attrName>
                                        </p:attrNameLst>
                                      </p:cBhvr>
                                      <p:to>
                                        <p:strVal val="visible"/>
                                      </p:to>
                                    </p:set>
                                    <p:anim calcmode="lin" valueType="num">
                                      <p:cBhvr additive="base">
                                        <p:cTn id="13" dur="500" fill="hold"/>
                                        <p:tgtEl>
                                          <p:spTgt spid="688151"/>
                                        </p:tgtEl>
                                        <p:attrNameLst>
                                          <p:attrName>ppt_x</p:attrName>
                                        </p:attrNameLst>
                                      </p:cBhvr>
                                      <p:tavLst>
                                        <p:tav tm="0">
                                          <p:val>
                                            <p:strVal val="#ppt_x"/>
                                          </p:val>
                                        </p:tav>
                                        <p:tav tm="100000">
                                          <p:val>
                                            <p:strVal val="#ppt_x"/>
                                          </p:val>
                                        </p:tav>
                                      </p:tavLst>
                                    </p:anim>
                                    <p:anim calcmode="lin" valueType="num">
                                      <p:cBhvr additive="base">
                                        <p:cTn id="14" dur="500" fill="hold"/>
                                        <p:tgtEl>
                                          <p:spTgt spid="688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8151"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79" name="Text Box 27"/>
          <p:cNvSpPr txBox="1">
            <a:spLocks noChangeArrowheads="1"/>
          </p:cNvSpPr>
          <p:nvPr/>
        </p:nvSpPr>
        <p:spPr bwMode="auto">
          <a:xfrm>
            <a:off x="7037388" y="4997450"/>
            <a:ext cx="2178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Math Truth</a:t>
            </a:r>
          </a:p>
        </p:txBody>
      </p:sp>
      <p:sp>
        <p:nvSpPr>
          <p:cNvPr id="689180" name="Line 28"/>
          <p:cNvSpPr>
            <a:spLocks noChangeShapeType="1"/>
          </p:cNvSpPr>
          <p:nvPr/>
        </p:nvSpPr>
        <p:spPr bwMode="auto">
          <a:xfrm>
            <a:off x="5838825" y="3962400"/>
            <a:ext cx="1760538"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689181" name="Text Box 29"/>
          <p:cNvSpPr txBox="1">
            <a:spLocks noChangeArrowheads="1"/>
          </p:cNvSpPr>
          <p:nvPr/>
        </p:nvSpPr>
        <p:spPr bwMode="auto">
          <a:xfrm>
            <a:off x="6705600" y="4205288"/>
            <a:ext cx="706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sp>
        <p:nvSpPr>
          <p:cNvPr id="689182" name="Line 30"/>
          <p:cNvSpPr>
            <a:spLocks noChangeShapeType="1"/>
          </p:cNvSpPr>
          <p:nvPr/>
        </p:nvSpPr>
        <p:spPr bwMode="auto">
          <a:xfrm flipH="1">
            <a:off x="6477000" y="43434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689184" name="Line 32"/>
          <p:cNvSpPr>
            <a:spLocks noChangeShapeType="1"/>
          </p:cNvSpPr>
          <p:nvPr/>
        </p:nvSpPr>
        <p:spPr bwMode="auto">
          <a:xfrm flipH="1">
            <a:off x="1249363" y="4281488"/>
            <a:ext cx="344487"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689185" name="Line 33"/>
          <p:cNvSpPr>
            <a:spLocks noChangeShapeType="1"/>
          </p:cNvSpPr>
          <p:nvPr/>
        </p:nvSpPr>
        <p:spPr bwMode="auto">
          <a:xfrm flipH="1">
            <a:off x="1514475" y="4286250"/>
            <a:ext cx="344488" cy="106680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9186" name="Line 34"/>
          <p:cNvSpPr>
            <a:spLocks noChangeShapeType="1"/>
          </p:cNvSpPr>
          <p:nvPr/>
        </p:nvSpPr>
        <p:spPr bwMode="auto">
          <a:xfrm flipH="1">
            <a:off x="1447800" y="48006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158729" name="Text Box 35"/>
          <p:cNvSpPr txBox="1">
            <a:spLocks noChangeArrowheads="1"/>
          </p:cNvSpPr>
          <p:nvPr/>
        </p:nvSpPr>
        <p:spPr bwMode="auto">
          <a:xfrm>
            <a:off x="152400" y="5348288"/>
            <a:ext cx="27527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Network Flows</a:t>
            </a:r>
          </a:p>
        </p:txBody>
      </p:sp>
      <p:sp>
        <p:nvSpPr>
          <p:cNvPr id="689188" name="Line 36"/>
          <p:cNvSpPr>
            <a:spLocks noChangeShapeType="1"/>
          </p:cNvSpPr>
          <p:nvPr/>
        </p:nvSpPr>
        <p:spPr bwMode="auto">
          <a:xfrm flipH="1">
            <a:off x="1249363" y="5867400"/>
            <a:ext cx="0" cy="6096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8731" name="Text Box 37"/>
          <p:cNvSpPr txBox="1">
            <a:spLocks noChangeArrowheads="1"/>
          </p:cNvSpPr>
          <p:nvPr/>
        </p:nvSpPr>
        <p:spPr bwMode="auto">
          <a:xfrm>
            <a:off x="152400" y="6338888"/>
            <a:ext cx="32400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Bipartite Matching</a:t>
            </a:r>
          </a:p>
        </p:txBody>
      </p:sp>
      <p:sp>
        <p:nvSpPr>
          <p:cNvPr id="689190" name="Rectangle 38"/>
          <p:cNvSpPr>
            <a:spLocks noChangeArrowheads="1"/>
          </p:cNvSpPr>
          <p:nvPr/>
        </p:nvSpPr>
        <p:spPr bwMode="auto">
          <a:xfrm>
            <a:off x="3886200" y="5791200"/>
            <a:ext cx="6477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Halting problem </a:t>
            </a:r>
            <a:r>
              <a:rPr lang="en-US" altLang="en-US">
                <a:solidFill>
                  <a:srgbClr val="00FFCC"/>
                </a:solidFill>
                <a:effectLst/>
                <a:sym typeface="Symbol" pitchFamily="18" charset="2"/>
              </a:rPr>
              <a:t></a:t>
            </a:r>
            <a:r>
              <a:rPr lang="en-US" altLang="en-US">
                <a:solidFill>
                  <a:srgbClr val="00FFCC"/>
                </a:solidFill>
                <a:effectLst/>
              </a:rPr>
              <a:t>poly</a:t>
            </a:r>
            <a:r>
              <a:rPr lang="en-US" altLang="en-US">
                <a:solidFill>
                  <a:schemeClr val="tx2"/>
                </a:solidFill>
                <a:effectLst/>
              </a:rPr>
              <a:t> Math Truth</a:t>
            </a:r>
          </a:p>
          <a:p>
            <a:r>
              <a:rPr lang="en-US" altLang="en-US">
                <a:solidFill>
                  <a:schemeClr val="hlink"/>
                </a:solidFill>
                <a:effectLst/>
                <a:sym typeface="Symbol" pitchFamily="18" charset="2"/>
              </a:rPr>
              <a:t></a:t>
            </a:r>
            <a:r>
              <a:rPr lang="en-US" altLang="en-US">
                <a:effectLst/>
              </a:rPr>
              <a:t> </a:t>
            </a:r>
            <a:r>
              <a:rPr lang="en-US" altLang="en-US">
                <a:solidFill>
                  <a:schemeClr val="tx2"/>
                </a:solidFill>
                <a:effectLst/>
              </a:rPr>
              <a:t>Math Truth</a:t>
            </a:r>
            <a:r>
              <a:rPr lang="en-US" altLang="en-US">
                <a:effectLst/>
              </a:rPr>
              <a:t> </a:t>
            </a:r>
            <a:r>
              <a:rPr lang="en-US" altLang="en-US">
                <a:solidFill>
                  <a:schemeClr val="tx2"/>
                </a:solidFill>
                <a:effectLst/>
                <a:sym typeface="Symbol" pitchFamily="18" charset="2"/>
              </a:rPr>
              <a:t></a:t>
            </a:r>
            <a:r>
              <a:rPr lang="en-US" altLang="en-US">
                <a:solidFill>
                  <a:schemeClr val="tx2"/>
                </a:solidFill>
                <a:effectLst/>
              </a:rPr>
              <a:t> Undecidable.</a:t>
            </a:r>
          </a:p>
        </p:txBody>
      </p:sp>
      <p:grpSp>
        <p:nvGrpSpPr>
          <p:cNvPr id="158733" name="Group 40"/>
          <p:cNvGrpSpPr>
            <a:grpSpLocks/>
          </p:cNvGrpSpPr>
          <p:nvPr/>
        </p:nvGrpSpPr>
        <p:grpSpPr bwMode="auto">
          <a:xfrm>
            <a:off x="222250" y="76200"/>
            <a:ext cx="8797925" cy="4329113"/>
            <a:chOff x="140" y="720"/>
            <a:chExt cx="5542" cy="2727"/>
          </a:xfrm>
        </p:grpSpPr>
        <p:sp>
          <p:nvSpPr>
            <p:cNvPr id="158734" name="Text Box 41"/>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8735" name="Text Box 42"/>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689195" name="Line 43"/>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9196" name="Line 44"/>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8738" name="Text Box 45"/>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8739" name="Text Box 46"/>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689199" name="Line 47"/>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689200" name="Line 48"/>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8742" name="Text Box 49"/>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8743" name="Group 50"/>
            <p:cNvGrpSpPr>
              <a:grpSpLocks/>
            </p:cNvGrpSpPr>
            <p:nvPr/>
          </p:nvGrpSpPr>
          <p:grpSpPr bwMode="auto">
            <a:xfrm>
              <a:off x="1081" y="1488"/>
              <a:ext cx="2914" cy="1103"/>
              <a:chOff x="1081" y="1488"/>
              <a:chExt cx="2914" cy="1103"/>
            </a:xfrm>
          </p:grpSpPr>
          <p:sp>
            <p:nvSpPr>
              <p:cNvPr id="689203" name="Freeform 51"/>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8760" name="Group 52"/>
              <p:cNvGrpSpPr>
                <a:grpSpLocks/>
              </p:cNvGrpSpPr>
              <p:nvPr/>
            </p:nvGrpSpPr>
            <p:grpSpPr bwMode="auto">
              <a:xfrm>
                <a:off x="1248" y="1488"/>
                <a:ext cx="2747" cy="1103"/>
                <a:chOff x="1232" y="1488"/>
                <a:chExt cx="2747" cy="1103"/>
              </a:xfrm>
            </p:grpSpPr>
            <p:sp>
              <p:nvSpPr>
                <p:cNvPr id="689205" name="Line 53"/>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89206" name="Freeform 54"/>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689207" name="Freeform 55"/>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8744" name="Group 56"/>
            <p:cNvGrpSpPr>
              <a:grpSpLocks/>
            </p:cNvGrpSpPr>
            <p:nvPr/>
          </p:nvGrpSpPr>
          <p:grpSpPr bwMode="auto">
            <a:xfrm>
              <a:off x="3773" y="2064"/>
              <a:ext cx="1909" cy="768"/>
              <a:chOff x="3773" y="2064"/>
              <a:chExt cx="1909" cy="768"/>
            </a:xfrm>
          </p:grpSpPr>
          <p:sp>
            <p:nvSpPr>
              <p:cNvPr id="158757" name="Text Box 57"/>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689210" name="Line 58"/>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689211" name="Line 59"/>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8746" name="Text Box 60"/>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689213" name="Line 61"/>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8748" name="Text Box 62"/>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689215" name="Line 63"/>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8750" name="Group 64"/>
            <p:cNvGrpSpPr>
              <a:grpSpLocks/>
            </p:cNvGrpSpPr>
            <p:nvPr/>
          </p:nvGrpSpPr>
          <p:grpSpPr bwMode="auto">
            <a:xfrm>
              <a:off x="3004" y="1028"/>
              <a:ext cx="1268" cy="403"/>
              <a:chOff x="3004" y="1028"/>
              <a:chExt cx="1268" cy="403"/>
            </a:xfrm>
          </p:grpSpPr>
          <p:sp>
            <p:nvSpPr>
              <p:cNvPr id="689217" name="Freeform 65"/>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8756" name="Text Box 66"/>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689219" name="Line 67"/>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8752" name="Group 68"/>
            <p:cNvGrpSpPr>
              <a:grpSpLocks/>
            </p:cNvGrpSpPr>
            <p:nvPr/>
          </p:nvGrpSpPr>
          <p:grpSpPr bwMode="auto">
            <a:xfrm>
              <a:off x="140" y="720"/>
              <a:ext cx="5476" cy="2727"/>
              <a:chOff x="140" y="720"/>
              <a:chExt cx="5476" cy="2727"/>
            </a:xfrm>
          </p:grpSpPr>
          <p:sp>
            <p:nvSpPr>
              <p:cNvPr id="689221" name="Freeform 69"/>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8754" name="Rectangle 70"/>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89180"/>
                                        </p:tgtEl>
                                        <p:attrNameLst>
                                          <p:attrName>style.visibility</p:attrName>
                                        </p:attrNameLst>
                                      </p:cBhvr>
                                      <p:to>
                                        <p:strVal val="visible"/>
                                      </p:to>
                                    </p:set>
                                    <p:anim calcmode="lin" valueType="num">
                                      <p:cBhvr additive="base">
                                        <p:cTn id="7" dur="500" fill="hold"/>
                                        <p:tgtEl>
                                          <p:spTgt spid="689180"/>
                                        </p:tgtEl>
                                        <p:attrNameLst>
                                          <p:attrName>ppt_x</p:attrName>
                                        </p:attrNameLst>
                                      </p:cBhvr>
                                      <p:tavLst>
                                        <p:tav tm="0">
                                          <p:val>
                                            <p:strVal val="#ppt_x"/>
                                          </p:val>
                                        </p:tav>
                                        <p:tav tm="100000">
                                          <p:val>
                                            <p:strVal val="#ppt_x"/>
                                          </p:val>
                                        </p:tav>
                                      </p:tavLst>
                                    </p:anim>
                                    <p:anim calcmode="lin" valueType="num">
                                      <p:cBhvr additive="base">
                                        <p:cTn id="8" dur="500" fill="hold"/>
                                        <p:tgtEl>
                                          <p:spTgt spid="68918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89179"/>
                                        </p:tgtEl>
                                        <p:attrNameLst>
                                          <p:attrName>style.visibility</p:attrName>
                                        </p:attrNameLst>
                                      </p:cBhvr>
                                      <p:to>
                                        <p:strVal val="visible"/>
                                      </p:to>
                                    </p:set>
                                    <p:anim calcmode="lin" valueType="num">
                                      <p:cBhvr additive="base">
                                        <p:cTn id="11" dur="500" fill="hold"/>
                                        <p:tgtEl>
                                          <p:spTgt spid="689179"/>
                                        </p:tgtEl>
                                        <p:attrNameLst>
                                          <p:attrName>ppt_x</p:attrName>
                                        </p:attrNameLst>
                                      </p:cBhvr>
                                      <p:tavLst>
                                        <p:tav tm="0">
                                          <p:val>
                                            <p:strVal val="#ppt_x"/>
                                          </p:val>
                                        </p:tav>
                                        <p:tav tm="100000">
                                          <p:val>
                                            <p:strVal val="#ppt_x"/>
                                          </p:val>
                                        </p:tav>
                                      </p:tavLst>
                                    </p:anim>
                                    <p:anim calcmode="lin" valueType="num">
                                      <p:cBhvr additive="base">
                                        <p:cTn id="12" dur="500" fill="hold"/>
                                        <p:tgtEl>
                                          <p:spTgt spid="68917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89181"/>
                                        </p:tgtEl>
                                        <p:attrNameLst>
                                          <p:attrName>style.visibility</p:attrName>
                                        </p:attrNameLst>
                                      </p:cBhvr>
                                      <p:to>
                                        <p:strVal val="visible"/>
                                      </p:to>
                                    </p:set>
                                    <p:anim calcmode="lin" valueType="num">
                                      <p:cBhvr additive="base">
                                        <p:cTn id="15" dur="500" fill="hold"/>
                                        <p:tgtEl>
                                          <p:spTgt spid="689181"/>
                                        </p:tgtEl>
                                        <p:attrNameLst>
                                          <p:attrName>ppt_x</p:attrName>
                                        </p:attrNameLst>
                                      </p:cBhvr>
                                      <p:tavLst>
                                        <p:tav tm="0">
                                          <p:val>
                                            <p:strVal val="#ppt_x"/>
                                          </p:val>
                                        </p:tav>
                                        <p:tav tm="100000">
                                          <p:val>
                                            <p:strVal val="#ppt_x"/>
                                          </p:val>
                                        </p:tav>
                                      </p:tavLst>
                                    </p:anim>
                                    <p:anim calcmode="lin" valueType="num">
                                      <p:cBhvr additive="base">
                                        <p:cTn id="16" dur="500" fill="hold"/>
                                        <p:tgtEl>
                                          <p:spTgt spid="689181"/>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89190"/>
                                        </p:tgtEl>
                                        <p:attrNameLst>
                                          <p:attrName>style.visibility</p:attrName>
                                        </p:attrNameLst>
                                      </p:cBhvr>
                                      <p:to>
                                        <p:strVal val="visible"/>
                                      </p:to>
                                    </p:set>
                                    <p:anim calcmode="lin" valueType="num">
                                      <p:cBhvr additive="base">
                                        <p:cTn id="21" dur="500" fill="hold"/>
                                        <p:tgtEl>
                                          <p:spTgt spid="689190"/>
                                        </p:tgtEl>
                                        <p:attrNameLst>
                                          <p:attrName>ppt_x</p:attrName>
                                        </p:attrNameLst>
                                      </p:cBhvr>
                                      <p:tavLst>
                                        <p:tav tm="0">
                                          <p:val>
                                            <p:strVal val="#ppt_x"/>
                                          </p:val>
                                        </p:tav>
                                        <p:tav tm="100000">
                                          <p:val>
                                            <p:strVal val="#ppt_x"/>
                                          </p:val>
                                        </p:tav>
                                      </p:tavLst>
                                    </p:anim>
                                    <p:anim calcmode="lin" valueType="num">
                                      <p:cBhvr additive="base">
                                        <p:cTn id="22" dur="500" fill="hold"/>
                                        <p:tgtEl>
                                          <p:spTgt spid="6891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689182"/>
                                        </p:tgtEl>
                                        <p:attrNameLst>
                                          <p:attrName>style.visibility</p:attrName>
                                        </p:attrNameLst>
                                      </p:cBhvr>
                                      <p:to>
                                        <p:strVal val="visible"/>
                                      </p:to>
                                    </p:set>
                                    <p:anim calcmode="lin" valueType="num">
                                      <p:cBhvr additive="base">
                                        <p:cTn id="27" dur="500" fill="hold"/>
                                        <p:tgtEl>
                                          <p:spTgt spid="689182"/>
                                        </p:tgtEl>
                                        <p:attrNameLst>
                                          <p:attrName>ppt_x</p:attrName>
                                        </p:attrNameLst>
                                      </p:cBhvr>
                                      <p:tavLst>
                                        <p:tav tm="0">
                                          <p:val>
                                            <p:strVal val="#ppt_x"/>
                                          </p:val>
                                        </p:tav>
                                        <p:tav tm="100000">
                                          <p:val>
                                            <p:strVal val="#ppt_x"/>
                                          </p:val>
                                        </p:tav>
                                      </p:tavLst>
                                    </p:anim>
                                    <p:anim calcmode="lin" valueType="num">
                                      <p:cBhvr additive="base">
                                        <p:cTn id="28" dur="500" fill="hold"/>
                                        <p:tgtEl>
                                          <p:spTgt spid="689182"/>
                                        </p:tgtEl>
                                        <p:attrNameLst>
                                          <p:attrName>ppt_y</p:attrName>
                                        </p:attrNameLst>
                                      </p:cBhvr>
                                      <p:tavLst>
                                        <p:tav tm="0">
                                          <p:val>
                                            <p:strVal val="1+#ppt_h/2"/>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6891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9179" grpId="0"/>
      <p:bldP spid="689181" grpId="0"/>
      <p:bldP spid="689181" grpId="1"/>
      <p:bldP spid="689190"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Text Box 26"/>
          <p:cNvSpPr txBox="1">
            <a:spLocks noChangeArrowheads="1"/>
          </p:cNvSpPr>
          <p:nvPr/>
        </p:nvSpPr>
        <p:spPr bwMode="auto">
          <a:xfrm>
            <a:off x="7035800" y="4997450"/>
            <a:ext cx="2178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Math Truth</a:t>
            </a:r>
          </a:p>
        </p:txBody>
      </p:sp>
      <p:sp>
        <p:nvSpPr>
          <p:cNvPr id="750619" name="Line 27"/>
          <p:cNvSpPr>
            <a:spLocks noChangeShapeType="1"/>
          </p:cNvSpPr>
          <p:nvPr/>
        </p:nvSpPr>
        <p:spPr bwMode="auto">
          <a:xfrm>
            <a:off x="5838825" y="3962400"/>
            <a:ext cx="1760538"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50620" name="Text Box 28"/>
          <p:cNvSpPr txBox="1">
            <a:spLocks noChangeArrowheads="1"/>
          </p:cNvSpPr>
          <p:nvPr/>
        </p:nvSpPr>
        <p:spPr bwMode="auto">
          <a:xfrm>
            <a:off x="7162800" y="4114800"/>
            <a:ext cx="706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sp>
        <p:nvSpPr>
          <p:cNvPr id="750621" name="Line 29"/>
          <p:cNvSpPr>
            <a:spLocks noChangeShapeType="1"/>
          </p:cNvSpPr>
          <p:nvPr/>
        </p:nvSpPr>
        <p:spPr bwMode="auto">
          <a:xfrm flipH="1">
            <a:off x="6477000" y="43434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50622" name="Line 30"/>
          <p:cNvSpPr>
            <a:spLocks noChangeShapeType="1"/>
          </p:cNvSpPr>
          <p:nvPr/>
        </p:nvSpPr>
        <p:spPr bwMode="auto">
          <a:xfrm flipH="1" flipV="1">
            <a:off x="6146800" y="3795713"/>
            <a:ext cx="1854200" cy="1157287"/>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50623" name="Text Box 31"/>
          <p:cNvSpPr txBox="1">
            <a:spLocks noChangeArrowheads="1"/>
          </p:cNvSpPr>
          <p:nvPr/>
        </p:nvSpPr>
        <p:spPr bwMode="auto">
          <a:xfrm>
            <a:off x="3241675" y="4495800"/>
            <a:ext cx="361632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Yes:</a:t>
            </a:r>
            <a:r>
              <a:rPr lang="en-US" altLang="en-US">
                <a:effectLst/>
              </a:rPr>
              <a:t> If we can solve </a:t>
            </a:r>
            <a:br>
              <a:rPr lang="en-US" altLang="en-US">
                <a:effectLst/>
              </a:rPr>
            </a:br>
            <a:r>
              <a:rPr lang="en-US" altLang="en-US">
                <a:solidFill>
                  <a:schemeClr val="tx2"/>
                </a:solidFill>
                <a:effectLst/>
              </a:rPr>
              <a:t>Math Truth</a:t>
            </a:r>
            <a:r>
              <a:rPr lang="en-US" altLang="en-US">
                <a:effectLst/>
              </a:rPr>
              <a:t> fast,</a:t>
            </a:r>
          </a:p>
          <a:p>
            <a:pPr algn="ctr"/>
            <a:r>
              <a:rPr lang="en-US" altLang="en-US">
                <a:effectLst/>
              </a:rPr>
              <a:t>we can solve </a:t>
            </a:r>
            <a:r>
              <a:rPr lang="en-US" altLang="en-US">
                <a:solidFill>
                  <a:schemeClr val="tx2"/>
                </a:solidFill>
                <a:effectLst/>
              </a:rPr>
              <a:t>Sat</a:t>
            </a:r>
            <a:r>
              <a:rPr lang="en-US" altLang="en-US">
                <a:effectLst/>
              </a:rPr>
              <a:t> fast.</a:t>
            </a:r>
          </a:p>
        </p:txBody>
      </p:sp>
      <p:sp>
        <p:nvSpPr>
          <p:cNvPr id="750626" name="Line 34"/>
          <p:cNvSpPr>
            <a:spLocks noChangeShapeType="1"/>
          </p:cNvSpPr>
          <p:nvPr/>
        </p:nvSpPr>
        <p:spPr bwMode="auto">
          <a:xfrm flipH="1">
            <a:off x="1249363" y="4281488"/>
            <a:ext cx="344487" cy="10668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50627" name="Line 35"/>
          <p:cNvSpPr>
            <a:spLocks noChangeShapeType="1"/>
          </p:cNvSpPr>
          <p:nvPr/>
        </p:nvSpPr>
        <p:spPr bwMode="auto">
          <a:xfrm flipH="1">
            <a:off x="1514475" y="4286250"/>
            <a:ext cx="344488" cy="106680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750628" name="Line 36"/>
          <p:cNvSpPr>
            <a:spLocks noChangeShapeType="1"/>
          </p:cNvSpPr>
          <p:nvPr/>
        </p:nvSpPr>
        <p:spPr bwMode="auto">
          <a:xfrm flipH="1">
            <a:off x="1447800" y="4800600"/>
            <a:ext cx="381000" cy="15240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159755" name="Text Box 37"/>
          <p:cNvSpPr txBox="1">
            <a:spLocks noChangeArrowheads="1"/>
          </p:cNvSpPr>
          <p:nvPr/>
        </p:nvSpPr>
        <p:spPr bwMode="auto">
          <a:xfrm>
            <a:off x="152400" y="5348288"/>
            <a:ext cx="27527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Network Flows</a:t>
            </a:r>
          </a:p>
        </p:txBody>
      </p:sp>
      <p:sp>
        <p:nvSpPr>
          <p:cNvPr id="750630" name="Line 38"/>
          <p:cNvSpPr>
            <a:spLocks noChangeShapeType="1"/>
          </p:cNvSpPr>
          <p:nvPr/>
        </p:nvSpPr>
        <p:spPr bwMode="auto">
          <a:xfrm flipH="1">
            <a:off x="1249363" y="5867400"/>
            <a:ext cx="0" cy="6096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9757" name="Text Box 39"/>
          <p:cNvSpPr txBox="1">
            <a:spLocks noChangeArrowheads="1"/>
          </p:cNvSpPr>
          <p:nvPr/>
        </p:nvSpPr>
        <p:spPr bwMode="auto">
          <a:xfrm>
            <a:off x="152400" y="6338888"/>
            <a:ext cx="32400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Bipartite Matching</a:t>
            </a:r>
          </a:p>
        </p:txBody>
      </p:sp>
      <p:grpSp>
        <p:nvGrpSpPr>
          <p:cNvPr id="2" name="Group 43"/>
          <p:cNvGrpSpPr>
            <a:grpSpLocks/>
          </p:cNvGrpSpPr>
          <p:nvPr/>
        </p:nvGrpSpPr>
        <p:grpSpPr bwMode="auto">
          <a:xfrm>
            <a:off x="7010400" y="5502275"/>
            <a:ext cx="2343150" cy="1189038"/>
            <a:chOff x="4416" y="3466"/>
            <a:chExt cx="1476" cy="749"/>
          </a:xfrm>
        </p:grpSpPr>
        <p:sp>
          <p:nvSpPr>
            <p:cNvPr id="159790" name="Rectangle 40"/>
            <p:cNvSpPr>
              <a:spLocks noChangeArrowheads="1"/>
            </p:cNvSpPr>
            <p:nvPr/>
          </p:nvSpPr>
          <p:spPr bwMode="auto">
            <a:xfrm>
              <a:off x="4416" y="3888"/>
              <a:ext cx="147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Undecidable</a:t>
              </a:r>
            </a:p>
          </p:txBody>
        </p:sp>
        <p:sp>
          <p:nvSpPr>
            <p:cNvPr id="750633" name="Line 41"/>
            <p:cNvSpPr>
              <a:spLocks noChangeShapeType="1"/>
            </p:cNvSpPr>
            <p:nvPr/>
          </p:nvSpPr>
          <p:spPr bwMode="auto">
            <a:xfrm>
              <a:off x="5040" y="3475"/>
              <a:ext cx="0" cy="413"/>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750634" name="Line 42"/>
            <p:cNvSpPr>
              <a:spLocks noChangeShapeType="1"/>
            </p:cNvSpPr>
            <p:nvPr/>
          </p:nvSpPr>
          <p:spPr bwMode="auto">
            <a:xfrm flipV="1">
              <a:off x="5136" y="3466"/>
              <a:ext cx="0" cy="413"/>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159759" name="Group 45"/>
          <p:cNvGrpSpPr>
            <a:grpSpLocks/>
          </p:cNvGrpSpPr>
          <p:nvPr/>
        </p:nvGrpSpPr>
        <p:grpSpPr bwMode="auto">
          <a:xfrm>
            <a:off x="222250" y="76200"/>
            <a:ext cx="8797925" cy="4329113"/>
            <a:chOff x="140" y="720"/>
            <a:chExt cx="5542" cy="2727"/>
          </a:xfrm>
        </p:grpSpPr>
        <p:sp>
          <p:nvSpPr>
            <p:cNvPr id="159760" name="Text Box 46"/>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159761" name="Text Box 47"/>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750640" name="Line 48"/>
            <p:cNvSpPr>
              <a:spLocks noChangeShapeType="1"/>
            </p:cNvSpPr>
            <p:nvPr/>
          </p:nvSpPr>
          <p:spPr bwMode="auto">
            <a:xfrm>
              <a:off x="1680" y="1491"/>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750641" name="Line 49"/>
            <p:cNvSpPr>
              <a:spLocks noChangeShapeType="1"/>
            </p:cNvSpPr>
            <p:nvPr/>
          </p:nvSpPr>
          <p:spPr bwMode="auto">
            <a:xfrm flipH="1">
              <a:off x="1650" y="1566"/>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9764" name="Text Box 50"/>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159765" name="Text Box 51"/>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750644" name="Line 52"/>
            <p:cNvSpPr>
              <a:spLocks noChangeShapeType="1"/>
            </p:cNvSpPr>
            <p:nvPr/>
          </p:nvSpPr>
          <p:spPr bwMode="auto">
            <a:xfrm>
              <a:off x="1374" y="2679"/>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750645" name="Line 53"/>
            <p:cNvSpPr>
              <a:spLocks noChangeShapeType="1"/>
            </p:cNvSpPr>
            <p:nvPr/>
          </p:nvSpPr>
          <p:spPr bwMode="auto">
            <a:xfrm flipH="1">
              <a:off x="1344" y="2754"/>
              <a:ext cx="624"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59768" name="Text Box 54"/>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159769" name="Group 55"/>
            <p:cNvGrpSpPr>
              <a:grpSpLocks/>
            </p:cNvGrpSpPr>
            <p:nvPr/>
          </p:nvGrpSpPr>
          <p:grpSpPr bwMode="auto">
            <a:xfrm>
              <a:off x="1081" y="1488"/>
              <a:ext cx="2914" cy="1103"/>
              <a:chOff x="1081" y="1488"/>
              <a:chExt cx="2914" cy="1103"/>
            </a:xfrm>
          </p:grpSpPr>
          <p:sp>
            <p:nvSpPr>
              <p:cNvPr id="750648" name="Freeform 56"/>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159786" name="Group 57"/>
              <p:cNvGrpSpPr>
                <a:grpSpLocks/>
              </p:cNvGrpSpPr>
              <p:nvPr/>
            </p:nvGrpSpPr>
            <p:grpSpPr bwMode="auto">
              <a:xfrm>
                <a:off x="1248" y="1488"/>
                <a:ext cx="2747" cy="1103"/>
                <a:chOff x="1232" y="1488"/>
                <a:chExt cx="2747" cy="1103"/>
              </a:xfrm>
            </p:grpSpPr>
            <p:sp>
              <p:nvSpPr>
                <p:cNvPr id="750650" name="Line 58"/>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750651" name="Freeform 59"/>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750652" name="Freeform 60"/>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159770" name="Group 61"/>
            <p:cNvGrpSpPr>
              <a:grpSpLocks/>
            </p:cNvGrpSpPr>
            <p:nvPr/>
          </p:nvGrpSpPr>
          <p:grpSpPr bwMode="auto">
            <a:xfrm>
              <a:off x="3773" y="2064"/>
              <a:ext cx="1909" cy="768"/>
              <a:chOff x="3773" y="2064"/>
              <a:chExt cx="1909" cy="768"/>
            </a:xfrm>
          </p:grpSpPr>
          <p:sp>
            <p:nvSpPr>
              <p:cNvPr id="159783" name="Text Box 62"/>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750655" name="Line 63"/>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750656" name="Line 64"/>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9772" name="Text Box 65"/>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750658" name="Line 66"/>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159774" name="Text Box 67"/>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750660" name="Line 68"/>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9776" name="Group 69"/>
            <p:cNvGrpSpPr>
              <a:grpSpLocks/>
            </p:cNvGrpSpPr>
            <p:nvPr/>
          </p:nvGrpSpPr>
          <p:grpSpPr bwMode="auto">
            <a:xfrm>
              <a:off x="3004" y="1028"/>
              <a:ext cx="1268" cy="403"/>
              <a:chOff x="3004" y="1028"/>
              <a:chExt cx="1268" cy="403"/>
            </a:xfrm>
          </p:grpSpPr>
          <p:sp>
            <p:nvSpPr>
              <p:cNvPr id="750662" name="Freeform 70"/>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59782" name="Text Box 71"/>
              <p:cNvSpPr txBox="1">
                <a:spLocks noChangeArrowheads="1"/>
              </p:cNvSpPr>
              <p:nvPr/>
            </p:nvSpPr>
            <p:spPr bwMode="auto">
              <a:xfrm>
                <a:off x="3312" y="1104"/>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solidFill>
                    <a:schemeClr val="hlink"/>
                  </a:solidFill>
                  <a:effectLst/>
                </a:endParaRPr>
              </a:p>
            </p:txBody>
          </p:sp>
        </p:grpSp>
        <p:sp>
          <p:nvSpPr>
            <p:cNvPr id="750664" name="Line 72"/>
            <p:cNvSpPr>
              <a:spLocks noChangeShapeType="1"/>
            </p:cNvSpPr>
            <p:nvPr/>
          </p:nvSpPr>
          <p:spPr bwMode="auto">
            <a:xfrm flipV="1">
              <a:off x="1370" y="1834"/>
              <a:ext cx="2541" cy="71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159778" name="Group 73"/>
            <p:cNvGrpSpPr>
              <a:grpSpLocks/>
            </p:cNvGrpSpPr>
            <p:nvPr/>
          </p:nvGrpSpPr>
          <p:grpSpPr bwMode="auto">
            <a:xfrm>
              <a:off x="140" y="720"/>
              <a:ext cx="5476" cy="2727"/>
              <a:chOff x="140" y="720"/>
              <a:chExt cx="5476" cy="2727"/>
            </a:xfrm>
          </p:grpSpPr>
          <p:sp>
            <p:nvSpPr>
              <p:cNvPr id="750666" name="Freeform 74"/>
              <p:cNvSpPr>
                <a:spLocks/>
              </p:cNvSpPr>
              <p:nvPr/>
            </p:nvSpPr>
            <p:spPr bwMode="auto">
              <a:xfrm>
                <a:off x="140" y="720"/>
                <a:ext cx="5476" cy="2515"/>
              </a:xfrm>
              <a:custGeom>
                <a:avLst/>
                <a:gdLst/>
                <a:ahLst/>
                <a:cxnLst>
                  <a:cxn ang="0">
                    <a:pos x="647" y="237"/>
                  </a:cxn>
                  <a:cxn ang="0">
                    <a:pos x="692" y="1770"/>
                  </a:cxn>
                  <a:cxn ang="0">
                    <a:pos x="3350" y="1850"/>
                  </a:cxn>
                  <a:cxn ang="0">
                    <a:pos x="3908" y="981"/>
                  </a:cxn>
                  <a:cxn ang="0">
                    <a:pos x="5113" y="751"/>
                  </a:cxn>
                  <a:cxn ang="0">
                    <a:pos x="4573" y="86"/>
                  </a:cxn>
                  <a:cxn ang="0">
                    <a:pos x="647" y="237"/>
                  </a:cxn>
                </a:cxnLst>
                <a:rect l="0" t="0" r="r" b="b"/>
                <a:pathLst>
                  <a:path w="5317" h="2039">
                    <a:moveTo>
                      <a:pt x="647" y="237"/>
                    </a:moveTo>
                    <a:cubicBezTo>
                      <a:pt x="0" y="518"/>
                      <a:pt x="242" y="1501"/>
                      <a:pt x="692" y="1770"/>
                    </a:cubicBezTo>
                    <a:cubicBezTo>
                      <a:pt x="1142" y="2039"/>
                      <a:pt x="2814" y="1982"/>
                      <a:pt x="3350" y="1850"/>
                    </a:cubicBezTo>
                    <a:cubicBezTo>
                      <a:pt x="3886" y="1718"/>
                      <a:pt x="3614" y="1164"/>
                      <a:pt x="3908" y="981"/>
                    </a:cubicBezTo>
                    <a:cubicBezTo>
                      <a:pt x="4202" y="798"/>
                      <a:pt x="5002" y="900"/>
                      <a:pt x="5113" y="751"/>
                    </a:cubicBezTo>
                    <a:cubicBezTo>
                      <a:pt x="5224" y="602"/>
                      <a:pt x="5317" y="172"/>
                      <a:pt x="4573" y="86"/>
                    </a:cubicBezTo>
                    <a:cubicBezTo>
                      <a:pt x="3829" y="0"/>
                      <a:pt x="1465" y="206"/>
                      <a:pt x="647" y="237"/>
                    </a:cubicBezTo>
                    <a:close/>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59780" name="Rectangle 75"/>
              <p:cNvSpPr>
                <a:spLocks noChangeArrowheads="1"/>
              </p:cNvSpPr>
              <p:nvPr/>
            </p:nvSpPr>
            <p:spPr bwMode="auto">
              <a:xfrm>
                <a:off x="1641" y="3120"/>
                <a:ext cx="247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NP-Complete Problems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50620"/>
                                        </p:tgtEl>
                                        <p:attrNameLst>
                                          <p:attrName>style.visibility</p:attrName>
                                        </p:attrNameLst>
                                      </p:cBhvr>
                                      <p:to>
                                        <p:strVal val="visible"/>
                                      </p:to>
                                    </p:set>
                                    <p:anim calcmode="lin" valueType="num">
                                      <p:cBhvr additive="base">
                                        <p:cTn id="13" dur="500" fill="hold"/>
                                        <p:tgtEl>
                                          <p:spTgt spid="750620"/>
                                        </p:tgtEl>
                                        <p:attrNameLst>
                                          <p:attrName>ppt_x</p:attrName>
                                        </p:attrNameLst>
                                      </p:cBhvr>
                                      <p:tavLst>
                                        <p:tav tm="0">
                                          <p:val>
                                            <p:strVal val="#ppt_x"/>
                                          </p:val>
                                        </p:tav>
                                        <p:tav tm="100000">
                                          <p:val>
                                            <p:strVal val="#ppt_x"/>
                                          </p:val>
                                        </p:tav>
                                      </p:tavLst>
                                    </p:anim>
                                    <p:anim calcmode="lin" valueType="num">
                                      <p:cBhvr additive="base">
                                        <p:cTn id="14" dur="500" fill="hold"/>
                                        <p:tgtEl>
                                          <p:spTgt spid="750620"/>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50622"/>
                                        </p:tgtEl>
                                        <p:attrNameLst>
                                          <p:attrName>style.visibility</p:attrName>
                                        </p:attrNameLst>
                                      </p:cBhvr>
                                      <p:to>
                                        <p:strVal val="visible"/>
                                      </p:to>
                                    </p:set>
                                    <p:anim calcmode="lin" valueType="num">
                                      <p:cBhvr additive="base">
                                        <p:cTn id="17" dur="500" fill="hold"/>
                                        <p:tgtEl>
                                          <p:spTgt spid="750622"/>
                                        </p:tgtEl>
                                        <p:attrNameLst>
                                          <p:attrName>ppt_x</p:attrName>
                                        </p:attrNameLst>
                                      </p:cBhvr>
                                      <p:tavLst>
                                        <p:tav tm="0">
                                          <p:val>
                                            <p:strVal val="#ppt_x"/>
                                          </p:val>
                                        </p:tav>
                                        <p:tav tm="100000">
                                          <p:val>
                                            <p:strVal val="#ppt_x"/>
                                          </p:val>
                                        </p:tav>
                                      </p:tavLst>
                                    </p:anim>
                                    <p:anim calcmode="lin" valueType="num">
                                      <p:cBhvr additive="base">
                                        <p:cTn id="18" dur="500" fill="hold"/>
                                        <p:tgtEl>
                                          <p:spTgt spid="7506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50623"/>
                                        </p:tgtEl>
                                        <p:attrNameLst>
                                          <p:attrName>style.visibility</p:attrName>
                                        </p:attrNameLst>
                                      </p:cBhvr>
                                      <p:to>
                                        <p:strVal val="visible"/>
                                      </p:to>
                                    </p:set>
                                    <p:anim calcmode="lin" valueType="num">
                                      <p:cBhvr additive="base">
                                        <p:cTn id="23" dur="500" fill="hold"/>
                                        <p:tgtEl>
                                          <p:spTgt spid="750623"/>
                                        </p:tgtEl>
                                        <p:attrNameLst>
                                          <p:attrName>ppt_x</p:attrName>
                                        </p:attrNameLst>
                                      </p:cBhvr>
                                      <p:tavLst>
                                        <p:tav tm="0">
                                          <p:val>
                                            <p:strVal val="#ppt_x"/>
                                          </p:val>
                                        </p:tav>
                                        <p:tav tm="100000">
                                          <p:val>
                                            <p:strVal val="#ppt_x"/>
                                          </p:val>
                                        </p:tav>
                                      </p:tavLst>
                                    </p:anim>
                                    <p:anim calcmode="lin" valueType="num">
                                      <p:cBhvr additive="base">
                                        <p:cTn id="24" dur="500" fill="hold"/>
                                        <p:tgtEl>
                                          <p:spTgt spid="750623"/>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7506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0620" grpId="0"/>
      <p:bldP spid="750620" grpId="1"/>
      <p:bldP spid="750623"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5" name="Rectangle 3"/>
          <p:cNvSpPr>
            <a:spLocks noGrp="1" noChangeArrowheads="1"/>
          </p:cNvSpPr>
          <p:nvPr>
            <p:ph type="body" idx="1"/>
          </p:nvPr>
        </p:nvSpPr>
        <p:spPr>
          <a:xfrm>
            <a:off x="228600" y="685800"/>
            <a:ext cx="8763000" cy="5105400"/>
          </a:xfrm>
        </p:spPr>
        <p:txBody>
          <a:bodyPr/>
          <a:lstStyle/>
          <a:p>
            <a:pPr marL="0" indent="0">
              <a:defRPr/>
            </a:pPr>
            <a:r>
              <a:rPr lang="en-US" sz="2800" dirty="0" smtClean="0">
                <a:latin typeface="Times New Roman" pitchFamily="18" charset="0"/>
              </a:rPr>
              <a:t>Steps for proving that </a:t>
            </a:r>
            <a:r>
              <a:rPr lang="en-US" sz="2800" dirty="0" err="1" smtClean="0">
                <a:latin typeface="Times New Roman" pitchFamily="18" charset="0"/>
              </a:rPr>
              <a:t>P</a:t>
            </a:r>
            <a:r>
              <a:rPr lang="en-US" sz="2800" baseline="-25000" dirty="0" err="1" smtClean="0">
                <a:latin typeface="Times New Roman" pitchFamily="18" charset="0"/>
              </a:rPr>
              <a:t>new</a:t>
            </a:r>
            <a:r>
              <a:rPr lang="en-US" sz="2800" dirty="0" smtClean="0">
                <a:latin typeface="Times New Roman" pitchFamily="18" charset="0"/>
              </a:rPr>
              <a:t> is NP-Complete </a:t>
            </a:r>
          </a:p>
          <a:p>
            <a:pPr marL="61913" lvl="1" indent="0">
              <a:buFont typeface="Arial" pitchFamily="34" charset="0"/>
              <a:buChar char="•"/>
              <a:defRPr/>
            </a:pPr>
            <a:r>
              <a:rPr lang="en-US" sz="2800" dirty="0" smtClean="0">
                <a:latin typeface="Times New Roman" pitchFamily="18" charset="0"/>
              </a:rPr>
              <a:t>Designed after collecting lots of wrong answers.</a:t>
            </a:r>
          </a:p>
          <a:p>
            <a:pPr marL="61913" lvl="1" indent="0">
              <a:buFont typeface="Arial" pitchFamily="34" charset="0"/>
              <a:buChar char="•"/>
              <a:defRPr/>
            </a:pPr>
            <a:r>
              <a:rPr lang="en-US" sz="2800" dirty="0" smtClean="0">
                <a:latin typeface="Times New Roman" pitchFamily="18" charset="0"/>
              </a:rPr>
              <a:t>Understand and follow them carefully.</a:t>
            </a:r>
          </a:p>
          <a:p>
            <a:pPr marL="61913" lvl="1" indent="0">
              <a:buFont typeface="Arial" pitchFamily="34" charset="0"/>
              <a:buChar char="•"/>
              <a:defRPr/>
            </a:pPr>
            <a:r>
              <a:rPr lang="en-US" sz="2800" dirty="0" smtClean="0">
                <a:latin typeface="Times New Roman" pitchFamily="18" charset="0"/>
              </a:rPr>
              <a:t>Keep the steps separate, because errors happen when they are intertwined. </a:t>
            </a:r>
          </a:p>
        </p:txBody>
      </p:sp>
      <p:sp>
        <p:nvSpPr>
          <p:cNvPr id="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In More Detail</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745475">
                                            <p:txEl>
                                              <p:pRg st="0" end="0"/>
                                            </p:txEl>
                                          </p:spTgt>
                                        </p:tgtEl>
                                        <p:attrNameLst>
                                          <p:attrName>style.visibility</p:attrName>
                                        </p:attrNameLst>
                                      </p:cBhvr>
                                      <p:to>
                                        <p:strVal val="visible"/>
                                      </p:to>
                                    </p:set>
                                    <p:anim calcmode="lin" valueType="num">
                                      <p:cBhvr additive="base">
                                        <p:cTn id="7" dur="500" fill="hold"/>
                                        <p:tgtEl>
                                          <p:spTgt spid="7454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454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45475">
                                            <p:txEl>
                                              <p:pRg st="1" end="1"/>
                                            </p:txEl>
                                          </p:spTgt>
                                        </p:tgtEl>
                                        <p:attrNameLst>
                                          <p:attrName>style.visibility</p:attrName>
                                        </p:attrNameLst>
                                      </p:cBhvr>
                                      <p:to>
                                        <p:strVal val="visible"/>
                                      </p:to>
                                    </p:set>
                                    <p:anim calcmode="lin" valueType="num">
                                      <p:cBhvr additive="base">
                                        <p:cTn id="13" dur="500" fill="hold"/>
                                        <p:tgtEl>
                                          <p:spTgt spid="74547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454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745475">
                                            <p:txEl>
                                              <p:pRg st="2" end="2"/>
                                            </p:txEl>
                                          </p:spTgt>
                                        </p:tgtEl>
                                        <p:attrNameLst>
                                          <p:attrName>style.visibility</p:attrName>
                                        </p:attrNameLst>
                                      </p:cBhvr>
                                      <p:to>
                                        <p:strVal val="visible"/>
                                      </p:to>
                                    </p:set>
                                    <p:anim calcmode="lin" valueType="num">
                                      <p:cBhvr additive="base">
                                        <p:cTn id="19" dur="500" fill="hold"/>
                                        <p:tgtEl>
                                          <p:spTgt spid="74547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454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745475">
                                            <p:txEl>
                                              <p:pRg st="3" end="3"/>
                                            </p:txEl>
                                          </p:spTgt>
                                        </p:tgtEl>
                                        <p:attrNameLst>
                                          <p:attrName>style.visibility</p:attrName>
                                        </p:attrNameLst>
                                      </p:cBhvr>
                                      <p:to>
                                        <p:strVal val="visible"/>
                                      </p:to>
                                    </p:set>
                                    <p:anim calcmode="lin" valueType="num">
                                      <p:cBhvr additive="base">
                                        <p:cTn id="25" dur="500" fill="hold"/>
                                        <p:tgtEl>
                                          <p:spTgt spid="74547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4547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5" name="Rectangle 3"/>
          <p:cNvSpPr>
            <a:spLocks noGrp="1" noChangeArrowheads="1"/>
          </p:cNvSpPr>
          <p:nvPr>
            <p:ph type="body" idx="1"/>
          </p:nvPr>
        </p:nvSpPr>
        <p:spPr>
          <a:xfrm>
            <a:off x="228600" y="685800"/>
            <a:ext cx="8763000" cy="5105400"/>
          </a:xfrm>
        </p:spPr>
        <p:txBody>
          <a:bodyPr/>
          <a:lstStyle/>
          <a:p>
            <a:pPr marL="0" indent="0">
              <a:defRPr/>
            </a:pPr>
            <a:r>
              <a:rPr lang="en-US" sz="2800" dirty="0" smtClean="0">
                <a:latin typeface="Times New Roman" pitchFamily="18" charset="0"/>
                <a:cs typeface="Times New Roman" pitchFamily="18" charset="0"/>
              </a:rPr>
              <a:t>Steps for proving that </a:t>
            </a:r>
            <a:r>
              <a:rPr lang="en-US" sz="2800" dirty="0" err="1" smtClean="0">
                <a:latin typeface="Times New Roman" pitchFamily="18" charset="0"/>
                <a:cs typeface="Times New Roman" pitchFamily="18" charset="0"/>
              </a:rPr>
              <a:t>P</a:t>
            </a:r>
            <a:r>
              <a:rPr lang="en-US" sz="2800" baseline="-25000" dirty="0" err="1" smtClean="0">
                <a:latin typeface="Times New Roman" pitchFamily="18" charset="0"/>
                <a:cs typeface="Times New Roman" pitchFamily="18" charset="0"/>
              </a:rPr>
              <a:t>new</a:t>
            </a:r>
            <a:r>
              <a:rPr lang="en-US" sz="2800" dirty="0" smtClean="0">
                <a:latin typeface="Times New Roman" pitchFamily="18" charset="0"/>
                <a:cs typeface="Times New Roman" pitchFamily="18" charset="0"/>
              </a:rPr>
              <a:t> is NP-Complete </a:t>
            </a:r>
            <a:endParaRPr lang="en-US" sz="2800" b="1" dirty="0" smtClean="0">
              <a:latin typeface="Times New Roman" pitchFamily="18" charset="0"/>
              <a:cs typeface="Times New Roman" pitchFamily="18" charset="0"/>
            </a:endParaRPr>
          </a:p>
          <a:p>
            <a:pPr marL="0" indent="0">
              <a:defRPr/>
            </a:pPr>
            <a:r>
              <a:rPr lang="en-US" sz="2800" dirty="0" smtClean="0">
                <a:latin typeface="Times New Roman" pitchFamily="18" charset="0"/>
                <a:cs typeface="Times New Roman" pitchFamily="18" charset="0"/>
              </a:rPr>
              <a:t>      1)  </a:t>
            </a:r>
            <a:r>
              <a:rPr lang="en-US" sz="2800" dirty="0" err="1" smtClean="0">
                <a:latin typeface="Times New Roman" pitchFamily="18" charset="0"/>
                <a:cs typeface="Times New Roman" pitchFamily="18" charset="0"/>
              </a:rPr>
              <a:t>P</a:t>
            </a:r>
            <a:r>
              <a:rPr lang="en-US" sz="2800" baseline="-25000" dirty="0" err="1" smtClean="0">
                <a:latin typeface="Times New Roman" pitchFamily="18" charset="0"/>
                <a:cs typeface="Times New Roman" pitchFamily="18" charset="0"/>
              </a:rPr>
              <a:t>new</a:t>
            </a:r>
            <a:r>
              <a:rPr lang="en-US" sz="2800" dirty="0" smtClean="0">
                <a:latin typeface="Times New Roman" pitchFamily="18" charset="0"/>
                <a:cs typeface="Times New Roman" pitchFamily="18" charset="0"/>
              </a:rPr>
              <a:t> </a:t>
            </a:r>
            <a:r>
              <a:rPr lang="en-US" sz="2800" dirty="0" smtClean="0">
                <a:latin typeface="Times New Roman" pitchFamily="18" charset="0"/>
                <a:cs typeface="Times New Roman" pitchFamily="18" charset="0"/>
                <a:sym typeface="Symbol" pitchFamily="18" charset="2"/>
              </a:rPr>
              <a:t></a:t>
            </a:r>
            <a:r>
              <a:rPr lang="en-US" sz="2800" dirty="0" smtClean="0">
                <a:latin typeface="Times New Roman" pitchFamily="18" charset="0"/>
                <a:cs typeface="Times New Roman" pitchFamily="18" charset="0"/>
              </a:rPr>
              <a:t> NP</a:t>
            </a:r>
            <a:r>
              <a:rPr lang="en-US" sz="2800" b="1" dirty="0" smtClean="0">
                <a:latin typeface="Times New Roman" pitchFamily="18" charset="0"/>
                <a:cs typeface="Times New Roman" pitchFamily="18" charset="0"/>
              </a:rPr>
              <a:t> </a:t>
            </a:r>
            <a:endParaRPr lang="en-US" sz="2800" dirty="0" smtClean="0">
              <a:latin typeface="Times New Roman" pitchFamily="18" charset="0"/>
              <a:cs typeface="Times New Roman" pitchFamily="18" charset="0"/>
            </a:endParaRPr>
          </a:p>
          <a:p>
            <a:pPr marL="1030288" lvl="2" indent="-514350">
              <a:buFontTx/>
              <a:buNone/>
              <a:defRPr/>
            </a:pPr>
            <a:r>
              <a:rPr lang="en-US" dirty="0" smtClean="0">
                <a:latin typeface="Times New Roman" pitchFamily="18" charset="0"/>
                <a:cs typeface="Times New Roman" pitchFamily="18" charset="0"/>
              </a:rPr>
              <a:t>2) What is what</a:t>
            </a: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3)</a:t>
            </a:r>
            <a:r>
              <a:rPr lang="en-US" dirty="0" smtClean="0">
                <a:latin typeface="Times New Roman" pitchFamily="18" charset="0"/>
                <a:cs typeface="Times New Roman" pitchFamily="18" charset="0"/>
              </a:rPr>
              <a:t> Direction of reduction &amp; Code</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4)</a:t>
            </a:r>
            <a:r>
              <a:rPr lang="en-US" dirty="0" smtClean="0">
                <a:latin typeface="Times New Roman" pitchFamily="18" charset="0"/>
                <a:cs typeface="Times New Roman" pitchFamily="18" charset="0"/>
              </a:rPr>
              <a:t> Look for similarities</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5) </a:t>
            </a:r>
            <a:r>
              <a:rPr lang="en-US" dirty="0" smtClean="0">
                <a:latin typeface="Times New Roman" pitchFamily="18" charset="0"/>
                <a:cs typeface="Times New Roman" pitchFamily="18" charset="0"/>
              </a:rPr>
              <a:t>Instance Map</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6)</a:t>
            </a:r>
            <a:r>
              <a:rPr lang="en-US" dirty="0" smtClean="0">
                <a:latin typeface="Times New Roman" pitchFamily="18" charset="0"/>
                <a:cs typeface="Times New Roman" pitchFamily="18" charset="0"/>
              </a:rPr>
              <a:t> Solution Map</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7)</a:t>
            </a:r>
            <a:r>
              <a:rPr lang="en-US" dirty="0" smtClean="0">
                <a:latin typeface="Times New Roman" pitchFamily="18" charset="0"/>
                <a:cs typeface="Times New Roman" pitchFamily="18" charset="0"/>
              </a:rPr>
              <a:t> Valid to Valid</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8)</a:t>
            </a:r>
            <a:r>
              <a:rPr lang="en-US" dirty="0" smtClean="0">
                <a:latin typeface="Times New Roman" pitchFamily="18" charset="0"/>
                <a:cs typeface="Times New Roman" pitchFamily="18" charset="0"/>
              </a:rPr>
              <a:t> Reverse Solution Map</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9)</a:t>
            </a:r>
            <a:r>
              <a:rPr lang="en-US" dirty="0" smtClean="0">
                <a:latin typeface="Times New Roman" pitchFamily="18" charset="0"/>
                <a:cs typeface="Times New Roman" pitchFamily="18" charset="0"/>
              </a:rPr>
              <a:t> Valid to Valid</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10)</a:t>
            </a:r>
            <a:r>
              <a:rPr lang="en-US" dirty="0" smtClean="0">
                <a:latin typeface="Times New Roman" pitchFamily="18" charset="0"/>
                <a:cs typeface="Times New Roman" pitchFamily="18" charset="0"/>
              </a:rPr>
              <a:t> Working Algorithm</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b="1" dirty="0" smtClean="0">
                <a:effectLst>
                  <a:outerShdw blurRad="38100" dist="38100" dir="2700000" algn="tl">
                    <a:srgbClr val="000000"/>
                  </a:outerShdw>
                </a:effectLst>
                <a:latin typeface="Times New Roman" pitchFamily="18" charset="0"/>
                <a:cs typeface="Times New Roman" pitchFamily="18" charset="0"/>
              </a:rPr>
              <a:t>11)</a:t>
            </a:r>
            <a:r>
              <a:rPr lang="en-US" dirty="0" smtClean="0">
                <a:latin typeface="Times New Roman" pitchFamily="18" charset="0"/>
                <a:cs typeface="Times New Roman" pitchFamily="18" charset="0"/>
              </a:rPr>
              <a:t> Running Time</a:t>
            </a:r>
            <a:endParaRPr lang="en-US" b="1" dirty="0"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endParaRPr lang="en-US" dirty="0" smtClean="0">
              <a:latin typeface="Times New Roman" pitchFamily="18" charset="0"/>
              <a:cs typeface="Times New Roman" pitchFamily="18" charset="0"/>
            </a:endParaRPr>
          </a:p>
        </p:txBody>
      </p:sp>
      <p:sp>
        <p:nvSpPr>
          <p:cNvPr id="161795" name="Text Box 106"/>
          <p:cNvSpPr txBox="1">
            <a:spLocks noChangeArrowheads="1"/>
          </p:cNvSpPr>
          <p:nvPr/>
        </p:nvSpPr>
        <p:spPr bwMode="auto">
          <a:xfrm>
            <a:off x="3230563" y="46593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6"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In More Detail</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12355">
                                            <p:txEl>
                                              <p:pRg st="1" end="1"/>
                                            </p:txEl>
                                          </p:spTgt>
                                        </p:tgtEl>
                                        <p:attrNameLst>
                                          <p:attrName>style.visibility</p:attrName>
                                        </p:attrNameLst>
                                      </p:cBhvr>
                                      <p:to>
                                        <p:strVal val="visible"/>
                                      </p:to>
                                    </p:set>
                                    <p:anim calcmode="lin" valueType="num">
                                      <p:cBhvr additive="base">
                                        <p:cTn id="7" dur="500" fill="hold"/>
                                        <p:tgtEl>
                                          <p:spTgt spid="61235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1235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12355">
                                            <p:txEl>
                                              <p:pRg st="2" end="2"/>
                                            </p:txEl>
                                          </p:spTgt>
                                        </p:tgtEl>
                                        <p:attrNameLst>
                                          <p:attrName>style.visibility</p:attrName>
                                        </p:attrNameLst>
                                      </p:cBhvr>
                                      <p:to>
                                        <p:strVal val="visible"/>
                                      </p:to>
                                    </p:set>
                                    <p:anim calcmode="lin" valueType="num">
                                      <p:cBhvr additive="base">
                                        <p:cTn id="11" dur="500" fill="hold"/>
                                        <p:tgtEl>
                                          <p:spTgt spid="61235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12355">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12355">
                                            <p:txEl>
                                              <p:pRg st="3" end="3"/>
                                            </p:txEl>
                                          </p:spTgt>
                                        </p:tgtEl>
                                        <p:attrNameLst>
                                          <p:attrName>style.visibility</p:attrName>
                                        </p:attrNameLst>
                                      </p:cBhvr>
                                      <p:to>
                                        <p:strVal val="visible"/>
                                      </p:to>
                                    </p:set>
                                    <p:anim calcmode="lin" valueType="num">
                                      <p:cBhvr additive="base">
                                        <p:cTn id="15" dur="500" fill="hold"/>
                                        <p:tgtEl>
                                          <p:spTgt spid="612355">
                                            <p:txEl>
                                              <p:pRg st="3" end="3"/>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12355">
                                            <p:txEl>
                                              <p:pRg st="3" end="3"/>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12355">
                                            <p:txEl>
                                              <p:pRg st="4" end="4"/>
                                            </p:txEl>
                                          </p:spTgt>
                                        </p:tgtEl>
                                        <p:attrNameLst>
                                          <p:attrName>style.visibility</p:attrName>
                                        </p:attrNameLst>
                                      </p:cBhvr>
                                      <p:to>
                                        <p:strVal val="visible"/>
                                      </p:to>
                                    </p:set>
                                    <p:anim calcmode="lin" valueType="num">
                                      <p:cBhvr additive="base">
                                        <p:cTn id="19" dur="500" fill="hold"/>
                                        <p:tgtEl>
                                          <p:spTgt spid="61235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12355">
                                            <p:txEl>
                                              <p:pRg st="4" end="4"/>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12355">
                                            <p:txEl>
                                              <p:pRg st="5" end="5"/>
                                            </p:txEl>
                                          </p:spTgt>
                                        </p:tgtEl>
                                        <p:attrNameLst>
                                          <p:attrName>style.visibility</p:attrName>
                                        </p:attrNameLst>
                                      </p:cBhvr>
                                      <p:to>
                                        <p:strVal val="visible"/>
                                      </p:to>
                                    </p:set>
                                    <p:anim calcmode="lin" valueType="num">
                                      <p:cBhvr additive="base">
                                        <p:cTn id="23" dur="500" fill="hold"/>
                                        <p:tgtEl>
                                          <p:spTgt spid="612355">
                                            <p:txEl>
                                              <p:pRg st="5" end="5"/>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12355">
                                            <p:txEl>
                                              <p:pRg st="5" end="5"/>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12355">
                                            <p:txEl>
                                              <p:pRg st="6" end="6"/>
                                            </p:txEl>
                                          </p:spTgt>
                                        </p:tgtEl>
                                        <p:attrNameLst>
                                          <p:attrName>style.visibility</p:attrName>
                                        </p:attrNameLst>
                                      </p:cBhvr>
                                      <p:to>
                                        <p:strVal val="visible"/>
                                      </p:to>
                                    </p:set>
                                    <p:anim calcmode="lin" valueType="num">
                                      <p:cBhvr additive="base">
                                        <p:cTn id="27" dur="500" fill="hold"/>
                                        <p:tgtEl>
                                          <p:spTgt spid="612355">
                                            <p:txEl>
                                              <p:pRg st="6" end="6"/>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12355">
                                            <p:txEl>
                                              <p:pRg st="6" end="6"/>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612355">
                                            <p:txEl>
                                              <p:pRg st="7" end="7"/>
                                            </p:txEl>
                                          </p:spTgt>
                                        </p:tgtEl>
                                        <p:attrNameLst>
                                          <p:attrName>style.visibility</p:attrName>
                                        </p:attrNameLst>
                                      </p:cBhvr>
                                      <p:to>
                                        <p:strVal val="visible"/>
                                      </p:to>
                                    </p:set>
                                    <p:anim calcmode="lin" valueType="num">
                                      <p:cBhvr additive="base">
                                        <p:cTn id="31" dur="500" fill="hold"/>
                                        <p:tgtEl>
                                          <p:spTgt spid="612355">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12355">
                                            <p:txEl>
                                              <p:pRg st="7" end="7"/>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612355">
                                            <p:txEl>
                                              <p:pRg st="8" end="8"/>
                                            </p:txEl>
                                          </p:spTgt>
                                        </p:tgtEl>
                                        <p:attrNameLst>
                                          <p:attrName>style.visibility</p:attrName>
                                        </p:attrNameLst>
                                      </p:cBhvr>
                                      <p:to>
                                        <p:strVal val="visible"/>
                                      </p:to>
                                    </p:set>
                                    <p:anim calcmode="lin" valueType="num">
                                      <p:cBhvr additive="base">
                                        <p:cTn id="35" dur="500" fill="hold"/>
                                        <p:tgtEl>
                                          <p:spTgt spid="612355">
                                            <p:txEl>
                                              <p:pRg st="8" end="8"/>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12355">
                                            <p:txEl>
                                              <p:pRg st="8" end="8"/>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612355">
                                            <p:txEl>
                                              <p:pRg st="9" end="9"/>
                                            </p:txEl>
                                          </p:spTgt>
                                        </p:tgtEl>
                                        <p:attrNameLst>
                                          <p:attrName>style.visibility</p:attrName>
                                        </p:attrNameLst>
                                      </p:cBhvr>
                                      <p:to>
                                        <p:strVal val="visible"/>
                                      </p:to>
                                    </p:set>
                                    <p:anim calcmode="lin" valueType="num">
                                      <p:cBhvr additive="base">
                                        <p:cTn id="39" dur="500" fill="hold"/>
                                        <p:tgtEl>
                                          <p:spTgt spid="612355">
                                            <p:txEl>
                                              <p:pRg st="9" end="9"/>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12355">
                                            <p:txEl>
                                              <p:pRg st="9" end="9"/>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12355">
                                            <p:txEl>
                                              <p:pRg st="10" end="10"/>
                                            </p:txEl>
                                          </p:spTgt>
                                        </p:tgtEl>
                                        <p:attrNameLst>
                                          <p:attrName>style.visibility</p:attrName>
                                        </p:attrNameLst>
                                      </p:cBhvr>
                                      <p:to>
                                        <p:strVal val="visible"/>
                                      </p:to>
                                    </p:set>
                                    <p:anim calcmode="lin" valueType="num">
                                      <p:cBhvr additive="base">
                                        <p:cTn id="43" dur="500" fill="hold"/>
                                        <p:tgtEl>
                                          <p:spTgt spid="612355">
                                            <p:txEl>
                                              <p:pRg st="10" end="1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12355">
                                            <p:txEl>
                                              <p:pRg st="10" end="1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612355">
                                            <p:txEl>
                                              <p:pRg st="11" end="11"/>
                                            </p:txEl>
                                          </p:spTgt>
                                        </p:tgtEl>
                                        <p:attrNameLst>
                                          <p:attrName>style.visibility</p:attrName>
                                        </p:attrNameLst>
                                      </p:cBhvr>
                                      <p:to>
                                        <p:strVal val="visible"/>
                                      </p:to>
                                    </p:set>
                                    <p:anim calcmode="lin" valueType="num">
                                      <p:cBhvr additive="base">
                                        <p:cTn id="47" dur="500" fill="hold"/>
                                        <p:tgtEl>
                                          <p:spTgt spid="612355">
                                            <p:txEl>
                                              <p:pRg st="11" end="1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12355">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502" name="Text Box 6"/>
          <p:cNvSpPr txBox="1">
            <a:spLocks noChangeArrowheads="1"/>
          </p:cNvSpPr>
          <p:nvPr/>
        </p:nvSpPr>
        <p:spPr bwMode="auto">
          <a:xfrm>
            <a:off x="457200" y="1444625"/>
            <a:ext cx="8915400" cy="393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Reduce </a:t>
            </a:r>
            <a:r>
              <a:rPr lang="en-US" altLang="en-US">
                <a:solidFill>
                  <a:srgbClr val="00FFCC"/>
                </a:solidFill>
                <a:effectLst/>
              </a:rPr>
              <a:t>P</a:t>
            </a:r>
            <a:r>
              <a:rPr lang="en-US" altLang="en-US" baseline="-25000">
                <a:solidFill>
                  <a:srgbClr val="00FFCC"/>
                </a:solidFill>
                <a:effectLst/>
              </a:rPr>
              <a:t>new</a:t>
            </a:r>
            <a:r>
              <a:rPr lang="en-US" altLang="en-US">
                <a:effectLst/>
              </a:rPr>
              <a:t> to </a:t>
            </a:r>
            <a:r>
              <a:rPr lang="en-US" altLang="en-US">
                <a:solidFill>
                  <a:srgbClr val="00FFCC"/>
                </a:solidFill>
                <a:effectLst/>
              </a:rPr>
              <a:t>P</a:t>
            </a:r>
            <a:r>
              <a:rPr lang="en-US" altLang="en-US" baseline="-25000">
                <a:solidFill>
                  <a:srgbClr val="00FFCC"/>
                </a:solidFill>
                <a:effectLst/>
              </a:rPr>
              <a:t>is NP-comp</a:t>
            </a:r>
            <a:r>
              <a:rPr lang="en-US" altLang="en-US">
                <a:effectLst/>
              </a:rPr>
              <a:t> or </a:t>
            </a:r>
            <a:r>
              <a:rPr lang="en-US" altLang="en-US">
                <a:solidFill>
                  <a:srgbClr val="00FFCC"/>
                </a:solidFill>
                <a:effectLst/>
              </a:rPr>
              <a:t>P</a:t>
            </a:r>
            <a:r>
              <a:rPr lang="en-US" altLang="en-US" baseline="-25000">
                <a:solidFill>
                  <a:srgbClr val="00FFCC"/>
                </a:solidFill>
                <a:effectLst/>
              </a:rPr>
              <a:t>is NP-comp</a:t>
            </a:r>
            <a:r>
              <a:rPr lang="en-US" altLang="en-US">
                <a:effectLst/>
              </a:rPr>
              <a:t> to </a:t>
            </a:r>
            <a:r>
              <a:rPr lang="en-US" altLang="en-US">
                <a:solidFill>
                  <a:srgbClr val="00FFCC"/>
                </a:solidFill>
                <a:effectLst/>
              </a:rPr>
              <a:t>P</a:t>
            </a:r>
            <a:r>
              <a:rPr lang="en-US" altLang="en-US" baseline="-25000">
                <a:solidFill>
                  <a:srgbClr val="00FFCC"/>
                </a:solidFill>
                <a:effectLst/>
              </a:rPr>
              <a:t>new</a:t>
            </a:r>
            <a:r>
              <a:rPr lang="en-US" altLang="en-US">
                <a:effectLst/>
              </a:rPr>
              <a:t>?</a:t>
            </a:r>
          </a:p>
          <a:p>
            <a:r>
              <a:rPr lang="en-US" altLang="en-US">
                <a:effectLst/>
              </a:rPr>
              <a:t>People get this wrong. </a:t>
            </a:r>
          </a:p>
          <a:p>
            <a:r>
              <a:rPr lang="en-US" altLang="en-US">
                <a:effectLst/>
              </a:rPr>
              <a:t>Don’t memorize it. Go through it each time.</a:t>
            </a:r>
          </a:p>
          <a:p>
            <a:pPr>
              <a:buFontTx/>
              <a:buChar char="•"/>
            </a:pPr>
            <a:r>
              <a:rPr lang="en-US" altLang="en-US">
                <a:effectLst/>
              </a:rPr>
              <a:t>I want to prove </a:t>
            </a:r>
            <a:r>
              <a:rPr lang="en-US" altLang="en-US">
                <a:solidFill>
                  <a:srgbClr val="00FFCC"/>
                </a:solidFill>
                <a:effectLst/>
              </a:rPr>
              <a:t>P</a:t>
            </a:r>
            <a:r>
              <a:rPr lang="en-US" altLang="en-US" baseline="-25000">
                <a:solidFill>
                  <a:srgbClr val="00FFCC"/>
                </a:solidFill>
                <a:effectLst/>
              </a:rPr>
              <a:t>new</a:t>
            </a:r>
            <a:r>
              <a:rPr lang="en-US" altLang="en-US">
                <a:effectLst/>
              </a:rPr>
              <a:t> is hard</a:t>
            </a:r>
          </a:p>
          <a:p>
            <a:pPr>
              <a:buFontTx/>
              <a:buChar char="•"/>
            </a:pPr>
            <a:r>
              <a:rPr lang="en-US" altLang="en-US">
                <a:effectLst/>
              </a:rPr>
              <a:t>hence that </a:t>
            </a:r>
            <a:r>
              <a:rPr lang="en-US" altLang="en-US">
                <a:solidFill>
                  <a:srgbClr val="00FFCC"/>
                </a:solidFill>
                <a:effectLst/>
              </a:rPr>
              <a:t>P</a:t>
            </a:r>
            <a:r>
              <a:rPr lang="en-US" altLang="en-US" baseline="-25000">
                <a:solidFill>
                  <a:srgbClr val="00FFCC"/>
                </a:solidFill>
                <a:effectLst/>
              </a:rPr>
              <a:t>is NP-comp</a:t>
            </a:r>
            <a:r>
              <a:rPr lang="en-US" altLang="en-US">
                <a:solidFill>
                  <a:srgbClr val="00FFCC"/>
                </a:solidFill>
                <a:effectLst/>
              </a:rPr>
              <a:t> </a:t>
            </a:r>
            <a:r>
              <a:rPr lang="en-US" altLang="en-US">
                <a:solidFill>
                  <a:srgbClr val="00FFCC"/>
                </a:solidFill>
                <a:effectLst/>
                <a:latin typeface="Symbol" pitchFamily="18" charset="2"/>
                <a:sym typeface="Symbol" pitchFamily="18" charset="2"/>
              </a:rPr>
              <a:t></a:t>
            </a:r>
            <a:r>
              <a:rPr lang="en-US" altLang="en-US" baseline="-25000">
                <a:solidFill>
                  <a:srgbClr val="00FFCC"/>
                </a:solidFill>
                <a:effectLst/>
              </a:rPr>
              <a:t>poly</a:t>
            </a:r>
            <a:r>
              <a:rPr lang="en-US" altLang="en-US">
                <a:solidFill>
                  <a:srgbClr val="00FFCC"/>
                </a:solidFill>
                <a:effectLst/>
              </a:rPr>
              <a:t> P</a:t>
            </a:r>
            <a:r>
              <a:rPr lang="en-US" altLang="en-US" baseline="-25000">
                <a:solidFill>
                  <a:srgbClr val="00FFCC"/>
                </a:solidFill>
                <a:effectLst/>
              </a:rPr>
              <a:t>new</a:t>
            </a:r>
            <a:endParaRPr lang="en-US" altLang="en-US">
              <a:solidFill>
                <a:srgbClr val="00FFCC"/>
              </a:solidFill>
              <a:effectLst/>
            </a:endParaRPr>
          </a:p>
          <a:p>
            <a:pPr>
              <a:buFontTx/>
              <a:buChar char="•"/>
            </a:pPr>
            <a:r>
              <a:rPr lang="en-US" altLang="en-US">
                <a:effectLst/>
              </a:rPr>
              <a:t>hence that </a:t>
            </a:r>
            <a:r>
              <a:rPr lang="en-US" altLang="en-US">
                <a:solidFill>
                  <a:srgbClr val="00FFCC"/>
                </a:solidFill>
                <a:effectLst/>
              </a:rPr>
              <a:t>P</a:t>
            </a:r>
            <a:r>
              <a:rPr lang="en-US" altLang="en-US" baseline="-25000">
                <a:solidFill>
                  <a:srgbClr val="00FFCC"/>
                </a:solidFill>
                <a:effectLst/>
              </a:rPr>
              <a:t>is NP-comp</a:t>
            </a:r>
            <a:r>
              <a:rPr lang="en-US" altLang="en-US">
                <a:effectLst/>
              </a:rPr>
              <a:t> is easy</a:t>
            </a:r>
          </a:p>
          <a:p>
            <a:pPr>
              <a:buFontTx/>
              <a:buChar char="•"/>
            </a:pPr>
            <a:r>
              <a:rPr lang="en-US" altLang="en-US">
                <a:effectLst/>
              </a:rPr>
              <a:t>hence I need to design an algorithm for </a:t>
            </a:r>
            <a:r>
              <a:rPr lang="en-US" altLang="en-US">
                <a:solidFill>
                  <a:srgbClr val="00FFCC"/>
                </a:solidFill>
                <a:effectLst/>
              </a:rPr>
              <a:t>P</a:t>
            </a:r>
            <a:r>
              <a:rPr lang="en-US" altLang="en-US" baseline="-25000">
                <a:solidFill>
                  <a:srgbClr val="00FFCC"/>
                </a:solidFill>
                <a:effectLst/>
              </a:rPr>
              <a:t>is NP-comp</a:t>
            </a:r>
            <a:endParaRPr lang="en-US" altLang="en-US">
              <a:solidFill>
                <a:srgbClr val="00FFCC"/>
              </a:solidFill>
              <a:effectLst/>
            </a:endParaRPr>
          </a:p>
          <a:p>
            <a:pPr>
              <a:buFontTx/>
              <a:buChar char="•"/>
            </a:pPr>
            <a:r>
              <a:rPr lang="en-US" altLang="en-US">
                <a:effectLst/>
              </a:rPr>
              <a:t>hence I start with an input instance </a:t>
            </a:r>
            <a:r>
              <a:rPr lang="en-US" altLang="en-US">
                <a:solidFill>
                  <a:srgbClr val="00FFCC"/>
                </a:solidFill>
                <a:effectLst/>
              </a:rPr>
              <a:t>I</a:t>
            </a:r>
            <a:r>
              <a:rPr lang="en-US" altLang="en-US" baseline="-25000">
                <a:solidFill>
                  <a:srgbClr val="00FFCC"/>
                </a:solidFill>
                <a:effectLst/>
              </a:rPr>
              <a:t>is NP-comp</a:t>
            </a:r>
            <a:r>
              <a:rPr lang="en-US" altLang="en-US">
                <a:effectLst/>
              </a:rPr>
              <a:t> for </a:t>
            </a:r>
            <a:r>
              <a:rPr lang="en-US" altLang="en-US">
                <a:solidFill>
                  <a:srgbClr val="00FFCC"/>
                </a:solidFill>
                <a:effectLst/>
              </a:rPr>
              <a:t>P</a:t>
            </a:r>
            <a:r>
              <a:rPr lang="en-US" altLang="en-US" baseline="-25000">
                <a:solidFill>
                  <a:srgbClr val="00FFCC"/>
                </a:solidFill>
                <a:effectLst/>
              </a:rPr>
              <a:t>is NP-comp</a:t>
            </a:r>
            <a:endParaRPr lang="en-US" altLang="en-US">
              <a:solidFill>
                <a:srgbClr val="00FFCC"/>
              </a:solidFill>
              <a:effectLst/>
            </a:endParaRPr>
          </a:p>
          <a:p>
            <a:pPr>
              <a:buFontTx/>
              <a:buChar char="•"/>
            </a:pPr>
            <a:r>
              <a:rPr lang="en-US" altLang="en-US">
                <a:effectLst/>
              </a:rPr>
              <a:t>to get help, I must map it to an instance </a:t>
            </a:r>
            <a:r>
              <a:rPr lang="en-US" altLang="en-US">
                <a:solidFill>
                  <a:srgbClr val="00FFCC"/>
                </a:solidFill>
                <a:effectLst/>
              </a:rPr>
              <a:t>I</a:t>
            </a:r>
            <a:r>
              <a:rPr lang="en-US" altLang="en-US" baseline="-25000">
                <a:solidFill>
                  <a:srgbClr val="00FFCC"/>
                </a:solidFill>
                <a:effectLst/>
              </a:rPr>
              <a:t>new</a:t>
            </a:r>
            <a:r>
              <a:rPr lang="en-US" altLang="en-US">
                <a:effectLst/>
              </a:rPr>
              <a:t> for </a:t>
            </a:r>
            <a:r>
              <a:rPr lang="en-US" altLang="en-US">
                <a:solidFill>
                  <a:srgbClr val="00FFCC"/>
                </a:solidFill>
                <a:effectLst/>
              </a:rPr>
              <a:t>P</a:t>
            </a:r>
            <a:r>
              <a:rPr lang="en-US" altLang="en-US" baseline="-25000">
                <a:solidFill>
                  <a:srgbClr val="00FFCC"/>
                </a:solidFill>
                <a:effectLst/>
              </a:rPr>
              <a:t>new</a:t>
            </a:r>
          </a:p>
        </p:txBody>
      </p:sp>
      <p:sp>
        <p:nvSpPr>
          <p:cNvPr id="618504" name="Rectangle 8"/>
          <p:cNvSpPr>
            <a:spLocks noChangeArrowheads="1"/>
          </p:cNvSpPr>
          <p:nvPr/>
        </p:nvSpPr>
        <p:spPr bwMode="auto">
          <a:xfrm>
            <a:off x="2438400" y="5257800"/>
            <a:ext cx="3613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rgbClr val="00FFCC"/>
                </a:solidFill>
                <a:effectLst/>
              </a:rPr>
              <a:t>P</a:t>
            </a:r>
            <a:r>
              <a:rPr lang="en-US" altLang="en-US" sz="3200" baseline="-25000">
                <a:solidFill>
                  <a:srgbClr val="00FFCC"/>
                </a:solidFill>
                <a:effectLst/>
              </a:rPr>
              <a:t>is NP-comp</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rgbClr val="00FFCC"/>
                </a:solidFill>
                <a:effectLst/>
              </a:rPr>
              <a:t>P</a:t>
            </a:r>
            <a:r>
              <a:rPr lang="en-US" altLang="en-US" sz="3200" baseline="-25000">
                <a:solidFill>
                  <a:srgbClr val="00FFCC"/>
                </a:solidFill>
                <a:effectLst/>
              </a:rPr>
              <a:t>new</a:t>
            </a:r>
            <a:endParaRPr lang="en-US" altLang="en-US" sz="3200">
              <a:solidFill>
                <a:srgbClr val="00FFCC"/>
              </a:solidFill>
              <a:effectLst/>
            </a:endParaRPr>
          </a:p>
        </p:txBody>
      </p:sp>
      <p:grpSp>
        <p:nvGrpSpPr>
          <p:cNvPr id="2" name="Group 14"/>
          <p:cNvGrpSpPr>
            <a:grpSpLocks/>
          </p:cNvGrpSpPr>
          <p:nvPr/>
        </p:nvGrpSpPr>
        <p:grpSpPr bwMode="auto">
          <a:xfrm>
            <a:off x="3124200" y="5895975"/>
            <a:ext cx="3086100" cy="779463"/>
            <a:chOff x="1968" y="3714"/>
            <a:chExt cx="1944" cy="491"/>
          </a:xfrm>
        </p:grpSpPr>
        <p:sp>
          <p:nvSpPr>
            <p:cNvPr id="162822" name="Rectangle 7"/>
            <p:cNvSpPr>
              <a:spLocks noChangeArrowheads="1"/>
            </p:cNvSpPr>
            <p:nvPr/>
          </p:nvSpPr>
          <p:spPr bwMode="auto">
            <a:xfrm>
              <a:off x="1968" y="3840"/>
              <a:ext cx="19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rgbClr val="00FFCC"/>
                  </a:solidFill>
                  <a:effectLst/>
                </a:rPr>
                <a:t>P</a:t>
              </a:r>
              <a:r>
                <a:rPr lang="en-US" altLang="en-US" sz="3200" baseline="-25000">
                  <a:solidFill>
                    <a:srgbClr val="00FFCC"/>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rgbClr val="00FFCC"/>
                  </a:solidFill>
                  <a:effectLst/>
                </a:rPr>
                <a:t>P</a:t>
              </a:r>
              <a:r>
                <a:rPr lang="en-US" altLang="en-US" sz="3200" baseline="-25000">
                  <a:solidFill>
                    <a:srgbClr val="00FFCC"/>
                  </a:solidFill>
                  <a:effectLst/>
                </a:rPr>
                <a:t>oracle</a:t>
              </a:r>
              <a:endParaRPr lang="en-US" altLang="en-US" sz="3200">
                <a:solidFill>
                  <a:srgbClr val="00FFCC"/>
                </a:solidFill>
                <a:effectLst/>
              </a:endParaRPr>
            </a:p>
          </p:txBody>
        </p:sp>
        <p:sp>
          <p:nvSpPr>
            <p:cNvPr id="618508" name="AutoShape 12"/>
            <p:cNvSpPr>
              <a:spLocks noChangeArrowheads="1"/>
            </p:cNvSpPr>
            <p:nvPr/>
          </p:nvSpPr>
          <p:spPr bwMode="auto">
            <a:xfrm>
              <a:off x="2256" y="3715"/>
              <a:ext cx="144" cy="173"/>
            </a:xfrm>
            <a:prstGeom prst="upDownArrow">
              <a:avLst>
                <a:gd name="adj1" fmla="val 50000"/>
                <a:gd name="adj2" fmla="val 2402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618509" name="AutoShape 13"/>
            <p:cNvSpPr>
              <a:spLocks noChangeArrowheads="1"/>
            </p:cNvSpPr>
            <p:nvPr/>
          </p:nvSpPr>
          <p:spPr bwMode="auto">
            <a:xfrm>
              <a:off x="3120" y="3714"/>
              <a:ext cx="144" cy="173"/>
            </a:xfrm>
            <a:prstGeom prst="upDownArrow">
              <a:avLst>
                <a:gd name="adj1" fmla="val 50000"/>
                <a:gd name="adj2" fmla="val 2402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sp>
        <p:nvSpPr>
          <p:cNvPr id="9"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3: Direction of reduction &amp; Code</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18502">
                                            <p:txEl>
                                              <p:pRg st="0" end="0"/>
                                            </p:txEl>
                                          </p:spTgt>
                                        </p:tgtEl>
                                        <p:attrNameLst>
                                          <p:attrName>style.visibility</p:attrName>
                                        </p:attrNameLst>
                                      </p:cBhvr>
                                      <p:to>
                                        <p:strVal val="visible"/>
                                      </p:to>
                                    </p:set>
                                    <p:anim calcmode="lin" valueType="num">
                                      <p:cBhvr additive="base">
                                        <p:cTn id="7" dur="500" fill="hold"/>
                                        <p:tgtEl>
                                          <p:spTgt spid="61850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850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8502">
                                            <p:txEl>
                                              <p:pRg st="1" end="1"/>
                                            </p:txEl>
                                          </p:spTgt>
                                        </p:tgtEl>
                                        <p:attrNameLst>
                                          <p:attrName>style.visibility</p:attrName>
                                        </p:attrNameLst>
                                      </p:cBhvr>
                                      <p:to>
                                        <p:strVal val="visible"/>
                                      </p:to>
                                    </p:set>
                                    <p:anim calcmode="lin" valueType="num">
                                      <p:cBhvr additive="base">
                                        <p:cTn id="13" dur="500" fill="hold"/>
                                        <p:tgtEl>
                                          <p:spTgt spid="61850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850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18502">
                                            <p:txEl>
                                              <p:pRg st="2" end="2"/>
                                            </p:txEl>
                                          </p:spTgt>
                                        </p:tgtEl>
                                        <p:attrNameLst>
                                          <p:attrName>style.visibility</p:attrName>
                                        </p:attrNameLst>
                                      </p:cBhvr>
                                      <p:to>
                                        <p:strVal val="visible"/>
                                      </p:to>
                                    </p:set>
                                    <p:anim calcmode="lin" valueType="num">
                                      <p:cBhvr additive="base">
                                        <p:cTn id="19" dur="500" fill="hold"/>
                                        <p:tgtEl>
                                          <p:spTgt spid="61850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850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8502">
                                            <p:txEl>
                                              <p:pRg st="3" end="3"/>
                                            </p:txEl>
                                          </p:spTgt>
                                        </p:tgtEl>
                                        <p:attrNameLst>
                                          <p:attrName>style.visibility</p:attrName>
                                        </p:attrNameLst>
                                      </p:cBhvr>
                                      <p:to>
                                        <p:strVal val="visible"/>
                                      </p:to>
                                    </p:set>
                                    <p:anim calcmode="lin" valueType="num">
                                      <p:cBhvr additive="base">
                                        <p:cTn id="25" dur="500" fill="hold"/>
                                        <p:tgtEl>
                                          <p:spTgt spid="61850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1850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18502">
                                            <p:txEl>
                                              <p:pRg st="4" end="4"/>
                                            </p:txEl>
                                          </p:spTgt>
                                        </p:tgtEl>
                                        <p:attrNameLst>
                                          <p:attrName>style.visibility</p:attrName>
                                        </p:attrNameLst>
                                      </p:cBhvr>
                                      <p:to>
                                        <p:strVal val="visible"/>
                                      </p:to>
                                    </p:set>
                                    <p:anim calcmode="lin" valueType="num">
                                      <p:cBhvr additive="base">
                                        <p:cTn id="31" dur="500" fill="hold"/>
                                        <p:tgtEl>
                                          <p:spTgt spid="61850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1850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18502">
                                            <p:txEl>
                                              <p:pRg st="5" end="5"/>
                                            </p:txEl>
                                          </p:spTgt>
                                        </p:tgtEl>
                                        <p:attrNameLst>
                                          <p:attrName>style.visibility</p:attrName>
                                        </p:attrNameLst>
                                      </p:cBhvr>
                                      <p:to>
                                        <p:strVal val="visible"/>
                                      </p:to>
                                    </p:set>
                                    <p:anim calcmode="lin" valueType="num">
                                      <p:cBhvr additive="base">
                                        <p:cTn id="37" dur="500" fill="hold"/>
                                        <p:tgtEl>
                                          <p:spTgt spid="61850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1850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18502">
                                            <p:txEl>
                                              <p:pRg st="6" end="6"/>
                                            </p:txEl>
                                          </p:spTgt>
                                        </p:tgtEl>
                                        <p:attrNameLst>
                                          <p:attrName>style.visibility</p:attrName>
                                        </p:attrNameLst>
                                      </p:cBhvr>
                                      <p:to>
                                        <p:strVal val="visible"/>
                                      </p:to>
                                    </p:set>
                                    <p:anim calcmode="lin" valueType="num">
                                      <p:cBhvr additive="base">
                                        <p:cTn id="43" dur="500" fill="hold"/>
                                        <p:tgtEl>
                                          <p:spTgt spid="618502">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1850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18502">
                                            <p:txEl>
                                              <p:pRg st="7" end="7"/>
                                            </p:txEl>
                                          </p:spTgt>
                                        </p:tgtEl>
                                        <p:attrNameLst>
                                          <p:attrName>style.visibility</p:attrName>
                                        </p:attrNameLst>
                                      </p:cBhvr>
                                      <p:to>
                                        <p:strVal val="visible"/>
                                      </p:to>
                                    </p:set>
                                    <p:anim calcmode="lin" valueType="num">
                                      <p:cBhvr additive="base">
                                        <p:cTn id="49" dur="500" fill="hold"/>
                                        <p:tgtEl>
                                          <p:spTgt spid="618502">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1850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618502">
                                            <p:txEl>
                                              <p:pRg st="8" end="8"/>
                                            </p:txEl>
                                          </p:spTgt>
                                        </p:tgtEl>
                                        <p:attrNameLst>
                                          <p:attrName>style.visibility</p:attrName>
                                        </p:attrNameLst>
                                      </p:cBhvr>
                                      <p:to>
                                        <p:strVal val="visible"/>
                                      </p:to>
                                    </p:set>
                                    <p:anim calcmode="lin" valueType="num">
                                      <p:cBhvr additive="base">
                                        <p:cTn id="55" dur="500" fill="hold"/>
                                        <p:tgtEl>
                                          <p:spTgt spid="618502">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1850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18504"/>
                                        </p:tgtEl>
                                        <p:attrNameLst>
                                          <p:attrName>style.visibility</p:attrName>
                                        </p:attrNameLst>
                                      </p:cBhvr>
                                      <p:to>
                                        <p:strVal val="visible"/>
                                      </p:to>
                                    </p:set>
                                    <p:anim calcmode="lin" valueType="num">
                                      <p:cBhvr additive="base">
                                        <p:cTn id="61" dur="500" fill="hold"/>
                                        <p:tgtEl>
                                          <p:spTgt spid="618504"/>
                                        </p:tgtEl>
                                        <p:attrNameLst>
                                          <p:attrName>ppt_x</p:attrName>
                                        </p:attrNameLst>
                                      </p:cBhvr>
                                      <p:tavLst>
                                        <p:tav tm="0">
                                          <p:val>
                                            <p:strVal val="#ppt_x"/>
                                          </p:val>
                                        </p:tav>
                                        <p:tav tm="100000">
                                          <p:val>
                                            <p:strVal val="#ppt_x"/>
                                          </p:val>
                                        </p:tav>
                                      </p:tavLst>
                                    </p:anim>
                                    <p:anim calcmode="lin" valueType="num">
                                      <p:cBhvr additive="base">
                                        <p:cTn id="62" dur="500" fill="hold"/>
                                        <p:tgtEl>
                                          <p:spTgt spid="618504"/>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8504"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2722" name="Text Box 2"/>
          <p:cNvSpPr txBox="1">
            <a:spLocks noChangeArrowheads="1"/>
          </p:cNvSpPr>
          <p:nvPr/>
        </p:nvSpPr>
        <p:spPr bwMode="auto">
          <a:xfrm>
            <a:off x="1173163" y="3392488"/>
            <a:ext cx="7110412"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Step 5       I</a:t>
            </a:r>
            <a:r>
              <a:rPr lang="en-US" altLang="en-US" baseline="-25000">
                <a:effectLst/>
              </a:rPr>
              <a:t>oracle</a:t>
            </a:r>
            <a:r>
              <a:rPr lang="en-US" altLang="en-US">
                <a:effectLst/>
              </a:rPr>
              <a:t> = InstanceMap(I</a:t>
            </a:r>
            <a:r>
              <a:rPr lang="en-US" altLang="en-US" baseline="-25000">
                <a:effectLst/>
              </a:rPr>
              <a:t>alg</a:t>
            </a:r>
            <a:r>
              <a:rPr lang="en-US" altLang="en-US">
                <a:effectLst/>
              </a:rPr>
              <a:t>)</a:t>
            </a:r>
          </a:p>
          <a:p>
            <a:pPr>
              <a:buFontTx/>
              <a:buChar char="•"/>
            </a:pPr>
            <a:r>
              <a:rPr lang="en-US" altLang="en-US">
                <a:effectLst/>
              </a:rPr>
              <a:t>Steps 6,7: S</a:t>
            </a:r>
            <a:r>
              <a:rPr lang="en-US" altLang="en-US" baseline="-25000">
                <a:effectLst/>
              </a:rPr>
              <a:t>alg</a:t>
            </a:r>
            <a:r>
              <a:rPr lang="en-US" altLang="en-US">
                <a:effectLst/>
              </a:rPr>
              <a:t>    = SolutionMap(S</a:t>
            </a:r>
            <a:r>
              <a:rPr lang="en-US" altLang="en-US" baseline="-25000">
                <a:effectLst/>
              </a:rPr>
              <a:t>oracle</a:t>
            </a:r>
            <a:r>
              <a:rPr lang="en-US" altLang="en-US">
                <a:effectLst/>
              </a:rPr>
              <a:t>)</a:t>
            </a:r>
          </a:p>
          <a:p>
            <a:pPr>
              <a:buFontTx/>
              <a:buChar char="•"/>
            </a:pPr>
            <a:r>
              <a:rPr lang="en-US" altLang="en-US">
                <a:effectLst/>
              </a:rPr>
              <a:t>Steps 8,9: S</a:t>
            </a:r>
            <a:r>
              <a:rPr lang="en-US" altLang="en-US" baseline="-25000">
                <a:effectLst/>
              </a:rPr>
              <a:t>oracle</a:t>
            </a:r>
            <a:r>
              <a:rPr lang="en-US" altLang="en-US">
                <a:effectLst/>
              </a:rPr>
              <a:t> = ReverseSolutionMap(S</a:t>
            </a:r>
            <a:r>
              <a:rPr lang="en-US" altLang="en-US" baseline="-25000">
                <a:effectLst/>
              </a:rPr>
              <a:t>alg</a:t>
            </a:r>
            <a:r>
              <a:rPr lang="en-US" altLang="en-US">
                <a:effectLst/>
              </a:rPr>
              <a:t>)</a:t>
            </a:r>
          </a:p>
          <a:p>
            <a:endParaRPr lang="en-US" altLang="en-US">
              <a:effectLst/>
            </a:endParaRPr>
          </a:p>
          <a:p>
            <a:endParaRPr lang="en-US" altLang="en-US">
              <a:effectLst/>
            </a:endParaRPr>
          </a:p>
        </p:txBody>
      </p:sp>
      <p:sp>
        <p:nvSpPr>
          <p:cNvPr id="163843" name="Rectangle 3"/>
          <p:cNvSpPr>
            <a:spLocks noChangeArrowheads="1"/>
          </p:cNvSpPr>
          <p:nvPr/>
        </p:nvSpPr>
        <p:spPr bwMode="auto">
          <a:xfrm>
            <a:off x="696913" y="1185863"/>
            <a:ext cx="10414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alg</a:t>
            </a:r>
          </a:p>
        </p:txBody>
      </p:sp>
      <p:sp>
        <p:nvSpPr>
          <p:cNvPr id="163844" name="Rectangle 4"/>
          <p:cNvSpPr>
            <a:spLocks noChangeArrowheads="1"/>
          </p:cNvSpPr>
          <p:nvPr/>
        </p:nvSpPr>
        <p:spPr bwMode="auto">
          <a:xfrm>
            <a:off x="696913" y="1795463"/>
            <a:ext cx="962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a:t>
            </a:r>
            <a:r>
              <a:rPr lang="en-US" altLang="en-US" baseline="-25000">
                <a:effectLst/>
              </a:rPr>
              <a:t>alg</a:t>
            </a:r>
          </a:p>
        </p:txBody>
      </p:sp>
      <p:sp>
        <p:nvSpPr>
          <p:cNvPr id="163845" name="Rectangle 5"/>
          <p:cNvSpPr>
            <a:spLocks noChangeArrowheads="1"/>
          </p:cNvSpPr>
          <p:nvPr/>
        </p:nvSpPr>
        <p:spPr bwMode="auto">
          <a:xfrm>
            <a:off x="696913" y="2390775"/>
            <a:ext cx="1041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p>
        </p:txBody>
      </p:sp>
      <p:sp>
        <p:nvSpPr>
          <p:cNvPr id="163846" name="Rectangle 6"/>
          <p:cNvSpPr>
            <a:spLocks noChangeArrowheads="1"/>
          </p:cNvSpPr>
          <p:nvPr/>
        </p:nvSpPr>
        <p:spPr bwMode="auto">
          <a:xfrm>
            <a:off x="2246313" y="1247775"/>
            <a:ext cx="13350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oracle</a:t>
            </a:r>
          </a:p>
        </p:txBody>
      </p:sp>
      <p:sp>
        <p:nvSpPr>
          <p:cNvPr id="163847" name="Rectangle 7"/>
          <p:cNvSpPr>
            <a:spLocks noChangeArrowheads="1"/>
          </p:cNvSpPr>
          <p:nvPr/>
        </p:nvSpPr>
        <p:spPr bwMode="auto">
          <a:xfrm>
            <a:off x="2246313" y="1857375"/>
            <a:ext cx="1255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a:t>
            </a:r>
            <a:r>
              <a:rPr lang="en-US" altLang="en-US" baseline="-25000">
                <a:effectLst/>
              </a:rPr>
              <a:t>oracle</a:t>
            </a:r>
          </a:p>
        </p:txBody>
      </p:sp>
      <p:sp>
        <p:nvSpPr>
          <p:cNvPr id="163848" name="Rectangle 8"/>
          <p:cNvSpPr>
            <a:spLocks noChangeArrowheads="1"/>
          </p:cNvSpPr>
          <p:nvPr/>
        </p:nvSpPr>
        <p:spPr bwMode="auto">
          <a:xfrm>
            <a:off x="2246313" y="2452688"/>
            <a:ext cx="13350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p>
        </p:txBody>
      </p:sp>
      <p:sp>
        <p:nvSpPr>
          <p:cNvPr id="163849" name="Rectangle 9"/>
          <p:cNvSpPr>
            <a:spLocks noChangeArrowheads="1"/>
          </p:cNvSpPr>
          <p:nvPr/>
        </p:nvSpPr>
        <p:spPr bwMode="auto">
          <a:xfrm>
            <a:off x="1428750" y="1247775"/>
            <a:ext cx="11731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a:t>
            </a:r>
            <a:r>
              <a:rPr lang="en-CA" altLang="en-US" baseline="-25000">
                <a:solidFill>
                  <a:srgbClr val="00FFCC"/>
                </a:solidFill>
                <a:effectLst/>
              </a:rPr>
              <a:t>poly</a:t>
            </a:r>
            <a:endParaRPr lang="en-US" altLang="en-US" baseline="-25000">
              <a:solidFill>
                <a:srgbClr val="00FFCC"/>
              </a:solidFill>
              <a:effectLst/>
            </a:endParaRPr>
          </a:p>
        </p:txBody>
      </p:sp>
      <p:sp>
        <p:nvSpPr>
          <p:cNvPr id="1182730" name="Line 10"/>
          <p:cNvSpPr>
            <a:spLocks noChangeShapeType="1"/>
          </p:cNvSpPr>
          <p:nvPr/>
        </p:nvSpPr>
        <p:spPr bwMode="auto">
          <a:xfrm>
            <a:off x="1658938" y="2162175"/>
            <a:ext cx="587375"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182731" name="Line 11"/>
          <p:cNvSpPr>
            <a:spLocks noChangeShapeType="1"/>
          </p:cNvSpPr>
          <p:nvPr/>
        </p:nvSpPr>
        <p:spPr bwMode="auto">
          <a:xfrm>
            <a:off x="1700213" y="2771775"/>
            <a:ext cx="587375"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182732" name="Line 12"/>
          <p:cNvSpPr>
            <a:spLocks noChangeShapeType="1"/>
          </p:cNvSpPr>
          <p:nvPr/>
        </p:nvSpPr>
        <p:spPr bwMode="auto">
          <a:xfrm flipH="1">
            <a:off x="1652588" y="2644775"/>
            <a:ext cx="587375"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1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If and Only If</a:t>
            </a:r>
            <a:endParaRPr lang="en-US" sz="2400" b="1" kern="0" dirty="0">
              <a:solidFill>
                <a:schemeClr val="tx2"/>
              </a:solidFill>
              <a:effectLst>
                <a:outerShdw blurRad="38100" dist="38100" dir="2700000" algn="tl">
                  <a:srgbClr val="000000"/>
                </a:outerShdw>
              </a:effectLst>
              <a:latin typeface="+mj-lt"/>
              <a:ea typeface="+mj-ea"/>
              <a:cs typeface="+mj-cs"/>
            </a:endParaRPr>
          </a:p>
        </p:txBody>
      </p:sp>
      <p:sp>
        <p:nvSpPr>
          <p:cNvPr id="15" name="Text Box 20"/>
          <p:cNvSpPr txBox="1">
            <a:spLocks noChangeArrowheads="1"/>
          </p:cNvSpPr>
          <p:nvPr/>
        </p:nvSpPr>
        <p:spPr bwMode="auto">
          <a:xfrm>
            <a:off x="4495800" y="4768850"/>
            <a:ext cx="29575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Not part of code,</a:t>
            </a:r>
          </a:p>
          <a:p>
            <a:pPr algn="ctr"/>
            <a:r>
              <a:rPr lang="en-US" altLang="en-US">
                <a:solidFill>
                  <a:schemeClr val="hlink"/>
                </a:solidFill>
                <a:effectLst/>
              </a:rPr>
              <a:t>but of proof.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82722">
                                            <p:txEl>
                                              <p:pRg st="0" end="0"/>
                                            </p:txEl>
                                          </p:spTgt>
                                        </p:tgtEl>
                                        <p:attrNameLst>
                                          <p:attrName>style.visibility</p:attrName>
                                        </p:attrNameLst>
                                      </p:cBhvr>
                                      <p:to>
                                        <p:strVal val="visible"/>
                                      </p:to>
                                    </p:set>
                                    <p:anim calcmode="lin" valueType="num">
                                      <p:cBhvr additive="base">
                                        <p:cTn id="7" dur="500" fill="hold"/>
                                        <p:tgtEl>
                                          <p:spTgt spid="11827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8272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82730"/>
                                        </p:tgtEl>
                                        <p:attrNameLst>
                                          <p:attrName>style.visibility</p:attrName>
                                        </p:attrNameLst>
                                      </p:cBhvr>
                                      <p:to>
                                        <p:strVal val="visible"/>
                                      </p:to>
                                    </p:set>
                                    <p:anim calcmode="lin" valueType="num">
                                      <p:cBhvr additive="base">
                                        <p:cTn id="11" dur="500" fill="hold"/>
                                        <p:tgtEl>
                                          <p:spTgt spid="1182730"/>
                                        </p:tgtEl>
                                        <p:attrNameLst>
                                          <p:attrName>ppt_x</p:attrName>
                                        </p:attrNameLst>
                                      </p:cBhvr>
                                      <p:tavLst>
                                        <p:tav tm="0">
                                          <p:val>
                                            <p:strVal val="0-#ppt_w/2"/>
                                          </p:val>
                                        </p:tav>
                                        <p:tav tm="100000">
                                          <p:val>
                                            <p:strVal val="#ppt_x"/>
                                          </p:val>
                                        </p:tav>
                                      </p:tavLst>
                                    </p:anim>
                                    <p:anim calcmode="lin" valueType="num">
                                      <p:cBhvr additive="base">
                                        <p:cTn id="12" dur="500" fill="hold"/>
                                        <p:tgtEl>
                                          <p:spTgt spid="118273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182722">
                                            <p:txEl>
                                              <p:pRg st="1" end="1"/>
                                            </p:txEl>
                                          </p:spTgt>
                                        </p:tgtEl>
                                        <p:attrNameLst>
                                          <p:attrName>style.visibility</p:attrName>
                                        </p:attrNameLst>
                                      </p:cBhvr>
                                      <p:to>
                                        <p:strVal val="visible"/>
                                      </p:to>
                                    </p:set>
                                    <p:anim calcmode="lin" valueType="num">
                                      <p:cBhvr additive="base">
                                        <p:cTn id="17" dur="500" fill="hold"/>
                                        <p:tgtEl>
                                          <p:spTgt spid="118272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82722">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182732"/>
                                        </p:tgtEl>
                                        <p:attrNameLst>
                                          <p:attrName>style.visibility</p:attrName>
                                        </p:attrNameLst>
                                      </p:cBhvr>
                                      <p:to>
                                        <p:strVal val="visible"/>
                                      </p:to>
                                    </p:set>
                                    <p:anim calcmode="lin" valueType="num">
                                      <p:cBhvr additive="base">
                                        <p:cTn id="21" dur="500" fill="hold"/>
                                        <p:tgtEl>
                                          <p:spTgt spid="1182732"/>
                                        </p:tgtEl>
                                        <p:attrNameLst>
                                          <p:attrName>ppt_x</p:attrName>
                                        </p:attrNameLst>
                                      </p:cBhvr>
                                      <p:tavLst>
                                        <p:tav tm="0">
                                          <p:val>
                                            <p:strVal val="0-#ppt_w/2"/>
                                          </p:val>
                                        </p:tav>
                                        <p:tav tm="100000">
                                          <p:val>
                                            <p:strVal val="#ppt_x"/>
                                          </p:val>
                                        </p:tav>
                                      </p:tavLst>
                                    </p:anim>
                                    <p:anim calcmode="lin" valueType="num">
                                      <p:cBhvr additive="base">
                                        <p:cTn id="22" dur="500" fill="hold"/>
                                        <p:tgtEl>
                                          <p:spTgt spid="118273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182722">
                                            <p:txEl>
                                              <p:pRg st="2" end="2"/>
                                            </p:txEl>
                                          </p:spTgt>
                                        </p:tgtEl>
                                        <p:attrNameLst>
                                          <p:attrName>style.visibility</p:attrName>
                                        </p:attrNameLst>
                                      </p:cBhvr>
                                      <p:to>
                                        <p:strVal val="visible"/>
                                      </p:to>
                                    </p:set>
                                    <p:anim calcmode="lin" valueType="num">
                                      <p:cBhvr additive="base">
                                        <p:cTn id="27" dur="500" fill="hold"/>
                                        <p:tgtEl>
                                          <p:spTgt spid="118272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82722">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182731"/>
                                        </p:tgtEl>
                                        <p:attrNameLst>
                                          <p:attrName>style.visibility</p:attrName>
                                        </p:attrNameLst>
                                      </p:cBhvr>
                                      <p:to>
                                        <p:strVal val="visible"/>
                                      </p:to>
                                    </p:set>
                                    <p:anim calcmode="lin" valueType="num">
                                      <p:cBhvr additive="base">
                                        <p:cTn id="31" dur="500" fill="hold"/>
                                        <p:tgtEl>
                                          <p:spTgt spid="1182731"/>
                                        </p:tgtEl>
                                        <p:attrNameLst>
                                          <p:attrName>ppt_x</p:attrName>
                                        </p:attrNameLst>
                                      </p:cBhvr>
                                      <p:tavLst>
                                        <p:tav tm="0">
                                          <p:val>
                                            <p:strVal val="0-#ppt_w/2"/>
                                          </p:val>
                                        </p:tav>
                                        <p:tav tm="100000">
                                          <p:val>
                                            <p:strVal val="#ppt_x"/>
                                          </p:val>
                                        </p:tav>
                                      </p:tavLst>
                                    </p:anim>
                                    <p:anim calcmode="lin" valueType="num">
                                      <p:cBhvr additive="base">
                                        <p:cTn id="32" dur="500" fill="hold"/>
                                        <p:tgtEl>
                                          <p:spTgt spid="11827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0-#ppt_w/2"/>
                                          </p:val>
                                        </p:tav>
                                        <p:tav tm="100000">
                                          <p:val>
                                            <p:strVal val="#ppt_x"/>
                                          </p:val>
                                        </p:tav>
                                      </p:tavLst>
                                    </p:anim>
                                    <p:anim calcmode="lin" valueType="num">
                                      <p:cBhvr additive="base">
                                        <p:cTn id="3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10" name="Group 3"/>
          <p:cNvGrpSpPr>
            <a:grpSpLocks/>
          </p:cNvGrpSpPr>
          <p:nvPr/>
        </p:nvGrpSpPr>
        <p:grpSpPr bwMode="auto">
          <a:xfrm>
            <a:off x="3810000" y="838200"/>
            <a:ext cx="5257800" cy="5918200"/>
            <a:chOff x="2400" y="528"/>
            <a:chExt cx="3312" cy="3728"/>
          </a:xfrm>
        </p:grpSpPr>
        <p:sp>
          <p:nvSpPr>
            <p:cNvPr id="107315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7441"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7411" name="Group 6"/>
          <p:cNvGrpSpPr>
            <a:grpSpLocks/>
          </p:cNvGrpSpPr>
          <p:nvPr/>
        </p:nvGrpSpPr>
        <p:grpSpPr bwMode="auto">
          <a:xfrm>
            <a:off x="3916363" y="1830388"/>
            <a:ext cx="4986337" cy="4926012"/>
            <a:chOff x="2467" y="1153"/>
            <a:chExt cx="3141" cy="3103"/>
          </a:xfrm>
        </p:grpSpPr>
        <p:grpSp>
          <p:nvGrpSpPr>
            <p:cNvPr id="17434" name="Group 7"/>
            <p:cNvGrpSpPr>
              <a:grpSpLocks/>
            </p:cNvGrpSpPr>
            <p:nvPr/>
          </p:nvGrpSpPr>
          <p:grpSpPr bwMode="auto">
            <a:xfrm>
              <a:off x="2467" y="1153"/>
              <a:ext cx="3141" cy="3079"/>
              <a:chOff x="2467" y="1153"/>
              <a:chExt cx="3141" cy="3079"/>
            </a:xfrm>
          </p:grpSpPr>
          <p:sp>
            <p:nvSpPr>
              <p:cNvPr id="107316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7439"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7435" name="Group 10"/>
            <p:cNvGrpSpPr>
              <a:grpSpLocks/>
            </p:cNvGrpSpPr>
            <p:nvPr/>
          </p:nvGrpSpPr>
          <p:grpSpPr bwMode="auto">
            <a:xfrm>
              <a:off x="3304" y="2753"/>
              <a:ext cx="1440" cy="1503"/>
              <a:chOff x="3304" y="2753"/>
              <a:chExt cx="1440" cy="1503"/>
            </a:xfrm>
          </p:grpSpPr>
          <p:sp>
            <p:nvSpPr>
              <p:cNvPr id="17436"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437"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7412" name="Group 13"/>
          <p:cNvGrpSpPr>
            <a:grpSpLocks/>
          </p:cNvGrpSpPr>
          <p:nvPr/>
        </p:nvGrpSpPr>
        <p:grpSpPr bwMode="auto">
          <a:xfrm>
            <a:off x="5562600" y="5562600"/>
            <a:ext cx="1609725" cy="1168400"/>
            <a:chOff x="3504" y="3504"/>
            <a:chExt cx="1014" cy="736"/>
          </a:xfrm>
        </p:grpSpPr>
        <p:sp>
          <p:nvSpPr>
            <p:cNvPr id="107316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7433"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7413"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7414" name="Group 22"/>
          <p:cNvGrpSpPr>
            <a:grpSpLocks/>
          </p:cNvGrpSpPr>
          <p:nvPr/>
        </p:nvGrpSpPr>
        <p:grpSpPr bwMode="auto">
          <a:xfrm>
            <a:off x="3657600" y="3087688"/>
            <a:ext cx="4202113" cy="3254375"/>
            <a:chOff x="2304" y="1945"/>
            <a:chExt cx="2647" cy="2050"/>
          </a:xfrm>
        </p:grpSpPr>
        <p:sp>
          <p:nvSpPr>
            <p:cNvPr id="1073175" name="Oval 23"/>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7431" name="Text Box 24"/>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3177" name="Text Box 25"/>
          <p:cNvSpPr txBox="1">
            <a:spLocks noChangeArrowheads="1"/>
          </p:cNvSpPr>
          <p:nvPr/>
        </p:nvSpPr>
        <p:spPr bwMode="auto">
          <a:xfrm>
            <a:off x="-204788" y="4435475"/>
            <a:ext cx="43481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Definition is asymmetric.</a:t>
            </a:r>
          </a:p>
          <a:p>
            <a:r>
              <a:rPr lang="en-US" altLang="en-US" sz="2400">
                <a:effectLst/>
              </a:rPr>
              <a:t>There is a witness that</a:t>
            </a:r>
          </a:p>
          <a:p>
            <a:r>
              <a:rPr lang="en-US" altLang="en-US" sz="2400">
                <a:effectLst/>
              </a:rPr>
              <a:t>    a graph has a 3-Col.</a:t>
            </a:r>
          </a:p>
          <a:p>
            <a:r>
              <a:rPr lang="en-US" altLang="en-US" sz="2400">
                <a:effectLst/>
              </a:rPr>
              <a:t>There is no known witness that</a:t>
            </a:r>
          </a:p>
          <a:p>
            <a:r>
              <a:rPr lang="en-US" altLang="en-US" sz="2400">
                <a:effectLst/>
              </a:rPr>
              <a:t>    a graph has no 3-Col.</a:t>
            </a:r>
          </a:p>
        </p:txBody>
      </p:sp>
      <p:sp>
        <p:nvSpPr>
          <p:cNvPr id="17416" name="Text Box 26"/>
          <p:cNvSpPr txBox="1">
            <a:spLocks noChangeArrowheads="1"/>
          </p:cNvSpPr>
          <p:nvPr/>
        </p:nvSpPr>
        <p:spPr bwMode="auto">
          <a:xfrm>
            <a:off x="4319588" y="3441700"/>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grpSp>
        <p:nvGrpSpPr>
          <p:cNvPr id="8" name="Group 39"/>
          <p:cNvGrpSpPr>
            <a:grpSpLocks/>
          </p:cNvGrpSpPr>
          <p:nvPr/>
        </p:nvGrpSpPr>
        <p:grpSpPr bwMode="auto">
          <a:xfrm>
            <a:off x="4941888" y="3060700"/>
            <a:ext cx="4202112" cy="3263900"/>
            <a:chOff x="3113" y="1928"/>
            <a:chExt cx="2647" cy="2056"/>
          </a:xfrm>
        </p:grpSpPr>
        <p:grpSp>
          <p:nvGrpSpPr>
            <p:cNvPr id="17426" name="Group 32"/>
            <p:cNvGrpSpPr>
              <a:grpSpLocks/>
            </p:cNvGrpSpPr>
            <p:nvPr/>
          </p:nvGrpSpPr>
          <p:grpSpPr bwMode="auto">
            <a:xfrm>
              <a:off x="3113" y="1928"/>
              <a:ext cx="2647" cy="2056"/>
              <a:chOff x="3113" y="1928"/>
              <a:chExt cx="2647" cy="2056"/>
            </a:xfrm>
          </p:grpSpPr>
          <p:sp>
            <p:nvSpPr>
              <p:cNvPr id="1073185" name="Oval 33"/>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7429" name="Text Box 34"/>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7427" name="Text Box 38"/>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grpSp>
        <p:nvGrpSpPr>
          <p:cNvPr id="17418" name="Group 40"/>
          <p:cNvGrpSpPr>
            <a:grpSpLocks/>
          </p:cNvGrpSpPr>
          <p:nvPr/>
        </p:nvGrpSpPr>
        <p:grpSpPr bwMode="auto">
          <a:xfrm>
            <a:off x="-3175" y="1212850"/>
            <a:ext cx="3840163" cy="3070225"/>
            <a:chOff x="-2" y="764"/>
            <a:chExt cx="2419" cy="1934"/>
          </a:xfrm>
        </p:grpSpPr>
        <p:grpSp>
          <p:nvGrpSpPr>
            <p:cNvPr id="17420" name="Group 41"/>
            <p:cNvGrpSpPr>
              <a:grpSpLocks/>
            </p:cNvGrpSpPr>
            <p:nvPr/>
          </p:nvGrpSpPr>
          <p:grpSpPr bwMode="auto">
            <a:xfrm>
              <a:off x="-2" y="764"/>
              <a:ext cx="1314" cy="1924"/>
              <a:chOff x="-2" y="764"/>
              <a:chExt cx="1314" cy="1924"/>
            </a:xfrm>
          </p:grpSpPr>
          <p:pic>
            <p:nvPicPr>
              <p:cNvPr id="17424" name="Picture 42"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5" name="Rectangle 43"/>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17421" name="Group 44"/>
            <p:cNvGrpSpPr>
              <a:grpSpLocks/>
            </p:cNvGrpSpPr>
            <p:nvPr/>
          </p:nvGrpSpPr>
          <p:grpSpPr bwMode="auto">
            <a:xfrm>
              <a:off x="1248" y="768"/>
              <a:ext cx="1169" cy="1930"/>
              <a:chOff x="1248" y="768"/>
              <a:chExt cx="1169" cy="1930"/>
            </a:xfrm>
          </p:grpSpPr>
          <p:pic>
            <p:nvPicPr>
              <p:cNvPr id="17422" name="Picture 45"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3" name="Rectangle 46"/>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sp>
        <p:nvSpPr>
          <p:cNvPr id="17419" name="Rectangle 47"/>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73177"/>
                                        </p:tgtEl>
                                        <p:attrNameLst>
                                          <p:attrName>style.visibility</p:attrName>
                                        </p:attrNameLst>
                                      </p:cBhvr>
                                      <p:to>
                                        <p:strVal val="visible"/>
                                      </p:to>
                                    </p:set>
                                    <p:anim calcmode="lin" valueType="num">
                                      <p:cBhvr additive="base">
                                        <p:cTn id="7" dur="500" fill="hold"/>
                                        <p:tgtEl>
                                          <p:spTgt spid="1073177"/>
                                        </p:tgtEl>
                                        <p:attrNameLst>
                                          <p:attrName>ppt_x</p:attrName>
                                        </p:attrNameLst>
                                      </p:cBhvr>
                                      <p:tavLst>
                                        <p:tav tm="0">
                                          <p:val>
                                            <p:strVal val="0-#ppt_w/2"/>
                                          </p:val>
                                        </p:tav>
                                        <p:tav tm="100000">
                                          <p:val>
                                            <p:strVal val="#ppt_x"/>
                                          </p:val>
                                        </p:tav>
                                      </p:tavLst>
                                    </p:anim>
                                    <p:anim calcmode="lin" valueType="num">
                                      <p:cBhvr additive="base">
                                        <p:cTn id="8" dur="500" fill="hold"/>
                                        <p:tgtEl>
                                          <p:spTgt spid="10731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317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2" name="Text Box 2"/>
          <p:cNvSpPr txBox="1">
            <a:spLocks noChangeArrowheads="1"/>
          </p:cNvSpPr>
          <p:nvPr/>
        </p:nvSpPr>
        <p:spPr bwMode="auto">
          <a:xfrm>
            <a:off x="381000" y="1941513"/>
            <a:ext cx="54991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says </a:t>
            </a:r>
            <a:r>
              <a:rPr lang="en-US" altLang="en-US">
                <a:solidFill>
                  <a:schemeClr val="hlink"/>
                </a:solidFill>
                <a:effectLst/>
              </a:rPr>
              <a:t>yes</a:t>
            </a:r>
            <a:r>
              <a:rPr lang="en-US" altLang="en-US">
                <a:effectLst/>
              </a:rPr>
              <a:t> to </a:t>
            </a:r>
            <a:r>
              <a:rPr lang="en-US" altLang="en-US">
                <a:solidFill>
                  <a:schemeClr val="tx2"/>
                </a:solidFill>
                <a:effectLst/>
              </a:rPr>
              <a:t>I</a:t>
            </a:r>
            <a:r>
              <a:rPr lang="en-US" altLang="en-US" baseline="-25000">
                <a:solidFill>
                  <a:schemeClr val="tx2"/>
                </a:solidFill>
                <a:effectLst/>
              </a:rPr>
              <a:t>oracle</a:t>
            </a:r>
            <a:endParaRPr lang="en-US" altLang="en-US">
              <a:solidFill>
                <a:schemeClr val="tx2"/>
              </a:solidFill>
              <a:effectLst/>
            </a:endParaRPr>
          </a:p>
          <a:p>
            <a:pPr>
              <a:buFont typeface="Symbol" pitchFamily="18" charset="2"/>
              <a:buChar char="Þ"/>
            </a:pPr>
            <a:r>
              <a:rPr lang="en-US" altLang="en-US">
                <a:solidFill>
                  <a:schemeClr val="hlink"/>
                </a:solidFill>
                <a:effectLst/>
                <a:sym typeface="Symbol" pitchFamily="18" charset="2"/>
              </a:rPr>
              <a:t> </a:t>
            </a:r>
            <a:r>
              <a:rPr lang="en-US" altLang="en-US">
                <a:solidFill>
                  <a:schemeClr val="tx2"/>
                </a:solidFill>
                <a:effectLst/>
              </a:rPr>
              <a:t>I</a:t>
            </a:r>
            <a:r>
              <a:rPr lang="en-US" altLang="en-US" baseline="-25000">
                <a:solidFill>
                  <a:schemeClr val="tx2"/>
                </a:solidFill>
                <a:effectLst/>
              </a:rPr>
              <a:t>oracle</a:t>
            </a:r>
            <a:r>
              <a:rPr lang="en-US" altLang="en-US">
                <a:effectLst/>
              </a:rPr>
              <a:t> has a valid solution </a:t>
            </a:r>
            <a:r>
              <a:rPr lang="en-US" altLang="en-US">
                <a:solidFill>
                  <a:schemeClr val="tx2"/>
                </a:solidFill>
                <a:effectLst/>
              </a:rPr>
              <a:t>S</a:t>
            </a:r>
            <a:r>
              <a:rPr lang="en-US" altLang="en-US" baseline="-25000">
                <a:solidFill>
                  <a:schemeClr val="tx2"/>
                </a:solidFill>
                <a:effectLst/>
              </a:rPr>
              <a:t>oracle</a:t>
            </a:r>
            <a:r>
              <a:rPr lang="en-US" altLang="en-US">
                <a:effectLst/>
              </a:rPr>
              <a:t> </a:t>
            </a:r>
          </a:p>
          <a:p>
            <a:pPr>
              <a:buFont typeface="Symbol" pitchFamily="18" charset="2"/>
              <a:buChar char="Þ"/>
            </a:pPr>
            <a:r>
              <a:rPr lang="en-US" altLang="en-US">
                <a:solidFill>
                  <a:schemeClr val="hlink"/>
                </a:solidFill>
                <a:effectLst/>
              </a:rPr>
              <a:t> </a:t>
            </a:r>
            <a:r>
              <a:rPr lang="en-US" altLang="en-US">
                <a:effectLst/>
              </a:rPr>
              <a:t>I</a:t>
            </a:r>
            <a:r>
              <a:rPr lang="en-US" altLang="en-US" baseline="-25000">
                <a:effectLst/>
              </a:rPr>
              <a:t>alg</a:t>
            </a:r>
            <a:r>
              <a:rPr lang="en-US" altLang="en-US">
                <a:effectLst/>
              </a:rPr>
              <a:t>    has a valid solution S</a:t>
            </a:r>
            <a:r>
              <a:rPr lang="en-US" altLang="en-US" baseline="-25000">
                <a:effectLst/>
              </a:rPr>
              <a:t>alg</a:t>
            </a:r>
          </a:p>
          <a:p>
            <a:pPr>
              <a:buFont typeface="Symbol" pitchFamily="18" charset="2"/>
              <a:buChar char="Þ"/>
            </a:pPr>
            <a:r>
              <a:rPr lang="en-US" altLang="en-US">
                <a:solidFill>
                  <a:schemeClr val="hlink"/>
                </a:solidFill>
                <a:effectLst/>
                <a:latin typeface="Symbol" pitchFamily="18" charset="2"/>
                <a:sym typeface="Symbol" pitchFamily="18" charset="2"/>
              </a:rPr>
              <a:t> </a:t>
            </a:r>
            <a:r>
              <a:rPr lang="en-US" altLang="en-US">
                <a:effectLst/>
              </a:rPr>
              <a:t>I</a:t>
            </a:r>
            <a:r>
              <a:rPr lang="en-US" altLang="en-US" baseline="-25000">
                <a:effectLst/>
              </a:rPr>
              <a:t>alg    </a:t>
            </a:r>
            <a:r>
              <a:rPr lang="en-US" altLang="en-US">
                <a:effectLst/>
              </a:rPr>
              <a:t>is a </a:t>
            </a:r>
            <a:r>
              <a:rPr lang="en-US" altLang="en-US">
                <a:solidFill>
                  <a:schemeClr val="hlink"/>
                </a:solidFill>
                <a:effectLst/>
              </a:rPr>
              <a:t>yes</a:t>
            </a:r>
            <a:r>
              <a:rPr lang="en-US" altLang="en-US">
                <a:effectLst/>
              </a:rPr>
              <a:t> instance.</a:t>
            </a:r>
          </a:p>
        </p:txBody>
      </p:sp>
      <p:grpSp>
        <p:nvGrpSpPr>
          <p:cNvPr id="2" name="Group 3"/>
          <p:cNvGrpSpPr>
            <a:grpSpLocks/>
          </p:cNvGrpSpPr>
          <p:nvPr/>
        </p:nvGrpSpPr>
        <p:grpSpPr bwMode="auto">
          <a:xfrm>
            <a:off x="5867400" y="2662238"/>
            <a:ext cx="2165350" cy="561975"/>
            <a:chOff x="3312" y="3150"/>
            <a:chExt cx="1364" cy="354"/>
          </a:xfrm>
        </p:grpSpPr>
        <p:sp>
          <p:nvSpPr>
            <p:cNvPr id="983044" name="AutoShape 4"/>
            <p:cNvSpPr>
              <a:spLocks noChangeArrowheads="1"/>
            </p:cNvSpPr>
            <p:nvPr/>
          </p:nvSpPr>
          <p:spPr bwMode="auto">
            <a:xfrm>
              <a:off x="3312" y="3168"/>
              <a:ext cx="201" cy="336"/>
            </a:xfrm>
            <a:prstGeom prst="curvedLeftArrow">
              <a:avLst>
                <a:gd name="adj1" fmla="val 33433"/>
                <a:gd name="adj2" fmla="val 66866"/>
                <a:gd name="adj3" fmla="val 33333"/>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164875" name="Text Box 5"/>
            <p:cNvSpPr txBox="1">
              <a:spLocks noChangeArrowheads="1"/>
            </p:cNvSpPr>
            <p:nvPr/>
          </p:nvSpPr>
          <p:spPr bwMode="auto">
            <a:xfrm>
              <a:off x="3391" y="3150"/>
              <a:ext cx="12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Steps 6&amp;7</a:t>
              </a:r>
            </a:p>
          </p:txBody>
        </p:sp>
      </p:grpSp>
      <p:sp>
        <p:nvSpPr>
          <p:cNvPr id="8"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If and Only If</a:t>
            </a:r>
            <a:endParaRPr lang="en-US" sz="2400" b="1" kern="0" dirty="0">
              <a:solidFill>
                <a:schemeClr val="tx2"/>
              </a:solidFill>
              <a:effectLst>
                <a:outerShdw blurRad="38100" dist="38100" dir="2700000" algn="tl">
                  <a:srgbClr val="000000"/>
                </a:outerShdw>
              </a:effectLst>
              <a:latin typeface="+mj-lt"/>
              <a:ea typeface="+mj-ea"/>
              <a:cs typeface="+mj-cs"/>
            </a:endParaRPr>
          </a:p>
        </p:txBody>
      </p:sp>
      <p:sp>
        <p:nvSpPr>
          <p:cNvPr id="11" name="Text Box 2"/>
          <p:cNvSpPr txBox="1">
            <a:spLocks noChangeArrowheads="1"/>
          </p:cNvSpPr>
          <p:nvPr/>
        </p:nvSpPr>
        <p:spPr bwMode="auto">
          <a:xfrm>
            <a:off x="381000" y="3951288"/>
            <a:ext cx="697865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says </a:t>
            </a:r>
            <a:r>
              <a:rPr lang="en-US" altLang="en-US">
                <a:solidFill>
                  <a:schemeClr val="hlink"/>
                </a:solidFill>
                <a:effectLst/>
              </a:rPr>
              <a:t>no</a:t>
            </a:r>
            <a:r>
              <a:rPr lang="en-US" altLang="en-US">
                <a:effectLst/>
              </a:rPr>
              <a:t> to </a:t>
            </a:r>
            <a:r>
              <a:rPr lang="en-US" altLang="en-US">
                <a:solidFill>
                  <a:schemeClr val="tx2"/>
                </a:solidFill>
                <a:effectLst/>
              </a:rPr>
              <a:t>I</a:t>
            </a:r>
            <a:r>
              <a:rPr lang="en-US" altLang="en-US" baseline="-25000">
                <a:solidFill>
                  <a:schemeClr val="tx2"/>
                </a:solidFill>
                <a:effectLst/>
              </a:rPr>
              <a:t>oracle</a:t>
            </a:r>
            <a:endParaRPr lang="en-US" altLang="en-US">
              <a:solidFill>
                <a:schemeClr val="tx2"/>
              </a:solidFill>
              <a:effectLst/>
            </a:endParaRPr>
          </a:p>
          <a:p>
            <a:pPr>
              <a:buFont typeface="Symbol" pitchFamily="18" charset="2"/>
              <a:buChar char="Þ"/>
            </a:pPr>
            <a:r>
              <a:rPr lang="en-US" altLang="en-US">
                <a:solidFill>
                  <a:schemeClr val="hlink"/>
                </a:solidFill>
                <a:effectLst/>
                <a:sym typeface="Symbol" pitchFamily="18" charset="2"/>
              </a:rPr>
              <a:t> </a:t>
            </a:r>
            <a:r>
              <a:rPr lang="en-US" altLang="en-US">
                <a:solidFill>
                  <a:schemeClr val="tx2"/>
                </a:solidFill>
                <a:effectLst/>
              </a:rPr>
              <a:t>I</a:t>
            </a:r>
            <a:r>
              <a:rPr lang="en-US" altLang="en-US" baseline="-25000">
                <a:solidFill>
                  <a:schemeClr val="tx2"/>
                </a:solidFill>
                <a:effectLst/>
              </a:rPr>
              <a:t>oracle</a:t>
            </a:r>
            <a:r>
              <a:rPr lang="en-US" altLang="en-US">
                <a:effectLst/>
              </a:rPr>
              <a:t> does not have a valid solution </a:t>
            </a:r>
            <a:r>
              <a:rPr lang="en-US" altLang="en-US">
                <a:solidFill>
                  <a:schemeClr val="tx2"/>
                </a:solidFill>
                <a:effectLst/>
              </a:rPr>
              <a:t>S</a:t>
            </a:r>
            <a:r>
              <a:rPr lang="en-US" altLang="en-US" baseline="-25000">
                <a:solidFill>
                  <a:schemeClr val="tx2"/>
                </a:solidFill>
                <a:effectLst/>
              </a:rPr>
              <a:t>oracle</a:t>
            </a:r>
            <a:r>
              <a:rPr lang="en-US" altLang="en-US">
                <a:effectLst/>
              </a:rPr>
              <a:t> </a:t>
            </a:r>
          </a:p>
          <a:p>
            <a:pPr>
              <a:buFont typeface="Symbol" pitchFamily="18" charset="2"/>
              <a:buChar char="Þ"/>
            </a:pPr>
            <a:r>
              <a:rPr lang="en-US" altLang="en-US">
                <a:solidFill>
                  <a:schemeClr val="hlink"/>
                </a:solidFill>
                <a:effectLst/>
              </a:rPr>
              <a:t> </a:t>
            </a:r>
            <a:r>
              <a:rPr lang="en-US" altLang="en-US">
                <a:effectLst/>
              </a:rPr>
              <a:t>I</a:t>
            </a:r>
            <a:r>
              <a:rPr lang="en-US" altLang="en-US" baseline="-25000">
                <a:effectLst/>
              </a:rPr>
              <a:t>alg</a:t>
            </a:r>
            <a:r>
              <a:rPr lang="en-US" altLang="en-US">
                <a:effectLst/>
              </a:rPr>
              <a:t>    does not have a valid solution S</a:t>
            </a:r>
            <a:r>
              <a:rPr lang="en-US" altLang="en-US" baseline="-25000">
                <a:effectLst/>
              </a:rPr>
              <a:t>alg</a:t>
            </a:r>
          </a:p>
          <a:p>
            <a:pPr>
              <a:buFont typeface="Symbol" pitchFamily="18" charset="2"/>
              <a:buChar char="Þ"/>
            </a:pPr>
            <a:r>
              <a:rPr lang="en-US" altLang="en-US" b="1">
                <a:solidFill>
                  <a:schemeClr val="hlink"/>
                </a:solidFill>
                <a:effectLst/>
                <a:latin typeface="Symbol" pitchFamily="18" charset="2"/>
                <a:sym typeface="Symbol" pitchFamily="18" charset="2"/>
              </a:rPr>
              <a:t> </a:t>
            </a:r>
            <a:r>
              <a:rPr lang="en-US" altLang="en-US" b="1">
                <a:effectLst/>
              </a:rPr>
              <a:t>I</a:t>
            </a:r>
            <a:r>
              <a:rPr lang="en-US" altLang="en-US" b="1" baseline="-25000">
                <a:effectLst/>
              </a:rPr>
              <a:t>alg    </a:t>
            </a:r>
            <a:r>
              <a:rPr lang="en-US" altLang="en-US" b="1">
                <a:effectLst/>
              </a:rPr>
              <a:t>is a </a:t>
            </a:r>
            <a:r>
              <a:rPr lang="en-US" altLang="en-US" b="1">
                <a:solidFill>
                  <a:schemeClr val="hlink"/>
                </a:solidFill>
                <a:effectLst/>
              </a:rPr>
              <a:t>no</a:t>
            </a:r>
            <a:r>
              <a:rPr lang="en-US" altLang="en-US" b="1">
                <a:effectLst/>
              </a:rPr>
              <a:t> instance.</a:t>
            </a:r>
          </a:p>
        </p:txBody>
      </p:sp>
      <p:sp>
        <p:nvSpPr>
          <p:cNvPr id="12" name="Text Box 10"/>
          <p:cNvSpPr txBox="1">
            <a:spLocks noChangeArrowheads="1"/>
          </p:cNvSpPr>
          <p:nvPr/>
        </p:nvSpPr>
        <p:spPr bwMode="auto">
          <a:xfrm>
            <a:off x="6929438" y="5446713"/>
            <a:ext cx="2159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No witness</a:t>
            </a:r>
          </a:p>
          <a:p>
            <a:pPr algn="ctr"/>
            <a:r>
              <a:rPr lang="en-US" altLang="en-US">
                <a:solidFill>
                  <a:schemeClr val="hlink"/>
                </a:solidFill>
                <a:effectLst/>
              </a:rPr>
              <a:t>to map!</a:t>
            </a:r>
          </a:p>
        </p:txBody>
      </p:sp>
      <p:sp>
        <p:nvSpPr>
          <p:cNvPr id="13" name="Text Box 10"/>
          <p:cNvSpPr txBox="1">
            <a:spLocks noChangeArrowheads="1"/>
          </p:cNvSpPr>
          <p:nvPr/>
        </p:nvSpPr>
        <p:spPr bwMode="auto">
          <a:xfrm>
            <a:off x="2982913" y="5867400"/>
            <a:ext cx="3914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Take to contra positive.</a:t>
            </a:r>
          </a:p>
        </p:txBody>
      </p:sp>
      <p:sp>
        <p:nvSpPr>
          <p:cNvPr id="14" name="Text Box 2"/>
          <p:cNvSpPr txBox="1">
            <a:spLocks noChangeArrowheads="1"/>
          </p:cNvSpPr>
          <p:nvPr/>
        </p:nvSpPr>
        <p:spPr bwMode="auto">
          <a:xfrm>
            <a:off x="381000" y="950913"/>
            <a:ext cx="67659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gives the correct answer</a:t>
            </a:r>
            <a:endParaRPr lang="en-US" altLang="en-US">
              <a:solidFill>
                <a:schemeClr val="tx2"/>
              </a:solidFill>
              <a:effectLst/>
            </a:endParaRPr>
          </a:p>
          <a:p>
            <a:pPr>
              <a:buFont typeface="Symbol" pitchFamily="18" charset="2"/>
              <a:buChar char="Þ"/>
            </a:pPr>
            <a:r>
              <a:rPr lang="en-US" altLang="en-US">
                <a:solidFill>
                  <a:schemeClr val="hlink"/>
                </a:solidFill>
                <a:effectLst/>
                <a:sym typeface="Symbol" pitchFamily="18" charset="2"/>
              </a:rPr>
              <a:t> </a:t>
            </a:r>
            <a:r>
              <a:rPr lang="en-US" altLang="en-US">
                <a:effectLst/>
                <a:sym typeface="Symbol" pitchFamily="18" charset="2"/>
              </a:rPr>
              <a:t>Our algorithm gives the correct answer.</a:t>
            </a:r>
            <a:r>
              <a:rPr lang="en-US" altLang="en-US">
                <a:effectLst/>
              </a:rPr>
              <a:t> </a:t>
            </a:r>
          </a:p>
        </p:txBody>
      </p:sp>
      <p:sp>
        <p:nvSpPr>
          <p:cNvPr id="15" name="Rectangle 14"/>
          <p:cNvSpPr/>
          <p:nvPr/>
        </p:nvSpPr>
        <p:spPr>
          <a:xfrm>
            <a:off x="5486400" y="950913"/>
            <a:ext cx="2986088" cy="523875"/>
          </a:xfrm>
          <a:prstGeom prst="rect">
            <a:avLst/>
          </a:prstGeom>
        </p:spPr>
        <p:txBody>
          <a:bodyPr wrap="none">
            <a:spAutoFit/>
          </a:bodyPr>
          <a:lstStyle/>
          <a:p>
            <a:pPr>
              <a:defRPr/>
            </a:pPr>
            <a:r>
              <a:rPr lang="en-US" dirty="0">
                <a:effectLst/>
              </a:rPr>
              <a:t>(whether </a:t>
            </a:r>
            <a:r>
              <a:rPr lang="en-US" dirty="0">
                <a:solidFill>
                  <a:srgbClr val="FF0000"/>
                </a:solidFill>
                <a:effectLst/>
              </a:rPr>
              <a:t>yes</a:t>
            </a:r>
            <a:r>
              <a:rPr lang="en-US" dirty="0">
                <a:effectLst/>
              </a:rPr>
              <a:t> or </a:t>
            </a:r>
            <a:r>
              <a:rPr lang="en-US" dirty="0">
                <a:solidFill>
                  <a:srgbClr val="FF0000"/>
                </a:solidFill>
                <a:effectLst/>
              </a:rPr>
              <a:t>no</a:t>
            </a:r>
            <a:r>
              <a:rPr lang="en-US" dirty="0">
                <a:effectLst/>
              </a:rPr>
              <a:t>)</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983042">
                                            <p:txEl>
                                              <p:pRg st="0" end="0"/>
                                            </p:txEl>
                                          </p:spTgt>
                                        </p:tgtEl>
                                        <p:attrNameLst>
                                          <p:attrName>style.visibility</p:attrName>
                                        </p:attrNameLst>
                                      </p:cBhvr>
                                      <p:to>
                                        <p:strVal val="visible"/>
                                      </p:to>
                                    </p:set>
                                    <p:anim calcmode="lin" valueType="num">
                                      <p:cBhvr additive="base">
                                        <p:cTn id="25" dur="500" fill="hold"/>
                                        <p:tgtEl>
                                          <p:spTgt spid="98304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830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983042">
                                            <p:txEl>
                                              <p:pRg st="1" end="1"/>
                                            </p:txEl>
                                          </p:spTgt>
                                        </p:tgtEl>
                                        <p:attrNameLst>
                                          <p:attrName>style.visibility</p:attrName>
                                        </p:attrNameLst>
                                      </p:cBhvr>
                                      <p:to>
                                        <p:strVal val="visible"/>
                                      </p:to>
                                    </p:set>
                                    <p:anim calcmode="lin" valueType="num">
                                      <p:cBhvr additive="base">
                                        <p:cTn id="31" dur="500" fill="hold"/>
                                        <p:tgtEl>
                                          <p:spTgt spid="9830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830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983042">
                                            <p:txEl>
                                              <p:pRg st="2" end="2"/>
                                            </p:txEl>
                                          </p:spTgt>
                                        </p:tgtEl>
                                        <p:attrNameLst>
                                          <p:attrName>style.visibility</p:attrName>
                                        </p:attrNameLst>
                                      </p:cBhvr>
                                      <p:to>
                                        <p:strVal val="visible"/>
                                      </p:to>
                                    </p:set>
                                    <p:anim calcmode="lin" valueType="num">
                                      <p:cBhvr additive="base">
                                        <p:cTn id="37" dur="500" fill="hold"/>
                                        <p:tgtEl>
                                          <p:spTgt spid="983042">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830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1+#ppt_w/2"/>
                                          </p:val>
                                        </p:tav>
                                        <p:tav tm="100000">
                                          <p:val>
                                            <p:strVal val="#ppt_x"/>
                                          </p:val>
                                        </p:tav>
                                      </p:tavLst>
                                    </p:anim>
                                    <p:anim calcmode="lin" valueType="num">
                                      <p:cBhvr additive="base">
                                        <p:cTn id="4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983042">
                                            <p:txEl>
                                              <p:pRg st="3" end="3"/>
                                            </p:txEl>
                                          </p:spTgt>
                                        </p:tgtEl>
                                        <p:attrNameLst>
                                          <p:attrName>style.visibility</p:attrName>
                                        </p:attrNameLst>
                                      </p:cBhvr>
                                      <p:to>
                                        <p:strVal val="visible"/>
                                      </p:to>
                                    </p:set>
                                    <p:anim calcmode="lin" valueType="num">
                                      <p:cBhvr additive="base">
                                        <p:cTn id="49" dur="500" fill="hold"/>
                                        <p:tgtEl>
                                          <p:spTgt spid="983042">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98304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1">
                                            <p:txEl>
                                              <p:pRg st="0" end="0"/>
                                            </p:txEl>
                                          </p:spTgt>
                                        </p:tgtEl>
                                        <p:attrNameLst>
                                          <p:attrName>style.visibility</p:attrName>
                                        </p:attrNameLst>
                                      </p:cBhvr>
                                      <p:to>
                                        <p:strVal val="visible"/>
                                      </p:to>
                                    </p:set>
                                    <p:anim calcmode="lin" valueType="num">
                                      <p:cBhvr additive="base">
                                        <p:cTn id="55"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11">
                                            <p:txEl>
                                              <p:pRg st="1" end="1"/>
                                            </p:txEl>
                                          </p:spTgt>
                                        </p:tgtEl>
                                        <p:attrNameLst>
                                          <p:attrName>style.visibility</p:attrName>
                                        </p:attrNameLst>
                                      </p:cBhvr>
                                      <p:to>
                                        <p:strVal val="visible"/>
                                      </p:to>
                                    </p:set>
                                    <p:anim calcmode="lin" valueType="num">
                                      <p:cBhvr additive="base">
                                        <p:cTn id="61"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11">
                                            <p:txEl>
                                              <p:pRg st="2" end="2"/>
                                            </p:txEl>
                                          </p:spTgt>
                                        </p:tgtEl>
                                        <p:attrNameLst>
                                          <p:attrName>style.visibility</p:attrName>
                                        </p:attrNameLst>
                                      </p:cBhvr>
                                      <p:to>
                                        <p:strVal val="visible"/>
                                      </p:to>
                                    </p:set>
                                    <p:anim calcmode="lin" valueType="num">
                                      <p:cBhvr additive="base">
                                        <p:cTn id="67"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11">
                                            <p:txEl>
                                              <p:pRg st="3" end="3"/>
                                            </p:txEl>
                                          </p:spTgt>
                                        </p:tgtEl>
                                        <p:attrNameLst>
                                          <p:attrName>style.visibility</p:attrName>
                                        </p:attrNameLst>
                                      </p:cBhvr>
                                      <p:to>
                                        <p:strVal val="visible"/>
                                      </p:to>
                                    </p:set>
                                    <p:anim calcmode="lin" valueType="num">
                                      <p:cBhvr additive="base">
                                        <p:cTn id="73"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anim calcmode="lin" valueType="num">
                                      <p:cBhvr additive="base">
                                        <p:cTn id="79" dur="500" fill="hold"/>
                                        <p:tgtEl>
                                          <p:spTgt spid="12"/>
                                        </p:tgtEl>
                                        <p:attrNameLst>
                                          <p:attrName>ppt_x</p:attrName>
                                        </p:attrNameLst>
                                      </p:cBhvr>
                                      <p:tavLst>
                                        <p:tav tm="0">
                                          <p:val>
                                            <p:strVal val="1+#ppt_w/2"/>
                                          </p:val>
                                        </p:tav>
                                        <p:tav tm="100000">
                                          <p:val>
                                            <p:strVal val="#ppt_x"/>
                                          </p:val>
                                        </p:tav>
                                      </p:tavLst>
                                    </p:anim>
                                    <p:anim calcmode="lin" valueType="num">
                                      <p:cBhvr additive="base">
                                        <p:cTn id="80"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3"/>
                                        </p:tgtEl>
                                        <p:attrNameLst>
                                          <p:attrName>style.visibility</p:attrName>
                                        </p:attrNameLst>
                                      </p:cBhvr>
                                      <p:to>
                                        <p:strVal val="visible"/>
                                      </p:to>
                                    </p:set>
                                    <p:anim calcmode="lin" valueType="num">
                                      <p:cBhvr additive="base">
                                        <p:cTn id="85" dur="500" fill="hold"/>
                                        <p:tgtEl>
                                          <p:spTgt spid="13"/>
                                        </p:tgtEl>
                                        <p:attrNameLst>
                                          <p:attrName>ppt_x</p:attrName>
                                        </p:attrNameLst>
                                      </p:cBhvr>
                                      <p:tavLst>
                                        <p:tav tm="0">
                                          <p:val>
                                            <p:strVal val="#ppt_x"/>
                                          </p:val>
                                        </p:tav>
                                        <p:tav tm="100000">
                                          <p:val>
                                            <p:strVal val="#ppt_x"/>
                                          </p:val>
                                        </p:tav>
                                      </p:tavLst>
                                    </p:anim>
                                    <p:anim calcmode="lin" valueType="num">
                                      <p:cBhvr additive="base">
                                        <p:cTn id="8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ext Box 2"/>
          <p:cNvSpPr txBox="1">
            <a:spLocks noChangeArrowheads="1"/>
          </p:cNvSpPr>
          <p:nvPr/>
        </p:nvSpPr>
        <p:spPr bwMode="auto">
          <a:xfrm>
            <a:off x="381000" y="1947863"/>
            <a:ext cx="54991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says </a:t>
            </a:r>
            <a:r>
              <a:rPr lang="en-US" altLang="en-US">
                <a:solidFill>
                  <a:schemeClr val="hlink"/>
                </a:solidFill>
                <a:effectLst/>
              </a:rPr>
              <a:t>yes</a:t>
            </a:r>
            <a:r>
              <a:rPr lang="en-US" altLang="en-US">
                <a:effectLst/>
              </a:rPr>
              <a:t> to </a:t>
            </a:r>
            <a:r>
              <a:rPr lang="en-US" altLang="en-US">
                <a:solidFill>
                  <a:schemeClr val="tx2"/>
                </a:solidFill>
                <a:effectLst/>
              </a:rPr>
              <a:t>I</a:t>
            </a:r>
            <a:r>
              <a:rPr lang="en-US" altLang="en-US" baseline="-25000">
                <a:solidFill>
                  <a:schemeClr val="tx2"/>
                </a:solidFill>
                <a:effectLst/>
              </a:rPr>
              <a:t>oracle</a:t>
            </a:r>
            <a:endParaRPr lang="en-US" altLang="en-US">
              <a:solidFill>
                <a:schemeClr val="tx2"/>
              </a:solidFill>
              <a:effectLst/>
            </a:endParaRPr>
          </a:p>
          <a:p>
            <a:pPr>
              <a:buFont typeface="Symbol" pitchFamily="18" charset="2"/>
              <a:buChar char="Þ"/>
            </a:pPr>
            <a:r>
              <a:rPr lang="en-US" altLang="en-US">
                <a:solidFill>
                  <a:schemeClr val="hlink"/>
                </a:solidFill>
                <a:effectLst/>
                <a:sym typeface="Symbol" pitchFamily="18" charset="2"/>
              </a:rPr>
              <a:t> </a:t>
            </a:r>
            <a:r>
              <a:rPr lang="en-US" altLang="en-US">
                <a:solidFill>
                  <a:schemeClr val="tx2"/>
                </a:solidFill>
                <a:effectLst/>
              </a:rPr>
              <a:t>I</a:t>
            </a:r>
            <a:r>
              <a:rPr lang="en-US" altLang="en-US" baseline="-25000">
                <a:solidFill>
                  <a:schemeClr val="tx2"/>
                </a:solidFill>
                <a:effectLst/>
              </a:rPr>
              <a:t>oracle</a:t>
            </a:r>
            <a:r>
              <a:rPr lang="en-US" altLang="en-US">
                <a:effectLst/>
              </a:rPr>
              <a:t> has a valid solution </a:t>
            </a:r>
            <a:r>
              <a:rPr lang="en-US" altLang="en-US">
                <a:solidFill>
                  <a:schemeClr val="tx2"/>
                </a:solidFill>
                <a:effectLst/>
              </a:rPr>
              <a:t>S</a:t>
            </a:r>
            <a:r>
              <a:rPr lang="en-US" altLang="en-US" baseline="-25000">
                <a:solidFill>
                  <a:schemeClr val="tx2"/>
                </a:solidFill>
                <a:effectLst/>
              </a:rPr>
              <a:t>oracle</a:t>
            </a:r>
            <a:r>
              <a:rPr lang="en-US" altLang="en-US">
                <a:effectLst/>
              </a:rPr>
              <a:t> </a:t>
            </a:r>
          </a:p>
          <a:p>
            <a:pPr>
              <a:buFont typeface="Symbol" pitchFamily="18" charset="2"/>
              <a:buChar char="Þ"/>
            </a:pPr>
            <a:r>
              <a:rPr lang="en-US" altLang="en-US">
                <a:solidFill>
                  <a:schemeClr val="hlink"/>
                </a:solidFill>
                <a:effectLst/>
              </a:rPr>
              <a:t> </a:t>
            </a:r>
            <a:r>
              <a:rPr lang="en-US" altLang="en-US">
                <a:effectLst/>
              </a:rPr>
              <a:t>I</a:t>
            </a:r>
            <a:r>
              <a:rPr lang="en-US" altLang="en-US" baseline="-25000">
                <a:effectLst/>
              </a:rPr>
              <a:t>alg</a:t>
            </a:r>
            <a:r>
              <a:rPr lang="en-US" altLang="en-US">
                <a:effectLst/>
              </a:rPr>
              <a:t>    has a valid solution S</a:t>
            </a:r>
            <a:r>
              <a:rPr lang="en-US" altLang="en-US" baseline="-25000">
                <a:effectLst/>
              </a:rPr>
              <a:t>alg</a:t>
            </a:r>
          </a:p>
          <a:p>
            <a:pPr>
              <a:buFont typeface="Symbol" pitchFamily="18" charset="2"/>
              <a:buChar char="Þ"/>
            </a:pPr>
            <a:r>
              <a:rPr lang="en-US" altLang="en-US">
                <a:solidFill>
                  <a:schemeClr val="hlink"/>
                </a:solidFill>
                <a:effectLst/>
                <a:latin typeface="Symbol" pitchFamily="18" charset="2"/>
                <a:sym typeface="Symbol" pitchFamily="18" charset="2"/>
              </a:rPr>
              <a:t> </a:t>
            </a:r>
            <a:r>
              <a:rPr lang="en-US" altLang="en-US">
                <a:effectLst/>
              </a:rPr>
              <a:t>I</a:t>
            </a:r>
            <a:r>
              <a:rPr lang="en-US" altLang="en-US" baseline="-25000">
                <a:effectLst/>
              </a:rPr>
              <a:t>alg    </a:t>
            </a:r>
            <a:r>
              <a:rPr lang="en-US" altLang="en-US">
                <a:effectLst/>
              </a:rPr>
              <a:t>is a </a:t>
            </a:r>
            <a:r>
              <a:rPr lang="en-US" altLang="en-US">
                <a:solidFill>
                  <a:schemeClr val="hlink"/>
                </a:solidFill>
                <a:effectLst/>
              </a:rPr>
              <a:t>yes</a:t>
            </a:r>
            <a:r>
              <a:rPr lang="en-US" altLang="en-US">
                <a:effectLst/>
              </a:rPr>
              <a:t> instance.</a:t>
            </a:r>
          </a:p>
        </p:txBody>
      </p:sp>
      <p:grpSp>
        <p:nvGrpSpPr>
          <p:cNvPr id="165891" name="Group 3"/>
          <p:cNvGrpSpPr>
            <a:grpSpLocks/>
          </p:cNvGrpSpPr>
          <p:nvPr/>
        </p:nvGrpSpPr>
        <p:grpSpPr bwMode="auto">
          <a:xfrm>
            <a:off x="5867400" y="2655888"/>
            <a:ext cx="2165350" cy="561975"/>
            <a:chOff x="3312" y="3150"/>
            <a:chExt cx="1364" cy="354"/>
          </a:xfrm>
        </p:grpSpPr>
        <p:sp>
          <p:nvSpPr>
            <p:cNvPr id="983044" name="AutoShape 4"/>
            <p:cNvSpPr>
              <a:spLocks noChangeArrowheads="1"/>
            </p:cNvSpPr>
            <p:nvPr/>
          </p:nvSpPr>
          <p:spPr bwMode="auto">
            <a:xfrm>
              <a:off x="3312" y="3168"/>
              <a:ext cx="201" cy="336"/>
            </a:xfrm>
            <a:prstGeom prst="curvedLeftArrow">
              <a:avLst>
                <a:gd name="adj1" fmla="val 33433"/>
                <a:gd name="adj2" fmla="val 66866"/>
                <a:gd name="adj3" fmla="val 33333"/>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165901" name="Text Box 5"/>
            <p:cNvSpPr txBox="1">
              <a:spLocks noChangeArrowheads="1"/>
            </p:cNvSpPr>
            <p:nvPr/>
          </p:nvSpPr>
          <p:spPr bwMode="auto">
            <a:xfrm>
              <a:off x="3391" y="3150"/>
              <a:ext cx="12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Steps 6&amp;7</a:t>
              </a:r>
            </a:p>
          </p:txBody>
        </p:sp>
      </p:grpSp>
      <p:sp>
        <p:nvSpPr>
          <p:cNvPr id="8"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If and Only If</a:t>
            </a:r>
            <a:endParaRPr lang="en-US" sz="2400" b="1" kern="0" dirty="0">
              <a:solidFill>
                <a:schemeClr val="tx2"/>
              </a:solidFill>
              <a:effectLst>
                <a:outerShdw blurRad="38100" dist="38100" dir="2700000" algn="tl">
                  <a:srgbClr val="000000"/>
                </a:outerShdw>
              </a:effectLst>
              <a:latin typeface="+mj-lt"/>
              <a:ea typeface="+mj-ea"/>
              <a:cs typeface="+mj-cs"/>
            </a:endParaRPr>
          </a:p>
        </p:txBody>
      </p:sp>
      <p:sp>
        <p:nvSpPr>
          <p:cNvPr id="11" name="Text Box 2"/>
          <p:cNvSpPr txBox="1">
            <a:spLocks noChangeArrowheads="1"/>
          </p:cNvSpPr>
          <p:nvPr/>
        </p:nvSpPr>
        <p:spPr bwMode="auto">
          <a:xfrm>
            <a:off x="381000" y="3957638"/>
            <a:ext cx="553243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says </a:t>
            </a:r>
            <a:r>
              <a:rPr lang="en-US" altLang="en-US">
                <a:solidFill>
                  <a:schemeClr val="hlink"/>
                </a:solidFill>
                <a:effectLst/>
              </a:rPr>
              <a:t>yes</a:t>
            </a:r>
            <a:r>
              <a:rPr lang="en-US" altLang="en-US">
                <a:effectLst/>
              </a:rPr>
              <a:t> to </a:t>
            </a:r>
            <a:r>
              <a:rPr lang="en-US" altLang="en-US">
                <a:solidFill>
                  <a:schemeClr val="tx2"/>
                </a:solidFill>
                <a:effectLst/>
              </a:rPr>
              <a:t>I</a:t>
            </a:r>
            <a:r>
              <a:rPr lang="en-US" altLang="en-US" baseline="-25000">
                <a:solidFill>
                  <a:schemeClr val="tx2"/>
                </a:solidFill>
                <a:effectLst/>
              </a:rPr>
              <a:t>oracle</a:t>
            </a:r>
            <a:endParaRPr lang="en-US" altLang="en-US">
              <a:solidFill>
                <a:schemeClr val="tx2"/>
              </a:solidFill>
              <a:effectLst/>
            </a:endParaRPr>
          </a:p>
          <a:p>
            <a:r>
              <a:rPr lang="en-US" altLang="en-US">
                <a:solidFill>
                  <a:schemeClr val="hlink"/>
                </a:solidFill>
                <a:effectLst/>
                <a:latin typeface="Symbol" pitchFamily="18" charset="2"/>
                <a:sym typeface="Symbol" pitchFamily="18" charset="2"/>
              </a:rPr>
              <a:t></a:t>
            </a:r>
            <a:r>
              <a:rPr lang="en-US" altLang="en-US">
                <a:solidFill>
                  <a:schemeClr val="hlink"/>
                </a:solidFill>
                <a:effectLst/>
                <a:sym typeface="Symbol" pitchFamily="18" charset="2"/>
              </a:rPr>
              <a:t> </a:t>
            </a:r>
            <a:r>
              <a:rPr lang="en-US" altLang="en-US">
                <a:solidFill>
                  <a:schemeClr val="tx2"/>
                </a:solidFill>
                <a:effectLst/>
              </a:rPr>
              <a:t>I</a:t>
            </a:r>
            <a:r>
              <a:rPr lang="en-US" altLang="en-US" baseline="-25000">
                <a:solidFill>
                  <a:schemeClr val="tx2"/>
                </a:solidFill>
                <a:effectLst/>
              </a:rPr>
              <a:t>oracle</a:t>
            </a:r>
            <a:r>
              <a:rPr lang="en-US" altLang="en-US">
                <a:effectLst/>
              </a:rPr>
              <a:t> has a valid solution </a:t>
            </a:r>
            <a:r>
              <a:rPr lang="en-US" altLang="en-US">
                <a:solidFill>
                  <a:schemeClr val="tx2"/>
                </a:solidFill>
                <a:effectLst/>
              </a:rPr>
              <a:t>S</a:t>
            </a:r>
            <a:r>
              <a:rPr lang="en-US" altLang="en-US" baseline="-25000">
                <a:solidFill>
                  <a:schemeClr val="tx2"/>
                </a:solidFill>
                <a:effectLst/>
              </a:rPr>
              <a:t>oracle</a:t>
            </a:r>
            <a:r>
              <a:rPr lang="en-US" altLang="en-US">
                <a:effectLst/>
              </a:rPr>
              <a:t> </a:t>
            </a:r>
          </a:p>
          <a:p>
            <a:r>
              <a:rPr lang="en-US" altLang="en-US">
                <a:solidFill>
                  <a:schemeClr val="hlink"/>
                </a:solidFill>
                <a:effectLst/>
                <a:latin typeface="Symbol" pitchFamily="18" charset="2"/>
                <a:sym typeface="Symbol" pitchFamily="18" charset="2"/>
              </a:rPr>
              <a:t></a:t>
            </a:r>
            <a:r>
              <a:rPr lang="en-US" altLang="en-US">
                <a:solidFill>
                  <a:schemeClr val="hlink"/>
                </a:solidFill>
                <a:effectLst/>
              </a:rPr>
              <a:t> </a:t>
            </a:r>
            <a:r>
              <a:rPr lang="en-US" altLang="en-US">
                <a:effectLst/>
              </a:rPr>
              <a:t>I</a:t>
            </a:r>
            <a:r>
              <a:rPr lang="en-US" altLang="en-US" baseline="-25000">
                <a:effectLst/>
              </a:rPr>
              <a:t>alg</a:t>
            </a:r>
            <a:r>
              <a:rPr lang="en-US" altLang="en-US">
                <a:effectLst/>
              </a:rPr>
              <a:t>    has a valid solution S</a:t>
            </a:r>
            <a:r>
              <a:rPr lang="en-US" altLang="en-US" baseline="-25000">
                <a:effectLst/>
              </a:rPr>
              <a:t>alg</a:t>
            </a:r>
          </a:p>
          <a:p>
            <a:r>
              <a:rPr lang="en-US" altLang="en-US">
                <a:solidFill>
                  <a:schemeClr val="hlink"/>
                </a:solidFill>
                <a:effectLst/>
                <a:latin typeface="Symbol" pitchFamily="18" charset="2"/>
                <a:sym typeface="Symbol" pitchFamily="18" charset="2"/>
              </a:rPr>
              <a:t></a:t>
            </a:r>
            <a:r>
              <a:rPr lang="en-US" altLang="en-US" b="1">
                <a:solidFill>
                  <a:schemeClr val="hlink"/>
                </a:solidFill>
                <a:effectLst/>
                <a:latin typeface="Symbol" pitchFamily="18" charset="2"/>
                <a:sym typeface="Symbol" pitchFamily="18" charset="2"/>
              </a:rPr>
              <a:t> </a:t>
            </a:r>
            <a:r>
              <a:rPr lang="en-US" altLang="en-US" b="1">
                <a:effectLst/>
              </a:rPr>
              <a:t>I</a:t>
            </a:r>
            <a:r>
              <a:rPr lang="en-US" altLang="en-US" b="1" baseline="-25000">
                <a:effectLst/>
              </a:rPr>
              <a:t>alg    </a:t>
            </a:r>
            <a:r>
              <a:rPr lang="en-US" altLang="en-US" b="1">
                <a:effectLst/>
              </a:rPr>
              <a:t>is a </a:t>
            </a:r>
            <a:r>
              <a:rPr lang="en-US" altLang="en-US" b="1">
                <a:solidFill>
                  <a:schemeClr val="hlink"/>
                </a:solidFill>
                <a:effectLst/>
              </a:rPr>
              <a:t>yes</a:t>
            </a:r>
            <a:r>
              <a:rPr lang="en-US" altLang="en-US" b="1">
                <a:effectLst/>
              </a:rPr>
              <a:t> instance.</a:t>
            </a:r>
          </a:p>
        </p:txBody>
      </p:sp>
      <p:grpSp>
        <p:nvGrpSpPr>
          <p:cNvPr id="3" name="Group 6"/>
          <p:cNvGrpSpPr>
            <a:grpSpLocks/>
          </p:cNvGrpSpPr>
          <p:nvPr/>
        </p:nvGrpSpPr>
        <p:grpSpPr bwMode="auto">
          <a:xfrm>
            <a:off x="5791200" y="4611688"/>
            <a:ext cx="2165350" cy="561975"/>
            <a:chOff x="4370" y="3147"/>
            <a:chExt cx="1364" cy="354"/>
          </a:xfrm>
        </p:grpSpPr>
        <p:sp>
          <p:nvSpPr>
            <p:cNvPr id="14" name="AutoShape 7"/>
            <p:cNvSpPr>
              <a:spLocks noChangeArrowheads="1"/>
            </p:cNvSpPr>
            <p:nvPr/>
          </p:nvSpPr>
          <p:spPr bwMode="auto">
            <a:xfrm flipV="1">
              <a:off x="4370" y="3165"/>
              <a:ext cx="201" cy="336"/>
            </a:xfrm>
            <a:prstGeom prst="curvedLeftArrow">
              <a:avLst>
                <a:gd name="adj1" fmla="val 33433"/>
                <a:gd name="adj2" fmla="val 66866"/>
                <a:gd name="adj3" fmla="val 33333"/>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165899" name="Text Box 8"/>
            <p:cNvSpPr txBox="1">
              <a:spLocks noChangeArrowheads="1"/>
            </p:cNvSpPr>
            <p:nvPr/>
          </p:nvSpPr>
          <p:spPr bwMode="auto">
            <a:xfrm>
              <a:off x="4449" y="3147"/>
              <a:ext cx="12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Steps 8&amp;9</a:t>
              </a:r>
            </a:p>
          </p:txBody>
        </p:sp>
      </p:grpSp>
      <p:sp>
        <p:nvSpPr>
          <p:cNvPr id="165895" name="Text Box 2"/>
          <p:cNvSpPr txBox="1">
            <a:spLocks noChangeArrowheads="1"/>
          </p:cNvSpPr>
          <p:nvPr/>
        </p:nvSpPr>
        <p:spPr bwMode="auto">
          <a:xfrm>
            <a:off x="381000" y="950913"/>
            <a:ext cx="67659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Alg</a:t>
            </a:r>
            <a:r>
              <a:rPr lang="en-US" altLang="en-US" baseline="-25000">
                <a:solidFill>
                  <a:schemeClr val="tx2"/>
                </a:solidFill>
                <a:effectLst/>
              </a:rPr>
              <a:t>oracle</a:t>
            </a:r>
            <a:r>
              <a:rPr lang="en-US" altLang="en-US">
                <a:effectLst/>
              </a:rPr>
              <a:t> gives the correct answer</a:t>
            </a:r>
            <a:endParaRPr lang="en-US" altLang="en-US">
              <a:solidFill>
                <a:schemeClr val="tx2"/>
              </a:solidFill>
              <a:effectLst/>
            </a:endParaRPr>
          </a:p>
          <a:p>
            <a:pPr>
              <a:buFont typeface="Symbol" pitchFamily="18" charset="2"/>
              <a:buChar char="Þ"/>
            </a:pPr>
            <a:r>
              <a:rPr lang="en-US" altLang="en-US">
                <a:solidFill>
                  <a:schemeClr val="hlink"/>
                </a:solidFill>
                <a:effectLst/>
                <a:sym typeface="Symbol" pitchFamily="18" charset="2"/>
              </a:rPr>
              <a:t> </a:t>
            </a:r>
            <a:r>
              <a:rPr lang="en-US" altLang="en-US">
                <a:effectLst/>
                <a:sym typeface="Symbol" pitchFamily="18" charset="2"/>
              </a:rPr>
              <a:t>Our algorithm gives the correct answer.</a:t>
            </a:r>
            <a:r>
              <a:rPr lang="en-US" altLang="en-US">
                <a:effectLst/>
              </a:rPr>
              <a:t> </a:t>
            </a:r>
          </a:p>
        </p:txBody>
      </p:sp>
      <p:sp>
        <p:nvSpPr>
          <p:cNvPr id="21" name="Rectangle 20"/>
          <p:cNvSpPr/>
          <p:nvPr/>
        </p:nvSpPr>
        <p:spPr>
          <a:xfrm>
            <a:off x="5486400" y="950913"/>
            <a:ext cx="2986088" cy="523875"/>
          </a:xfrm>
          <a:prstGeom prst="rect">
            <a:avLst/>
          </a:prstGeom>
        </p:spPr>
        <p:txBody>
          <a:bodyPr wrap="none">
            <a:spAutoFit/>
          </a:bodyPr>
          <a:lstStyle/>
          <a:p>
            <a:pPr>
              <a:defRPr/>
            </a:pPr>
            <a:r>
              <a:rPr lang="en-US" dirty="0">
                <a:effectLst/>
              </a:rPr>
              <a:t>(whether </a:t>
            </a:r>
            <a:r>
              <a:rPr lang="en-US" dirty="0">
                <a:solidFill>
                  <a:srgbClr val="FF0000"/>
                </a:solidFill>
                <a:effectLst/>
              </a:rPr>
              <a:t>yes</a:t>
            </a:r>
            <a:r>
              <a:rPr lang="en-US" dirty="0">
                <a:effectLst/>
              </a:rPr>
              <a:t> or </a:t>
            </a:r>
            <a:r>
              <a:rPr lang="en-US" dirty="0">
                <a:solidFill>
                  <a:srgbClr val="FF0000"/>
                </a:solidFill>
                <a:effectLst/>
              </a:rPr>
              <a:t>no</a:t>
            </a:r>
            <a:r>
              <a:rPr lang="en-US" dirty="0">
                <a:effectLst/>
              </a:rPr>
              <a:t>)</a:t>
            </a:r>
            <a:endParaRPr lang="en-CA" dirty="0"/>
          </a:p>
        </p:txBody>
      </p:sp>
      <p:sp>
        <p:nvSpPr>
          <p:cNvPr id="165897" name="Text Box 10"/>
          <p:cNvSpPr txBox="1">
            <a:spLocks noChangeArrowheads="1"/>
          </p:cNvSpPr>
          <p:nvPr/>
        </p:nvSpPr>
        <p:spPr bwMode="auto">
          <a:xfrm>
            <a:off x="2982913" y="5867400"/>
            <a:ext cx="3914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Take to contra positive.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1">
                                            <p:txEl>
                                              <p:pRg st="3" end="3"/>
                                            </p:txEl>
                                          </p:spTgt>
                                        </p:tgtEl>
                                        <p:attrNameLst>
                                          <p:attrName>style.visibility</p:attrName>
                                        </p:attrNameLst>
                                      </p:cBhvr>
                                      <p:to>
                                        <p:strVal val="visible"/>
                                      </p:to>
                                    </p:set>
                                    <p:anim calcmode="lin" valueType="num">
                                      <p:cBhvr additive="base">
                                        <p:cTn id="7" dur="500" fill="hold"/>
                                        <p:tgtEl>
                                          <p:spTgt spid="11">
                                            <p:txEl>
                                              <p:pRg st="3" end="3"/>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1">
                                            <p:txEl>
                                              <p:pRg st="2" end="2"/>
                                            </p:txEl>
                                          </p:spTgt>
                                        </p:tgtEl>
                                        <p:attrNameLst>
                                          <p:attrName>style.visibility</p:attrName>
                                        </p:attrNameLst>
                                      </p:cBhvr>
                                      <p:to>
                                        <p:strVal val="visible"/>
                                      </p:to>
                                    </p:set>
                                    <p:anim calcmode="lin" valueType="num">
                                      <p:cBhvr additive="base">
                                        <p:cTn id="13"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1">
                                            <p:txEl>
                                              <p:pRg st="1" end="1"/>
                                            </p:txEl>
                                          </p:spTgt>
                                        </p:tgtEl>
                                        <p:attrNameLst>
                                          <p:attrName>style.visibility</p:attrName>
                                        </p:attrNameLst>
                                      </p:cBhvr>
                                      <p:to>
                                        <p:strVal val="visible"/>
                                      </p:to>
                                    </p:set>
                                    <p:anim calcmode="lin" valueType="num">
                                      <p:cBhvr additive="base">
                                        <p:cTn id="19"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 calcmode="lin" valueType="num">
                                      <p:cBhvr additive="base">
                                        <p:cTn id="25"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914" name="Group 2"/>
          <p:cNvGrpSpPr>
            <a:grpSpLocks/>
          </p:cNvGrpSpPr>
          <p:nvPr/>
        </p:nvGrpSpPr>
        <p:grpSpPr bwMode="auto">
          <a:xfrm>
            <a:off x="914400" y="4043363"/>
            <a:ext cx="4800600" cy="2738437"/>
            <a:chOff x="576" y="2403"/>
            <a:chExt cx="3024" cy="1725"/>
          </a:xfrm>
        </p:grpSpPr>
        <p:sp>
          <p:nvSpPr>
            <p:cNvPr id="628739"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0"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1"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2"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3"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4"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5"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46"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6954" name="AutoShape 11"/>
            <p:cNvCxnSpPr>
              <a:cxnSpLocks noChangeShapeType="1"/>
              <a:stCxn id="628745" idx="6"/>
              <a:endCxn id="628740"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55" name="AutoShape 12"/>
            <p:cNvCxnSpPr>
              <a:cxnSpLocks noChangeShapeType="1"/>
              <a:stCxn id="628746" idx="6"/>
              <a:endCxn id="628739"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56" name="AutoShape 13"/>
            <p:cNvCxnSpPr>
              <a:cxnSpLocks noChangeShapeType="1"/>
              <a:stCxn id="628743" idx="7"/>
              <a:endCxn id="628739"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57" name="AutoShape 14"/>
            <p:cNvCxnSpPr>
              <a:cxnSpLocks noChangeShapeType="1"/>
              <a:stCxn id="628745"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58" name="AutoShape 15"/>
            <p:cNvCxnSpPr>
              <a:cxnSpLocks noChangeShapeType="1"/>
              <a:stCxn id="628744" idx="6"/>
              <a:endCxn id="628739"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59" name="AutoShape 16"/>
            <p:cNvCxnSpPr>
              <a:cxnSpLocks noChangeShapeType="1"/>
              <a:stCxn id="628746" idx="5"/>
              <a:endCxn id="628740"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60" name="AutoShape 17"/>
            <p:cNvCxnSpPr>
              <a:cxnSpLocks noChangeShapeType="1"/>
              <a:stCxn id="628746" idx="4"/>
              <a:endCxn id="628743"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61" name="AutoShape 18"/>
            <p:cNvCxnSpPr>
              <a:cxnSpLocks noChangeShapeType="1"/>
              <a:stCxn id="628745" idx="6"/>
              <a:endCxn id="628742"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62" name="AutoShape 19"/>
            <p:cNvCxnSpPr>
              <a:cxnSpLocks noChangeShapeType="1"/>
              <a:stCxn id="628745" idx="5"/>
              <a:endCxn id="628743"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63" name="AutoShape 20"/>
            <p:cNvCxnSpPr>
              <a:cxnSpLocks noChangeShapeType="1"/>
              <a:stCxn id="628744" idx="6"/>
              <a:endCxn id="628742"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6964" name="AutoShape 21"/>
            <p:cNvCxnSpPr>
              <a:cxnSpLocks noChangeShapeType="1"/>
              <a:stCxn id="628746" idx="6"/>
              <a:endCxn id="628741"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628758"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628759"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628760"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628761"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166969" name="AutoShape 26"/>
            <p:cNvCxnSpPr>
              <a:cxnSpLocks noChangeShapeType="1"/>
              <a:stCxn id="628743" idx="6"/>
              <a:endCxn id="628741"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166915" name="Group 27"/>
          <p:cNvGrpSpPr>
            <a:grpSpLocks/>
          </p:cNvGrpSpPr>
          <p:nvPr/>
        </p:nvGrpSpPr>
        <p:grpSpPr bwMode="auto">
          <a:xfrm>
            <a:off x="1066800" y="914400"/>
            <a:ext cx="4800600" cy="2590800"/>
            <a:chOff x="576" y="2160"/>
            <a:chExt cx="3024" cy="1632"/>
          </a:xfrm>
        </p:grpSpPr>
        <p:sp>
          <p:nvSpPr>
            <p:cNvPr id="628764"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65"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66"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67"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6931" name="AutoShape 32"/>
            <p:cNvCxnSpPr>
              <a:cxnSpLocks noChangeShapeType="1"/>
              <a:stCxn id="628764" idx="6"/>
              <a:endCxn id="628767"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32" name="AutoShape 33"/>
            <p:cNvCxnSpPr>
              <a:cxnSpLocks noChangeShapeType="1"/>
              <a:stCxn id="628764" idx="4"/>
              <a:endCxn id="628765"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33" name="AutoShape 34"/>
            <p:cNvCxnSpPr>
              <a:cxnSpLocks noChangeShapeType="1"/>
              <a:stCxn id="628767" idx="4"/>
              <a:endCxn id="628766"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34" name="AutoShape 35"/>
            <p:cNvCxnSpPr>
              <a:cxnSpLocks noChangeShapeType="1"/>
              <a:stCxn id="628765" idx="6"/>
              <a:endCxn id="628766"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35" name="AutoShape 36"/>
            <p:cNvCxnSpPr>
              <a:cxnSpLocks noChangeShapeType="1"/>
              <a:stCxn id="628767" idx="3"/>
              <a:endCxn id="628765"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36" name="AutoShape 37"/>
            <p:cNvCxnSpPr>
              <a:cxnSpLocks noChangeShapeType="1"/>
              <a:stCxn id="628764" idx="5"/>
              <a:endCxn id="628766"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28774"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75"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76"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8777"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6941" name="AutoShape 42"/>
            <p:cNvCxnSpPr>
              <a:cxnSpLocks noChangeShapeType="1"/>
              <a:endCxn id="628775"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42" name="AutoShape 43"/>
            <p:cNvCxnSpPr>
              <a:cxnSpLocks noChangeShapeType="1"/>
              <a:stCxn id="628777" idx="4"/>
              <a:endCxn id="628776"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43" name="AutoShape 44"/>
            <p:cNvCxnSpPr>
              <a:cxnSpLocks noChangeShapeType="1"/>
              <a:stCxn id="628775" idx="6"/>
              <a:endCxn id="628776"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44" name="AutoShape 45"/>
            <p:cNvCxnSpPr>
              <a:cxnSpLocks noChangeShapeType="1"/>
              <a:stCxn id="628777" idx="3"/>
              <a:endCxn id="628775"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945" name="AutoShape 46"/>
            <p:cNvCxnSpPr>
              <a:cxnSpLocks noChangeShapeType="1"/>
              <a:stCxn id="628774" idx="6"/>
              <a:endCxn id="628765"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grpSp>
        <p:nvGrpSpPr>
          <p:cNvPr id="4" name="Group 55"/>
          <p:cNvGrpSpPr>
            <a:grpSpLocks/>
          </p:cNvGrpSpPr>
          <p:nvPr/>
        </p:nvGrpSpPr>
        <p:grpSpPr bwMode="auto">
          <a:xfrm>
            <a:off x="3919538" y="690563"/>
            <a:ext cx="5180012" cy="2571750"/>
            <a:chOff x="2469" y="435"/>
            <a:chExt cx="3263" cy="1620"/>
          </a:xfrm>
        </p:grpSpPr>
        <p:sp>
          <p:nvSpPr>
            <p:cNvPr id="166925" name="Oval 49"/>
            <p:cNvSpPr>
              <a:spLocks noChangeAspect="1" noChangeArrowheads="1"/>
            </p:cNvSpPr>
            <p:nvPr/>
          </p:nvSpPr>
          <p:spPr bwMode="auto">
            <a:xfrm>
              <a:off x="2469" y="435"/>
              <a:ext cx="1468" cy="151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66926" name="Text Box 52"/>
            <p:cNvSpPr txBox="1">
              <a:spLocks noChangeArrowheads="1"/>
            </p:cNvSpPr>
            <p:nvPr/>
          </p:nvSpPr>
          <p:spPr bwMode="auto">
            <a:xfrm>
              <a:off x="3024" y="1728"/>
              <a:ext cx="27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r>
                <a:rPr lang="en-US" altLang="en-US">
                  <a:effectLst/>
                </a:rPr>
                <a:t> = SolutionMap(S</a:t>
              </a:r>
              <a:r>
                <a:rPr lang="en-US" altLang="en-US" baseline="-25000">
                  <a:effectLst/>
                </a:rPr>
                <a:t>oracle</a:t>
              </a:r>
              <a:r>
                <a:rPr lang="en-US" altLang="en-US">
                  <a:effectLst/>
                </a:rPr>
                <a:t>)</a:t>
              </a:r>
            </a:p>
          </p:txBody>
        </p:sp>
      </p:grpSp>
      <p:sp>
        <p:nvSpPr>
          <p:cNvPr id="628792" name="Rectangle 56"/>
          <p:cNvSpPr>
            <a:spLocks noChangeArrowheads="1"/>
          </p:cNvSpPr>
          <p:nvPr/>
        </p:nvSpPr>
        <p:spPr bwMode="auto">
          <a:xfrm>
            <a:off x="152400" y="3505200"/>
            <a:ext cx="4206875"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solidFill>
                  <a:schemeClr val="tx2"/>
                </a:solidFill>
                <a:effectLst>
                  <a:outerShdw blurRad="38100" dist="38100" dir="2700000" algn="tl">
                    <a:srgbClr val="000000"/>
                  </a:outerShdw>
                </a:effectLst>
              </a:rPr>
              <a:t> </a:t>
            </a:r>
            <a:r>
              <a:rPr lang="en-US">
                <a:effectLst>
                  <a:outerShdw blurRad="38100" dist="38100" dir="2700000" algn="tl">
                    <a:srgbClr val="000000"/>
                  </a:outerShdw>
                </a:effectLst>
              </a:rPr>
              <a:t>= InstanceMap(I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a:t>
            </a:r>
            <a:r>
              <a:rPr lang="en-US">
                <a:effectLst/>
              </a:rPr>
              <a:t> </a:t>
            </a:r>
          </a:p>
        </p:txBody>
      </p:sp>
      <p:sp>
        <p:nvSpPr>
          <p:cNvPr id="628793" name="Rectangle 57"/>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5" name="Group 62"/>
          <p:cNvGrpSpPr>
            <a:grpSpLocks/>
          </p:cNvGrpSpPr>
          <p:nvPr/>
        </p:nvGrpSpPr>
        <p:grpSpPr bwMode="auto">
          <a:xfrm>
            <a:off x="3581400" y="3886200"/>
            <a:ext cx="2562225" cy="2667000"/>
            <a:chOff x="2256" y="2448"/>
            <a:chExt cx="1614" cy="1680"/>
          </a:xfrm>
        </p:grpSpPr>
        <p:sp>
          <p:nvSpPr>
            <p:cNvPr id="166923" name="Text Box 53"/>
            <p:cNvSpPr txBox="1">
              <a:spLocks noChangeArrowheads="1"/>
            </p:cNvSpPr>
            <p:nvPr/>
          </p:nvSpPr>
          <p:spPr bwMode="auto">
            <a:xfrm>
              <a:off x="3029" y="3801"/>
              <a:ext cx="8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p>
          </p:txBody>
        </p:sp>
        <p:sp>
          <p:nvSpPr>
            <p:cNvPr id="628797" name="Oval 61"/>
            <p:cNvSpPr>
              <a:spLocks noChangeArrowheads="1"/>
            </p:cNvSpPr>
            <p:nvPr/>
          </p:nvSpPr>
          <p:spPr bwMode="auto">
            <a:xfrm>
              <a:off x="2256" y="2448"/>
              <a:ext cx="1537" cy="1533"/>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sp>
        <p:nvSpPr>
          <p:cNvPr id="628799" name="Text Box 63"/>
          <p:cNvSpPr txBox="1">
            <a:spLocks noChangeArrowheads="1"/>
          </p:cNvSpPr>
          <p:nvPr/>
        </p:nvSpPr>
        <p:spPr bwMode="auto">
          <a:xfrm>
            <a:off x="5524500" y="3990975"/>
            <a:ext cx="3862388"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Every solution S</a:t>
            </a:r>
            <a:r>
              <a:rPr lang="en-US" altLang="en-US" baseline="-25000">
                <a:effectLst/>
              </a:rPr>
              <a:t>oracle</a:t>
            </a:r>
          </a:p>
          <a:p>
            <a:r>
              <a:rPr lang="en-US" altLang="en-US">
                <a:effectLst/>
              </a:rPr>
              <a:t>needs to be considered.</a:t>
            </a:r>
          </a:p>
          <a:p>
            <a:r>
              <a:rPr lang="en-US" altLang="en-US">
                <a:effectLst/>
              </a:rPr>
              <a:t>Not just those you </a:t>
            </a:r>
          </a:p>
          <a:p>
            <a:r>
              <a:rPr lang="en-US" altLang="en-US">
                <a:effectLst/>
              </a:rPr>
              <a:t>intended when you </a:t>
            </a:r>
            <a:br>
              <a:rPr lang="en-US" altLang="en-US">
                <a:effectLst/>
              </a:rPr>
            </a:br>
            <a:r>
              <a:rPr lang="en-US" altLang="en-US">
                <a:effectLst/>
              </a:rPr>
              <a:t>created I </a:t>
            </a:r>
            <a:r>
              <a:rPr lang="en-US" altLang="en-US" baseline="-25000">
                <a:effectLst/>
              </a:rPr>
              <a:t>oracle.</a:t>
            </a:r>
          </a:p>
        </p:txBody>
      </p:sp>
      <p:sp>
        <p:nvSpPr>
          <p:cNvPr id="628800" name="AutoShape 64"/>
          <p:cNvSpPr>
            <a:spLocks noChangeArrowheads="1"/>
          </p:cNvSpPr>
          <p:nvPr/>
        </p:nvSpPr>
        <p:spPr bwMode="auto">
          <a:xfrm flipV="1">
            <a:off x="4953000" y="32766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8"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Wider net </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28800"/>
                                        </p:tgtEl>
                                        <p:attrNameLst>
                                          <p:attrName>style.visibility</p:attrName>
                                        </p:attrNameLst>
                                      </p:cBhvr>
                                      <p:to>
                                        <p:strVal val="visible"/>
                                      </p:to>
                                    </p:set>
                                    <p:anim calcmode="lin" valueType="num">
                                      <p:cBhvr additive="base">
                                        <p:cTn id="17" dur="500" fill="hold"/>
                                        <p:tgtEl>
                                          <p:spTgt spid="628800"/>
                                        </p:tgtEl>
                                        <p:attrNameLst>
                                          <p:attrName>ppt_x</p:attrName>
                                        </p:attrNameLst>
                                      </p:cBhvr>
                                      <p:tavLst>
                                        <p:tav tm="0">
                                          <p:val>
                                            <p:strVal val="#ppt_x"/>
                                          </p:val>
                                        </p:tav>
                                        <p:tav tm="100000">
                                          <p:val>
                                            <p:strVal val="#ppt_x"/>
                                          </p:val>
                                        </p:tav>
                                      </p:tavLst>
                                    </p:anim>
                                    <p:anim calcmode="lin" valueType="num">
                                      <p:cBhvr additive="base">
                                        <p:cTn id="18" dur="500" fill="hold"/>
                                        <p:tgtEl>
                                          <p:spTgt spid="62880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628799"/>
                                        </p:tgtEl>
                                        <p:attrNameLst>
                                          <p:attrName>style.visibility</p:attrName>
                                        </p:attrNameLst>
                                      </p:cBhvr>
                                      <p:to>
                                        <p:strVal val="visible"/>
                                      </p:to>
                                    </p:set>
                                    <p:anim calcmode="lin" valueType="num">
                                      <p:cBhvr additive="base">
                                        <p:cTn id="23" dur="500" fill="hold"/>
                                        <p:tgtEl>
                                          <p:spTgt spid="628799"/>
                                        </p:tgtEl>
                                        <p:attrNameLst>
                                          <p:attrName>ppt_x</p:attrName>
                                        </p:attrNameLst>
                                      </p:cBhvr>
                                      <p:tavLst>
                                        <p:tav tm="0">
                                          <p:val>
                                            <p:strVal val="1+#ppt_w/2"/>
                                          </p:val>
                                        </p:tav>
                                        <p:tav tm="100000">
                                          <p:val>
                                            <p:strVal val="#ppt_x"/>
                                          </p:val>
                                        </p:tav>
                                      </p:tavLst>
                                    </p:anim>
                                    <p:anim calcmode="lin" valueType="num">
                                      <p:cBhvr additive="base">
                                        <p:cTn id="24" dur="500" fill="hold"/>
                                        <p:tgtEl>
                                          <p:spTgt spid="6287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99" grpId="0"/>
      <p:bldP spid="628800"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8"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7978"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79"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0"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1"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2"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3"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4"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5"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6"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7"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67988"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167993"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167939"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7955"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56"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57"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58"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59"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60"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67965"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66"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67"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68"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7969"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4206875"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solidFill>
                  <a:schemeClr val="tx2"/>
                </a:solidFill>
                <a:effectLst>
                  <a:outerShdw blurRad="38100" dist="38100" dir="2700000" algn="tl">
                    <a:srgbClr val="000000"/>
                  </a:outerShdw>
                </a:effectLst>
              </a:rPr>
              <a:t> </a:t>
            </a:r>
            <a:r>
              <a:rPr lang="en-US">
                <a:effectLst>
                  <a:outerShdw blurRad="38100" dist="38100" dir="2700000" algn="tl">
                    <a:srgbClr val="000000"/>
                  </a:outerShdw>
                </a:effectLst>
              </a:rPr>
              <a:t>= InstanceMap(I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a:t>
            </a:r>
            <a:r>
              <a:rPr lang="en-US">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4" name="Group 61"/>
          <p:cNvGrpSpPr>
            <a:grpSpLocks/>
          </p:cNvGrpSpPr>
          <p:nvPr/>
        </p:nvGrpSpPr>
        <p:grpSpPr bwMode="auto">
          <a:xfrm>
            <a:off x="1828800" y="3781425"/>
            <a:ext cx="5318125" cy="2986088"/>
            <a:chOff x="1152" y="2382"/>
            <a:chExt cx="3350" cy="1881"/>
          </a:xfrm>
        </p:grpSpPr>
        <p:sp>
          <p:nvSpPr>
            <p:cNvPr id="167949" name="Text Box 54"/>
            <p:cNvSpPr txBox="1">
              <a:spLocks noChangeArrowheads="1"/>
            </p:cNvSpPr>
            <p:nvPr/>
          </p:nvSpPr>
          <p:spPr bwMode="auto">
            <a:xfrm>
              <a:off x="2309" y="3936"/>
              <a:ext cx="21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 S.</a:t>
              </a:r>
              <a:endParaRPr lang="en-US" altLang="en-US" baseline="-25000">
                <a:effectLst/>
              </a:endParaRPr>
            </a:p>
          </p:txBody>
        </p:sp>
        <p:sp>
          <p:nvSpPr>
            <p:cNvPr id="768055" name="Oval 55"/>
            <p:cNvSpPr>
              <a:spLocks noChangeArrowheads="1"/>
            </p:cNvSpPr>
            <p:nvPr/>
          </p:nvSpPr>
          <p:spPr bwMode="auto">
            <a:xfrm>
              <a:off x="1152" y="2382"/>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sp>
        <p:nvSpPr>
          <p:cNvPr id="768057" name="Text Box 57"/>
          <p:cNvSpPr txBox="1">
            <a:spLocks noChangeArrowheads="1"/>
          </p:cNvSpPr>
          <p:nvPr/>
        </p:nvSpPr>
        <p:spPr bwMode="auto">
          <a:xfrm>
            <a:off x="6019800" y="4159250"/>
            <a:ext cx="29543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To be safe,</a:t>
            </a:r>
            <a:br>
              <a:rPr lang="en-US" altLang="en-US">
                <a:effectLst/>
              </a:rPr>
            </a:br>
            <a:r>
              <a:rPr lang="en-US" altLang="en-US">
                <a:effectLst/>
              </a:rPr>
              <a:t>cast a bigger net.</a:t>
            </a:r>
          </a:p>
        </p:txBody>
      </p:sp>
      <p:grpSp>
        <p:nvGrpSpPr>
          <p:cNvPr id="5" name="Group 60"/>
          <p:cNvGrpSpPr>
            <a:grpSpLocks/>
          </p:cNvGrpSpPr>
          <p:nvPr/>
        </p:nvGrpSpPr>
        <p:grpSpPr bwMode="auto">
          <a:xfrm>
            <a:off x="1981200" y="519113"/>
            <a:ext cx="6115050" cy="2986087"/>
            <a:chOff x="1248" y="327"/>
            <a:chExt cx="3852" cy="1881"/>
          </a:xfrm>
        </p:grpSpPr>
        <p:sp>
          <p:nvSpPr>
            <p:cNvPr id="768058" name="Oval 58"/>
            <p:cNvSpPr>
              <a:spLocks noChangeArrowheads="1"/>
            </p:cNvSpPr>
            <p:nvPr/>
          </p:nvSpPr>
          <p:spPr bwMode="auto">
            <a:xfrm>
              <a:off x="1248" y="327"/>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67948" name="Text Box 59"/>
            <p:cNvSpPr txBox="1">
              <a:spLocks noChangeArrowheads="1"/>
            </p:cNvSpPr>
            <p:nvPr/>
          </p:nvSpPr>
          <p:spPr bwMode="auto">
            <a:xfrm>
              <a:off x="2736" y="1612"/>
              <a:ext cx="236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a:t>
              </a:r>
            </a:p>
            <a:p>
              <a:r>
                <a:rPr lang="en-US" altLang="en-US">
                  <a:effectLst/>
                </a:rPr>
                <a:t>      = SolutionMap(S).</a:t>
              </a:r>
            </a:p>
          </p:txBody>
        </p:sp>
      </p:grpSp>
      <p:sp>
        <p:nvSpPr>
          <p:cNvPr id="768062" name="AutoShape 62"/>
          <p:cNvSpPr>
            <a:spLocks noChangeArrowheads="1"/>
          </p:cNvSpPr>
          <p:nvPr/>
        </p:nvSpPr>
        <p:spPr bwMode="auto">
          <a:xfrm flipV="1">
            <a:off x="3962400" y="32004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8"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Wider net </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768057"/>
                                        </p:tgtEl>
                                        <p:attrNameLst>
                                          <p:attrName>style.visibility</p:attrName>
                                        </p:attrNameLst>
                                      </p:cBhvr>
                                      <p:to>
                                        <p:strVal val="visible"/>
                                      </p:to>
                                    </p:set>
                                    <p:anim calcmode="lin" valueType="num">
                                      <p:cBhvr additive="base">
                                        <p:cTn id="7" dur="500" fill="hold"/>
                                        <p:tgtEl>
                                          <p:spTgt spid="768057"/>
                                        </p:tgtEl>
                                        <p:attrNameLst>
                                          <p:attrName>ppt_x</p:attrName>
                                        </p:attrNameLst>
                                      </p:cBhvr>
                                      <p:tavLst>
                                        <p:tav tm="0">
                                          <p:val>
                                            <p:strVal val="1+#ppt_w/2"/>
                                          </p:val>
                                        </p:tav>
                                        <p:tav tm="100000">
                                          <p:val>
                                            <p:strVal val="#ppt_x"/>
                                          </p:val>
                                        </p:tav>
                                      </p:tavLst>
                                    </p:anim>
                                    <p:anim calcmode="lin" valueType="num">
                                      <p:cBhvr additive="base">
                                        <p:cTn id="8" dur="500" fill="hold"/>
                                        <p:tgtEl>
                                          <p:spTgt spid="7680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68062"/>
                                        </p:tgtEl>
                                        <p:attrNameLst>
                                          <p:attrName>style.visibility</p:attrName>
                                        </p:attrNameLst>
                                      </p:cBhvr>
                                      <p:to>
                                        <p:strVal val="visible"/>
                                      </p:to>
                                    </p:set>
                                    <p:anim calcmode="lin" valueType="num">
                                      <p:cBhvr additive="base">
                                        <p:cTn id="23" dur="500" fill="hold"/>
                                        <p:tgtEl>
                                          <p:spTgt spid="768062"/>
                                        </p:tgtEl>
                                        <p:attrNameLst>
                                          <p:attrName>ppt_x</p:attrName>
                                        </p:attrNameLst>
                                      </p:cBhvr>
                                      <p:tavLst>
                                        <p:tav tm="0">
                                          <p:val>
                                            <p:strVal val="#ppt_x"/>
                                          </p:val>
                                        </p:tav>
                                        <p:tav tm="100000">
                                          <p:val>
                                            <p:strVal val="#ppt_x"/>
                                          </p:val>
                                        </p:tav>
                                      </p:tavLst>
                                    </p:anim>
                                    <p:anim calcmode="lin" valueType="num">
                                      <p:cBhvr additive="base">
                                        <p:cTn id="24" dur="500" fill="hold"/>
                                        <p:tgtEl>
                                          <p:spTgt spid="7680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57" grpId="0"/>
      <p:bldP spid="76806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744" name="Text Box 56"/>
          <p:cNvSpPr txBox="1">
            <a:spLocks noChangeArrowheads="1"/>
          </p:cNvSpPr>
          <p:nvPr/>
        </p:nvSpPr>
        <p:spPr bwMode="auto">
          <a:xfrm>
            <a:off x="457200" y="1600200"/>
            <a:ext cx="8605838" cy="483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It is best to separate the steps of  </a:t>
            </a:r>
          </a:p>
          <a:p>
            <a:pPr>
              <a:buFontTx/>
              <a:buChar char="•"/>
            </a:pPr>
            <a:r>
              <a:rPr lang="en-US" altLang="en-US">
                <a:effectLst/>
              </a:rPr>
              <a:t>defining the entire solution S</a:t>
            </a:r>
            <a:r>
              <a:rPr lang="en-US" altLang="en-US" baseline="-25000">
                <a:effectLst/>
              </a:rPr>
              <a:t>alg</a:t>
            </a:r>
            <a:r>
              <a:rPr lang="en-US" altLang="en-US">
                <a:effectLst/>
              </a:rPr>
              <a:t> being mapped to</a:t>
            </a:r>
            <a:br>
              <a:rPr lang="en-US" altLang="en-US">
                <a:effectLst/>
              </a:rPr>
            </a:br>
            <a:r>
              <a:rPr lang="en-US" altLang="en-US">
                <a:effectLst/>
              </a:rPr>
              <a:t>in a well defined and clear way.</a:t>
            </a:r>
          </a:p>
          <a:p>
            <a:pPr>
              <a:buFontTx/>
              <a:buChar char="•"/>
            </a:pPr>
            <a:r>
              <a:rPr lang="en-US" altLang="en-US">
                <a:effectLst/>
              </a:rPr>
              <a:t>the proof that S</a:t>
            </a:r>
            <a:r>
              <a:rPr lang="en-US" altLang="en-US" baseline="-25000">
                <a:effectLst/>
              </a:rPr>
              <a:t>alg </a:t>
            </a:r>
            <a:r>
              <a:rPr lang="en-US" altLang="en-US">
                <a:effectLst/>
              </a:rPr>
              <a:t>is a valid solution.</a:t>
            </a:r>
          </a:p>
          <a:p>
            <a:pPr>
              <a:buFontTx/>
              <a:buChar char="•"/>
            </a:pPr>
            <a:endParaRPr lang="en-US" altLang="en-US">
              <a:effectLst/>
            </a:endParaRPr>
          </a:p>
          <a:p>
            <a:r>
              <a:rPr lang="en-US" altLang="en-US">
                <a:effectLst/>
              </a:rPr>
              <a:t>A false proof </a:t>
            </a:r>
          </a:p>
          <a:p>
            <a:pPr>
              <a:buFontTx/>
              <a:buChar char="•"/>
            </a:pPr>
            <a:r>
              <a:rPr lang="en-US" altLang="en-US">
                <a:effectLst/>
              </a:rPr>
              <a:t>defines part of S</a:t>
            </a:r>
            <a:r>
              <a:rPr lang="en-US" altLang="en-US" baseline="-25000">
                <a:effectLst/>
              </a:rPr>
              <a:t>alg</a:t>
            </a:r>
          </a:p>
          <a:p>
            <a:pPr>
              <a:buFontTx/>
              <a:buChar char="•"/>
            </a:pPr>
            <a:r>
              <a:rPr lang="en-US" altLang="en-US">
                <a:effectLst/>
              </a:rPr>
              <a:t>proves that this makes some aspect of S</a:t>
            </a:r>
            <a:r>
              <a:rPr lang="en-US" altLang="en-US" baseline="-25000">
                <a:effectLst/>
              </a:rPr>
              <a:t>alg</a:t>
            </a:r>
            <a:r>
              <a:rPr lang="en-US" altLang="en-US">
                <a:effectLst/>
              </a:rPr>
              <a:t> valid.</a:t>
            </a:r>
          </a:p>
          <a:p>
            <a:pPr>
              <a:buFontTx/>
              <a:buChar char="•"/>
            </a:pPr>
            <a:r>
              <a:rPr lang="en-US" altLang="en-US">
                <a:effectLst/>
              </a:rPr>
              <a:t>Later to make some other aspect of S</a:t>
            </a:r>
            <a:r>
              <a:rPr lang="en-US" altLang="en-US" baseline="-25000">
                <a:effectLst/>
              </a:rPr>
              <a:t>alg</a:t>
            </a:r>
            <a:r>
              <a:rPr lang="en-US" altLang="en-US">
                <a:effectLst/>
              </a:rPr>
              <a:t> valid,</a:t>
            </a:r>
          </a:p>
          <a:p>
            <a:pPr>
              <a:buFontTx/>
              <a:buChar char="•"/>
            </a:pPr>
            <a:r>
              <a:rPr lang="en-US" altLang="en-US">
                <a:effectLst/>
              </a:rPr>
              <a:t>it redefines the same part of S</a:t>
            </a:r>
            <a:r>
              <a:rPr lang="en-US" altLang="en-US" baseline="-25000">
                <a:effectLst/>
              </a:rPr>
              <a:t>alg</a:t>
            </a:r>
            <a:r>
              <a:rPr lang="en-US" altLang="en-US">
                <a:effectLst/>
              </a:rPr>
              <a:t> in an inconsistent way.</a:t>
            </a:r>
          </a:p>
          <a:p>
            <a:pPr>
              <a:buFontTx/>
              <a:buChar char="•"/>
            </a:pPr>
            <a:endParaRPr lang="en-US" altLang="en-US">
              <a:effectLst/>
            </a:endParaRPr>
          </a:p>
        </p:txBody>
      </p:sp>
      <p:sp>
        <p:nvSpPr>
          <p:cNvPr id="5"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Wider net and Separate steps 6 &amp; 7</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54744">
                                            <p:txEl>
                                              <p:pRg st="0" end="0"/>
                                            </p:txEl>
                                          </p:spTgt>
                                        </p:tgtEl>
                                        <p:attrNameLst>
                                          <p:attrName>style.visibility</p:attrName>
                                        </p:attrNameLst>
                                      </p:cBhvr>
                                      <p:to>
                                        <p:strVal val="visible"/>
                                      </p:to>
                                    </p:set>
                                    <p:anim calcmode="lin" valueType="num">
                                      <p:cBhvr additive="base">
                                        <p:cTn id="7" dur="500" fill="hold"/>
                                        <p:tgtEl>
                                          <p:spTgt spid="75474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547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54744">
                                            <p:txEl>
                                              <p:pRg st="1" end="1"/>
                                            </p:txEl>
                                          </p:spTgt>
                                        </p:tgtEl>
                                        <p:attrNameLst>
                                          <p:attrName>style.visibility</p:attrName>
                                        </p:attrNameLst>
                                      </p:cBhvr>
                                      <p:to>
                                        <p:strVal val="visible"/>
                                      </p:to>
                                    </p:set>
                                    <p:anim calcmode="lin" valueType="num">
                                      <p:cBhvr additive="base">
                                        <p:cTn id="13" dur="500" fill="hold"/>
                                        <p:tgtEl>
                                          <p:spTgt spid="75474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547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54744">
                                            <p:txEl>
                                              <p:pRg st="2" end="2"/>
                                            </p:txEl>
                                          </p:spTgt>
                                        </p:tgtEl>
                                        <p:attrNameLst>
                                          <p:attrName>style.visibility</p:attrName>
                                        </p:attrNameLst>
                                      </p:cBhvr>
                                      <p:to>
                                        <p:strVal val="visible"/>
                                      </p:to>
                                    </p:set>
                                    <p:anim calcmode="lin" valueType="num">
                                      <p:cBhvr additive="base">
                                        <p:cTn id="19" dur="500" fill="hold"/>
                                        <p:tgtEl>
                                          <p:spTgt spid="75474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5474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54744">
                                            <p:txEl>
                                              <p:pRg st="4" end="4"/>
                                            </p:txEl>
                                          </p:spTgt>
                                        </p:tgtEl>
                                        <p:attrNameLst>
                                          <p:attrName>style.visibility</p:attrName>
                                        </p:attrNameLst>
                                      </p:cBhvr>
                                      <p:to>
                                        <p:strVal val="visible"/>
                                      </p:to>
                                    </p:set>
                                    <p:anim calcmode="lin" valueType="num">
                                      <p:cBhvr additive="base">
                                        <p:cTn id="25" dur="500" fill="hold"/>
                                        <p:tgtEl>
                                          <p:spTgt spid="75474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5474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54744">
                                            <p:txEl>
                                              <p:pRg st="5" end="5"/>
                                            </p:txEl>
                                          </p:spTgt>
                                        </p:tgtEl>
                                        <p:attrNameLst>
                                          <p:attrName>style.visibility</p:attrName>
                                        </p:attrNameLst>
                                      </p:cBhvr>
                                      <p:to>
                                        <p:strVal val="visible"/>
                                      </p:to>
                                    </p:set>
                                    <p:anim calcmode="lin" valueType="num">
                                      <p:cBhvr additive="base">
                                        <p:cTn id="31" dur="500" fill="hold"/>
                                        <p:tgtEl>
                                          <p:spTgt spid="75474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5474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54744">
                                            <p:txEl>
                                              <p:pRg st="6" end="6"/>
                                            </p:txEl>
                                          </p:spTgt>
                                        </p:tgtEl>
                                        <p:attrNameLst>
                                          <p:attrName>style.visibility</p:attrName>
                                        </p:attrNameLst>
                                      </p:cBhvr>
                                      <p:to>
                                        <p:strVal val="visible"/>
                                      </p:to>
                                    </p:set>
                                    <p:anim calcmode="lin" valueType="num">
                                      <p:cBhvr additive="base">
                                        <p:cTn id="37" dur="500" fill="hold"/>
                                        <p:tgtEl>
                                          <p:spTgt spid="754744">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5474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754744">
                                            <p:txEl>
                                              <p:pRg st="7" end="7"/>
                                            </p:txEl>
                                          </p:spTgt>
                                        </p:tgtEl>
                                        <p:attrNameLst>
                                          <p:attrName>style.visibility</p:attrName>
                                        </p:attrNameLst>
                                      </p:cBhvr>
                                      <p:to>
                                        <p:strVal val="visible"/>
                                      </p:to>
                                    </p:set>
                                    <p:anim calcmode="lin" valueType="num">
                                      <p:cBhvr additive="base">
                                        <p:cTn id="43" dur="500" fill="hold"/>
                                        <p:tgtEl>
                                          <p:spTgt spid="754744">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75474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754744">
                                            <p:txEl>
                                              <p:pRg st="8" end="8"/>
                                            </p:txEl>
                                          </p:spTgt>
                                        </p:tgtEl>
                                        <p:attrNameLst>
                                          <p:attrName>style.visibility</p:attrName>
                                        </p:attrNameLst>
                                      </p:cBhvr>
                                      <p:to>
                                        <p:strVal val="visible"/>
                                      </p:to>
                                    </p:set>
                                    <p:anim calcmode="lin" valueType="num">
                                      <p:cBhvr additive="base">
                                        <p:cTn id="49" dur="500" fill="hold"/>
                                        <p:tgtEl>
                                          <p:spTgt spid="754744">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75474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838200"/>
            <a:ext cx="5503863" cy="5943600"/>
          </a:xfrm>
          <a:noFill/>
          <a:extLst>
            <a:ext uri="{909E8E84-426E-40DD-AFC4-6F175D3DCCD1}">
              <a14:hiddenFill xmlns:a14="http://schemas.microsoft.com/office/drawing/2010/main">
                <a:solidFill>
                  <a:srgbClr val="FFFFFF"/>
                </a:solidFill>
              </a14:hiddenFill>
            </a:ext>
          </a:extLst>
        </p:spPr>
      </p:pic>
      <p:sp>
        <p:nvSpPr>
          <p:cNvPr id="966662" name="Oval 6"/>
          <p:cNvSpPr>
            <a:spLocks noChangeArrowheads="1"/>
          </p:cNvSpPr>
          <p:nvPr/>
        </p:nvSpPr>
        <p:spPr bwMode="auto">
          <a:xfrm>
            <a:off x="2590800" y="2846388"/>
            <a:ext cx="3494088" cy="735012"/>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66662"/>
                                        </p:tgtEl>
                                        <p:attrNameLst>
                                          <p:attrName>style.visibility</p:attrName>
                                        </p:attrNameLst>
                                      </p:cBhvr>
                                      <p:to>
                                        <p:strVal val="visible"/>
                                      </p:to>
                                    </p:set>
                                    <p:anim calcmode="lin" valueType="num">
                                      <p:cBhvr additive="base">
                                        <p:cTn id="7" dur="500" fill="hold"/>
                                        <p:tgtEl>
                                          <p:spTgt spid="966662"/>
                                        </p:tgtEl>
                                        <p:attrNameLst>
                                          <p:attrName>ppt_x</p:attrName>
                                        </p:attrNameLst>
                                      </p:cBhvr>
                                      <p:tavLst>
                                        <p:tav tm="0">
                                          <p:val>
                                            <p:strVal val="#ppt_x"/>
                                          </p:val>
                                        </p:tav>
                                        <p:tav tm="100000">
                                          <p:val>
                                            <p:strVal val="#ppt_x"/>
                                          </p:val>
                                        </p:tav>
                                      </p:tavLst>
                                    </p:anim>
                                    <p:anim calcmode="lin" valueType="num">
                                      <p:cBhvr additive="base">
                                        <p:cTn id="8" dur="500" fill="hold"/>
                                        <p:tgtEl>
                                          <p:spTgt spid="9666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6662"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34" name="Rectangle 22"/>
          <p:cNvSpPr>
            <a:spLocks noChangeArrowheads="1"/>
          </p:cNvSpPr>
          <p:nvPr/>
        </p:nvSpPr>
        <p:spPr bwMode="auto">
          <a:xfrm>
            <a:off x="152400" y="3505200"/>
            <a:ext cx="1344613"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effectLst/>
              </a:rPr>
              <a:t> </a:t>
            </a:r>
          </a:p>
        </p:txBody>
      </p:sp>
      <p:sp>
        <p:nvSpPr>
          <p:cNvPr id="755735" name="Rectangle 23"/>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sp>
        <p:nvSpPr>
          <p:cNvPr id="171012" name="Oval 54"/>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13" name="Oval 55"/>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14" name="Oval 56"/>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2" name="Group 60"/>
          <p:cNvGrpSpPr>
            <a:grpSpLocks/>
          </p:cNvGrpSpPr>
          <p:nvPr/>
        </p:nvGrpSpPr>
        <p:grpSpPr bwMode="auto">
          <a:xfrm>
            <a:off x="2438400" y="776288"/>
            <a:ext cx="1722438" cy="3033712"/>
            <a:chOff x="1555" y="489"/>
            <a:chExt cx="1085" cy="1911"/>
          </a:xfrm>
        </p:grpSpPr>
        <p:sp>
          <p:nvSpPr>
            <p:cNvPr id="755769" name="Freeform 57"/>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1039" name="Text Box 58"/>
            <p:cNvSpPr txBox="1">
              <a:spLocks noChangeArrowheads="1"/>
            </p:cNvSpPr>
            <p:nvPr/>
          </p:nvSpPr>
          <p:spPr bwMode="auto">
            <a:xfrm>
              <a:off x="1555" y="504"/>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1040" name="Text Box 59"/>
            <p:cNvSpPr txBox="1">
              <a:spLocks noChangeArrowheads="1"/>
            </p:cNvSpPr>
            <p:nvPr/>
          </p:nvSpPr>
          <p:spPr bwMode="auto">
            <a:xfrm>
              <a:off x="1872" y="489"/>
              <a:ext cx="6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grpSp>
        <p:nvGrpSpPr>
          <p:cNvPr id="3" name="Group 61"/>
          <p:cNvGrpSpPr>
            <a:grpSpLocks/>
          </p:cNvGrpSpPr>
          <p:nvPr/>
        </p:nvGrpSpPr>
        <p:grpSpPr bwMode="auto">
          <a:xfrm>
            <a:off x="3962400" y="3595688"/>
            <a:ext cx="1905000" cy="3262312"/>
            <a:chOff x="1555" y="489"/>
            <a:chExt cx="1085" cy="1911"/>
          </a:xfrm>
        </p:grpSpPr>
        <p:sp>
          <p:nvSpPr>
            <p:cNvPr id="755774" name="Freeform 62"/>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1036" name="Text Box 63"/>
            <p:cNvSpPr txBox="1">
              <a:spLocks noChangeArrowheads="1"/>
            </p:cNvSpPr>
            <p:nvPr/>
          </p:nvSpPr>
          <p:spPr bwMode="auto">
            <a:xfrm>
              <a:off x="1555" y="504"/>
              <a:ext cx="515"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1037" name="Text Box 64"/>
            <p:cNvSpPr txBox="1">
              <a:spLocks noChangeArrowheads="1"/>
            </p:cNvSpPr>
            <p:nvPr/>
          </p:nvSpPr>
          <p:spPr bwMode="auto">
            <a:xfrm>
              <a:off x="1872" y="489"/>
              <a:ext cx="583"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sp>
        <p:nvSpPr>
          <p:cNvPr id="171017" name="Oval 65"/>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18" name="Oval 66"/>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19" name="Oval 67"/>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5780" name="Oval 68"/>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21" name="Oval 69"/>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5782" name="Oval 70"/>
          <p:cNvSpPr>
            <a:spLocks noChangeArrowheads="1"/>
          </p:cNvSpPr>
          <p:nvPr/>
        </p:nvSpPr>
        <p:spPr bwMode="auto">
          <a:xfrm>
            <a:off x="47244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23" name="Oval 71"/>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1024" name="Oval 72"/>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5785" name="Oval 73"/>
          <p:cNvSpPr>
            <a:spLocks noChangeArrowheads="1"/>
          </p:cNvSpPr>
          <p:nvPr/>
        </p:nvSpPr>
        <p:spPr bwMode="auto">
          <a:xfrm>
            <a:off x="71628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5786" name="Line 74"/>
          <p:cNvSpPr>
            <a:spLocks noChangeShapeType="1"/>
          </p:cNvSpPr>
          <p:nvPr/>
        </p:nvSpPr>
        <p:spPr bwMode="auto">
          <a:xfrm>
            <a:off x="2468563" y="2514600"/>
            <a:ext cx="503237" cy="3048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7" name="Line 75"/>
          <p:cNvSpPr>
            <a:spLocks noChangeShapeType="1"/>
          </p:cNvSpPr>
          <p:nvPr/>
        </p:nvSpPr>
        <p:spPr bwMode="auto">
          <a:xfrm>
            <a:off x="3187700" y="2235200"/>
            <a:ext cx="622300" cy="25654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8" name="Line 76"/>
          <p:cNvSpPr>
            <a:spLocks noChangeShapeType="1"/>
          </p:cNvSpPr>
          <p:nvPr/>
        </p:nvSpPr>
        <p:spPr bwMode="auto">
          <a:xfrm>
            <a:off x="4178300" y="1778000"/>
            <a:ext cx="1841500" cy="40132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9" name="Line 77"/>
          <p:cNvSpPr>
            <a:spLocks noChangeShapeType="1"/>
          </p:cNvSpPr>
          <p:nvPr/>
        </p:nvSpPr>
        <p:spPr bwMode="auto">
          <a:xfrm>
            <a:off x="4876800" y="2159000"/>
            <a:ext cx="1828800" cy="2717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90" name="Text Box 78"/>
          <p:cNvSpPr txBox="1">
            <a:spLocks noChangeArrowheads="1"/>
          </p:cNvSpPr>
          <p:nvPr/>
        </p:nvSpPr>
        <p:spPr bwMode="auto">
          <a:xfrm>
            <a:off x="917575" y="5181600"/>
            <a:ext cx="2206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ok mapped </a:t>
            </a:r>
            <a:br>
              <a:rPr lang="en-US" altLang="en-US">
                <a:effectLst/>
              </a:rPr>
            </a:br>
            <a:r>
              <a:rPr lang="en-US" altLang="en-US">
                <a:effectLst/>
              </a:rPr>
              <a:t>to twice</a:t>
            </a:r>
          </a:p>
        </p:txBody>
      </p:sp>
      <p:sp>
        <p:nvSpPr>
          <p:cNvPr id="755791" name="Line 79"/>
          <p:cNvSpPr>
            <a:spLocks noChangeShapeType="1"/>
          </p:cNvSpPr>
          <p:nvPr/>
        </p:nvSpPr>
        <p:spPr bwMode="auto">
          <a:xfrm flipH="1">
            <a:off x="3022600" y="2209800"/>
            <a:ext cx="127000" cy="3352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92" name="Text Box 80"/>
          <p:cNvSpPr txBox="1">
            <a:spLocks noChangeArrowheads="1"/>
          </p:cNvSpPr>
          <p:nvPr/>
        </p:nvSpPr>
        <p:spPr bwMode="auto">
          <a:xfrm>
            <a:off x="3146425" y="5653088"/>
            <a:ext cx="3025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ok not mapped to</a:t>
            </a:r>
          </a:p>
        </p:txBody>
      </p:sp>
      <p:sp>
        <p:nvSpPr>
          <p:cNvPr id="755793" name="Text Box 81"/>
          <p:cNvSpPr txBox="1">
            <a:spLocks noChangeArrowheads="1"/>
          </p:cNvSpPr>
          <p:nvPr/>
        </p:nvSpPr>
        <p:spPr bwMode="auto">
          <a:xfrm>
            <a:off x="5867400" y="2635250"/>
            <a:ext cx="3321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Yes mapped to Yes</a:t>
            </a:r>
          </a:p>
          <a:p>
            <a:pPr algn="ctr"/>
            <a:r>
              <a:rPr lang="en-US" altLang="en-US">
                <a:effectLst/>
              </a:rPr>
              <a:t>No to No</a:t>
            </a:r>
          </a:p>
        </p:txBody>
      </p:sp>
      <p:sp>
        <p:nvSpPr>
          <p:cNvPr id="3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55786"/>
                                        </p:tgtEl>
                                        <p:attrNameLst>
                                          <p:attrName>style.visibility</p:attrName>
                                        </p:attrNameLst>
                                      </p:cBhvr>
                                      <p:to>
                                        <p:strVal val="visible"/>
                                      </p:to>
                                    </p:set>
                                    <p:anim calcmode="lin" valueType="num">
                                      <p:cBhvr additive="base">
                                        <p:cTn id="7" dur="500" fill="hold"/>
                                        <p:tgtEl>
                                          <p:spTgt spid="755786"/>
                                        </p:tgtEl>
                                        <p:attrNameLst>
                                          <p:attrName>ppt_x</p:attrName>
                                        </p:attrNameLst>
                                      </p:cBhvr>
                                      <p:tavLst>
                                        <p:tav tm="0">
                                          <p:val>
                                            <p:strVal val="#ppt_x"/>
                                          </p:val>
                                        </p:tav>
                                        <p:tav tm="100000">
                                          <p:val>
                                            <p:strVal val="#ppt_x"/>
                                          </p:val>
                                        </p:tav>
                                      </p:tavLst>
                                    </p:anim>
                                    <p:anim calcmode="lin" valueType="num">
                                      <p:cBhvr additive="base">
                                        <p:cTn id="8" dur="500" fill="hold"/>
                                        <p:tgtEl>
                                          <p:spTgt spid="7557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55787"/>
                                        </p:tgtEl>
                                        <p:attrNameLst>
                                          <p:attrName>style.visibility</p:attrName>
                                        </p:attrNameLst>
                                      </p:cBhvr>
                                      <p:to>
                                        <p:strVal val="visible"/>
                                      </p:to>
                                    </p:set>
                                    <p:anim calcmode="lin" valueType="num">
                                      <p:cBhvr additive="base">
                                        <p:cTn id="11" dur="500" fill="hold"/>
                                        <p:tgtEl>
                                          <p:spTgt spid="755787"/>
                                        </p:tgtEl>
                                        <p:attrNameLst>
                                          <p:attrName>ppt_x</p:attrName>
                                        </p:attrNameLst>
                                      </p:cBhvr>
                                      <p:tavLst>
                                        <p:tav tm="0">
                                          <p:val>
                                            <p:strVal val="#ppt_x"/>
                                          </p:val>
                                        </p:tav>
                                        <p:tav tm="100000">
                                          <p:val>
                                            <p:strVal val="#ppt_x"/>
                                          </p:val>
                                        </p:tav>
                                      </p:tavLst>
                                    </p:anim>
                                    <p:anim calcmode="lin" valueType="num">
                                      <p:cBhvr additive="base">
                                        <p:cTn id="12" dur="500" fill="hold"/>
                                        <p:tgtEl>
                                          <p:spTgt spid="75578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55788"/>
                                        </p:tgtEl>
                                        <p:attrNameLst>
                                          <p:attrName>style.visibility</p:attrName>
                                        </p:attrNameLst>
                                      </p:cBhvr>
                                      <p:to>
                                        <p:strVal val="visible"/>
                                      </p:to>
                                    </p:set>
                                    <p:anim calcmode="lin" valueType="num">
                                      <p:cBhvr additive="base">
                                        <p:cTn id="15" dur="500" fill="hold"/>
                                        <p:tgtEl>
                                          <p:spTgt spid="755788"/>
                                        </p:tgtEl>
                                        <p:attrNameLst>
                                          <p:attrName>ppt_x</p:attrName>
                                        </p:attrNameLst>
                                      </p:cBhvr>
                                      <p:tavLst>
                                        <p:tav tm="0">
                                          <p:val>
                                            <p:strVal val="#ppt_x"/>
                                          </p:val>
                                        </p:tav>
                                        <p:tav tm="100000">
                                          <p:val>
                                            <p:strVal val="#ppt_x"/>
                                          </p:val>
                                        </p:tav>
                                      </p:tavLst>
                                    </p:anim>
                                    <p:anim calcmode="lin" valueType="num">
                                      <p:cBhvr additive="base">
                                        <p:cTn id="16" dur="500" fill="hold"/>
                                        <p:tgtEl>
                                          <p:spTgt spid="75578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55789"/>
                                        </p:tgtEl>
                                        <p:attrNameLst>
                                          <p:attrName>style.visibility</p:attrName>
                                        </p:attrNameLst>
                                      </p:cBhvr>
                                      <p:to>
                                        <p:strVal val="visible"/>
                                      </p:to>
                                    </p:set>
                                    <p:anim calcmode="lin" valueType="num">
                                      <p:cBhvr additive="base">
                                        <p:cTn id="19" dur="500" fill="hold"/>
                                        <p:tgtEl>
                                          <p:spTgt spid="755789"/>
                                        </p:tgtEl>
                                        <p:attrNameLst>
                                          <p:attrName>ppt_x</p:attrName>
                                        </p:attrNameLst>
                                      </p:cBhvr>
                                      <p:tavLst>
                                        <p:tav tm="0">
                                          <p:val>
                                            <p:strVal val="#ppt_x"/>
                                          </p:val>
                                        </p:tav>
                                        <p:tav tm="100000">
                                          <p:val>
                                            <p:strVal val="#ppt_x"/>
                                          </p:val>
                                        </p:tav>
                                      </p:tavLst>
                                    </p:anim>
                                    <p:anim calcmode="lin" valueType="num">
                                      <p:cBhvr additive="base">
                                        <p:cTn id="20" dur="500" fill="hold"/>
                                        <p:tgtEl>
                                          <p:spTgt spid="75578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55791"/>
                                        </p:tgtEl>
                                        <p:attrNameLst>
                                          <p:attrName>style.visibility</p:attrName>
                                        </p:attrNameLst>
                                      </p:cBhvr>
                                      <p:to>
                                        <p:strVal val="visible"/>
                                      </p:to>
                                    </p:set>
                                    <p:anim calcmode="lin" valueType="num">
                                      <p:cBhvr additive="base">
                                        <p:cTn id="25" dur="500" fill="hold"/>
                                        <p:tgtEl>
                                          <p:spTgt spid="755791"/>
                                        </p:tgtEl>
                                        <p:attrNameLst>
                                          <p:attrName>ppt_x</p:attrName>
                                        </p:attrNameLst>
                                      </p:cBhvr>
                                      <p:tavLst>
                                        <p:tav tm="0">
                                          <p:val>
                                            <p:strVal val="#ppt_x"/>
                                          </p:val>
                                        </p:tav>
                                        <p:tav tm="100000">
                                          <p:val>
                                            <p:strVal val="#ppt_x"/>
                                          </p:val>
                                        </p:tav>
                                      </p:tavLst>
                                    </p:anim>
                                    <p:anim calcmode="lin" valueType="num">
                                      <p:cBhvr additive="base">
                                        <p:cTn id="26" dur="500" fill="hold"/>
                                        <p:tgtEl>
                                          <p:spTgt spid="755791"/>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55790"/>
                                        </p:tgtEl>
                                        <p:attrNameLst>
                                          <p:attrName>style.visibility</p:attrName>
                                        </p:attrNameLst>
                                      </p:cBhvr>
                                      <p:to>
                                        <p:strVal val="visible"/>
                                      </p:to>
                                    </p:set>
                                    <p:anim calcmode="lin" valueType="num">
                                      <p:cBhvr additive="base">
                                        <p:cTn id="29" dur="500" fill="hold"/>
                                        <p:tgtEl>
                                          <p:spTgt spid="755790"/>
                                        </p:tgtEl>
                                        <p:attrNameLst>
                                          <p:attrName>ppt_x</p:attrName>
                                        </p:attrNameLst>
                                      </p:cBhvr>
                                      <p:tavLst>
                                        <p:tav tm="0">
                                          <p:val>
                                            <p:strVal val="#ppt_x"/>
                                          </p:val>
                                        </p:tav>
                                        <p:tav tm="100000">
                                          <p:val>
                                            <p:strVal val="#ppt_x"/>
                                          </p:val>
                                        </p:tav>
                                      </p:tavLst>
                                    </p:anim>
                                    <p:anim calcmode="lin" valueType="num">
                                      <p:cBhvr additive="base">
                                        <p:cTn id="30" dur="500" fill="hold"/>
                                        <p:tgtEl>
                                          <p:spTgt spid="755790"/>
                                        </p:tgtEl>
                                        <p:attrNameLst>
                                          <p:attrName>ppt_y</p:attrName>
                                        </p:attrNameLst>
                                      </p:cBhvr>
                                      <p:tavLst>
                                        <p:tav tm="0">
                                          <p:val>
                                            <p:strVal val="1+#ppt_h/2"/>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755787"/>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755780"/>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1" nodeType="clickEffect">
                                  <p:stCondLst>
                                    <p:cond delay="0"/>
                                  </p:stCondLst>
                                  <p:childTnLst>
                                    <p:set>
                                      <p:cBhvr>
                                        <p:cTn id="38" dur="1" fill="hold">
                                          <p:stCondLst>
                                            <p:cond delay="0"/>
                                          </p:stCondLst>
                                        </p:cTn>
                                        <p:tgtEl>
                                          <p:spTgt spid="755780"/>
                                        </p:tgtEl>
                                        <p:attrNameLst>
                                          <p:attrName>style.visibility</p:attrName>
                                        </p:attrNameLst>
                                      </p:cBhvr>
                                      <p:to>
                                        <p:strVal val="visible"/>
                                      </p:to>
                                    </p:set>
                                    <p:anim calcmode="lin" valueType="num">
                                      <p:cBhvr additive="base">
                                        <p:cTn id="39" dur="500" fill="hold"/>
                                        <p:tgtEl>
                                          <p:spTgt spid="755780"/>
                                        </p:tgtEl>
                                        <p:attrNameLst>
                                          <p:attrName>ppt_x</p:attrName>
                                        </p:attrNameLst>
                                      </p:cBhvr>
                                      <p:tavLst>
                                        <p:tav tm="0">
                                          <p:val>
                                            <p:strVal val="#ppt_x"/>
                                          </p:val>
                                        </p:tav>
                                        <p:tav tm="100000">
                                          <p:val>
                                            <p:strVal val="#ppt_x"/>
                                          </p:val>
                                        </p:tav>
                                      </p:tavLst>
                                    </p:anim>
                                    <p:anim calcmode="lin" valueType="num">
                                      <p:cBhvr additive="base">
                                        <p:cTn id="40" dur="500" fill="hold"/>
                                        <p:tgtEl>
                                          <p:spTgt spid="75578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755782"/>
                                        </p:tgtEl>
                                        <p:attrNameLst>
                                          <p:attrName>style.visibility</p:attrName>
                                        </p:attrNameLst>
                                      </p:cBhvr>
                                      <p:to>
                                        <p:strVal val="visible"/>
                                      </p:to>
                                    </p:set>
                                    <p:anim calcmode="lin" valueType="num">
                                      <p:cBhvr additive="base">
                                        <p:cTn id="43" dur="500" fill="hold"/>
                                        <p:tgtEl>
                                          <p:spTgt spid="755782"/>
                                        </p:tgtEl>
                                        <p:attrNameLst>
                                          <p:attrName>ppt_x</p:attrName>
                                        </p:attrNameLst>
                                      </p:cBhvr>
                                      <p:tavLst>
                                        <p:tav tm="0">
                                          <p:val>
                                            <p:strVal val="#ppt_x"/>
                                          </p:val>
                                        </p:tav>
                                        <p:tav tm="100000">
                                          <p:val>
                                            <p:strVal val="#ppt_x"/>
                                          </p:val>
                                        </p:tav>
                                      </p:tavLst>
                                    </p:anim>
                                    <p:anim calcmode="lin" valueType="num">
                                      <p:cBhvr additive="base">
                                        <p:cTn id="44" dur="500" fill="hold"/>
                                        <p:tgtEl>
                                          <p:spTgt spid="75578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755792"/>
                                        </p:tgtEl>
                                        <p:attrNameLst>
                                          <p:attrName>style.visibility</p:attrName>
                                        </p:attrNameLst>
                                      </p:cBhvr>
                                      <p:to>
                                        <p:strVal val="visible"/>
                                      </p:to>
                                    </p:set>
                                    <p:anim calcmode="lin" valueType="num">
                                      <p:cBhvr additive="base">
                                        <p:cTn id="47" dur="500" fill="hold"/>
                                        <p:tgtEl>
                                          <p:spTgt spid="755792"/>
                                        </p:tgtEl>
                                        <p:attrNameLst>
                                          <p:attrName>ppt_x</p:attrName>
                                        </p:attrNameLst>
                                      </p:cBhvr>
                                      <p:tavLst>
                                        <p:tav tm="0">
                                          <p:val>
                                            <p:strVal val="#ppt_x"/>
                                          </p:val>
                                        </p:tav>
                                        <p:tav tm="100000">
                                          <p:val>
                                            <p:strVal val="#ppt_x"/>
                                          </p:val>
                                        </p:tav>
                                      </p:tavLst>
                                    </p:anim>
                                    <p:anim calcmode="lin" valueType="num">
                                      <p:cBhvr additive="base">
                                        <p:cTn id="48" dur="500" fill="hold"/>
                                        <p:tgtEl>
                                          <p:spTgt spid="75579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755785"/>
                                        </p:tgtEl>
                                        <p:attrNameLst>
                                          <p:attrName>style.visibility</p:attrName>
                                        </p:attrNameLst>
                                      </p:cBhvr>
                                      <p:to>
                                        <p:strVal val="visible"/>
                                      </p:to>
                                    </p:set>
                                    <p:anim calcmode="lin" valueType="num">
                                      <p:cBhvr additive="base">
                                        <p:cTn id="51" dur="500" fill="hold"/>
                                        <p:tgtEl>
                                          <p:spTgt spid="755785"/>
                                        </p:tgtEl>
                                        <p:attrNameLst>
                                          <p:attrName>ppt_x</p:attrName>
                                        </p:attrNameLst>
                                      </p:cBhvr>
                                      <p:tavLst>
                                        <p:tav tm="0">
                                          <p:val>
                                            <p:strVal val="#ppt_x"/>
                                          </p:val>
                                        </p:tav>
                                        <p:tav tm="100000">
                                          <p:val>
                                            <p:strVal val="#ppt_x"/>
                                          </p:val>
                                        </p:tav>
                                      </p:tavLst>
                                    </p:anim>
                                    <p:anim calcmode="lin" valueType="num">
                                      <p:cBhvr additive="base">
                                        <p:cTn id="52" dur="500" fill="hold"/>
                                        <p:tgtEl>
                                          <p:spTgt spid="755785"/>
                                        </p:tgtEl>
                                        <p:attrNameLst>
                                          <p:attrName>ppt_y</p:attrName>
                                        </p:attrNameLst>
                                      </p:cBhvr>
                                      <p:tavLst>
                                        <p:tav tm="0">
                                          <p:val>
                                            <p:strVal val="1+#ppt_h/2"/>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755790"/>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ppt_x"/>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755792"/>
                                        </p:tgtEl>
                                        <p:attrNameLst>
                                          <p:attrName>style.visibility</p:attrName>
                                        </p:attrNameLst>
                                      </p:cBhvr>
                                      <p:to>
                                        <p:strVal val="hidden"/>
                                      </p:to>
                                    </p:set>
                                  </p:childTnLst>
                                </p:cTn>
                              </p:par>
                              <p:par>
                                <p:cTn id="67" presetID="2" presetClass="entr" presetSubtype="2" fill="hold" grpId="0" nodeType="withEffect">
                                  <p:stCondLst>
                                    <p:cond delay="0"/>
                                  </p:stCondLst>
                                  <p:childTnLst>
                                    <p:set>
                                      <p:cBhvr>
                                        <p:cTn id="68" dur="1" fill="hold">
                                          <p:stCondLst>
                                            <p:cond delay="0"/>
                                          </p:stCondLst>
                                        </p:cTn>
                                        <p:tgtEl>
                                          <p:spTgt spid="755793"/>
                                        </p:tgtEl>
                                        <p:attrNameLst>
                                          <p:attrName>style.visibility</p:attrName>
                                        </p:attrNameLst>
                                      </p:cBhvr>
                                      <p:to>
                                        <p:strVal val="visible"/>
                                      </p:to>
                                    </p:set>
                                    <p:anim calcmode="lin" valueType="num">
                                      <p:cBhvr additive="base">
                                        <p:cTn id="69" dur="500" fill="hold"/>
                                        <p:tgtEl>
                                          <p:spTgt spid="755793"/>
                                        </p:tgtEl>
                                        <p:attrNameLst>
                                          <p:attrName>ppt_x</p:attrName>
                                        </p:attrNameLst>
                                      </p:cBhvr>
                                      <p:tavLst>
                                        <p:tav tm="0">
                                          <p:val>
                                            <p:strVal val="1+#ppt_w/2"/>
                                          </p:val>
                                        </p:tav>
                                        <p:tav tm="100000">
                                          <p:val>
                                            <p:strVal val="#ppt_x"/>
                                          </p:val>
                                        </p:tav>
                                      </p:tavLst>
                                    </p:anim>
                                    <p:anim calcmode="lin" valueType="num">
                                      <p:cBhvr additive="base">
                                        <p:cTn id="70" dur="500" fill="hold"/>
                                        <p:tgtEl>
                                          <p:spTgt spid="7557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5780" grpId="0" animBg="1"/>
      <p:bldP spid="755780" grpId="1" animBg="1"/>
      <p:bldP spid="755782" grpId="0" animBg="1"/>
      <p:bldP spid="755785" grpId="0" animBg="1"/>
      <p:bldP spid="755790" grpId="0"/>
      <p:bldP spid="755790" grpId="1"/>
      <p:bldP spid="755792" grpId="0"/>
      <p:bldP spid="755792" grpId="1"/>
      <p:bldP spid="755793"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2"/>
          <p:cNvSpPr>
            <a:spLocks noChangeArrowheads="1"/>
          </p:cNvSpPr>
          <p:nvPr/>
        </p:nvSpPr>
        <p:spPr bwMode="auto">
          <a:xfrm>
            <a:off x="152400" y="3505200"/>
            <a:ext cx="1344613"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effectLst/>
              </a:rPr>
              <a:t> </a:t>
            </a:r>
          </a:p>
        </p:txBody>
      </p:sp>
      <p:sp>
        <p:nvSpPr>
          <p:cNvPr id="758787" name="Rectangle 3"/>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sp>
        <p:nvSpPr>
          <p:cNvPr id="172036" name="Oval 5"/>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37" name="Oval 6"/>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38" name="Oval 7"/>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72039" name="Group 8"/>
          <p:cNvGrpSpPr>
            <a:grpSpLocks/>
          </p:cNvGrpSpPr>
          <p:nvPr/>
        </p:nvGrpSpPr>
        <p:grpSpPr bwMode="auto">
          <a:xfrm>
            <a:off x="2438400" y="776288"/>
            <a:ext cx="1722438" cy="3033712"/>
            <a:chOff x="1555" y="489"/>
            <a:chExt cx="1085" cy="1911"/>
          </a:xfrm>
        </p:grpSpPr>
        <p:sp>
          <p:nvSpPr>
            <p:cNvPr id="758793" name="Freeform 9"/>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2060" name="Text Box 10"/>
            <p:cNvSpPr txBox="1">
              <a:spLocks noChangeArrowheads="1"/>
            </p:cNvSpPr>
            <p:nvPr/>
          </p:nvSpPr>
          <p:spPr bwMode="auto">
            <a:xfrm>
              <a:off x="1555" y="504"/>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2061" name="Text Box 11"/>
            <p:cNvSpPr txBox="1">
              <a:spLocks noChangeArrowheads="1"/>
            </p:cNvSpPr>
            <p:nvPr/>
          </p:nvSpPr>
          <p:spPr bwMode="auto">
            <a:xfrm>
              <a:off x="1872" y="489"/>
              <a:ext cx="6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grpSp>
        <p:nvGrpSpPr>
          <p:cNvPr id="172040" name="Group 12"/>
          <p:cNvGrpSpPr>
            <a:grpSpLocks/>
          </p:cNvGrpSpPr>
          <p:nvPr/>
        </p:nvGrpSpPr>
        <p:grpSpPr bwMode="auto">
          <a:xfrm>
            <a:off x="3962400" y="3595688"/>
            <a:ext cx="1905000" cy="3262312"/>
            <a:chOff x="1555" y="489"/>
            <a:chExt cx="1085" cy="1911"/>
          </a:xfrm>
        </p:grpSpPr>
        <p:sp>
          <p:nvSpPr>
            <p:cNvPr id="758797" name="Freeform 13"/>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2057" name="Text Box 14"/>
            <p:cNvSpPr txBox="1">
              <a:spLocks noChangeArrowheads="1"/>
            </p:cNvSpPr>
            <p:nvPr/>
          </p:nvSpPr>
          <p:spPr bwMode="auto">
            <a:xfrm>
              <a:off x="1555" y="504"/>
              <a:ext cx="515"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2058" name="Text Box 15"/>
            <p:cNvSpPr txBox="1">
              <a:spLocks noChangeArrowheads="1"/>
            </p:cNvSpPr>
            <p:nvPr/>
          </p:nvSpPr>
          <p:spPr bwMode="auto">
            <a:xfrm>
              <a:off x="1872" y="489"/>
              <a:ext cx="583"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sp>
        <p:nvSpPr>
          <p:cNvPr id="172041" name="Oval 16"/>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2" name="Oval 17"/>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3" name="Oval 18"/>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4" name="Oval 19"/>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5" name="Oval 20"/>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6" name="Oval 21"/>
          <p:cNvSpPr>
            <a:spLocks noChangeArrowheads="1"/>
          </p:cNvSpPr>
          <p:nvPr/>
        </p:nvSpPr>
        <p:spPr bwMode="auto">
          <a:xfrm>
            <a:off x="47244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7" name="Oval 22"/>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8" name="Oval 23"/>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2049" name="Oval 24"/>
          <p:cNvSpPr>
            <a:spLocks noChangeArrowheads="1"/>
          </p:cNvSpPr>
          <p:nvPr/>
        </p:nvSpPr>
        <p:spPr bwMode="auto">
          <a:xfrm>
            <a:off x="71628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8809" name="Line 25"/>
          <p:cNvSpPr>
            <a:spLocks noChangeShapeType="1"/>
          </p:cNvSpPr>
          <p:nvPr/>
        </p:nvSpPr>
        <p:spPr bwMode="auto">
          <a:xfrm>
            <a:off x="2468563" y="2514600"/>
            <a:ext cx="503237" cy="3048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8811" name="Line 27"/>
          <p:cNvSpPr>
            <a:spLocks noChangeShapeType="1"/>
          </p:cNvSpPr>
          <p:nvPr/>
        </p:nvSpPr>
        <p:spPr bwMode="auto">
          <a:xfrm>
            <a:off x="4178300" y="1778000"/>
            <a:ext cx="1841500" cy="40132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8812" name="Line 28"/>
          <p:cNvSpPr>
            <a:spLocks noChangeShapeType="1"/>
          </p:cNvSpPr>
          <p:nvPr/>
        </p:nvSpPr>
        <p:spPr bwMode="auto">
          <a:xfrm>
            <a:off x="4876800" y="2159000"/>
            <a:ext cx="1828800" cy="2717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8814" name="Line 30"/>
          <p:cNvSpPr>
            <a:spLocks noChangeShapeType="1"/>
          </p:cNvSpPr>
          <p:nvPr/>
        </p:nvSpPr>
        <p:spPr bwMode="auto">
          <a:xfrm flipH="1">
            <a:off x="3022600" y="2209800"/>
            <a:ext cx="127000" cy="3352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8816" name="Text Box 32"/>
          <p:cNvSpPr txBox="1">
            <a:spLocks noChangeArrowheads="1"/>
          </p:cNvSpPr>
          <p:nvPr/>
        </p:nvSpPr>
        <p:spPr bwMode="auto">
          <a:xfrm>
            <a:off x="6202363" y="1676400"/>
            <a:ext cx="2928937"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InstanceMap</a:t>
            </a:r>
            <a:br>
              <a:rPr lang="en-US" altLang="en-US">
                <a:effectLst/>
              </a:rPr>
            </a:br>
            <a:r>
              <a:rPr lang="en-US" altLang="en-US">
                <a:effectLst/>
              </a:rPr>
              <a:t>does not know if</a:t>
            </a:r>
          </a:p>
          <a:p>
            <a:r>
              <a:rPr lang="en-US" altLang="en-US">
                <a:effectLst/>
              </a:rPr>
              <a:t>I</a:t>
            </a:r>
            <a:r>
              <a:rPr lang="en-US" altLang="en-US" baseline="-25000">
                <a:effectLst/>
              </a:rPr>
              <a:t>alg </a:t>
            </a:r>
            <a:r>
              <a:rPr lang="en-US" altLang="en-US">
                <a:effectLst/>
              </a:rPr>
              <a:t>is a </a:t>
            </a:r>
            <a:r>
              <a:rPr lang="en-US" altLang="en-US">
                <a:solidFill>
                  <a:schemeClr val="hlink"/>
                </a:solidFill>
                <a:effectLst/>
              </a:rPr>
              <a:t>Yes</a:t>
            </a:r>
            <a:r>
              <a:rPr lang="en-US" altLang="en-US">
                <a:effectLst/>
              </a:rPr>
              <a:t/>
            </a:r>
            <a:br>
              <a:rPr lang="en-US" altLang="en-US">
                <a:effectLst/>
              </a:rPr>
            </a:br>
            <a:r>
              <a:rPr lang="en-US" altLang="en-US">
                <a:effectLst/>
              </a:rPr>
              <a:t>instance.</a:t>
            </a:r>
          </a:p>
        </p:txBody>
      </p:sp>
      <p:sp>
        <p:nvSpPr>
          <p:cNvPr id="31"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758816"/>
                                        </p:tgtEl>
                                        <p:attrNameLst>
                                          <p:attrName>style.visibility</p:attrName>
                                        </p:attrNameLst>
                                      </p:cBhvr>
                                      <p:to>
                                        <p:strVal val="visible"/>
                                      </p:to>
                                    </p:set>
                                    <p:anim calcmode="lin" valueType="num">
                                      <p:cBhvr additive="base">
                                        <p:cTn id="7" dur="500" fill="hold"/>
                                        <p:tgtEl>
                                          <p:spTgt spid="758816"/>
                                        </p:tgtEl>
                                        <p:attrNameLst>
                                          <p:attrName>ppt_x</p:attrName>
                                        </p:attrNameLst>
                                      </p:cBhvr>
                                      <p:tavLst>
                                        <p:tav tm="0">
                                          <p:val>
                                            <p:strVal val="1+#ppt_w/2"/>
                                          </p:val>
                                        </p:tav>
                                        <p:tav tm="100000">
                                          <p:val>
                                            <p:strVal val="#ppt_x"/>
                                          </p:val>
                                        </p:tav>
                                      </p:tavLst>
                                    </p:anim>
                                    <p:anim calcmode="lin" valueType="num">
                                      <p:cBhvr additive="base">
                                        <p:cTn id="8" dur="500" fill="hold"/>
                                        <p:tgtEl>
                                          <p:spTgt spid="7588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81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2"/>
          <p:cNvSpPr>
            <a:spLocks noChangeArrowheads="1"/>
          </p:cNvSpPr>
          <p:nvPr/>
        </p:nvSpPr>
        <p:spPr bwMode="auto">
          <a:xfrm>
            <a:off x="152400" y="3505200"/>
            <a:ext cx="1344613"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effectLst/>
              </a:rPr>
              <a:t> </a:t>
            </a:r>
          </a:p>
        </p:txBody>
      </p:sp>
      <p:sp>
        <p:nvSpPr>
          <p:cNvPr id="766979" name="Rectangle 3"/>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sp>
        <p:nvSpPr>
          <p:cNvPr id="173060" name="Oval 5"/>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1" name="Oval 6"/>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2" name="Oval 7"/>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73063" name="Group 8"/>
          <p:cNvGrpSpPr>
            <a:grpSpLocks/>
          </p:cNvGrpSpPr>
          <p:nvPr/>
        </p:nvGrpSpPr>
        <p:grpSpPr bwMode="auto">
          <a:xfrm>
            <a:off x="2438400" y="776288"/>
            <a:ext cx="1722438" cy="3033712"/>
            <a:chOff x="1555" y="489"/>
            <a:chExt cx="1085" cy="1911"/>
          </a:xfrm>
        </p:grpSpPr>
        <p:sp>
          <p:nvSpPr>
            <p:cNvPr id="766985" name="Freeform 9"/>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3107" name="Text Box 10"/>
            <p:cNvSpPr txBox="1">
              <a:spLocks noChangeArrowheads="1"/>
            </p:cNvSpPr>
            <p:nvPr/>
          </p:nvSpPr>
          <p:spPr bwMode="auto">
            <a:xfrm>
              <a:off x="1555" y="504"/>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3108" name="Text Box 11"/>
            <p:cNvSpPr txBox="1">
              <a:spLocks noChangeArrowheads="1"/>
            </p:cNvSpPr>
            <p:nvPr/>
          </p:nvSpPr>
          <p:spPr bwMode="auto">
            <a:xfrm>
              <a:off x="1872" y="489"/>
              <a:ext cx="6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grpSp>
        <p:nvGrpSpPr>
          <p:cNvPr id="173064" name="Group 12"/>
          <p:cNvGrpSpPr>
            <a:grpSpLocks/>
          </p:cNvGrpSpPr>
          <p:nvPr/>
        </p:nvGrpSpPr>
        <p:grpSpPr bwMode="auto">
          <a:xfrm>
            <a:off x="3962400" y="3595688"/>
            <a:ext cx="1905000" cy="3262312"/>
            <a:chOff x="1555" y="489"/>
            <a:chExt cx="1085" cy="1911"/>
          </a:xfrm>
        </p:grpSpPr>
        <p:sp>
          <p:nvSpPr>
            <p:cNvPr id="766989" name="Freeform 13"/>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73104" name="Text Box 14"/>
            <p:cNvSpPr txBox="1">
              <a:spLocks noChangeArrowheads="1"/>
            </p:cNvSpPr>
            <p:nvPr/>
          </p:nvSpPr>
          <p:spPr bwMode="auto">
            <a:xfrm>
              <a:off x="1555" y="504"/>
              <a:ext cx="515"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173105" name="Text Box 15"/>
            <p:cNvSpPr txBox="1">
              <a:spLocks noChangeArrowheads="1"/>
            </p:cNvSpPr>
            <p:nvPr/>
          </p:nvSpPr>
          <p:spPr bwMode="auto">
            <a:xfrm>
              <a:off x="1872" y="489"/>
              <a:ext cx="583"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sp>
        <p:nvSpPr>
          <p:cNvPr id="173065" name="Oval 16"/>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6" name="Oval 17"/>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7" name="Oval 18"/>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8" name="Oval 19"/>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69" name="Oval 20"/>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70" name="Oval 21"/>
          <p:cNvSpPr>
            <a:spLocks noChangeArrowheads="1"/>
          </p:cNvSpPr>
          <p:nvPr/>
        </p:nvSpPr>
        <p:spPr bwMode="auto">
          <a:xfrm>
            <a:off x="47244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71" name="Oval 22"/>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72" name="Oval 23"/>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3073" name="Oval 24"/>
          <p:cNvSpPr>
            <a:spLocks noChangeArrowheads="1"/>
          </p:cNvSpPr>
          <p:nvPr/>
        </p:nvSpPr>
        <p:spPr bwMode="auto">
          <a:xfrm>
            <a:off x="71628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01" name="Line 25"/>
          <p:cNvSpPr>
            <a:spLocks noChangeShapeType="1"/>
          </p:cNvSpPr>
          <p:nvPr/>
        </p:nvSpPr>
        <p:spPr bwMode="auto">
          <a:xfrm>
            <a:off x="2468563" y="2514600"/>
            <a:ext cx="503237" cy="3048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67002" name="Line 26"/>
          <p:cNvSpPr>
            <a:spLocks noChangeShapeType="1"/>
          </p:cNvSpPr>
          <p:nvPr/>
        </p:nvSpPr>
        <p:spPr bwMode="auto">
          <a:xfrm>
            <a:off x="4178300" y="1778000"/>
            <a:ext cx="1841500" cy="40132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67003" name="Line 27"/>
          <p:cNvSpPr>
            <a:spLocks noChangeShapeType="1"/>
          </p:cNvSpPr>
          <p:nvPr/>
        </p:nvSpPr>
        <p:spPr bwMode="auto">
          <a:xfrm>
            <a:off x="4876800" y="2159000"/>
            <a:ext cx="1143000" cy="3556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67004" name="Line 28"/>
          <p:cNvSpPr>
            <a:spLocks noChangeShapeType="1"/>
          </p:cNvSpPr>
          <p:nvPr/>
        </p:nvSpPr>
        <p:spPr bwMode="auto">
          <a:xfrm flipH="1">
            <a:off x="3022600" y="2209800"/>
            <a:ext cx="127000" cy="3352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78" name="Text Box 29"/>
          <p:cNvSpPr txBox="1">
            <a:spLocks noChangeArrowheads="1"/>
          </p:cNvSpPr>
          <p:nvPr/>
        </p:nvSpPr>
        <p:spPr bwMode="auto">
          <a:xfrm>
            <a:off x="6202363" y="1676400"/>
            <a:ext cx="2928937"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InstanceMap</a:t>
            </a:r>
            <a:br>
              <a:rPr lang="en-US" altLang="en-US">
                <a:effectLst/>
              </a:rPr>
            </a:br>
            <a:r>
              <a:rPr lang="en-US" altLang="en-US">
                <a:effectLst/>
              </a:rPr>
              <a:t>does not know if</a:t>
            </a:r>
          </a:p>
          <a:p>
            <a:r>
              <a:rPr lang="en-US" altLang="en-US">
                <a:effectLst/>
              </a:rPr>
              <a:t>I</a:t>
            </a:r>
            <a:r>
              <a:rPr lang="en-US" altLang="en-US" baseline="-25000">
                <a:effectLst/>
              </a:rPr>
              <a:t>alg </a:t>
            </a:r>
            <a:r>
              <a:rPr lang="en-US" altLang="en-US">
                <a:effectLst/>
              </a:rPr>
              <a:t>is a </a:t>
            </a:r>
            <a:r>
              <a:rPr lang="en-US" altLang="en-US">
                <a:solidFill>
                  <a:schemeClr val="hlink"/>
                </a:solidFill>
                <a:effectLst/>
              </a:rPr>
              <a:t>Yes</a:t>
            </a:r>
            <a:r>
              <a:rPr lang="en-US" altLang="en-US">
                <a:effectLst/>
              </a:rPr>
              <a:t/>
            </a:r>
            <a:br>
              <a:rPr lang="en-US" altLang="en-US">
                <a:effectLst/>
              </a:rPr>
            </a:br>
            <a:r>
              <a:rPr lang="en-US" altLang="en-US">
                <a:effectLst/>
              </a:rPr>
              <a:t>instance.</a:t>
            </a:r>
          </a:p>
        </p:txBody>
      </p:sp>
      <p:sp>
        <p:nvSpPr>
          <p:cNvPr id="173079" name="Oval 30"/>
          <p:cNvSpPr>
            <a:spLocks noChangeArrowheads="1"/>
          </p:cNvSpPr>
          <p:nvPr/>
        </p:nvSpPr>
        <p:spPr bwMode="auto">
          <a:xfrm>
            <a:off x="2705100" y="26289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07" name="Line 31"/>
          <p:cNvSpPr>
            <a:spLocks noChangeShapeType="1"/>
          </p:cNvSpPr>
          <p:nvPr/>
        </p:nvSpPr>
        <p:spPr bwMode="auto">
          <a:xfrm>
            <a:off x="2773363" y="2743200"/>
            <a:ext cx="198437" cy="28321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81" name="Oval 32"/>
          <p:cNvSpPr>
            <a:spLocks noChangeArrowheads="1"/>
          </p:cNvSpPr>
          <p:nvPr/>
        </p:nvSpPr>
        <p:spPr bwMode="auto">
          <a:xfrm>
            <a:off x="27051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09" name="Line 33"/>
          <p:cNvSpPr>
            <a:spLocks noChangeShapeType="1"/>
          </p:cNvSpPr>
          <p:nvPr/>
        </p:nvSpPr>
        <p:spPr bwMode="auto">
          <a:xfrm>
            <a:off x="2773363" y="1790700"/>
            <a:ext cx="198437" cy="37719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83" name="Oval 34"/>
          <p:cNvSpPr>
            <a:spLocks noChangeArrowheads="1"/>
          </p:cNvSpPr>
          <p:nvPr/>
        </p:nvSpPr>
        <p:spPr bwMode="auto">
          <a:xfrm>
            <a:off x="2133600" y="2019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11" name="Line 35"/>
          <p:cNvSpPr>
            <a:spLocks noChangeShapeType="1"/>
          </p:cNvSpPr>
          <p:nvPr/>
        </p:nvSpPr>
        <p:spPr bwMode="auto">
          <a:xfrm>
            <a:off x="2201863" y="2133600"/>
            <a:ext cx="739775" cy="3429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85" name="Oval 36"/>
          <p:cNvSpPr>
            <a:spLocks noChangeArrowheads="1"/>
          </p:cNvSpPr>
          <p:nvPr/>
        </p:nvSpPr>
        <p:spPr bwMode="auto">
          <a:xfrm>
            <a:off x="1866900" y="24765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13" name="Line 37"/>
          <p:cNvSpPr>
            <a:spLocks noChangeShapeType="1"/>
          </p:cNvSpPr>
          <p:nvPr/>
        </p:nvSpPr>
        <p:spPr bwMode="auto">
          <a:xfrm>
            <a:off x="1935163" y="2590800"/>
            <a:ext cx="1006475" cy="2971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87" name="Oval 38"/>
          <p:cNvSpPr>
            <a:spLocks noChangeArrowheads="1"/>
          </p:cNvSpPr>
          <p:nvPr/>
        </p:nvSpPr>
        <p:spPr bwMode="auto">
          <a:xfrm>
            <a:off x="3314700" y="29337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15" name="Line 39"/>
          <p:cNvSpPr>
            <a:spLocks noChangeShapeType="1"/>
          </p:cNvSpPr>
          <p:nvPr/>
        </p:nvSpPr>
        <p:spPr bwMode="auto">
          <a:xfrm flipH="1">
            <a:off x="2971800" y="3048000"/>
            <a:ext cx="411163" cy="25146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89" name="Oval 40"/>
          <p:cNvSpPr>
            <a:spLocks noChangeArrowheads="1"/>
          </p:cNvSpPr>
          <p:nvPr/>
        </p:nvSpPr>
        <p:spPr bwMode="auto">
          <a:xfrm>
            <a:off x="4419600" y="30480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17" name="Line 41"/>
          <p:cNvSpPr>
            <a:spLocks noChangeShapeType="1"/>
          </p:cNvSpPr>
          <p:nvPr/>
        </p:nvSpPr>
        <p:spPr bwMode="auto">
          <a:xfrm>
            <a:off x="4487863" y="3162300"/>
            <a:ext cx="1531937" cy="25527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91" name="Oval 42"/>
          <p:cNvSpPr>
            <a:spLocks noChangeArrowheads="1"/>
          </p:cNvSpPr>
          <p:nvPr/>
        </p:nvSpPr>
        <p:spPr bwMode="auto">
          <a:xfrm>
            <a:off x="5524500" y="2438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19" name="Line 43"/>
          <p:cNvSpPr>
            <a:spLocks noChangeShapeType="1"/>
          </p:cNvSpPr>
          <p:nvPr/>
        </p:nvSpPr>
        <p:spPr bwMode="auto">
          <a:xfrm>
            <a:off x="5592763" y="2552700"/>
            <a:ext cx="427037" cy="32385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93" name="Oval 44"/>
          <p:cNvSpPr>
            <a:spLocks noChangeArrowheads="1"/>
          </p:cNvSpPr>
          <p:nvPr/>
        </p:nvSpPr>
        <p:spPr bwMode="auto">
          <a:xfrm>
            <a:off x="5105400" y="17907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21" name="Line 45"/>
          <p:cNvSpPr>
            <a:spLocks noChangeShapeType="1"/>
          </p:cNvSpPr>
          <p:nvPr/>
        </p:nvSpPr>
        <p:spPr bwMode="auto">
          <a:xfrm>
            <a:off x="5173663" y="1905000"/>
            <a:ext cx="846137" cy="3810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95" name="Oval 46"/>
          <p:cNvSpPr>
            <a:spLocks noChangeArrowheads="1"/>
          </p:cNvSpPr>
          <p:nvPr/>
        </p:nvSpPr>
        <p:spPr bwMode="auto">
          <a:xfrm>
            <a:off x="4495800" y="1638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23" name="Line 47"/>
          <p:cNvSpPr>
            <a:spLocks noChangeShapeType="1"/>
          </p:cNvSpPr>
          <p:nvPr/>
        </p:nvSpPr>
        <p:spPr bwMode="auto">
          <a:xfrm>
            <a:off x="4564063" y="1752600"/>
            <a:ext cx="1455737" cy="40386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97" name="Oval 48"/>
          <p:cNvSpPr>
            <a:spLocks noChangeArrowheads="1"/>
          </p:cNvSpPr>
          <p:nvPr/>
        </p:nvSpPr>
        <p:spPr bwMode="auto">
          <a:xfrm>
            <a:off x="3733800" y="14859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25" name="Line 49"/>
          <p:cNvSpPr>
            <a:spLocks noChangeShapeType="1"/>
          </p:cNvSpPr>
          <p:nvPr/>
        </p:nvSpPr>
        <p:spPr bwMode="auto">
          <a:xfrm>
            <a:off x="3802063" y="1600200"/>
            <a:ext cx="2217737" cy="4191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173099" name="Oval 50"/>
          <p:cNvSpPr>
            <a:spLocks noChangeArrowheads="1"/>
          </p:cNvSpPr>
          <p:nvPr/>
        </p:nvSpPr>
        <p:spPr bwMode="auto">
          <a:xfrm>
            <a:off x="4229100" y="25527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7027" name="Line 51"/>
          <p:cNvSpPr>
            <a:spLocks noChangeShapeType="1"/>
          </p:cNvSpPr>
          <p:nvPr/>
        </p:nvSpPr>
        <p:spPr bwMode="auto">
          <a:xfrm>
            <a:off x="4297363" y="2667000"/>
            <a:ext cx="1722437" cy="31242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67028" name="Text Box 52"/>
          <p:cNvSpPr txBox="1">
            <a:spLocks noChangeArrowheads="1"/>
          </p:cNvSpPr>
          <p:nvPr/>
        </p:nvSpPr>
        <p:spPr bwMode="auto">
          <a:xfrm>
            <a:off x="6267450" y="3581400"/>
            <a:ext cx="3105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 useful mapping</a:t>
            </a:r>
            <a:br>
              <a:rPr lang="en-US" altLang="en-US">
                <a:effectLst/>
              </a:rPr>
            </a:br>
            <a:r>
              <a:rPr lang="en-US" altLang="en-US">
                <a:effectLst/>
              </a:rPr>
              <a:t>but not poly-time.</a:t>
            </a:r>
          </a:p>
        </p:txBody>
      </p:sp>
      <p:sp>
        <p:nvSpPr>
          <p:cNvPr id="5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7028"/>
                                        </p:tgtEl>
                                        <p:attrNameLst>
                                          <p:attrName>style.visibility</p:attrName>
                                        </p:attrNameLst>
                                      </p:cBhvr>
                                      <p:to>
                                        <p:strVal val="visible"/>
                                      </p:to>
                                    </p:set>
                                    <p:anim calcmode="lin" valueType="num">
                                      <p:cBhvr additive="base">
                                        <p:cTn id="7" dur="500" fill="hold"/>
                                        <p:tgtEl>
                                          <p:spTgt spid="767028"/>
                                        </p:tgtEl>
                                        <p:attrNameLst>
                                          <p:attrName>ppt_x</p:attrName>
                                        </p:attrNameLst>
                                      </p:cBhvr>
                                      <p:tavLst>
                                        <p:tav tm="0">
                                          <p:val>
                                            <p:strVal val="#ppt_x"/>
                                          </p:val>
                                        </p:tav>
                                        <p:tav tm="100000">
                                          <p:val>
                                            <p:strVal val="#ppt_x"/>
                                          </p:val>
                                        </p:tav>
                                      </p:tavLst>
                                    </p:anim>
                                    <p:anim calcmode="lin" valueType="num">
                                      <p:cBhvr additive="base">
                                        <p:cTn id="8" dur="500" fill="hold"/>
                                        <p:tgtEl>
                                          <p:spTgt spid="767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02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082"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4121"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2"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3"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4"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5"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6"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7"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8"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29"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30"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4131"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174136"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174083"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4098"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099"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00"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01"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02"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03"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4108"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09"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10"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11"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4112"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1347788" cy="523875"/>
          </a:xfrm>
          <a:prstGeom prst="rect">
            <a:avLst/>
          </a:prstGeom>
          <a:noFill/>
          <a:ln w="57150" cap="sq">
            <a:noFill/>
            <a:miter lim="800000"/>
            <a:headEnd/>
            <a:tailEnd/>
          </a:ln>
          <a:effectLst/>
        </p:spPr>
        <p:txBody>
          <a:bodyPr wrap="none" lIns="274320" rIns="274320">
            <a:spAutoFit/>
          </a:bodyPr>
          <a:lstStyle/>
          <a:p>
            <a:pPr>
              <a:defRPr/>
            </a:pPr>
            <a:r>
              <a:rPr lang="en-US" dirty="0" err="1">
                <a:solidFill>
                  <a:schemeClr val="tx2"/>
                </a:solidFill>
                <a:effectLst>
                  <a:outerShdw blurRad="38100" dist="38100" dir="2700000" algn="tl">
                    <a:srgbClr val="000000"/>
                  </a:outerShdw>
                </a:effectLst>
              </a:rPr>
              <a:t>I</a:t>
            </a:r>
            <a:r>
              <a:rPr lang="en-US" baseline="-25000" dirty="0" err="1">
                <a:solidFill>
                  <a:schemeClr val="tx2"/>
                </a:solidFill>
                <a:effectLst>
                  <a:outerShdw blurRad="38100" dist="38100" dir="2700000" algn="tl">
                    <a:srgbClr val="000000"/>
                  </a:outerShdw>
                </a:effectLst>
              </a:rPr>
              <a:t>oracle</a:t>
            </a:r>
            <a:r>
              <a:rPr lang="en-US" dirty="0">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4" name="Group 61"/>
          <p:cNvGrpSpPr>
            <a:grpSpLocks/>
          </p:cNvGrpSpPr>
          <p:nvPr/>
        </p:nvGrpSpPr>
        <p:grpSpPr bwMode="auto">
          <a:xfrm>
            <a:off x="1828800" y="3781425"/>
            <a:ext cx="5318125" cy="2986088"/>
            <a:chOff x="1152" y="2382"/>
            <a:chExt cx="3350" cy="1881"/>
          </a:xfrm>
        </p:grpSpPr>
        <p:sp>
          <p:nvSpPr>
            <p:cNvPr id="174092" name="Text Box 54"/>
            <p:cNvSpPr txBox="1">
              <a:spLocks noChangeArrowheads="1"/>
            </p:cNvSpPr>
            <p:nvPr/>
          </p:nvSpPr>
          <p:spPr bwMode="auto">
            <a:xfrm>
              <a:off x="2309" y="3936"/>
              <a:ext cx="21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 S.</a:t>
              </a:r>
              <a:endParaRPr lang="en-US" altLang="en-US" baseline="-25000">
                <a:effectLst/>
              </a:endParaRPr>
            </a:p>
          </p:txBody>
        </p:sp>
        <p:sp>
          <p:nvSpPr>
            <p:cNvPr id="768055" name="Oval 55"/>
            <p:cNvSpPr>
              <a:spLocks noChangeArrowheads="1"/>
            </p:cNvSpPr>
            <p:nvPr/>
          </p:nvSpPr>
          <p:spPr bwMode="auto">
            <a:xfrm>
              <a:off x="1152" y="2382"/>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grpSp>
        <p:nvGrpSpPr>
          <p:cNvPr id="5" name="Group 60"/>
          <p:cNvGrpSpPr>
            <a:grpSpLocks/>
          </p:cNvGrpSpPr>
          <p:nvPr/>
        </p:nvGrpSpPr>
        <p:grpSpPr bwMode="auto">
          <a:xfrm>
            <a:off x="1981200" y="519113"/>
            <a:ext cx="6115050" cy="2986087"/>
            <a:chOff x="1248" y="327"/>
            <a:chExt cx="3852" cy="1881"/>
          </a:xfrm>
        </p:grpSpPr>
        <p:sp>
          <p:nvSpPr>
            <p:cNvPr id="768058" name="Oval 58"/>
            <p:cNvSpPr>
              <a:spLocks noChangeArrowheads="1"/>
            </p:cNvSpPr>
            <p:nvPr/>
          </p:nvSpPr>
          <p:spPr bwMode="auto">
            <a:xfrm>
              <a:off x="1248" y="327"/>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74091" name="Text Box 59"/>
            <p:cNvSpPr txBox="1">
              <a:spLocks noChangeArrowheads="1"/>
            </p:cNvSpPr>
            <p:nvPr/>
          </p:nvSpPr>
          <p:spPr bwMode="auto">
            <a:xfrm>
              <a:off x="2736" y="1612"/>
              <a:ext cx="236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a:t>
              </a:r>
            </a:p>
            <a:p>
              <a:r>
                <a:rPr lang="en-US" altLang="en-US">
                  <a:effectLst/>
                </a:rPr>
                <a:t>      = SolutionMap(S).</a:t>
              </a:r>
            </a:p>
          </p:txBody>
        </p:sp>
      </p:grpSp>
      <p:sp>
        <p:nvSpPr>
          <p:cNvPr id="768062" name="AutoShape 62"/>
          <p:cNvSpPr>
            <a:spLocks noChangeArrowheads="1"/>
          </p:cNvSpPr>
          <p:nvPr/>
        </p:nvSpPr>
        <p:spPr bwMode="auto">
          <a:xfrm flipV="1">
            <a:off x="3962400" y="32004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7"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Forward </a:t>
            </a:r>
            <a:r>
              <a:rPr lang="en-US" sz="2400" dirty="0" err="1">
                <a:solidFill>
                  <a:schemeClr val="tx2"/>
                </a:solidFill>
              </a:rPr>
              <a:t>vs</a:t>
            </a:r>
            <a:r>
              <a:rPr lang="en-US" sz="2400" dirty="0">
                <a:solidFill>
                  <a:schemeClr val="tx2"/>
                </a:solidFill>
              </a:rPr>
              <a:t> Reverse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68062"/>
                                        </p:tgtEl>
                                        <p:attrNameLst>
                                          <p:attrName>style.visibility</p:attrName>
                                        </p:attrNameLst>
                                      </p:cBhvr>
                                      <p:to>
                                        <p:strVal val="visible"/>
                                      </p:to>
                                    </p:set>
                                    <p:anim calcmode="lin" valueType="num">
                                      <p:cBhvr additive="base">
                                        <p:cTn id="17" dur="500" fill="hold"/>
                                        <p:tgtEl>
                                          <p:spTgt spid="768062"/>
                                        </p:tgtEl>
                                        <p:attrNameLst>
                                          <p:attrName>ppt_x</p:attrName>
                                        </p:attrNameLst>
                                      </p:cBhvr>
                                      <p:tavLst>
                                        <p:tav tm="0">
                                          <p:val>
                                            <p:strVal val="#ppt_x"/>
                                          </p:val>
                                        </p:tav>
                                        <p:tav tm="100000">
                                          <p:val>
                                            <p:strVal val="#ppt_x"/>
                                          </p:val>
                                        </p:tav>
                                      </p:tavLst>
                                    </p:anim>
                                    <p:anim calcmode="lin" valueType="num">
                                      <p:cBhvr additive="base">
                                        <p:cTn id="18" dur="500" fill="hold"/>
                                        <p:tgtEl>
                                          <p:spTgt spid="7680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6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2" name="Text Box 2"/>
          <p:cNvSpPr txBox="1">
            <a:spLocks noChangeArrowheads="1"/>
          </p:cNvSpPr>
          <p:nvPr/>
        </p:nvSpPr>
        <p:spPr bwMode="auto">
          <a:xfrm>
            <a:off x="609600" y="1371600"/>
            <a:ext cx="8534400"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Sorting</a:t>
            </a:r>
            <a:endParaRPr lang="en-US" altLang="en-US">
              <a:effectLst/>
            </a:endParaRPr>
          </a:p>
          <a:p>
            <a:pPr>
              <a:buFontTx/>
              <a:buChar char="•"/>
            </a:pPr>
            <a:r>
              <a:rPr lang="en-US" altLang="en-US">
                <a:effectLst/>
              </a:rPr>
              <a:t>Instance: A list of numbers </a:t>
            </a:r>
            <a:r>
              <a:rPr lang="en-US" altLang="en-US">
                <a:solidFill>
                  <a:srgbClr val="00FFCC"/>
                </a:solidFill>
                <a:effectLst/>
              </a:rPr>
              <a:t>X=[x</a:t>
            </a:r>
            <a:r>
              <a:rPr lang="en-US" altLang="en-US" baseline="-25000">
                <a:solidFill>
                  <a:srgbClr val="00FFCC"/>
                </a:solidFill>
                <a:effectLst/>
              </a:rPr>
              <a:t>1</a:t>
            </a:r>
            <a:r>
              <a:rPr lang="en-US" altLang="en-US">
                <a:solidFill>
                  <a:srgbClr val="00FFCC"/>
                </a:solidFill>
                <a:effectLst/>
              </a:rPr>
              <a:t>,…x</a:t>
            </a:r>
            <a:r>
              <a:rPr lang="en-US" altLang="en-US" baseline="-25000">
                <a:solidFill>
                  <a:srgbClr val="00FFCC"/>
                </a:solidFill>
                <a:effectLst/>
              </a:rPr>
              <a:t>n</a:t>
            </a:r>
            <a:r>
              <a:rPr lang="en-US" altLang="en-US">
                <a:solidFill>
                  <a:srgbClr val="00FFCC"/>
                </a:solidFill>
                <a:effectLst/>
              </a:rPr>
              <a:t>]</a:t>
            </a:r>
            <a:r>
              <a:rPr lang="en-US" altLang="en-US">
                <a:effectLst/>
              </a:rPr>
              <a:t>.</a:t>
            </a:r>
          </a:p>
          <a:p>
            <a:pPr>
              <a:buFontTx/>
              <a:buChar char="•"/>
            </a:pPr>
            <a:r>
              <a:rPr lang="en-US" altLang="en-US">
                <a:effectLst/>
              </a:rPr>
              <a:t>Solution: Sorted order </a:t>
            </a:r>
            <a:r>
              <a:rPr lang="en-US" altLang="en-US">
                <a:solidFill>
                  <a:srgbClr val="00FFCC"/>
                </a:solidFill>
                <a:effectLst/>
              </a:rPr>
              <a:t>X’.</a:t>
            </a:r>
            <a:r>
              <a:rPr lang="en-US" altLang="en-US">
                <a:effectLst/>
              </a:rPr>
              <a:t> </a:t>
            </a:r>
          </a:p>
          <a:p>
            <a:pPr>
              <a:buFontTx/>
              <a:buChar char="•"/>
            </a:pPr>
            <a:r>
              <a:rPr lang="en-US" altLang="en-US">
                <a:effectLst/>
              </a:rPr>
              <a:t>Given an instance </a:t>
            </a:r>
            <a:r>
              <a:rPr lang="en-US" altLang="en-US">
                <a:solidFill>
                  <a:srgbClr val="00FFCC"/>
                </a:solidFill>
                <a:effectLst/>
              </a:rPr>
              <a:t>X </a:t>
            </a:r>
            <a:r>
              <a:rPr lang="en-US" altLang="en-US">
                <a:effectLst/>
              </a:rPr>
              <a:t>and a solution </a:t>
            </a:r>
            <a:r>
              <a:rPr lang="en-US" altLang="en-US">
                <a:solidFill>
                  <a:srgbClr val="00FFCC"/>
                </a:solidFill>
                <a:effectLst/>
              </a:rPr>
              <a:t>X’,</a:t>
            </a:r>
            <a:br>
              <a:rPr lang="en-US" altLang="en-US">
                <a:solidFill>
                  <a:srgbClr val="00FFCC"/>
                </a:solidFill>
                <a:effectLst/>
              </a:rPr>
            </a:br>
            <a:r>
              <a:rPr lang="en-US" altLang="en-US">
                <a:solidFill>
                  <a:srgbClr val="00FFCC"/>
                </a:solidFill>
                <a:effectLst/>
              </a:rPr>
              <a:t>  </a:t>
            </a:r>
            <a:r>
              <a:rPr lang="en-US" altLang="en-US">
                <a:effectLst/>
              </a:rPr>
              <a:t>there is a poly-time alg </a:t>
            </a:r>
            <a:r>
              <a:rPr lang="en-US" altLang="en-US">
                <a:solidFill>
                  <a:srgbClr val="00FFCC"/>
                </a:solidFill>
                <a:effectLst/>
              </a:rPr>
              <a:t>Valid(X,X’)</a:t>
            </a:r>
            <a:r>
              <a:rPr lang="en-US" altLang="en-US">
                <a:effectLst/>
              </a:rPr>
              <a:t> to test </a:t>
            </a:r>
            <a:br>
              <a:rPr lang="en-US" altLang="en-US">
                <a:effectLst/>
              </a:rPr>
            </a:br>
            <a:r>
              <a:rPr lang="en-US" altLang="en-US">
                <a:effectLst/>
              </a:rPr>
              <a:t>  whether or not </a:t>
            </a:r>
            <a:r>
              <a:rPr lang="en-US" altLang="en-US">
                <a:solidFill>
                  <a:srgbClr val="00FFCC"/>
                </a:solidFill>
                <a:effectLst/>
              </a:rPr>
              <a:t>X’</a:t>
            </a:r>
            <a:r>
              <a:rPr lang="en-US" altLang="en-US">
                <a:effectLst/>
              </a:rPr>
              <a:t> is a sorting of </a:t>
            </a:r>
            <a:r>
              <a:rPr lang="en-US" altLang="en-US">
                <a:solidFill>
                  <a:srgbClr val="00FFCC"/>
                </a:solidFill>
                <a:effectLst/>
              </a:rPr>
              <a:t>X</a:t>
            </a:r>
            <a:r>
              <a:rPr lang="en-US" altLang="en-US">
                <a:effectLst/>
              </a:rPr>
              <a:t>.</a:t>
            </a:r>
          </a:p>
          <a:p>
            <a:r>
              <a:rPr lang="en-US" altLang="en-US">
                <a:solidFill>
                  <a:schemeClr val="hlink"/>
                </a:solidFill>
                <a:effectLst/>
                <a:latin typeface="Symbol" pitchFamily="18" charset="2"/>
                <a:sym typeface="Symbol" pitchFamily="18" charset="2"/>
              </a:rPr>
              <a:t></a:t>
            </a:r>
            <a:r>
              <a:rPr lang="en-US" altLang="en-US">
                <a:effectLst/>
              </a:rPr>
              <a:t> </a:t>
            </a:r>
            <a:r>
              <a:rPr lang="en-US" altLang="en-US">
                <a:solidFill>
                  <a:schemeClr val="tx2"/>
                </a:solidFill>
                <a:effectLst/>
              </a:rPr>
              <a:t>Sorting</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a:p>
            <a:r>
              <a:rPr lang="en-US" altLang="en-US">
                <a:solidFill>
                  <a:schemeClr val="tx2"/>
                </a:solidFill>
                <a:effectLst/>
              </a:rPr>
              <a:t>Sorting</a:t>
            </a:r>
            <a:r>
              <a:rPr lang="en-US" altLang="en-US">
                <a:effectLst/>
              </a:rPr>
              <a:t> is not a decision (</a:t>
            </a:r>
            <a:r>
              <a:rPr lang="en-US" altLang="en-US">
                <a:solidFill>
                  <a:srgbClr val="FF00FF"/>
                </a:solidFill>
                <a:effectLst/>
              </a:rPr>
              <a:t>Yes/No</a:t>
            </a:r>
            <a:r>
              <a:rPr lang="en-US" altLang="en-US">
                <a:effectLst/>
              </a:rPr>
              <a:t>) problem.</a:t>
            </a:r>
          </a:p>
        </p:txBody>
      </p:sp>
      <p:sp>
        <p:nvSpPr>
          <p:cNvPr id="916484" name="Text Box 4"/>
          <p:cNvSpPr txBox="1">
            <a:spLocks noChangeArrowheads="1"/>
          </p:cNvSpPr>
          <p:nvPr/>
        </p:nvSpPr>
        <p:spPr bwMode="auto">
          <a:xfrm>
            <a:off x="3382963" y="5705475"/>
            <a:ext cx="22225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X=[5,3,7,2]</a:t>
            </a:r>
          </a:p>
        </p:txBody>
      </p:sp>
      <p:sp>
        <p:nvSpPr>
          <p:cNvPr id="916485" name="Text Box 5"/>
          <p:cNvSpPr txBox="1">
            <a:spLocks noChangeArrowheads="1"/>
          </p:cNvSpPr>
          <p:nvPr/>
        </p:nvSpPr>
        <p:spPr bwMode="auto">
          <a:xfrm>
            <a:off x="5397500" y="5715000"/>
            <a:ext cx="23415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X’=[2,3,5,7]</a:t>
            </a:r>
          </a:p>
        </p:txBody>
      </p:sp>
      <p:sp>
        <p:nvSpPr>
          <p:cNvPr id="916486" name="Line 6"/>
          <p:cNvSpPr>
            <a:spLocks noChangeShapeType="1"/>
          </p:cNvSpPr>
          <p:nvPr/>
        </p:nvSpPr>
        <p:spPr bwMode="auto">
          <a:xfrm flipV="1">
            <a:off x="2133600" y="4056063"/>
            <a:ext cx="1066800" cy="422275"/>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18438" name="Rectangle 109"/>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6482">
                                            <p:txEl>
                                              <p:pRg st="0" end="0"/>
                                            </p:txEl>
                                          </p:spTgt>
                                        </p:tgtEl>
                                        <p:attrNameLst>
                                          <p:attrName>style.visibility</p:attrName>
                                        </p:attrNameLst>
                                      </p:cBhvr>
                                      <p:to>
                                        <p:strVal val="visible"/>
                                      </p:to>
                                    </p:set>
                                    <p:anim calcmode="lin" valueType="num">
                                      <p:cBhvr additive="base">
                                        <p:cTn id="7" dur="500" fill="hold"/>
                                        <p:tgtEl>
                                          <p:spTgt spid="9164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64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6482">
                                            <p:txEl>
                                              <p:pRg st="1" end="1"/>
                                            </p:txEl>
                                          </p:spTgt>
                                        </p:tgtEl>
                                        <p:attrNameLst>
                                          <p:attrName>style.visibility</p:attrName>
                                        </p:attrNameLst>
                                      </p:cBhvr>
                                      <p:to>
                                        <p:strVal val="visible"/>
                                      </p:to>
                                    </p:set>
                                    <p:anim calcmode="lin" valueType="num">
                                      <p:cBhvr additive="base">
                                        <p:cTn id="13" dur="500" fill="hold"/>
                                        <p:tgtEl>
                                          <p:spTgt spid="91648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648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16484"/>
                                        </p:tgtEl>
                                        <p:attrNameLst>
                                          <p:attrName>style.visibility</p:attrName>
                                        </p:attrNameLst>
                                      </p:cBhvr>
                                      <p:to>
                                        <p:strVal val="visible"/>
                                      </p:to>
                                    </p:set>
                                    <p:anim calcmode="lin" valueType="num">
                                      <p:cBhvr additive="base">
                                        <p:cTn id="17" dur="500" fill="hold"/>
                                        <p:tgtEl>
                                          <p:spTgt spid="916484"/>
                                        </p:tgtEl>
                                        <p:attrNameLst>
                                          <p:attrName>ppt_x</p:attrName>
                                        </p:attrNameLst>
                                      </p:cBhvr>
                                      <p:tavLst>
                                        <p:tav tm="0">
                                          <p:val>
                                            <p:strVal val="#ppt_x"/>
                                          </p:val>
                                        </p:tav>
                                        <p:tav tm="100000">
                                          <p:val>
                                            <p:strVal val="#ppt_x"/>
                                          </p:val>
                                        </p:tav>
                                      </p:tavLst>
                                    </p:anim>
                                    <p:anim calcmode="lin" valueType="num">
                                      <p:cBhvr additive="base">
                                        <p:cTn id="18" dur="500" fill="hold"/>
                                        <p:tgtEl>
                                          <p:spTgt spid="91648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6482">
                                            <p:txEl>
                                              <p:pRg st="2" end="2"/>
                                            </p:txEl>
                                          </p:spTgt>
                                        </p:tgtEl>
                                        <p:attrNameLst>
                                          <p:attrName>style.visibility</p:attrName>
                                        </p:attrNameLst>
                                      </p:cBhvr>
                                      <p:to>
                                        <p:strVal val="visible"/>
                                      </p:to>
                                    </p:set>
                                    <p:anim calcmode="lin" valueType="num">
                                      <p:cBhvr additive="base">
                                        <p:cTn id="23" dur="500" fill="hold"/>
                                        <p:tgtEl>
                                          <p:spTgt spid="916482">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6482">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16485"/>
                                        </p:tgtEl>
                                        <p:attrNameLst>
                                          <p:attrName>style.visibility</p:attrName>
                                        </p:attrNameLst>
                                      </p:cBhvr>
                                      <p:to>
                                        <p:strVal val="visible"/>
                                      </p:to>
                                    </p:set>
                                    <p:anim calcmode="lin" valueType="num">
                                      <p:cBhvr additive="base">
                                        <p:cTn id="27" dur="500" fill="hold"/>
                                        <p:tgtEl>
                                          <p:spTgt spid="916485"/>
                                        </p:tgtEl>
                                        <p:attrNameLst>
                                          <p:attrName>ppt_x</p:attrName>
                                        </p:attrNameLst>
                                      </p:cBhvr>
                                      <p:tavLst>
                                        <p:tav tm="0">
                                          <p:val>
                                            <p:strVal val="#ppt_x"/>
                                          </p:val>
                                        </p:tav>
                                        <p:tav tm="100000">
                                          <p:val>
                                            <p:strVal val="#ppt_x"/>
                                          </p:val>
                                        </p:tav>
                                      </p:tavLst>
                                    </p:anim>
                                    <p:anim calcmode="lin" valueType="num">
                                      <p:cBhvr additive="base">
                                        <p:cTn id="28" dur="500" fill="hold"/>
                                        <p:tgtEl>
                                          <p:spTgt spid="91648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6482">
                                            <p:txEl>
                                              <p:pRg st="3" end="3"/>
                                            </p:txEl>
                                          </p:spTgt>
                                        </p:tgtEl>
                                        <p:attrNameLst>
                                          <p:attrName>style.visibility</p:attrName>
                                        </p:attrNameLst>
                                      </p:cBhvr>
                                      <p:to>
                                        <p:strVal val="visible"/>
                                      </p:to>
                                    </p:set>
                                    <p:anim calcmode="lin" valueType="num">
                                      <p:cBhvr additive="base">
                                        <p:cTn id="33" dur="500" fill="hold"/>
                                        <p:tgtEl>
                                          <p:spTgt spid="91648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64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916482">
                                            <p:txEl>
                                              <p:pRg st="4" end="4"/>
                                            </p:txEl>
                                          </p:spTgt>
                                        </p:tgtEl>
                                        <p:attrNameLst>
                                          <p:attrName>style.visibility</p:attrName>
                                        </p:attrNameLst>
                                      </p:cBhvr>
                                      <p:to>
                                        <p:strVal val="visible"/>
                                      </p:to>
                                    </p:set>
                                    <p:anim calcmode="lin" valueType="num">
                                      <p:cBhvr additive="base">
                                        <p:cTn id="39" dur="500" fill="hold"/>
                                        <p:tgtEl>
                                          <p:spTgt spid="916482">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1648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916482">
                                            <p:txEl>
                                              <p:pRg st="5" end="5"/>
                                            </p:txEl>
                                          </p:spTgt>
                                        </p:tgtEl>
                                        <p:attrNameLst>
                                          <p:attrName>style.visibility</p:attrName>
                                        </p:attrNameLst>
                                      </p:cBhvr>
                                      <p:to>
                                        <p:strVal val="visible"/>
                                      </p:to>
                                    </p:set>
                                    <p:anim calcmode="lin" valueType="num">
                                      <p:cBhvr additive="base">
                                        <p:cTn id="45" dur="500" fill="hold"/>
                                        <p:tgtEl>
                                          <p:spTgt spid="916482">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16482">
                                            <p:txEl>
                                              <p:pRg st="5" end="5"/>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916486"/>
                                        </p:tgtEl>
                                        <p:attrNameLst>
                                          <p:attrName>style.visibility</p:attrName>
                                        </p:attrNameLst>
                                      </p:cBhvr>
                                      <p:to>
                                        <p:strVal val="visible"/>
                                      </p:to>
                                    </p:set>
                                    <p:anim calcmode="lin" valueType="num">
                                      <p:cBhvr additive="base">
                                        <p:cTn id="49" dur="500" fill="hold"/>
                                        <p:tgtEl>
                                          <p:spTgt spid="916486"/>
                                        </p:tgtEl>
                                        <p:attrNameLst>
                                          <p:attrName>ppt_x</p:attrName>
                                        </p:attrNameLst>
                                      </p:cBhvr>
                                      <p:tavLst>
                                        <p:tav tm="0">
                                          <p:val>
                                            <p:strVal val="0-#ppt_w/2"/>
                                          </p:val>
                                        </p:tav>
                                        <p:tav tm="100000">
                                          <p:val>
                                            <p:strVal val="#ppt_x"/>
                                          </p:val>
                                        </p:tav>
                                      </p:tavLst>
                                    </p:anim>
                                    <p:anim calcmode="lin" valueType="num">
                                      <p:cBhvr additive="base">
                                        <p:cTn id="50" dur="500" fill="hold"/>
                                        <p:tgtEl>
                                          <p:spTgt spid="9164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482" grpId="0" build="p" bldLvl="2" autoUpdateAnimBg="0"/>
      <p:bldP spid="916484" grpId="0"/>
      <p:bldP spid="91648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5145"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46"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47"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48"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49"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0"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1"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2"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3"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4"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175155"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175160"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175107"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5122"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23"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24"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25"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26"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27"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175132"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33"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34"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35"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75136"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1347788" cy="523875"/>
          </a:xfrm>
          <a:prstGeom prst="rect">
            <a:avLst/>
          </a:prstGeom>
          <a:noFill/>
          <a:ln w="57150" cap="sq">
            <a:noFill/>
            <a:miter lim="800000"/>
            <a:headEnd/>
            <a:tailEnd/>
          </a:ln>
          <a:effectLst/>
        </p:spPr>
        <p:txBody>
          <a:bodyPr wrap="none" lIns="274320" rIns="274320">
            <a:spAutoFit/>
          </a:bodyPr>
          <a:lstStyle/>
          <a:p>
            <a:pPr>
              <a:defRPr/>
            </a:pPr>
            <a:r>
              <a:rPr lang="en-US" dirty="0" err="1">
                <a:solidFill>
                  <a:schemeClr val="tx2"/>
                </a:solidFill>
                <a:effectLst>
                  <a:outerShdw blurRad="38100" dist="38100" dir="2700000" algn="tl">
                    <a:srgbClr val="000000"/>
                  </a:outerShdw>
                </a:effectLst>
              </a:rPr>
              <a:t>I</a:t>
            </a:r>
            <a:r>
              <a:rPr lang="en-US" baseline="-25000" dirty="0" err="1">
                <a:solidFill>
                  <a:schemeClr val="tx2"/>
                </a:solidFill>
                <a:effectLst>
                  <a:outerShdw blurRad="38100" dist="38100" dir="2700000" algn="tl">
                    <a:srgbClr val="000000"/>
                  </a:outerShdw>
                </a:effectLst>
              </a:rPr>
              <a:t>oracle</a:t>
            </a:r>
            <a:r>
              <a:rPr lang="en-US" dirty="0">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4" name="Group 57"/>
          <p:cNvGrpSpPr>
            <a:grpSpLocks/>
          </p:cNvGrpSpPr>
          <p:nvPr/>
        </p:nvGrpSpPr>
        <p:grpSpPr bwMode="auto">
          <a:xfrm>
            <a:off x="1981200" y="519113"/>
            <a:ext cx="5995988" cy="2667000"/>
            <a:chOff x="1981200" y="519113"/>
            <a:chExt cx="5995988" cy="2667000"/>
          </a:xfrm>
        </p:grpSpPr>
        <p:sp>
          <p:nvSpPr>
            <p:cNvPr id="175116" name="Text Box 54"/>
            <p:cNvSpPr txBox="1">
              <a:spLocks noChangeArrowheads="1"/>
            </p:cNvSpPr>
            <p:nvPr/>
          </p:nvSpPr>
          <p:spPr bwMode="auto">
            <a:xfrm>
              <a:off x="4495800" y="2514600"/>
              <a:ext cx="34813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 S.</a:t>
              </a:r>
              <a:endParaRPr lang="en-US" altLang="en-US" baseline="-25000">
                <a:effectLst/>
              </a:endParaRPr>
            </a:p>
          </p:txBody>
        </p:sp>
        <p:sp>
          <p:nvSpPr>
            <p:cNvPr id="768058" name="Oval 58"/>
            <p:cNvSpPr>
              <a:spLocks noChangeArrowheads="1"/>
            </p:cNvSpPr>
            <p:nvPr/>
          </p:nvSpPr>
          <p:spPr bwMode="auto">
            <a:xfrm>
              <a:off x="1981200" y="519113"/>
              <a:ext cx="2971800" cy="266700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grpSp>
        <p:nvGrpSpPr>
          <p:cNvPr id="5" name="Group 59"/>
          <p:cNvGrpSpPr>
            <a:grpSpLocks/>
          </p:cNvGrpSpPr>
          <p:nvPr/>
        </p:nvGrpSpPr>
        <p:grpSpPr bwMode="auto">
          <a:xfrm>
            <a:off x="1828800" y="3276600"/>
            <a:ext cx="7458075" cy="3436938"/>
            <a:chOff x="1828800" y="3276600"/>
            <a:chExt cx="7457620" cy="3436957"/>
          </a:xfrm>
        </p:grpSpPr>
        <p:sp>
          <p:nvSpPr>
            <p:cNvPr id="768055" name="Oval 55"/>
            <p:cNvSpPr>
              <a:spLocks noChangeArrowheads="1"/>
            </p:cNvSpPr>
            <p:nvPr/>
          </p:nvSpPr>
          <p:spPr bwMode="auto">
            <a:xfrm>
              <a:off x="1828800" y="3781428"/>
              <a:ext cx="2971619" cy="2667015"/>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75114" name="Text Box 59"/>
            <p:cNvSpPr txBox="1">
              <a:spLocks noChangeArrowheads="1"/>
            </p:cNvSpPr>
            <p:nvPr/>
          </p:nvSpPr>
          <p:spPr bwMode="auto">
            <a:xfrm>
              <a:off x="4343400" y="5759450"/>
              <a:ext cx="494302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a:t>
              </a:r>
            </a:p>
            <a:p>
              <a:r>
                <a:rPr lang="en-US" altLang="en-US">
                  <a:effectLst/>
                </a:rPr>
                <a:t>      = ReverseSolutionMap(S).</a:t>
              </a:r>
            </a:p>
          </p:txBody>
        </p:sp>
        <p:sp>
          <p:nvSpPr>
            <p:cNvPr id="175115" name="AutoShape 61"/>
            <p:cNvSpPr>
              <a:spLocks noChangeArrowheads="1"/>
            </p:cNvSpPr>
            <p:nvPr/>
          </p:nvSpPr>
          <p:spPr bwMode="auto">
            <a:xfrm>
              <a:off x="3705225" y="32766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sp>
        <p:nvSpPr>
          <p:cNvPr id="58"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Forward </a:t>
            </a:r>
            <a:r>
              <a:rPr lang="en-US" sz="2400" dirty="0" err="1">
                <a:solidFill>
                  <a:schemeClr val="tx2"/>
                </a:solidFill>
              </a:rPr>
              <a:t>vs</a:t>
            </a:r>
            <a:r>
              <a:rPr lang="en-US" sz="2400" dirty="0">
                <a:solidFill>
                  <a:schemeClr val="tx2"/>
                </a:solidFill>
              </a:rPr>
              <a:t> Reverse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ChangeArrowheads="1"/>
          </p:cNvSpPr>
          <p:nvPr/>
        </p:nvSpPr>
        <p:spPr bwMode="auto">
          <a:xfrm>
            <a:off x="152400" y="3505200"/>
            <a:ext cx="1423988"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S</a:t>
            </a:r>
            <a:r>
              <a:rPr lang="en-US" baseline="-25000">
                <a:solidFill>
                  <a:schemeClr val="tx2"/>
                </a:solidFill>
                <a:effectLst>
                  <a:outerShdw blurRad="38100" dist="38100" dir="2700000" algn="tl">
                    <a:srgbClr val="000000"/>
                  </a:outerShdw>
                </a:effectLst>
              </a:rPr>
              <a:t>oracle</a:t>
            </a:r>
            <a:r>
              <a:rPr lang="en-US">
                <a:effectLst/>
              </a:rPr>
              <a:t> </a:t>
            </a:r>
          </a:p>
        </p:txBody>
      </p:sp>
      <p:sp>
        <p:nvSpPr>
          <p:cNvPr id="760835" name="Rectangle 3"/>
          <p:cNvSpPr>
            <a:spLocks noChangeArrowheads="1"/>
          </p:cNvSpPr>
          <p:nvPr/>
        </p:nvSpPr>
        <p:spPr bwMode="auto">
          <a:xfrm>
            <a:off x="260350" y="984250"/>
            <a:ext cx="104140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alg</a:t>
            </a:r>
          </a:p>
        </p:txBody>
      </p:sp>
      <p:sp>
        <p:nvSpPr>
          <p:cNvPr id="176132" name="Oval 5"/>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3" name="Oval 6"/>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4" name="Oval 7"/>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5" name="Oval 16"/>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6" name="Oval 17"/>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7" name="Oval 18"/>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8" name="Oval 19"/>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39" name="Oval 20"/>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40" name="Oval 22"/>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6141" name="Oval 23"/>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2" name="Group 38"/>
          <p:cNvGrpSpPr>
            <a:grpSpLocks/>
          </p:cNvGrpSpPr>
          <p:nvPr/>
        </p:nvGrpSpPr>
        <p:grpSpPr bwMode="auto">
          <a:xfrm>
            <a:off x="2501900" y="1763713"/>
            <a:ext cx="4237038" cy="4013200"/>
            <a:chOff x="1555" y="1120"/>
            <a:chExt cx="2669" cy="2528"/>
          </a:xfrm>
        </p:grpSpPr>
        <p:sp>
          <p:nvSpPr>
            <p:cNvPr id="760857" name="Line 25"/>
            <p:cNvSpPr>
              <a:spLocks noChangeShapeType="1"/>
            </p:cNvSpPr>
            <p:nvPr/>
          </p:nvSpPr>
          <p:spPr bwMode="auto">
            <a:xfrm>
              <a:off x="1555" y="1584"/>
              <a:ext cx="317" cy="1920"/>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0858" name="Line 26"/>
            <p:cNvSpPr>
              <a:spLocks noChangeShapeType="1"/>
            </p:cNvSpPr>
            <p:nvPr/>
          </p:nvSpPr>
          <p:spPr bwMode="auto">
            <a:xfrm>
              <a:off x="2008" y="1408"/>
              <a:ext cx="392" cy="1616"/>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0859" name="Line 27"/>
            <p:cNvSpPr>
              <a:spLocks noChangeShapeType="1"/>
            </p:cNvSpPr>
            <p:nvPr/>
          </p:nvSpPr>
          <p:spPr bwMode="auto">
            <a:xfrm>
              <a:off x="2632" y="1120"/>
              <a:ext cx="1160" cy="2528"/>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0860" name="Line 28"/>
            <p:cNvSpPr>
              <a:spLocks noChangeShapeType="1"/>
            </p:cNvSpPr>
            <p:nvPr/>
          </p:nvSpPr>
          <p:spPr bwMode="auto">
            <a:xfrm>
              <a:off x="3072" y="1360"/>
              <a:ext cx="1152" cy="1712"/>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grpSp>
      <p:sp>
        <p:nvSpPr>
          <p:cNvPr id="760866" name="Text Box 34"/>
          <p:cNvSpPr txBox="1">
            <a:spLocks noChangeArrowheads="1"/>
          </p:cNvSpPr>
          <p:nvPr/>
        </p:nvSpPr>
        <p:spPr bwMode="auto">
          <a:xfrm>
            <a:off x="3635375" y="700088"/>
            <a:ext cx="4298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r>
              <a:rPr lang="en-US" altLang="en-US">
                <a:effectLst/>
              </a:rPr>
              <a:t> = </a:t>
            </a:r>
            <a:r>
              <a:rPr lang="en-US" altLang="en-US">
                <a:solidFill>
                  <a:srgbClr val="66FF33"/>
                </a:solidFill>
                <a:effectLst/>
              </a:rPr>
              <a:t>SolutionMap</a:t>
            </a:r>
            <a:r>
              <a:rPr lang="en-US" altLang="en-US">
                <a:effectLst/>
              </a:rPr>
              <a:t>(S</a:t>
            </a:r>
            <a:r>
              <a:rPr lang="en-US" altLang="en-US" baseline="-25000">
                <a:effectLst/>
              </a:rPr>
              <a:t>oracle</a:t>
            </a:r>
            <a:r>
              <a:rPr lang="en-US" altLang="en-US">
                <a:effectLst/>
              </a:rPr>
              <a:t>)</a:t>
            </a:r>
          </a:p>
        </p:txBody>
      </p:sp>
      <p:sp>
        <p:nvSpPr>
          <p:cNvPr id="760869" name="Text Box 37"/>
          <p:cNvSpPr txBox="1">
            <a:spLocks noChangeArrowheads="1"/>
          </p:cNvSpPr>
          <p:nvPr/>
        </p:nvSpPr>
        <p:spPr bwMode="auto">
          <a:xfrm>
            <a:off x="3635375" y="1081088"/>
            <a:ext cx="5441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r>
              <a:rPr lang="en-US" altLang="en-US">
                <a:effectLst/>
              </a:rPr>
              <a:t> = </a:t>
            </a:r>
            <a:r>
              <a:rPr lang="en-US" altLang="en-US">
                <a:solidFill>
                  <a:srgbClr val="00FFCC"/>
                </a:solidFill>
                <a:effectLst/>
              </a:rPr>
              <a:t>ReverseSolutionMap</a:t>
            </a:r>
            <a:r>
              <a:rPr lang="en-US" altLang="en-US">
                <a:effectLst/>
              </a:rPr>
              <a:t>(S</a:t>
            </a:r>
            <a:r>
              <a:rPr lang="en-US" altLang="en-US" baseline="-25000">
                <a:effectLst/>
              </a:rPr>
              <a:t>alg</a:t>
            </a:r>
            <a:r>
              <a:rPr lang="en-US" altLang="en-US">
                <a:effectLst/>
              </a:rPr>
              <a:t>)</a:t>
            </a:r>
          </a:p>
        </p:txBody>
      </p:sp>
      <p:grpSp>
        <p:nvGrpSpPr>
          <p:cNvPr id="3" name="Group 39"/>
          <p:cNvGrpSpPr>
            <a:grpSpLocks/>
          </p:cNvGrpSpPr>
          <p:nvPr/>
        </p:nvGrpSpPr>
        <p:grpSpPr bwMode="auto">
          <a:xfrm>
            <a:off x="2425700" y="1752600"/>
            <a:ext cx="4237038" cy="4013200"/>
            <a:chOff x="1555" y="1120"/>
            <a:chExt cx="2669" cy="2528"/>
          </a:xfrm>
        </p:grpSpPr>
        <p:sp>
          <p:nvSpPr>
            <p:cNvPr id="760872" name="Line 40"/>
            <p:cNvSpPr>
              <a:spLocks noChangeShapeType="1"/>
            </p:cNvSpPr>
            <p:nvPr/>
          </p:nvSpPr>
          <p:spPr bwMode="auto">
            <a:xfrm>
              <a:off x="1555" y="1584"/>
              <a:ext cx="317" cy="1920"/>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0873" name="Line 41"/>
            <p:cNvSpPr>
              <a:spLocks noChangeShapeType="1"/>
            </p:cNvSpPr>
            <p:nvPr/>
          </p:nvSpPr>
          <p:spPr bwMode="auto">
            <a:xfrm>
              <a:off x="2008" y="1408"/>
              <a:ext cx="392" cy="1616"/>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0874" name="Line 42"/>
            <p:cNvSpPr>
              <a:spLocks noChangeShapeType="1"/>
            </p:cNvSpPr>
            <p:nvPr/>
          </p:nvSpPr>
          <p:spPr bwMode="auto">
            <a:xfrm>
              <a:off x="2632" y="1120"/>
              <a:ext cx="1160" cy="2528"/>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0875" name="Line 43"/>
            <p:cNvSpPr>
              <a:spLocks noChangeShapeType="1"/>
            </p:cNvSpPr>
            <p:nvPr/>
          </p:nvSpPr>
          <p:spPr bwMode="auto">
            <a:xfrm>
              <a:off x="3072" y="1360"/>
              <a:ext cx="1152" cy="1712"/>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grpSp>
      <p:sp>
        <p:nvSpPr>
          <p:cNvPr id="760876" name="Text Box 44"/>
          <p:cNvSpPr txBox="1">
            <a:spLocks noChangeArrowheads="1"/>
          </p:cNvSpPr>
          <p:nvPr/>
        </p:nvSpPr>
        <p:spPr bwMode="auto">
          <a:xfrm>
            <a:off x="5751513" y="2909888"/>
            <a:ext cx="3544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In this case, bijective</a:t>
            </a:r>
          </a:p>
        </p:txBody>
      </p:sp>
      <p:sp>
        <p:nvSpPr>
          <p:cNvPr id="29"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Forward </a:t>
            </a:r>
            <a:r>
              <a:rPr lang="en-US" sz="2400" dirty="0" err="1">
                <a:solidFill>
                  <a:schemeClr val="tx2"/>
                </a:solidFill>
              </a:rPr>
              <a:t>vs</a:t>
            </a:r>
            <a:r>
              <a:rPr lang="en-US" sz="2400" dirty="0">
                <a:solidFill>
                  <a:schemeClr val="tx2"/>
                </a:solidFill>
              </a:rPr>
              <a:t> Reverse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60866"/>
                                        </p:tgtEl>
                                        <p:attrNameLst>
                                          <p:attrName>style.visibility</p:attrName>
                                        </p:attrNameLst>
                                      </p:cBhvr>
                                      <p:to>
                                        <p:strVal val="visible"/>
                                      </p:to>
                                    </p:set>
                                    <p:anim calcmode="lin" valueType="num">
                                      <p:cBhvr additive="base">
                                        <p:cTn id="11" dur="500" fill="hold"/>
                                        <p:tgtEl>
                                          <p:spTgt spid="760866"/>
                                        </p:tgtEl>
                                        <p:attrNameLst>
                                          <p:attrName>ppt_x</p:attrName>
                                        </p:attrNameLst>
                                      </p:cBhvr>
                                      <p:tavLst>
                                        <p:tav tm="0">
                                          <p:val>
                                            <p:strVal val="#ppt_x"/>
                                          </p:val>
                                        </p:tav>
                                        <p:tav tm="100000">
                                          <p:val>
                                            <p:strVal val="#ppt_x"/>
                                          </p:val>
                                        </p:tav>
                                      </p:tavLst>
                                    </p:anim>
                                    <p:anim calcmode="lin" valueType="num">
                                      <p:cBhvr additive="base">
                                        <p:cTn id="12" dur="500" fill="hold"/>
                                        <p:tgtEl>
                                          <p:spTgt spid="76086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760869"/>
                                        </p:tgtEl>
                                        <p:attrNameLst>
                                          <p:attrName>style.visibility</p:attrName>
                                        </p:attrNameLst>
                                      </p:cBhvr>
                                      <p:to>
                                        <p:strVal val="visible"/>
                                      </p:to>
                                    </p:set>
                                    <p:anim calcmode="lin" valueType="num">
                                      <p:cBhvr additive="base">
                                        <p:cTn id="21" dur="500" fill="hold"/>
                                        <p:tgtEl>
                                          <p:spTgt spid="760869"/>
                                        </p:tgtEl>
                                        <p:attrNameLst>
                                          <p:attrName>ppt_x</p:attrName>
                                        </p:attrNameLst>
                                      </p:cBhvr>
                                      <p:tavLst>
                                        <p:tav tm="0">
                                          <p:val>
                                            <p:strVal val="#ppt_x"/>
                                          </p:val>
                                        </p:tav>
                                        <p:tav tm="100000">
                                          <p:val>
                                            <p:strVal val="#ppt_x"/>
                                          </p:val>
                                        </p:tav>
                                      </p:tavLst>
                                    </p:anim>
                                    <p:anim calcmode="lin" valueType="num">
                                      <p:cBhvr additive="base">
                                        <p:cTn id="22" dur="500" fill="hold"/>
                                        <p:tgtEl>
                                          <p:spTgt spid="760869"/>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760876"/>
                                        </p:tgtEl>
                                        <p:attrNameLst>
                                          <p:attrName>style.visibility</p:attrName>
                                        </p:attrNameLst>
                                      </p:cBhvr>
                                      <p:to>
                                        <p:strVal val="visible"/>
                                      </p:to>
                                    </p:set>
                                    <p:anim calcmode="lin" valueType="num">
                                      <p:cBhvr additive="base">
                                        <p:cTn id="27" dur="500" fill="hold"/>
                                        <p:tgtEl>
                                          <p:spTgt spid="760876"/>
                                        </p:tgtEl>
                                        <p:attrNameLst>
                                          <p:attrName>ppt_x</p:attrName>
                                        </p:attrNameLst>
                                      </p:cBhvr>
                                      <p:tavLst>
                                        <p:tav tm="0">
                                          <p:val>
                                            <p:strVal val="1+#ppt_w/2"/>
                                          </p:val>
                                        </p:tav>
                                        <p:tav tm="100000">
                                          <p:val>
                                            <p:strVal val="#ppt_x"/>
                                          </p:val>
                                        </p:tav>
                                      </p:tavLst>
                                    </p:anim>
                                    <p:anim calcmode="lin" valueType="num">
                                      <p:cBhvr additive="base">
                                        <p:cTn id="28" dur="500" fill="hold"/>
                                        <p:tgtEl>
                                          <p:spTgt spid="7608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0866" grpId="0"/>
      <p:bldP spid="760869" grpId="0"/>
      <p:bldP spid="76087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6" name="Rectangle 2"/>
          <p:cNvSpPr>
            <a:spLocks noChangeArrowheads="1"/>
          </p:cNvSpPr>
          <p:nvPr/>
        </p:nvSpPr>
        <p:spPr bwMode="auto">
          <a:xfrm>
            <a:off x="152400" y="3505200"/>
            <a:ext cx="1423988"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S</a:t>
            </a:r>
            <a:r>
              <a:rPr lang="en-US" baseline="-25000">
                <a:solidFill>
                  <a:schemeClr val="tx2"/>
                </a:solidFill>
                <a:effectLst>
                  <a:outerShdw blurRad="38100" dist="38100" dir="2700000" algn="tl">
                    <a:srgbClr val="000000"/>
                  </a:outerShdw>
                </a:effectLst>
              </a:rPr>
              <a:t>oracle</a:t>
            </a:r>
            <a:r>
              <a:rPr lang="en-US">
                <a:effectLst/>
              </a:rPr>
              <a:t> </a:t>
            </a:r>
          </a:p>
        </p:txBody>
      </p:sp>
      <p:sp>
        <p:nvSpPr>
          <p:cNvPr id="763907" name="Rectangle 3"/>
          <p:cNvSpPr>
            <a:spLocks noChangeArrowheads="1"/>
          </p:cNvSpPr>
          <p:nvPr/>
        </p:nvSpPr>
        <p:spPr bwMode="auto">
          <a:xfrm>
            <a:off x="260350" y="984250"/>
            <a:ext cx="104140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alg</a:t>
            </a:r>
          </a:p>
        </p:txBody>
      </p:sp>
      <p:sp>
        <p:nvSpPr>
          <p:cNvPr id="177156" name="Oval 5"/>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57" name="Oval 6"/>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58" name="Oval 7"/>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59" name="Oval 8"/>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0" name="Oval 9"/>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1" name="Oval 10"/>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2" name="Oval 11"/>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3" name="Oval 12"/>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4" name="Oval 13"/>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77165" name="Oval 14"/>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63924" name="Text Box 20"/>
          <p:cNvSpPr txBox="1">
            <a:spLocks noChangeArrowheads="1"/>
          </p:cNvSpPr>
          <p:nvPr/>
        </p:nvSpPr>
        <p:spPr bwMode="auto">
          <a:xfrm>
            <a:off x="3635375" y="700088"/>
            <a:ext cx="4298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r>
              <a:rPr lang="en-US" altLang="en-US">
                <a:effectLst/>
              </a:rPr>
              <a:t> = </a:t>
            </a:r>
            <a:r>
              <a:rPr lang="en-US" altLang="en-US">
                <a:solidFill>
                  <a:srgbClr val="66FF33"/>
                </a:solidFill>
                <a:effectLst/>
              </a:rPr>
              <a:t>SolutionMap</a:t>
            </a:r>
            <a:r>
              <a:rPr lang="en-US" altLang="en-US">
                <a:effectLst/>
              </a:rPr>
              <a:t>(S</a:t>
            </a:r>
            <a:r>
              <a:rPr lang="en-US" altLang="en-US" baseline="-25000">
                <a:effectLst/>
              </a:rPr>
              <a:t>oracle</a:t>
            </a:r>
            <a:r>
              <a:rPr lang="en-US" altLang="en-US">
                <a:effectLst/>
              </a:rPr>
              <a:t>)</a:t>
            </a:r>
          </a:p>
        </p:txBody>
      </p:sp>
      <p:sp>
        <p:nvSpPr>
          <p:cNvPr id="763927" name="Line 23"/>
          <p:cNvSpPr>
            <a:spLocks noChangeShapeType="1"/>
          </p:cNvSpPr>
          <p:nvPr/>
        </p:nvSpPr>
        <p:spPr bwMode="auto">
          <a:xfrm>
            <a:off x="2425700" y="2489200"/>
            <a:ext cx="503238" cy="3048000"/>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3928" name="Line 24"/>
          <p:cNvSpPr>
            <a:spLocks noChangeShapeType="1"/>
          </p:cNvSpPr>
          <p:nvPr/>
        </p:nvSpPr>
        <p:spPr bwMode="auto">
          <a:xfrm>
            <a:off x="2501900" y="2500313"/>
            <a:ext cx="1265238" cy="2274887"/>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3929" name="Line 25"/>
          <p:cNvSpPr>
            <a:spLocks noChangeShapeType="1"/>
          </p:cNvSpPr>
          <p:nvPr/>
        </p:nvSpPr>
        <p:spPr bwMode="auto">
          <a:xfrm>
            <a:off x="4135438" y="1752600"/>
            <a:ext cx="1841500" cy="4013200"/>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3930" name="Line 26"/>
          <p:cNvSpPr>
            <a:spLocks noChangeShapeType="1"/>
          </p:cNvSpPr>
          <p:nvPr/>
        </p:nvSpPr>
        <p:spPr bwMode="auto">
          <a:xfrm>
            <a:off x="4833938" y="2133600"/>
            <a:ext cx="1828800" cy="2717800"/>
          </a:xfrm>
          <a:prstGeom prst="line">
            <a:avLst/>
          </a:prstGeom>
          <a:noFill/>
          <a:ln w="25400" cap="sq">
            <a:solidFill>
              <a:srgbClr val="66FF33"/>
            </a:solidFill>
            <a:round/>
            <a:headEnd type="triangle" w="med" len="med"/>
            <a:tailEnd/>
          </a:ln>
          <a:effectLst/>
        </p:spPr>
        <p:txBody>
          <a:bodyPr lIns="274320" rIns="274320">
            <a:spAutoFit/>
          </a:bodyPr>
          <a:lstStyle/>
          <a:p>
            <a:pPr>
              <a:defRPr/>
            </a:pPr>
            <a:endParaRPr lang="en-CA"/>
          </a:p>
        </p:txBody>
      </p:sp>
      <p:sp>
        <p:nvSpPr>
          <p:cNvPr id="763933" name="Text Box 29"/>
          <p:cNvSpPr txBox="1">
            <a:spLocks noChangeArrowheads="1"/>
          </p:cNvSpPr>
          <p:nvPr/>
        </p:nvSpPr>
        <p:spPr bwMode="auto">
          <a:xfrm>
            <a:off x="457200" y="1981200"/>
            <a:ext cx="2206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ok mapped </a:t>
            </a:r>
            <a:br>
              <a:rPr lang="en-US" altLang="en-US">
                <a:effectLst/>
              </a:rPr>
            </a:br>
            <a:r>
              <a:rPr lang="en-US" altLang="en-US">
                <a:effectLst/>
              </a:rPr>
              <a:t>to twice</a:t>
            </a:r>
          </a:p>
        </p:txBody>
      </p:sp>
      <p:sp>
        <p:nvSpPr>
          <p:cNvPr id="763934" name="Text Box 30"/>
          <p:cNvSpPr txBox="1">
            <a:spLocks noChangeArrowheads="1"/>
          </p:cNvSpPr>
          <p:nvPr/>
        </p:nvSpPr>
        <p:spPr bwMode="auto">
          <a:xfrm>
            <a:off x="2003425" y="1676400"/>
            <a:ext cx="30257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ok not mapped to</a:t>
            </a:r>
          </a:p>
        </p:txBody>
      </p:sp>
      <p:sp>
        <p:nvSpPr>
          <p:cNvPr id="763935" name="Oval 31"/>
          <p:cNvSpPr>
            <a:spLocks noChangeArrowheads="1"/>
          </p:cNvSpPr>
          <p:nvPr/>
        </p:nvSpPr>
        <p:spPr bwMode="auto">
          <a:xfrm>
            <a:off x="3810000" y="2514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2" name="Group 32"/>
          <p:cNvGrpSpPr>
            <a:grpSpLocks/>
          </p:cNvGrpSpPr>
          <p:nvPr/>
        </p:nvGrpSpPr>
        <p:grpSpPr bwMode="auto">
          <a:xfrm>
            <a:off x="2501900" y="1081088"/>
            <a:ext cx="6575425" cy="4695825"/>
            <a:chOff x="2501900" y="1081087"/>
            <a:chExt cx="6575425" cy="4695826"/>
          </a:xfrm>
        </p:grpSpPr>
        <p:sp>
          <p:nvSpPr>
            <p:cNvPr id="763920" name="Line 16"/>
            <p:cNvSpPr>
              <a:spLocks noChangeShapeType="1"/>
            </p:cNvSpPr>
            <p:nvPr/>
          </p:nvSpPr>
          <p:spPr bwMode="auto">
            <a:xfrm>
              <a:off x="2501900" y="2500312"/>
              <a:ext cx="503238" cy="3048001"/>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3921" name="Line 17"/>
            <p:cNvSpPr>
              <a:spLocks noChangeShapeType="1"/>
            </p:cNvSpPr>
            <p:nvPr/>
          </p:nvSpPr>
          <p:spPr bwMode="auto">
            <a:xfrm>
              <a:off x="3178175" y="2220912"/>
              <a:ext cx="622300" cy="2565401"/>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3922" name="Line 18"/>
            <p:cNvSpPr>
              <a:spLocks noChangeShapeType="1"/>
            </p:cNvSpPr>
            <p:nvPr/>
          </p:nvSpPr>
          <p:spPr bwMode="auto">
            <a:xfrm>
              <a:off x="4211638" y="1763712"/>
              <a:ext cx="1841500" cy="4013201"/>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763923" name="Line 19"/>
            <p:cNvSpPr>
              <a:spLocks noChangeShapeType="1"/>
            </p:cNvSpPr>
            <p:nvPr/>
          </p:nvSpPr>
          <p:spPr bwMode="auto">
            <a:xfrm>
              <a:off x="4910138" y="2144712"/>
              <a:ext cx="1828800" cy="2717801"/>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sp>
          <p:nvSpPr>
            <p:cNvPr id="177181" name="Text Box 21"/>
            <p:cNvSpPr txBox="1">
              <a:spLocks noChangeArrowheads="1"/>
            </p:cNvSpPr>
            <p:nvPr/>
          </p:nvSpPr>
          <p:spPr bwMode="auto">
            <a:xfrm>
              <a:off x="3635375" y="1081087"/>
              <a:ext cx="544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r>
                <a:rPr lang="en-US" altLang="en-US">
                  <a:effectLst/>
                </a:rPr>
                <a:t> = </a:t>
              </a:r>
              <a:r>
                <a:rPr lang="en-US" altLang="en-US">
                  <a:solidFill>
                    <a:srgbClr val="00FFCC"/>
                  </a:solidFill>
                  <a:effectLst/>
                </a:rPr>
                <a:t>ReverseSolutionMap</a:t>
              </a:r>
              <a:r>
                <a:rPr lang="en-US" altLang="en-US">
                  <a:effectLst/>
                </a:rPr>
                <a:t>(S</a:t>
              </a:r>
              <a:r>
                <a:rPr lang="en-US" altLang="en-US" baseline="-25000">
                  <a:effectLst/>
                </a:rPr>
                <a:t>alg</a:t>
              </a:r>
              <a:r>
                <a:rPr lang="en-US" altLang="en-US">
                  <a:effectLst/>
                </a:rPr>
                <a:t>)</a:t>
              </a:r>
            </a:p>
          </p:txBody>
        </p:sp>
        <p:sp>
          <p:nvSpPr>
            <p:cNvPr id="763936" name="Line 32"/>
            <p:cNvSpPr>
              <a:spLocks noChangeShapeType="1"/>
            </p:cNvSpPr>
            <p:nvPr/>
          </p:nvSpPr>
          <p:spPr bwMode="auto">
            <a:xfrm>
              <a:off x="3860800" y="2590799"/>
              <a:ext cx="0" cy="2133600"/>
            </a:xfrm>
            <a:prstGeom prst="line">
              <a:avLst/>
            </a:prstGeom>
            <a:noFill/>
            <a:ln w="25400" cap="sq">
              <a:solidFill>
                <a:srgbClr val="00FFCC"/>
              </a:solidFill>
              <a:round/>
              <a:headEnd/>
              <a:tailEnd type="triangle" w="med" len="med"/>
            </a:ln>
            <a:effectLst/>
          </p:spPr>
          <p:txBody>
            <a:bodyPr lIns="274320" rIns="274320">
              <a:spAutoFit/>
            </a:bodyPr>
            <a:lstStyle/>
            <a:p>
              <a:pPr>
                <a:defRPr/>
              </a:pPr>
              <a:endParaRPr lang="en-CA"/>
            </a:p>
          </p:txBody>
        </p:sp>
      </p:grpSp>
      <p:sp>
        <p:nvSpPr>
          <p:cNvPr id="763938" name="Text Box 34"/>
          <p:cNvSpPr txBox="1">
            <a:spLocks noChangeArrowheads="1"/>
          </p:cNvSpPr>
          <p:nvPr/>
        </p:nvSpPr>
        <p:spPr bwMode="auto">
          <a:xfrm>
            <a:off x="3810000" y="2362200"/>
            <a:ext cx="48783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Even the unexpected solutions</a:t>
            </a:r>
            <a:br>
              <a:rPr lang="en-US" altLang="en-US">
                <a:effectLst/>
              </a:rPr>
            </a:br>
            <a:r>
              <a:rPr lang="en-US" altLang="en-US">
                <a:effectLst/>
              </a:rPr>
              <a:t>need to be mapped.</a:t>
            </a:r>
          </a:p>
        </p:txBody>
      </p:sp>
      <p:sp>
        <p:nvSpPr>
          <p:cNvPr id="32"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Forward </a:t>
            </a:r>
            <a:r>
              <a:rPr lang="en-US" sz="2400" dirty="0" err="1">
                <a:solidFill>
                  <a:schemeClr val="tx2"/>
                </a:solidFill>
              </a:rPr>
              <a:t>vs</a:t>
            </a:r>
            <a:r>
              <a:rPr lang="en-US" sz="2400" dirty="0">
                <a:solidFill>
                  <a:schemeClr val="tx2"/>
                </a:solidFill>
              </a:rPr>
              <a:t> Reverse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63928"/>
                                        </p:tgtEl>
                                        <p:attrNameLst>
                                          <p:attrName>style.visibility</p:attrName>
                                        </p:attrNameLst>
                                      </p:cBhvr>
                                      <p:to>
                                        <p:strVal val="visible"/>
                                      </p:to>
                                    </p:set>
                                    <p:anim calcmode="lin" valueType="num">
                                      <p:cBhvr additive="base">
                                        <p:cTn id="7" dur="500" fill="hold"/>
                                        <p:tgtEl>
                                          <p:spTgt spid="763928"/>
                                        </p:tgtEl>
                                        <p:attrNameLst>
                                          <p:attrName>ppt_x</p:attrName>
                                        </p:attrNameLst>
                                      </p:cBhvr>
                                      <p:tavLst>
                                        <p:tav tm="0">
                                          <p:val>
                                            <p:strVal val="#ppt_x"/>
                                          </p:val>
                                        </p:tav>
                                        <p:tav tm="100000">
                                          <p:val>
                                            <p:strVal val="#ppt_x"/>
                                          </p:val>
                                        </p:tav>
                                      </p:tavLst>
                                    </p:anim>
                                    <p:anim calcmode="lin" valueType="num">
                                      <p:cBhvr additive="base">
                                        <p:cTn id="8" dur="500" fill="hold"/>
                                        <p:tgtEl>
                                          <p:spTgt spid="76392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63933"/>
                                        </p:tgtEl>
                                        <p:attrNameLst>
                                          <p:attrName>style.visibility</p:attrName>
                                        </p:attrNameLst>
                                      </p:cBhvr>
                                      <p:to>
                                        <p:strVal val="visible"/>
                                      </p:to>
                                    </p:set>
                                    <p:anim calcmode="lin" valueType="num">
                                      <p:cBhvr additive="base">
                                        <p:cTn id="11" dur="500" fill="hold"/>
                                        <p:tgtEl>
                                          <p:spTgt spid="763933"/>
                                        </p:tgtEl>
                                        <p:attrNameLst>
                                          <p:attrName>ppt_x</p:attrName>
                                        </p:attrNameLst>
                                      </p:cBhvr>
                                      <p:tavLst>
                                        <p:tav tm="0">
                                          <p:val>
                                            <p:strVal val="#ppt_x"/>
                                          </p:val>
                                        </p:tav>
                                        <p:tav tm="100000">
                                          <p:val>
                                            <p:strVal val="#ppt_x"/>
                                          </p:val>
                                        </p:tav>
                                      </p:tavLst>
                                    </p:anim>
                                    <p:anim calcmode="lin" valueType="num">
                                      <p:cBhvr additive="base">
                                        <p:cTn id="12" dur="500" fill="hold"/>
                                        <p:tgtEl>
                                          <p:spTgt spid="76393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63934"/>
                                        </p:tgtEl>
                                        <p:attrNameLst>
                                          <p:attrName>style.visibility</p:attrName>
                                        </p:attrNameLst>
                                      </p:cBhvr>
                                      <p:to>
                                        <p:strVal val="visible"/>
                                      </p:to>
                                    </p:set>
                                    <p:anim calcmode="lin" valueType="num">
                                      <p:cBhvr additive="base">
                                        <p:cTn id="15" dur="500" fill="hold"/>
                                        <p:tgtEl>
                                          <p:spTgt spid="763934"/>
                                        </p:tgtEl>
                                        <p:attrNameLst>
                                          <p:attrName>ppt_x</p:attrName>
                                        </p:attrNameLst>
                                      </p:cBhvr>
                                      <p:tavLst>
                                        <p:tav tm="0">
                                          <p:val>
                                            <p:strVal val="#ppt_x"/>
                                          </p:val>
                                        </p:tav>
                                        <p:tav tm="100000">
                                          <p:val>
                                            <p:strVal val="#ppt_x"/>
                                          </p:val>
                                        </p:tav>
                                      </p:tavLst>
                                    </p:anim>
                                    <p:anim calcmode="lin" valueType="num">
                                      <p:cBhvr additive="base">
                                        <p:cTn id="16" dur="500" fill="hold"/>
                                        <p:tgtEl>
                                          <p:spTgt spid="76393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63924"/>
                                        </p:tgtEl>
                                        <p:attrNameLst>
                                          <p:attrName>style.visibility</p:attrName>
                                        </p:attrNameLst>
                                      </p:cBhvr>
                                      <p:to>
                                        <p:strVal val="visible"/>
                                      </p:to>
                                    </p:set>
                                    <p:anim calcmode="lin" valueType="num">
                                      <p:cBhvr additive="base">
                                        <p:cTn id="19" dur="500" fill="hold"/>
                                        <p:tgtEl>
                                          <p:spTgt spid="763924"/>
                                        </p:tgtEl>
                                        <p:attrNameLst>
                                          <p:attrName>ppt_x</p:attrName>
                                        </p:attrNameLst>
                                      </p:cBhvr>
                                      <p:tavLst>
                                        <p:tav tm="0">
                                          <p:val>
                                            <p:strVal val="#ppt_x"/>
                                          </p:val>
                                        </p:tav>
                                        <p:tav tm="100000">
                                          <p:val>
                                            <p:strVal val="#ppt_x"/>
                                          </p:val>
                                        </p:tav>
                                      </p:tavLst>
                                    </p:anim>
                                    <p:anim calcmode="lin" valueType="num">
                                      <p:cBhvr additive="base">
                                        <p:cTn id="20" dur="500" fill="hold"/>
                                        <p:tgtEl>
                                          <p:spTgt spid="76392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63935"/>
                                        </p:tgtEl>
                                        <p:attrNameLst>
                                          <p:attrName>style.visibility</p:attrName>
                                        </p:attrNameLst>
                                      </p:cBhvr>
                                      <p:to>
                                        <p:strVal val="visible"/>
                                      </p:to>
                                    </p:set>
                                    <p:anim calcmode="lin" valueType="num">
                                      <p:cBhvr additive="base">
                                        <p:cTn id="23" dur="500" fill="hold"/>
                                        <p:tgtEl>
                                          <p:spTgt spid="763935"/>
                                        </p:tgtEl>
                                        <p:attrNameLst>
                                          <p:attrName>ppt_x</p:attrName>
                                        </p:attrNameLst>
                                      </p:cBhvr>
                                      <p:tavLst>
                                        <p:tav tm="0">
                                          <p:val>
                                            <p:strVal val="#ppt_x"/>
                                          </p:val>
                                        </p:tav>
                                        <p:tav tm="100000">
                                          <p:val>
                                            <p:strVal val="#ppt_x"/>
                                          </p:val>
                                        </p:tav>
                                      </p:tavLst>
                                    </p:anim>
                                    <p:anim calcmode="lin" valueType="num">
                                      <p:cBhvr additive="base">
                                        <p:cTn id="24" dur="500" fill="hold"/>
                                        <p:tgtEl>
                                          <p:spTgt spid="76393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763938"/>
                                        </p:tgtEl>
                                        <p:attrNameLst>
                                          <p:attrName>style.visibility</p:attrName>
                                        </p:attrNameLst>
                                      </p:cBhvr>
                                      <p:to>
                                        <p:strVal val="visible"/>
                                      </p:to>
                                    </p:set>
                                    <p:anim calcmode="lin" valueType="num">
                                      <p:cBhvr additive="base">
                                        <p:cTn id="29" dur="500" fill="hold"/>
                                        <p:tgtEl>
                                          <p:spTgt spid="763938"/>
                                        </p:tgtEl>
                                        <p:attrNameLst>
                                          <p:attrName>ppt_x</p:attrName>
                                        </p:attrNameLst>
                                      </p:cBhvr>
                                      <p:tavLst>
                                        <p:tav tm="0">
                                          <p:val>
                                            <p:strVal val="1+#ppt_w/2"/>
                                          </p:val>
                                        </p:tav>
                                        <p:tav tm="100000">
                                          <p:val>
                                            <p:strVal val="#ppt_x"/>
                                          </p:val>
                                        </p:tav>
                                      </p:tavLst>
                                    </p:anim>
                                    <p:anim calcmode="lin" valueType="num">
                                      <p:cBhvr additive="base">
                                        <p:cTn id="30" dur="500" fill="hold"/>
                                        <p:tgtEl>
                                          <p:spTgt spid="763938"/>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76393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763934"/>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3924" grpId="0"/>
      <p:bldP spid="763933" grpId="0"/>
      <p:bldP spid="763933" grpId="1"/>
      <p:bldP spid="763934" grpId="0"/>
      <p:bldP spid="763934" grpId="1"/>
      <p:bldP spid="763935" grpId="0" animBg="1"/>
      <p:bldP spid="763938"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a:xfrm>
            <a:off x="609600" y="2438400"/>
            <a:ext cx="7772400" cy="1143000"/>
          </a:xfrm>
        </p:spPr>
        <p:txBody>
          <a:bodyPr/>
          <a:lstStyle/>
          <a:p>
            <a:pPr>
              <a:defRPr/>
            </a:pPr>
            <a:r>
              <a:rPr lang="en-US" dirty="0" smtClean="0"/>
              <a:t>The End</a:t>
            </a: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p:cNvSpPr>
            <a:spLocks noGrp="1" noChangeArrowheads="1"/>
          </p:cNvSpPr>
          <p:nvPr>
            <p:ph type="title"/>
          </p:nvPr>
        </p:nvSpPr>
        <p:spPr/>
        <p:txBody>
          <a:bodyPr/>
          <a:lstStyle/>
          <a:p>
            <a:pPr>
              <a:defRPr/>
            </a:pPr>
            <a:r>
              <a:rPr lang="en-US" smtClean="0"/>
              <a:t>An early version of these slides produced by</a:t>
            </a:r>
            <a:endParaRPr lang="en-CA" smtClean="0"/>
          </a:p>
        </p:txBody>
      </p:sp>
      <p:sp>
        <p:nvSpPr>
          <p:cNvPr id="576515" name="Rectangle 3"/>
          <p:cNvSpPr>
            <a:spLocks noGrp="1" noChangeArrowheads="1"/>
          </p:cNvSpPr>
          <p:nvPr>
            <p:ph type="body" idx="1"/>
          </p:nvPr>
        </p:nvSpPr>
        <p:spPr/>
        <p:txBody>
          <a:bodyPr/>
          <a:lstStyle/>
          <a:p>
            <a:pPr marL="0" indent="0" algn="ctr">
              <a:defRPr/>
            </a:pPr>
            <a:r>
              <a:rPr lang="en-US" smtClean="0"/>
              <a:t>Steven Rudich </a:t>
            </a:r>
          </a:p>
          <a:p>
            <a:pPr marL="0" indent="0" algn="ctr">
              <a:defRPr/>
            </a:pPr>
            <a:r>
              <a:rPr lang="en-US" smtClean="0"/>
              <a:t>from </a:t>
            </a:r>
            <a:r>
              <a:rPr lang="en-CA" smtClean="0"/>
              <a:t>Carnegie Mellon University</a:t>
            </a:r>
          </a:p>
        </p:txBody>
      </p:sp>
      <p:pic>
        <p:nvPicPr>
          <p:cNvPr id="179204" name="Picture 4" descr="rudic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0" y="3276600"/>
            <a:ext cx="187325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050"/>
          <p:cNvSpPr>
            <a:spLocks noGrp="1" noChangeArrowheads="1"/>
          </p:cNvSpPr>
          <p:nvPr>
            <p:ph type="title"/>
          </p:nvPr>
        </p:nvSpPr>
        <p:spPr>
          <a:xfrm>
            <a:off x="685800" y="2057400"/>
            <a:ext cx="7772400" cy="1143000"/>
          </a:xfrm>
        </p:spPr>
        <p:txBody>
          <a:bodyPr/>
          <a:lstStyle/>
          <a:p>
            <a:pPr>
              <a:defRPr/>
            </a:pPr>
            <a:r>
              <a:rPr lang="en-US" dirty="0"/>
              <a:t>Things Cut </a:t>
            </a:r>
            <a:r>
              <a:rPr lang="en-US" dirty="0" smtClean="0"/>
              <a:t>Out</a:t>
            </a:r>
            <a:br>
              <a:rPr lang="en-US" dirty="0" smtClean="0"/>
            </a:br>
            <a:r>
              <a:rPr lang="en-US" dirty="0" smtClean="0"/>
              <a:t>of More Detailed NP Talk</a:t>
            </a:r>
            <a:endParaRPr lang="en-US" dirty="0"/>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2" name="Rectangle 2"/>
          <p:cNvSpPr>
            <a:spLocks noGrp="1" noChangeArrowheads="1"/>
          </p:cNvSpPr>
          <p:nvPr>
            <p:ph type="title"/>
          </p:nvPr>
        </p:nvSpPr>
        <p:spPr/>
        <p:txBody>
          <a:bodyPr/>
          <a:lstStyle/>
          <a:p>
            <a:pPr>
              <a:defRPr/>
            </a:pPr>
            <a:r>
              <a:rPr lang="en-US" smtClean="0"/>
              <a:t>Computational Complexity Theory</a:t>
            </a:r>
          </a:p>
        </p:txBody>
      </p:sp>
      <p:sp>
        <p:nvSpPr>
          <p:cNvPr id="706563" name="Rectangle 3"/>
          <p:cNvSpPr>
            <a:spLocks noGrp="1" noChangeArrowheads="1"/>
          </p:cNvSpPr>
          <p:nvPr>
            <p:ph type="body" idx="1"/>
          </p:nvPr>
        </p:nvSpPr>
        <p:spPr>
          <a:xfrm>
            <a:off x="685800" y="1752600"/>
            <a:ext cx="7772400" cy="4572000"/>
          </a:xfrm>
        </p:spPr>
        <p:txBody>
          <a:bodyPr/>
          <a:lstStyle/>
          <a:p>
            <a:pPr marL="0" indent="0">
              <a:defRPr/>
            </a:pPr>
            <a:r>
              <a:rPr lang="en-US" b="1" smtClean="0">
                <a:latin typeface="Arial" pitchFamily="34" charset="0"/>
                <a:cs typeface="Arial" pitchFamily="34" charset="0"/>
              </a:rPr>
              <a:t>Computational Complexity Theory </a:t>
            </a:r>
            <a:r>
              <a:rPr lang="en-US" smtClean="0">
                <a:latin typeface="Arial" pitchFamily="34" charset="0"/>
                <a:cs typeface="Arial" pitchFamily="34" charset="0"/>
              </a:rPr>
              <a:t>is the study of how much of a given resource (such as time, space, parallelism, randomness, algebraic operations, communication, or quantum steps) is required to perform the computations that interest us the most.</a:t>
            </a: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Rectangle 2"/>
          <p:cNvSpPr>
            <a:spLocks noGrp="1" noChangeArrowheads="1"/>
          </p:cNvSpPr>
          <p:nvPr>
            <p:ph type="body" idx="1"/>
          </p:nvPr>
        </p:nvSpPr>
        <p:spPr>
          <a:xfrm>
            <a:off x="685800" y="1752600"/>
            <a:ext cx="7772400" cy="2362200"/>
          </a:xfrm>
        </p:spPr>
        <p:txBody>
          <a:bodyPr/>
          <a:lstStyle/>
          <a:p>
            <a:pPr marL="0" indent="0" algn="ctr">
              <a:defRPr/>
            </a:pPr>
            <a:r>
              <a:rPr lang="en-US" sz="4800" smtClean="0"/>
              <a:t>Given a graph G, what is a fast algorithm to decide if it can be 2-colored?</a:t>
            </a:r>
          </a:p>
          <a:p>
            <a:pPr marL="0" indent="0">
              <a:defRPr/>
            </a:pPr>
            <a:endParaRPr lang="en-US" sz="4800" smtClean="0"/>
          </a:p>
        </p:txBody>
      </p:sp>
      <p:sp>
        <p:nvSpPr>
          <p:cNvPr id="710659" name="Rectangle 3"/>
          <p:cNvSpPr>
            <a:spLocks noGrp="1" noChangeArrowheads="1"/>
          </p:cNvSpPr>
          <p:nvPr>
            <p:ph type="title"/>
          </p:nvPr>
        </p:nvSpPr>
        <p:spPr/>
        <p:txBody>
          <a:bodyPr/>
          <a:lstStyle/>
          <a:p>
            <a:pPr>
              <a:defRPr/>
            </a:pPr>
            <a:r>
              <a:rPr lang="en-US" sz="4800" smtClean="0"/>
              <a:t>2 </a:t>
            </a:r>
            <a:r>
              <a:rPr lang="en-US" sz="4800" smtClean="0">
                <a:solidFill>
                  <a:srgbClr val="00FFCC"/>
                </a:solidFill>
              </a:rPr>
              <a:t>C</a:t>
            </a:r>
            <a:r>
              <a:rPr lang="en-US" sz="4800" smtClean="0">
                <a:solidFill>
                  <a:srgbClr val="FF00FF"/>
                </a:solidFill>
              </a:rPr>
              <a:t>R</a:t>
            </a:r>
            <a:r>
              <a:rPr lang="en-US" sz="4800" smtClean="0">
                <a:solidFill>
                  <a:schemeClr val="hlink"/>
                </a:solidFill>
              </a:rPr>
              <a:t>A</a:t>
            </a:r>
            <a:r>
              <a:rPr lang="en-US" sz="4800" smtClean="0">
                <a:solidFill>
                  <a:schemeClr val="accent2"/>
                </a:solidFill>
              </a:rPr>
              <a:t>Y</a:t>
            </a:r>
            <a:r>
              <a:rPr lang="en-US" sz="4800" smtClean="0">
                <a:solidFill>
                  <a:srgbClr val="969696"/>
                </a:solidFill>
              </a:rPr>
              <a:t>O</a:t>
            </a:r>
            <a:r>
              <a:rPr lang="en-US" sz="4800" smtClean="0">
                <a:solidFill>
                  <a:srgbClr val="FFFF99"/>
                </a:solidFill>
              </a:rPr>
              <a:t>L</a:t>
            </a:r>
            <a:r>
              <a:rPr lang="en-US" sz="4800" smtClean="0">
                <a:solidFill>
                  <a:schemeClr val="accent1"/>
                </a:solidFill>
              </a:rPr>
              <a:t>A</a:t>
            </a:r>
            <a:r>
              <a:rPr lang="en-US" sz="4800" smtClean="0">
                <a:solidFill>
                  <a:schemeClr val="tx1"/>
                </a:solidFill>
              </a:rPr>
              <a:t>S</a:t>
            </a:r>
            <a:endParaRPr lang="en-US" sz="4800" smtClean="0"/>
          </a:p>
        </p:txBody>
      </p:sp>
      <p:sp>
        <p:nvSpPr>
          <p:cNvPr id="710660" name="Text Box 4"/>
          <p:cNvSpPr txBox="1">
            <a:spLocks noChangeArrowheads="1"/>
          </p:cNvSpPr>
          <p:nvPr/>
        </p:nvSpPr>
        <p:spPr bwMode="auto">
          <a:xfrm>
            <a:off x="838200" y="5065713"/>
            <a:ext cx="67516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PERSPIRATION; BRUTE FORCE: </a:t>
            </a:r>
            <a:br>
              <a:rPr lang="en-US" altLang="en-US">
                <a:effectLst/>
                <a:latin typeface="Comic Sans MS" pitchFamily="66" charset="0"/>
              </a:rPr>
            </a:br>
            <a:r>
              <a:rPr lang="en-US" altLang="en-US">
                <a:effectLst/>
                <a:latin typeface="Comic Sans MS" pitchFamily="66" charset="0"/>
              </a:rPr>
              <a:t>Try out all 2</a:t>
            </a:r>
            <a:r>
              <a:rPr lang="en-US" altLang="en-US" baseline="30000">
                <a:effectLst/>
                <a:latin typeface="Comic Sans MS" pitchFamily="66" charset="0"/>
              </a:rPr>
              <a:t>n</a:t>
            </a:r>
            <a:r>
              <a:rPr lang="en-US" altLang="en-US">
                <a:effectLst/>
                <a:latin typeface="Comic Sans MS" pitchFamily="66" charset="0"/>
              </a:rPr>
              <a:t> ways of 2 coloring 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0660">
                                            <p:txEl>
                                              <p:pRg st="0" end="0"/>
                                            </p:txEl>
                                          </p:spTgt>
                                        </p:tgtEl>
                                        <p:attrNameLst>
                                          <p:attrName>style.visibility</p:attrName>
                                        </p:attrNameLst>
                                      </p:cBhvr>
                                      <p:to>
                                        <p:strVal val="visible"/>
                                      </p:to>
                                    </p:set>
                                    <p:anim calcmode="lin" valueType="num">
                                      <p:cBhvr additive="base">
                                        <p:cTn id="7" dur="500" fill="hold"/>
                                        <p:tgtEl>
                                          <p:spTgt spid="71066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1066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0660" grpId="0" build="p"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Oval 2"/>
          <p:cNvSpPr>
            <a:spLocks noChangeAspect="1" noChangeArrowheads="1"/>
          </p:cNvSpPr>
          <p:nvPr/>
        </p:nvSpPr>
        <p:spPr bwMode="auto">
          <a:xfrm>
            <a:off x="7146925" y="2298700"/>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83" name="Oval 3"/>
          <p:cNvSpPr>
            <a:spLocks noChangeAspect="1" noChangeArrowheads="1"/>
          </p:cNvSpPr>
          <p:nvPr/>
        </p:nvSpPr>
        <p:spPr bwMode="auto">
          <a:xfrm>
            <a:off x="7146925" y="3397250"/>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83300" name="AutoShape 4"/>
          <p:cNvCxnSpPr>
            <a:cxnSpLocks noChangeAspect="1" noChangeShapeType="1"/>
            <a:stCxn id="711682" idx="6"/>
            <a:endCxn id="711698" idx="2"/>
          </p:cNvCxnSpPr>
          <p:nvPr/>
        </p:nvCxnSpPr>
        <p:spPr bwMode="auto">
          <a:xfrm>
            <a:off x="7451725" y="2451100"/>
            <a:ext cx="40957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01" name="AutoShape 5"/>
          <p:cNvCxnSpPr>
            <a:cxnSpLocks noChangeAspect="1" noChangeShapeType="1"/>
            <a:stCxn id="711682" idx="4"/>
            <a:endCxn id="711683" idx="0"/>
          </p:cNvCxnSpPr>
          <p:nvPr/>
        </p:nvCxnSpPr>
        <p:spPr bwMode="auto">
          <a:xfrm>
            <a:off x="7299325" y="2603500"/>
            <a:ext cx="0" cy="793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02" name="AutoShape 6"/>
          <p:cNvCxnSpPr>
            <a:cxnSpLocks noChangeAspect="1" noChangeShapeType="1"/>
            <a:stCxn id="711683" idx="6"/>
          </p:cNvCxnSpPr>
          <p:nvPr/>
        </p:nvCxnSpPr>
        <p:spPr bwMode="auto">
          <a:xfrm>
            <a:off x="7451725" y="3549650"/>
            <a:ext cx="66992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11687" name="Oval 7"/>
          <p:cNvSpPr>
            <a:spLocks noChangeAspect="1" noChangeArrowheads="1"/>
          </p:cNvSpPr>
          <p:nvPr/>
        </p:nvSpPr>
        <p:spPr bwMode="auto">
          <a:xfrm>
            <a:off x="6369050" y="4311650"/>
            <a:ext cx="306388" cy="306388"/>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88" name="Oval 8"/>
          <p:cNvSpPr>
            <a:spLocks noChangeAspect="1" noChangeArrowheads="1"/>
          </p:cNvSpPr>
          <p:nvPr/>
        </p:nvSpPr>
        <p:spPr bwMode="auto">
          <a:xfrm>
            <a:off x="5607050" y="3335338"/>
            <a:ext cx="304800" cy="30638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89" name="Oval 9"/>
          <p:cNvSpPr>
            <a:spLocks noChangeAspect="1" noChangeArrowheads="1"/>
          </p:cNvSpPr>
          <p:nvPr/>
        </p:nvSpPr>
        <p:spPr bwMode="auto">
          <a:xfrm>
            <a:off x="6413500" y="3335338"/>
            <a:ext cx="306388" cy="30638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90" name="Oval 10"/>
          <p:cNvSpPr>
            <a:spLocks noChangeAspect="1" noChangeArrowheads="1"/>
          </p:cNvSpPr>
          <p:nvPr/>
        </p:nvSpPr>
        <p:spPr bwMode="auto">
          <a:xfrm>
            <a:off x="6369050" y="2298700"/>
            <a:ext cx="306388"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83307" name="AutoShape 11"/>
          <p:cNvCxnSpPr>
            <a:cxnSpLocks noChangeAspect="1" noChangeShapeType="1"/>
            <a:stCxn id="711687" idx="1"/>
            <a:endCxn id="711688" idx="5"/>
          </p:cNvCxnSpPr>
          <p:nvPr/>
        </p:nvCxnSpPr>
        <p:spPr bwMode="auto">
          <a:xfrm flipH="1" flipV="1">
            <a:off x="5867400" y="3597275"/>
            <a:ext cx="546100" cy="758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08" name="AutoShape 12"/>
          <p:cNvCxnSpPr>
            <a:cxnSpLocks noChangeAspect="1" noChangeShapeType="1"/>
            <a:stCxn id="711690" idx="4"/>
            <a:endCxn id="711689" idx="0"/>
          </p:cNvCxnSpPr>
          <p:nvPr/>
        </p:nvCxnSpPr>
        <p:spPr bwMode="auto">
          <a:xfrm>
            <a:off x="6521450" y="2603500"/>
            <a:ext cx="44450" cy="731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09" name="AutoShape 13"/>
          <p:cNvCxnSpPr>
            <a:cxnSpLocks noChangeAspect="1" noChangeShapeType="1"/>
            <a:stCxn id="711688" idx="6"/>
            <a:endCxn id="711689" idx="2"/>
          </p:cNvCxnSpPr>
          <p:nvPr/>
        </p:nvCxnSpPr>
        <p:spPr bwMode="auto">
          <a:xfrm>
            <a:off x="5911850" y="3487738"/>
            <a:ext cx="5016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10" name="AutoShape 14"/>
          <p:cNvCxnSpPr>
            <a:cxnSpLocks noChangeAspect="1" noChangeShapeType="1"/>
            <a:stCxn id="711690" idx="3"/>
            <a:endCxn id="711688" idx="7"/>
          </p:cNvCxnSpPr>
          <p:nvPr/>
        </p:nvCxnSpPr>
        <p:spPr bwMode="auto">
          <a:xfrm flipH="1">
            <a:off x="5867400" y="2559050"/>
            <a:ext cx="546100" cy="8207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11" name="AutoShape 15"/>
          <p:cNvCxnSpPr>
            <a:cxnSpLocks noChangeAspect="1" noChangeShapeType="1"/>
            <a:stCxn id="711687" idx="6"/>
            <a:endCxn id="711683" idx="3"/>
          </p:cNvCxnSpPr>
          <p:nvPr/>
        </p:nvCxnSpPr>
        <p:spPr bwMode="auto">
          <a:xfrm flipV="1">
            <a:off x="6675438" y="3657600"/>
            <a:ext cx="515937" cy="8064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11696" name="Oval 16"/>
          <p:cNvSpPr>
            <a:spLocks noChangeAspect="1" noChangeArrowheads="1"/>
          </p:cNvSpPr>
          <p:nvPr/>
        </p:nvSpPr>
        <p:spPr bwMode="auto">
          <a:xfrm>
            <a:off x="6369050" y="5075238"/>
            <a:ext cx="306388"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97" name="Oval 17"/>
          <p:cNvSpPr>
            <a:spLocks noChangeAspect="1" noChangeArrowheads="1"/>
          </p:cNvSpPr>
          <p:nvPr/>
        </p:nvSpPr>
        <p:spPr bwMode="auto">
          <a:xfrm>
            <a:off x="7861300" y="1430338"/>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98" name="Oval 18"/>
          <p:cNvSpPr>
            <a:spLocks noChangeAspect="1" noChangeArrowheads="1"/>
          </p:cNvSpPr>
          <p:nvPr/>
        </p:nvSpPr>
        <p:spPr bwMode="auto">
          <a:xfrm>
            <a:off x="7861300" y="2298700"/>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699" name="Oval 19"/>
          <p:cNvSpPr>
            <a:spLocks noChangeAspect="1" noChangeArrowheads="1"/>
          </p:cNvSpPr>
          <p:nvPr/>
        </p:nvSpPr>
        <p:spPr bwMode="auto">
          <a:xfrm>
            <a:off x="7861300" y="3443288"/>
            <a:ext cx="304800" cy="306387"/>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700" name="Oval 20"/>
          <p:cNvSpPr>
            <a:spLocks noChangeAspect="1" noChangeArrowheads="1"/>
          </p:cNvSpPr>
          <p:nvPr/>
        </p:nvSpPr>
        <p:spPr bwMode="auto">
          <a:xfrm>
            <a:off x="8610600" y="3441700"/>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1701" name="Oval 21"/>
          <p:cNvSpPr>
            <a:spLocks noChangeAspect="1" noChangeArrowheads="1"/>
          </p:cNvSpPr>
          <p:nvPr/>
        </p:nvSpPr>
        <p:spPr bwMode="auto">
          <a:xfrm>
            <a:off x="8610600" y="2298700"/>
            <a:ext cx="304800" cy="30480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183318" name="AutoShape 22"/>
          <p:cNvCxnSpPr>
            <a:cxnSpLocks noChangeAspect="1" noChangeShapeType="1"/>
            <a:stCxn id="711698" idx="6"/>
            <a:endCxn id="711701" idx="2"/>
          </p:cNvCxnSpPr>
          <p:nvPr/>
        </p:nvCxnSpPr>
        <p:spPr bwMode="auto">
          <a:xfrm>
            <a:off x="8166100" y="2451100"/>
            <a:ext cx="44450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19" name="AutoShape 23"/>
          <p:cNvCxnSpPr>
            <a:cxnSpLocks noChangeAspect="1" noChangeShapeType="1"/>
            <a:stCxn id="711698" idx="4"/>
            <a:endCxn id="711699" idx="0"/>
          </p:cNvCxnSpPr>
          <p:nvPr/>
        </p:nvCxnSpPr>
        <p:spPr bwMode="auto">
          <a:xfrm>
            <a:off x="8013700" y="2603500"/>
            <a:ext cx="0" cy="8397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0" name="AutoShape 24"/>
          <p:cNvCxnSpPr>
            <a:cxnSpLocks noChangeAspect="1" noChangeShapeType="1"/>
            <a:stCxn id="711701" idx="4"/>
            <a:endCxn id="711700" idx="0"/>
          </p:cNvCxnSpPr>
          <p:nvPr/>
        </p:nvCxnSpPr>
        <p:spPr bwMode="auto">
          <a:xfrm>
            <a:off x="8763000" y="2603500"/>
            <a:ext cx="0" cy="8382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1" name="AutoShape 25"/>
          <p:cNvCxnSpPr>
            <a:cxnSpLocks noChangeAspect="1" noChangeShapeType="1"/>
            <a:stCxn id="711699" idx="6"/>
            <a:endCxn id="711700" idx="2"/>
          </p:cNvCxnSpPr>
          <p:nvPr/>
        </p:nvCxnSpPr>
        <p:spPr bwMode="auto">
          <a:xfrm flipV="1">
            <a:off x="8166100" y="3594100"/>
            <a:ext cx="444500" cy="31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2" name="AutoShape 26"/>
          <p:cNvCxnSpPr>
            <a:cxnSpLocks noChangeAspect="1" noChangeShapeType="1"/>
            <a:stCxn id="711697" idx="3"/>
            <a:endCxn id="711682" idx="7"/>
          </p:cNvCxnSpPr>
          <p:nvPr/>
        </p:nvCxnSpPr>
        <p:spPr bwMode="auto">
          <a:xfrm flipH="1">
            <a:off x="7407275" y="1690688"/>
            <a:ext cx="498475" cy="6524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3" name="AutoShape 27"/>
          <p:cNvCxnSpPr>
            <a:cxnSpLocks noChangeAspect="1" noChangeShapeType="1"/>
            <a:stCxn id="711701" idx="1"/>
            <a:endCxn id="711697" idx="5"/>
          </p:cNvCxnSpPr>
          <p:nvPr/>
        </p:nvCxnSpPr>
        <p:spPr bwMode="auto">
          <a:xfrm flipH="1" flipV="1">
            <a:off x="8121650" y="1690688"/>
            <a:ext cx="533400" cy="6524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4" name="AutoShape 28"/>
          <p:cNvCxnSpPr>
            <a:cxnSpLocks noChangeAspect="1" noChangeShapeType="1"/>
            <a:stCxn id="711687" idx="4"/>
            <a:endCxn id="711696" idx="0"/>
          </p:cNvCxnSpPr>
          <p:nvPr/>
        </p:nvCxnSpPr>
        <p:spPr bwMode="auto">
          <a:xfrm>
            <a:off x="6521450" y="4618038"/>
            <a:ext cx="0" cy="4572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83325" name="AutoShape 29"/>
          <p:cNvCxnSpPr>
            <a:cxnSpLocks noChangeAspect="1" noChangeShapeType="1"/>
            <a:stCxn id="711690" idx="5"/>
            <a:endCxn id="711683" idx="1"/>
          </p:cNvCxnSpPr>
          <p:nvPr/>
        </p:nvCxnSpPr>
        <p:spPr bwMode="auto">
          <a:xfrm>
            <a:off x="6629400" y="2559050"/>
            <a:ext cx="561975" cy="8826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pic>
        <p:nvPicPr>
          <p:cNvPr id="183326" name="Picture 30" descr="07"/>
          <p:cNvPicPr>
            <a:picLocks noChangeAspect="1" noChangeArrowheads="1"/>
          </p:cNvPicPr>
          <p:nvPr/>
        </p:nvPicPr>
        <p:blipFill>
          <a:blip r:embed="rId2">
            <a:extLst>
              <a:ext uri="{28A0092B-C50C-407E-A947-70E740481C1C}">
                <a14:useLocalDpi xmlns:a14="http://schemas.microsoft.com/office/drawing/2010/main" val="0"/>
              </a:ext>
            </a:extLst>
          </a:blip>
          <a:srcRect b="62222"/>
          <a:stretch>
            <a:fillRect/>
          </a:stretch>
        </p:blipFill>
        <p:spPr bwMode="auto">
          <a:xfrm>
            <a:off x="76200" y="0"/>
            <a:ext cx="5267325"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1711" name="Picture 31" descr="07"/>
          <p:cNvPicPr>
            <a:picLocks noChangeAspect="1" noChangeArrowheads="1"/>
          </p:cNvPicPr>
          <p:nvPr/>
        </p:nvPicPr>
        <p:blipFill>
          <a:blip r:embed="rId2">
            <a:extLst>
              <a:ext uri="{28A0092B-C50C-407E-A947-70E740481C1C}">
                <a14:useLocalDpi xmlns:a14="http://schemas.microsoft.com/office/drawing/2010/main" val="0"/>
              </a:ext>
            </a:extLst>
          </a:blip>
          <a:srcRect t="36667" b="36667"/>
          <a:stretch>
            <a:fillRect/>
          </a:stretch>
        </p:blipFill>
        <p:spPr bwMode="auto">
          <a:xfrm>
            <a:off x="76200" y="2514600"/>
            <a:ext cx="5267325"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1712" name="Picture 32" descr="07"/>
          <p:cNvPicPr>
            <a:picLocks noChangeAspect="1" noChangeArrowheads="1"/>
          </p:cNvPicPr>
          <p:nvPr/>
        </p:nvPicPr>
        <p:blipFill>
          <a:blip r:embed="rId2">
            <a:extLst>
              <a:ext uri="{28A0092B-C50C-407E-A947-70E740481C1C}">
                <a14:useLocalDpi xmlns:a14="http://schemas.microsoft.com/office/drawing/2010/main" val="0"/>
              </a:ext>
            </a:extLst>
          </a:blip>
          <a:srcRect t="63333"/>
          <a:stretch>
            <a:fillRect/>
          </a:stretch>
        </p:blipFill>
        <p:spPr bwMode="auto">
          <a:xfrm>
            <a:off x="76200" y="4343400"/>
            <a:ext cx="5267325"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1713" name="Text Box 33"/>
          <p:cNvSpPr txBox="1">
            <a:spLocks noChangeArrowheads="1"/>
          </p:cNvSpPr>
          <p:nvPr/>
        </p:nvSpPr>
        <p:spPr bwMode="auto">
          <a:xfrm>
            <a:off x="6870700" y="4052888"/>
            <a:ext cx="1511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Sorry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mph" presetSubtype="0" fill="hold" grpId="0" nodeType="clickEffect">
                                  <p:stCondLst>
                                    <p:cond delay="0"/>
                                  </p:stCondLst>
                                  <p:childTnLst>
                                    <p:animClr clrSpc="hsl" dir="cw">
                                      <p:cBhvr override="childStyle">
                                        <p:cTn id="6" dur="500" fill="hold"/>
                                        <p:tgtEl>
                                          <p:spTgt spid="711697"/>
                                        </p:tgtEl>
                                        <p:attrNameLst>
                                          <p:attrName>style.color</p:attrName>
                                        </p:attrNameLst>
                                      </p:cBhvr>
                                      <p:by>
                                        <p:hsl h="10842353" s="0" l="0"/>
                                      </p:by>
                                    </p:animClr>
                                    <p:animClr clrSpc="hsl" dir="cw">
                                      <p:cBhvr>
                                        <p:cTn id="7" dur="500" fill="hold"/>
                                        <p:tgtEl>
                                          <p:spTgt spid="711697"/>
                                        </p:tgtEl>
                                        <p:attrNameLst>
                                          <p:attrName>fillcolor</p:attrName>
                                        </p:attrNameLst>
                                      </p:cBhvr>
                                      <p:by>
                                        <p:hsl h="10842353" s="0" l="0"/>
                                      </p:by>
                                    </p:animClr>
                                    <p:animClr clrSpc="hsl" dir="cw">
                                      <p:cBhvr>
                                        <p:cTn id="8" dur="500" fill="hold"/>
                                        <p:tgtEl>
                                          <p:spTgt spid="711697"/>
                                        </p:tgtEl>
                                        <p:attrNameLst>
                                          <p:attrName>stroke.color</p:attrName>
                                        </p:attrNameLst>
                                      </p:cBhvr>
                                      <p:by>
                                        <p:hsl h="10842353" s="0" l="0"/>
                                      </p:by>
                                    </p:animClr>
                                    <p:set>
                                      <p:cBhvr>
                                        <p:cTn id="9" dur="500" fill="hold"/>
                                        <p:tgtEl>
                                          <p:spTgt spid="711697"/>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499"/>
                                          </p:stCondLst>
                                        </p:cTn>
                                        <p:tgtEl>
                                          <p:spTgt spid="71171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1" presetClass="emph" presetSubtype="0" fill="hold" grpId="0" nodeType="clickEffect">
                                  <p:stCondLst>
                                    <p:cond delay="0"/>
                                  </p:stCondLst>
                                  <p:childTnLst>
                                    <p:animClr clrSpc="hsl" dir="cw">
                                      <p:cBhvr override="childStyle">
                                        <p:cTn id="17" dur="500" fill="hold"/>
                                        <p:tgtEl>
                                          <p:spTgt spid="711701"/>
                                        </p:tgtEl>
                                        <p:attrNameLst>
                                          <p:attrName>style.color</p:attrName>
                                        </p:attrNameLst>
                                      </p:cBhvr>
                                      <p:by>
                                        <p:hsl h="7200000" s="0" l="0"/>
                                      </p:by>
                                    </p:animClr>
                                    <p:animClr clrSpc="hsl" dir="cw">
                                      <p:cBhvr>
                                        <p:cTn id="18" dur="500" fill="hold"/>
                                        <p:tgtEl>
                                          <p:spTgt spid="711701"/>
                                        </p:tgtEl>
                                        <p:attrNameLst>
                                          <p:attrName>fillcolor</p:attrName>
                                        </p:attrNameLst>
                                      </p:cBhvr>
                                      <p:by>
                                        <p:hsl h="7200000" s="0" l="0"/>
                                      </p:by>
                                    </p:animClr>
                                    <p:animClr clrSpc="hsl" dir="cw">
                                      <p:cBhvr>
                                        <p:cTn id="19" dur="500" fill="hold"/>
                                        <p:tgtEl>
                                          <p:spTgt spid="711701"/>
                                        </p:tgtEl>
                                        <p:attrNameLst>
                                          <p:attrName>stroke.color</p:attrName>
                                        </p:attrNameLst>
                                      </p:cBhvr>
                                      <p:by>
                                        <p:hsl h="7200000" s="0" l="0"/>
                                      </p:by>
                                    </p:animClr>
                                    <p:set>
                                      <p:cBhvr>
                                        <p:cTn id="20" dur="500" fill="hold"/>
                                        <p:tgtEl>
                                          <p:spTgt spid="711701"/>
                                        </p:tgtEl>
                                        <p:attrNameLst>
                                          <p:attrName>fill.type</p:attrName>
                                        </p:attrNameLst>
                                      </p:cBhvr>
                                      <p:to>
                                        <p:strVal val="solid"/>
                                      </p:to>
                                    </p:set>
                                  </p:childTnLst>
                                </p:cTn>
                              </p:par>
                              <p:par>
                                <p:cTn id="21" presetID="21" presetClass="emph" presetSubtype="0" fill="hold" grpId="0" nodeType="withEffect">
                                  <p:stCondLst>
                                    <p:cond delay="0"/>
                                  </p:stCondLst>
                                  <p:childTnLst>
                                    <p:animClr clrSpc="hsl" dir="cw">
                                      <p:cBhvr override="childStyle">
                                        <p:cTn id="22" dur="500" fill="hold"/>
                                        <p:tgtEl>
                                          <p:spTgt spid="711682"/>
                                        </p:tgtEl>
                                        <p:attrNameLst>
                                          <p:attrName>style.color</p:attrName>
                                        </p:attrNameLst>
                                      </p:cBhvr>
                                      <p:by>
                                        <p:hsl h="7200000" s="0" l="0"/>
                                      </p:by>
                                    </p:animClr>
                                    <p:animClr clrSpc="hsl" dir="cw">
                                      <p:cBhvr>
                                        <p:cTn id="23" dur="500" fill="hold"/>
                                        <p:tgtEl>
                                          <p:spTgt spid="711682"/>
                                        </p:tgtEl>
                                        <p:attrNameLst>
                                          <p:attrName>fillcolor</p:attrName>
                                        </p:attrNameLst>
                                      </p:cBhvr>
                                      <p:by>
                                        <p:hsl h="7200000" s="0" l="0"/>
                                      </p:by>
                                    </p:animClr>
                                    <p:animClr clrSpc="hsl" dir="cw">
                                      <p:cBhvr>
                                        <p:cTn id="24" dur="500" fill="hold"/>
                                        <p:tgtEl>
                                          <p:spTgt spid="711682"/>
                                        </p:tgtEl>
                                        <p:attrNameLst>
                                          <p:attrName>stroke.color</p:attrName>
                                        </p:attrNameLst>
                                      </p:cBhvr>
                                      <p:by>
                                        <p:hsl h="7200000" s="0" l="0"/>
                                      </p:by>
                                    </p:animClr>
                                    <p:set>
                                      <p:cBhvr>
                                        <p:cTn id="25" dur="500" fill="hold"/>
                                        <p:tgtEl>
                                          <p:spTgt spid="711682"/>
                                        </p:tgtEl>
                                        <p:attrNameLst>
                                          <p:attrName>fill.type</p:attrName>
                                        </p:attrNameLst>
                                      </p:cBhvr>
                                      <p:to>
                                        <p:strVal val="solid"/>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mph" presetSubtype="0" fill="hold" grpId="0" nodeType="clickEffect">
                                  <p:stCondLst>
                                    <p:cond delay="0"/>
                                  </p:stCondLst>
                                  <p:childTnLst>
                                    <p:animClr clrSpc="hsl" dir="cw">
                                      <p:cBhvr override="childStyle">
                                        <p:cTn id="29" dur="500" fill="hold"/>
                                        <p:tgtEl>
                                          <p:spTgt spid="711698"/>
                                        </p:tgtEl>
                                        <p:attrNameLst>
                                          <p:attrName>style.color</p:attrName>
                                        </p:attrNameLst>
                                      </p:cBhvr>
                                      <p:by>
                                        <p:hsl h="10842353" s="0" l="0"/>
                                      </p:by>
                                    </p:animClr>
                                    <p:animClr clrSpc="hsl" dir="cw">
                                      <p:cBhvr>
                                        <p:cTn id="30" dur="500" fill="hold"/>
                                        <p:tgtEl>
                                          <p:spTgt spid="711698"/>
                                        </p:tgtEl>
                                        <p:attrNameLst>
                                          <p:attrName>fillcolor</p:attrName>
                                        </p:attrNameLst>
                                      </p:cBhvr>
                                      <p:by>
                                        <p:hsl h="10842353" s="0" l="0"/>
                                      </p:by>
                                    </p:animClr>
                                    <p:animClr clrSpc="hsl" dir="cw">
                                      <p:cBhvr>
                                        <p:cTn id="31" dur="500" fill="hold"/>
                                        <p:tgtEl>
                                          <p:spTgt spid="711698"/>
                                        </p:tgtEl>
                                        <p:attrNameLst>
                                          <p:attrName>stroke.color</p:attrName>
                                        </p:attrNameLst>
                                      </p:cBhvr>
                                      <p:by>
                                        <p:hsl h="10842353" s="0" l="0"/>
                                      </p:by>
                                    </p:animClr>
                                    <p:set>
                                      <p:cBhvr>
                                        <p:cTn id="32" dur="500" fill="hold"/>
                                        <p:tgtEl>
                                          <p:spTgt spid="711698"/>
                                        </p:tgtEl>
                                        <p:attrNameLst>
                                          <p:attrName>fill.type</p:attrName>
                                        </p:attrNameLst>
                                      </p:cBhvr>
                                      <p:to>
                                        <p:strVal val="solid"/>
                                      </p:to>
                                    </p:set>
                                  </p:childTnLst>
                                </p:cTn>
                              </p:par>
                              <p:par>
                                <p:cTn id="33" presetID="23" presetClass="emph" presetSubtype="0" fill="hold" grpId="0" nodeType="withEffect">
                                  <p:stCondLst>
                                    <p:cond delay="0"/>
                                  </p:stCondLst>
                                  <p:childTnLst>
                                    <p:animClr clrSpc="hsl" dir="cw">
                                      <p:cBhvr override="childStyle">
                                        <p:cTn id="34" dur="500" fill="hold"/>
                                        <p:tgtEl>
                                          <p:spTgt spid="711683"/>
                                        </p:tgtEl>
                                        <p:attrNameLst>
                                          <p:attrName>style.color</p:attrName>
                                        </p:attrNameLst>
                                      </p:cBhvr>
                                      <p:by>
                                        <p:hsl h="10842353" s="0" l="0"/>
                                      </p:by>
                                    </p:animClr>
                                    <p:animClr clrSpc="hsl" dir="cw">
                                      <p:cBhvr>
                                        <p:cTn id="35" dur="500" fill="hold"/>
                                        <p:tgtEl>
                                          <p:spTgt spid="711683"/>
                                        </p:tgtEl>
                                        <p:attrNameLst>
                                          <p:attrName>fillcolor</p:attrName>
                                        </p:attrNameLst>
                                      </p:cBhvr>
                                      <p:by>
                                        <p:hsl h="10842353" s="0" l="0"/>
                                      </p:by>
                                    </p:animClr>
                                    <p:animClr clrSpc="hsl" dir="cw">
                                      <p:cBhvr>
                                        <p:cTn id="36" dur="500" fill="hold"/>
                                        <p:tgtEl>
                                          <p:spTgt spid="711683"/>
                                        </p:tgtEl>
                                        <p:attrNameLst>
                                          <p:attrName>stroke.color</p:attrName>
                                        </p:attrNameLst>
                                      </p:cBhvr>
                                      <p:by>
                                        <p:hsl h="10842353" s="0" l="0"/>
                                      </p:by>
                                    </p:animClr>
                                    <p:set>
                                      <p:cBhvr>
                                        <p:cTn id="37" dur="500" fill="hold"/>
                                        <p:tgtEl>
                                          <p:spTgt spid="711683"/>
                                        </p:tgtEl>
                                        <p:attrNameLst>
                                          <p:attrName>fill.type</p:attrName>
                                        </p:attrNameLst>
                                      </p:cBhvr>
                                      <p:to>
                                        <p:strVal val="solid"/>
                                      </p:to>
                                    </p:set>
                                  </p:childTnLst>
                                </p:cTn>
                              </p:par>
                              <p:par>
                                <p:cTn id="38" presetID="23" presetClass="emph" presetSubtype="0" fill="hold" grpId="0" nodeType="withEffect">
                                  <p:stCondLst>
                                    <p:cond delay="0"/>
                                  </p:stCondLst>
                                  <p:childTnLst>
                                    <p:animClr clrSpc="hsl" dir="cw">
                                      <p:cBhvr override="childStyle">
                                        <p:cTn id="39" dur="500" fill="hold"/>
                                        <p:tgtEl>
                                          <p:spTgt spid="711700"/>
                                        </p:tgtEl>
                                        <p:attrNameLst>
                                          <p:attrName>style.color</p:attrName>
                                        </p:attrNameLst>
                                      </p:cBhvr>
                                      <p:by>
                                        <p:hsl h="10842353" s="0" l="0"/>
                                      </p:by>
                                    </p:animClr>
                                    <p:animClr clrSpc="hsl" dir="cw">
                                      <p:cBhvr>
                                        <p:cTn id="40" dur="500" fill="hold"/>
                                        <p:tgtEl>
                                          <p:spTgt spid="711700"/>
                                        </p:tgtEl>
                                        <p:attrNameLst>
                                          <p:attrName>fillcolor</p:attrName>
                                        </p:attrNameLst>
                                      </p:cBhvr>
                                      <p:by>
                                        <p:hsl h="10842353" s="0" l="0"/>
                                      </p:by>
                                    </p:animClr>
                                    <p:animClr clrSpc="hsl" dir="cw">
                                      <p:cBhvr>
                                        <p:cTn id="41" dur="500" fill="hold"/>
                                        <p:tgtEl>
                                          <p:spTgt spid="711700"/>
                                        </p:tgtEl>
                                        <p:attrNameLst>
                                          <p:attrName>stroke.color</p:attrName>
                                        </p:attrNameLst>
                                      </p:cBhvr>
                                      <p:by>
                                        <p:hsl h="10842353" s="0" l="0"/>
                                      </p:by>
                                    </p:animClr>
                                    <p:set>
                                      <p:cBhvr>
                                        <p:cTn id="42" dur="500" fill="hold"/>
                                        <p:tgtEl>
                                          <p:spTgt spid="711700"/>
                                        </p:tgtEl>
                                        <p:attrNameLst>
                                          <p:attrName>fill.type</p:attrName>
                                        </p:attrNameLst>
                                      </p:cBhvr>
                                      <p:to>
                                        <p:strVal val="solid"/>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1" presetClass="emph" presetSubtype="0" fill="hold" grpId="0" nodeType="clickEffect">
                                  <p:stCondLst>
                                    <p:cond delay="0"/>
                                  </p:stCondLst>
                                  <p:childTnLst>
                                    <p:animClr clrSpc="hsl" dir="cw">
                                      <p:cBhvr override="childStyle">
                                        <p:cTn id="46" dur="500" fill="hold"/>
                                        <p:tgtEl>
                                          <p:spTgt spid="711699"/>
                                        </p:tgtEl>
                                        <p:attrNameLst>
                                          <p:attrName>style.color</p:attrName>
                                        </p:attrNameLst>
                                      </p:cBhvr>
                                      <p:by>
                                        <p:hsl h="7200000" s="0" l="0"/>
                                      </p:by>
                                    </p:animClr>
                                    <p:animClr clrSpc="hsl" dir="cw">
                                      <p:cBhvr>
                                        <p:cTn id="47" dur="500" fill="hold"/>
                                        <p:tgtEl>
                                          <p:spTgt spid="711699"/>
                                        </p:tgtEl>
                                        <p:attrNameLst>
                                          <p:attrName>fillcolor</p:attrName>
                                        </p:attrNameLst>
                                      </p:cBhvr>
                                      <p:by>
                                        <p:hsl h="7200000" s="0" l="0"/>
                                      </p:by>
                                    </p:animClr>
                                    <p:animClr clrSpc="hsl" dir="cw">
                                      <p:cBhvr>
                                        <p:cTn id="48" dur="500" fill="hold"/>
                                        <p:tgtEl>
                                          <p:spTgt spid="711699"/>
                                        </p:tgtEl>
                                        <p:attrNameLst>
                                          <p:attrName>stroke.color</p:attrName>
                                        </p:attrNameLst>
                                      </p:cBhvr>
                                      <p:by>
                                        <p:hsl h="7200000" s="0" l="0"/>
                                      </p:by>
                                    </p:animClr>
                                    <p:set>
                                      <p:cBhvr>
                                        <p:cTn id="49" dur="500" fill="hold"/>
                                        <p:tgtEl>
                                          <p:spTgt spid="711699"/>
                                        </p:tgtEl>
                                        <p:attrNameLst>
                                          <p:attrName>fill.type</p:attrName>
                                        </p:attrNameLst>
                                      </p:cBhvr>
                                      <p:to>
                                        <p:strVal val="solid"/>
                                      </p:to>
                                    </p:set>
                                  </p:childTnLst>
                                </p:cTn>
                              </p:par>
                              <p:par>
                                <p:cTn id="50" presetID="21" presetClass="emph" presetSubtype="0" fill="hold" grpId="0" nodeType="withEffect">
                                  <p:stCondLst>
                                    <p:cond delay="0"/>
                                  </p:stCondLst>
                                  <p:childTnLst>
                                    <p:animClr clrSpc="hsl" dir="cw">
                                      <p:cBhvr override="childStyle">
                                        <p:cTn id="51" dur="500" fill="hold"/>
                                        <p:tgtEl>
                                          <p:spTgt spid="711690"/>
                                        </p:tgtEl>
                                        <p:attrNameLst>
                                          <p:attrName>style.color</p:attrName>
                                        </p:attrNameLst>
                                      </p:cBhvr>
                                      <p:by>
                                        <p:hsl h="7200000" s="0" l="0"/>
                                      </p:by>
                                    </p:animClr>
                                    <p:animClr clrSpc="hsl" dir="cw">
                                      <p:cBhvr>
                                        <p:cTn id="52" dur="500" fill="hold"/>
                                        <p:tgtEl>
                                          <p:spTgt spid="711690"/>
                                        </p:tgtEl>
                                        <p:attrNameLst>
                                          <p:attrName>fillcolor</p:attrName>
                                        </p:attrNameLst>
                                      </p:cBhvr>
                                      <p:by>
                                        <p:hsl h="7200000" s="0" l="0"/>
                                      </p:by>
                                    </p:animClr>
                                    <p:animClr clrSpc="hsl" dir="cw">
                                      <p:cBhvr>
                                        <p:cTn id="53" dur="500" fill="hold"/>
                                        <p:tgtEl>
                                          <p:spTgt spid="711690"/>
                                        </p:tgtEl>
                                        <p:attrNameLst>
                                          <p:attrName>stroke.color</p:attrName>
                                        </p:attrNameLst>
                                      </p:cBhvr>
                                      <p:by>
                                        <p:hsl h="7200000" s="0" l="0"/>
                                      </p:by>
                                    </p:animClr>
                                    <p:set>
                                      <p:cBhvr>
                                        <p:cTn id="54" dur="500" fill="hold"/>
                                        <p:tgtEl>
                                          <p:spTgt spid="711690"/>
                                        </p:tgtEl>
                                        <p:attrNameLst>
                                          <p:attrName>fill.type</p:attrName>
                                        </p:attrNameLst>
                                      </p:cBhvr>
                                      <p:to>
                                        <p:strVal val="solid"/>
                                      </p:to>
                                    </p:set>
                                  </p:childTnLst>
                                </p:cTn>
                              </p:par>
                              <p:par>
                                <p:cTn id="55" presetID="21" presetClass="emph" presetSubtype="0" fill="hold" grpId="0" nodeType="withEffect">
                                  <p:stCondLst>
                                    <p:cond delay="0"/>
                                  </p:stCondLst>
                                  <p:childTnLst>
                                    <p:animClr clrSpc="hsl" dir="cw">
                                      <p:cBhvr override="childStyle">
                                        <p:cTn id="56" dur="500" fill="hold"/>
                                        <p:tgtEl>
                                          <p:spTgt spid="711687"/>
                                        </p:tgtEl>
                                        <p:attrNameLst>
                                          <p:attrName>style.color</p:attrName>
                                        </p:attrNameLst>
                                      </p:cBhvr>
                                      <p:by>
                                        <p:hsl h="7200000" s="0" l="0"/>
                                      </p:by>
                                    </p:animClr>
                                    <p:animClr clrSpc="hsl" dir="cw">
                                      <p:cBhvr>
                                        <p:cTn id="57" dur="500" fill="hold"/>
                                        <p:tgtEl>
                                          <p:spTgt spid="711687"/>
                                        </p:tgtEl>
                                        <p:attrNameLst>
                                          <p:attrName>fillcolor</p:attrName>
                                        </p:attrNameLst>
                                      </p:cBhvr>
                                      <p:by>
                                        <p:hsl h="7200000" s="0" l="0"/>
                                      </p:by>
                                    </p:animClr>
                                    <p:animClr clrSpc="hsl" dir="cw">
                                      <p:cBhvr>
                                        <p:cTn id="58" dur="500" fill="hold"/>
                                        <p:tgtEl>
                                          <p:spTgt spid="711687"/>
                                        </p:tgtEl>
                                        <p:attrNameLst>
                                          <p:attrName>stroke.color</p:attrName>
                                        </p:attrNameLst>
                                      </p:cBhvr>
                                      <p:by>
                                        <p:hsl h="7200000" s="0" l="0"/>
                                      </p:by>
                                    </p:animClr>
                                    <p:set>
                                      <p:cBhvr>
                                        <p:cTn id="59" dur="500" fill="hold"/>
                                        <p:tgtEl>
                                          <p:spTgt spid="711687"/>
                                        </p:tgtEl>
                                        <p:attrNameLst>
                                          <p:attrName>fill.type</p:attrName>
                                        </p:attrNameLst>
                                      </p:cBhvr>
                                      <p:to>
                                        <p:strVal val="solid"/>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23" presetClass="emph" presetSubtype="0" fill="hold" grpId="0" nodeType="clickEffect">
                                  <p:stCondLst>
                                    <p:cond delay="0"/>
                                  </p:stCondLst>
                                  <p:childTnLst>
                                    <p:animClr clrSpc="hsl" dir="cw">
                                      <p:cBhvr override="childStyle">
                                        <p:cTn id="63" dur="500" fill="hold"/>
                                        <p:tgtEl>
                                          <p:spTgt spid="711689"/>
                                        </p:tgtEl>
                                        <p:attrNameLst>
                                          <p:attrName>style.color</p:attrName>
                                        </p:attrNameLst>
                                      </p:cBhvr>
                                      <p:by>
                                        <p:hsl h="10842353" s="0" l="0"/>
                                      </p:by>
                                    </p:animClr>
                                    <p:animClr clrSpc="hsl" dir="cw">
                                      <p:cBhvr>
                                        <p:cTn id="64" dur="500" fill="hold"/>
                                        <p:tgtEl>
                                          <p:spTgt spid="711689"/>
                                        </p:tgtEl>
                                        <p:attrNameLst>
                                          <p:attrName>fillcolor</p:attrName>
                                        </p:attrNameLst>
                                      </p:cBhvr>
                                      <p:by>
                                        <p:hsl h="10842353" s="0" l="0"/>
                                      </p:by>
                                    </p:animClr>
                                    <p:animClr clrSpc="hsl" dir="cw">
                                      <p:cBhvr>
                                        <p:cTn id="65" dur="500" fill="hold"/>
                                        <p:tgtEl>
                                          <p:spTgt spid="711689"/>
                                        </p:tgtEl>
                                        <p:attrNameLst>
                                          <p:attrName>stroke.color</p:attrName>
                                        </p:attrNameLst>
                                      </p:cBhvr>
                                      <p:by>
                                        <p:hsl h="10842353" s="0" l="0"/>
                                      </p:by>
                                    </p:animClr>
                                    <p:set>
                                      <p:cBhvr>
                                        <p:cTn id="66" dur="500" fill="hold"/>
                                        <p:tgtEl>
                                          <p:spTgt spid="711689"/>
                                        </p:tgtEl>
                                        <p:attrNameLst>
                                          <p:attrName>fill.type</p:attrName>
                                        </p:attrNameLst>
                                      </p:cBhvr>
                                      <p:to>
                                        <p:strVal val="solid"/>
                                      </p:to>
                                    </p:set>
                                  </p:childTnLst>
                                </p:cTn>
                              </p:par>
                              <p:par>
                                <p:cTn id="67" presetID="23" presetClass="emph" presetSubtype="0" fill="hold" grpId="0" nodeType="withEffect">
                                  <p:stCondLst>
                                    <p:cond delay="0"/>
                                  </p:stCondLst>
                                  <p:childTnLst>
                                    <p:animClr clrSpc="hsl" dir="cw">
                                      <p:cBhvr override="childStyle">
                                        <p:cTn id="68" dur="500" fill="hold"/>
                                        <p:tgtEl>
                                          <p:spTgt spid="711688"/>
                                        </p:tgtEl>
                                        <p:attrNameLst>
                                          <p:attrName>style.color</p:attrName>
                                        </p:attrNameLst>
                                      </p:cBhvr>
                                      <p:by>
                                        <p:hsl h="10842353" s="0" l="0"/>
                                      </p:by>
                                    </p:animClr>
                                    <p:animClr clrSpc="hsl" dir="cw">
                                      <p:cBhvr>
                                        <p:cTn id="69" dur="500" fill="hold"/>
                                        <p:tgtEl>
                                          <p:spTgt spid="711688"/>
                                        </p:tgtEl>
                                        <p:attrNameLst>
                                          <p:attrName>fillcolor</p:attrName>
                                        </p:attrNameLst>
                                      </p:cBhvr>
                                      <p:by>
                                        <p:hsl h="10842353" s="0" l="0"/>
                                      </p:by>
                                    </p:animClr>
                                    <p:animClr clrSpc="hsl" dir="cw">
                                      <p:cBhvr>
                                        <p:cTn id="70" dur="500" fill="hold"/>
                                        <p:tgtEl>
                                          <p:spTgt spid="711688"/>
                                        </p:tgtEl>
                                        <p:attrNameLst>
                                          <p:attrName>stroke.color</p:attrName>
                                        </p:attrNameLst>
                                      </p:cBhvr>
                                      <p:by>
                                        <p:hsl h="10842353" s="0" l="0"/>
                                      </p:by>
                                    </p:animClr>
                                    <p:set>
                                      <p:cBhvr>
                                        <p:cTn id="71" dur="500" fill="hold"/>
                                        <p:tgtEl>
                                          <p:spTgt spid="711688"/>
                                        </p:tgtEl>
                                        <p:attrNameLst>
                                          <p:attrName>fill.type</p:attrName>
                                        </p:attrNameLst>
                                      </p:cBhvr>
                                      <p:to>
                                        <p:strVal val="solid"/>
                                      </p:to>
                                    </p:set>
                                  </p:childTnLst>
                                </p:cTn>
                              </p:par>
                              <p:par>
                                <p:cTn id="72" presetID="23" presetClass="emph" presetSubtype="0" fill="hold" grpId="0" nodeType="withEffect">
                                  <p:stCondLst>
                                    <p:cond delay="0"/>
                                  </p:stCondLst>
                                  <p:childTnLst>
                                    <p:animClr clrSpc="hsl" dir="cw">
                                      <p:cBhvr override="childStyle">
                                        <p:cTn id="73" dur="500" fill="hold"/>
                                        <p:tgtEl>
                                          <p:spTgt spid="711696"/>
                                        </p:tgtEl>
                                        <p:attrNameLst>
                                          <p:attrName>style.color</p:attrName>
                                        </p:attrNameLst>
                                      </p:cBhvr>
                                      <p:by>
                                        <p:hsl h="10842353" s="0" l="0"/>
                                      </p:by>
                                    </p:animClr>
                                    <p:animClr clrSpc="hsl" dir="cw">
                                      <p:cBhvr>
                                        <p:cTn id="74" dur="500" fill="hold"/>
                                        <p:tgtEl>
                                          <p:spTgt spid="711696"/>
                                        </p:tgtEl>
                                        <p:attrNameLst>
                                          <p:attrName>fillcolor</p:attrName>
                                        </p:attrNameLst>
                                      </p:cBhvr>
                                      <p:by>
                                        <p:hsl h="10842353" s="0" l="0"/>
                                      </p:by>
                                    </p:animClr>
                                    <p:animClr clrSpc="hsl" dir="cw">
                                      <p:cBhvr>
                                        <p:cTn id="75" dur="500" fill="hold"/>
                                        <p:tgtEl>
                                          <p:spTgt spid="711696"/>
                                        </p:tgtEl>
                                        <p:attrNameLst>
                                          <p:attrName>stroke.color</p:attrName>
                                        </p:attrNameLst>
                                      </p:cBhvr>
                                      <p:by>
                                        <p:hsl h="10842353" s="0" l="0"/>
                                      </p:by>
                                    </p:animClr>
                                    <p:set>
                                      <p:cBhvr>
                                        <p:cTn id="76" dur="500" fill="hold"/>
                                        <p:tgtEl>
                                          <p:spTgt spid="711696"/>
                                        </p:tgtEl>
                                        <p:attrNameLst>
                                          <p:attrName>fill.type</p:attrName>
                                        </p:attrNameLst>
                                      </p:cBhvr>
                                      <p:to>
                                        <p:strVal val="solid"/>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499"/>
                                          </p:stCondLst>
                                        </p:cTn>
                                        <p:tgtEl>
                                          <p:spTgt spid="711712"/>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711713"/>
                                        </p:tgtEl>
                                        <p:attrNameLst>
                                          <p:attrName>style.visibility</p:attrName>
                                        </p:attrNameLst>
                                      </p:cBhvr>
                                      <p:to>
                                        <p:strVal val="visible"/>
                                      </p:to>
                                    </p:set>
                                    <p:anim calcmode="lin" valueType="num">
                                      <p:cBhvr additive="base">
                                        <p:cTn id="85" dur="500" fill="hold"/>
                                        <p:tgtEl>
                                          <p:spTgt spid="711713"/>
                                        </p:tgtEl>
                                        <p:attrNameLst>
                                          <p:attrName>ppt_x</p:attrName>
                                        </p:attrNameLst>
                                      </p:cBhvr>
                                      <p:tavLst>
                                        <p:tav tm="0">
                                          <p:val>
                                            <p:strVal val="#ppt_x"/>
                                          </p:val>
                                        </p:tav>
                                        <p:tav tm="100000">
                                          <p:val>
                                            <p:strVal val="#ppt_x"/>
                                          </p:val>
                                        </p:tav>
                                      </p:tavLst>
                                    </p:anim>
                                    <p:anim calcmode="lin" valueType="num">
                                      <p:cBhvr additive="base">
                                        <p:cTn id="86" dur="500" fill="hold"/>
                                        <p:tgtEl>
                                          <p:spTgt spid="7117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1682" grpId="0" animBg="1"/>
      <p:bldP spid="711683" grpId="0" animBg="1"/>
      <p:bldP spid="711687" grpId="0" animBg="1"/>
      <p:bldP spid="711688" grpId="0" animBg="1"/>
      <p:bldP spid="711689" grpId="0" animBg="1"/>
      <p:bldP spid="711690" grpId="0" animBg="1"/>
      <p:bldP spid="711696" grpId="0" animBg="1"/>
      <p:bldP spid="711697" grpId="0" animBg="1"/>
      <p:bldP spid="711698" grpId="0" animBg="1"/>
      <p:bldP spid="711699" grpId="0" animBg="1"/>
      <p:bldP spid="711700" grpId="0" animBg="1"/>
      <p:bldP spid="711701" grpId="0" animBg="1"/>
      <p:bldP spid="711713"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2" descr="08"/>
          <p:cNvPicPr>
            <a:picLocks noChangeAspect="1" noChangeArrowheads="1"/>
          </p:cNvPicPr>
          <p:nvPr/>
        </p:nvPicPr>
        <p:blipFill>
          <a:blip r:embed="rId2">
            <a:extLst>
              <a:ext uri="{28A0092B-C50C-407E-A947-70E740481C1C}">
                <a14:useLocalDpi xmlns:a14="http://schemas.microsoft.com/office/drawing/2010/main" val="0"/>
              </a:ext>
            </a:extLst>
          </a:blip>
          <a:srcRect b="58888"/>
          <a:stretch>
            <a:fillRect/>
          </a:stretch>
        </p:blipFill>
        <p:spPr bwMode="auto">
          <a:xfrm>
            <a:off x="1966913" y="0"/>
            <a:ext cx="521017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2707" name="Picture 3" descr="08"/>
          <p:cNvPicPr>
            <a:picLocks noChangeAspect="1" noChangeArrowheads="1"/>
          </p:cNvPicPr>
          <p:nvPr/>
        </p:nvPicPr>
        <p:blipFill>
          <a:blip r:embed="rId2">
            <a:extLst>
              <a:ext uri="{28A0092B-C50C-407E-A947-70E740481C1C}">
                <a14:useLocalDpi xmlns:a14="http://schemas.microsoft.com/office/drawing/2010/main" val="0"/>
              </a:ext>
            </a:extLst>
          </a:blip>
          <a:srcRect t="42223" b="39999"/>
          <a:stretch>
            <a:fillRect/>
          </a:stretch>
        </p:blipFill>
        <p:spPr bwMode="auto">
          <a:xfrm>
            <a:off x="1966913" y="2895600"/>
            <a:ext cx="5210175"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2708" name="Picture 4" descr="08"/>
          <p:cNvPicPr>
            <a:picLocks noChangeAspect="1" noChangeArrowheads="1"/>
          </p:cNvPicPr>
          <p:nvPr/>
        </p:nvPicPr>
        <p:blipFill>
          <a:blip r:embed="rId2">
            <a:extLst>
              <a:ext uri="{28A0092B-C50C-407E-A947-70E740481C1C}">
                <a14:useLocalDpi xmlns:a14="http://schemas.microsoft.com/office/drawing/2010/main" val="0"/>
              </a:ext>
            </a:extLst>
          </a:blip>
          <a:srcRect t="60001" b="32222"/>
          <a:stretch>
            <a:fillRect/>
          </a:stretch>
        </p:blipFill>
        <p:spPr bwMode="auto">
          <a:xfrm>
            <a:off x="1966913" y="4114800"/>
            <a:ext cx="52101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2709" name="Picture 5" descr="08"/>
          <p:cNvPicPr>
            <a:picLocks noChangeAspect="1" noChangeArrowheads="1"/>
          </p:cNvPicPr>
          <p:nvPr/>
        </p:nvPicPr>
        <p:blipFill>
          <a:blip r:embed="rId2">
            <a:extLst>
              <a:ext uri="{28A0092B-C50C-407E-A947-70E740481C1C}">
                <a14:useLocalDpi xmlns:a14="http://schemas.microsoft.com/office/drawing/2010/main" val="0"/>
              </a:ext>
            </a:extLst>
          </a:blip>
          <a:srcRect t="66667"/>
          <a:stretch>
            <a:fillRect/>
          </a:stretch>
        </p:blipFill>
        <p:spPr bwMode="auto">
          <a:xfrm>
            <a:off x="1966913" y="4572000"/>
            <a:ext cx="5210175"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127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71270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6" fill="hold" nodeType="clickEffect">
                                  <p:stCondLst>
                                    <p:cond delay="0"/>
                                  </p:stCondLst>
                                  <p:childTnLst>
                                    <p:set>
                                      <p:cBhvr>
                                        <p:cTn id="14" dur="1" fill="hold">
                                          <p:stCondLst>
                                            <p:cond delay="0"/>
                                          </p:stCondLst>
                                        </p:cTn>
                                        <p:tgtEl>
                                          <p:spTgt spid="712709"/>
                                        </p:tgtEl>
                                        <p:attrNameLst>
                                          <p:attrName>style.visibility</p:attrName>
                                        </p:attrNameLst>
                                      </p:cBhvr>
                                      <p:to>
                                        <p:strVal val="visible"/>
                                      </p:to>
                                    </p:set>
                                    <p:anim calcmode="lin" valueType="num">
                                      <p:cBhvr additive="base">
                                        <p:cTn id="15" dur="500" fill="hold"/>
                                        <p:tgtEl>
                                          <p:spTgt spid="712709"/>
                                        </p:tgtEl>
                                        <p:attrNameLst>
                                          <p:attrName>ppt_x</p:attrName>
                                        </p:attrNameLst>
                                      </p:cBhvr>
                                      <p:tavLst>
                                        <p:tav tm="0">
                                          <p:val>
                                            <p:strVal val="1+#ppt_w/2"/>
                                          </p:val>
                                        </p:tav>
                                        <p:tav tm="100000">
                                          <p:val>
                                            <p:strVal val="#ppt_x"/>
                                          </p:val>
                                        </p:tav>
                                      </p:tavLst>
                                    </p:anim>
                                    <p:anim calcmode="lin" valueType="num">
                                      <p:cBhvr additive="base">
                                        <p:cTn id="16" dur="500" fill="hold"/>
                                        <p:tgtEl>
                                          <p:spTgt spid="7127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Text Box 2"/>
          <p:cNvSpPr txBox="1">
            <a:spLocks noChangeArrowheads="1"/>
          </p:cNvSpPr>
          <p:nvPr/>
        </p:nvSpPr>
        <p:spPr bwMode="auto">
          <a:xfrm>
            <a:off x="609600" y="1371600"/>
            <a:ext cx="8534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Parity</a:t>
            </a:r>
            <a:endParaRPr lang="en-US" altLang="en-US">
              <a:effectLst/>
            </a:endParaRPr>
          </a:p>
          <a:p>
            <a:pPr>
              <a:buFontTx/>
              <a:buChar char="•"/>
            </a:pPr>
            <a:r>
              <a:rPr lang="en-US" altLang="en-US">
                <a:effectLst/>
              </a:rPr>
              <a:t>Instance: A list of bits </a:t>
            </a:r>
            <a:r>
              <a:rPr lang="en-US" altLang="en-US">
                <a:solidFill>
                  <a:srgbClr val="00FFCC"/>
                </a:solidFill>
                <a:effectLst/>
              </a:rPr>
              <a:t>X=[x</a:t>
            </a:r>
            <a:r>
              <a:rPr lang="en-US" altLang="en-US" baseline="-25000">
                <a:solidFill>
                  <a:srgbClr val="00FFCC"/>
                </a:solidFill>
                <a:effectLst/>
              </a:rPr>
              <a:t>1</a:t>
            </a:r>
            <a:r>
              <a:rPr lang="en-US" altLang="en-US">
                <a:solidFill>
                  <a:srgbClr val="00FFCC"/>
                </a:solidFill>
                <a:effectLst/>
              </a:rPr>
              <a:t>,…x</a:t>
            </a:r>
            <a:r>
              <a:rPr lang="en-US" altLang="en-US" baseline="-25000">
                <a:solidFill>
                  <a:srgbClr val="00FFCC"/>
                </a:solidFill>
                <a:effectLst/>
              </a:rPr>
              <a:t>n</a:t>
            </a:r>
            <a:r>
              <a:rPr lang="en-US" altLang="en-US">
                <a:solidFill>
                  <a:srgbClr val="00FFCC"/>
                </a:solidFill>
                <a:effectLst/>
              </a:rPr>
              <a:t>]</a:t>
            </a:r>
            <a:r>
              <a:rPr lang="en-US" altLang="en-US">
                <a:effectLst/>
              </a:rPr>
              <a:t>.</a:t>
            </a:r>
          </a:p>
          <a:p>
            <a:pPr>
              <a:buFontTx/>
              <a:buChar char="•"/>
            </a:pPr>
            <a:r>
              <a:rPr lang="en-US" altLang="en-US">
                <a:solidFill>
                  <a:srgbClr val="00FFCC"/>
                </a:solidFill>
                <a:effectLst/>
              </a:rPr>
              <a:t>X</a:t>
            </a:r>
            <a:r>
              <a:rPr lang="en-US" altLang="en-US">
                <a:effectLst/>
              </a:rPr>
              <a:t> is a </a:t>
            </a:r>
            <a:r>
              <a:rPr lang="en-US" altLang="en-US">
                <a:solidFill>
                  <a:srgbClr val="FF00FF"/>
                </a:solidFill>
                <a:effectLst/>
              </a:rPr>
              <a:t>Yes</a:t>
            </a:r>
            <a:r>
              <a:rPr lang="en-US" altLang="en-US">
                <a:effectLst/>
              </a:rPr>
              <a:t> Instance if the number of </a:t>
            </a:r>
            <a:r>
              <a:rPr lang="en-US" altLang="en-US">
                <a:solidFill>
                  <a:srgbClr val="00FFCC"/>
                </a:solidFill>
                <a:effectLst/>
              </a:rPr>
              <a:t>x</a:t>
            </a:r>
            <a:r>
              <a:rPr lang="en-US" altLang="en-US" baseline="-25000">
                <a:solidFill>
                  <a:srgbClr val="00FFCC"/>
                </a:solidFill>
                <a:effectLst/>
              </a:rPr>
              <a:t>i</a:t>
            </a:r>
            <a:r>
              <a:rPr lang="en-US" altLang="en-US">
                <a:solidFill>
                  <a:srgbClr val="00FFCC"/>
                </a:solidFill>
                <a:effectLst/>
              </a:rPr>
              <a:t>=1</a:t>
            </a:r>
            <a:r>
              <a:rPr lang="en-US" altLang="en-US">
                <a:effectLst/>
              </a:rPr>
              <a:t> is odd.</a:t>
            </a:r>
          </a:p>
          <a:p>
            <a:r>
              <a:rPr lang="en-US" altLang="en-US">
                <a:solidFill>
                  <a:schemeClr val="hlink"/>
                </a:solidFill>
                <a:effectLst/>
                <a:latin typeface="Symbol" pitchFamily="18" charset="2"/>
                <a:sym typeface="Symbol" pitchFamily="18" charset="2"/>
              </a:rPr>
              <a:t></a:t>
            </a:r>
            <a:r>
              <a:rPr lang="en-US" altLang="en-US">
                <a:effectLst/>
              </a:rPr>
              <a:t> </a:t>
            </a:r>
            <a:r>
              <a:rPr lang="en-US" altLang="en-US">
                <a:solidFill>
                  <a:schemeClr val="tx2"/>
                </a:solidFill>
                <a:effectLst/>
              </a:rPr>
              <a:t>Parity</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Poly-Time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p:txBody>
      </p:sp>
      <p:sp>
        <p:nvSpPr>
          <p:cNvPr id="915479" name="Text Box 23"/>
          <p:cNvSpPr txBox="1">
            <a:spLocks noChangeArrowheads="1"/>
          </p:cNvSpPr>
          <p:nvPr/>
        </p:nvSpPr>
        <p:spPr bwMode="auto">
          <a:xfrm>
            <a:off x="609600" y="5043488"/>
            <a:ext cx="2782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X=[0,1,0,1,1,0]</a:t>
            </a:r>
          </a:p>
        </p:txBody>
      </p:sp>
      <p:sp>
        <p:nvSpPr>
          <p:cNvPr id="915480" name="Text Box 24"/>
          <p:cNvSpPr txBox="1">
            <a:spLocks noChangeArrowheads="1"/>
          </p:cNvSpPr>
          <p:nvPr/>
        </p:nvSpPr>
        <p:spPr bwMode="auto">
          <a:xfrm>
            <a:off x="990600" y="5500688"/>
            <a:ext cx="1755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parity=1</a:t>
            </a:r>
            <a:endParaRPr lang="en-US" altLang="en-US" baseline="-25000">
              <a:solidFill>
                <a:srgbClr val="00FFCC"/>
              </a:solidFill>
              <a:effectLst/>
            </a:endParaRPr>
          </a:p>
        </p:txBody>
      </p:sp>
      <p:grpSp>
        <p:nvGrpSpPr>
          <p:cNvPr id="2" name="Group 26"/>
          <p:cNvGrpSpPr>
            <a:grpSpLocks/>
          </p:cNvGrpSpPr>
          <p:nvPr/>
        </p:nvGrpSpPr>
        <p:grpSpPr bwMode="auto">
          <a:xfrm flipH="1">
            <a:off x="7915275" y="4354513"/>
            <a:ext cx="1076325" cy="2274887"/>
            <a:chOff x="3915" y="446"/>
            <a:chExt cx="678" cy="1433"/>
          </a:xfrm>
        </p:grpSpPr>
        <p:sp>
          <p:nvSpPr>
            <p:cNvPr id="915483" name="Rectangle 27"/>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915484" name="Freeform 28"/>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915485" name="Freeform 29"/>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915486" name="Freeform 30"/>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915487" name="Freeform 31"/>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915488" name="Freeform 32"/>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915489" name="Freeform 33"/>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915490" name="Freeform 34"/>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915491" name="Freeform 35"/>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915492" name="Freeform 36"/>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915493" name="Freeform 37"/>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915494" name="Freeform 38"/>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915495" name="Freeform 39"/>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915496" name="Freeform 40"/>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915497" name="Freeform 41"/>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915498" name="Freeform 42"/>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915499" name="Freeform 43"/>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915500" name="Freeform 44"/>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915501" name="Freeform 45"/>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915502" name="Freeform 46"/>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915503" name="Freeform 47"/>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915504" name="Freeform 48"/>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15505" name="Freeform 49"/>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15506" name="Freeform 50"/>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15507" name="Freeform 51"/>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15508" name="Freeform 52"/>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15509" name="Freeform 53"/>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15510" name="Freeform 54"/>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15511" name="Freeform 55"/>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15512" name="Freeform 56"/>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15513" name="Freeform 57"/>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915514" name="Freeform 58"/>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915515" name="Freeform 59"/>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915516" name="Freeform 60"/>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915517" name="Freeform 61"/>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915518" name="Freeform 62"/>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915519" name="Freeform 63"/>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915520" name="Freeform 64"/>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915521" name="Freeform 65"/>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915522" name="Freeform 66"/>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915523" name="Freeform 67"/>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915524" name="Freeform 68"/>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915525" name="Freeform 69"/>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915526" name="Freeform 70"/>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915527" name="Freeform 71"/>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915528" name="Freeform 72"/>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915529" name="Freeform 73"/>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915530" name="Freeform 74"/>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915531" name="Freeform 75"/>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915532" name="Freeform 76"/>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915533" name="Freeform 77"/>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915534" name="Freeform 78"/>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915535" name="Freeform 79"/>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915536" name="Freeform 80"/>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915537" name="Freeform 81"/>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915538" name="Freeform 82"/>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15539" name="Freeform 83"/>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5540" name="Freeform 84"/>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15541" name="Freeform 85"/>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15542" name="Freeform 86"/>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15543" name="Freeform 87"/>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15544" name="Freeform 88"/>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15545" name="Freeform 89"/>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15546" name="Freeform 90"/>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15547" name="Freeform 91"/>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15548" name="Freeform 92"/>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915549" name="Freeform 93"/>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915550" name="Freeform 94"/>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915551" name="Freeform 95"/>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915552" name="Freeform 96"/>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15553" name="Freeform 97"/>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15554" name="Freeform 98"/>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15555" name="Freeform 99"/>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15556" name="Freeform 100"/>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15557" name="Freeform 101"/>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5558" name="Freeform 102"/>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15559" name="Freeform 103"/>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15560" name="Freeform 104"/>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15561" name="Freeform 105"/>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15562" name="Freeform 106"/>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15563" name="Freeform 107"/>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15564" name="Freeform 108"/>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15565" name="Freeform 109"/>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15566" name="Freeform 110"/>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915567" name="Freeform 111"/>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915568" name="Freeform 112"/>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915569" name="Freeform 113"/>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915570" name="Freeform 114"/>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915571" name="Freeform 115"/>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915572" name="Freeform 116"/>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915573" name="Freeform 117"/>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915574" name="Freeform 118"/>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915575" name="Freeform 119"/>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915576" name="Freeform 120"/>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915577" name="Freeform 121"/>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915578" name="Freeform 122"/>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915579" name="Freeform 123"/>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915580" name="Freeform 124"/>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915581" name="Freeform 125"/>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915582" name="Freeform 126"/>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915583" name="Freeform 127"/>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915584" name="AutoShape 128"/>
          <p:cNvSpPr>
            <a:spLocks noChangeArrowheads="1"/>
          </p:cNvSpPr>
          <p:nvPr/>
        </p:nvSpPr>
        <p:spPr bwMode="auto">
          <a:xfrm>
            <a:off x="2768600" y="5257800"/>
            <a:ext cx="5146675" cy="1600200"/>
          </a:xfrm>
          <a:prstGeom prst="wedgeEllipseCallout">
            <a:avLst>
              <a:gd name="adj1" fmla="val 56787"/>
              <a:gd name="adj2" fmla="val -59227"/>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Don’t be lazy.</a:t>
            </a:r>
            <a:br>
              <a:rPr lang="en-US" altLang="en-US">
                <a:effectLst/>
              </a:rPr>
            </a:br>
            <a:r>
              <a:rPr lang="en-US" altLang="en-US">
                <a:effectLst/>
              </a:rPr>
              <a:t>You can solve this on your own. </a:t>
            </a:r>
          </a:p>
        </p:txBody>
      </p:sp>
      <p:sp>
        <p:nvSpPr>
          <p:cNvPr id="915586" name="AutoShape 130"/>
          <p:cNvSpPr>
            <a:spLocks noChangeArrowheads="1"/>
          </p:cNvSpPr>
          <p:nvPr/>
        </p:nvSpPr>
        <p:spPr bwMode="auto">
          <a:xfrm>
            <a:off x="2743200" y="5257800"/>
            <a:ext cx="5146675" cy="1600200"/>
          </a:xfrm>
          <a:prstGeom prst="wedgeEllipseCallout">
            <a:avLst>
              <a:gd name="adj1" fmla="val 56787"/>
              <a:gd name="adj2" fmla="val -59227"/>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What do I give as a witness?</a:t>
            </a:r>
          </a:p>
        </p:txBody>
      </p:sp>
      <p:sp>
        <p:nvSpPr>
          <p:cNvPr id="19464" name="Rectangle 139"/>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5458">
                                            <p:txEl>
                                              <p:pRg st="0" end="0"/>
                                            </p:txEl>
                                          </p:spTgt>
                                        </p:tgtEl>
                                        <p:attrNameLst>
                                          <p:attrName>style.visibility</p:attrName>
                                        </p:attrNameLst>
                                      </p:cBhvr>
                                      <p:to>
                                        <p:strVal val="visible"/>
                                      </p:to>
                                    </p:set>
                                    <p:anim calcmode="lin" valueType="num">
                                      <p:cBhvr additive="base">
                                        <p:cTn id="7" dur="500" fill="hold"/>
                                        <p:tgtEl>
                                          <p:spTgt spid="91545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54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5458">
                                            <p:txEl>
                                              <p:pRg st="1" end="1"/>
                                            </p:txEl>
                                          </p:spTgt>
                                        </p:tgtEl>
                                        <p:attrNameLst>
                                          <p:attrName>style.visibility</p:attrName>
                                        </p:attrNameLst>
                                      </p:cBhvr>
                                      <p:to>
                                        <p:strVal val="visible"/>
                                      </p:to>
                                    </p:set>
                                    <p:anim calcmode="lin" valueType="num">
                                      <p:cBhvr additive="base">
                                        <p:cTn id="13" dur="500" fill="hold"/>
                                        <p:tgtEl>
                                          <p:spTgt spid="91545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5458">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15479"/>
                                        </p:tgtEl>
                                        <p:attrNameLst>
                                          <p:attrName>style.visibility</p:attrName>
                                        </p:attrNameLst>
                                      </p:cBhvr>
                                      <p:to>
                                        <p:strVal val="visible"/>
                                      </p:to>
                                    </p:set>
                                    <p:anim calcmode="lin" valueType="num">
                                      <p:cBhvr additive="base">
                                        <p:cTn id="17" dur="500" fill="hold"/>
                                        <p:tgtEl>
                                          <p:spTgt spid="915479"/>
                                        </p:tgtEl>
                                        <p:attrNameLst>
                                          <p:attrName>ppt_x</p:attrName>
                                        </p:attrNameLst>
                                      </p:cBhvr>
                                      <p:tavLst>
                                        <p:tav tm="0">
                                          <p:val>
                                            <p:strVal val="#ppt_x"/>
                                          </p:val>
                                        </p:tav>
                                        <p:tav tm="100000">
                                          <p:val>
                                            <p:strVal val="#ppt_x"/>
                                          </p:val>
                                        </p:tav>
                                      </p:tavLst>
                                    </p:anim>
                                    <p:anim calcmode="lin" valueType="num">
                                      <p:cBhvr additive="base">
                                        <p:cTn id="18" dur="500" fill="hold"/>
                                        <p:tgtEl>
                                          <p:spTgt spid="915479"/>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5458">
                                            <p:txEl>
                                              <p:pRg st="2" end="2"/>
                                            </p:txEl>
                                          </p:spTgt>
                                        </p:tgtEl>
                                        <p:attrNameLst>
                                          <p:attrName>style.visibility</p:attrName>
                                        </p:attrNameLst>
                                      </p:cBhvr>
                                      <p:to>
                                        <p:strVal val="visible"/>
                                      </p:to>
                                    </p:set>
                                    <p:anim calcmode="lin" valueType="num">
                                      <p:cBhvr additive="base">
                                        <p:cTn id="23" dur="500" fill="hold"/>
                                        <p:tgtEl>
                                          <p:spTgt spid="91545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5458">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15480"/>
                                        </p:tgtEl>
                                        <p:attrNameLst>
                                          <p:attrName>style.visibility</p:attrName>
                                        </p:attrNameLst>
                                      </p:cBhvr>
                                      <p:to>
                                        <p:strVal val="visible"/>
                                      </p:to>
                                    </p:set>
                                    <p:anim calcmode="lin" valueType="num">
                                      <p:cBhvr additive="base">
                                        <p:cTn id="27" dur="500" fill="hold"/>
                                        <p:tgtEl>
                                          <p:spTgt spid="915480"/>
                                        </p:tgtEl>
                                        <p:attrNameLst>
                                          <p:attrName>ppt_x</p:attrName>
                                        </p:attrNameLst>
                                      </p:cBhvr>
                                      <p:tavLst>
                                        <p:tav tm="0">
                                          <p:val>
                                            <p:strVal val="#ppt_x"/>
                                          </p:val>
                                        </p:tav>
                                        <p:tav tm="100000">
                                          <p:val>
                                            <p:strVal val="#ppt_x"/>
                                          </p:val>
                                        </p:tav>
                                      </p:tavLst>
                                    </p:anim>
                                    <p:anim calcmode="lin" valueType="num">
                                      <p:cBhvr additive="base">
                                        <p:cTn id="28" dur="500" fill="hold"/>
                                        <p:tgtEl>
                                          <p:spTgt spid="915480"/>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1+#ppt_w/2"/>
                                          </p:val>
                                        </p:tav>
                                        <p:tav tm="100000">
                                          <p:val>
                                            <p:strVal val="#ppt_x"/>
                                          </p:val>
                                        </p:tav>
                                      </p:tavLst>
                                    </p:anim>
                                    <p:anim calcmode="lin" valueType="num">
                                      <p:cBhvr additive="base">
                                        <p:cTn id="3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915586"/>
                                        </p:tgtEl>
                                        <p:attrNameLst>
                                          <p:attrName>style.visibility</p:attrName>
                                        </p:attrNameLst>
                                      </p:cBhvr>
                                      <p:to>
                                        <p:strVal val="visible"/>
                                      </p:to>
                                    </p:set>
                                    <p:anim calcmode="lin" valueType="num">
                                      <p:cBhvr additive="base">
                                        <p:cTn id="39" dur="500" fill="hold"/>
                                        <p:tgtEl>
                                          <p:spTgt spid="915586"/>
                                        </p:tgtEl>
                                        <p:attrNameLst>
                                          <p:attrName>ppt_x</p:attrName>
                                        </p:attrNameLst>
                                      </p:cBhvr>
                                      <p:tavLst>
                                        <p:tav tm="0">
                                          <p:val>
                                            <p:strVal val="#ppt_x"/>
                                          </p:val>
                                        </p:tav>
                                        <p:tav tm="100000">
                                          <p:val>
                                            <p:strVal val="#ppt_x"/>
                                          </p:val>
                                        </p:tav>
                                      </p:tavLst>
                                    </p:anim>
                                    <p:anim calcmode="lin" valueType="num">
                                      <p:cBhvr additive="base">
                                        <p:cTn id="40" dur="500" fill="hold"/>
                                        <p:tgtEl>
                                          <p:spTgt spid="915586"/>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15584"/>
                                        </p:tgtEl>
                                        <p:attrNameLst>
                                          <p:attrName>style.visibility</p:attrName>
                                        </p:attrNameLst>
                                      </p:cBhvr>
                                      <p:to>
                                        <p:strVal val="visible"/>
                                      </p:to>
                                    </p:set>
                                    <p:anim calcmode="lin" valueType="num">
                                      <p:cBhvr additive="base">
                                        <p:cTn id="45" dur="500" fill="hold"/>
                                        <p:tgtEl>
                                          <p:spTgt spid="915584"/>
                                        </p:tgtEl>
                                        <p:attrNameLst>
                                          <p:attrName>ppt_x</p:attrName>
                                        </p:attrNameLst>
                                      </p:cBhvr>
                                      <p:tavLst>
                                        <p:tav tm="0">
                                          <p:val>
                                            <p:strVal val="#ppt_x"/>
                                          </p:val>
                                        </p:tav>
                                        <p:tav tm="100000">
                                          <p:val>
                                            <p:strVal val="#ppt_x"/>
                                          </p:val>
                                        </p:tav>
                                      </p:tavLst>
                                    </p:anim>
                                    <p:anim calcmode="lin" valueType="num">
                                      <p:cBhvr additive="base">
                                        <p:cTn id="46" dur="500" fill="hold"/>
                                        <p:tgtEl>
                                          <p:spTgt spid="915584"/>
                                        </p:tgtEl>
                                        <p:attrNameLst>
                                          <p:attrName>ppt_y</p:attrName>
                                        </p:attrNameLst>
                                      </p:cBhvr>
                                      <p:tavLst>
                                        <p:tav tm="0">
                                          <p:val>
                                            <p:strVal val="1+#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915586"/>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915458">
                                            <p:txEl>
                                              <p:pRg st="3" end="3"/>
                                            </p:txEl>
                                          </p:spTgt>
                                        </p:tgtEl>
                                        <p:attrNameLst>
                                          <p:attrName>style.visibility</p:attrName>
                                        </p:attrNameLst>
                                      </p:cBhvr>
                                      <p:to>
                                        <p:strVal val="visible"/>
                                      </p:to>
                                    </p:set>
                                    <p:anim calcmode="lin" valueType="num">
                                      <p:cBhvr additive="base">
                                        <p:cTn id="53" dur="500" fill="hold"/>
                                        <p:tgtEl>
                                          <p:spTgt spid="915458">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91545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58" grpId="0" build="p" bldLvl="2" autoUpdateAnimBg="0"/>
      <p:bldP spid="915479" grpId="0"/>
      <p:bldP spid="915584" grpId="0" animBg="1"/>
      <p:bldP spid="915586" grpId="0" animBg="1"/>
      <p:bldP spid="915586" grpId="1"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descr="36"/>
          <p:cNvPicPr>
            <a:picLocks noChangeAspect="1" noChangeArrowheads="1"/>
          </p:cNvPicPr>
          <p:nvPr/>
        </p:nvPicPr>
        <p:blipFill>
          <a:blip r:embed="rId2">
            <a:extLst>
              <a:ext uri="{28A0092B-C50C-407E-A947-70E740481C1C}">
                <a14:useLocalDpi xmlns:a14="http://schemas.microsoft.com/office/drawing/2010/main" val="0"/>
              </a:ext>
            </a:extLst>
          </a:blip>
          <a:srcRect b="42223"/>
          <a:stretch>
            <a:fillRect/>
          </a:stretch>
        </p:blipFill>
        <p:spPr bwMode="auto">
          <a:xfrm>
            <a:off x="1938338" y="0"/>
            <a:ext cx="5267325"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3731" name="Picture 3" descr="36"/>
          <p:cNvPicPr>
            <a:picLocks noChangeAspect="1" noChangeArrowheads="1"/>
          </p:cNvPicPr>
          <p:nvPr/>
        </p:nvPicPr>
        <p:blipFill>
          <a:blip r:embed="rId2">
            <a:extLst>
              <a:ext uri="{28A0092B-C50C-407E-A947-70E740481C1C}">
                <a14:useLocalDpi xmlns:a14="http://schemas.microsoft.com/office/drawing/2010/main" val="0"/>
              </a:ext>
            </a:extLst>
          </a:blip>
          <a:srcRect t="57777"/>
          <a:stretch>
            <a:fillRect/>
          </a:stretch>
        </p:blipFill>
        <p:spPr bwMode="auto">
          <a:xfrm>
            <a:off x="1938338" y="3962400"/>
            <a:ext cx="52673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137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70" name="Picture 2" descr="37"/>
          <p:cNvPicPr>
            <a:picLocks noChangeAspect="1" noChangeArrowheads="1"/>
          </p:cNvPicPr>
          <p:nvPr/>
        </p:nvPicPr>
        <p:blipFill>
          <a:blip r:embed="rId2">
            <a:extLst>
              <a:ext uri="{28A0092B-C50C-407E-A947-70E740481C1C}">
                <a14:useLocalDpi xmlns:a14="http://schemas.microsoft.com/office/drawing/2010/main" val="0"/>
              </a:ext>
            </a:extLst>
          </a:blip>
          <a:srcRect b="68889"/>
          <a:stretch>
            <a:fillRect/>
          </a:stretch>
        </p:blipFill>
        <p:spPr bwMode="auto">
          <a:xfrm>
            <a:off x="1962150" y="0"/>
            <a:ext cx="52197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755" name="Picture 3" descr="37"/>
          <p:cNvPicPr>
            <a:picLocks noChangeAspect="1" noChangeArrowheads="1"/>
          </p:cNvPicPr>
          <p:nvPr/>
        </p:nvPicPr>
        <p:blipFill>
          <a:blip r:embed="rId2">
            <a:extLst>
              <a:ext uri="{28A0092B-C50C-407E-A947-70E740481C1C}">
                <a14:useLocalDpi xmlns:a14="http://schemas.microsoft.com/office/drawing/2010/main" val="0"/>
              </a:ext>
            </a:extLst>
          </a:blip>
          <a:srcRect t="28889" b="27777"/>
          <a:stretch>
            <a:fillRect/>
          </a:stretch>
        </p:blipFill>
        <p:spPr bwMode="auto">
          <a:xfrm>
            <a:off x="1962150" y="1981200"/>
            <a:ext cx="52197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756" name="Picture 4" descr="37"/>
          <p:cNvPicPr>
            <a:picLocks noChangeAspect="1" noChangeArrowheads="1"/>
          </p:cNvPicPr>
          <p:nvPr/>
        </p:nvPicPr>
        <p:blipFill>
          <a:blip r:embed="rId2">
            <a:extLst>
              <a:ext uri="{28A0092B-C50C-407E-A947-70E740481C1C}">
                <a14:useLocalDpi xmlns:a14="http://schemas.microsoft.com/office/drawing/2010/main" val="0"/>
              </a:ext>
            </a:extLst>
          </a:blip>
          <a:srcRect t="72223"/>
          <a:stretch>
            <a:fillRect/>
          </a:stretch>
        </p:blipFill>
        <p:spPr bwMode="auto">
          <a:xfrm>
            <a:off x="1962150" y="4953000"/>
            <a:ext cx="52197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147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3" fill="hold" nodeType="clickEffect">
                                  <p:stCondLst>
                                    <p:cond delay="0"/>
                                  </p:stCondLst>
                                  <p:childTnLst>
                                    <p:set>
                                      <p:cBhvr>
                                        <p:cTn id="10" dur="1" fill="hold">
                                          <p:stCondLst>
                                            <p:cond delay="0"/>
                                          </p:stCondLst>
                                        </p:cTn>
                                        <p:tgtEl>
                                          <p:spTgt spid="714756"/>
                                        </p:tgtEl>
                                        <p:attrNameLst>
                                          <p:attrName>style.visibility</p:attrName>
                                        </p:attrNameLst>
                                      </p:cBhvr>
                                      <p:to>
                                        <p:strVal val="visible"/>
                                      </p:to>
                                    </p:set>
                                    <p:anim calcmode="lin" valueType="num">
                                      <p:cBhvr additive="base">
                                        <p:cTn id="11" dur="500" fill="hold"/>
                                        <p:tgtEl>
                                          <p:spTgt spid="714756"/>
                                        </p:tgtEl>
                                        <p:attrNameLst>
                                          <p:attrName>ppt_x</p:attrName>
                                        </p:attrNameLst>
                                      </p:cBhvr>
                                      <p:tavLst>
                                        <p:tav tm="0">
                                          <p:val>
                                            <p:strVal val="1+#ppt_w/2"/>
                                          </p:val>
                                        </p:tav>
                                        <p:tav tm="100000">
                                          <p:val>
                                            <p:strVal val="#ppt_x"/>
                                          </p:val>
                                        </p:tav>
                                      </p:tavLst>
                                    </p:anim>
                                    <p:anim calcmode="lin" valueType="num">
                                      <p:cBhvr additive="base">
                                        <p:cTn id="12" dur="500" fill="hold"/>
                                        <p:tgtEl>
                                          <p:spTgt spid="7147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4" name="Picture 2" descr="3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8" name="Picture 2" descr="3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0"/>
            <a:ext cx="51720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2" descr="40"/>
          <p:cNvPicPr>
            <a:picLocks noChangeAspect="1" noChangeArrowheads="1"/>
          </p:cNvPicPr>
          <p:nvPr/>
        </p:nvPicPr>
        <p:blipFill>
          <a:blip r:embed="rId2">
            <a:extLst>
              <a:ext uri="{28A0092B-C50C-407E-A947-70E740481C1C}">
                <a14:useLocalDpi xmlns:a14="http://schemas.microsoft.com/office/drawing/2010/main" val="0"/>
              </a:ext>
            </a:extLst>
          </a:blip>
          <a:srcRect b="38889"/>
          <a:stretch>
            <a:fillRect/>
          </a:stretch>
        </p:blipFill>
        <p:spPr bwMode="auto">
          <a:xfrm>
            <a:off x="2000250" y="0"/>
            <a:ext cx="51435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27" name="Picture 3" descr="40"/>
          <p:cNvPicPr>
            <a:picLocks noChangeAspect="1" noChangeArrowheads="1"/>
          </p:cNvPicPr>
          <p:nvPr/>
        </p:nvPicPr>
        <p:blipFill>
          <a:blip r:embed="rId2">
            <a:extLst>
              <a:ext uri="{28A0092B-C50C-407E-A947-70E740481C1C}">
                <a14:useLocalDpi xmlns:a14="http://schemas.microsoft.com/office/drawing/2010/main" val="0"/>
              </a:ext>
            </a:extLst>
          </a:blip>
          <a:srcRect t="60001"/>
          <a:stretch>
            <a:fillRect/>
          </a:stretch>
        </p:blipFill>
        <p:spPr bwMode="auto">
          <a:xfrm>
            <a:off x="2000250" y="4114800"/>
            <a:ext cx="51435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17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2" descr="41"/>
          <p:cNvPicPr>
            <a:picLocks noChangeAspect="1" noChangeArrowheads="1"/>
          </p:cNvPicPr>
          <p:nvPr/>
        </p:nvPicPr>
        <p:blipFill>
          <a:blip r:embed="rId2">
            <a:extLst>
              <a:ext uri="{28A0092B-C50C-407E-A947-70E740481C1C}">
                <a14:useLocalDpi xmlns:a14="http://schemas.microsoft.com/office/drawing/2010/main" val="0"/>
              </a:ext>
            </a:extLst>
          </a:blip>
          <a:srcRect b="77777"/>
          <a:stretch>
            <a:fillRect/>
          </a:stretch>
        </p:blipFill>
        <p:spPr bwMode="auto">
          <a:xfrm>
            <a:off x="1947863" y="0"/>
            <a:ext cx="5248275"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851" name="Picture 3" descr="41"/>
          <p:cNvPicPr>
            <a:picLocks noChangeAspect="1" noChangeArrowheads="1"/>
          </p:cNvPicPr>
          <p:nvPr/>
        </p:nvPicPr>
        <p:blipFill>
          <a:blip r:embed="rId2">
            <a:extLst>
              <a:ext uri="{28A0092B-C50C-407E-A947-70E740481C1C}">
                <a14:useLocalDpi xmlns:a14="http://schemas.microsoft.com/office/drawing/2010/main" val="0"/>
              </a:ext>
            </a:extLst>
          </a:blip>
          <a:srcRect t="21111" b="50000"/>
          <a:stretch>
            <a:fillRect/>
          </a:stretch>
        </p:blipFill>
        <p:spPr bwMode="auto">
          <a:xfrm>
            <a:off x="1947863" y="1447800"/>
            <a:ext cx="52482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852" name="Picture 4" descr="41"/>
          <p:cNvPicPr>
            <a:picLocks noChangeAspect="1" noChangeArrowheads="1"/>
          </p:cNvPicPr>
          <p:nvPr/>
        </p:nvPicPr>
        <p:blipFill>
          <a:blip r:embed="rId2">
            <a:extLst>
              <a:ext uri="{28A0092B-C50C-407E-A947-70E740481C1C}">
                <a14:useLocalDpi xmlns:a14="http://schemas.microsoft.com/office/drawing/2010/main" val="0"/>
              </a:ext>
            </a:extLst>
          </a:blip>
          <a:srcRect t="50000"/>
          <a:stretch>
            <a:fillRect/>
          </a:stretch>
        </p:blipFill>
        <p:spPr bwMode="auto">
          <a:xfrm>
            <a:off x="1947863" y="3429000"/>
            <a:ext cx="5248275"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188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4" fill="hold" nodeType="clickEffect">
                                  <p:stCondLst>
                                    <p:cond delay="0"/>
                                  </p:stCondLst>
                                  <p:childTnLst>
                                    <p:set>
                                      <p:cBhvr>
                                        <p:cTn id="10" dur="1" fill="hold">
                                          <p:stCondLst>
                                            <p:cond delay="0"/>
                                          </p:stCondLst>
                                        </p:cTn>
                                        <p:tgtEl>
                                          <p:spTgt spid="718852"/>
                                        </p:tgtEl>
                                        <p:attrNameLst>
                                          <p:attrName>style.visibility</p:attrName>
                                        </p:attrNameLst>
                                      </p:cBhvr>
                                      <p:to>
                                        <p:strVal val="visible"/>
                                      </p:to>
                                    </p:set>
                                    <p:anim calcmode="lin" valueType="num">
                                      <p:cBhvr additive="base">
                                        <p:cTn id="11" dur="500" fill="hold"/>
                                        <p:tgtEl>
                                          <p:spTgt spid="718852"/>
                                        </p:tgtEl>
                                        <p:attrNameLst>
                                          <p:attrName>ppt_x</p:attrName>
                                        </p:attrNameLst>
                                      </p:cBhvr>
                                      <p:tavLst>
                                        <p:tav tm="0">
                                          <p:val>
                                            <p:strVal val="#ppt_x"/>
                                          </p:val>
                                        </p:tav>
                                        <p:tav tm="100000">
                                          <p:val>
                                            <p:strVal val="#ppt_x"/>
                                          </p:val>
                                        </p:tav>
                                      </p:tavLst>
                                    </p:anim>
                                    <p:anim calcmode="lin" valueType="num">
                                      <p:cBhvr additive="base">
                                        <p:cTn id="12" dur="500" fill="hold"/>
                                        <p:tgtEl>
                                          <p:spTgt spid="7188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90" name="Picture 2" descr="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4" name="Picture 2" descr="4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2150" y="0"/>
            <a:ext cx="5219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8" name="Picture 2" descr="4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1675" y="0"/>
            <a:ext cx="5200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2" name="Picture 2" descr="4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2150" y="0"/>
            <a:ext cx="5219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3"/>
          <p:cNvGrpSpPr>
            <a:grpSpLocks/>
          </p:cNvGrpSpPr>
          <p:nvPr/>
        </p:nvGrpSpPr>
        <p:grpSpPr bwMode="auto">
          <a:xfrm>
            <a:off x="3810000" y="838200"/>
            <a:ext cx="5257800" cy="5918200"/>
            <a:chOff x="2400" y="528"/>
            <a:chExt cx="3312" cy="3728"/>
          </a:xfrm>
        </p:grpSpPr>
        <p:sp>
          <p:nvSpPr>
            <p:cNvPr id="1075204"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20514"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20483" name="Group 6"/>
          <p:cNvGrpSpPr>
            <a:grpSpLocks/>
          </p:cNvGrpSpPr>
          <p:nvPr/>
        </p:nvGrpSpPr>
        <p:grpSpPr bwMode="auto">
          <a:xfrm>
            <a:off x="3916363" y="1830388"/>
            <a:ext cx="4986337" cy="4926012"/>
            <a:chOff x="2467" y="1153"/>
            <a:chExt cx="3141" cy="3103"/>
          </a:xfrm>
        </p:grpSpPr>
        <p:grpSp>
          <p:nvGrpSpPr>
            <p:cNvPr id="20507" name="Group 7"/>
            <p:cNvGrpSpPr>
              <a:grpSpLocks/>
            </p:cNvGrpSpPr>
            <p:nvPr/>
          </p:nvGrpSpPr>
          <p:grpSpPr bwMode="auto">
            <a:xfrm>
              <a:off x="2467" y="1153"/>
              <a:ext cx="3141" cy="3079"/>
              <a:chOff x="2467" y="1153"/>
              <a:chExt cx="3141" cy="3079"/>
            </a:xfrm>
          </p:grpSpPr>
          <p:sp>
            <p:nvSpPr>
              <p:cNvPr id="1075208"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20512"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0508" name="Group 10"/>
            <p:cNvGrpSpPr>
              <a:grpSpLocks/>
            </p:cNvGrpSpPr>
            <p:nvPr/>
          </p:nvGrpSpPr>
          <p:grpSpPr bwMode="auto">
            <a:xfrm>
              <a:off x="3304" y="2753"/>
              <a:ext cx="1440" cy="1503"/>
              <a:chOff x="3304" y="2753"/>
              <a:chExt cx="1440" cy="1503"/>
            </a:xfrm>
          </p:grpSpPr>
          <p:sp>
            <p:nvSpPr>
              <p:cNvPr id="20509"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20510"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20484" name="Group 13"/>
          <p:cNvGrpSpPr>
            <a:grpSpLocks/>
          </p:cNvGrpSpPr>
          <p:nvPr/>
        </p:nvGrpSpPr>
        <p:grpSpPr bwMode="auto">
          <a:xfrm>
            <a:off x="5562600" y="5562600"/>
            <a:ext cx="1609725" cy="1168400"/>
            <a:chOff x="3504" y="3504"/>
            <a:chExt cx="1014" cy="736"/>
          </a:xfrm>
        </p:grpSpPr>
        <p:sp>
          <p:nvSpPr>
            <p:cNvPr id="1075214"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0506"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75216" name="Text Box 16"/>
          <p:cNvSpPr txBox="1">
            <a:spLocks noChangeArrowheads="1"/>
          </p:cNvSpPr>
          <p:nvPr/>
        </p:nvSpPr>
        <p:spPr bwMode="auto">
          <a:xfrm>
            <a:off x="5791200" y="6172200"/>
            <a:ext cx="1276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Parity</a:t>
            </a:r>
          </a:p>
        </p:txBody>
      </p:sp>
      <p:grpSp>
        <p:nvGrpSpPr>
          <p:cNvPr id="20486" name="Group 19"/>
          <p:cNvGrpSpPr>
            <a:grpSpLocks/>
          </p:cNvGrpSpPr>
          <p:nvPr/>
        </p:nvGrpSpPr>
        <p:grpSpPr bwMode="auto">
          <a:xfrm>
            <a:off x="3657600" y="3087688"/>
            <a:ext cx="4202113" cy="3254375"/>
            <a:chOff x="2304" y="1945"/>
            <a:chExt cx="2647" cy="2050"/>
          </a:xfrm>
        </p:grpSpPr>
        <p:sp>
          <p:nvSpPr>
            <p:cNvPr id="1075220" name="Oval 20"/>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20504" name="Text Box 21"/>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20487" name="Text Box 23"/>
          <p:cNvSpPr txBox="1">
            <a:spLocks noChangeArrowheads="1"/>
          </p:cNvSpPr>
          <p:nvPr/>
        </p:nvSpPr>
        <p:spPr bwMode="auto">
          <a:xfrm>
            <a:off x="4319588" y="3441700"/>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sp>
        <p:nvSpPr>
          <p:cNvPr id="20488" name="Text Box 24"/>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grpSp>
        <p:nvGrpSpPr>
          <p:cNvPr id="20489" name="Group 25"/>
          <p:cNvGrpSpPr>
            <a:grpSpLocks/>
          </p:cNvGrpSpPr>
          <p:nvPr/>
        </p:nvGrpSpPr>
        <p:grpSpPr bwMode="auto">
          <a:xfrm>
            <a:off x="4941888" y="3060700"/>
            <a:ext cx="4202112" cy="3263900"/>
            <a:chOff x="3113" y="1928"/>
            <a:chExt cx="2647" cy="2056"/>
          </a:xfrm>
        </p:grpSpPr>
        <p:grpSp>
          <p:nvGrpSpPr>
            <p:cNvPr id="20499" name="Group 26"/>
            <p:cNvGrpSpPr>
              <a:grpSpLocks/>
            </p:cNvGrpSpPr>
            <p:nvPr/>
          </p:nvGrpSpPr>
          <p:grpSpPr bwMode="auto">
            <a:xfrm>
              <a:off x="3113" y="1928"/>
              <a:ext cx="2647" cy="2056"/>
              <a:chOff x="3113" y="1928"/>
              <a:chExt cx="2647" cy="2056"/>
            </a:xfrm>
          </p:grpSpPr>
          <p:sp>
            <p:nvSpPr>
              <p:cNvPr id="1075227" name="Oval 27"/>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20502" name="Text Box 28"/>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0500" name="Text Box 29"/>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grpSp>
        <p:nvGrpSpPr>
          <p:cNvPr id="20490" name="Group 30"/>
          <p:cNvGrpSpPr>
            <a:grpSpLocks/>
          </p:cNvGrpSpPr>
          <p:nvPr/>
        </p:nvGrpSpPr>
        <p:grpSpPr bwMode="auto">
          <a:xfrm>
            <a:off x="-3175" y="1212850"/>
            <a:ext cx="3840163" cy="3070225"/>
            <a:chOff x="-2" y="764"/>
            <a:chExt cx="2419" cy="1934"/>
          </a:xfrm>
        </p:grpSpPr>
        <p:grpSp>
          <p:nvGrpSpPr>
            <p:cNvPr id="20493" name="Group 31"/>
            <p:cNvGrpSpPr>
              <a:grpSpLocks/>
            </p:cNvGrpSpPr>
            <p:nvPr/>
          </p:nvGrpSpPr>
          <p:grpSpPr bwMode="auto">
            <a:xfrm>
              <a:off x="-2" y="764"/>
              <a:ext cx="1314" cy="1924"/>
              <a:chOff x="-2" y="764"/>
              <a:chExt cx="1314" cy="1924"/>
            </a:xfrm>
          </p:grpSpPr>
          <p:pic>
            <p:nvPicPr>
              <p:cNvPr id="20497" name="Picture 32"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8" name="Rectangle 33"/>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20494" name="Group 34"/>
            <p:cNvGrpSpPr>
              <a:grpSpLocks/>
            </p:cNvGrpSpPr>
            <p:nvPr/>
          </p:nvGrpSpPr>
          <p:grpSpPr bwMode="auto">
            <a:xfrm>
              <a:off x="1248" y="768"/>
              <a:ext cx="1169" cy="1930"/>
              <a:chOff x="1248" y="768"/>
              <a:chExt cx="1169" cy="1930"/>
            </a:xfrm>
          </p:grpSpPr>
          <p:pic>
            <p:nvPicPr>
              <p:cNvPr id="20495" name="Picture 35"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6" name="Rectangle 36"/>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sp>
        <p:nvSpPr>
          <p:cNvPr id="1075238" name="Text Box 38"/>
          <p:cNvSpPr txBox="1">
            <a:spLocks noChangeArrowheads="1"/>
          </p:cNvSpPr>
          <p:nvPr/>
        </p:nvSpPr>
        <p:spPr bwMode="auto">
          <a:xfrm>
            <a:off x="228600" y="5943600"/>
            <a:ext cx="8534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Parity</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Poly-Time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p:txBody>
      </p:sp>
      <p:sp>
        <p:nvSpPr>
          <p:cNvPr id="20492" name="Rectangle 39"/>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75238">
                                            <p:txEl>
                                              <p:pRg st="0" end="0"/>
                                            </p:txEl>
                                          </p:spTgt>
                                        </p:tgtEl>
                                        <p:attrNameLst>
                                          <p:attrName>style.visibility</p:attrName>
                                        </p:attrNameLst>
                                      </p:cBhvr>
                                      <p:to>
                                        <p:strVal val="visible"/>
                                      </p:to>
                                    </p:set>
                                    <p:anim calcmode="lin" valueType="num">
                                      <p:cBhvr additive="base">
                                        <p:cTn id="7" dur="500" fill="hold"/>
                                        <p:tgtEl>
                                          <p:spTgt spid="107523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523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75216"/>
                                        </p:tgtEl>
                                        <p:attrNameLst>
                                          <p:attrName>style.visibility</p:attrName>
                                        </p:attrNameLst>
                                      </p:cBhvr>
                                      <p:to>
                                        <p:strVal val="visible"/>
                                      </p:to>
                                    </p:set>
                                    <p:anim calcmode="lin" valueType="num">
                                      <p:cBhvr additive="base">
                                        <p:cTn id="11" dur="500" fill="hold"/>
                                        <p:tgtEl>
                                          <p:spTgt spid="1075216"/>
                                        </p:tgtEl>
                                        <p:attrNameLst>
                                          <p:attrName>ppt_x</p:attrName>
                                        </p:attrNameLst>
                                      </p:cBhvr>
                                      <p:tavLst>
                                        <p:tav tm="0">
                                          <p:val>
                                            <p:strVal val="#ppt_x"/>
                                          </p:val>
                                        </p:tav>
                                        <p:tav tm="100000">
                                          <p:val>
                                            <p:strVal val="#ppt_x"/>
                                          </p:val>
                                        </p:tav>
                                      </p:tavLst>
                                    </p:anim>
                                    <p:anim calcmode="lin" valueType="num">
                                      <p:cBhvr additive="base">
                                        <p:cTn id="12" dur="500" fill="hold"/>
                                        <p:tgtEl>
                                          <p:spTgt spid="10752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16" grpId="0"/>
      <p:bldP spid="1075238" grpId="0" build="p" bldLvl="2"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2" descr="46"/>
          <p:cNvPicPr>
            <a:picLocks noChangeAspect="1" noChangeArrowheads="1"/>
          </p:cNvPicPr>
          <p:nvPr/>
        </p:nvPicPr>
        <p:blipFill>
          <a:blip r:embed="rId2">
            <a:extLst>
              <a:ext uri="{28A0092B-C50C-407E-A947-70E740481C1C}">
                <a14:useLocalDpi xmlns:a14="http://schemas.microsoft.com/office/drawing/2010/main" val="0"/>
              </a:ext>
            </a:extLst>
          </a:blip>
          <a:srcRect b="46666"/>
          <a:stretch>
            <a:fillRect/>
          </a:stretch>
        </p:blipFill>
        <p:spPr bwMode="auto">
          <a:xfrm>
            <a:off x="1943100" y="0"/>
            <a:ext cx="52578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3971" name="Picture 3" descr="46"/>
          <p:cNvPicPr>
            <a:picLocks noChangeAspect="1" noChangeArrowheads="1"/>
          </p:cNvPicPr>
          <p:nvPr/>
        </p:nvPicPr>
        <p:blipFill>
          <a:blip r:embed="rId2">
            <a:extLst>
              <a:ext uri="{28A0092B-C50C-407E-A947-70E740481C1C}">
                <a14:useLocalDpi xmlns:a14="http://schemas.microsoft.com/office/drawing/2010/main" val="0"/>
              </a:ext>
            </a:extLst>
          </a:blip>
          <a:srcRect t="51111" b="21111"/>
          <a:stretch>
            <a:fillRect/>
          </a:stretch>
        </p:blipFill>
        <p:spPr bwMode="auto">
          <a:xfrm>
            <a:off x="1943100" y="3505200"/>
            <a:ext cx="52578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3972" name="Picture 4" descr="46"/>
          <p:cNvPicPr>
            <a:picLocks noChangeAspect="1" noChangeArrowheads="1"/>
          </p:cNvPicPr>
          <p:nvPr/>
        </p:nvPicPr>
        <p:blipFill>
          <a:blip r:embed="rId2">
            <a:extLst>
              <a:ext uri="{28A0092B-C50C-407E-A947-70E740481C1C}">
                <a14:useLocalDpi xmlns:a14="http://schemas.microsoft.com/office/drawing/2010/main" val="0"/>
              </a:ext>
            </a:extLst>
          </a:blip>
          <a:srcRect t="80000"/>
          <a:stretch>
            <a:fillRect/>
          </a:stretch>
        </p:blipFill>
        <p:spPr bwMode="auto">
          <a:xfrm>
            <a:off x="1943100" y="5486400"/>
            <a:ext cx="5257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2397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7239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0" name="Picture 2" descr="47"/>
          <p:cNvPicPr>
            <a:picLocks noChangeAspect="1" noChangeArrowheads="1"/>
          </p:cNvPicPr>
          <p:nvPr/>
        </p:nvPicPr>
        <p:blipFill>
          <a:blip r:embed="rId2">
            <a:extLst>
              <a:ext uri="{28A0092B-C50C-407E-A947-70E740481C1C}">
                <a14:useLocalDpi xmlns:a14="http://schemas.microsoft.com/office/drawing/2010/main" val="0"/>
              </a:ext>
            </a:extLst>
          </a:blip>
          <a:srcRect b="65555"/>
          <a:stretch>
            <a:fillRect/>
          </a:stretch>
        </p:blipFill>
        <p:spPr bwMode="auto">
          <a:xfrm>
            <a:off x="1957388" y="0"/>
            <a:ext cx="5229225"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4995" name="Picture 3" descr="47"/>
          <p:cNvPicPr>
            <a:picLocks noChangeAspect="1" noChangeArrowheads="1"/>
          </p:cNvPicPr>
          <p:nvPr/>
        </p:nvPicPr>
        <p:blipFill>
          <a:blip r:embed="rId2">
            <a:extLst>
              <a:ext uri="{28A0092B-C50C-407E-A947-70E740481C1C}">
                <a14:useLocalDpi xmlns:a14="http://schemas.microsoft.com/office/drawing/2010/main" val="0"/>
              </a:ext>
            </a:extLst>
          </a:blip>
          <a:srcRect t="34445"/>
          <a:stretch>
            <a:fillRect/>
          </a:stretch>
        </p:blipFill>
        <p:spPr bwMode="auto">
          <a:xfrm>
            <a:off x="1957388" y="2362200"/>
            <a:ext cx="52292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249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4" name="Picture 2" descr="4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8" name="Picture 2" descr="5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3100" y="0"/>
            <a:ext cx="5257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43" name="Picture 3" descr="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270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2" name="Picture 2" descr="49"/>
          <p:cNvPicPr>
            <a:picLocks noChangeAspect="1" noChangeArrowheads="1"/>
          </p:cNvPicPr>
          <p:nvPr/>
        </p:nvPicPr>
        <p:blipFill>
          <a:blip r:embed="rId2">
            <a:extLst>
              <a:ext uri="{28A0092B-C50C-407E-A947-70E740481C1C}">
                <a14:useLocalDpi xmlns:a14="http://schemas.microsoft.com/office/drawing/2010/main" val="0"/>
              </a:ext>
            </a:extLst>
          </a:blip>
          <a:srcRect b="51111"/>
          <a:stretch>
            <a:fillRect/>
          </a:stretch>
        </p:blipFill>
        <p:spPr bwMode="auto">
          <a:xfrm>
            <a:off x="1938338" y="0"/>
            <a:ext cx="5267325"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067" name="Picture 3" descr="49"/>
          <p:cNvPicPr>
            <a:picLocks noChangeAspect="1" noChangeArrowheads="1"/>
          </p:cNvPicPr>
          <p:nvPr/>
        </p:nvPicPr>
        <p:blipFill>
          <a:blip r:embed="rId2">
            <a:extLst>
              <a:ext uri="{28A0092B-C50C-407E-A947-70E740481C1C}">
                <a14:useLocalDpi xmlns:a14="http://schemas.microsoft.com/office/drawing/2010/main" val="0"/>
              </a:ext>
            </a:extLst>
          </a:blip>
          <a:srcRect t="46666"/>
          <a:stretch>
            <a:fillRect/>
          </a:stretch>
        </p:blipFill>
        <p:spPr bwMode="auto">
          <a:xfrm>
            <a:off x="1938338" y="3200400"/>
            <a:ext cx="5267325"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7280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6" name="Picture 2" descr="5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30" name="Picture 2" descr="5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4" name="Picture 2" descr="5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2625" y="0"/>
            <a:ext cx="5238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8" name="Picture 2" descr="55"/>
          <p:cNvPicPr>
            <a:picLocks noChangeAspect="1" noChangeArrowheads="1"/>
          </p:cNvPicPr>
          <p:nvPr/>
        </p:nvPicPr>
        <p:blipFill>
          <a:blip r:embed="rId2">
            <a:extLst>
              <a:ext uri="{28A0092B-C50C-407E-A947-70E740481C1C}">
                <a14:useLocalDpi xmlns:a14="http://schemas.microsoft.com/office/drawing/2010/main" val="0"/>
              </a:ext>
            </a:extLst>
          </a:blip>
          <a:srcRect t="7777" b="16667"/>
          <a:stretch>
            <a:fillRect/>
          </a:stretch>
        </p:blipFill>
        <p:spPr bwMode="auto">
          <a:xfrm>
            <a:off x="2057400" y="0"/>
            <a:ext cx="52578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79" name="Picture 3" descr="PLCW007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267200"/>
            <a:ext cx="1804988"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050"/>
          <p:cNvSpPr>
            <a:spLocks noGrp="1" noChangeArrowheads="1"/>
          </p:cNvSpPr>
          <p:nvPr>
            <p:ph type="title"/>
          </p:nvPr>
        </p:nvSpPr>
        <p:spPr>
          <a:xfrm>
            <a:off x="685800" y="2057400"/>
            <a:ext cx="7772400" cy="1143000"/>
          </a:xfrm>
        </p:spPr>
        <p:txBody>
          <a:bodyPr/>
          <a:lstStyle/>
          <a:p>
            <a:pPr>
              <a:defRPr/>
            </a:pPr>
            <a:r>
              <a:rPr lang="en-US" dirty="0"/>
              <a:t>Things Cut </a:t>
            </a:r>
            <a:r>
              <a:rPr lang="en-US" dirty="0" smtClean="0"/>
              <a:t>Out</a:t>
            </a:r>
            <a:br>
              <a:rPr lang="en-US" dirty="0" smtClean="0"/>
            </a:br>
            <a:r>
              <a:rPr lang="en-US" dirty="0" smtClean="0"/>
              <a:t>of intro theory talk</a:t>
            </a:r>
            <a:endParaRPr lang="en-US"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4"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3080"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75" name="WordArt 7"/>
          <p:cNvSpPr>
            <a:spLocks noChangeArrowheads="1" noChangeShapeType="1" noTextEdit="1"/>
          </p:cNvSpPr>
          <p:nvPr/>
        </p:nvSpPr>
        <p:spPr bwMode="auto">
          <a:xfrm>
            <a:off x="457200" y="304800"/>
            <a:ext cx="8305800" cy="533400"/>
          </a:xfrm>
          <a:prstGeom prst="rect">
            <a:avLst/>
          </a:prstGeom>
        </p:spPr>
        <p:txBody>
          <a:bodyPr wrap="none" fromWordArt="1">
            <a:prstTxWarp prst="textPlain">
              <a:avLst>
                <a:gd name="adj" fmla="val 50000"/>
              </a:avLst>
            </a:prstTxWarp>
          </a:bodyPr>
          <a:lstStyle/>
          <a:p>
            <a:r>
              <a:rPr lang="en-US"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Thinking about Algorithms Abstractly</a:t>
            </a:r>
          </a:p>
        </p:txBody>
      </p:sp>
      <p:sp>
        <p:nvSpPr>
          <p:cNvPr id="10" name="Rectangle 2"/>
          <p:cNvSpPr txBox="1">
            <a:spLocks noChangeArrowheads="1"/>
          </p:cNvSpPr>
          <p:nvPr/>
        </p:nvSpPr>
        <p:spPr bwMode="auto">
          <a:xfrm>
            <a:off x="4953000" y="2971800"/>
            <a:ext cx="3962400" cy="1371600"/>
          </a:xfrm>
          <a:prstGeom prst="rect">
            <a:avLst/>
          </a:prstGeom>
          <a:noFill/>
          <a:ln w="9525">
            <a:noFill/>
            <a:miter lim="800000"/>
            <a:headEnd/>
            <a:tailEnd/>
          </a:ln>
          <a:effectLst/>
        </p:spPr>
        <p:txBody>
          <a:bodyPr anchor="ctr"/>
          <a:lstStyle/>
          <a:p>
            <a:pPr algn="ctr">
              <a:defRPr/>
            </a:pPr>
            <a:r>
              <a:rPr lang="en-US" sz="3200" kern="0" dirty="0">
                <a:solidFill>
                  <a:schemeClr val="tx2"/>
                </a:solidFill>
                <a:effectLst>
                  <a:outerShdw blurRad="38100" dist="38100" dir="2700000" algn="tl">
                    <a:srgbClr val="000000"/>
                  </a:outerShdw>
                </a:effectLst>
                <a:ea typeface="+mj-ea"/>
                <a:cs typeface="Times New Roman" pitchFamily="18" charset="0"/>
              </a:rPr>
              <a:t>More Classes</a:t>
            </a:r>
            <a:br>
              <a:rPr lang="en-US" sz="3200" kern="0" dirty="0">
                <a:solidFill>
                  <a:schemeClr val="tx2"/>
                </a:solidFill>
                <a:effectLst>
                  <a:outerShdw blurRad="38100" dist="38100" dir="2700000" algn="tl">
                    <a:srgbClr val="000000"/>
                  </a:outerShdw>
                </a:effectLst>
                <a:ea typeface="+mj-ea"/>
                <a:cs typeface="Times New Roman" pitchFamily="18" charset="0"/>
              </a:rPr>
            </a:br>
            <a:r>
              <a:rPr lang="en-US" sz="3200" kern="0" dirty="0">
                <a:solidFill>
                  <a:schemeClr val="tx2"/>
                </a:solidFill>
                <a:effectLst>
                  <a:outerShdw blurRad="38100" dist="38100" dir="2700000" algn="tl">
                    <a:srgbClr val="000000"/>
                  </a:outerShdw>
                </a:effectLst>
                <a:ea typeface="+mj-ea"/>
                <a:cs typeface="Times New Roman" pitchFamily="18" charset="0"/>
              </a:rPr>
              <a:t>For 4111</a:t>
            </a:r>
          </a:p>
        </p:txBody>
      </p:sp>
      <p:sp>
        <p:nvSpPr>
          <p:cNvPr id="8" name="Text Box 5"/>
          <p:cNvSpPr txBox="1">
            <a:spLocks noChangeArrowheads="1"/>
          </p:cNvSpPr>
          <p:nvPr/>
        </p:nvSpPr>
        <p:spPr bwMode="auto">
          <a:xfrm>
            <a:off x="5334000" y="6397625"/>
            <a:ext cx="4092575" cy="460375"/>
          </a:xfrm>
          <a:prstGeom prst="rect">
            <a:avLst/>
          </a:prstGeom>
          <a:noFill/>
          <a:ln w="38100">
            <a:noFill/>
            <a:miter lim="800000"/>
            <a:headEnd/>
            <a:tailEnd/>
          </a:ln>
        </p:spPr>
        <p:txBody>
          <a:bodyPr wrap="none" lIns="274301" tIns="45717" rIns="274301" bIns="45717" anchor="ctr">
            <a:spAutoFit/>
          </a:bodyPr>
          <a:lstStyle/>
          <a:p>
            <a:pPr>
              <a:defRPr/>
            </a:pPr>
            <a:r>
              <a:rPr lang="en-US" sz="2400" b="1" dirty="0">
                <a:solidFill>
                  <a:schemeClr val="accent2"/>
                </a:solidFill>
                <a:latin typeface="Comic Sans MS" pitchFamily="66" charset="0"/>
              </a:rPr>
              <a:t>COSC 3101/4111/6111</a:t>
            </a:r>
            <a:endParaRPr lang="en-US" sz="2400" dirty="0">
              <a:solidFill>
                <a:schemeClr val="accent2"/>
              </a:solidFill>
              <a:latin typeface="Arial Rounded MT Bold" pitchFamily="34" charset="0"/>
            </a:endParaRPr>
          </a:p>
        </p:txBody>
      </p:sp>
      <p:sp>
        <p:nvSpPr>
          <p:cNvPr id="11" name="Rectangle 2"/>
          <p:cNvSpPr>
            <a:spLocks noGrp="1" noChangeArrowheads="1"/>
          </p:cNvSpPr>
          <p:nvPr>
            <p:ph type="ctrTitle"/>
          </p:nvPr>
        </p:nvSpPr>
        <p:spPr>
          <a:xfrm>
            <a:off x="5257800" y="731838"/>
            <a:ext cx="3352800" cy="1706562"/>
          </a:xfrm>
        </p:spPr>
        <p:txBody>
          <a:bodyPr/>
          <a:lstStyle/>
          <a:p>
            <a:pPr>
              <a:defRPr/>
            </a:pPr>
            <a:r>
              <a:rPr lang="en-US" sz="3200" b="0" dirty="0" smtClean="0">
                <a:latin typeface="Times New Roman" pitchFamily="18" charset="0"/>
                <a:cs typeface="Times New Roman" pitchFamily="18" charset="0"/>
              </a:rPr>
              <a:t>Reductions &amp; </a:t>
            </a:r>
            <a:br>
              <a:rPr lang="en-US" sz="3200" b="0" dirty="0" smtClean="0">
                <a:latin typeface="Times New Roman" pitchFamily="18" charset="0"/>
                <a:cs typeface="Times New Roman" pitchFamily="18" charset="0"/>
              </a:rPr>
            </a:br>
            <a:r>
              <a:rPr lang="en-US" sz="3200" b="0" dirty="0" smtClean="0">
                <a:latin typeface="Times New Roman" pitchFamily="18" charset="0"/>
                <a:cs typeface="Times New Roman" pitchFamily="18" charset="0"/>
              </a:rPr>
              <a:t>NP-Completeness</a:t>
            </a:r>
          </a:p>
        </p:txBody>
      </p:sp>
      <p:sp>
        <p:nvSpPr>
          <p:cNvPr id="12" name="Rectangle 3"/>
          <p:cNvSpPr>
            <a:spLocks noGrp="1" noChangeArrowheads="1"/>
          </p:cNvSpPr>
          <p:nvPr>
            <p:ph type="subTitle" idx="1"/>
          </p:nvPr>
        </p:nvSpPr>
        <p:spPr>
          <a:xfrm>
            <a:off x="4876800" y="5334000"/>
            <a:ext cx="3962400" cy="947738"/>
          </a:xfrm>
        </p:spPr>
        <p:txBody>
          <a:bodyPr/>
          <a:lstStyle/>
          <a:p>
            <a:pPr>
              <a:defRPr/>
            </a:pPr>
            <a:r>
              <a:rPr lang="en-US" sz="2400" b="1" dirty="0" smtClean="0">
                <a:solidFill>
                  <a:schemeClr val="tx2"/>
                </a:solidFill>
                <a:latin typeface="Times New Roman" pitchFamily="18" charset="0"/>
                <a:cs typeface="Times New Roman" pitchFamily="18" charset="0"/>
              </a:rPr>
              <a:t>Jeff Edmonds</a:t>
            </a:r>
          </a:p>
          <a:p>
            <a:pPr>
              <a:defRPr/>
            </a:pPr>
            <a:r>
              <a:rPr lang="en-US" sz="2400" b="1" dirty="0" smtClean="0">
                <a:solidFill>
                  <a:schemeClr val="tx2"/>
                </a:solidFill>
                <a:latin typeface="Times New Roman" pitchFamily="18" charset="0"/>
                <a:cs typeface="Times New Roman" pitchFamily="18" charset="0"/>
              </a:rPr>
              <a:t>York University</a:t>
            </a:r>
            <a:endParaRPr lang="en-US" sz="2400" dirty="0" smtClean="0">
              <a:solidFill>
                <a:schemeClr val="accent2"/>
              </a:solidFill>
              <a:latin typeface="Times New Roman" pitchFamily="18" charset="0"/>
              <a:cs typeface="Times New Roman" pitchFamily="18" charset="0"/>
            </a:endParaRPr>
          </a:p>
          <a:p>
            <a:pPr>
              <a:defRPr/>
            </a:pPr>
            <a:endParaRPr lang="en-US" dirty="0" smtClean="0">
              <a:solidFill>
                <a:schemeClr val="accent2"/>
              </a:solidFill>
              <a:latin typeface="Times New Roman" pitchFamily="18" charset="0"/>
              <a:cs typeface="Times New Roman" pitchFamily="18" charset="0"/>
            </a:endParaRPr>
          </a:p>
          <a:p>
            <a:pPr>
              <a:defRPr/>
            </a:pPr>
            <a:endParaRPr lang="en-US" dirty="0" smtClean="0">
              <a:latin typeface="Times New Roman" pitchFamily="18" charset="0"/>
              <a:cs typeface="Times New Roman"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Text Box 2"/>
          <p:cNvSpPr txBox="1">
            <a:spLocks noChangeArrowheads="1"/>
          </p:cNvSpPr>
          <p:nvPr/>
        </p:nvSpPr>
        <p:spPr bwMode="auto">
          <a:xfrm>
            <a:off x="609600" y="1371600"/>
            <a:ext cx="8534400"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Airplane Wing</a:t>
            </a:r>
            <a:r>
              <a:rPr lang="en-US" altLang="en-US">
                <a:effectLst/>
              </a:rPr>
              <a:t>:</a:t>
            </a:r>
          </a:p>
          <a:p>
            <a:pPr>
              <a:buFontTx/>
              <a:buChar char="•"/>
            </a:pPr>
            <a:r>
              <a:rPr lang="en-US" altLang="en-US">
                <a:effectLst/>
              </a:rPr>
              <a:t>Instance: Requirements </a:t>
            </a:r>
            <a:r>
              <a:rPr lang="en-US" altLang="en-US">
                <a:solidFill>
                  <a:srgbClr val="00FFCC"/>
                </a:solidFill>
                <a:effectLst/>
              </a:rPr>
              <a:t>I </a:t>
            </a:r>
            <a:r>
              <a:rPr lang="en-US" altLang="en-US">
                <a:effectLst/>
              </a:rPr>
              <a:t>of the wing.</a:t>
            </a:r>
          </a:p>
          <a:p>
            <a:pPr>
              <a:buFontTx/>
              <a:buChar char="•"/>
            </a:pPr>
            <a:r>
              <a:rPr lang="en-US" altLang="en-US">
                <a:effectLst/>
              </a:rPr>
              <a:t>Solution: A description </a:t>
            </a:r>
            <a:r>
              <a:rPr lang="en-US" altLang="en-US">
                <a:solidFill>
                  <a:srgbClr val="00FFCC"/>
                </a:solidFill>
                <a:effectLst/>
              </a:rPr>
              <a:t>S</a:t>
            </a:r>
            <a:r>
              <a:rPr lang="en-US" altLang="en-US">
                <a:effectLst/>
              </a:rPr>
              <a:t> of how to make the wing.  </a:t>
            </a:r>
          </a:p>
          <a:p>
            <a:pPr>
              <a:buFontTx/>
              <a:buChar char="•"/>
            </a:pPr>
            <a:r>
              <a:rPr lang="en-US" altLang="en-US">
                <a:solidFill>
                  <a:srgbClr val="00FFCC"/>
                </a:solidFill>
                <a:effectLst/>
              </a:rPr>
              <a:t>I</a:t>
            </a:r>
            <a:r>
              <a:rPr lang="en-US" altLang="en-US">
                <a:effectLst/>
              </a:rPr>
              <a:t> is a </a:t>
            </a:r>
            <a:r>
              <a:rPr lang="en-US" altLang="en-US">
                <a:solidFill>
                  <a:srgbClr val="FF00FF"/>
                </a:solidFill>
                <a:effectLst/>
              </a:rPr>
              <a:t>Yes</a:t>
            </a:r>
            <a:r>
              <a:rPr lang="en-US" altLang="en-US">
                <a:effectLst/>
              </a:rPr>
              <a:t> instance if there is such a wing. </a:t>
            </a:r>
          </a:p>
          <a:p>
            <a:pPr>
              <a:buFontTx/>
              <a:buChar char="•"/>
            </a:pPr>
            <a:r>
              <a:rPr lang="en-US" altLang="en-US">
                <a:effectLst/>
              </a:rPr>
              <a:t>Given an instance </a:t>
            </a:r>
            <a:r>
              <a:rPr lang="en-US" altLang="en-US">
                <a:solidFill>
                  <a:srgbClr val="00FFCC"/>
                </a:solidFill>
                <a:effectLst/>
              </a:rPr>
              <a:t>I </a:t>
            </a:r>
            <a:r>
              <a:rPr lang="en-US" altLang="en-US">
                <a:effectLst/>
              </a:rPr>
              <a:t>and a proof </a:t>
            </a:r>
            <a:r>
              <a:rPr lang="en-US" altLang="en-US">
                <a:solidFill>
                  <a:srgbClr val="00FFCC"/>
                </a:solidFill>
                <a:effectLst/>
              </a:rPr>
              <a:t>S,</a:t>
            </a:r>
            <a:br>
              <a:rPr lang="en-US" altLang="en-US">
                <a:solidFill>
                  <a:srgbClr val="00FFCC"/>
                </a:solidFill>
                <a:effectLst/>
              </a:rPr>
            </a:br>
            <a:r>
              <a:rPr lang="en-US" altLang="en-US">
                <a:solidFill>
                  <a:srgbClr val="00FFCC"/>
                </a:solidFill>
                <a:effectLst/>
              </a:rPr>
              <a:t>  </a:t>
            </a:r>
            <a:r>
              <a:rPr lang="en-US" altLang="en-US">
                <a:effectLst/>
              </a:rPr>
              <a:t>there is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a:t>
            </a:r>
          </a:p>
          <a:p>
            <a:pPr>
              <a:buFont typeface="Symbol" pitchFamily="18" charset="2"/>
              <a:buChar char="Þ"/>
            </a:pPr>
            <a:r>
              <a:rPr lang="en-US" altLang="en-US">
                <a:solidFill>
                  <a:schemeClr val="tx2"/>
                </a:solidFill>
                <a:effectLst/>
              </a:rPr>
              <a:t>Airplane Wing</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p:txBody>
      </p:sp>
      <p:grpSp>
        <p:nvGrpSpPr>
          <p:cNvPr id="2" name="Group 23"/>
          <p:cNvGrpSpPr>
            <a:grpSpLocks/>
          </p:cNvGrpSpPr>
          <p:nvPr/>
        </p:nvGrpSpPr>
        <p:grpSpPr bwMode="auto">
          <a:xfrm flipH="1">
            <a:off x="7991475" y="4495800"/>
            <a:ext cx="1076325" cy="2274888"/>
            <a:chOff x="3915" y="446"/>
            <a:chExt cx="678" cy="1433"/>
          </a:xfrm>
        </p:grpSpPr>
        <p:sp>
          <p:nvSpPr>
            <p:cNvPr id="917528" name="Rectangle 24"/>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917529" name="Freeform 25"/>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917530" name="Freeform 26"/>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917531" name="Freeform 27"/>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917532" name="Freeform 28"/>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917533" name="Freeform 29"/>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917534" name="Freeform 30"/>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917535" name="Freeform 31"/>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917536" name="Freeform 32"/>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917537" name="Freeform 33"/>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917538" name="Freeform 34"/>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917539" name="Freeform 35"/>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917540" name="Freeform 36"/>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917541" name="Freeform 37"/>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917542" name="Freeform 38"/>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917543" name="Freeform 39"/>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917544" name="Freeform 40"/>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917545" name="Freeform 41"/>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917546" name="Freeform 42"/>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917547" name="Freeform 43"/>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917548" name="Freeform 44"/>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917549" name="Freeform 45"/>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17550" name="Freeform 46"/>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17551" name="Freeform 47"/>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17552" name="Freeform 48"/>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17553" name="Freeform 49"/>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17554" name="Freeform 50"/>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17555" name="Freeform 51"/>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17556" name="Freeform 52"/>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17557" name="Freeform 53"/>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17558" name="Freeform 54"/>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917559" name="Freeform 55"/>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917560" name="Freeform 56"/>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917561" name="Freeform 57"/>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917562" name="Freeform 58"/>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917563" name="Freeform 59"/>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917564" name="Freeform 60"/>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917565" name="Freeform 61"/>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917566" name="Freeform 62"/>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917567" name="Freeform 63"/>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917568" name="Freeform 64"/>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917569" name="Freeform 65"/>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917570" name="Freeform 66"/>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917571" name="Freeform 67"/>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917572" name="Freeform 68"/>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917573" name="Freeform 69"/>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917574" name="Freeform 70"/>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917575" name="Freeform 71"/>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917576" name="Freeform 72"/>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917577" name="Freeform 73"/>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917578" name="Freeform 74"/>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917579" name="Freeform 75"/>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917580" name="Freeform 76"/>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917581" name="Freeform 77"/>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917582" name="Freeform 78"/>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917583" name="Freeform 79"/>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17584" name="Freeform 80"/>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7585" name="Freeform 81"/>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17586" name="Freeform 82"/>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17587" name="Freeform 83"/>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17588" name="Freeform 84"/>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17589" name="Freeform 85"/>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17590" name="Freeform 86"/>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17591" name="Freeform 87"/>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17592" name="Freeform 88"/>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17593" name="Freeform 89"/>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917594" name="Freeform 90"/>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917595" name="Freeform 91"/>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917596" name="Freeform 92"/>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917597" name="Freeform 93"/>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17598" name="Freeform 94"/>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17599" name="Freeform 95"/>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17600" name="Freeform 96"/>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17601" name="Freeform 97"/>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17602" name="Freeform 98"/>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7603" name="Freeform 99"/>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17604" name="Freeform 100"/>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17605" name="Freeform 101"/>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17606" name="Freeform 102"/>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17607" name="Freeform 103"/>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17608" name="Freeform 104"/>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17609" name="Freeform 105"/>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17610" name="Freeform 106"/>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17611" name="Freeform 107"/>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917612" name="Freeform 108"/>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917613" name="Freeform 109"/>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917614" name="Freeform 110"/>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917615" name="Freeform 111"/>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917616" name="Freeform 112"/>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917617" name="Freeform 113"/>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917618" name="Freeform 114"/>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917619" name="Freeform 115"/>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917620" name="Freeform 116"/>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917621" name="Freeform 117"/>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917622" name="Freeform 118"/>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917623" name="Freeform 119"/>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917624" name="Freeform 120"/>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917625" name="Freeform 121"/>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917626" name="Freeform 122"/>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917627" name="Freeform 123"/>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917628" name="Freeform 124"/>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917638" name="Rectangle 134"/>
          <p:cNvSpPr>
            <a:spLocks noChangeArrowheads="1"/>
          </p:cNvSpPr>
          <p:nvPr/>
        </p:nvSpPr>
        <p:spPr bwMode="auto">
          <a:xfrm>
            <a:off x="614363" y="5562600"/>
            <a:ext cx="41259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r>
              <a:rPr lang="en-US" altLang="en-US">
                <a:effectLst/>
              </a:rPr>
              <a:t> = [weight, lift, cost, …]</a:t>
            </a:r>
          </a:p>
        </p:txBody>
      </p:sp>
      <p:pic>
        <p:nvPicPr>
          <p:cNvPr id="917644" name="Picture 140" descr="j038257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94263" y="5121275"/>
            <a:ext cx="150653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7645" name="Picture 141" descr="j038257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5400" y="4648200"/>
            <a:ext cx="660400"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Rectangle 142"/>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7506">
                                            <p:txEl>
                                              <p:pRg st="0" end="0"/>
                                            </p:txEl>
                                          </p:spTgt>
                                        </p:tgtEl>
                                        <p:attrNameLst>
                                          <p:attrName>style.visibility</p:attrName>
                                        </p:attrNameLst>
                                      </p:cBhvr>
                                      <p:to>
                                        <p:strVal val="visible"/>
                                      </p:to>
                                    </p:set>
                                    <p:anim calcmode="lin" valueType="num">
                                      <p:cBhvr additive="base">
                                        <p:cTn id="7" dur="500" fill="hold"/>
                                        <p:tgtEl>
                                          <p:spTgt spid="9175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75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7506">
                                            <p:txEl>
                                              <p:pRg st="1" end="1"/>
                                            </p:txEl>
                                          </p:spTgt>
                                        </p:tgtEl>
                                        <p:attrNameLst>
                                          <p:attrName>style.visibility</p:attrName>
                                        </p:attrNameLst>
                                      </p:cBhvr>
                                      <p:to>
                                        <p:strVal val="visible"/>
                                      </p:to>
                                    </p:set>
                                    <p:anim calcmode="lin" valueType="num">
                                      <p:cBhvr additive="base">
                                        <p:cTn id="13" dur="500" fill="hold"/>
                                        <p:tgtEl>
                                          <p:spTgt spid="91750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7506">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17638"/>
                                        </p:tgtEl>
                                        <p:attrNameLst>
                                          <p:attrName>style.visibility</p:attrName>
                                        </p:attrNameLst>
                                      </p:cBhvr>
                                      <p:to>
                                        <p:strVal val="visible"/>
                                      </p:to>
                                    </p:set>
                                    <p:anim calcmode="lin" valueType="num">
                                      <p:cBhvr additive="base">
                                        <p:cTn id="17" dur="500" fill="hold"/>
                                        <p:tgtEl>
                                          <p:spTgt spid="917638"/>
                                        </p:tgtEl>
                                        <p:attrNameLst>
                                          <p:attrName>ppt_x</p:attrName>
                                        </p:attrNameLst>
                                      </p:cBhvr>
                                      <p:tavLst>
                                        <p:tav tm="0">
                                          <p:val>
                                            <p:strVal val="#ppt_x"/>
                                          </p:val>
                                        </p:tav>
                                        <p:tav tm="100000">
                                          <p:val>
                                            <p:strVal val="#ppt_x"/>
                                          </p:val>
                                        </p:tav>
                                      </p:tavLst>
                                    </p:anim>
                                    <p:anim calcmode="lin" valueType="num">
                                      <p:cBhvr additive="base">
                                        <p:cTn id="18" dur="500" fill="hold"/>
                                        <p:tgtEl>
                                          <p:spTgt spid="91763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7506">
                                            <p:txEl>
                                              <p:pRg st="2" end="2"/>
                                            </p:txEl>
                                          </p:spTgt>
                                        </p:tgtEl>
                                        <p:attrNameLst>
                                          <p:attrName>style.visibility</p:attrName>
                                        </p:attrNameLst>
                                      </p:cBhvr>
                                      <p:to>
                                        <p:strVal val="visible"/>
                                      </p:to>
                                    </p:set>
                                    <p:anim calcmode="lin" valueType="num">
                                      <p:cBhvr additive="base">
                                        <p:cTn id="23" dur="500" fill="hold"/>
                                        <p:tgtEl>
                                          <p:spTgt spid="917506">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7506">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17644"/>
                                        </p:tgtEl>
                                        <p:attrNameLst>
                                          <p:attrName>style.visibility</p:attrName>
                                        </p:attrNameLst>
                                      </p:cBhvr>
                                      <p:to>
                                        <p:strVal val="visible"/>
                                      </p:to>
                                    </p:set>
                                    <p:anim calcmode="lin" valueType="num">
                                      <p:cBhvr additive="base">
                                        <p:cTn id="27" dur="500" fill="hold"/>
                                        <p:tgtEl>
                                          <p:spTgt spid="917644"/>
                                        </p:tgtEl>
                                        <p:attrNameLst>
                                          <p:attrName>ppt_x</p:attrName>
                                        </p:attrNameLst>
                                      </p:cBhvr>
                                      <p:tavLst>
                                        <p:tav tm="0">
                                          <p:val>
                                            <p:strVal val="#ppt_x"/>
                                          </p:val>
                                        </p:tav>
                                        <p:tav tm="100000">
                                          <p:val>
                                            <p:strVal val="#ppt_x"/>
                                          </p:val>
                                        </p:tav>
                                      </p:tavLst>
                                    </p:anim>
                                    <p:anim calcmode="lin" valueType="num">
                                      <p:cBhvr additive="base">
                                        <p:cTn id="28" dur="500" fill="hold"/>
                                        <p:tgtEl>
                                          <p:spTgt spid="91764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7506">
                                            <p:txEl>
                                              <p:pRg st="3" end="3"/>
                                            </p:txEl>
                                          </p:spTgt>
                                        </p:tgtEl>
                                        <p:attrNameLst>
                                          <p:attrName>style.visibility</p:attrName>
                                        </p:attrNameLst>
                                      </p:cBhvr>
                                      <p:to>
                                        <p:strVal val="visible"/>
                                      </p:to>
                                    </p:set>
                                    <p:anim calcmode="lin" valueType="num">
                                      <p:cBhvr additive="base">
                                        <p:cTn id="33" dur="500" fill="hold"/>
                                        <p:tgtEl>
                                          <p:spTgt spid="917506">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75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1+#ppt_w/2"/>
                                          </p:val>
                                        </p:tav>
                                        <p:tav tm="100000">
                                          <p:val>
                                            <p:strVal val="#ppt_x"/>
                                          </p:val>
                                        </p:tav>
                                      </p:tavLst>
                                    </p:anim>
                                    <p:anim calcmode="lin" valueType="num">
                                      <p:cBhvr additive="base">
                                        <p:cTn id="4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917645"/>
                                        </p:tgtEl>
                                        <p:attrNameLst>
                                          <p:attrName>style.visibility</p:attrName>
                                        </p:attrNameLst>
                                      </p:cBhvr>
                                      <p:to>
                                        <p:strVal val="visible"/>
                                      </p:to>
                                    </p:set>
                                    <p:anim calcmode="lin" valueType="num">
                                      <p:cBhvr additive="base">
                                        <p:cTn id="45" dur="500" fill="hold"/>
                                        <p:tgtEl>
                                          <p:spTgt spid="917645"/>
                                        </p:tgtEl>
                                        <p:attrNameLst>
                                          <p:attrName>ppt_x</p:attrName>
                                        </p:attrNameLst>
                                      </p:cBhvr>
                                      <p:tavLst>
                                        <p:tav tm="0">
                                          <p:val>
                                            <p:strVal val="1+#ppt_w/2"/>
                                          </p:val>
                                        </p:tav>
                                        <p:tav tm="100000">
                                          <p:val>
                                            <p:strVal val="#ppt_x"/>
                                          </p:val>
                                        </p:tav>
                                      </p:tavLst>
                                    </p:anim>
                                    <p:anim calcmode="lin" valueType="num">
                                      <p:cBhvr additive="base">
                                        <p:cTn id="46" dur="500" fill="hold"/>
                                        <p:tgtEl>
                                          <p:spTgt spid="917645"/>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917506">
                                            <p:txEl>
                                              <p:pRg st="4" end="4"/>
                                            </p:txEl>
                                          </p:spTgt>
                                        </p:tgtEl>
                                        <p:attrNameLst>
                                          <p:attrName>style.visibility</p:attrName>
                                        </p:attrNameLst>
                                      </p:cBhvr>
                                      <p:to>
                                        <p:strVal val="visible"/>
                                      </p:to>
                                    </p:set>
                                    <p:anim calcmode="lin" valueType="num">
                                      <p:cBhvr additive="base">
                                        <p:cTn id="51" dur="500" fill="hold"/>
                                        <p:tgtEl>
                                          <p:spTgt spid="917506">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175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917506">
                                            <p:txEl>
                                              <p:pRg st="5" end="5"/>
                                            </p:txEl>
                                          </p:spTgt>
                                        </p:tgtEl>
                                        <p:attrNameLst>
                                          <p:attrName>style.visibility</p:attrName>
                                        </p:attrNameLst>
                                      </p:cBhvr>
                                      <p:to>
                                        <p:strVal val="visible"/>
                                      </p:to>
                                    </p:set>
                                    <p:anim calcmode="lin" valueType="num">
                                      <p:cBhvr additive="base">
                                        <p:cTn id="57" dur="500" fill="hold"/>
                                        <p:tgtEl>
                                          <p:spTgt spid="917506">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17506">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7506" grpId="0" build="p" bldLvl="2" autoUpdateAnimBg="0"/>
      <p:bldP spid="917638"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p:txBody>
          <a:bodyPr/>
          <a:lstStyle/>
          <a:p>
            <a:pPr>
              <a:defRPr/>
            </a:pPr>
            <a:r>
              <a:rPr lang="en-US" u="sng"/>
              <a:t>Boss assigns task:</a:t>
            </a:r>
            <a:endParaRPr lang="en-US"/>
          </a:p>
        </p:txBody>
      </p:sp>
      <p:sp>
        <p:nvSpPr>
          <p:cNvPr id="319491" name="Rectangle 3"/>
          <p:cNvSpPr>
            <a:spLocks noGrp="1" noChangeArrowheads="1"/>
          </p:cNvSpPr>
          <p:nvPr>
            <p:ph type="body" idx="1"/>
          </p:nvPr>
        </p:nvSpPr>
        <p:spPr>
          <a:xfrm>
            <a:off x="685800" y="2286000"/>
            <a:ext cx="7924800" cy="1809750"/>
          </a:xfrm>
        </p:spPr>
        <p:txBody>
          <a:bodyPr/>
          <a:lstStyle/>
          <a:p>
            <a:pPr>
              <a:defRPr/>
            </a:pPr>
            <a:r>
              <a:rPr lang="en-US"/>
              <a:t>Given a computer program, will it halt?</a:t>
            </a:r>
          </a:p>
        </p:txBody>
      </p:sp>
      <p:grpSp>
        <p:nvGrpSpPr>
          <p:cNvPr id="205828" name="Group 4"/>
          <p:cNvGrpSpPr>
            <a:grpSpLocks/>
          </p:cNvGrpSpPr>
          <p:nvPr/>
        </p:nvGrpSpPr>
        <p:grpSpPr bwMode="auto">
          <a:xfrm>
            <a:off x="911225" y="4341813"/>
            <a:ext cx="8034338" cy="1754187"/>
            <a:chOff x="574" y="2735"/>
            <a:chExt cx="5061" cy="1105"/>
          </a:xfrm>
        </p:grpSpPr>
        <p:pic>
          <p:nvPicPr>
            <p:cNvPr id="205830" name="Picture 5" descr="j030453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64" y="2735"/>
              <a:ext cx="117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9494" name="Text Box 6"/>
            <p:cNvSpPr txBox="1">
              <a:spLocks noChangeArrowheads="1"/>
            </p:cNvSpPr>
            <p:nvPr/>
          </p:nvSpPr>
          <p:spPr bwMode="auto">
            <a:xfrm>
              <a:off x="574" y="3110"/>
              <a:ext cx="3938" cy="346"/>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Everyday industry asks these questions.</a:t>
              </a:r>
              <a:endParaRPr lang="en-CA" sz="3000"/>
            </a:p>
          </p:txBody>
        </p:sp>
      </p:grpSp>
      <p:pic>
        <p:nvPicPr>
          <p:cNvPr id="20582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609600"/>
            <a:ext cx="1406525" cy="126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a:xfrm>
            <a:off x="685800" y="-228600"/>
            <a:ext cx="7772400" cy="1143000"/>
          </a:xfrm>
        </p:spPr>
        <p:txBody>
          <a:bodyPr/>
          <a:lstStyle/>
          <a:p>
            <a:pPr>
              <a:defRPr/>
            </a:pPr>
            <a:r>
              <a:rPr lang="en-US"/>
              <a:t>Example: Halting Problem</a:t>
            </a:r>
          </a:p>
        </p:txBody>
      </p:sp>
      <p:sp>
        <p:nvSpPr>
          <p:cNvPr id="352259" name="Rectangle 3"/>
          <p:cNvSpPr>
            <a:spLocks noGrp="1" noChangeArrowheads="1"/>
          </p:cNvSpPr>
          <p:nvPr>
            <p:ph type="body" idx="1"/>
          </p:nvPr>
        </p:nvSpPr>
        <p:spPr>
          <a:xfrm>
            <a:off x="533400" y="1371600"/>
            <a:ext cx="5867400" cy="2057400"/>
          </a:xfrm>
        </p:spPr>
        <p:txBody>
          <a:bodyPr/>
          <a:lstStyle/>
          <a:p>
            <a:pPr>
              <a:defRPr/>
            </a:pPr>
            <a:r>
              <a:rPr lang="en-US"/>
              <a:t>loop  a = 1 … 1,000,000</a:t>
            </a:r>
          </a:p>
          <a:p>
            <a:pPr>
              <a:defRPr/>
            </a:pPr>
            <a:r>
              <a:rPr lang="en-US"/>
              <a:t>       s := s+a </a:t>
            </a:r>
          </a:p>
          <a:p>
            <a:pPr>
              <a:defRPr/>
            </a:pPr>
            <a:r>
              <a:rPr lang="en-US"/>
              <a:t>end loop</a:t>
            </a:r>
          </a:p>
        </p:txBody>
      </p:sp>
      <p:sp>
        <p:nvSpPr>
          <p:cNvPr id="352261" name="Rectangle 5"/>
          <p:cNvSpPr>
            <a:spLocks noChangeArrowheads="1"/>
          </p:cNvSpPr>
          <p:nvPr/>
        </p:nvSpPr>
        <p:spPr bwMode="auto">
          <a:xfrm>
            <a:off x="533400" y="3810000"/>
            <a:ext cx="5867400" cy="2057400"/>
          </a:xfrm>
          <a:prstGeom prst="rect">
            <a:avLst/>
          </a:prstGeom>
          <a:noFill/>
          <a:ln w="9525">
            <a:noFill/>
            <a:miter lim="800000"/>
            <a:headEnd/>
            <a:tailEnd/>
          </a:ln>
          <a:effectLst/>
        </p:spPr>
        <p:txBody>
          <a:bodyPr/>
          <a:lstStyle/>
          <a:p>
            <a:pPr marL="342900" indent="-342900" eaLnBrk="1" hangingPunct="1">
              <a:spcBef>
                <a:spcPct val="20000"/>
              </a:spcBef>
              <a:defRPr/>
            </a:pPr>
            <a:r>
              <a:rPr lang="en-US" sz="3200"/>
              <a:t>loop  a &gt; 0</a:t>
            </a:r>
          </a:p>
          <a:p>
            <a:pPr marL="342900" indent="-342900" eaLnBrk="1" hangingPunct="1">
              <a:spcBef>
                <a:spcPct val="20000"/>
              </a:spcBef>
              <a:defRPr/>
            </a:pPr>
            <a:r>
              <a:rPr lang="en-US" sz="3200"/>
              <a:t>       s := s+a </a:t>
            </a:r>
          </a:p>
          <a:p>
            <a:pPr marL="342900" indent="-342900" eaLnBrk="1" hangingPunct="1">
              <a:spcBef>
                <a:spcPct val="20000"/>
              </a:spcBef>
              <a:defRPr/>
            </a:pPr>
            <a:r>
              <a:rPr lang="en-US" sz="3200"/>
              <a:t>end loop</a:t>
            </a:r>
          </a:p>
        </p:txBody>
      </p:sp>
      <p:sp>
        <p:nvSpPr>
          <p:cNvPr id="352260" name="Text Box 4"/>
          <p:cNvSpPr txBox="1">
            <a:spLocks noChangeArrowheads="1"/>
          </p:cNvSpPr>
          <p:nvPr/>
        </p:nvSpPr>
        <p:spPr bwMode="auto">
          <a:xfrm>
            <a:off x="6400800" y="2071688"/>
            <a:ext cx="1760538" cy="519112"/>
          </a:xfrm>
          <a:prstGeom prst="rect">
            <a:avLst/>
          </a:prstGeom>
          <a:noFill/>
          <a:ln w="12700" cap="sq">
            <a:noFill/>
            <a:miter lim="800000"/>
            <a:headEnd/>
            <a:tailEnd/>
          </a:ln>
          <a:effectLst/>
        </p:spPr>
        <p:txBody>
          <a:bodyPr lIns="274320" rIns="274320">
            <a:spAutoFit/>
          </a:bodyPr>
          <a:lstStyle/>
          <a:p>
            <a:pPr>
              <a:spcBef>
                <a:spcPct val="50000"/>
              </a:spcBef>
              <a:defRPr/>
            </a:pPr>
            <a:r>
              <a:rPr lang="en-US">
                <a:solidFill>
                  <a:schemeClr val="hlink"/>
                </a:solidFill>
              </a:rPr>
              <a:t>Halts</a:t>
            </a:r>
          </a:p>
        </p:txBody>
      </p:sp>
      <p:sp>
        <p:nvSpPr>
          <p:cNvPr id="352263" name="Text Box 7"/>
          <p:cNvSpPr txBox="1">
            <a:spLocks noChangeArrowheads="1"/>
          </p:cNvSpPr>
          <p:nvPr/>
        </p:nvSpPr>
        <p:spPr bwMode="auto">
          <a:xfrm>
            <a:off x="5562600" y="4191000"/>
            <a:ext cx="3429000" cy="519113"/>
          </a:xfrm>
          <a:prstGeom prst="rect">
            <a:avLst/>
          </a:prstGeom>
          <a:noFill/>
          <a:ln w="12700" cap="sq">
            <a:noFill/>
            <a:miter lim="800000"/>
            <a:headEnd/>
            <a:tailEnd/>
          </a:ln>
          <a:effectLst/>
        </p:spPr>
        <p:txBody>
          <a:bodyPr lIns="274320" rIns="274320">
            <a:spAutoFit/>
          </a:bodyPr>
          <a:lstStyle/>
          <a:p>
            <a:pPr>
              <a:spcBef>
                <a:spcPct val="50000"/>
              </a:spcBef>
              <a:defRPr/>
            </a:pPr>
            <a:r>
              <a:rPr lang="en-US">
                <a:solidFill>
                  <a:schemeClr val="hlink"/>
                </a:solidFill>
              </a:rPr>
              <a:t>Does not halt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52260"/>
                                        </p:tgtEl>
                                        <p:attrNameLst>
                                          <p:attrName>style.visibility</p:attrName>
                                        </p:attrNameLst>
                                      </p:cBhvr>
                                      <p:to>
                                        <p:strVal val="visible"/>
                                      </p:to>
                                    </p:set>
                                    <p:anim calcmode="lin" valueType="num">
                                      <p:cBhvr additive="base">
                                        <p:cTn id="7" dur="500" fill="hold"/>
                                        <p:tgtEl>
                                          <p:spTgt spid="352260"/>
                                        </p:tgtEl>
                                        <p:attrNameLst>
                                          <p:attrName>ppt_x</p:attrName>
                                        </p:attrNameLst>
                                      </p:cBhvr>
                                      <p:tavLst>
                                        <p:tav tm="0">
                                          <p:val>
                                            <p:strVal val="1+#ppt_w/2"/>
                                          </p:val>
                                        </p:tav>
                                        <p:tav tm="100000">
                                          <p:val>
                                            <p:strVal val="#ppt_x"/>
                                          </p:val>
                                        </p:tav>
                                      </p:tavLst>
                                    </p:anim>
                                    <p:anim calcmode="lin" valueType="num">
                                      <p:cBhvr additive="base">
                                        <p:cTn id="8" dur="500" fill="hold"/>
                                        <p:tgtEl>
                                          <p:spTgt spid="3522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2263"/>
                                        </p:tgtEl>
                                        <p:attrNameLst>
                                          <p:attrName>style.visibility</p:attrName>
                                        </p:attrNameLst>
                                      </p:cBhvr>
                                      <p:to>
                                        <p:strVal val="visible"/>
                                      </p:to>
                                    </p:set>
                                    <p:anim calcmode="lin" valueType="num">
                                      <p:cBhvr additive="base">
                                        <p:cTn id="13" dur="500" fill="hold"/>
                                        <p:tgtEl>
                                          <p:spTgt spid="352263"/>
                                        </p:tgtEl>
                                        <p:attrNameLst>
                                          <p:attrName>ppt_x</p:attrName>
                                        </p:attrNameLst>
                                      </p:cBhvr>
                                      <p:tavLst>
                                        <p:tav tm="0">
                                          <p:val>
                                            <p:strVal val="1+#ppt_w/2"/>
                                          </p:val>
                                        </p:tav>
                                        <p:tav tm="100000">
                                          <p:val>
                                            <p:strVal val="#ppt_x"/>
                                          </p:val>
                                        </p:tav>
                                      </p:tavLst>
                                    </p:anim>
                                    <p:anim calcmode="lin" valueType="num">
                                      <p:cBhvr additive="base">
                                        <p:cTn id="14" dur="500" fill="hold"/>
                                        <p:tgtEl>
                                          <p:spTgt spid="3522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260" grpId="0" autoUpdateAnimBg="0"/>
      <p:bldP spid="352263" grpId="0"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a:xfrm>
            <a:off x="685800" y="-228600"/>
            <a:ext cx="7772400" cy="1143000"/>
          </a:xfrm>
        </p:spPr>
        <p:txBody>
          <a:bodyPr/>
          <a:lstStyle/>
          <a:p>
            <a:pPr>
              <a:defRPr/>
            </a:pPr>
            <a:r>
              <a:rPr lang="en-US"/>
              <a:t>Example: Halting Problem</a:t>
            </a:r>
          </a:p>
        </p:txBody>
      </p:sp>
      <p:sp>
        <p:nvSpPr>
          <p:cNvPr id="351235" name="Rectangle 3"/>
          <p:cNvSpPr>
            <a:spLocks noGrp="1" noChangeArrowheads="1"/>
          </p:cNvSpPr>
          <p:nvPr>
            <p:ph type="body" idx="1"/>
          </p:nvPr>
        </p:nvSpPr>
        <p:spPr>
          <a:xfrm>
            <a:off x="457200" y="1371600"/>
            <a:ext cx="5867400" cy="2057400"/>
          </a:xfrm>
        </p:spPr>
        <p:txBody>
          <a:bodyPr/>
          <a:lstStyle/>
          <a:p>
            <a:pPr>
              <a:defRPr/>
            </a:pPr>
            <a:r>
              <a:rPr lang="en-US"/>
              <a:t>loop  a,b,c,z &gt; 2</a:t>
            </a:r>
          </a:p>
          <a:p>
            <a:pPr lvl="1">
              <a:buFontTx/>
              <a:buNone/>
              <a:defRPr/>
            </a:pPr>
            <a:r>
              <a:rPr lang="en-US"/>
              <a:t>exit when  a</a:t>
            </a:r>
            <a:r>
              <a:rPr lang="en-US" baseline="30000"/>
              <a:t>z</a:t>
            </a:r>
            <a:r>
              <a:rPr lang="en-US"/>
              <a:t> + b</a:t>
            </a:r>
            <a:r>
              <a:rPr lang="en-US" baseline="30000"/>
              <a:t>z</a:t>
            </a:r>
            <a:r>
              <a:rPr lang="en-US"/>
              <a:t> = c</a:t>
            </a:r>
            <a:r>
              <a:rPr lang="en-US" baseline="30000"/>
              <a:t>z</a:t>
            </a:r>
            <a:endParaRPr lang="en-US"/>
          </a:p>
          <a:p>
            <a:pPr>
              <a:defRPr/>
            </a:pPr>
            <a:r>
              <a:rPr lang="en-US"/>
              <a:t>end loop</a:t>
            </a:r>
          </a:p>
        </p:txBody>
      </p:sp>
      <p:sp>
        <p:nvSpPr>
          <p:cNvPr id="351236" name="Text Box 4"/>
          <p:cNvSpPr txBox="1">
            <a:spLocks noChangeArrowheads="1"/>
          </p:cNvSpPr>
          <p:nvPr/>
        </p:nvSpPr>
        <p:spPr bwMode="auto">
          <a:xfrm>
            <a:off x="4564063" y="1524000"/>
            <a:ext cx="4503737" cy="1373188"/>
          </a:xfrm>
          <a:prstGeom prst="rect">
            <a:avLst/>
          </a:prstGeom>
          <a:noFill/>
          <a:ln w="12700" cap="sq">
            <a:noFill/>
            <a:miter lim="800000"/>
            <a:headEnd/>
            <a:tailEnd/>
          </a:ln>
          <a:effectLst/>
        </p:spPr>
        <p:txBody>
          <a:bodyPr lIns="274320" rIns="274320">
            <a:spAutoFit/>
          </a:bodyPr>
          <a:lstStyle/>
          <a:p>
            <a:pPr>
              <a:spcBef>
                <a:spcPct val="50000"/>
              </a:spcBef>
              <a:defRPr/>
            </a:pPr>
            <a:r>
              <a:rPr lang="en-US">
                <a:solidFill>
                  <a:schemeClr val="hlink"/>
                </a:solidFill>
              </a:rPr>
              <a:t>Proof of not halting = </a:t>
            </a:r>
            <a:br>
              <a:rPr lang="en-US">
                <a:solidFill>
                  <a:schemeClr val="hlink"/>
                </a:solidFill>
              </a:rPr>
            </a:br>
            <a:r>
              <a:rPr lang="en-US">
                <a:solidFill>
                  <a:schemeClr val="hlink"/>
                </a:solidFill>
              </a:rPr>
              <a:t>Proof of </a:t>
            </a:r>
            <a:br>
              <a:rPr lang="en-US">
                <a:solidFill>
                  <a:schemeClr val="hlink"/>
                </a:solidFill>
              </a:rPr>
            </a:br>
            <a:r>
              <a:rPr lang="en-US">
                <a:solidFill>
                  <a:schemeClr val="hlink"/>
                </a:solidFill>
              </a:rPr>
              <a:t>Fermat’s Last Theorem</a:t>
            </a:r>
          </a:p>
        </p:txBody>
      </p:sp>
      <p:sp>
        <p:nvSpPr>
          <p:cNvPr id="351237" name="Rectangle 5"/>
          <p:cNvSpPr>
            <a:spLocks noChangeArrowheads="1"/>
          </p:cNvSpPr>
          <p:nvPr/>
        </p:nvSpPr>
        <p:spPr bwMode="auto">
          <a:xfrm>
            <a:off x="457200" y="3810000"/>
            <a:ext cx="5867400" cy="2057400"/>
          </a:xfrm>
          <a:prstGeom prst="rect">
            <a:avLst/>
          </a:prstGeom>
          <a:noFill/>
          <a:ln w="9525">
            <a:noFill/>
            <a:miter lim="800000"/>
            <a:headEnd/>
            <a:tailEnd/>
          </a:ln>
          <a:effectLst/>
        </p:spPr>
        <p:txBody>
          <a:bodyPr/>
          <a:lstStyle/>
          <a:p>
            <a:pPr marL="342900" indent="-342900" eaLnBrk="1" hangingPunct="1">
              <a:spcBef>
                <a:spcPct val="20000"/>
              </a:spcBef>
              <a:defRPr/>
            </a:pPr>
            <a:r>
              <a:rPr lang="en-US" sz="3200"/>
              <a:t>loop</a:t>
            </a:r>
          </a:p>
          <a:p>
            <a:pPr marL="742950" lvl="1" indent="-285750" eaLnBrk="1" hangingPunct="1">
              <a:spcBef>
                <a:spcPct val="20000"/>
              </a:spcBef>
              <a:defRPr/>
            </a:pPr>
            <a:r>
              <a:rPr lang="en-US"/>
              <a:t>chaotic behavior</a:t>
            </a:r>
          </a:p>
          <a:p>
            <a:pPr marL="742950" lvl="1" indent="-285750" eaLnBrk="1" hangingPunct="1">
              <a:spcBef>
                <a:spcPct val="20000"/>
              </a:spcBef>
              <a:defRPr/>
            </a:pPr>
            <a:r>
              <a:rPr lang="en-US"/>
              <a:t>exit when </a:t>
            </a:r>
            <a:br>
              <a:rPr lang="en-US"/>
            </a:br>
            <a:r>
              <a:rPr lang="en-US"/>
              <a:t>special event</a:t>
            </a:r>
          </a:p>
          <a:p>
            <a:pPr marL="342900" indent="-342900" eaLnBrk="1" hangingPunct="1">
              <a:spcBef>
                <a:spcPct val="20000"/>
              </a:spcBef>
              <a:defRPr/>
            </a:pPr>
            <a:r>
              <a:rPr lang="en-US" sz="3200"/>
              <a:t>end loop</a:t>
            </a:r>
          </a:p>
        </p:txBody>
      </p:sp>
      <p:sp>
        <p:nvSpPr>
          <p:cNvPr id="351238" name="Text Box 6"/>
          <p:cNvSpPr txBox="1">
            <a:spLocks noChangeArrowheads="1"/>
          </p:cNvSpPr>
          <p:nvPr/>
        </p:nvSpPr>
        <p:spPr bwMode="auto">
          <a:xfrm>
            <a:off x="4564063" y="3733800"/>
            <a:ext cx="4503737" cy="1373188"/>
          </a:xfrm>
          <a:prstGeom prst="rect">
            <a:avLst/>
          </a:prstGeom>
          <a:noFill/>
          <a:ln w="12700" cap="sq">
            <a:noFill/>
            <a:miter lim="800000"/>
            <a:headEnd/>
            <a:tailEnd/>
          </a:ln>
          <a:effectLst/>
        </p:spPr>
        <p:txBody>
          <a:bodyPr lIns="274320" rIns="274320">
            <a:spAutoFit/>
          </a:bodyPr>
          <a:lstStyle/>
          <a:p>
            <a:pPr>
              <a:spcBef>
                <a:spcPct val="50000"/>
              </a:spcBef>
              <a:defRPr/>
            </a:pPr>
            <a:r>
              <a:rPr lang="en-US">
                <a:solidFill>
                  <a:schemeClr val="hlink"/>
                </a:solidFill>
              </a:rPr>
              <a:t>Chaotic behavior =</a:t>
            </a:r>
            <a:br>
              <a:rPr lang="en-US">
                <a:solidFill>
                  <a:schemeClr val="hlink"/>
                </a:solidFill>
              </a:rPr>
            </a:br>
            <a:r>
              <a:rPr lang="en-US">
                <a:solidFill>
                  <a:schemeClr val="hlink"/>
                </a:solidFill>
              </a:rPr>
              <a:t>not knowing what it will do without doing it.</a:t>
            </a:r>
          </a:p>
        </p:txBody>
      </p:sp>
      <p:sp>
        <p:nvSpPr>
          <p:cNvPr id="351239" name="Text Box 7"/>
          <p:cNvSpPr txBox="1">
            <a:spLocks noChangeArrowheads="1"/>
          </p:cNvSpPr>
          <p:nvPr/>
        </p:nvSpPr>
        <p:spPr bwMode="auto">
          <a:xfrm>
            <a:off x="4648200" y="5410200"/>
            <a:ext cx="4503738" cy="1373188"/>
          </a:xfrm>
          <a:prstGeom prst="rect">
            <a:avLst/>
          </a:prstGeom>
          <a:noFill/>
          <a:ln w="12700" cap="sq">
            <a:noFill/>
            <a:miter lim="800000"/>
            <a:headEnd/>
            <a:tailEnd/>
          </a:ln>
          <a:effectLst/>
        </p:spPr>
        <p:txBody>
          <a:bodyPr lIns="274320" rIns="274320">
            <a:spAutoFit/>
          </a:bodyPr>
          <a:lstStyle/>
          <a:p>
            <a:pPr>
              <a:spcBef>
                <a:spcPct val="50000"/>
              </a:spcBef>
              <a:defRPr/>
            </a:pPr>
            <a:r>
              <a:rPr lang="en-US">
                <a:solidFill>
                  <a:schemeClr val="hlink"/>
                </a:solidFill>
              </a:rPr>
              <a:t>How can we know it will not halt without running it forever?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51236"/>
                                        </p:tgtEl>
                                        <p:attrNameLst>
                                          <p:attrName>style.visibility</p:attrName>
                                        </p:attrNameLst>
                                      </p:cBhvr>
                                      <p:to>
                                        <p:strVal val="visible"/>
                                      </p:to>
                                    </p:set>
                                    <p:anim calcmode="lin" valueType="num">
                                      <p:cBhvr additive="base">
                                        <p:cTn id="7" dur="500" fill="hold"/>
                                        <p:tgtEl>
                                          <p:spTgt spid="351236"/>
                                        </p:tgtEl>
                                        <p:attrNameLst>
                                          <p:attrName>ppt_x</p:attrName>
                                        </p:attrNameLst>
                                      </p:cBhvr>
                                      <p:tavLst>
                                        <p:tav tm="0">
                                          <p:val>
                                            <p:strVal val="1+#ppt_w/2"/>
                                          </p:val>
                                        </p:tav>
                                        <p:tav tm="100000">
                                          <p:val>
                                            <p:strVal val="#ppt_x"/>
                                          </p:val>
                                        </p:tav>
                                      </p:tavLst>
                                    </p:anim>
                                    <p:anim calcmode="lin" valueType="num">
                                      <p:cBhvr additive="base">
                                        <p:cTn id="8" dur="500" fill="hold"/>
                                        <p:tgtEl>
                                          <p:spTgt spid="35123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1238"/>
                                        </p:tgtEl>
                                        <p:attrNameLst>
                                          <p:attrName>style.visibility</p:attrName>
                                        </p:attrNameLst>
                                      </p:cBhvr>
                                      <p:to>
                                        <p:strVal val="visible"/>
                                      </p:to>
                                    </p:set>
                                    <p:anim calcmode="lin" valueType="num">
                                      <p:cBhvr additive="base">
                                        <p:cTn id="13" dur="500" fill="hold"/>
                                        <p:tgtEl>
                                          <p:spTgt spid="351238"/>
                                        </p:tgtEl>
                                        <p:attrNameLst>
                                          <p:attrName>ppt_x</p:attrName>
                                        </p:attrNameLst>
                                      </p:cBhvr>
                                      <p:tavLst>
                                        <p:tav tm="0">
                                          <p:val>
                                            <p:strVal val="1+#ppt_w/2"/>
                                          </p:val>
                                        </p:tav>
                                        <p:tav tm="100000">
                                          <p:val>
                                            <p:strVal val="#ppt_x"/>
                                          </p:val>
                                        </p:tav>
                                      </p:tavLst>
                                    </p:anim>
                                    <p:anim calcmode="lin" valueType="num">
                                      <p:cBhvr additive="base">
                                        <p:cTn id="14" dur="500" fill="hold"/>
                                        <p:tgtEl>
                                          <p:spTgt spid="35123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51239"/>
                                        </p:tgtEl>
                                        <p:attrNameLst>
                                          <p:attrName>style.visibility</p:attrName>
                                        </p:attrNameLst>
                                      </p:cBhvr>
                                      <p:to>
                                        <p:strVal val="visible"/>
                                      </p:to>
                                    </p:set>
                                    <p:anim calcmode="lin" valueType="num">
                                      <p:cBhvr additive="base">
                                        <p:cTn id="19" dur="500" fill="hold"/>
                                        <p:tgtEl>
                                          <p:spTgt spid="351239"/>
                                        </p:tgtEl>
                                        <p:attrNameLst>
                                          <p:attrName>ppt_x</p:attrName>
                                        </p:attrNameLst>
                                      </p:cBhvr>
                                      <p:tavLst>
                                        <p:tav tm="0">
                                          <p:val>
                                            <p:strVal val="1+#ppt_w/2"/>
                                          </p:val>
                                        </p:tav>
                                        <p:tav tm="100000">
                                          <p:val>
                                            <p:strVal val="#ppt_x"/>
                                          </p:val>
                                        </p:tav>
                                      </p:tavLst>
                                    </p:anim>
                                    <p:anim calcmode="lin" valueType="num">
                                      <p:cBhvr additive="base">
                                        <p:cTn id="20" dur="500" fill="hold"/>
                                        <p:tgtEl>
                                          <p:spTgt spid="3512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36" grpId="0" autoUpdateAnimBg="0"/>
      <p:bldP spid="351238" grpId="0" autoUpdateAnimBg="0"/>
      <p:bldP spid="351239"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Grp="1" noChangeArrowheads="1"/>
          </p:cNvSpPr>
          <p:nvPr>
            <p:ph type="title"/>
          </p:nvPr>
        </p:nvSpPr>
        <p:spPr/>
        <p:txBody>
          <a:bodyPr/>
          <a:lstStyle/>
          <a:p>
            <a:pPr>
              <a:defRPr/>
            </a:pPr>
            <a:r>
              <a:rPr lang="en-US"/>
              <a:t>Your answer:</a:t>
            </a:r>
            <a:endParaRPr lang="en-CA"/>
          </a:p>
        </p:txBody>
      </p:sp>
      <p:sp>
        <p:nvSpPr>
          <p:cNvPr id="320515" name="Rectangle 3"/>
          <p:cNvSpPr>
            <a:spLocks noGrp="1" noChangeArrowheads="1"/>
          </p:cNvSpPr>
          <p:nvPr>
            <p:ph type="body" idx="1"/>
          </p:nvPr>
        </p:nvSpPr>
        <p:spPr>
          <a:xfrm>
            <a:off x="685800" y="1676400"/>
            <a:ext cx="7772400" cy="4114800"/>
          </a:xfrm>
        </p:spPr>
        <p:txBody>
          <a:bodyPr/>
          <a:lstStyle/>
          <a:p>
            <a:pPr>
              <a:defRPr/>
            </a:pPr>
            <a:r>
              <a:rPr lang="en-US"/>
              <a:t>Sorry. No algorithm exists that tells you for every computer program whether it halts!</a:t>
            </a:r>
            <a:endParaRPr lang="en-CA"/>
          </a:p>
        </p:txBody>
      </p:sp>
      <p:pic>
        <p:nvPicPr>
          <p:cNvPr id="208900" name="Picture 5" descr="j0174415(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342900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9" name="Oval 7"/>
          <p:cNvSpPr>
            <a:spLocks noChangeArrowheads="1"/>
          </p:cNvSpPr>
          <p:nvPr/>
        </p:nvSpPr>
        <p:spPr bwMode="auto">
          <a:xfrm>
            <a:off x="2057400" y="1524000"/>
            <a:ext cx="2590800" cy="914400"/>
          </a:xfrm>
          <a:prstGeom prst="ellipse">
            <a:avLst/>
          </a:prstGeom>
          <a:noFill/>
          <a:ln w="50800" cap="sq">
            <a:solidFill>
              <a:schemeClr val="hlink"/>
            </a:solidFill>
            <a:round/>
            <a:headEnd/>
            <a:tailEnd/>
          </a:ln>
          <a:effectLst/>
        </p:spPr>
        <p:txBody>
          <a:bodyPr wrap="none" lIns="274320" rIns="274320" anchor="ct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0519"/>
                                        </p:tgtEl>
                                        <p:attrNameLst>
                                          <p:attrName>style.visibility</p:attrName>
                                        </p:attrNameLst>
                                      </p:cBhvr>
                                      <p:to>
                                        <p:strVal val="visible"/>
                                      </p:to>
                                    </p:set>
                                    <p:anim calcmode="lin" valueType="num">
                                      <p:cBhvr>
                                        <p:cTn id="7" dur="1000" fill="hold"/>
                                        <p:tgtEl>
                                          <p:spTgt spid="320519"/>
                                        </p:tgtEl>
                                        <p:attrNameLst>
                                          <p:attrName>ppt_w</p:attrName>
                                        </p:attrNameLst>
                                      </p:cBhvr>
                                      <p:tavLst>
                                        <p:tav tm="0">
                                          <p:val>
                                            <p:fltVal val="0"/>
                                          </p:val>
                                        </p:tav>
                                        <p:tav tm="100000">
                                          <p:val>
                                            <p:strVal val="#ppt_w"/>
                                          </p:val>
                                        </p:tav>
                                      </p:tavLst>
                                    </p:anim>
                                    <p:anim calcmode="lin" valueType="num">
                                      <p:cBhvr>
                                        <p:cTn id="8" dur="1000" fill="hold"/>
                                        <p:tgtEl>
                                          <p:spTgt spid="320519"/>
                                        </p:tgtEl>
                                        <p:attrNameLst>
                                          <p:attrName>ppt_h</p:attrName>
                                        </p:attrNameLst>
                                      </p:cBhvr>
                                      <p:tavLst>
                                        <p:tav tm="0">
                                          <p:val>
                                            <p:fltVal val="0"/>
                                          </p:val>
                                        </p:tav>
                                        <p:tav tm="100000">
                                          <p:val>
                                            <p:strVal val="#ppt_h"/>
                                          </p:val>
                                        </p:tav>
                                      </p:tavLst>
                                    </p:anim>
                                    <p:anim calcmode="lin" valueType="num">
                                      <p:cBhvr>
                                        <p:cTn id="9" dur="1000" fill="hold"/>
                                        <p:tgtEl>
                                          <p:spTgt spid="32051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051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9"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Text Box 2"/>
          <p:cNvSpPr txBox="1">
            <a:spLocks noChangeArrowheads="1"/>
          </p:cNvSpPr>
          <p:nvPr/>
        </p:nvSpPr>
        <p:spPr bwMode="auto">
          <a:xfrm>
            <a:off x="609600" y="990600"/>
            <a:ext cx="9372600" cy="3511550"/>
          </a:xfrm>
          <a:prstGeom prst="rect">
            <a:avLst/>
          </a:prstGeom>
          <a:noFill/>
          <a:ln w="9525">
            <a:noFill/>
            <a:miter lim="800000"/>
            <a:headEnd/>
            <a:tailEnd/>
          </a:ln>
          <a:effectLst/>
        </p:spPr>
        <p:txBody>
          <a:bodyPr>
            <a:spAutoFit/>
          </a:bodyPr>
          <a:lstStyle/>
          <a:p>
            <a:pPr eaLnBrk="1" hangingPunct="1">
              <a:spcBef>
                <a:spcPct val="50000"/>
              </a:spcBef>
              <a:defRPr/>
            </a:pPr>
            <a:r>
              <a:rPr lang="en-US"/>
              <a:t>Suppose there was a working algorithm: </a:t>
            </a:r>
          </a:p>
          <a:p>
            <a:pPr lvl="1" eaLnBrk="1" hangingPunct="1">
              <a:spcBef>
                <a:spcPct val="50000"/>
              </a:spcBef>
              <a:defRPr/>
            </a:pPr>
            <a:r>
              <a:rPr lang="en-US">
                <a:solidFill>
                  <a:schemeClr val="accent2"/>
                </a:solidFill>
              </a:rPr>
              <a:t>Halt(</a:t>
            </a:r>
            <a:r>
              <a:rPr lang="en-US">
                <a:solidFill>
                  <a:schemeClr val="accent1"/>
                </a:solidFill>
              </a:rPr>
              <a:t>P,I</a:t>
            </a:r>
            <a:r>
              <a:rPr lang="en-US">
                <a:solidFill>
                  <a:schemeClr val="accent2"/>
                </a:solidFill>
              </a:rPr>
              <a:t>)</a:t>
            </a:r>
            <a:r>
              <a:rPr lang="en-US"/>
              <a:t> = whether program </a:t>
            </a:r>
            <a:r>
              <a:rPr lang="en-US">
                <a:solidFill>
                  <a:schemeClr val="accent1"/>
                </a:solidFill>
              </a:rPr>
              <a:t>P </a:t>
            </a:r>
            <a:r>
              <a:rPr lang="en-US"/>
              <a:t>halts on input </a:t>
            </a:r>
            <a:r>
              <a:rPr lang="en-US">
                <a:solidFill>
                  <a:schemeClr val="accent1"/>
                </a:solidFill>
              </a:rPr>
              <a:t>I</a:t>
            </a:r>
          </a:p>
          <a:p>
            <a:pPr eaLnBrk="1" hangingPunct="1">
              <a:spcBef>
                <a:spcPct val="50000"/>
              </a:spcBef>
              <a:defRPr/>
            </a:pPr>
            <a:r>
              <a:rPr lang="en-US"/>
              <a:t>Construct from it another algorithm: </a:t>
            </a:r>
          </a:p>
          <a:p>
            <a:pPr lvl="1" eaLnBrk="1" hangingPunct="1">
              <a:spcBef>
                <a:spcPct val="50000"/>
              </a:spcBef>
              <a:defRPr/>
            </a:pPr>
            <a:r>
              <a:rPr lang="en-US">
                <a:solidFill>
                  <a:schemeClr val="accent2"/>
                </a:solidFill>
              </a:rPr>
              <a:t>Nhalt(</a:t>
            </a:r>
            <a:r>
              <a:rPr lang="en-US">
                <a:solidFill>
                  <a:schemeClr val="accent1"/>
                </a:solidFill>
              </a:rPr>
              <a:t>P</a:t>
            </a:r>
            <a:r>
              <a:rPr lang="en-US">
                <a:solidFill>
                  <a:schemeClr val="accent2"/>
                </a:solidFill>
              </a:rPr>
              <a:t>)</a:t>
            </a:r>
            <a:r>
              <a:rPr lang="en-US"/>
              <a:t> = if(</a:t>
            </a:r>
            <a:r>
              <a:rPr lang="en-US">
                <a:solidFill>
                  <a:schemeClr val="accent2"/>
                </a:solidFill>
              </a:rPr>
              <a:t>Halt(</a:t>
            </a:r>
            <a:r>
              <a:rPr lang="en-US">
                <a:solidFill>
                  <a:schemeClr val="accent1"/>
                </a:solidFill>
              </a:rPr>
              <a:t>P,P</a:t>
            </a:r>
            <a:r>
              <a:rPr lang="en-US">
                <a:solidFill>
                  <a:schemeClr val="accent2"/>
                </a:solidFill>
              </a:rPr>
              <a:t>)</a:t>
            </a:r>
            <a:r>
              <a:rPr lang="en-US"/>
              <a:t>) loop forever else halt </a:t>
            </a:r>
            <a:br>
              <a:rPr lang="en-US"/>
            </a:br>
            <a:r>
              <a:rPr lang="en-US"/>
              <a:t>    = halts </a:t>
            </a:r>
            <a:r>
              <a:rPr lang="en-US">
                <a:solidFill>
                  <a:schemeClr val="hlink"/>
                </a:solidFill>
                <a:cs typeface="Times New Roman" pitchFamily="18" charset="0"/>
              </a:rPr>
              <a:t>↔</a:t>
            </a:r>
            <a:r>
              <a:rPr lang="en-US"/>
              <a:t> program </a:t>
            </a:r>
            <a:r>
              <a:rPr lang="en-US">
                <a:solidFill>
                  <a:schemeClr val="accent1"/>
                </a:solidFill>
              </a:rPr>
              <a:t>P</a:t>
            </a:r>
            <a:r>
              <a:rPr lang="en-US"/>
              <a:t> does not halt on input </a:t>
            </a:r>
            <a:r>
              <a:rPr lang="en-US">
                <a:solidFill>
                  <a:schemeClr val="accent1"/>
                </a:solidFill>
              </a:rPr>
              <a:t>P</a:t>
            </a:r>
            <a:r>
              <a:rPr lang="en-US"/>
              <a:t>. </a:t>
            </a:r>
          </a:p>
          <a:p>
            <a:pPr eaLnBrk="1" hangingPunct="1">
              <a:spcBef>
                <a:spcPct val="50000"/>
              </a:spcBef>
              <a:defRPr/>
            </a:pPr>
            <a:r>
              <a:rPr lang="en-US"/>
              <a:t>Paradox: </a:t>
            </a:r>
            <a:r>
              <a:rPr lang="en-US">
                <a:solidFill>
                  <a:schemeClr val="accent2"/>
                </a:solidFill>
              </a:rPr>
              <a:t>Nhalt(</a:t>
            </a:r>
            <a:r>
              <a:rPr lang="en-US">
                <a:solidFill>
                  <a:schemeClr val="accent1"/>
                </a:solidFill>
              </a:rPr>
              <a:t>Nhalt</a:t>
            </a:r>
            <a:r>
              <a:rPr lang="en-US">
                <a:solidFill>
                  <a:schemeClr val="accent2"/>
                </a:solidFill>
              </a:rPr>
              <a:t>)</a:t>
            </a:r>
            <a:r>
              <a:rPr lang="en-US"/>
              <a:t> = </a:t>
            </a:r>
            <a:r>
              <a:rPr lang="en-US">
                <a:solidFill>
                  <a:schemeClr val="hlink"/>
                </a:solidFill>
              </a:rPr>
              <a:t>?</a:t>
            </a:r>
            <a:endParaRPr lang="en-US"/>
          </a:p>
        </p:txBody>
      </p:sp>
      <p:sp>
        <p:nvSpPr>
          <p:cNvPr id="447491" name="Rectangle 3"/>
          <p:cNvSpPr>
            <a:spLocks noChangeArrowheads="1"/>
          </p:cNvSpPr>
          <p:nvPr/>
        </p:nvSpPr>
        <p:spPr bwMode="auto">
          <a:xfrm>
            <a:off x="685800" y="4646613"/>
            <a:ext cx="7772400" cy="1373187"/>
          </a:xfrm>
          <a:prstGeom prst="rect">
            <a:avLst/>
          </a:prstGeom>
          <a:noFill/>
          <a:ln w="9525">
            <a:noFill/>
            <a:miter lim="800000"/>
            <a:headEnd/>
            <a:tailEnd/>
          </a:ln>
          <a:effectLst/>
        </p:spPr>
        <p:txBody>
          <a:bodyPr>
            <a:spAutoFit/>
          </a:bodyPr>
          <a:lstStyle/>
          <a:p>
            <a:pPr>
              <a:defRPr/>
            </a:pPr>
            <a:r>
              <a:rPr lang="en-US"/>
              <a:t>program </a:t>
            </a:r>
            <a:r>
              <a:rPr lang="en-US">
                <a:solidFill>
                  <a:schemeClr val="accent2"/>
                </a:solidFill>
              </a:rPr>
              <a:t>Nhalt</a:t>
            </a:r>
            <a:r>
              <a:rPr lang="en-US"/>
              <a:t> halts on input </a:t>
            </a:r>
            <a:r>
              <a:rPr lang="en-US">
                <a:solidFill>
                  <a:schemeClr val="accent1"/>
                </a:solidFill>
              </a:rPr>
              <a:t>Nhalt</a:t>
            </a:r>
            <a:endParaRPr lang="en-US"/>
          </a:p>
          <a:p>
            <a:pPr>
              <a:defRPr/>
            </a:pPr>
            <a:r>
              <a:rPr lang="en-US">
                <a:solidFill>
                  <a:schemeClr val="hlink"/>
                </a:solidFill>
              </a:rPr>
              <a:t>↔</a:t>
            </a:r>
            <a:r>
              <a:rPr lang="en-US"/>
              <a:t> </a:t>
            </a:r>
          </a:p>
          <a:p>
            <a:pPr>
              <a:defRPr/>
            </a:pPr>
            <a:r>
              <a:rPr lang="en-US"/>
              <a:t>program </a:t>
            </a:r>
            <a:r>
              <a:rPr lang="en-US">
                <a:solidFill>
                  <a:schemeClr val="accent1"/>
                </a:solidFill>
              </a:rPr>
              <a:t>Nhalt</a:t>
            </a:r>
            <a:r>
              <a:rPr lang="en-US"/>
              <a:t> does not halt on input </a:t>
            </a:r>
            <a:r>
              <a:rPr lang="en-US">
                <a:solidFill>
                  <a:schemeClr val="accent1"/>
                </a:solidFill>
              </a:rPr>
              <a:t>Nhalt</a:t>
            </a:r>
          </a:p>
        </p:txBody>
      </p:sp>
      <p:sp>
        <p:nvSpPr>
          <p:cNvPr id="447492" name="Text Box 4"/>
          <p:cNvSpPr txBox="1">
            <a:spLocks noChangeArrowheads="1"/>
          </p:cNvSpPr>
          <p:nvPr/>
        </p:nvSpPr>
        <p:spPr bwMode="auto">
          <a:xfrm>
            <a:off x="3460750" y="6216650"/>
            <a:ext cx="2851150" cy="641350"/>
          </a:xfrm>
          <a:prstGeom prst="rect">
            <a:avLst/>
          </a:prstGeom>
          <a:noFill/>
          <a:ln w="9525">
            <a:noFill/>
            <a:miter lim="800000"/>
            <a:headEnd/>
            <a:tailEnd/>
          </a:ln>
          <a:effectLst/>
        </p:spPr>
        <p:txBody>
          <a:bodyPr wrap="none">
            <a:spAutoFit/>
          </a:bodyPr>
          <a:lstStyle/>
          <a:p>
            <a:pPr eaLnBrk="1" hangingPunct="1">
              <a:spcBef>
                <a:spcPct val="50000"/>
              </a:spcBef>
              <a:defRPr/>
            </a:pPr>
            <a:r>
              <a:rPr lang="en-US">
                <a:solidFill>
                  <a:schemeClr val="hlink"/>
                </a:solidFill>
              </a:rPr>
              <a:t>Contradiction!</a:t>
            </a:r>
          </a:p>
        </p:txBody>
      </p:sp>
      <p:grpSp>
        <p:nvGrpSpPr>
          <p:cNvPr id="2" name="Group 5"/>
          <p:cNvGrpSpPr>
            <a:grpSpLocks/>
          </p:cNvGrpSpPr>
          <p:nvPr/>
        </p:nvGrpSpPr>
        <p:grpSpPr bwMode="auto">
          <a:xfrm>
            <a:off x="1016000" y="1054100"/>
            <a:ext cx="3479800" cy="5373688"/>
            <a:chOff x="640" y="664"/>
            <a:chExt cx="2192" cy="3385"/>
          </a:xfrm>
        </p:grpSpPr>
        <p:sp>
          <p:nvSpPr>
            <p:cNvPr id="447494" name="Freeform 6"/>
            <p:cNvSpPr>
              <a:spLocks/>
            </p:cNvSpPr>
            <p:nvPr/>
          </p:nvSpPr>
          <p:spPr bwMode="auto">
            <a:xfrm>
              <a:off x="976" y="1104"/>
              <a:ext cx="1856" cy="2945"/>
            </a:xfrm>
            <a:custGeom>
              <a:avLst/>
              <a:gdLst/>
              <a:ahLst/>
              <a:cxnLst>
                <a:cxn ang="0">
                  <a:pos x="1341" y="3053"/>
                </a:cxn>
                <a:cxn ang="0">
                  <a:pos x="0" y="0"/>
                </a:cxn>
              </a:cxnLst>
              <a:rect l="0" t="0" r="r" b="b"/>
              <a:pathLst>
                <a:path w="1341" h="3053">
                  <a:moveTo>
                    <a:pt x="1341" y="3053"/>
                  </a:moveTo>
                  <a:cubicBezTo>
                    <a:pt x="1117" y="2544"/>
                    <a:pt x="223" y="509"/>
                    <a:pt x="0" y="0"/>
                  </a:cubicBezTo>
                </a:path>
              </a:pathLst>
            </a:custGeom>
            <a:noFill/>
            <a:ln w="79375" cap="flat" cmpd="sng">
              <a:solidFill>
                <a:schemeClr val="hlink"/>
              </a:solidFill>
              <a:prstDash val="solid"/>
              <a:round/>
              <a:headEnd type="none" w="med" len="med"/>
              <a:tailEnd type="stealth" w="med" len="med"/>
            </a:ln>
            <a:effectLst/>
          </p:spPr>
          <p:txBody>
            <a:bodyPr/>
            <a:lstStyle/>
            <a:p>
              <a:pPr>
                <a:defRPr/>
              </a:pPr>
              <a:endParaRPr lang="en-CA"/>
            </a:p>
          </p:txBody>
        </p:sp>
        <p:grpSp>
          <p:nvGrpSpPr>
            <p:cNvPr id="209928" name="Group 7"/>
            <p:cNvGrpSpPr>
              <a:grpSpLocks/>
            </p:cNvGrpSpPr>
            <p:nvPr/>
          </p:nvGrpSpPr>
          <p:grpSpPr bwMode="auto">
            <a:xfrm>
              <a:off x="640" y="664"/>
              <a:ext cx="336" cy="336"/>
              <a:chOff x="864" y="528"/>
              <a:chExt cx="336" cy="336"/>
            </a:xfrm>
          </p:grpSpPr>
          <p:sp>
            <p:nvSpPr>
              <p:cNvPr id="447496" name="Line 8"/>
              <p:cNvSpPr>
                <a:spLocks noChangeShapeType="1"/>
              </p:cNvSpPr>
              <p:nvPr/>
            </p:nvSpPr>
            <p:spPr bwMode="auto">
              <a:xfrm>
                <a:off x="864" y="528"/>
                <a:ext cx="336" cy="336"/>
              </a:xfrm>
              <a:prstGeom prst="line">
                <a:avLst/>
              </a:prstGeom>
              <a:noFill/>
              <a:ln w="88900">
                <a:solidFill>
                  <a:schemeClr val="hlink"/>
                </a:solidFill>
                <a:round/>
                <a:headEnd/>
                <a:tailEnd/>
              </a:ln>
              <a:effectLst/>
            </p:spPr>
            <p:txBody>
              <a:bodyPr/>
              <a:lstStyle/>
              <a:p>
                <a:pPr>
                  <a:defRPr/>
                </a:pPr>
                <a:endParaRPr lang="en-CA"/>
              </a:p>
            </p:txBody>
          </p:sp>
          <p:sp>
            <p:nvSpPr>
              <p:cNvPr id="447497" name="Line 9"/>
              <p:cNvSpPr>
                <a:spLocks noChangeShapeType="1"/>
              </p:cNvSpPr>
              <p:nvPr/>
            </p:nvSpPr>
            <p:spPr bwMode="auto">
              <a:xfrm flipH="1">
                <a:off x="864" y="528"/>
                <a:ext cx="336" cy="336"/>
              </a:xfrm>
              <a:prstGeom prst="line">
                <a:avLst/>
              </a:prstGeom>
              <a:noFill/>
              <a:ln w="88900">
                <a:solidFill>
                  <a:schemeClr val="hlink"/>
                </a:solidFill>
                <a:round/>
                <a:headEnd/>
                <a:tailEnd/>
              </a:ln>
              <a:effectLst/>
            </p:spPr>
            <p:txBody>
              <a:bodyPr/>
              <a:lstStyle/>
              <a:p>
                <a:pPr>
                  <a:defRPr/>
                </a:pPr>
                <a:endParaRPr lang="en-CA"/>
              </a:p>
            </p:txBody>
          </p:sp>
        </p:grpSp>
      </p:grpSp>
      <p:sp>
        <p:nvSpPr>
          <p:cNvPr id="447498" name="Rectangle 10"/>
          <p:cNvSpPr>
            <a:spLocks noGrp="1" noChangeArrowheads="1"/>
          </p:cNvSpPr>
          <p:nvPr>
            <p:ph type="title"/>
          </p:nvPr>
        </p:nvSpPr>
        <p:spPr>
          <a:xfrm>
            <a:off x="685800" y="-228600"/>
            <a:ext cx="7772400" cy="1143000"/>
          </a:xfrm>
        </p:spPr>
        <p:txBody>
          <a:bodyPr/>
          <a:lstStyle/>
          <a:p>
            <a:pPr>
              <a:defRPr/>
            </a:pPr>
            <a:r>
              <a:rPr lang="en-US"/>
              <a:t>Halting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47490">
                                            <p:txEl>
                                              <p:pRg st="0" end="0"/>
                                            </p:txEl>
                                          </p:spTgt>
                                        </p:tgtEl>
                                        <p:attrNameLst>
                                          <p:attrName>style.visibility</p:attrName>
                                        </p:attrNameLst>
                                      </p:cBhvr>
                                      <p:to>
                                        <p:strVal val="visible"/>
                                      </p:to>
                                    </p:set>
                                    <p:anim calcmode="lin" valueType="num">
                                      <p:cBhvr additive="base">
                                        <p:cTn id="7" dur="500" fill="hold"/>
                                        <p:tgtEl>
                                          <p:spTgt spid="44749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749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47490">
                                            <p:txEl>
                                              <p:pRg st="1" end="1"/>
                                            </p:txEl>
                                          </p:spTgt>
                                        </p:tgtEl>
                                        <p:attrNameLst>
                                          <p:attrName>style.visibility</p:attrName>
                                        </p:attrNameLst>
                                      </p:cBhvr>
                                      <p:to>
                                        <p:strVal val="visible"/>
                                      </p:to>
                                    </p:set>
                                    <p:anim calcmode="lin" valueType="num">
                                      <p:cBhvr additive="base">
                                        <p:cTn id="13" dur="500" fill="hold"/>
                                        <p:tgtEl>
                                          <p:spTgt spid="44749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4749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47490">
                                            <p:txEl>
                                              <p:pRg st="2" end="2"/>
                                            </p:txEl>
                                          </p:spTgt>
                                        </p:tgtEl>
                                        <p:attrNameLst>
                                          <p:attrName>style.visibility</p:attrName>
                                        </p:attrNameLst>
                                      </p:cBhvr>
                                      <p:to>
                                        <p:strVal val="visible"/>
                                      </p:to>
                                    </p:set>
                                    <p:anim calcmode="lin" valueType="num">
                                      <p:cBhvr additive="base">
                                        <p:cTn id="19" dur="500" fill="hold"/>
                                        <p:tgtEl>
                                          <p:spTgt spid="44749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4749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47490">
                                            <p:txEl>
                                              <p:pRg st="3" end="3"/>
                                            </p:txEl>
                                          </p:spTgt>
                                        </p:tgtEl>
                                        <p:attrNameLst>
                                          <p:attrName>style.visibility</p:attrName>
                                        </p:attrNameLst>
                                      </p:cBhvr>
                                      <p:to>
                                        <p:strVal val="visible"/>
                                      </p:to>
                                    </p:set>
                                    <p:anim calcmode="lin" valueType="num">
                                      <p:cBhvr additive="base">
                                        <p:cTn id="25" dur="500" fill="hold"/>
                                        <p:tgtEl>
                                          <p:spTgt spid="44749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749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47490">
                                            <p:txEl>
                                              <p:pRg st="4" end="4"/>
                                            </p:txEl>
                                          </p:spTgt>
                                        </p:tgtEl>
                                        <p:attrNameLst>
                                          <p:attrName>style.visibility</p:attrName>
                                        </p:attrNameLst>
                                      </p:cBhvr>
                                      <p:to>
                                        <p:strVal val="visible"/>
                                      </p:to>
                                    </p:set>
                                    <p:anim calcmode="lin" valueType="num">
                                      <p:cBhvr additive="base">
                                        <p:cTn id="31" dur="500" fill="hold"/>
                                        <p:tgtEl>
                                          <p:spTgt spid="44749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4749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47491">
                                            <p:txEl>
                                              <p:pRg st="0" end="0"/>
                                            </p:txEl>
                                          </p:spTgt>
                                        </p:tgtEl>
                                        <p:attrNameLst>
                                          <p:attrName>style.visibility</p:attrName>
                                        </p:attrNameLst>
                                      </p:cBhvr>
                                      <p:to>
                                        <p:strVal val="visible"/>
                                      </p:to>
                                    </p:set>
                                    <p:anim calcmode="lin" valueType="num">
                                      <p:cBhvr additive="base">
                                        <p:cTn id="37" dur="500" fill="hold"/>
                                        <p:tgtEl>
                                          <p:spTgt spid="447491">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47491">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47491">
                                            <p:txEl>
                                              <p:pRg st="1" end="1"/>
                                            </p:txEl>
                                          </p:spTgt>
                                        </p:tgtEl>
                                        <p:attrNameLst>
                                          <p:attrName>style.visibility</p:attrName>
                                        </p:attrNameLst>
                                      </p:cBhvr>
                                      <p:to>
                                        <p:strVal val="visible"/>
                                      </p:to>
                                    </p:set>
                                    <p:anim calcmode="lin" valueType="num">
                                      <p:cBhvr additive="base">
                                        <p:cTn id="41" dur="500" fill="hold"/>
                                        <p:tgtEl>
                                          <p:spTgt spid="447491">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4749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47491">
                                            <p:txEl>
                                              <p:pRg st="2" end="2"/>
                                            </p:txEl>
                                          </p:spTgt>
                                        </p:tgtEl>
                                        <p:attrNameLst>
                                          <p:attrName>style.visibility</p:attrName>
                                        </p:attrNameLst>
                                      </p:cBhvr>
                                      <p:to>
                                        <p:strVal val="visible"/>
                                      </p:to>
                                    </p:set>
                                    <p:anim calcmode="lin" valueType="num">
                                      <p:cBhvr additive="base">
                                        <p:cTn id="47" dur="500" fill="hold"/>
                                        <p:tgtEl>
                                          <p:spTgt spid="447491">
                                            <p:txEl>
                                              <p:pRg st="2" end="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4749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447492"/>
                                        </p:tgtEl>
                                        <p:attrNameLst>
                                          <p:attrName>style.visibility</p:attrName>
                                        </p:attrNameLst>
                                      </p:cBhvr>
                                      <p:to>
                                        <p:strVal val="visible"/>
                                      </p:to>
                                    </p:set>
                                    <p:anim calcmode="lin" valueType="num">
                                      <p:cBhvr>
                                        <p:cTn id="53" dur="500" fill="hold"/>
                                        <p:tgtEl>
                                          <p:spTgt spid="447492"/>
                                        </p:tgtEl>
                                        <p:attrNameLst>
                                          <p:attrName>ppt_w</p:attrName>
                                        </p:attrNameLst>
                                      </p:cBhvr>
                                      <p:tavLst>
                                        <p:tav tm="0">
                                          <p:val>
                                            <p:fltVal val="0"/>
                                          </p:val>
                                        </p:tav>
                                        <p:tav tm="100000">
                                          <p:val>
                                            <p:strVal val="#ppt_w"/>
                                          </p:val>
                                        </p:tav>
                                      </p:tavLst>
                                    </p:anim>
                                    <p:anim calcmode="lin" valueType="num">
                                      <p:cBhvr>
                                        <p:cTn id="54" dur="500" fill="hold"/>
                                        <p:tgtEl>
                                          <p:spTgt spid="447492"/>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2" name="glass.wav"/>
                                        </p:tgtEl>
                                      </p:cMediaNode>
                                    </p:audio>
                                  </p:sub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ppt_x"/>
                                          </p:val>
                                        </p:tav>
                                        <p:tav tm="100000">
                                          <p:val>
                                            <p:strVal val="#ppt_x"/>
                                          </p:val>
                                        </p:tav>
                                      </p:tavLst>
                                    </p:anim>
                                    <p:anim calcmode="lin" valueType="num">
                                      <p:cBhvr additive="base">
                                        <p:cTn id="6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0" grpId="0" build="p" bldLvl="2" autoUpdateAnimBg="0"/>
      <p:bldP spid="447492"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p:txBody>
          <a:bodyPr/>
          <a:lstStyle/>
          <a:p>
            <a:pPr>
              <a:defRPr/>
            </a:pPr>
            <a:r>
              <a:rPr lang="en-US"/>
              <a:t>Your answer:</a:t>
            </a:r>
            <a:endParaRPr lang="en-CA"/>
          </a:p>
        </p:txBody>
      </p:sp>
      <p:sp>
        <p:nvSpPr>
          <p:cNvPr id="322563" name="Rectangle 3"/>
          <p:cNvSpPr>
            <a:spLocks noGrp="1" noChangeArrowheads="1"/>
          </p:cNvSpPr>
          <p:nvPr>
            <p:ph type="body" idx="1"/>
          </p:nvPr>
        </p:nvSpPr>
        <p:spPr>
          <a:xfrm>
            <a:off x="685800" y="1676400"/>
            <a:ext cx="7772400" cy="4114800"/>
          </a:xfrm>
        </p:spPr>
        <p:txBody>
          <a:bodyPr/>
          <a:lstStyle/>
          <a:p>
            <a:pPr>
              <a:defRPr/>
            </a:pPr>
            <a:r>
              <a:rPr lang="en-US"/>
              <a:t>Sorry. No algorithm exists that tells you for every computer program whether it halts!</a:t>
            </a:r>
            <a:endParaRPr lang="en-CA"/>
          </a:p>
        </p:txBody>
      </p:sp>
      <p:pic>
        <p:nvPicPr>
          <p:cNvPr id="210948" name="Picture 4" descr="j0174415(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342900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5" name="Text Box 5"/>
          <p:cNvSpPr txBox="1">
            <a:spLocks noChangeArrowheads="1"/>
          </p:cNvSpPr>
          <p:nvPr/>
        </p:nvSpPr>
        <p:spPr bwMode="auto">
          <a:xfrm>
            <a:off x="4505325" y="3473450"/>
            <a:ext cx="4410075" cy="1554163"/>
          </a:xfrm>
          <a:prstGeom prst="rect">
            <a:avLst/>
          </a:prstGeom>
          <a:noFill/>
          <a:ln w="9525">
            <a:noFill/>
            <a:miter lim="800000"/>
            <a:headEnd/>
            <a:tailEnd/>
          </a:ln>
          <a:effectLst/>
        </p:spPr>
        <p:txBody>
          <a:bodyPr>
            <a:spAutoFit/>
          </a:bodyPr>
          <a:lstStyle/>
          <a:p>
            <a:pPr eaLnBrk="1" hangingPunct="1">
              <a:spcBef>
                <a:spcPct val="50000"/>
              </a:spcBef>
              <a:defRPr/>
            </a:pPr>
            <a:r>
              <a:rPr lang="en-US" sz="3200"/>
              <a:t>Or any other useful thing about what the program does.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22565"/>
                                        </p:tgtEl>
                                        <p:attrNameLst>
                                          <p:attrName>style.visibility</p:attrName>
                                        </p:attrNameLst>
                                      </p:cBhvr>
                                      <p:to>
                                        <p:strVal val="visible"/>
                                      </p:to>
                                    </p:set>
                                    <p:anim calcmode="lin" valueType="num">
                                      <p:cBhvr additive="base">
                                        <p:cTn id="7" dur="500" fill="hold"/>
                                        <p:tgtEl>
                                          <p:spTgt spid="322565"/>
                                        </p:tgtEl>
                                        <p:attrNameLst>
                                          <p:attrName>ppt_x</p:attrName>
                                        </p:attrNameLst>
                                      </p:cBhvr>
                                      <p:tavLst>
                                        <p:tav tm="0">
                                          <p:val>
                                            <p:strVal val="1+#ppt_w/2"/>
                                          </p:val>
                                        </p:tav>
                                        <p:tav tm="100000">
                                          <p:val>
                                            <p:strVal val="#ppt_x"/>
                                          </p:val>
                                        </p:tav>
                                      </p:tavLst>
                                    </p:anim>
                                    <p:anim calcmode="lin" valueType="num">
                                      <p:cBhvr additive="base">
                                        <p:cTn id="8" dur="500" fill="hold"/>
                                        <p:tgtEl>
                                          <p:spTgt spid="3225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5"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Text Box 2"/>
          <p:cNvSpPr txBox="1">
            <a:spLocks noChangeArrowheads="1"/>
          </p:cNvSpPr>
          <p:nvPr/>
        </p:nvSpPr>
        <p:spPr bwMode="auto">
          <a:xfrm>
            <a:off x="1676400" y="1127125"/>
            <a:ext cx="6434138" cy="701675"/>
          </a:xfrm>
          <a:prstGeom prst="rect">
            <a:avLst/>
          </a:prstGeom>
          <a:noFill/>
          <a:ln w="9525">
            <a:noFill/>
            <a:miter lim="800000"/>
            <a:headEnd/>
            <a:tailEnd/>
          </a:ln>
          <a:effectLst/>
        </p:spPr>
        <p:txBody>
          <a:bodyPr wrap="none">
            <a:spAutoFit/>
          </a:bodyPr>
          <a:lstStyle/>
          <a:p>
            <a:pPr eaLnBrk="1" hangingPunct="1">
              <a:defRPr/>
            </a:pPr>
            <a:r>
              <a:rPr lang="en-US" sz="4000">
                <a:solidFill>
                  <a:srgbClr val="FFFF00"/>
                </a:solidFill>
              </a:rPr>
              <a:t>Research in Computer Science</a:t>
            </a:r>
          </a:p>
        </p:txBody>
      </p:sp>
      <p:pic>
        <p:nvPicPr>
          <p:cNvPr id="211971" name="Picture 3" descr="home_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0025" y="239713"/>
            <a:ext cx="3736975" cy="67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8820" name="Text Box 4"/>
          <p:cNvSpPr txBox="1">
            <a:spLocks noChangeArrowheads="1"/>
          </p:cNvSpPr>
          <p:nvPr/>
        </p:nvSpPr>
        <p:spPr bwMode="auto">
          <a:xfrm>
            <a:off x="2876550" y="2057400"/>
            <a:ext cx="3938588" cy="4478338"/>
          </a:xfrm>
          <a:prstGeom prst="rect">
            <a:avLst/>
          </a:prstGeom>
          <a:noFill/>
          <a:ln w="9525">
            <a:noFill/>
            <a:miter lim="800000"/>
            <a:headEnd/>
            <a:tailEnd/>
          </a:ln>
          <a:effectLst/>
        </p:spPr>
        <p:txBody>
          <a:bodyPr wrap="none">
            <a:spAutoFit/>
          </a:bodyPr>
          <a:lstStyle/>
          <a:p>
            <a:pPr eaLnBrk="1" hangingPunct="1">
              <a:buFontTx/>
              <a:buChar char="•"/>
              <a:defRPr/>
            </a:pPr>
            <a:r>
              <a:rPr lang="en-US" sz="3200"/>
              <a:t>Vision </a:t>
            </a:r>
          </a:p>
          <a:p>
            <a:pPr eaLnBrk="1" hangingPunct="1">
              <a:buFontTx/>
              <a:buChar char="•"/>
              <a:defRPr/>
            </a:pPr>
            <a:r>
              <a:rPr lang="en-US" sz="3200"/>
              <a:t>Graphics </a:t>
            </a:r>
          </a:p>
          <a:p>
            <a:pPr eaLnBrk="1" hangingPunct="1">
              <a:buFontTx/>
              <a:buChar char="•"/>
              <a:defRPr/>
            </a:pPr>
            <a:r>
              <a:rPr lang="en-US" sz="3200"/>
              <a:t>Robotics </a:t>
            </a:r>
          </a:p>
          <a:p>
            <a:pPr eaLnBrk="1" hangingPunct="1">
              <a:buFontTx/>
              <a:buChar char="•"/>
              <a:defRPr/>
            </a:pPr>
            <a:r>
              <a:rPr lang="en-US" sz="3200"/>
              <a:t>Systems </a:t>
            </a:r>
          </a:p>
          <a:p>
            <a:pPr eaLnBrk="1" hangingPunct="1">
              <a:buFontTx/>
              <a:buChar char="•"/>
              <a:defRPr/>
            </a:pPr>
            <a:r>
              <a:rPr lang="en-US" sz="3200"/>
              <a:t>Data</a:t>
            </a:r>
            <a:r>
              <a:rPr lang="en-US" sz="3200" b="1"/>
              <a:t> </a:t>
            </a:r>
            <a:r>
              <a:rPr lang="en-US" sz="3200"/>
              <a:t>Bases </a:t>
            </a:r>
          </a:p>
          <a:p>
            <a:pPr eaLnBrk="1" hangingPunct="1">
              <a:buFontTx/>
              <a:buChar char="•"/>
              <a:defRPr/>
            </a:pPr>
            <a:r>
              <a:rPr lang="en-US" sz="3200"/>
              <a:t>Networks </a:t>
            </a:r>
          </a:p>
          <a:p>
            <a:pPr eaLnBrk="1" hangingPunct="1">
              <a:buFontTx/>
              <a:buChar char="•"/>
              <a:defRPr/>
            </a:pPr>
            <a:r>
              <a:rPr lang="en-US" sz="3200"/>
              <a:t>Real Time </a:t>
            </a:r>
          </a:p>
          <a:p>
            <a:pPr eaLnBrk="1" hangingPunct="1">
              <a:buFontTx/>
              <a:buChar char="•"/>
              <a:defRPr/>
            </a:pPr>
            <a:r>
              <a:rPr lang="en-US" sz="3200"/>
              <a:t>Artificial Intelligence </a:t>
            </a:r>
          </a:p>
          <a:p>
            <a:pPr eaLnBrk="1" hangingPunct="1">
              <a:buFontTx/>
              <a:buChar char="•"/>
              <a:defRPr/>
            </a:pPr>
            <a:r>
              <a:rPr lang="en-US" sz="3200"/>
              <a:t>Theory</a:t>
            </a:r>
            <a:endParaRPr lang="en-US" sz="3200" b="1"/>
          </a:p>
        </p:txBody>
      </p:sp>
      <p:sp>
        <p:nvSpPr>
          <p:cNvPr id="418821" name="Oval 5"/>
          <p:cNvSpPr>
            <a:spLocks noChangeArrowheads="1"/>
          </p:cNvSpPr>
          <p:nvPr/>
        </p:nvSpPr>
        <p:spPr bwMode="auto">
          <a:xfrm>
            <a:off x="2667000" y="6019800"/>
            <a:ext cx="2133600" cy="533400"/>
          </a:xfrm>
          <a:prstGeom prst="ellipse">
            <a:avLst/>
          </a:prstGeom>
          <a:noFill/>
          <a:ln w="31750">
            <a:solidFill>
              <a:schemeClr val="hlink"/>
            </a:solidFill>
            <a:round/>
            <a:headEnd/>
            <a:tailEnd/>
          </a:ln>
          <a:effectLst/>
        </p:spPr>
        <p:txBody>
          <a:bodyPr wrap="none" anchor="ctr"/>
          <a:lstStyle/>
          <a:p>
            <a:pPr eaLnBrk="1" hangingPunct="1">
              <a:spcBef>
                <a:spcPct val="50000"/>
              </a:spcBef>
              <a:defRPr/>
            </a:pPr>
            <a:endParaRPr lang="en-US" b="1"/>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18821"/>
                                        </p:tgtEl>
                                        <p:attrNameLst>
                                          <p:attrName>style.visibility</p:attrName>
                                        </p:attrNameLst>
                                      </p:cBhvr>
                                      <p:to>
                                        <p:strVal val="visible"/>
                                      </p:to>
                                    </p:set>
                                    <p:anim calcmode="lin" valueType="num">
                                      <p:cBhvr additive="base">
                                        <p:cTn id="7" dur="500" fill="hold"/>
                                        <p:tgtEl>
                                          <p:spTgt spid="418821"/>
                                        </p:tgtEl>
                                        <p:attrNameLst>
                                          <p:attrName>ppt_x</p:attrName>
                                        </p:attrNameLst>
                                      </p:cBhvr>
                                      <p:tavLst>
                                        <p:tav tm="0">
                                          <p:val>
                                            <p:strVal val="#ppt_x"/>
                                          </p:val>
                                        </p:tav>
                                        <p:tav tm="100000">
                                          <p:val>
                                            <p:strVal val="#ppt_x"/>
                                          </p:val>
                                        </p:tav>
                                      </p:tavLst>
                                    </p:anim>
                                    <p:anim calcmode="lin" valueType="num">
                                      <p:cBhvr additive="base">
                                        <p:cTn id="8" dur="500" fill="hold"/>
                                        <p:tgtEl>
                                          <p:spTgt spid="4188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821" grpId="0" animBg="1"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685800" y="1447800"/>
            <a:ext cx="7772400" cy="1143000"/>
          </a:xfrm>
        </p:spPr>
        <p:txBody>
          <a:bodyPr/>
          <a:lstStyle/>
          <a:p>
            <a:pPr>
              <a:defRPr/>
            </a:pPr>
            <a:r>
              <a:rPr lang="en-US" sz="4000">
                <a:solidFill>
                  <a:srgbClr val="FFFF00"/>
                </a:solidFill>
              </a:rPr>
              <a:t>Theoretical </a:t>
            </a:r>
            <a:br>
              <a:rPr lang="en-US" sz="4000">
                <a:solidFill>
                  <a:srgbClr val="FFFF00"/>
                </a:solidFill>
              </a:rPr>
            </a:br>
            <a:r>
              <a:rPr lang="en-US" sz="4000">
                <a:solidFill>
                  <a:srgbClr val="FFFF00"/>
                </a:solidFill>
              </a:rPr>
              <a:t>     Computer Science</a:t>
            </a:r>
          </a:p>
        </p:txBody>
      </p:sp>
      <p:sp>
        <p:nvSpPr>
          <p:cNvPr id="419843" name="Rectangle 3"/>
          <p:cNvSpPr>
            <a:spLocks noGrp="1" noChangeArrowheads="1"/>
          </p:cNvSpPr>
          <p:nvPr>
            <p:ph type="body" idx="1"/>
          </p:nvPr>
        </p:nvSpPr>
        <p:spPr>
          <a:xfrm>
            <a:off x="3657600" y="3429000"/>
            <a:ext cx="3276600" cy="2590800"/>
          </a:xfrm>
        </p:spPr>
        <p:txBody>
          <a:bodyPr/>
          <a:lstStyle/>
          <a:p>
            <a:pPr>
              <a:defRPr/>
            </a:pPr>
            <a:r>
              <a:rPr lang="en-US"/>
              <a:t>Useful </a:t>
            </a:r>
          </a:p>
          <a:p>
            <a:pPr>
              <a:defRPr/>
            </a:pPr>
            <a:r>
              <a:rPr lang="en-US"/>
              <a:t>Fun </a:t>
            </a:r>
          </a:p>
          <a:p>
            <a:pPr>
              <a:defRPr/>
            </a:pPr>
            <a:r>
              <a:rPr lang="en-US"/>
              <a:t>Doable by you</a:t>
            </a:r>
          </a:p>
        </p:txBody>
      </p:sp>
      <p:pic>
        <p:nvPicPr>
          <p:cNvPr id="212996" name="Picture 4" descr="home_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315913"/>
            <a:ext cx="3736975" cy="67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12997" name="Object 2"/>
          <p:cNvGraphicFramePr>
            <a:graphicFrameLocks noChangeAspect="1"/>
          </p:cNvGraphicFramePr>
          <p:nvPr/>
        </p:nvGraphicFramePr>
        <p:xfrm>
          <a:off x="7543800" y="990600"/>
          <a:ext cx="850900" cy="1685925"/>
        </p:xfrm>
        <a:graphic>
          <a:graphicData uri="http://schemas.openxmlformats.org/presentationml/2006/ole">
            <mc:AlternateContent xmlns:mc="http://schemas.openxmlformats.org/markup-compatibility/2006">
              <mc:Choice xmlns:v="urn:schemas-microsoft-com:vml" Requires="v">
                <p:oleObj spid="_x0000_s212998" name="Clip" r:id="rId4" imgW="1352674" imgH="2724170" progId="MS_ClipArt_Gallery.2">
                  <p:embed/>
                </p:oleObj>
              </mc:Choice>
              <mc:Fallback>
                <p:oleObj name="Clip" r:id="rId4" imgW="1352674" imgH="2724170" progId="MS_ClipArt_Gallery.2">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9906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843">
                                            <p:txEl>
                                              <p:pRg st="0" end="0"/>
                                            </p:txEl>
                                          </p:spTgt>
                                        </p:tgtEl>
                                        <p:attrNameLst>
                                          <p:attrName>style.visibility</p:attrName>
                                        </p:attrNameLst>
                                      </p:cBhvr>
                                      <p:to>
                                        <p:strVal val="visible"/>
                                      </p:to>
                                    </p:set>
                                    <p:anim calcmode="lin" valueType="num">
                                      <p:cBhvr additive="base">
                                        <p:cTn id="7" dur="500" fill="hold"/>
                                        <p:tgtEl>
                                          <p:spTgt spid="4198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8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843">
                                            <p:txEl>
                                              <p:pRg st="1" end="1"/>
                                            </p:txEl>
                                          </p:spTgt>
                                        </p:tgtEl>
                                        <p:attrNameLst>
                                          <p:attrName>style.visibility</p:attrName>
                                        </p:attrNameLst>
                                      </p:cBhvr>
                                      <p:to>
                                        <p:strVal val="visible"/>
                                      </p:to>
                                    </p:set>
                                    <p:anim calcmode="lin" valueType="num">
                                      <p:cBhvr additive="base">
                                        <p:cTn id="13" dur="500" fill="hold"/>
                                        <p:tgtEl>
                                          <p:spTgt spid="4198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8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9843">
                                            <p:txEl>
                                              <p:pRg st="2" end="2"/>
                                            </p:txEl>
                                          </p:spTgt>
                                        </p:tgtEl>
                                        <p:attrNameLst>
                                          <p:attrName>style.visibility</p:attrName>
                                        </p:attrNameLst>
                                      </p:cBhvr>
                                      <p:to>
                                        <p:strVal val="visible"/>
                                      </p:to>
                                    </p:set>
                                    <p:anim calcmode="lin" valueType="num">
                                      <p:cBhvr additive="base">
                                        <p:cTn id="19" dur="500" fill="hold"/>
                                        <p:tgtEl>
                                          <p:spTgt spid="4198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984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3" grpId="0" build="p"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2"/>
          <p:cNvSpPr>
            <a:spLocks noGrp="1" noChangeArrowheads="1"/>
          </p:cNvSpPr>
          <p:nvPr>
            <p:ph type="title"/>
          </p:nvPr>
        </p:nvSpPr>
        <p:spPr/>
        <p:txBody>
          <a:bodyPr/>
          <a:lstStyle/>
          <a:p>
            <a:pPr>
              <a:defRPr/>
            </a:pPr>
            <a:r>
              <a:rPr lang="en-US"/>
              <a:t>So you want to be a computer scientist?</a:t>
            </a:r>
            <a:endParaRPr lang="en-CA"/>
          </a:p>
        </p:txBody>
      </p:sp>
      <p:pic>
        <p:nvPicPr>
          <p:cNvPr id="214019" name="Picture 3" descr="j012427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4650" y="2057400"/>
            <a:ext cx="46482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868" name="Text Box 4"/>
          <p:cNvSpPr txBox="1">
            <a:spLocks noChangeArrowheads="1"/>
          </p:cNvSpPr>
          <p:nvPr/>
        </p:nvSpPr>
        <p:spPr bwMode="auto">
          <a:xfrm>
            <a:off x="5130800" y="4676775"/>
            <a:ext cx="3638550" cy="1190625"/>
          </a:xfrm>
          <a:prstGeom prst="rect">
            <a:avLst/>
          </a:prstGeom>
          <a:noFill/>
          <a:ln w="9525">
            <a:noFill/>
            <a:miter lim="800000"/>
            <a:headEnd/>
            <a:tailEnd/>
          </a:ln>
          <a:effectLst/>
        </p:spPr>
        <p:txBody>
          <a:bodyPr wrap="none">
            <a:spAutoFit/>
          </a:bodyPr>
          <a:lstStyle/>
          <a:p>
            <a:pPr eaLnBrk="1" hangingPunct="1">
              <a:spcBef>
                <a:spcPct val="50000"/>
              </a:spcBef>
              <a:defRPr/>
            </a:pPr>
            <a:r>
              <a:rPr lang="en-US" b="1"/>
              <a:t>It is important to </a:t>
            </a:r>
            <a:br>
              <a:rPr lang="en-US" b="1"/>
            </a:br>
            <a:r>
              <a:rPr lang="en-US" b="1"/>
              <a:t>learn theory!</a:t>
            </a:r>
          </a:p>
        </p:txBody>
      </p:sp>
      <p:sp>
        <p:nvSpPr>
          <p:cNvPr id="420869" name="Text Box 5"/>
          <p:cNvSpPr txBox="1">
            <a:spLocks noChangeArrowheads="1"/>
          </p:cNvSpPr>
          <p:nvPr/>
        </p:nvSpPr>
        <p:spPr bwMode="auto">
          <a:xfrm>
            <a:off x="4060825" y="1905000"/>
            <a:ext cx="5159375" cy="1190625"/>
          </a:xfrm>
          <a:prstGeom prst="rect">
            <a:avLst/>
          </a:prstGeom>
          <a:noFill/>
          <a:ln w="12700" cap="sq">
            <a:noFill/>
            <a:miter lim="800000"/>
            <a:headEnd/>
            <a:tailEnd/>
          </a:ln>
          <a:effectLst/>
        </p:spPr>
        <p:txBody>
          <a:bodyPr wrap="none" lIns="274320" rIns="274320">
            <a:spAutoFit/>
          </a:bodyPr>
          <a:lstStyle/>
          <a:p>
            <a:pPr>
              <a:buFontTx/>
              <a:buChar char="•"/>
              <a:defRPr/>
            </a:pPr>
            <a:r>
              <a:rPr lang="en-US"/>
              <a:t>Micro soft packages.</a:t>
            </a:r>
          </a:p>
          <a:p>
            <a:pPr>
              <a:buFontTx/>
              <a:buChar char="•"/>
              <a:defRPr/>
            </a:pPr>
            <a:r>
              <a:rPr lang="en-US"/>
              <a:t>Programming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20869"/>
                                        </p:tgtEl>
                                        <p:attrNameLst>
                                          <p:attrName>style.visibility</p:attrName>
                                        </p:attrNameLst>
                                      </p:cBhvr>
                                      <p:to>
                                        <p:strVal val="visible"/>
                                      </p:to>
                                    </p:set>
                                    <p:anim calcmode="lin" valueType="num">
                                      <p:cBhvr additive="base">
                                        <p:cTn id="7" dur="500" fill="hold"/>
                                        <p:tgtEl>
                                          <p:spTgt spid="420869"/>
                                        </p:tgtEl>
                                        <p:attrNameLst>
                                          <p:attrName>ppt_x</p:attrName>
                                        </p:attrNameLst>
                                      </p:cBhvr>
                                      <p:tavLst>
                                        <p:tav tm="0">
                                          <p:val>
                                            <p:strVal val="1+#ppt_w/2"/>
                                          </p:val>
                                        </p:tav>
                                        <p:tav tm="100000">
                                          <p:val>
                                            <p:strVal val="#ppt_x"/>
                                          </p:val>
                                        </p:tav>
                                      </p:tavLst>
                                    </p:anim>
                                    <p:anim calcmode="lin" valueType="num">
                                      <p:cBhvr additive="base">
                                        <p:cTn id="8" dur="500" fill="hold"/>
                                        <p:tgtEl>
                                          <p:spTgt spid="42086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420868"/>
                                        </p:tgtEl>
                                        <p:attrNameLst>
                                          <p:attrName>style.visibility</p:attrName>
                                        </p:attrNameLst>
                                      </p:cBhvr>
                                      <p:to>
                                        <p:strVal val="visible"/>
                                      </p:to>
                                    </p:set>
                                    <p:anim calcmode="lin" valueType="num">
                                      <p:cBhvr>
                                        <p:cTn id="13" dur="1000" fill="hold"/>
                                        <p:tgtEl>
                                          <p:spTgt spid="420868"/>
                                        </p:tgtEl>
                                        <p:attrNameLst>
                                          <p:attrName>ppt_w</p:attrName>
                                        </p:attrNameLst>
                                      </p:cBhvr>
                                      <p:tavLst>
                                        <p:tav tm="0">
                                          <p:val>
                                            <p:fltVal val="0"/>
                                          </p:val>
                                        </p:tav>
                                        <p:tav tm="100000">
                                          <p:val>
                                            <p:strVal val="#ppt_w"/>
                                          </p:val>
                                        </p:tav>
                                      </p:tavLst>
                                    </p:anim>
                                    <p:anim calcmode="lin" valueType="num">
                                      <p:cBhvr>
                                        <p:cTn id="14" dur="1000" fill="hold"/>
                                        <p:tgtEl>
                                          <p:spTgt spid="420868"/>
                                        </p:tgtEl>
                                        <p:attrNameLst>
                                          <p:attrName>ppt_h</p:attrName>
                                        </p:attrNameLst>
                                      </p:cBhvr>
                                      <p:tavLst>
                                        <p:tav tm="0">
                                          <p:val>
                                            <p:fltVal val="0"/>
                                          </p:val>
                                        </p:tav>
                                        <p:tav tm="100000">
                                          <p:val>
                                            <p:strVal val="#ppt_h"/>
                                          </p:val>
                                        </p:tav>
                                      </p:tavLst>
                                    </p:anim>
                                    <p:anim calcmode="lin" valueType="num">
                                      <p:cBhvr>
                                        <p:cTn id="15" dur="1000" fill="hold"/>
                                        <p:tgtEl>
                                          <p:spTgt spid="420868"/>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208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68" grpId="0" autoUpdateAnimBg="0"/>
      <p:bldP spid="420869"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2"/>
          <p:cNvSpPr>
            <a:spLocks noGrp="1" noChangeArrowheads="1"/>
          </p:cNvSpPr>
          <p:nvPr>
            <p:ph type="title"/>
          </p:nvPr>
        </p:nvSpPr>
        <p:spPr/>
        <p:txBody>
          <a:bodyPr/>
          <a:lstStyle/>
          <a:p>
            <a:pPr>
              <a:defRPr/>
            </a:pPr>
            <a:r>
              <a:rPr lang="en-US" u="sng"/>
              <a:t>Boss assigns task:</a:t>
            </a:r>
            <a:endParaRPr lang="en-US"/>
          </a:p>
        </p:txBody>
      </p:sp>
      <p:sp>
        <p:nvSpPr>
          <p:cNvPr id="421891" name="Rectangle 3"/>
          <p:cNvSpPr>
            <a:spLocks noGrp="1" noChangeArrowheads="1"/>
          </p:cNvSpPr>
          <p:nvPr>
            <p:ph type="body" idx="1"/>
          </p:nvPr>
        </p:nvSpPr>
        <p:spPr>
          <a:xfrm>
            <a:off x="685800" y="2286000"/>
            <a:ext cx="7924800" cy="1809750"/>
          </a:xfrm>
        </p:spPr>
        <p:txBody>
          <a:bodyPr/>
          <a:lstStyle/>
          <a:p>
            <a:pPr>
              <a:defRPr/>
            </a:pPr>
            <a:r>
              <a:rPr lang="en-US"/>
              <a:t>Given courses students want,  </a:t>
            </a:r>
          </a:p>
          <a:p>
            <a:pPr>
              <a:defRPr/>
            </a:pPr>
            <a:r>
              <a:rPr lang="en-US"/>
              <a:t>schedule them to minimize conflicts. </a:t>
            </a:r>
          </a:p>
        </p:txBody>
      </p:sp>
      <p:grpSp>
        <p:nvGrpSpPr>
          <p:cNvPr id="2" name="Group 4"/>
          <p:cNvGrpSpPr>
            <a:grpSpLocks/>
          </p:cNvGrpSpPr>
          <p:nvPr/>
        </p:nvGrpSpPr>
        <p:grpSpPr bwMode="auto">
          <a:xfrm>
            <a:off x="911225" y="4341813"/>
            <a:ext cx="8034338" cy="1754187"/>
            <a:chOff x="574" y="2735"/>
            <a:chExt cx="5061" cy="1105"/>
          </a:xfrm>
        </p:grpSpPr>
        <p:pic>
          <p:nvPicPr>
            <p:cNvPr id="215046" name="Picture 5" descr="j030453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64" y="2735"/>
              <a:ext cx="117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894" name="Text Box 6"/>
            <p:cNvSpPr txBox="1">
              <a:spLocks noChangeArrowheads="1"/>
            </p:cNvSpPr>
            <p:nvPr/>
          </p:nvSpPr>
          <p:spPr bwMode="auto">
            <a:xfrm>
              <a:off x="574" y="3110"/>
              <a:ext cx="3938" cy="346"/>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Everyday industry asks these questions.</a:t>
              </a:r>
              <a:endParaRPr lang="en-CA" sz="3000"/>
            </a:p>
          </p:txBody>
        </p:sp>
      </p:grpSp>
      <p:pic>
        <p:nvPicPr>
          <p:cNvPr id="21504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609600"/>
            <a:ext cx="1406525" cy="126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2" name="Text Box 2"/>
          <p:cNvSpPr txBox="1">
            <a:spLocks noChangeArrowheads="1"/>
          </p:cNvSpPr>
          <p:nvPr/>
        </p:nvSpPr>
        <p:spPr bwMode="auto">
          <a:xfrm>
            <a:off x="609600" y="1371600"/>
            <a:ext cx="8534400" cy="436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Math Truth</a:t>
            </a:r>
            <a:r>
              <a:rPr lang="en-US" altLang="en-US">
                <a:effectLst/>
              </a:rPr>
              <a:t>:</a:t>
            </a:r>
          </a:p>
          <a:p>
            <a:pPr>
              <a:buFontTx/>
              <a:buChar char="•"/>
            </a:pPr>
            <a:r>
              <a:rPr lang="en-US" altLang="en-US">
                <a:effectLst/>
              </a:rPr>
              <a:t>Instance: A math statement </a:t>
            </a:r>
            <a:r>
              <a:rPr lang="en-US" altLang="en-US">
                <a:solidFill>
                  <a:srgbClr val="00FFCC"/>
                </a:solidFill>
                <a:effectLst/>
              </a:rPr>
              <a:t>I</a:t>
            </a:r>
            <a:endParaRPr lang="en-US" altLang="en-US">
              <a:effectLst/>
            </a:endParaRPr>
          </a:p>
          <a:p>
            <a:pPr>
              <a:buFontTx/>
              <a:buChar char="•"/>
            </a:pPr>
            <a:r>
              <a:rPr lang="en-US" altLang="en-US">
                <a:effectLst/>
              </a:rPr>
              <a:t>Solution: A proof  </a:t>
            </a:r>
            <a:r>
              <a:rPr lang="en-US" altLang="en-US">
                <a:solidFill>
                  <a:srgbClr val="00FFCC"/>
                </a:solidFill>
                <a:effectLst/>
              </a:rPr>
              <a:t>S</a:t>
            </a:r>
            <a:r>
              <a:rPr lang="en-US" altLang="en-US">
                <a:effectLst/>
              </a:rPr>
              <a:t>. </a:t>
            </a:r>
          </a:p>
          <a:p>
            <a:pPr>
              <a:buFontTx/>
              <a:buChar char="•"/>
            </a:pPr>
            <a:r>
              <a:rPr lang="en-US" altLang="en-US">
                <a:solidFill>
                  <a:srgbClr val="00FFCC"/>
                </a:solidFill>
                <a:effectLst/>
              </a:rPr>
              <a:t>I</a:t>
            </a:r>
            <a:r>
              <a:rPr lang="en-US" altLang="en-US">
                <a:effectLst/>
              </a:rPr>
              <a:t> is a </a:t>
            </a:r>
            <a:r>
              <a:rPr lang="en-US" altLang="en-US">
                <a:solidFill>
                  <a:srgbClr val="FF00FF"/>
                </a:solidFill>
                <a:effectLst/>
              </a:rPr>
              <a:t>Yes</a:t>
            </a:r>
            <a:r>
              <a:rPr lang="en-US" altLang="en-US">
                <a:effectLst/>
              </a:rPr>
              <a:t> instance if there is such a proof. </a:t>
            </a:r>
          </a:p>
          <a:p>
            <a:pPr>
              <a:buFontTx/>
              <a:buChar char="•"/>
            </a:pPr>
            <a:r>
              <a:rPr lang="en-US" altLang="en-US">
                <a:effectLst/>
              </a:rPr>
              <a:t>Given an instance </a:t>
            </a:r>
            <a:r>
              <a:rPr lang="en-US" altLang="en-US">
                <a:solidFill>
                  <a:srgbClr val="00FFCC"/>
                </a:solidFill>
                <a:effectLst/>
              </a:rPr>
              <a:t>I </a:t>
            </a:r>
            <a:r>
              <a:rPr lang="en-US" altLang="en-US">
                <a:effectLst/>
              </a:rPr>
              <a:t>and a proof </a:t>
            </a:r>
            <a:r>
              <a:rPr lang="en-US" altLang="en-US">
                <a:solidFill>
                  <a:srgbClr val="00FFCC"/>
                </a:solidFill>
                <a:effectLst/>
              </a:rPr>
              <a:t>S,</a:t>
            </a:r>
            <a:br>
              <a:rPr lang="en-US" altLang="en-US">
                <a:solidFill>
                  <a:srgbClr val="00FFCC"/>
                </a:solidFill>
                <a:effectLst/>
              </a:rPr>
            </a:br>
            <a:r>
              <a:rPr lang="en-US" altLang="en-US">
                <a:solidFill>
                  <a:srgbClr val="00FFCC"/>
                </a:solidFill>
                <a:effectLst/>
              </a:rPr>
              <a:t>  </a:t>
            </a:r>
            <a:r>
              <a:rPr lang="en-US" altLang="en-US">
                <a:effectLst/>
              </a:rPr>
              <a:t>there is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a:t>
            </a:r>
          </a:p>
          <a:p>
            <a:pPr>
              <a:buFont typeface="Symbol" pitchFamily="18" charset="2"/>
              <a:buChar char="Þ"/>
            </a:pPr>
            <a:r>
              <a:rPr lang="en-US" altLang="en-US">
                <a:solidFill>
                  <a:schemeClr val="tx2"/>
                </a:solidFill>
                <a:effectLst/>
              </a:rPr>
              <a:t>Math Truth</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r>
              <a:rPr lang="en-US" altLang="en-US">
                <a:effectLst/>
              </a:rPr>
              <a:t>.</a:t>
            </a:r>
          </a:p>
          <a:p>
            <a:r>
              <a:rPr lang="en-US" altLang="en-US">
                <a:effectLst/>
              </a:rPr>
              <a:t>Witness is way too big!</a:t>
            </a:r>
          </a:p>
          <a:p>
            <a:pPr>
              <a:buFont typeface="Symbol" pitchFamily="18" charset="2"/>
              <a:buChar char="Þ"/>
            </a:pPr>
            <a:endParaRPr lang="en-US" altLang="en-US">
              <a:effectLst/>
            </a:endParaRPr>
          </a:p>
        </p:txBody>
      </p:sp>
      <p:grpSp>
        <p:nvGrpSpPr>
          <p:cNvPr id="2" name="Group 4"/>
          <p:cNvGrpSpPr>
            <a:grpSpLocks/>
          </p:cNvGrpSpPr>
          <p:nvPr/>
        </p:nvGrpSpPr>
        <p:grpSpPr bwMode="auto">
          <a:xfrm flipH="1">
            <a:off x="7991475" y="4495800"/>
            <a:ext cx="1076325" cy="2274888"/>
            <a:chOff x="3915" y="446"/>
            <a:chExt cx="678" cy="1433"/>
          </a:xfrm>
        </p:grpSpPr>
        <p:sp>
          <p:nvSpPr>
            <p:cNvPr id="921605" name="Rectangle 5"/>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921606" name="Freeform 6"/>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921607" name="Freeform 7"/>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921608" name="Freeform 8"/>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921609" name="Freeform 9"/>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921610" name="Freeform 10"/>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921611" name="Freeform 11"/>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921612" name="Freeform 12"/>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921613" name="Freeform 13"/>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921614" name="Freeform 14"/>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921615" name="Freeform 15"/>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921616" name="Freeform 16"/>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921617" name="Freeform 17"/>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921618" name="Freeform 18"/>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921619" name="Freeform 19"/>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921620" name="Freeform 20"/>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921621" name="Freeform 21"/>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921622" name="Freeform 22"/>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921623" name="Freeform 23"/>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921624" name="Freeform 24"/>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921625" name="Freeform 25"/>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921626" name="Freeform 26"/>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21627" name="Freeform 27"/>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21628" name="Freeform 28"/>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21629" name="Freeform 29"/>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21630" name="Freeform 30"/>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21631" name="Freeform 31"/>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21632" name="Freeform 32"/>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21633" name="Freeform 33"/>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21634" name="Freeform 34"/>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21635" name="Freeform 35"/>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921636" name="Freeform 36"/>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921637" name="Freeform 37"/>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921638" name="Freeform 38"/>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921639" name="Freeform 39"/>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921640" name="Freeform 40"/>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921641" name="Freeform 41"/>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921642" name="Freeform 42"/>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921643" name="Freeform 43"/>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921644" name="Freeform 44"/>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921645" name="Freeform 45"/>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921646" name="Freeform 46"/>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921647" name="Freeform 47"/>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921648" name="Freeform 48"/>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921649" name="Freeform 49"/>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921650" name="Freeform 50"/>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921651" name="Freeform 51"/>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921652" name="Freeform 52"/>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921653" name="Freeform 53"/>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921654" name="Freeform 54"/>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921655" name="Freeform 55"/>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921656" name="Freeform 56"/>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921657" name="Freeform 57"/>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921658" name="Freeform 58"/>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921659" name="Freeform 59"/>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921660" name="Freeform 60"/>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21661" name="Freeform 61"/>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21662" name="Freeform 62"/>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21663" name="Freeform 63"/>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21664" name="Freeform 64"/>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21665" name="Freeform 65"/>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21666" name="Freeform 66"/>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21667" name="Freeform 67"/>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21668" name="Freeform 68"/>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21669" name="Freeform 69"/>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21670" name="Freeform 70"/>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921671" name="Freeform 71"/>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921672" name="Freeform 72"/>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921673" name="Freeform 73"/>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921674" name="Freeform 74"/>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21675" name="Freeform 75"/>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21676" name="Freeform 76"/>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21677" name="Freeform 77"/>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21678" name="Freeform 78"/>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21679" name="Freeform 79"/>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21680" name="Freeform 80"/>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21681" name="Freeform 81"/>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21682" name="Freeform 82"/>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21683" name="Freeform 83"/>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21684" name="Freeform 84"/>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21685" name="Freeform 85"/>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21686" name="Freeform 86"/>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21687" name="Freeform 87"/>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21688" name="Freeform 88"/>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921689" name="Freeform 89"/>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921690" name="Freeform 90"/>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921691" name="Freeform 91"/>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921692" name="Freeform 92"/>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921693" name="Freeform 93"/>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921694" name="Freeform 94"/>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921695" name="Freeform 95"/>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921696" name="Freeform 96"/>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921697" name="Freeform 97"/>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921698" name="Freeform 98"/>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921699" name="Freeform 99"/>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921700" name="Freeform 100"/>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921701" name="Freeform 101"/>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921702" name="Freeform 102"/>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921703" name="Freeform 103"/>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921704" name="Freeform 104"/>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921705" name="Freeform 105"/>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921706" name="Rectangle 106"/>
          <p:cNvSpPr>
            <a:spLocks noChangeArrowheads="1"/>
          </p:cNvSpPr>
          <p:nvPr/>
        </p:nvSpPr>
        <p:spPr bwMode="auto">
          <a:xfrm>
            <a:off x="614363" y="6019800"/>
            <a:ext cx="442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r>
              <a:rPr lang="en-US" altLang="en-US">
                <a:effectLst/>
              </a:rPr>
              <a:t> = [</a:t>
            </a:r>
            <a:r>
              <a:rPr lang="en-US" altLang="en-US">
                <a:effectLst/>
                <a:latin typeface="Symbol" pitchFamily="18" charset="2"/>
                <a:sym typeface="Symbol" pitchFamily="18" charset="2"/>
              </a:rPr>
              <a:t></a:t>
            </a:r>
            <a:r>
              <a:rPr lang="en-US" altLang="en-US">
                <a:effectLst/>
              </a:rPr>
              <a:t> a,b,c,r </a:t>
            </a:r>
            <a:r>
              <a:rPr lang="en-US" altLang="en-US">
                <a:effectLst/>
                <a:latin typeface="Symbol" pitchFamily="18" charset="2"/>
                <a:sym typeface="Symbol" pitchFamily="18" charset="2"/>
              </a:rPr>
              <a:t></a:t>
            </a:r>
            <a:r>
              <a:rPr lang="en-US" altLang="en-US">
                <a:effectLst/>
              </a:rPr>
              <a:t> 3  a</a:t>
            </a:r>
            <a:r>
              <a:rPr lang="en-US" altLang="en-US" baseline="30000">
                <a:effectLst/>
              </a:rPr>
              <a:t>r</a:t>
            </a:r>
            <a:r>
              <a:rPr lang="en-US" altLang="en-US">
                <a:effectLst/>
              </a:rPr>
              <a:t>+b</a:t>
            </a:r>
            <a:r>
              <a:rPr lang="en-US" altLang="en-US" baseline="30000">
                <a:effectLst/>
              </a:rPr>
              <a:t>r </a:t>
            </a:r>
            <a:r>
              <a:rPr lang="en-US" altLang="en-US">
                <a:effectLst/>
                <a:sym typeface="Symbol" pitchFamily="18" charset="2"/>
              </a:rPr>
              <a:t></a:t>
            </a:r>
            <a:r>
              <a:rPr lang="en-US" altLang="en-US">
                <a:effectLst/>
              </a:rPr>
              <a:t>c</a:t>
            </a:r>
            <a:r>
              <a:rPr lang="en-US" altLang="en-US" baseline="30000">
                <a:effectLst/>
              </a:rPr>
              <a:t>r</a:t>
            </a:r>
            <a:r>
              <a:rPr lang="en-US" altLang="en-US">
                <a:effectLst/>
              </a:rPr>
              <a:t>]</a:t>
            </a:r>
          </a:p>
        </p:txBody>
      </p:sp>
      <p:pic>
        <p:nvPicPr>
          <p:cNvPr id="921707" name="Picture 107" descr="j01887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0488" y="5426075"/>
            <a:ext cx="1077912"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08" name="Picture 108" descr="j01887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0" y="4572000"/>
            <a:ext cx="568325"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709" name="Line 109"/>
          <p:cNvSpPr>
            <a:spLocks noChangeShapeType="1"/>
          </p:cNvSpPr>
          <p:nvPr/>
        </p:nvSpPr>
        <p:spPr bwMode="auto">
          <a:xfrm flipV="1">
            <a:off x="2362200" y="4454525"/>
            <a:ext cx="1066800" cy="422275"/>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921710" name="AutoShape 110"/>
          <p:cNvSpPr>
            <a:spLocks noChangeArrowheads="1"/>
          </p:cNvSpPr>
          <p:nvPr/>
        </p:nvSpPr>
        <p:spPr bwMode="auto">
          <a:xfrm>
            <a:off x="4495800" y="4267200"/>
            <a:ext cx="2590800" cy="1020763"/>
          </a:xfrm>
          <a:prstGeom prst="wedgeRoundRectCallout">
            <a:avLst>
              <a:gd name="adj1" fmla="val -87440"/>
              <a:gd name="adj2" fmla="val -91370"/>
              <a:gd name="adj3" fmla="val 16667"/>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in </a:t>
            </a:r>
            <a:r>
              <a:rPr lang="en-US" altLang="en-US">
                <a:solidFill>
                  <a:srgbClr val="00FFCC"/>
                </a:solidFill>
                <a:effectLst/>
              </a:rPr>
              <a:t>|I|</a:t>
            </a:r>
            <a:r>
              <a:rPr lang="en-US" altLang="en-US">
                <a:effectLst/>
              </a:rPr>
              <a:t> </a:t>
            </a:r>
            <a:br>
              <a:rPr lang="en-US" altLang="en-US">
                <a:effectLst/>
              </a:rPr>
            </a:br>
            <a:r>
              <a:rPr lang="en-US" altLang="en-US">
                <a:effectLst/>
              </a:rPr>
              <a:t>not in </a:t>
            </a:r>
            <a:r>
              <a:rPr lang="en-US" altLang="en-US">
                <a:solidFill>
                  <a:srgbClr val="00FFCC"/>
                </a:solidFill>
                <a:effectLst/>
              </a:rPr>
              <a:t>|S|</a:t>
            </a:r>
          </a:p>
        </p:txBody>
      </p:sp>
      <p:sp>
        <p:nvSpPr>
          <p:cNvPr id="22537" name="Rectangle 111"/>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21602">
                                            <p:txEl>
                                              <p:pRg st="0" end="0"/>
                                            </p:txEl>
                                          </p:spTgt>
                                        </p:tgtEl>
                                        <p:attrNameLst>
                                          <p:attrName>style.visibility</p:attrName>
                                        </p:attrNameLst>
                                      </p:cBhvr>
                                      <p:to>
                                        <p:strVal val="visible"/>
                                      </p:to>
                                    </p:set>
                                    <p:anim calcmode="lin" valueType="num">
                                      <p:cBhvr additive="base">
                                        <p:cTn id="7" dur="500" fill="hold"/>
                                        <p:tgtEl>
                                          <p:spTgt spid="9216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02">
                                            <p:txEl>
                                              <p:pRg st="1" end="1"/>
                                            </p:txEl>
                                          </p:spTgt>
                                        </p:tgtEl>
                                        <p:attrNameLst>
                                          <p:attrName>style.visibility</p:attrName>
                                        </p:attrNameLst>
                                      </p:cBhvr>
                                      <p:to>
                                        <p:strVal val="visible"/>
                                      </p:to>
                                    </p:set>
                                    <p:anim calcmode="lin" valueType="num">
                                      <p:cBhvr additive="base">
                                        <p:cTn id="13" dur="500" fill="hold"/>
                                        <p:tgtEl>
                                          <p:spTgt spid="9216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0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21706"/>
                                        </p:tgtEl>
                                        <p:attrNameLst>
                                          <p:attrName>style.visibility</p:attrName>
                                        </p:attrNameLst>
                                      </p:cBhvr>
                                      <p:to>
                                        <p:strVal val="visible"/>
                                      </p:to>
                                    </p:set>
                                    <p:anim calcmode="lin" valueType="num">
                                      <p:cBhvr additive="base">
                                        <p:cTn id="17" dur="500" fill="hold"/>
                                        <p:tgtEl>
                                          <p:spTgt spid="921706"/>
                                        </p:tgtEl>
                                        <p:attrNameLst>
                                          <p:attrName>ppt_x</p:attrName>
                                        </p:attrNameLst>
                                      </p:cBhvr>
                                      <p:tavLst>
                                        <p:tav tm="0">
                                          <p:val>
                                            <p:strVal val="#ppt_x"/>
                                          </p:val>
                                        </p:tav>
                                        <p:tav tm="100000">
                                          <p:val>
                                            <p:strVal val="#ppt_x"/>
                                          </p:val>
                                        </p:tav>
                                      </p:tavLst>
                                    </p:anim>
                                    <p:anim calcmode="lin" valueType="num">
                                      <p:cBhvr additive="base">
                                        <p:cTn id="18" dur="500" fill="hold"/>
                                        <p:tgtEl>
                                          <p:spTgt spid="92170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21602">
                                            <p:txEl>
                                              <p:pRg st="2" end="2"/>
                                            </p:txEl>
                                          </p:spTgt>
                                        </p:tgtEl>
                                        <p:attrNameLst>
                                          <p:attrName>style.visibility</p:attrName>
                                        </p:attrNameLst>
                                      </p:cBhvr>
                                      <p:to>
                                        <p:strVal val="visible"/>
                                      </p:to>
                                    </p:set>
                                    <p:anim calcmode="lin" valueType="num">
                                      <p:cBhvr additive="base">
                                        <p:cTn id="23" dur="500" fill="hold"/>
                                        <p:tgtEl>
                                          <p:spTgt spid="921602">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21602">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21707"/>
                                        </p:tgtEl>
                                        <p:attrNameLst>
                                          <p:attrName>style.visibility</p:attrName>
                                        </p:attrNameLst>
                                      </p:cBhvr>
                                      <p:to>
                                        <p:strVal val="visible"/>
                                      </p:to>
                                    </p:set>
                                    <p:anim calcmode="lin" valueType="num">
                                      <p:cBhvr additive="base">
                                        <p:cTn id="27" dur="500" fill="hold"/>
                                        <p:tgtEl>
                                          <p:spTgt spid="921707"/>
                                        </p:tgtEl>
                                        <p:attrNameLst>
                                          <p:attrName>ppt_x</p:attrName>
                                        </p:attrNameLst>
                                      </p:cBhvr>
                                      <p:tavLst>
                                        <p:tav tm="0">
                                          <p:val>
                                            <p:strVal val="#ppt_x"/>
                                          </p:val>
                                        </p:tav>
                                        <p:tav tm="100000">
                                          <p:val>
                                            <p:strVal val="#ppt_x"/>
                                          </p:val>
                                        </p:tav>
                                      </p:tavLst>
                                    </p:anim>
                                    <p:anim calcmode="lin" valueType="num">
                                      <p:cBhvr additive="base">
                                        <p:cTn id="28" dur="500" fill="hold"/>
                                        <p:tgtEl>
                                          <p:spTgt spid="92170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21602">
                                            <p:txEl>
                                              <p:pRg st="3" end="3"/>
                                            </p:txEl>
                                          </p:spTgt>
                                        </p:tgtEl>
                                        <p:attrNameLst>
                                          <p:attrName>style.visibility</p:attrName>
                                        </p:attrNameLst>
                                      </p:cBhvr>
                                      <p:to>
                                        <p:strVal val="visible"/>
                                      </p:to>
                                    </p:set>
                                    <p:anim calcmode="lin" valueType="num">
                                      <p:cBhvr additive="base">
                                        <p:cTn id="33" dur="500" fill="hold"/>
                                        <p:tgtEl>
                                          <p:spTgt spid="92160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2160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1+#ppt_w/2"/>
                                          </p:val>
                                        </p:tav>
                                        <p:tav tm="100000">
                                          <p:val>
                                            <p:strVal val="#ppt_x"/>
                                          </p:val>
                                        </p:tav>
                                      </p:tavLst>
                                    </p:anim>
                                    <p:anim calcmode="lin" valueType="num">
                                      <p:cBhvr additive="base">
                                        <p:cTn id="4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921708"/>
                                        </p:tgtEl>
                                        <p:attrNameLst>
                                          <p:attrName>style.visibility</p:attrName>
                                        </p:attrNameLst>
                                      </p:cBhvr>
                                      <p:to>
                                        <p:strVal val="visible"/>
                                      </p:to>
                                    </p:set>
                                    <p:anim calcmode="lin" valueType="num">
                                      <p:cBhvr additive="base">
                                        <p:cTn id="45" dur="500" fill="hold"/>
                                        <p:tgtEl>
                                          <p:spTgt spid="921708"/>
                                        </p:tgtEl>
                                        <p:attrNameLst>
                                          <p:attrName>ppt_x</p:attrName>
                                        </p:attrNameLst>
                                      </p:cBhvr>
                                      <p:tavLst>
                                        <p:tav tm="0">
                                          <p:val>
                                            <p:strVal val="1+#ppt_w/2"/>
                                          </p:val>
                                        </p:tav>
                                        <p:tav tm="100000">
                                          <p:val>
                                            <p:strVal val="#ppt_x"/>
                                          </p:val>
                                        </p:tav>
                                      </p:tavLst>
                                    </p:anim>
                                    <p:anim calcmode="lin" valueType="num">
                                      <p:cBhvr additive="base">
                                        <p:cTn id="46" dur="500" fill="hold"/>
                                        <p:tgtEl>
                                          <p:spTgt spid="92170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921602">
                                            <p:txEl>
                                              <p:pRg st="4" end="4"/>
                                            </p:txEl>
                                          </p:spTgt>
                                        </p:tgtEl>
                                        <p:attrNameLst>
                                          <p:attrName>style.visibility</p:attrName>
                                        </p:attrNameLst>
                                      </p:cBhvr>
                                      <p:to>
                                        <p:strVal val="visible"/>
                                      </p:to>
                                    </p:set>
                                    <p:anim calcmode="lin" valueType="num">
                                      <p:cBhvr additive="base">
                                        <p:cTn id="51" dur="500" fill="hold"/>
                                        <p:tgtEl>
                                          <p:spTgt spid="921602">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2160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921602">
                                            <p:txEl>
                                              <p:pRg st="5" end="5"/>
                                            </p:txEl>
                                          </p:spTgt>
                                        </p:tgtEl>
                                        <p:attrNameLst>
                                          <p:attrName>style.visibility</p:attrName>
                                        </p:attrNameLst>
                                      </p:cBhvr>
                                      <p:to>
                                        <p:strVal val="visible"/>
                                      </p:to>
                                    </p:set>
                                    <p:anim calcmode="lin" valueType="num">
                                      <p:cBhvr additive="base">
                                        <p:cTn id="57" dur="500" fill="hold"/>
                                        <p:tgtEl>
                                          <p:spTgt spid="921602">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2160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921602">
                                            <p:txEl>
                                              <p:pRg st="6" end="6"/>
                                            </p:txEl>
                                          </p:spTgt>
                                        </p:tgtEl>
                                        <p:attrNameLst>
                                          <p:attrName>style.visibility</p:attrName>
                                        </p:attrNameLst>
                                      </p:cBhvr>
                                      <p:to>
                                        <p:strVal val="visible"/>
                                      </p:to>
                                    </p:set>
                                    <p:anim calcmode="lin" valueType="num">
                                      <p:cBhvr additive="base">
                                        <p:cTn id="63" dur="500" fill="hold"/>
                                        <p:tgtEl>
                                          <p:spTgt spid="921602">
                                            <p:txEl>
                                              <p:pRg st="6" end="6"/>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921602">
                                            <p:txEl>
                                              <p:pRg st="6" end="6"/>
                                            </p:txEl>
                                          </p:spTgt>
                                        </p:tgtEl>
                                        <p:attrNameLst>
                                          <p:attrName>ppt_y</p:attrName>
                                        </p:attrNameLst>
                                      </p:cBhvr>
                                      <p:tavLst>
                                        <p:tav tm="0">
                                          <p:val>
                                            <p:strVal val="#ppt_y"/>
                                          </p:val>
                                        </p:tav>
                                        <p:tav tm="100000">
                                          <p:val>
                                            <p:strVal val="#ppt_y"/>
                                          </p:val>
                                        </p:tav>
                                      </p:tavLst>
                                    </p:anim>
                                  </p:childTnLst>
                                </p:cTn>
                              </p:par>
                              <p:par>
                                <p:cTn id="65" presetID="6" presetClass="emph" presetSubtype="0" fill="hold" nodeType="withEffect">
                                  <p:stCondLst>
                                    <p:cond delay="0"/>
                                  </p:stCondLst>
                                  <p:childTnLst>
                                    <p:animScale>
                                      <p:cBhvr>
                                        <p:cTn id="66" dur="500" fill="hold"/>
                                        <p:tgtEl>
                                          <p:spTgt spid="921708"/>
                                        </p:tgtEl>
                                      </p:cBhvr>
                                      <p:by x="400000" y="400000"/>
                                    </p:animScale>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921710"/>
                                        </p:tgtEl>
                                        <p:attrNameLst>
                                          <p:attrName>style.visibility</p:attrName>
                                        </p:attrNameLst>
                                      </p:cBhvr>
                                      <p:to>
                                        <p:strVal val="visible"/>
                                      </p:to>
                                    </p:set>
                                    <p:anim calcmode="lin" valueType="num">
                                      <p:cBhvr additive="base">
                                        <p:cTn id="71" dur="500" fill="hold"/>
                                        <p:tgtEl>
                                          <p:spTgt spid="921710"/>
                                        </p:tgtEl>
                                        <p:attrNameLst>
                                          <p:attrName>ppt_x</p:attrName>
                                        </p:attrNameLst>
                                      </p:cBhvr>
                                      <p:tavLst>
                                        <p:tav tm="0">
                                          <p:val>
                                            <p:strVal val="#ppt_x"/>
                                          </p:val>
                                        </p:tav>
                                        <p:tav tm="100000">
                                          <p:val>
                                            <p:strVal val="#ppt_x"/>
                                          </p:val>
                                        </p:tav>
                                      </p:tavLst>
                                    </p:anim>
                                    <p:anim calcmode="lin" valueType="num">
                                      <p:cBhvr additive="base">
                                        <p:cTn id="72" dur="500" fill="hold"/>
                                        <p:tgtEl>
                                          <p:spTgt spid="921710"/>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921709"/>
                                        </p:tgtEl>
                                        <p:attrNameLst>
                                          <p:attrName>style.visibility</p:attrName>
                                        </p:attrNameLst>
                                      </p:cBhvr>
                                      <p:to>
                                        <p:strVal val="visible"/>
                                      </p:to>
                                    </p:set>
                                    <p:anim calcmode="lin" valueType="num">
                                      <p:cBhvr additive="base">
                                        <p:cTn id="77" dur="500" fill="hold"/>
                                        <p:tgtEl>
                                          <p:spTgt spid="921709"/>
                                        </p:tgtEl>
                                        <p:attrNameLst>
                                          <p:attrName>ppt_x</p:attrName>
                                        </p:attrNameLst>
                                      </p:cBhvr>
                                      <p:tavLst>
                                        <p:tav tm="0">
                                          <p:val>
                                            <p:strVal val="0-#ppt_w/2"/>
                                          </p:val>
                                        </p:tav>
                                        <p:tav tm="100000">
                                          <p:val>
                                            <p:strVal val="#ppt_x"/>
                                          </p:val>
                                        </p:tav>
                                      </p:tavLst>
                                    </p:anim>
                                    <p:anim calcmode="lin" valueType="num">
                                      <p:cBhvr additive="base">
                                        <p:cTn id="78" dur="500" fill="hold"/>
                                        <p:tgtEl>
                                          <p:spTgt spid="9217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02" grpId="0" build="p" bldLvl="2" autoUpdateAnimBg="0"/>
      <p:bldP spid="921706" grpId="0"/>
      <p:bldP spid="921710"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2"/>
          <p:cNvSpPr>
            <a:spLocks noGrp="1" noChangeArrowheads="1"/>
          </p:cNvSpPr>
          <p:nvPr>
            <p:ph type="body" idx="1"/>
          </p:nvPr>
        </p:nvSpPr>
        <p:spPr/>
        <p:txBody>
          <a:bodyPr/>
          <a:lstStyle/>
          <a:p>
            <a:pPr>
              <a:defRPr/>
            </a:pPr>
            <a:r>
              <a:rPr lang="en-US"/>
              <a:t>Um? Tell me what to code.</a:t>
            </a:r>
          </a:p>
        </p:txBody>
      </p:sp>
      <p:sp>
        <p:nvSpPr>
          <p:cNvPr id="422915" name="Text Box 3"/>
          <p:cNvSpPr txBox="1">
            <a:spLocks noChangeArrowheads="1"/>
          </p:cNvSpPr>
          <p:nvPr/>
        </p:nvSpPr>
        <p:spPr bwMode="auto">
          <a:xfrm>
            <a:off x="5089525" y="5453063"/>
            <a:ext cx="184150" cy="549275"/>
          </a:xfrm>
          <a:prstGeom prst="rect">
            <a:avLst/>
          </a:prstGeom>
          <a:noFill/>
          <a:ln w="9525">
            <a:noFill/>
            <a:miter lim="800000"/>
            <a:headEnd/>
            <a:tailEnd/>
          </a:ln>
          <a:effectLst/>
        </p:spPr>
        <p:txBody>
          <a:bodyPr wrap="none">
            <a:spAutoFit/>
          </a:bodyPr>
          <a:lstStyle/>
          <a:p>
            <a:pPr eaLnBrk="1" hangingPunct="1">
              <a:spcBef>
                <a:spcPct val="50000"/>
              </a:spcBef>
              <a:defRPr/>
            </a:pPr>
            <a:endParaRPr lang="en-US" sz="3000"/>
          </a:p>
        </p:txBody>
      </p:sp>
      <p:sp>
        <p:nvSpPr>
          <p:cNvPr id="422916" name="Text Box 4"/>
          <p:cNvSpPr txBox="1">
            <a:spLocks noChangeArrowheads="1"/>
          </p:cNvSpPr>
          <p:nvPr/>
        </p:nvSpPr>
        <p:spPr bwMode="auto">
          <a:xfrm>
            <a:off x="427038" y="5334000"/>
            <a:ext cx="8605837" cy="549275"/>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The demand for mundane programmers is diminishing.</a:t>
            </a:r>
            <a:endParaRPr lang="en-CA" sz="3000"/>
          </a:p>
        </p:txBody>
      </p:sp>
      <p:sp>
        <p:nvSpPr>
          <p:cNvPr id="422917" name="Rectangle 5"/>
          <p:cNvSpPr>
            <a:spLocks noGrp="1" noChangeArrowheads="1"/>
          </p:cNvSpPr>
          <p:nvPr>
            <p:ph type="title"/>
          </p:nvPr>
        </p:nvSpPr>
        <p:spPr/>
        <p:txBody>
          <a:bodyPr/>
          <a:lstStyle/>
          <a:p>
            <a:pPr>
              <a:defRPr/>
            </a:pPr>
            <a:r>
              <a:rPr lang="en-US"/>
              <a:t>Your answer:</a:t>
            </a:r>
            <a:endParaRPr lang="en-CA"/>
          </a:p>
        </p:txBody>
      </p:sp>
      <p:pic>
        <p:nvPicPr>
          <p:cNvPr id="216070" name="Picture 6" descr="j01243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0400" y="2667000"/>
            <a:ext cx="2819400" cy="260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22916"/>
                                        </p:tgtEl>
                                        <p:attrNameLst>
                                          <p:attrName>style.visibility</p:attrName>
                                        </p:attrNameLst>
                                      </p:cBhvr>
                                      <p:to>
                                        <p:strVal val="visible"/>
                                      </p:to>
                                    </p:set>
                                    <p:anim calcmode="lin" valueType="num">
                                      <p:cBhvr>
                                        <p:cTn id="7" dur="1000" fill="hold"/>
                                        <p:tgtEl>
                                          <p:spTgt spid="422916"/>
                                        </p:tgtEl>
                                        <p:attrNameLst>
                                          <p:attrName>ppt_w</p:attrName>
                                        </p:attrNameLst>
                                      </p:cBhvr>
                                      <p:tavLst>
                                        <p:tav tm="0">
                                          <p:val>
                                            <p:fltVal val="0"/>
                                          </p:val>
                                        </p:tav>
                                        <p:tav tm="100000">
                                          <p:val>
                                            <p:strVal val="#ppt_w"/>
                                          </p:val>
                                        </p:tav>
                                      </p:tavLst>
                                    </p:anim>
                                    <p:anim calcmode="lin" valueType="num">
                                      <p:cBhvr>
                                        <p:cTn id="8" dur="1000" fill="hold"/>
                                        <p:tgtEl>
                                          <p:spTgt spid="422916"/>
                                        </p:tgtEl>
                                        <p:attrNameLst>
                                          <p:attrName>ppt_h</p:attrName>
                                        </p:attrNameLst>
                                      </p:cBhvr>
                                      <p:tavLst>
                                        <p:tav tm="0">
                                          <p:val>
                                            <p:fltVal val="0"/>
                                          </p:val>
                                        </p:tav>
                                        <p:tav tm="100000">
                                          <p:val>
                                            <p:strVal val="#ppt_h"/>
                                          </p:val>
                                        </p:tav>
                                      </p:tavLst>
                                    </p:anim>
                                    <p:anim calcmode="lin" valueType="num">
                                      <p:cBhvr>
                                        <p:cTn id="9" dur="1000" fill="hold"/>
                                        <p:tgtEl>
                                          <p:spTgt spid="42291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2291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6"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2"/>
          <p:cNvSpPr>
            <a:spLocks noGrp="1" noChangeArrowheads="1"/>
          </p:cNvSpPr>
          <p:nvPr>
            <p:ph type="title"/>
          </p:nvPr>
        </p:nvSpPr>
        <p:spPr/>
        <p:txBody>
          <a:bodyPr/>
          <a:lstStyle/>
          <a:p>
            <a:pPr>
              <a:defRPr/>
            </a:pPr>
            <a:r>
              <a:rPr lang="en-US"/>
              <a:t>Your answer:</a:t>
            </a:r>
            <a:endParaRPr lang="en-CA"/>
          </a:p>
        </p:txBody>
      </p:sp>
      <p:sp>
        <p:nvSpPr>
          <p:cNvPr id="423939" name="Rectangle 3"/>
          <p:cNvSpPr>
            <a:spLocks noGrp="1" noChangeArrowheads="1"/>
          </p:cNvSpPr>
          <p:nvPr>
            <p:ph type="body" idx="1"/>
          </p:nvPr>
        </p:nvSpPr>
        <p:spPr/>
        <p:txBody>
          <a:bodyPr/>
          <a:lstStyle/>
          <a:p>
            <a:pPr>
              <a:defRPr/>
            </a:pPr>
            <a:r>
              <a:rPr lang="en-US"/>
              <a:t>I learned this great algorithm that will work.</a:t>
            </a:r>
          </a:p>
        </p:txBody>
      </p:sp>
      <p:sp>
        <p:nvSpPr>
          <p:cNvPr id="423940" name="Text Box 4"/>
          <p:cNvSpPr txBox="1">
            <a:spLocks noChangeArrowheads="1"/>
          </p:cNvSpPr>
          <p:nvPr/>
        </p:nvSpPr>
        <p:spPr bwMode="auto">
          <a:xfrm>
            <a:off x="4221163" y="3962400"/>
            <a:ext cx="4541837" cy="1006475"/>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Soon all known algorithms </a:t>
            </a:r>
            <a:br>
              <a:rPr lang="en-US" sz="3000"/>
            </a:br>
            <a:r>
              <a:rPr lang="en-US" sz="3000"/>
              <a:t>will be available in libraries.</a:t>
            </a:r>
            <a:endParaRPr lang="en-CA" sz="3000"/>
          </a:p>
        </p:txBody>
      </p:sp>
      <p:pic>
        <p:nvPicPr>
          <p:cNvPr id="217093" name="Picture 5" descr="j027587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590800"/>
            <a:ext cx="2798763"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23940"/>
                                        </p:tgtEl>
                                        <p:attrNameLst>
                                          <p:attrName>style.visibility</p:attrName>
                                        </p:attrNameLst>
                                      </p:cBhvr>
                                      <p:to>
                                        <p:strVal val="visible"/>
                                      </p:to>
                                    </p:set>
                                    <p:anim calcmode="lin" valueType="num">
                                      <p:cBhvr>
                                        <p:cTn id="7" dur="1000" fill="hold"/>
                                        <p:tgtEl>
                                          <p:spTgt spid="423940"/>
                                        </p:tgtEl>
                                        <p:attrNameLst>
                                          <p:attrName>ppt_w</p:attrName>
                                        </p:attrNameLst>
                                      </p:cBhvr>
                                      <p:tavLst>
                                        <p:tav tm="0">
                                          <p:val>
                                            <p:fltVal val="0"/>
                                          </p:val>
                                        </p:tav>
                                        <p:tav tm="100000">
                                          <p:val>
                                            <p:strVal val="#ppt_w"/>
                                          </p:val>
                                        </p:tav>
                                      </p:tavLst>
                                    </p:anim>
                                    <p:anim calcmode="lin" valueType="num">
                                      <p:cBhvr>
                                        <p:cTn id="8" dur="1000" fill="hold"/>
                                        <p:tgtEl>
                                          <p:spTgt spid="423940"/>
                                        </p:tgtEl>
                                        <p:attrNameLst>
                                          <p:attrName>ppt_h</p:attrName>
                                        </p:attrNameLst>
                                      </p:cBhvr>
                                      <p:tavLst>
                                        <p:tav tm="0">
                                          <p:val>
                                            <p:fltVal val="0"/>
                                          </p:val>
                                        </p:tav>
                                        <p:tav tm="100000">
                                          <p:val>
                                            <p:strVal val="#ppt_h"/>
                                          </p:val>
                                        </p:tav>
                                      </p:tavLst>
                                    </p:anim>
                                    <p:anim calcmode="lin" valueType="num">
                                      <p:cBhvr>
                                        <p:cTn id="9" dur="1000" fill="hold"/>
                                        <p:tgtEl>
                                          <p:spTgt spid="4239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2394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940"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2"/>
          <p:cNvSpPr>
            <a:spLocks noGrp="1" noChangeArrowheads="1"/>
          </p:cNvSpPr>
          <p:nvPr>
            <p:ph type="title"/>
          </p:nvPr>
        </p:nvSpPr>
        <p:spPr/>
        <p:txBody>
          <a:bodyPr/>
          <a:lstStyle/>
          <a:p>
            <a:pPr>
              <a:defRPr/>
            </a:pPr>
            <a:r>
              <a:rPr lang="en-US"/>
              <a:t>Your answer:</a:t>
            </a:r>
            <a:endParaRPr lang="en-CA"/>
          </a:p>
        </p:txBody>
      </p:sp>
      <p:sp>
        <p:nvSpPr>
          <p:cNvPr id="424963" name="Rectangle 3"/>
          <p:cNvSpPr>
            <a:spLocks noGrp="1" noChangeArrowheads="1"/>
          </p:cNvSpPr>
          <p:nvPr>
            <p:ph type="body" idx="1"/>
          </p:nvPr>
        </p:nvSpPr>
        <p:spPr/>
        <p:txBody>
          <a:bodyPr/>
          <a:lstStyle/>
          <a:p>
            <a:pPr>
              <a:defRPr/>
            </a:pPr>
            <a:r>
              <a:rPr lang="en-US"/>
              <a:t>I can develop a new algorithm for you.</a:t>
            </a:r>
            <a:endParaRPr lang="en-CA"/>
          </a:p>
        </p:txBody>
      </p:sp>
      <p:sp>
        <p:nvSpPr>
          <p:cNvPr id="424964" name="Text Box 4"/>
          <p:cNvSpPr txBox="1">
            <a:spLocks noChangeArrowheads="1"/>
          </p:cNvSpPr>
          <p:nvPr/>
        </p:nvSpPr>
        <p:spPr bwMode="auto">
          <a:xfrm>
            <a:off x="4875213" y="3581400"/>
            <a:ext cx="3659187" cy="1006475"/>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Great thinkers </a:t>
            </a:r>
            <a:br>
              <a:rPr lang="en-US" sz="3000"/>
            </a:br>
            <a:r>
              <a:rPr lang="en-US" sz="3000"/>
              <a:t>will always be needed.</a:t>
            </a:r>
            <a:endParaRPr lang="en-CA" sz="3000"/>
          </a:p>
        </p:txBody>
      </p:sp>
      <p:pic>
        <p:nvPicPr>
          <p:cNvPr id="218117" name="Picture 5" descr="bs01584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17588" y="2681288"/>
            <a:ext cx="3503612" cy="356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24964"/>
                                        </p:tgtEl>
                                        <p:attrNameLst>
                                          <p:attrName>style.visibility</p:attrName>
                                        </p:attrNameLst>
                                      </p:cBhvr>
                                      <p:to>
                                        <p:strVal val="visible"/>
                                      </p:to>
                                    </p:set>
                                    <p:anim calcmode="lin" valueType="num">
                                      <p:cBhvr>
                                        <p:cTn id="7" dur="1000" fill="hold"/>
                                        <p:tgtEl>
                                          <p:spTgt spid="424964"/>
                                        </p:tgtEl>
                                        <p:attrNameLst>
                                          <p:attrName>ppt_w</p:attrName>
                                        </p:attrNameLst>
                                      </p:cBhvr>
                                      <p:tavLst>
                                        <p:tav tm="0">
                                          <p:val>
                                            <p:fltVal val="0"/>
                                          </p:val>
                                        </p:tav>
                                        <p:tav tm="100000">
                                          <p:val>
                                            <p:strVal val="#ppt_w"/>
                                          </p:val>
                                        </p:tav>
                                      </p:tavLst>
                                    </p:anim>
                                    <p:anim calcmode="lin" valueType="num">
                                      <p:cBhvr>
                                        <p:cTn id="8" dur="1000" fill="hold"/>
                                        <p:tgtEl>
                                          <p:spTgt spid="424964"/>
                                        </p:tgtEl>
                                        <p:attrNameLst>
                                          <p:attrName>ppt_h</p:attrName>
                                        </p:attrNameLst>
                                      </p:cBhvr>
                                      <p:tavLst>
                                        <p:tav tm="0">
                                          <p:val>
                                            <p:fltVal val="0"/>
                                          </p:val>
                                        </p:tav>
                                        <p:tav tm="100000">
                                          <p:val>
                                            <p:strVal val="#ppt_h"/>
                                          </p:val>
                                        </p:tav>
                                      </p:tavLst>
                                    </p:anim>
                                    <p:anim calcmode="lin" valueType="num">
                                      <p:cBhvr>
                                        <p:cTn id="9" dur="1000" fill="hold"/>
                                        <p:tgtEl>
                                          <p:spTgt spid="4249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2496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4"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p:txBody>
          <a:bodyPr/>
          <a:lstStyle/>
          <a:p>
            <a:pPr>
              <a:defRPr/>
            </a:pPr>
            <a:r>
              <a:rPr lang="en-US"/>
              <a:t>Alternatively, your answer:</a:t>
            </a:r>
            <a:endParaRPr lang="en-CA"/>
          </a:p>
        </p:txBody>
      </p:sp>
      <p:sp>
        <p:nvSpPr>
          <p:cNvPr id="425987" name="Rectangle 3"/>
          <p:cNvSpPr>
            <a:spLocks noGrp="1" noChangeArrowheads="1"/>
          </p:cNvSpPr>
          <p:nvPr>
            <p:ph type="body" idx="1"/>
          </p:nvPr>
        </p:nvSpPr>
        <p:spPr>
          <a:xfrm>
            <a:off x="685800" y="1676400"/>
            <a:ext cx="7772400" cy="4114800"/>
          </a:xfrm>
        </p:spPr>
        <p:txBody>
          <a:bodyPr/>
          <a:lstStyle/>
          <a:p>
            <a:pPr>
              <a:defRPr/>
            </a:pPr>
            <a:r>
              <a:rPr lang="en-US"/>
              <a:t>Sorry. Very likely no fast algorithm exists that always finds best schedule.</a:t>
            </a:r>
            <a:br>
              <a:rPr lang="en-US"/>
            </a:br>
            <a:endParaRPr lang="en-CA"/>
          </a:p>
        </p:txBody>
      </p:sp>
      <p:sp>
        <p:nvSpPr>
          <p:cNvPr id="425988" name="Text Box 4"/>
          <p:cNvSpPr txBox="1">
            <a:spLocks noChangeArrowheads="1"/>
          </p:cNvSpPr>
          <p:nvPr/>
        </p:nvSpPr>
        <p:spPr bwMode="auto">
          <a:xfrm>
            <a:off x="5199063" y="4098925"/>
            <a:ext cx="3030537" cy="1006475"/>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This too will </a:t>
            </a:r>
            <a:br>
              <a:rPr lang="en-US" sz="3000"/>
            </a:br>
            <a:r>
              <a:rPr lang="en-US" sz="3000"/>
              <a:t>impress your boss.</a:t>
            </a:r>
            <a:endParaRPr lang="en-CA" sz="3000"/>
          </a:p>
        </p:txBody>
      </p:sp>
      <p:pic>
        <p:nvPicPr>
          <p:cNvPr id="219141" name="Picture 5" descr="j0174415(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342900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90" name="Rectangle 6"/>
          <p:cNvSpPr>
            <a:spLocks noChangeArrowheads="1"/>
          </p:cNvSpPr>
          <p:nvPr/>
        </p:nvSpPr>
        <p:spPr bwMode="auto">
          <a:xfrm>
            <a:off x="1376363" y="2743200"/>
            <a:ext cx="6392862" cy="579438"/>
          </a:xfrm>
          <a:prstGeom prst="rect">
            <a:avLst/>
          </a:prstGeom>
          <a:noFill/>
          <a:ln w="9525">
            <a:noFill/>
            <a:miter lim="800000"/>
            <a:headEnd/>
            <a:tailEnd/>
          </a:ln>
          <a:effectLst/>
        </p:spPr>
        <p:txBody>
          <a:bodyPr wrap="none">
            <a:spAutoFit/>
          </a:bodyPr>
          <a:lstStyle/>
          <a:p>
            <a:pPr eaLnBrk="1" hangingPunct="1">
              <a:spcBef>
                <a:spcPct val="50000"/>
              </a:spcBef>
              <a:defRPr/>
            </a:pPr>
            <a:r>
              <a:rPr lang="en-US" sz="3200"/>
              <a:t>(else worthy of wealth &amp; Nobel prize)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25990"/>
                                        </p:tgtEl>
                                        <p:attrNameLst>
                                          <p:attrName>style.visibility</p:attrName>
                                        </p:attrNameLst>
                                      </p:cBhvr>
                                      <p:to>
                                        <p:strVal val="visible"/>
                                      </p:to>
                                    </p:set>
                                    <p:anim calcmode="lin" valueType="num">
                                      <p:cBhvr additive="base">
                                        <p:cTn id="7" dur="500" fill="hold"/>
                                        <p:tgtEl>
                                          <p:spTgt spid="425990"/>
                                        </p:tgtEl>
                                        <p:attrNameLst>
                                          <p:attrName>ppt_x</p:attrName>
                                        </p:attrNameLst>
                                      </p:cBhvr>
                                      <p:tavLst>
                                        <p:tav tm="0">
                                          <p:val>
                                            <p:strVal val="0-#ppt_w/2"/>
                                          </p:val>
                                        </p:tav>
                                        <p:tav tm="100000">
                                          <p:val>
                                            <p:strVal val="#ppt_x"/>
                                          </p:val>
                                        </p:tav>
                                      </p:tavLst>
                                    </p:anim>
                                    <p:anim calcmode="lin" valueType="num">
                                      <p:cBhvr additive="base">
                                        <p:cTn id="8" dur="500" fill="hold"/>
                                        <p:tgtEl>
                                          <p:spTgt spid="4259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425988"/>
                                        </p:tgtEl>
                                        <p:attrNameLst>
                                          <p:attrName>style.visibility</p:attrName>
                                        </p:attrNameLst>
                                      </p:cBhvr>
                                      <p:to>
                                        <p:strVal val="visible"/>
                                      </p:to>
                                    </p:set>
                                    <p:anim calcmode="lin" valueType="num">
                                      <p:cBhvr>
                                        <p:cTn id="13" dur="1000" fill="hold"/>
                                        <p:tgtEl>
                                          <p:spTgt spid="425988"/>
                                        </p:tgtEl>
                                        <p:attrNameLst>
                                          <p:attrName>ppt_w</p:attrName>
                                        </p:attrNameLst>
                                      </p:cBhvr>
                                      <p:tavLst>
                                        <p:tav tm="0">
                                          <p:val>
                                            <p:fltVal val="0"/>
                                          </p:val>
                                        </p:tav>
                                        <p:tav tm="100000">
                                          <p:val>
                                            <p:strVal val="#ppt_w"/>
                                          </p:val>
                                        </p:tav>
                                      </p:tavLst>
                                    </p:anim>
                                    <p:anim calcmode="lin" valueType="num">
                                      <p:cBhvr>
                                        <p:cTn id="14" dur="1000" fill="hold"/>
                                        <p:tgtEl>
                                          <p:spTgt spid="425988"/>
                                        </p:tgtEl>
                                        <p:attrNameLst>
                                          <p:attrName>ppt_h</p:attrName>
                                        </p:attrNameLst>
                                      </p:cBhvr>
                                      <p:tavLst>
                                        <p:tav tm="0">
                                          <p:val>
                                            <p:fltVal val="0"/>
                                          </p:val>
                                        </p:tav>
                                        <p:tav tm="100000">
                                          <p:val>
                                            <p:strVal val="#ppt_h"/>
                                          </p:val>
                                        </p:tav>
                                      </p:tavLst>
                                    </p:anim>
                                    <p:anim calcmode="lin" valueType="num">
                                      <p:cBhvr>
                                        <p:cTn id="15" dur="1000" fill="hold"/>
                                        <p:tgtEl>
                                          <p:spTgt spid="425988"/>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2598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8" grpId="0" autoUpdateAnimBg="0"/>
      <p:bldP spid="425990" grpId="0"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2"/>
          <p:cNvSpPr>
            <a:spLocks noGrp="1" noChangeArrowheads="1"/>
          </p:cNvSpPr>
          <p:nvPr>
            <p:ph type="title"/>
          </p:nvPr>
        </p:nvSpPr>
        <p:spPr>
          <a:xfrm>
            <a:off x="381000" y="381000"/>
            <a:ext cx="7772400" cy="1143000"/>
          </a:xfrm>
        </p:spPr>
        <p:txBody>
          <a:bodyPr/>
          <a:lstStyle/>
          <a:p>
            <a:pPr>
              <a:defRPr/>
            </a:pPr>
            <a:r>
              <a:rPr lang="en-US"/>
              <a:t>The future belongs to the computer scientist who has</a:t>
            </a:r>
          </a:p>
        </p:txBody>
      </p:sp>
      <p:graphicFrame>
        <p:nvGraphicFramePr>
          <p:cNvPr id="220163" name="Object 2"/>
          <p:cNvGraphicFramePr>
            <a:graphicFrameLocks noChangeAspect="1"/>
          </p:cNvGraphicFramePr>
          <p:nvPr/>
        </p:nvGraphicFramePr>
        <p:xfrm>
          <a:off x="7543800" y="381000"/>
          <a:ext cx="850900" cy="1685925"/>
        </p:xfrm>
        <a:graphic>
          <a:graphicData uri="http://schemas.openxmlformats.org/presentationml/2006/ole">
            <mc:AlternateContent xmlns:mc="http://schemas.openxmlformats.org/markup-compatibility/2006">
              <mc:Choice xmlns:v="urn:schemas-microsoft-com:vml" Requires="v">
                <p:oleObj spid="_x0000_s220229" name="Clip" r:id="rId3" imgW="1352674" imgH="2724170" progId="MS_ClipArt_Gallery.2">
                  <p:embed/>
                </p:oleObj>
              </mc:Choice>
              <mc:Fallback>
                <p:oleObj name="Clip" r:id="rId3" imgW="1352674" imgH="2724170"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43800" y="3810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27012" name="Rectangle 4"/>
          <p:cNvSpPr>
            <a:spLocks noGrp="1" noChangeArrowheads="1"/>
          </p:cNvSpPr>
          <p:nvPr>
            <p:ph type="body" idx="1"/>
          </p:nvPr>
        </p:nvSpPr>
        <p:spPr>
          <a:xfrm>
            <a:off x="1219200" y="1905000"/>
            <a:ext cx="6705600" cy="685800"/>
          </a:xfrm>
        </p:spPr>
        <p:txBody>
          <a:bodyPr/>
          <a:lstStyle/>
          <a:p>
            <a:pPr>
              <a:defRPr/>
            </a:pPr>
            <a:r>
              <a:rPr lang="en-US"/>
              <a:t>A large collection of tools to draw on.</a:t>
            </a:r>
          </a:p>
        </p:txBody>
      </p:sp>
      <p:grpSp>
        <p:nvGrpSpPr>
          <p:cNvPr id="220165" name="Group 5"/>
          <p:cNvGrpSpPr>
            <a:grpSpLocks/>
          </p:cNvGrpSpPr>
          <p:nvPr/>
        </p:nvGrpSpPr>
        <p:grpSpPr bwMode="auto">
          <a:xfrm>
            <a:off x="838200" y="2990850"/>
            <a:ext cx="6705600" cy="3714750"/>
            <a:chOff x="59" y="1316"/>
            <a:chExt cx="5703" cy="3004"/>
          </a:xfrm>
        </p:grpSpPr>
        <p:graphicFrame>
          <p:nvGraphicFramePr>
            <p:cNvPr id="220167" name="Object 3"/>
            <p:cNvGraphicFramePr>
              <a:graphicFrameLocks noChangeAspect="1"/>
            </p:cNvGraphicFramePr>
            <p:nvPr/>
          </p:nvGraphicFramePr>
          <p:xfrm>
            <a:off x="1523" y="1316"/>
            <a:ext cx="3172" cy="3004"/>
          </p:xfrm>
          <a:graphic>
            <a:graphicData uri="http://schemas.openxmlformats.org/presentationml/2006/ole">
              <mc:AlternateContent xmlns:mc="http://schemas.openxmlformats.org/markup-compatibility/2006">
                <mc:Choice xmlns:v="urn:schemas-microsoft-com:vml" Requires="v">
                  <p:oleObj spid="_x0000_s220230" name="Clip" r:id="rId5" imgW="2457542" imgH="2324128" progId="MS_ClipArt_Gallery.2">
                    <p:embed/>
                  </p:oleObj>
                </mc:Choice>
                <mc:Fallback>
                  <p:oleObj name="Clip" r:id="rId5" imgW="2457542" imgH="2324128" progId="MS_ClipArt_Gallery.2">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3" y="1316"/>
                          <a:ext cx="3172" cy="30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0168" name="Object 4"/>
            <p:cNvGraphicFramePr>
              <a:graphicFrameLocks noChangeAspect="1"/>
            </p:cNvGraphicFramePr>
            <p:nvPr/>
          </p:nvGraphicFramePr>
          <p:xfrm>
            <a:off x="4916" y="3198"/>
            <a:ext cx="846" cy="874"/>
          </p:xfrm>
          <a:graphic>
            <a:graphicData uri="http://schemas.openxmlformats.org/presentationml/2006/ole">
              <mc:AlternateContent xmlns:mc="http://schemas.openxmlformats.org/markup-compatibility/2006">
                <mc:Choice xmlns:v="urn:schemas-microsoft-com:vml" Requires="v">
                  <p:oleObj spid="_x0000_s220231" name="Clip" r:id="rId7" imgW="2689225" imgH="2776538" progId="MS_ClipArt_Gallery.2">
                    <p:embed/>
                  </p:oleObj>
                </mc:Choice>
                <mc:Fallback>
                  <p:oleObj name="Clip" r:id="rId7" imgW="2689225" imgH="2776538" progId="MS_ClipArt_Gallery.2">
                    <p:embed/>
                    <p:pic>
                      <p:nvPicPr>
                        <p:cNvPr id="0"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16" y="3198"/>
                          <a:ext cx="846" cy="8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0169" name="Object 5"/>
            <p:cNvGraphicFramePr>
              <a:graphicFrameLocks noChangeAspect="1"/>
            </p:cNvGraphicFramePr>
            <p:nvPr/>
          </p:nvGraphicFramePr>
          <p:xfrm>
            <a:off x="3615" y="3444"/>
            <a:ext cx="1334" cy="628"/>
          </p:xfrm>
          <a:graphic>
            <a:graphicData uri="http://schemas.openxmlformats.org/presentationml/2006/ole">
              <mc:AlternateContent xmlns:mc="http://schemas.openxmlformats.org/markup-compatibility/2006">
                <mc:Choice xmlns:v="urn:schemas-microsoft-com:vml" Requires="v">
                  <p:oleObj spid="_x0000_s220232" name="Clip" r:id="rId9" imgW="4224338" imgH="1987550" progId="MS_ClipArt_Gallery.2">
                    <p:embed/>
                  </p:oleObj>
                </mc:Choice>
                <mc:Fallback>
                  <p:oleObj name="Clip" r:id="rId9" imgW="4224338" imgH="1987550" progId="MS_ClipArt_Gallery.2">
                    <p:embed/>
                    <p:pic>
                      <p:nvPicPr>
                        <p:cNvPr id="0" name="Object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15" y="3444"/>
                          <a:ext cx="1334" cy="6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0170" name="Group 9"/>
            <p:cNvGrpSpPr>
              <a:grpSpLocks/>
            </p:cNvGrpSpPr>
            <p:nvPr/>
          </p:nvGrpSpPr>
          <p:grpSpPr bwMode="auto">
            <a:xfrm rot="2348802">
              <a:off x="566" y="2030"/>
              <a:ext cx="398" cy="1142"/>
              <a:chOff x="373" y="2534"/>
              <a:chExt cx="460" cy="1193"/>
            </a:xfrm>
          </p:grpSpPr>
          <p:grpSp>
            <p:nvGrpSpPr>
              <p:cNvPr id="220198" name="Group 10"/>
              <p:cNvGrpSpPr>
                <a:grpSpLocks/>
              </p:cNvGrpSpPr>
              <p:nvPr/>
            </p:nvGrpSpPr>
            <p:grpSpPr bwMode="auto">
              <a:xfrm>
                <a:off x="467" y="2534"/>
                <a:ext cx="292" cy="992"/>
                <a:chOff x="467" y="2534"/>
                <a:chExt cx="292" cy="992"/>
              </a:xfrm>
            </p:grpSpPr>
            <p:sp>
              <p:nvSpPr>
                <p:cNvPr id="427019" name="Freeform 11"/>
                <p:cNvSpPr>
                  <a:spLocks/>
                </p:cNvSpPr>
                <p:nvPr/>
              </p:nvSpPr>
              <p:spPr bwMode="auto">
                <a:xfrm>
                  <a:off x="509" y="2627"/>
                  <a:ext cx="226" cy="866"/>
                </a:xfrm>
                <a:custGeom>
                  <a:avLst/>
                  <a:gdLst/>
                  <a:ahLst/>
                  <a:cxnLst>
                    <a:cxn ang="0">
                      <a:pos x="434" y="0"/>
                    </a:cxn>
                    <a:cxn ang="0">
                      <a:pos x="278" y="500"/>
                    </a:cxn>
                    <a:cxn ang="0">
                      <a:pos x="55" y="1340"/>
                    </a:cxn>
                    <a:cxn ang="0">
                      <a:pos x="0" y="1606"/>
                    </a:cxn>
                    <a:cxn ang="0">
                      <a:pos x="48" y="1728"/>
                    </a:cxn>
                    <a:cxn ang="0">
                      <a:pos x="85" y="1574"/>
                    </a:cxn>
                    <a:cxn ang="0">
                      <a:pos x="133" y="1482"/>
                    </a:cxn>
                    <a:cxn ang="0">
                      <a:pos x="202" y="1389"/>
                    </a:cxn>
                    <a:cxn ang="0">
                      <a:pos x="340" y="791"/>
                    </a:cxn>
                    <a:cxn ang="0">
                      <a:pos x="420" y="333"/>
                    </a:cxn>
                    <a:cxn ang="0">
                      <a:pos x="434" y="0"/>
                    </a:cxn>
                  </a:cxnLst>
                  <a:rect l="0" t="0" r="r" b="b"/>
                  <a:pathLst>
                    <a:path w="434" h="1728">
                      <a:moveTo>
                        <a:pt x="434" y="0"/>
                      </a:moveTo>
                      <a:lnTo>
                        <a:pt x="278" y="500"/>
                      </a:lnTo>
                      <a:lnTo>
                        <a:pt x="55" y="1340"/>
                      </a:lnTo>
                      <a:lnTo>
                        <a:pt x="0" y="1606"/>
                      </a:lnTo>
                      <a:lnTo>
                        <a:pt x="48" y="1728"/>
                      </a:lnTo>
                      <a:lnTo>
                        <a:pt x="85" y="1574"/>
                      </a:lnTo>
                      <a:lnTo>
                        <a:pt x="133" y="1482"/>
                      </a:lnTo>
                      <a:lnTo>
                        <a:pt x="202" y="1389"/>
                      </a:lnTo>
                      <a:lnTo>
                        <a:pt x="340" y="791"/>
                      </a:lnTo>
                      <a:lnTo>
                        <a:pt x="420" y="333"/>
                      </a:lnTo>
                      <a:lnTo>
                        <a:pt x="434" y="0"/>
                      </a:lnTo>
                      <a:close/>
                    </a:path>
                  </a:pathLst>
                </a:custGeom>
                <a:solidFill>
                  <a:srgbClr val="3F3F3F"/>
                </a:solidFill>
                <a:ln w="9525">
                  <a:noFill/>
                  <a:round/>
                  <a:headEnd/>
                  <a:tailEnd/>
                </a:ln>
              </p:spPr>
              <p:txBody>
                <a:bodyPr/>
                <a:lstStyle/>
                <a:p>
                  <a:pPr>
                    <a:defRPr/>
                  </a:pPr>
                  <a:endParaRPr lang="en-CA"/>
                </a:p>
              </p:txBody>
            </p:sp>
            <p:sp>
              <p:nvSpPr>
                <p:cNvPr id="427020" name="Freeform 12"/>
                <p:cNvSpPr>
                  <a:spLocks/>
                </p:cNvSpPr>
                <p:nvPr/>
              </p:nvSpPr>
              <p:spPr bwMode="auto">
                <a:xfrm>
                  <a:off x="494" y="2553"/>
                  <a:ext cx="247" cy="921"/>
                </a:xfrm>
                <a:custGeom>
                  <a:avLst/>
                  <a:gdLst/>
                  <a:ahLst/>
                  <a:cxnLst>
                    <a:cxn ang="0">
                      <a:pos x="484" y="0"/>
                    </a:cxn>
                    <a:cxn ang="0">
                      <a:pos x="279" y="624"/>
                    </a:cxn>
                    <a:cxn ang="0">
                      <a:pos x="55" y="1463"/>
                    </a:cxn>
                    <a:cxn ang="0">
                      <a:pos x="0" y="1716"/>
                    </a:cxn>
                    <a:cxn ang="0">
                      <a:pos x="98" y="1839"/>
                    </a:cxn>
                    <a:cxn ang="0">
                      <a:pos x="90" y="1691"/>
                    </a:cxn>
                    <a:cxn ang="0">
                      <a:pos x="133" y="1605"/>
                    </a:cxn>
                    <a:cxn ang="0">
                      <a:pos x="227" y="1512"/>
                    </a:cxn>
                    <a:cxn ang="0">
                      <a:pos x="359" y="909"/>
                    </a:cxn>
                    <a:cxn ang="0">
                      <a:pos x="445" y="445"/>
                    </a:cxn>
                    <a:cxn ang="0">
                      <a:pos x="476" y="155"/>
                    </a:cxn>
                    <a:cxn ang="0">
                      <a:pos x="484" y="0"/>
                    </a:cxn>
                  </a:cxnLst>
                  <a:rect l="0" t="0" r="r" b="b"/>
                  <a:pathLst>
                    <a:path w="484" h="1839">
                      <a:moveTo>
                        <a:pt x="484" y="0"/>
                      </a:moveTo>
                      <a:lnTo>
                        <a:pt x="279" y="624"/>
                      </a:lnTo>
                      <a:lnTo>
                        <a:pt x="55" y="1463"/>
                      </a:lnTo>
                      <a:lnTo>
                        <a:pt x="0" y="1716"/>
                      </a:lnTo>
                      <a:lnTo>
                        <a:pt x="98" y="1839"/>
                      </a:lnTo>
                      <a:lnTo>
                        <a:pt x="90" y="1691"/>
                      </a:lnTo>
                      <a:lnTo>
                        <a:pt x="133" y="1605"/>
                      </a:lnTo>
                      <a:lnTo>
                        <a:pt x="227" y="1512"/>
                      </a:lnTo>
                      <a:lnTo>
                        <a:pt x="359" y="909"/>
                      </a:lnTo>
                      <a:lnTo>
                        <a:pt x="445" y="445"/>
                      </a:lnTo>
                      <a:lnTo>
                        <a:pt x="476" y="155"/>
                      </a:lnTo>
                      <a:lnTo>
                        <a:pt x="484" y="0"/>
                      </a:lnTo>
                      <a:close/>
                    </a:path>
                  </a:pathLst>
                </a:custGeom>
                <a:solidFill>
                  <a:srgbClr val="808080"/>
                </a:solidFill>
                <a:ln w="9525">
                  <a:noFill/>
                  <a:round/>
                  <a:headEnd/>
                  <a:tailEnd/>
                </a:ln>
              </p:spPr>
              <p:txBody>
                <a:bodyPr/>
                <a:lstStyle/>
                <a:p>
                  <a:pPr>
                    <a:defRPr/>
                  </a:pPr>
                  <a:endParaRPr lang="en-CA"/>
                </a:p>
              </p:txBody>
            </p:sp>
            <p:grpSp>
              <p:nvGrpSpPr>
                <p:cNvPr id="220209" name="Group 13"/>
                <p:cNvGrpSpPr>
                  <a:grpSpLocks/>
                </p:cNvGrpSpPr>
                <p:nvPr/>
              </p:nvGrpSpPr>
              <p:grpSpPr bwMode="auto">
                <a:xfrm>
                  <a:off x="467" y="2534"/>
                  <a:ext cx="196" cy="992"/>
                  <a:chOff x="467" y="2534"/>
                  <a:chExt cx="196" cy="992"/>
                </a:xfrm>
              </p:grpSpPr>
              <p:grpSp>
                <p:nvGrpSpPr>
                  <p:cNvPr id="220210" name="Group 14"/>
                  <p:cNvGrpSpPr>
                    <a:grpSpLocks/>
                  </p:cNvGrpSpPr>
                  <p:nvPr/>
                </p:nvGrpSpPr>
                <p:grpSpPr bwMode="auto">
                  <a:xfrm>
                    <a:off x="467" y="2534"/>
                    <a:ext cx="196" cy="992"/>
                    <a:chOff x="467" y="2534"/>
                    <a:chExt cx="196" cy="992"/>
                  </a:xfrm>
                </p:grpSpPr>
                <p:grpSp>
                  <p:nvGrpSpPr>
                    <p:cNvPr id="220223" name="Group 15"/>
                    <p:cNvGrpSpPr>
                      <a:grpSpLocks/>
                    </p:cNvGrpSpPr>
                    <p:nvPr/>
                  </p:nvGrpSpPr>
                  <p:grpSpPr bwMode="auto">
                    <a:xfrm>
                      <a:off x="467" y="2534"/>
                      <a:ext cx="196" cy="992"/>
                      <a:chOff x="467" y="2534"/>
                      <a:chExt cx="196" cy="992"/>
                    </a:xfrm>
                  </p:grpSpPr>
                  <p:sp>
                    <p:nvSpPr>
                      <p:cNvPr id="427024" name="Freeform 16"/>
                      <p:cNvSpPr>
                        <a:spLocks/>
                      </p:cNvSpPr>
                      <p:nvPr/>
                    </p:nvSpPr>
                    <p:spPr bwMode="auto">
                      <a:xfrm>
                        <a:off x="431" y="2577"/>
                        <a:ext cx="195" cy="941"/>
                      </a:xfrm>
                      <a:custGeom>
                        <a:avLst/>
                        <a:gdLst/>
                        <a:ahLst/>
                        <a:cxnLst>
                          <a:cxn ang="0">
                            <a:pos x="379" y="1708"/>
                          </a:cxn>
                          <a:cxn ang="0">
                            <a:pos x="43" y="0"/>
                          </a:cxn>
                          <a:cxn ang="0">
                            <a:pos x="0" y="139"/>
                          </a:cxn>
                          <a:cxn ang="0">
                            <a:pos x="5" y="358"/>
                          </a:cxn>
                          <a:cxn ang="0">
                            <a:pos x="35" y="625"/>
                          </a:cxn>
                          <a:cxn ang="0">
                            <a:pos x="122" y="1093"/>
                          </a:cxn>
                          <a:cxn ang="0">
                            <a:pos x="193" y="1533"/>
                          </a:cxn>
                          <a:cxn ang="0">
                            <a:pos x="233" y="1570"/>
                          </a:cxn>
                          <a:cxn ang="0">
                            <a:pos x="292" y="1618"/>
                          </a:cxn>
                          <a:cxn ang="0">
                            <a:pos x="384" y="1881"/>
                          </a:cxn>
                          <a:cxn ang="0">
                            <a:pos x="379" y="1708"/>
                          </a:cxn>
                        </a:cxnLst>
                        <a:rect l="0" t="0" r="r" b="b"/>
                        <a:pathLst>
                          <a:path w="384" h="1881">
                            <a:moveTo>
                              <a:pt x="379" y="1708"/>
                            </a:moveTo>
                            <a:lnTo>
                              <a:pt x="43" y="0"/>
                            </a:lnTo>
                            <a:lnTo>
                              <a:pt x="0" y="139"/>
                            </a:lnTo>
                            <a:lnTo>
                              <a:pt x="5" y="358"/>
                            </a:lnTo>
                            <a:lnTo>
                              <a:pt x="35" y="625"/>
                            </a:lnTo>
                            <a:lnTo>
                              <a:pt x="122" y="1093"/>
                            </a:lnTo>
                            <a:lnTo>
                              <a:pt x="193" y="1533"/>
                            </a:lnTo>
                            <a:lnTo>
                              <a:pt x="233" y="1570"/>
                            </a:lnTo>
                            <a:lnTo>
                              <a:pt x="292" y="1618"/>
                            </a:lnTo>
                            <a:lnTo>
                              <a:pt x="384" y="1881"/>
                            </a:lnTo>
                            <a:lnTo>
                              <a:pt x="379" y="1708"/>
                            </a:lnTo>
                            <a:close/>
                          </a:path>
                        </a:pathLst>
                      </a:custGeom>
                      <a:solidFill>
                        <a:srgbClr val="3F3F3F"/>
                      </a:solidFill>
                      <a:ln w="9525">
                        <a:noFill/>
                        <a:round/>
                        <a:headEnd/>
                        <a:tailEnd/>
                      </a:ln>
                    </p:spPr>
                    <p:txBody>
                      <a:bodyPr/>
                      <a:lstStyle/>
                      <a:p>
                        <a:pPr>
                          <a:defRPr/>
                        </a:pPr>
                        <a:endParaRPr lang="en-CA"/>
                      </a:p>
                    </p:txBody>
                  </p:sp>
                  <p:sp>
                    <p:nvSpPr>
                      <p:cNvPr id="427025" name="Freeform 17"/>
                      <p:cNvSpPr>
                        <a:spLocks/>
                      </p:cNvSpPr>
                      <p:nvPr/>
                    </p:nvSpPr>
                    <p:spPr bwMode="auto">
                      <a:xfrm>
                        <a:off x="431" y="2529"/>
                        <a:ext cx="197" cy="984"/>
                      </a:xfrm>
                      <a:custGeom>
                        <a:avLst/>
                        <a:gdLst/>
                        <a:ahLst/>
                        <a:cxnLst>
                          <a:cxn ang="0">
                            <a:pos x="381" y="1786"/>
                          </a:cxn>
                          <a:cxn ang="0">
                            <a:pos x="63" y="0"/>
                          </a:cxn>
                          <a:cxn ang="0">
                            <a:pos x="0" y="220"/>
                          </a:cxn>
                          <a:cxn ang="0">
                            <a:pos x="6" y="438"/>
                          </a:cxn>
                          <a:cxn ang="0">
                            <a:pos x="37" y="704"/>
                          </a:cxn>
                          <a:cxn ang="0">
                            <a:pos x="124" y="1173"/>
                          </a:cxn>
                          <a:cxn ang="0">
                            <a:pos x="194" y="1612"/>
                          </a:cxn>
                          <a:cxn ang="0">
                            <a:pos x="235" y="1649"/>
                          </a:cxn>
                          <a:cxn ang="0">
                            <a:pos x="293" y="1697"/>
                          </a:cxn>
                          <a:cxn ang="0">
                            <a:pos x="366" y="1967"/>
                          </a:cxn>
                          <a:cxn ang="0">
                            <a:pos x="381" y="1786"/>
                          </a:cxn>
                        </a:cxnLst>
                        <a:rect l="0" t="0" r="r" b="b"/>
                        <a:pathLst>
                          <a:path w="381" h="1967">
                            <a:moveTo>
                              <a:pt x="381" y="1786"/>
                            </a:moveTo>
                            <a:lnTo>
                              <a:pt x="63" y="0"/>
                            </a:lnTo>
                            <a:lnTo>
                              <a:pt x="0" y="220"/>
                            </a:lnTo>
                            <a:lnTo>
                              <a:pt x="6" y="438"/>
                            </a:lnTo>
                            <a:lnTo>
                              <a:pt x="37" y="704"/>
                            </a:lnTo>
                            <a:lnTo>
                              <a:pt x="124" y="1173"/>
                            </a:lnTo>
                            <a:lnTo>
                              <a:pt x="194" y="1612"/>
                            </a:lnTo>
                            <a:lnTo>
                              <a:pt x="235" y="1649"/>
                            </a:lnTo>
                            <a:lnTo>
                              <a:pt x="293" y="1697"/>
                            </a:lnTo>
                            <a:lnTo>
                              <a:pt x="366" y="1967"/>
                            </a:lnTo>
                            <a:lnTo>
                              <a:pt x="381" y="1786"/>
                            </a:lnTo>
                            <a:close/>
                          </a:path>
                        </a:pathLst>
                      </a:custGeom>
                      <a:solidFill>
                        <a:srgbClr val="8F8F8F"/>
                      </a:solidFill>
                      <a:ln w="9525">
                        <a:noFill/>
                        <a:round/>
                        <a:headEnd/>
                        <a:tailEnd/>
                      </a:ln>
                    </p:spPr>
                    <p:txBody>
                      <a:bodyPr/>
                      <a:lstStyle/>
                      <a:p>
                        <a:pPr>
                          <a:defRPr/>
                        </a:pPr>
                        <a:endParaRPr lang="en-CA"/>
                      </a:p>
                    </p:txBody>
                  </p:sp>
                  <p:sp>
                    <p:nvSpPr>
                      <p:cNvPr id="427026" name="Freeform 18"/>
                      <p:cNvSpPr>
                        <a:spLocks/>
                      </p:cNvSpPr>
                      <p:nvPr/>
                    </p:nvSpPr>
                    <p:spPr bwMode="auto">
                      <a:xfrm>
                        <a:off x="430" y="2646"/>
                        <a:ext cx="179" cy="740"/>
                      </a:xfrm>
                      <a:custGeom>
                        <a:avLst/>
                        <a:gdLst/>
                        <a:ahLst/>
                        <a:cxnLst>
                          <a:cxn ang="0">
                            <a:pos x="348" y="1374"/>
                          </a:cxn>
                          <a:cxn ang="0">
                            <a:pos x="310" y="1168"/>
                          </a:cxn>
                          <a:cxn ang="0">
                            <a:pos x="189" y="1197"/>
                          </a:cxn>
                          <a:cxn ang="0">
                            <a:pos x="146" y="909"/>
                          </a:cxn>
                          <a:cxn ang="0">
                            <a:pos x="103" y="606"/>
                          </a:cxn>
                          <a:cxn ang="0">
                            <a:pos x="47" y="308"/>
                          </a:cxn>
                          <a:cxn ang="0">
                            <a:pos x="0" y="0"/>
                          </a:cxn>
                          <a:cxn ang="0">
                            <a:pos x="6" y="218"/>
                          </a:cxn>
                          <a:cxn ang="0">
                            <a:pos x="37" y="484"/>
                          </a:cxn>
                          <a:cxn ang="0">
                            <a:pos x="124" y="952"/>
                          </a:cxn>
                          <a:cxn ang="0">
                            <a:pos x="194" y="1392"/>
                          </a:cxn>
                          <a:cxn ang="0">
                            <a:pos x="235" y="1429"/>
                          </a:cxn>
                          <a:cxn ang="0">
                            <a:pos x="293" y="1477"/>
                          </a:cxn>
                          <a:cxn ang="0">
                            <a:pos x="330" y="1427"/>
                          </a:cxn>
                          <a:cxn ang="0">
                            <a:pos x="348" y="1374"/>
                          </a:cxn>
                        </a:cxnLst>
                        <a:rect l="0" t="0" r="r" b="b"/>
                        <a:pathLst>
                          <a:path w="348" h="1477">
                            <a:moveTo>
                              <a:pt x="348" y="1374"/>
                            </a:moveTo>
                            <a:lnTo>
                              <a:pt x="310" y="1168"/>
                            </a:lnTo>
                            <a:lnTo>
                              <a:pt x="189" y="1197"/>
                            </a:lnTo>
                            <a:lnTo>
                              <a:pt x="146" y="909"/>
                            </a:lnTo>
                            <a:lnTo>
                              <a:pt x="103" y="606"/>
                            </a:lnTo>
                            <a:lnTo>
                              <a:pt x="47" y="308"/>
                            </a:lnTo>
                            <a:lnTo>
                              <a:pt x="0" y="0"/>
                            </a:lnTo>
                            <a:lnTo>
                              <a:pt x="6" y="218"/>
                            </a:lnTo>
                            <a:lnTo>
                              <a:pt x="37" y="484"/>
                            </a:lnTo>
                            <a:lnTo>
                              <a:pt x="124" y="952"/>
                            </a:lnTo>
                            <a:lnTo>
                              <a:pt x="194" y="1392"/>
                            </a:lnTo>
                            <a:lnTo>
                              <a:pt x="235" y="1429"/>
                            </a:lnTo>
                            <a:lnTo>
                              <a:pt x="293" y="1477"/>
                            </a:lnTo>
                            <a:lnTo>
                              <a:pt x="330" y="1427"/>
                            </a:lnTo>
                            <a:lnTo>
                              <a:pt x="348" y="1374"/>
                            </a:lnTo>
                            <a:close/>
                          </a:path>
                        </a:pathLst>
                      </a:custGeom>
                      <a:solidFill>
                        <a:srgbClr val="C0C0C0"/>
                      </a:solidFill>
                      <a:ln w="9525">
                        <a:noFill/>
                        <a:round/>
                        <a:headEnd/>
                        <a:tailEnd/>
                      </a:ln>
                    </p:spPr>
                    <p:txBody>
                      <a:bodyPr/>
                      <a:lstStyle/>
                      <a:p>
                        <a:pPr>
                          <a:defRPr/>
                        </a:pPr>
                        <a:endParaRPr lang="en-CA"/>
                      </a:p>
                    </p:txBody>
                  </p:sp>
                </p:grpSp>
                <p:sp>
                  <p:nvSpPr>
                    <p:cNvPr id="427027" name="Freeform 19"/>
                    <p:cNvSpPr>
                      <a:spLocks/>
                    </p:cNvSpPr>
                    <p:nvPr/>
                  </p:nvSpPr>
                  <p:spPr bwMode="auto">
                    <a:xfrm>
                      <a:off x="514" y="3154"/>
                      <a:ext cx="76" cy="94"/>
                    </a:xfrm>
                    <a:custGeom>
                      <a:avLst/>
                      <a:gdLst/>
                      <a:ahLst/>
                      <a:cxnLst>
                        <a:cxn ang="0">
                          <a:pos x="3" y="2"/>
                        </a:cxn>
                        <a:cxn ang="0">
                          <a:pos x="30" y="180"/>
                        </a:cxn>
                        <a:cxn ang="0">
                          <a:pos x="151" y="149"/>
                        </a:cxn>
                        <a:cxn ang="0">
                          <a:pos x="153" y="174"/>
                        </a:cxn>
                        <a:cxn ang="0">
                          <a:pos x="100" y="167"/>
                        </a:cxn>
                        <a:cxn ang="0">
                          <a:pos x="18" y="190"/>
                        </a:cxn>
                        <a:cxn ang="0">
                          <a:pos x="0" y="0"/>
                        </a:cxn>
                        <a:cxn ang="0">
                          <a:pos x="3" y="2"/>
                        </a:cxn>
                      </a:cxnLst>
                      <a:rect l="0" t="0" r="r" b="b"/>
                      <a:pathLst>
                        <a:path w="153" h="190">
                          <a:moveTo>
                            <a:pt x="3" y="2"/>
                          </a:moveTo>
                          <a:lnTo>
                            <a:pt x="30" y="180"/>
                          </a:lnTo>
                          <a:lnTo>
                            <a:pt x="151" y="149"/>
                          </a:lnTo>
                          <a:lnTo>
                            <a:pt x="153" y="174"/>
                          </a:lnTo>
                          <a:lnTo>
                            <a:pt x="100" y="167"/>
                          </a:lnTo>
                          <a:lnTo>
                            <a:pt x="18" y="190"/>
                          </a:lnTo>
                          <a:lnTo>
                            <a:pt x="0" y="0"/>
                          </a:lnTo>
                          <a:lnTo>
                            <a:pt x="3" y="2"/>
                          </a:lnTo>
                          <a:close/>
                        </a:path>
                      </a:pathLst>
                    </a:custGeom>
                    <a:solidFill>
                      <a:srgbClr val="FFFFFF"/>
                    </a:solidFill>
                    <a:ln w="9525">
                      <a:noFill/>
                      <a:round/>
                      <a:headEnd/>
                      <a:tailEnd/>
                    </a:ln>
                  </p:spPr>
                  <p:txBody>
                    <a:bodyPr/>
                    <a:lstStyle/>
                    <a:p>
                      <a:pPr>
                        <a:defRPr/>
                      </a:pPr>
                      <a:endParaRPr lang="en-CA"/>
                    </a:p>
                  </p:txBody>
                </p:sp>
                <p:sp>
                  <p:nvSpPr>
                    <p:cNvPr id="427028" name="Freeform 20"/>
                    <p:cNvSpPr>
                      <a:spLocks/>
                    </p:cNvSpPr>
                    <p:nvPr/>
                  </p:nvSpPr>
                  <p:spPr bwMode="auto">
                    <a:xfrm>
                      <a:off x="567" y="3080"/>
                      <a:ext cx="39" cy="204"/>
                    </a:xfrm>
                    <a:custGeom>
                      <a:avLst/>
                      <a:gdLst/>
                      <a:ahLst/>
                      <a:cxnLst>
                        <a:cxn ang="0">
                          <a:pos x="0" y="0"/>
                        </a:cxn>
                        <a:cxn ang="0">
                          <a:pos x="37" y="205"/>
                        </a:cxn>
                        <a:cxn ang="0">
                          <a:pos x="57" y="321"/>
                        </a:cxn>
                        <a:cxn ang="0">
                          <a:pos x="74" y="414"/>
                        </a:cxn>
                        <a:cxn ang="0">
                          <a:pos x="80" y="380"/>
                        </a:cxn>
                        <a:cxn ang="0">
                          <a:pos x="0" y="0"/>
                        </a:cxn>
                      </a:cxnLst>
                      <a:rect l="0" t="0" r="r" b="b"/>
                      <a:pathLst>
                        <a:path w="80" h="414">
                          <a:moveTo>
                            <a:pt x="0" y="0"/>
                          </a:moveTo>
                          <a:lnTo>
                            <a:pt x="37" y="205"/>
                          </a:lnTo>
                          <a:lnTo>
                            <a:pt x="57" y="321"/>
                          </a:lnTo>
                          <a:lnTo>
                            <a:pt x="74" y="414"/>
                          </a:lnTo>
                          <a:lnTo>
                            <a:pt x="80" y="380"/>
                          </a:lnTo>
                          <a:lnTo>
                            <a:pt x="0" y="0"/>
                          </a:lnTo>
                          <a:close/>
                        </a:path>
                      </a:pathLst>
                    </a:custGeom>
                    <a:solidFill>
                      <a:srgbClr val="000000"/>
                    </a:solidFill>
                    <a:ln w="9525">
                      <a:noFill/>
                      <a:round/>
                      <a:headEnd/>
                      <a:tailEnd/>
                    </a:ln>
                  </p:spPr>
                  <p:txBody>
                    <a:bodyPr/>
                    <a:lstStyle/>
                    <a:p>
                      <a:pPr>
                        <a:defRPr/>
                      </a:pPr>
                      <a:endParaRPr lang="en-CA"/>
                    </a:p>
                  </p:txBody>
                </p:sp>
              </p:grpSp>
              <p:grpSp>
                <p:nvGrpSpPr>
                  <p:cNvPr id="220211" name="Group 21"/>
                  <p:cNvGrpSpPr>
                    <a:grpSpLocks/>
                  </p:cNvGrpSpPr>
                  <p:nvPr/>
                </p:nvGrpSpPr>
                <p:grpSpPr bwMode="auto">
                  <a:xfrm>
                    <a:off x="572" y="3246"/>
                    <a:ext cx="61" cy="97"/>
                    <a:chOff x="572" y="3246"/>
                    <a:chExt cx="61" cy="97"/>
                  </a:xfrm>
                </p:grpSpPr>
                <p:grpSp>
                  <p:nvGrpSpPr>
                    <p:cNvPr id="220212" name="Group 22"/>
                    <p:cNvGrpSpPr>
                      <a:grpSpLocks/>
                    </p:cNvGrpSpPr>
                    <p:nvPr/>
                  </p:nvGrpSpPr>
                  <p:grpSpPr bwMode="auto">
                    <a:xfrm>
                      <a:off x="572" y="3246"/>
                      <a:ext cx="52" cy="56"/>
                      <a:chOff x="572" y="3246"/>
                      <a:chExt cx="52" cy="56"/>
                    </a:xfrm>
                  </p:grpSpPr>
                  <p:sp>
                    <p:nvSpPr>
                      <p:cNvPr id="427031" name="Oval 23"/>
                      <p:cNvSpPr>
                        <a:spLocks noChangeArrowheads="1"/>
                      </p:cNvSpPr>
                      <p:nvPr/>
                    </p:nvSpPr>
                    <p:spPr bwMode="auto">
                      <a:xfrm>
                        <a:off x="529" y="3235"/>
                        <a:ext cx="47" cy="58"/>
                      </a:xfrm>
                      <a:prstGeom prst="ellipse">
                        <a:avLst/>
                      </a:prstGeom>
                      <a:solidFill>
                        <a:srgbClr val="FFFFFF"/>
                      </a:solidFill>
                      <a:ln w="9525">
                        <a:noFill/>
                        <a:round/>
                        <a:headEnd/>
                        <a:tailEnd/>
                      </a:ln>
                    </p:spPr>
                    <p:txBody>
                      <a:bodyPr/>
                      <a:lstStyle/>
                      <a:p>
                        <a:pPr>
                          <a:defRPr/>
                        </a:pPr>
                        <a:endParaRPr lang="en-CA"/>
                      </a:p>
                    </p:txBody>
                  </p:sp>
                  <p:sp>
                    <p:nvSpPr>
                      <p:cNvPr id="427032" name="Oval 24"/>
                      <p:cNvSpPr>
                        <a:spLocks noChangeArrowheads="1"/>
                      </p:cNvSpPr>
                      <p:nvPr/>
                    </p:nvSpPr>
                    <p:spPr bwMode="auto">
                      <a:xfrm>
                        <a:off x="529" y="3230"/>
                        <a:ext cx="45" cy="55"/>
                      </a:xfrm>
                      <a:prstGeom prst="ellipse">
                        <a:avLst/>
                      </a:prstGeom>
                      <a:solidFill>
                        <a:srgbClr val="5F5F5F"/>
                      </a:solidFill>
                      <a:ln w="9525">
                        <a:noFill/>
                        <a:round/>
                        <a:headEnd/>
                        <a:tailEnd/>
                      </a:ln>
                    </p:spPr>
                    <p:txBody>
                      <a:bodyPr/>
                      <a:lstStyle/>
                      <a:p>
                        <a:pPr>
                          <a:defRPr/>
                        </a:pPr>
                        <a:endParaRPr lang="en-CA"/>
                      </a:p>
                    </p:txBody>
                  </p:sp>
                  <p:sp>
                    <p:nvSpPr>
                      <p:cNvPr id="427033" name="Oval 25"/>
                      <p:cNvSpPr>
                        <a:spLocks noChangeArrowheads="1"/>
                      </p:cNvSpPr>
                      <p:nvPr/>
                    </p:nvSpPr>
                    <p:spPr bwMode="auto">
                      <a:xfrm>
                        <a:off x="530" y="3234"/>
                        <a:ext cx="47" cy="55"/>
                      </a:xfrm>
                      <a:prstGeom prst="ellipse">
                        <a:avLst/>
                      </a:prstGeom>
                      <a:solidFill>
                        <a:srgbClr val="9F9F9F"/>
                      </a:solidFill>
                      <a:ln w="9525">
                        <a:noFill/>
                        <a:round/>
                        <a:headEnd/>
                        <a:tailEnd/>
                      </a:ln>
                    </p:spPr>
                    <p:txBody>
                      <a:bodyPr/>
                      <a:lstStyle/>
                      <a:p>
                        <a:pPr>
                          <a:defRPr/>
                        </a:pPr>
                        <a:endParaRPr lang="en-CA"/>
                      </a:p>
                    </p:txBody>
                  </p:sp>
                  <p:sp>
                    <p:nvSpPr>
                      <p:cNvPr id="427034" name="Arc 26"/>
                      <p:cNvSpPr>
                        <a:spLocks/>
                      </p:cNvSpPr>
                      <p:nvPr/>
                    </p:nvSpPr>
                    <p:spPr bwMode="auto">
                      <a:xfrm>
                        <a:off x="545" y="3236"/>
                        <a:ext cx="33" cy="25"/>
                      </a:xfrm>
                      <a:custGeom>
                        <a:avLst/>
                        <a:gdLst>
                          <a:gd name="G0" fmla="+- 9287 0 0"/>
                          <a:gd name="G1" fmla="+- 21600 0 0"/>
                          <a:gd name="G2" fmla="+- 21600 0 0"/>
                          <a:gd name="T0" fmla="*/ 0 w 30806"/>
                          <a:gd name="T1" fmla="*/ 2098 h 21600"/>
                          <a:gd name="T2" fmla="*/ 30806 w 30806"/>
                          <a:gd name="T3" fmla="*/ 19729 h 21600"/>
                          <a:gd name="T4" fmla="*/ 9287 w 30806"/>
                          <a:gd name="T5" fmla="*/ 21600 h 21600"/>
                        </a:gdLst>
                        <a:ahLst/>
                        <a:cxnLst>
                          <a:cxn ang="0">
                            <a:pos x="T0" y="T1"/>
                          </a:cxn>
                          <a:cxn ang="0">
                            <a:pos x="T2" y="T3"/>
                          </a:cxn>
                          <a:cxn ang="0">
                            <a:pos x="T4" y="T5"/>
                          </a:cxn>
                        </a:cxnLst>
                        <a:rect l="0" t="0" r="r" b="b"/>
                        <a:pathLst>
                          <a:path w="30806" h="21600" fill="none" extrusionOk="0">
                            <a:moveTo>
                              <a:pt x="0" y="2098"/>
                            </a:moveTo>
                            <a:cubicBezTo>
                              <a:pt x="2901" y="716"/>
                              <a:pt x="6073" y="-1"/>
                              <a:pt x="9287" y="0"/>
                            </a:cubicBezTo>
                            <a:cubicBezTo>
                              <a:pt x="20491" y="0"/>
                              <a:pt x="29835" y="8566"/>
                              <a:pt x="30805" y="19729"/>
                            </a:cubicBezTo>
                          </a:path>
                          <a:path w="30806" h="21600" stroke="0" extrusionOk="0">
                            <a:moveTo>
                              <a:pt x="0" y="2098"/>
                            </a:moveTo>
                            <a:cubicBezTo>
                              <a:pt x="2901" y="716"/>
                              <a:pt x="6073" y="-1"/>
                              <a:pt x="9287" y="0"/>
                            </a:cubicBezTo>
                            <a:cubicBezTo>
                              <a:pt x="20491" y="0"/>
                              <a:pt x="29835" y="8566"/>
                              <a:pt x="30805" y="19729"/>
                            </a:cubicBezTo>
                            <a:lnTo>
                              <a:pt x="9287" y="21600"/>
                            </a:lnTo>
                            <a:close/>
                          </a:path>
                        </a:pathLst>
                      </a:custGeom>
                      <a:solidFill>
                        <a:srgbClr val="808080"/>
                      </a:solidFill>
                      <a:ln w="9525">
                        <a:noFill/>
                        <a:round/>
                        <a:headEnd/>
                        <a:tailEnd/>
                      </a:ln>
                    </p:spPr>
                    <p:txBody>
                      <a:bodyPr/>
                      <a:lstStyle/>
                      <a:p>
                        <a:pPr>
                          <a:defRPr/>
                        </a:pPr>
                        <a:endParaRPr lang="en-CA"/>
                      </a:p>
                    </p:txBody>
                  </p:sp>
                  <p:sp>
                    <p:nvSpPr>
                      <p:cNvPr id="427035" name="Arc 27"/>
                      <p:cNvSpPr>
                        <a:spLocks/>
                      </p:cNvSpPr>
                      <p:nvPr/>
                    </p:nvSpPr>
                    <p:spPr bwMode="auto">
                      <a:xfrm>
                        <a:off x="534" y="3268"/>
                        <a:ext cx="27" cy="24"/>
                      </a:xfrm>
                      <a:custGeom>
                        <a:avLst/>
                        <a:gdLst>
                          <a:gd name="G0" fmla="+- 21580 0 0"/>
                          <a:gd name="G1" fmla="+- 0 0 0"/>
                          <a:gd name="G2" fmla="+- 21600 0 0"/>
                          <a:gd name="T0" fmla="*/ 26466 w 26466"/>
                          <a:gd name="T1" fmla="*/ 21040 h 21600"/>
                          <a:gd name="T2" fmla="*/ 0 w 26466"/>
                          <a:gd name="T3" fmla="*/ 918 h 21600"/>
                          <a:gd name="T4" fmla="*/ 21580 w 26466"/>
                          <a:gd name="T5" fmla="*/ 0 h 21600"/>
                        </a:gdLst>
                        <a:ahLst/>
                        <a:cxnLst>
                          <a:cxn ang="0">
                            <a:pos x="T0" y="T1"/>
                          </a:cxn>
                          <a:cxn ang="0">
                            <a:pos x="T2" y="T3"/>
                          </a:cxn>
                          <a:cxn ang="0">
                            <a:pos x="T4" y="T5"/>
                          </a:cxn>
                        </a:cxnLst>
                        <a:rect l="0" t="0" r="r" b="b"/>
                        <a:pathLst>
                          <a:path w="26466" h="21600" fill="none" extrusionOk="0">
                            <a:moveTo>
                              <a:pt x="26466" y="21040"/>
                            </a:moveTo>
                            <a:cubicBezTo>
                              <a:pt x="24863" y="21412"/>
                              <a:pt x="23224" y="21599"/>
                              <a:pt x="21580" y="21600"/>
                            </a:cubicBezTo>
                            <a:cubicBezTo>
                              <a:pt x="10007" y="21600"/>
                              <a:pt x="491" y="12479"/>
                              <a:pt x="-1" y="918"/>
                            </a:cubicBezTo>
                          </a:path>
                          <a:path w="26466" h="21600" stroke="0" extrusionOk="0">
                            <a:moveTo>
                              <a:pt x="26466" y="21040"/>
                            </a:moveTo>
                            <a:cubicBezTo>
                              <a:pt x="24863" y="21412"/>
                              <a:pt x="23224" y="21599"/>
                              <a:pt x="21580" y="21600"/>
                            </a:cubicBezTo>
                            <a:cubicBezTo>
                              <a:pt x="10007" y="21600"/>
                              <a:pt x="491" y="12479"/>
                              <a:pt x="-1" y="918"/>
                            </a:cubicBezTo>
                            <a:lnTo>
                              <a:pt x="21580" y="0"/>
                            </a:lnTo>
                            <a:close/>
                          </a:path>
                        </a:pathLst>
                      </a:custGeom>
                      <a:solidFill>
                        <a:srgbClr val="C0C0C0"/>
                      </a:solidFill>
                      <a:ln w="9525">
                        <a:noFill/>
                        <a:round/>
                        <a:headEnd/>
                        <a:tailEnd/>
                      </a:ln>
                    </p:spPr>
                    <p:txBody>
                      <a:bodyPr/>
                      <a:lstStyle/>
                      <a:p>
                        <a:pPr>
                          <a:defRPr/>
                        </a:pPr>
                        <a:endParaRPr lang="en-CA"/>
                      </a:p>
                    </p:txBody>
                  </p:sp>
                  <p:sp>
                    <p:nvSpPr>
                      <p:cNvPr id="427036" name="Freeform 28"/>
                      <p:cNvSpPr>
                        <a:spLocks/>
                      </p:cNvSpPr>
                      <p:nvPr/>
                    </p:nvSpPr>
                    <p:spPr bwMode="auto">
                      <a:xfrm>
                        <a:off x="543" y="3239"/>
                        <a:ext cx="27" cy="47"/>
                      </a:xfrm>
                      <a:custGeom>
                        <a:avLst/>
                        <a:gdLst/>
                        <a:ahLst/>
                        <a:cxnLst>
                          <a:cxn ang="0">
                            <a:pos x="0" y="8"/>
                          </a:cxn>
                          <a:cxn ang="0">
                            <a:pos x="43" y="87"/>
                          </a:cxn>
                          <a:cxn ang="0">
                            <a:pos x="54" y="87"/>
                          </a:cxn>
                          <a:cxn ang="0">
                            <a:pos x="58" y="82"/>
                          </a:cxn>
                          <a:cxn ang="0">
                            <a:pos x="14" y="0"/>
                          </a:cxn>
                          <a:cxn ang="0">
                            <a:pos x="7" y="3"/>
                          </a:cxn>
                          <a:cxn ang="0">
                            <a:pos x="0" y="8"/>
                          </a:cxn>
                        </a:cxnLst>
                        <a:rect l="0" t="0" r="r" b="b"/>
                        <a:pathLst>
                          <a:path w="58" h="87">
                            <a:moveTo>
                              <a:pt x="0" y="8"/>
                            </a:moveTo>
                            <a:lnTo>
                              <a:pt x="43" y="87"/>
                            </a:lnTo>
                            <a:lnTo>
                              <a:pt x="54" y="87"/>
                            </a:lnTo>
                            <a:lnTo>
                              <a:pt x="58" y="82"/>
                            </a:lnTo>
                            <a:lnTo>
                              <a:pt x="14" y="0"/>
                            </a:lnTo>
                            <a:lnTo>
                              <a:pt x="7" y="3"/>
                            </a:lnTo>
                            <a:lnTo>
                              <a:pt x="0" y="8"/>
                            </a:lnTo>
                            <a:close/>
                          </a:path>
                        </a:pathLst>
                      </a:custGeom>
                      <a:solidFill>
                        <a:srgbClr val="5F5F5F"/>
                      </a:solidFill>
                      <a:ln w="9525">
                        <a:noFill/>
                        <a:round/>
                        <a:headEnd/>
                        <a:tailEnd/>
                      </a:ln>
                    </p:spPr>
                    <p:txBody>
                      <a:bodyPr/>
                      <a:lstStyle/>
                      <a:p>
                        <a:pPr>
                          <a:defRPr/>
                        </a:pPr>
                        <a:endParaRPr lang="en-CA"/>
                      </a:p>
                    </p:txBody>
                  </p:sp>
                  <p:sp>
                    <p:nvSpPr>
                      <p:cNvPr id="427037" name="Freeform 29"/>
                      <p:cNvSpPr>
                        <a:spLocks/>
                      </p:cNvSpPr>
                      <p:nvPr/>
                    </p:nvSpPr>
                    <p:spPr bwMode="auto">
                      <a:xfrm>
                        <a:off x="545" y="3246"/>
                        <a:ext cx="20" cy="39"/>
                      </a:xfrm>
                      <a:custGeom>
                        <a:avLst/>
                        <a:gdLst/>
                        <a:ahLst/>
                        <a:cxnLst>
                          <a:cxn ang="0">
                            <a:pos x="29" y="75"/>
                          </a:cxn>
                          <a:cxn ang="0">
                            <a:pos x="35" y="67"/>
                          </a:cxn>
                          <a:cxn ang="0">
                            <a:pos x="0" y="0"/>
                          </a:cxn>
                          <a:cxn ang="0">
                            <a:pos x="39" y="64"/>
                          </a:cxn>
                          <a:cxn ang="0">
                            <a:pos x="29" y="75"/>
                          </a:cxn>
                        </a:cxnLst>
                        <a:rect l="0" t="0" r="r" b="b"/>
                        <a:pathLst>
                          <a:path w="39" h="75">
                            <a:moveTo>
                              <a:pt x="29" y="75"/>
                            </a:moveTo>
                            <a:lnTo>
                              <a:pt x="35" y="67"/>
                            </a:lnTo>
                            <a:lnTo>
                              <a:pt x="0" y="0"/>
                            </a:lnTo>
                            <a:lnTo>
                              <a:pt x="39" y="64"/>
                            </a:lnTo>
                            <a:lnTo>
                              <a:pt x="29" y="75"/>
                            </a:lnTo>
                            <a:close/>
                          </a:path>
                        </a:pathLst>
                      </a:custGeom>
                      <a:solidFill>
                        <a:srgbClr val="FFFFFF"/>
                      </a:solidFill>
                      <a:ln w="9525">
                        <a:noFill/>
                        <a:round/>
                        <a:headEnd/>
                        <a:tailEnd/>
                      </a:ln>
                    </p:spPr>
                    <p:txBody>
                      <a:bodyPr/>
                      <a:lstStyle/>
                      <a:p>
                        <a:pPr>
                          <a:defRPr/>
                        </a:pPr>
                        <a:endParaRPr lang="en-CA"/>
                      </a:p>
                    </p:txBody>
                  </p:sp>
                </p:grpSp>
                <p:grpSp>
                  <p:nvGrpSpPr>
                    <p:cNvPr id="220213" name="Group 30"/>
                    <p:cNvGrpSpPr>
                      <a:grpSpLocks/>
                    </p:cNvGrpSpPr>
                    <p:nvPr/>
                  </p:nvGrpSpPr>
                  <p:grpSpPr bwMode="auto">
                    <a:xfrm>
                      <a:off x="583" y="3324"/>
                      <a:ext cx="50" cy="19"/>
                      <a:chOff x="583" y="3324"/>
                      <a:chExt cx="50" cy="19"/>
                    </a:xfrm>
                  </p:grpSpPr>
                  <p:sp>
                    <p:nvSpPr>
                      <p:cNvPr id="427039" name="Freeform 31"/>
                      <p:cNvSpPr>
                        <a:spLocks/>
                      </p:cNvSpPr>
                      <p:nvPr/>
                    </p:nvSpPr>
                    <p:spPr bwMode="auto">
                      <a:xfrm>
                        <a:off x="545" y="3303"/>
                        <a:ext cx="47" cy="19"/>
                      </a:xfrm>
                      <a:custGeom>
                        <a:avLst/>
                        <a:gdLst/>
                        <a:ahLst/>
                        <a:cxnLst>
                          <a:cxn ang="0">
                            <a:pos x="0" y="20"/>
                          </a:cxn>
                          <a:cxn ang="0">
                            <a:pos x="96" y="0"/>
                          </a:cxn>
                          <a:cxn ang="0">
                            <a:pos x="99" y="19"/>
                          </a:cxn>
                          <a:cxn ang="0">
                            <a:pos x="4" y="37"/>
                          </a:cxn>
                          <a:cxn ang="0">
                            <a:pos x="0" y="20"/>
                          </a:cxn>
                        </a:cxnLst>
                        <a:rect l="0" t="0" r="r" b="b"/>
                        <a:pathLst>
                          <a:path w="99" h="37">
                            <a:moveTo>
                              <a:pt x="0" y="20"/>
                            </a:moveTo>
                            <a:lnTo>
                              <a:pt x="96" y="0"/>
                            </a:lnTo>
                            <a:lnTo>
                              <a:pt x="99" y="19"/>
                            </a:lnTo>
                            <a:lnTo>
                              <a:pt x="4" y="37"/>
                            </a:lnTo>
                            <a:lnTo>
                              <a:pt x="0" y="20"/>
                            </a:lnTo>
                            <a:close/>
                          </a:path>
                        </a:pathLst>
                      </a:custGeom>
                      <a:solidFill>
                        <a:srgbClr val="FFFFFF"/>
                      </a:solidFill>
                      <a:ln w="9525">
                        <a:noFill/>
                        <a:round/>
                        <a:headEnd/>
                        <a:tailEnd/>
                      </a:ln>
                    </p:spPr>
                    <p:txBody>
                      <a:bodyPr/>
                      <a:lstStyle/>
                      <a:p>
                        <a:pPr>
                          <a:defRPr/>
                        </a:pPr>
                        <a:endParaRPr lang="en-CA"/>
                      </a:p>
                    </p:txBody>
                  </p:sp>
                  <p:sp>
                    <p:nvSpPr>
                      <p:cNvPr id="427040" name="Freeform 32"/>
                      <p:cNvSpPr>
                        <a:spLocks/>
                      </p:cNvSpPr>
                      <p:nvPr/>
                    </p:nvSpPr>
                    <p:spPr bwMode="auto">
                      <a:xfrm>
                        <a:off x="542" y="3308"/>
                        <a:ext cx="47" cy="15"/>
                      </a:xfrm>
                      <a:custGeom>
                        <a:avLst/>
                        <a:gdLst/>
                        <a:ahLst/>
                        <a:cxnLst>
                          <a:cxn ang="0">
                            <a:pos x="0" y="19"/>
                          </a:cxn>
                          <a:cxn ang="0">
                            <a:pos x="96" y="0"/>
                          </a:cxn>
                          <a:cxn ang="0">
                            <a:pos x="99" y="18"/>
                          </a:cxn>
                          <a:cxn ang="0">
                            <a:pos x="4" y="36"/>
                          </a:cxn>
                          <a:cxn ang="0">
                            <a:pos x="0" y="19"/>
                          </a:cxn>
                        </a:cxnLst>
                        <a:rect l="0" t="0" r="r" b="b"/>
                        <a:pathLst>
                          <a:path w="99" h="36">
                            <a:moveTo>
                              <a:pt x="0" y="19"/>
                            </a:moveTo>
                            <a:lnTo>
                              <a:pt x="96" y="0"/>
                            </a:lnTo>
                            <a:lnTo>
                              <a:pt x="99" y="18"/>
                            </a:lnTo>
                            <a:lnTo>
                              <a:pt x="4" y="36"/>
                            </a:lnTo>
                            <a:lnTo>
                              <a:pt x="0" y="19"/>
                            </a:lnTo>
                            <a:close/>
                          </a:path>
                        </a:pathLst>
                      </a:custGeom>
                      <a:solidFill>
                        <a:srgbClr val="9F9F9F"/>
                      </a:solidFill>
                      <a:ln w="9525">
                        <a:noFill/>
                        <a:round/>
                        <a:headEnd/>
                        <a:tailEnd/>
                      </a:ln>
                    </p:spPr>
                    <p:txBody>
                      <a:bodyPr/>
                      <a:lstStyle/>
                      <a:p>
                        <a:pPr>
                          <a:defRPr/>
                        </a:pPr>
                        <a:endParaRPr lang="en-CA"/>
                      </a:p>
                    </p:txBody>
                  </p:sp>
                </p:grpSp>
              </p:grpSp>
            </p:grpSp>
          </p:grpSp>
          <p:grpSp>
            <p:nvGrpSpPr>
              <p:cNvPr id="220199" name="Group 33"/>
              <p:cNvGrpSpPr>
                <a:grpSpLocks/>
              </p:cNvGrpSpPr>
              <p:nvPr/>
            </p:nvGrpSpPr>
            <p:grpSpPr bwMode="auto">
              <a:xfrm>
                <a:off x="617" y="3333"/>
                <a:ext cx="216" cy="349"/>
                <a:chOff x="617" y="3333"/>
                <a:chExt cx="216" cy="349"/>
              </a:xfrm>
            </p:grpSpPr>
            <p:sp>
              <p:nvSpPr>
                <p:cNvPr id="427042" name="Freeform 34"/>
                <p:cNvSpPr>
                  <a:spLocks/>
                </p:cNvSpPr>
                <p:nvPr/>
              </p:nvSpPr>
              <p:spPr bwMode="auto">
                <a:xfrm>
                  <a:off x="602" y="3331"/>
                  <a:ext cx="222" cy="349"/>
                </a:xfrm>
                <a:custGeom>
                  <a:avLst/>
                  <a:gdLst/>
                  <a:ahLst/>
                  <a:cxnLst>
                    <a:cxn ang="0">
                      <a:pos x="36" y="52"/>
                    </a:cxn>
                    <a:cxn ang="0">
                      <a:pos x="24" y="192"/>
                    </a:cxn>
                    <a:cxn ang="0">
                      <a:pos x="54" y="319"/>
                    </a:cxn>
                    <a:cxn ang="0">
                      <a:pos x="41" y="397"/>
                    </a:cxn>
                    <a:cxn ang="0">
                      <a:pos x="35" y="472"/>
                    </a:cxn>
                    <a:cxn ang="0">
                      <a:pos x="43" y="543"/>
                    </a:cxn>
                    <a:cxn ang="0">
                      <a:pos x="74" y="621"/>
                    </a:cxn>
                    <a:cxn ang="0">
                      <a:pos x="124" y="670"/>
                    </a:cxn>
                    <a:cxn ang="0">
                      <a:pos x="158" y="686"/>
                    </a:cxn>
                    <a:cxn ang="0">
                      <a:pos x="207" y="697"/>
                    </a:cxn>
                    <a:cxn ang="0">
                      <a:pos x="244" y="697"/>
                    </a:cxn>
                    <a:cxn ang="0">
                      <a:pos x="278" y="694"/>
                    </a:cxn>
                    <a:cxn ang="0">
                      <a:pos x="313" y="682"/>
                    </a:cxn>
                    <a:cxn ang="0">
                      <a:pos x="343" y="665"/>
                    </a:cxn>
                    <a:cxn ang="0">
                      <a:pos x="369" y="639"/>
                    </a:cxn>
                    <a:cxn ang="0">
                      <a:pos x="395" y="601"/>
                    </a:cxn>
                    <a:cxn ang="0">
                      <a:pos x="412" y="560"/>
                    </a:cxn>
                    <a:cxn ang="0">
                      <a:pos x="428" y="492"/>
                    </a:cxn>
                    <a:cxn ang="0">
                      <a:pos x="433" y="410"/>
                    </a:cxn>
                    <a:cxn ang="0">
                      <a:pos x="354" y="388"/>
                    </a:cxn>
                    <a:cxn ang="0">
                      <a:pos x="343" y="342"/>
                    </a:cxn>
                    <a:cxn ang="0">
                      <a:pos x="331" y="309"/>
                    </a:cxn>
                    <a:cxn ang="0">
                      <a:pos x="310" y="277"/>
                    </a:cxn>
                    <a:cxn ang="0">
                      <a:pos x="282" y="250"/>
                    </a:cxn>
                    <a:cxn ang="0">
                      <a:pos x="260" y="238"/>
                    </a:cxn>
                    <a:cxn ang="0">
                      <a:pos x="235" y="235"/>
                    </a:cxn>
                    <a:cxn ang="0">
                      <a:pos x="207" y="240"/>
                    </a:cxn>
                    <a:cxn ang="0">
                      <a:pos x="178" y="255"/>
                    </a:cxn>
                    <a:cxn ang="0">
                      <a:pos x="146" y="286"/>
                    </a:cxn>
                    <a:cxn ang="0">
                      <a:pos x="132" y="310"/>
                    </a:cxn>
                    <a:cxn ang="0">
                      <a:pos x="119" y="358"/>
                    </a:cxn>
                    <a:cxn ang="0">
                      <a:pos x="111" y="410"/>
                    </a:cxn>
                    <a:cxn ang="0">
                      <a:pos x="109" y="457"/>
                    </a:cxn>
                    <a:cxn ang="0">
                      <a:pos x="112" y="493"/>
                    </a:cxn>
                    <a:cxn ang="0">
                      <a:pos x="119" y="534"/>
                    </a:cxn>
                    <a:cxn ang="0">
                      <a:pos x="134" y="571"/>
                    </a:cxn>
                    <a:cxn ang="0">
                      <a:pos x="159" y="600"/>
                    </a:cxn>
                    <a:cxn ang="0">
                      <a:pos x="195" y="619"/>
                    </a:cxn>
                    <a:cxn ang="0">
                      <a:pos x="222" y="624"/>
                    </a:cxn>
                    <a:cxn ang="0">
                      <a:pos x="250" y="624"/>
                    </a:cxn>
                    <a:cxn ang="0">
                      <a:pos x="270" y="620"/>
                    </a:cxn>
                    <a:cxn ang="0">
                      <a:pos x="295" y="603"/>
                    </a:cxn>
                    <a:cxn ang="0">
                      <a:pos x="317" y="581"/>
                    </a:cxn>
                    <a:cxn ang="0">
                      <a:pos x="333" y="552"/>
                    </a:cxn>
                    <a:cxn ang="0">
                      <a:pos x="352" y="489"/>
                    </a:cxn>
                    <a:cxn ang="0">
                      <a:pos x="358" y="433"/>
                    </a:cxn>
                    <a:cxn ang="0">
                      <a:pos x="433" y="410"/>
                    </a:cxn>
                    <a:cxn ang="0">
                      <a:pos x="423" y="349"/>
                    </a:cxn>
                    <a:cxn ang="0">
                      <a:pos x="399" y="280"/>
                    </a:cxn>
                    <a:cxn ang="0">
                      <a:pos x="383" y="245"/>
                    </a:cxn>
                    <a:cxn ang="0">
                      <a:pos x="360" y="214"/>
                    </a:cxn>
                    <a:cxn ang="0">
                      <a:pos x="333" y="190"/>
                    </a:cxn>
                    <a:cxn ang="0">
                      <a:pos x="292" y="168"/>
                    </a:cxn>
                    <a:cxn ang="0">
                      <a:pos x="236" y="158"/>
                    </a:cxn>
                    <a:cxn ang="0">
                      <a:pos x="182" y="169"/>
                    </a:cxn>
                    <a:cxn ang="0">
                      <a:pos x="138" y="196"/>
                    </a:cxn>
                    <a:cxn ang="0">
                      <a:pos x="111" y="214"/>
                    </a:cxn>
                    <a:cxn ang="0">
                      <a:pos x="93" y="202"/>
                    </a:cxn>
                    <a:cxn ang="0">
                      <a:pos x="54" y="0"/>
                    </a:cxn>
                  </a:cxnLst>
                  <a:rect l="0" t="0" r="r" b="b"/>
                  <a:pathLst>
                    <a:path w="433" h="698">
                      <a:moveTo>
                        <a:pt x="54" y="0"/>
                      </a:moveTo>
                      <a:lnTo>
                        <a:pt x="36" y="52"/>
                      </a:lnTo>
                      <a:lnTo>
                        <a:pt x="0" y="96"/>
                      </a:lnTo>
                      <a:lnTo>
                        <a:pt x="24" y="192"/>
                      </a:lnTo>
                      <a:lnTo>
                        <a:pt x="42" y="260"/>
                      </a:lnTo>
                      <a:lnTo>
                        <a:pt x="54" y="319"/>
                      </a:lnTo>
                      <a:lnTo>
                        <a:pt x="51" y="359"/>
                      </a:lnTo>
                      <a:lnTo>
                        <a:pt x="41" y="397"/>
                      </a:lnTo>
                      <a:lnTo>
                        <a:pt x="36" y="435"/>
                      </a:lnTo>
                      <a:lnTo>
                        <a:pt x="35" y="472"/>
                      </a:lnTo>
                      <a:lnTo>
                        <a:pt x="38" y="510"/>
                      </a:lnTo>
                      <a:lnTo>
                        <a:pt x="43" y="543"/>
                      </a:lnTo>
                      <a:lnTo>
                        <a:pt x="57" y="583"/>
                      </a:lnTo>
                      <a:lnTo>
                        <a:pt x="74" y="621"/>
                      </a:lnTo>
                      <a:lnTo>
                        <a:pt x="97" y="648"/>
                      </a:lnTo>
                      <a:lnTo>
                        <a:pt x="124" y="670"/>
                      </a:lnTo>
                      <a:lnTo>
                        <a:pt x="138" y="678"/>
                      </a:lnTo>
                      <a:lnTo>
                        <a:pt x="158" y="686"/>
                      </a:lnTo>
                      <a:lnTo>
                        <a:pt x="188" y="694"/>
                      </a:lnTo>
                      <a:lnTo>
                        <a:pt x="207" y="697"/>
                      </a:lnTo>
                      <a:lnTo>
                        <a:pt x="226" y="698"/>
                      </a:lnTo>
                      <a:lnTo>
                        <a:pt x="244" y="697"/>
                      </a:lnTo>
                      <a:lnTo>
                        <a:pt x="261" y="697"/>
                      </a:lnTo>
                      <a:lnTo>
                        <a:pt x="278" y="694"/>
                      </a:lnTo>
                      <a:lnTo>
                        <a:pt x="295" y="689"/>
                      </a:lnTo>
                      <a:lnTo>
                        <a:pt x="313" y="682"/>
                      </a:lnTo>
                      <a:lnTo>
                        <a:pt x="328" y="674"/>
                      </a:lnTo>
                      <a:lnTo>
                        <a:pt x="343" y="665"/>
                      </a:lnTo>
                      <a:lnTo>
                        <a:pt x="354" y="656"/>
                      </a:lnTo>
                      <a:lnTo>
                        <a:pt x="369" y="639"/>
                      </a:lnTo>
                      <a:lnTo>
                        <a:pt x="382" y="620"/>
                      </a:lnTo>
                      <a:lnTo>
                        <a:pt x="395" y="601"/>
                      </a:lnTo>
                      <a:lnTo>
                        <a:pt x="403" y="583"/>
                      </a:lnTo>
                      <a:lnTo>
                        <a:pt x="412" y="560"/>
                      </a:lnTo>
                      <a:lnTo>
                        <a:pt x="419" y="540"/>
                      </a:lnTo>
                      <a:lnTo>
                        <a:pt x="428" y="492"/>
                      </a:lnTo>
                      <a:lnTo>
                        <a:pt x="433" y="435"/>
                      </a:lnTo>
                      <a:lnTo>
                        <a:pt x="433" y="410"/>
                      </a:lnTo>
                      <a:lnTo>
                        <a:pt x="357" y="410"/>
                      </a:lnTo>
                      <a:lnTo>
                        <a:pt x="354" y="388"/>
                      </a:lnTo>
                      <a:lnTo>
                        <a:pt x="347" y="358"/>
                      </a:lnTo>
                      <a:lnTo>
                        <a:pt x="343" y="342"/>
                      </a:lnTo>
                      <a:lnTo>
                        <a:pt x="337" y="327"/>
                      </a:lnTo>
                      <a:lnTo>
                        <a:pt x="331" y="309"/>
                      </a:lnTo>
                      <a:lnTo>
                        <a:pt x="322" y="293"/>
                      </a:lnTo>
                      <a:lnTo>
                        <a:pt x="310" y="277"/>
                      </a:lnTo>
                      <a:lnTo>
                        <a:pt x="297" y="260"/>
                      </a:lnTo>
                      <a:lnTo>
                        <a:pt x="282" y="250"/>
                      </a:lnTo>
                      <a:lnTo>
                        <a:pt x="270" y="242"/>
                      </a:lnTo>
                      <a:lnTo>
                        <a:pt x="260" y="238"/>
                      </a:lnTo>
                      <a:lnTo>
                        <a:pt x="250" y="235"/>
                      </a:lnTo>
                      <a:lnTo>
                        <a:pt x="235" y="235"/>
                      </a:lnTo>
                      <a:lnTo>
                        <a:pt x="220" y="236"/>
                      </a:lnTo>
                      <a:lnTo>
                        <a:pt x="207" y="240"/>
                      </a:lnTo>
                      <a:lnTo>
                        <a:pt x="194" y="246"/>
                      </a:lnTo>
                      <a:lnTo>
                        <a:pt x="178" y="255"/>
                      </a:lnTo>
                      <a:lnTo>
                        <a:pt x="160" y="269"/>
                      </a:lnTo>
                      <a:lnTo>
                        <a:pt x="146" y="286"/>
                      </a:lnTo>
                      <a:lnTo>
                        <a:pt x="140" y="297"/>
                      </a:lnTo>
                      <a:lnTo>
                        <a:pt x="132" y="310"/>
                      </a:lnTo>
                      <a:lnTo>
                        <a:pt x="124" y="332"/>
                      </a:lnTo>
                      <a:lnTo>
                        <a:pt x="119" y="358"/>
                      </a:lnTo>
                      <a:lnTo>
                        <a:pt x="115" y="383"/>
                      </a:lnTo>
                      <a:lnTo>
                        <a:pt x="111" y="410"/>
                      </a:lnTo>
                      <a:lnTo>
                        <a:pt x="111" y="435"/>
                      </a:lnTo>
                      <a:lnTo>
                        <a:pt x="109" y="457"/>
                      </a:lnTo>
                      <a:lnTo>
                        <a:pt x="111" y="476"/>
                      </a:lnTo>
                      <a:lnTo>
                        <a:pt x="112" y="493"/>
                      </a:lnTo>
                      <a:lnTo>
                        <a:pt x="115" y="512"/>
                      </a:lnTo>
                      <a:lnTo>
                        <a:pt x="119" y="534"/>
                      </a:lnTo>
                      <a:lnTo>
                        <a:pt x="126" y="554"/>
                      </a:lnTo>
                      <a:lnTo>
                        <a:pt x="134" y="571"/>
                      </a:lnTo>
                      <a:lnTo>
                        <a:pt x="144" y="586"/>
                      </a:lnTo>
                      <a:lnTo>
                        <a:pt x="159" y="600"/>
                      </a:lnTo>
                      <a:lnTo>
                        <a:pt x="176" y="610"/>
                      </a:lnTo>
                      <a:lnTo>
                        <a:pt x="195" y="619"/>
                      </a:lnTo>
                      <a:lnTo>
                        <a:pt x="206" y="622"/>
                      </a:lnTo>
                      <a:lnTo>
                        <a:pt x="222" y="624"/>
                      </a:lnTo>
                      <a:lnTo>
                        <a:pt x="237" y="624"/>
                      </a:lnTo>
                      <a:lnTo>
                        <a:pt x="250" y="624"/>
                      </a:lnTo>
                      <a:lnTo>
                        <a:pt x="259" y="623"/>
                      </a:lnTo>
                      <a:lnTo>
                        <a:pt x="270" y="620"/>
                      </a:lnTo>
                      <a:lnTo>
                        <a:pt x="281" y="614"/>
                      </a:lnTo>
                      <a:lnTo>
                        <a:pt x="295" y="603"/>
                      </a:lnTo>
                      <a:lnTo>
                        <a:pt x="308" y="593"/>
                      </a:lnTo>
                      <a:lnTo>
                        <a:pt x="317" y="581"/>
                      </a:lnTo>
                      <a:lnTo>
                        <a:pt x="325" y="570"/>
                      </a:lnTo>
                      <a:lnTo>
                        <a:pt x="333" y="552"/>
                      </a:lnTo>
                      <a:lnTo>
                        <a:pt x="345" y="519"/>
                      </a:lnTo>
                      <a:lnTo>
                        <a:pt x="352" y="489"/>
                      </a:lnTo>
                      <a:lnTo>
                        <a:pt x="356" y="463"/>
                      </a:lnTo>
                      <a:lnTo>
                        <a:pt x="358" y="433"/>
                      </a:lnTo>
                      <a:lnTo>
                        <a:pt x="357" y="410"/>
                      </a:lnTo>
                      <a:lnTo>
                        <a:pt x="433" y="410"/>
                      </a:lnTo>
                      <a:lnTo>
                        <a:pt x="429" y="388"/>
                      </a:lnTo>
                      <a:lnTo>
                        <a:pt x="423" y="349"/>
                      </a:lnTo>
                      <a:lnTo>
                        <a:pt x="410" y="309"/>
                      </a:lnTo>
                      <a:lnTo>
                        <a:pt x="399" y="280"/>
                      </a:lnTo>
                      <a:lnTo>
                        <a:pt x="393" y="264"/>
                      </a:lnTo>
                      <a:lnTo>
                        <a:pt x="383" y="245"/>
                      </a:lnTo>
                      <a:lnTo>
                        <a:pt x="371" y="228"/>
                      </a:lnTo>
                      <a:lnTo>
                        <a:pt x="360" y="214"/>
                      </a:lnTo>
                      <a:lnTo>
                        <a:pt x="349" y="204"/>
                      </a:lnTo>
                      <a:lnTo>
                        <a:pt x="333" y="190"/>
                      </a:lnTo>
                      <a:lnTo>
                        <a:pt x="313" y="178"/>
                      </a:lnTo>
                      <a:lnTo>
                        <a:pt x="292" y="168"/>
                      </a:lnTo>
                      <a:lnTo>
                        <a:pt x="262" y="162"/>
                      </a:lnTo>
                      <a:lnTo>
                        <a:pt x="236" y="158"/>
                      </a:lnTo>
                      <a:lnTo>
                        <a:pt x="209" y="162"/>
                      </a:lnTo>
                      <a:lnTo>
                        <a:pt x="182" y="169"/>
                      </a:lnTo>
                      <a:lnTo>
                        <a:pt x="160" y="181"/>
                      </a:lnTo>
                      <a:lnTo>
                        <a:pt x="138" y="196"/>
                      </a:lnTo>
                      <a:lnTo>
                        <a:pt x="119" y="209"/>
                      </a:lnTo>
                      <a:lnTo>
                        <a:pt x="111" y="214"/>
                      </a:lnTo>
                      <a:lnTo>
                        <a:pt x="100" y="209"/>
                      </a:lnTo>
                      <a:lnTo>
                        <a:pt x="93" y="202"/>
                      </a:lnTo>
                      <a:lnTo>
                        <a:pt x="88" y="184"/>
                      </a:lnTo>
                      <a:lnTo>
                        <a:pt x="54" y="0"/>
                      </a:lnTo>
                      <a:close/>
                    </a:path>
                  </a:pathLst>
                </a:custGeom>
                <a:solidFill>
                  <a:srgbClr val="3F3F3F"/>
                </a:solidFill>
                <a:ln w="9525">
                  <a:noFill/>
                  <a:round/>
                  <a:headEnd/>
                  <a:tailEnd/>
                </a:ln>
              </p:spPr>
              <p:txBody>
                <a:bodyPr/>
                <a:lstStyle/>
                <a:p>
                  <a:pPr>
                    <a:defRPr/>
                  </a:pPr>
                  <a:endParaRPr lang="en-CA"/>
                </a:p>
              </p:txBody>
            </p:sp>
            <p:sp>
              <p:nvSpPr>
                <p:cNvPr id="427043" name="Freeform 35"/>
                <p:cNvSpPr>
                  <a:spLocks/>
                </p:cNvSpPr>
                <p:nvPr/>
              </p:nvSpPr>
              <p:spPr bwMode="auto">
                <a:xfrm>
                  <a:off x="754" y="3439"/>
                  <a:ext cx="47" cy="91"/>
                </a:xfrm>
                <a:custGeom>
                  <a:avLst/>
                  <a:gdLst/>
                  <a:ahLst/>
                  <a:cxnLst>
                    <a:cxn ang="0">
                      <a:pos x="0" y="0"/>
                    </a:cxn>
                    <a:cxn ang="0">
                      <a:pos x="25" y="20"/>
                    </a:cxn>
                    <a:cxn ang="0">
                      <a:pos x="46" y="46"/>
                    </a:cxn>
                    <a:cxn ang="0">
                      <a:pos x="64" y="75"/>
                    </a:cxn>
                    <a:cxn ang="0">
                      <a:pos x="77" y="108"/>
                    </a:cxn>
                    <a:cxn ang="0">
                      <a:pos x="88" y="147"/>
                    </a:cxn>
                    <a:cxn ang="0">
                      <a:pos x="95" y="183"/>
                    </a:cxn>
                  </a:cxnLst>
                  <a:rect l="0" t="0" r="r" b="b"/>
                  <a:pathLst>
                    <a:path w="95" h="183">
                      <a:moveTo>
                        <a:pt x="0" y="0"/>
                      </a:moveTo>
                      <a:lnTo>
                        <a:pt x="25" y="20"/>
                      </a:lnTo>
                      <a:lnTo>
                        <a:pt x="46" y="46"/>
                      </a:lnTo>
                      <a:lnTo>
                        <a:pt x="64" y="75"/>
                      </a:lnTo>
                      <a:lnTo>
                        <a:pt x="77" y="108"/>
                      </a:lnTo>
                      <a:lnTo>
                        <a:pt x="88" y="147"/>
                      </a:lnTo>
                      <a:lnTo>
                        <a:pt x="95" y="183"/>
                      </a:lnTo>
                    </a:path>
                  </a:pathLst>
                </a:custGeom>
                <a:noFill/>
                <a:ln w="6350">
                  <a:solidFill>
                    <a:srgbClr val="808080"/>
                  </a:solidFill>
                  <a:prstDash val="solid"/>
                  <a:round/>
                  <a:headEnd/>
                  <a:tailEnd/>
                </a:ln>
              </p:spPr>
              <p:txBody>
                <a:bodyPr/>
                <a:lstStyle/>
                <a:p>
                  <a:pPr>
                    <a:defRPr/>
                  </a:pPr>
                  <a:endParaRPr lang="en-CA"/>
                </a:p>
              </p:txBody>
            </p:sp>
            <p:sp>
              <p:nvSpPr>
                <p:cNvPr id="427044" name="Freeform 36"/>
                <p:cNvSpPr>
                  <a:spLocks/>
                </p:cNvSpPr>
                <p:nvPr/>
              </p:nvSpPr>
              <p:spPr bwMode="auto">
                <a:xfrm>
                  <a:off x="611" y="3385"/>
                  <a:ext cx="34" cy="244"/>
                </a:xfrm>
                <a:custGeom>
                  <a:avLst/>
                  <a:gdLst/>
                  <a:ahLst/>
                  <a:cxnLst>
                    <a:cxn ang="0">
                      <a:pos x="0" y="0"/>
                    </a:cxn>
                    <a:cxn ang="0">
                      <a:pos x="38" y="154"/>
                    </a:cxn>
                    <a:cxn ang="0">
                      <a:pos x="50" y="203"/>
                    </a:cxn>
                    <a:cxn ang="0">
                      <a:pos x="54" y="234"/>
                    </a:cxn>
                    <a:cxn ang="0">
                      <a:pos x="45" y="269"/>
                    </a:cxn>
                    <a:cxn ang="0">
                      <a:pos x="35" y="309"/>
                    </a:cxn>
                    <a:cxn ang="0">
                      <a:pos x="32" y="356"/>
                    </a:cxn>
                    <a:cxn ang="0">
                      <a:pos x="38" y="404"/>
                    </a:cxn>
                    <a:cxn ang="0">
                      <a:pos x="51" y="452"/>
                    </a:cxn>
                    <a:cxn ang="0">
                      <a:pos x="67" y="486"/>
                    </a:cxn>
                  </a:cxnLst>
                  <a:rect l="0" t="0" r="r" b="b"/>
                  <a:pathLst>
                    <a:path w="67" h="486">
                      <a:moveTo>
                        <a:pt x="0" y="0"/>
                      </a:moveTo>
                      <a:lnTo>
                        <a:pt x="38" y="154"/>
                      </a:lnTo>
                      <a:lnTo>
                        <a:pt x="50" y="203"/>
                      </a:lnTo>
                      <a:lnTo>
                        <a:pt x="54" y="234"/>
                      </a:lnTo>
                      <a:lnTo>
                        <a:pt x="45" y="269"/>
                      </a:lnTo>
                      <a:lnTo>
                        <a:pt x="35" y="309"/>
                      </a:lnTo>
                      <a:lnTo>
                        <a:pt x="32" y="356"/>
                      </a:lnTo>
                      <a:lnTo>
                        <a:pt x="38" y="404"/>
                      </a:lnTo>
                      <a:lnTo>
                        <a:pt x="51" y="452"/>
                      </a:lnTo>
                      <a:lnTo>
                        <a:pt x="67" y="486"/>
                      </a:lnTo>
                    </a:path>
                  </a:pathLst>
                </a:custGeom>
                <a:noFill/>
                <a:ln w="6350">
                  <a:solidFill>
                    <a:srgbClr val="C0C0C0"/>
                  </a:solidFill>
                  <a:prstDash val="solid"/>
                  <a:round/>
                  <a:headEnd/>
                  <a:tailEnd/>
                </a:ln>
              </p:spPr>
              <p:txBody>
                <a:bodyPr/>
                <a:lstStyle/>
                <a:p>
                  <a:pPr>
                    <a:defRPr/>
                  </a:pPr>
                  <a:endParaRPr lang="en-CA"/>
                </a:p>
              </p:txBody>
            </p:sp>
          </p:grpSp>
          <p:grpSp>
            <p:nvGrpSpPr>
              <p:cNvPr id="220200" name="Group 37"/>
              <p:cNvGrpSpPr>
                <a:grpSpLocks/>
              </p:cNvGrpSpPr>
              <p:nvPr/>
            </p:nvGrpSpPr>
            <p:grpSpPr bwMode="auto">
              <a:xfrm>
                <a:off x="373" y="3338"/>
                <a:ext cx="197" cy="389"/>
                <a:chOff x="373" y="3338"/>
                <a:chExt cx="197" cy="389"/>
              </a:xfrm>
            </p:grpSpPr>
            <p:sp>
              <p:nvSpPr>
                <p:cNvPr id="427046" name="Freeform 38"/>
                <p:cNvSpPr>
                  <a:spLocks/>
                </p:cNvSpPr>
                <p:nvPr/>
              </p:nvSpPr>
              <p:spPr bwMode="auto">
                <a:xfrm>
                  <a:off x="347" y="3332"/>
                  <a:ext cx="197" cy="389"/>
                </a:xfrm>
                <a:custGeom>
                  <a:avLst/>
                  <a:gdLst/>
                  <a:ahLst/>
                  <a:cxnLst>
                    <a:cxn ang="0">
                      <a:pos x="376" y="131"/>
                    </a:cxn>
                    <a:cxn ang="0">
                      <a:pos x="393" y="397"/>
                    </a:cxn>
                    <a:cxn ang="0">
                      <a:pos x="383" y="677"/>
                    </a:cxn>
                    <a:cxn ang="0">
                      <a:pos x="367" y="737"/>
                    </a:cxn>
                    <a:cxn ang="0">
                      <a:pos x="344" y="760"/>
                    </a:cxn>
                    <a:cxn ang="0">
                      <a:pos x="317" y="771"/>
                    </a:cxn>
                    <a:cxn ang="0">
                      <a:pos x="283" y="776"/>
                    </a:cxn>
                    <a:cxn ang="0">
                      <a:pos x="250" y="776"/>
                    </a:cxn>
                    <a:cxn ang="0">
                      <a:pos x="210" y="768"/>
                    </a:cxn>
                    <a:cxn ang="0">
                      <a:pos x="163" y="744"/>
                    </a:cxn>
                    <a:cxn ang="0">
                      <a:pos x="116" y="707"/>
                    </a:cxn>
                    <a:cxn ang="0">
                      <a:pos x="67" y="650"/>
                    </a:cxn>
                    <a:cxn ang="0">
                      <a:pos x="28" y="586"/>
                    </a:cxn>
                    <a:cxn ang="0">
                      <a:pos x="5" y="494"/>
                    </a:cxn>
                    <a:cxn ang="0">
                      <a:pos x="0" y="424"/>
                    </a:cxn>
                    <a:cxn ang="0">
                      <a:pos x="79" y="397"/>
                    </a:cxn>
                    <a:cxn ang="0">
                      <a:pos x="90" y="310"/>
                    </a:cxn>
                    <a:cxn ang="0">
                      <a:pos x="115" y="233"/>
                    </a:cxn>
                    <a:cxn ang="0">
                      <a:pos x="150" y="197"/>
                    </a:cxn>
                    <a:cxn ang="0">
                      <a:pos x="201" y="173"/>
                    </a:cxn>
                    <a:cxn ang="0">
                      <a:pos x="253" y="171"/>
                    </a:cxn>
                    <a:cxn ang="0">
                      <a:pos x="299" y="191"/>
                    </a:cxn>
                    <a:cxn ang="0">
                      <a:pos x="318" y="229"/>
                    </a:cxn>
                    <a:cxn ang="0">
                      <a:pos x="324" y="275"/>
                    </a:cxn>
                    <a:cxn ang="0">
                      <a:pos x="332" y="392"/>
                    </a:cxn>
                    <a:cxn ang="0">
                      <a:pos x="332" y="552"/>
                    </a:cxn>
                    <a:cxn ang="0">
                      <a:pos x="325" y="616"/>
                    </a:cxn>
                    <a:cxn ang="0">
                      <a:pos x="315" y="654"/>
                    </a:cxn>
                    <a:cxn ang="0">
                      <a:pos x="296" y="670"/>
                    </a:cxn>
                    <a:cxn ang="0">
                      <a:pos x="263" y="677"/>
                    </a:cxn>
                    <a:cxn ang="0">
                      <a:pos x="234" y="676"/>
                    </a:cxn>
                    <a:cxn ang="0">
                      <a:pos x="195" y="666"/>
                    </a:cxn>
                    <a:cxn ang="0">
                      <a:pos x="142" y="622"/>
                    </a:cxn>
                    <a:cxn ang="0">
                      <a:pos x="93" y="552"/>
                    </a:cxn>
                    <a:cxn ang="0">
                      <a:pos x="76" y="460"/>
                    </a:cxn>
                    <a:cxn ang="0">
                      <a:pos x="0" y="424"/>
                    </a:cxn>
                    <a:cxn ang="0">
                      <a:pos x="8" y="348"/>
                    </a:cxn>
                    <a:cxn ang="0">
                      <a:pos x="27" y="251"/>
                    </a:cxn>
                    <a:cxn ang="0">
                      <a:pos x="60" y="176"/>
                    </a:cxn>
                    <a:cxn ang="0">
                      <a:pos x="109" y="122"/>
                    </a:cxn>
                    <a:cxn ang="0">
                      <a:pos x="157" y="100"/>
                    </a:cxn>
                    <a:cxn ang="0">
                      <a:pos x="221" y="91"/>
                    </a:cxn>
                    <a:cxn ang="0">
                      <a:pos x="267" y="84"/>
                    </a:cxn>
                    <a:cxn ang="0">
                      <a:pos x="295" y="58"/>
                    </a:cxn>
                    <a:cxn ang="0">
                      <a:pos x="320" y="0"/>
                    </a:cxn>
                  </a:cxnLst>
                  <a:rect l="0" t="0" r="r" b="b"/>
                  <a:pathLst>
                    <a:path w="393" h="778">
                      <a:moveTo>
                        <a:pt x="320" y="0"/>
                      </a:moveTo>
                      <a:lnTo>
                        <a:pt x="376" y="131"/>
                      </a:lnTo>
                      <a:lnTo>
                        <a:pt x="390" y="245"/>
                      </a:lnTo>
                      <a:lnTo>
                        <a:pt x="393" y="397"/>
                      </a:lnTo>
                      <a:lnTo>
                        <a:pt x="393" y="532"/>
                      </a:lnTo>
                      <a:lnTo>
                        <a:pt x="383" y="677"/>
                      </a:lnTo>
                      <a:lnTo>
                        <a:pt x="376" y="717"/>
                      </a:lnTo>
                      <a:lnTo>
                        <a:pt x="367" y="737"/>
                      </a:lnTo>
                      <a:lnTo>
                        <a:pt x="357" y="749"/>
                      </a:lnTo>
                      <a:lnTo>
                        <a:pt x="344" y="760"/>
                      </a:lnTo>
                      <a:lnTo>
                        <a:pt x="335" y="765"/>
                      </a:lnTo>
                      <a:lnTo>
                        <a:pt x="317" y="771"/>
                      </a:lnTo>
                      <a:lnTo>
                        <a:pt x="301" y="774"/>
                      </a:lnTo>
                      <a:lnTo>
                        <a:pt x="283" y="776"/>
                      </a:lnTo>
                      <a:lnTo>
                        <a:pt x="266" y="778"/>
                      </a:lnTo>
                      <a:lnTo>
                        <a:pt x="250" y="776"/>
                      </a:lnTo>
                      <a:lnTo>
                        <a:pt x="231" y="773"/>
                      </a:lnTo>
                      <a:lnTo>
                        <a:pt x="210" y="768"/>
                      </a:lnTo>
                      <a:lnTo>
                        <a:pt x="187" y="758"/>
                      </a:lnTo>
                      <a:lnTo>
                        <a:pt x="163" y="744"/>
                      </a:lnTo>
                      <a:lnTo>
                        <a:pt x="138" y="726"/>
                      </a:lnTo>
                      <a:lnTo>
                        <a:pt x="116" y="707"/>
                      </a:lnTo>
                      <a:lnTo>
                        <a:pt x="89" y="679"/>
                      </a:lnTo>
                      <a:lnTo>
                        <a:pt x="67" y="650"/>
                      </a:lnTo>
                      <a:lnTo>
                        <a:pt x="44" y="620"/>
                      </a:lnTo>
                      <a:lnTo>
                        <a:pt x="28" y="586"/>
                      </a:lnTo>
                      <a:lnTo>
                        <a:pt x="15" y="545"/>
                      </a:lnTo>
                      <a:lnTo>
                        <a:pt x="5" y="494"/>
                      </a:lnTo>
                      <a:lnTo>
                        <a:pt x="1" y="443"/>
                      </a:lnTo>
                      <a:lnTo>
                        <a:pt x="0" y="424"/>
                      </a:lnTo>
                      <a:lnTo>
                        <a:pt x="76" y="424"/>
                      </a:lnTo>
                      <a:lnTo>
                        <a:pt x="79" y="397"/>
                      </a:lnTo>
                      <a:lnTo>
                        <a:pt x="84" y="357"/>
                      </a:lnTo>
                      <a:lnTo>
                        <a:pt x="90" y="310"/>
                      </a:lnTo>
                      <a:lnTo>
                        <a:pt x="103" y="264"/>
                      </a:lnTo>
                      <a:lnTo>
                        <a:pt x="115" y="233"/>
                      </a:lnTo>
                      <a:lnTo>
                        <a:pt x="131" y="210"/>
                      </a:lnTo>
                      <a:lnTo>
                        <a:pt x="150" y="197"/>
                      </a:lnTo>
                      <a:lnTo>
                        <a:pt x="171" y="183"/>
                      </a:lnTo>
                      <a:lnTo>
                        <a:pt x="201" y="173"/>
                      </a:lnTo>
                      <a:lnTo>
                        <a:pt x="225" y="170"/>
                      </a:lnTo>
                      <a:lnTo>
                        <a:pt x="253" y="171"/>
                      </a:lnTo>
                      <a:lnTo>
                        <a:pt x="278" y="176"/>
                      </a:lnTo>
                      <a:lnTo>
                        <a:pt x="299" y="191"/>
                      </a:lnTo>
                      <a:lnTo>
                        <a:pt x="313" y="208"/>
                      </a:lnTo>
                      <a:lnTo>
                        <a:pt x="318" y="229"/>
                      </a:lnTo>
                      <a:lnTo>
                        <a:pt x="321" y="254"/>
                      </a:lnTo>
                      <a:lnTo>
                        <a:pt x="324" y="275"/>
                      </a:lnTo>
                      <a:lnTo>
                        <a:pt x="329" y="326"/>
                      </a:lnTo>
                      <a:lnTo>
                        <a:pt x="332" y="392"/>
                      </a:lnTo>
                      <a:lnTo>
                        <a:pt x="334" y="478"/>
                      </a:lnTo>
                      <a:lnTo>
                        <a:pt x="332" y="552"/>
                      </a:lnTo>
                      <a:lnTo>
                        <a:pt x="329" y="585"/>
                      </a:lnTo>
                      <a:lnTo>
                        <a:pt x="325" y="616"/>
                      </a:lnTo>
                      <a:lnTo>
                        <a:pt x="322" y="633"/>
                      </a:lnTo>
                      <a:lnTo>
                        <a:pt x="315" y="654"/>
                      </a:lnTo>
                      <a:lnTo>
                        <a:pt x="304" y="665"/>
                      </a:lnTo>
                      <a:lnTo>
                        <a:pt x="296" y="670"/>
                      </a:lnTo>
                      <a:lnTo>
                        <a:pt x="286" y="674"/>
                      </a:lnTo>
                      <a:lnTo>
                        <a:pt x="263" y="677"/>
                      </a:lnTo>
                      <a:lnTo>
                        <a:pt x="247" y="677"/>
                      </a:lnTo>
                      <a:lnTo>
                        <a:pt x="234" y="676"/>
                      </a:lnTo>
                      <a:lnTo>
                        <a:pt x="211" y="672"/>
                      </a:lnTo>
                      <a:lnTo>
                        <a:pt x="195" y="666"/>
                      </a:lnTo>
                      <a:lnTo>
                        <a:pt x="168" y="645"/>
                      </a:lnTo>
                      <a:lnTo>
                        <a:pt x="142" y="622"/>
                      </a:lnTo>
                      <a:lnTo>
                        <a:pt x="116" y="590"/>
                      </a:lnTo>
                      <a:lnTo>
                        <a:pt x="93" y="552"/>
                      </a:lnTo>
                      <a:lnTo>
                        <a:pt x="84" y="513"/>
                      </a:lnTo>
                      <a:lnTo>
                        <a:pt x="76" y="460"/>
                      </a:lnTo>
                      <a:lnTo>
                        <a:pt x="76" y="424"/>
                      </a:lnTo>
                      <a:lnTo>
                        <a:pt x="0" y="424"/>
                      </a:lnTo>
                      <a:lnTo>
                        <a:pt x="1" y="395"/>
                      </a:lnTo>
                      <a:lnTo>
                        <a:pt x="8" y="348"/>
                      </a:lnTo>
                      <a:lnTo>
                        <a:pt x="15" y="297"/>
                      </a:lnTo>
                      <a:lnTo>
                        <a:pt x="27" y="251"/>
                      </a:lnTo>
                      <a:lnTo>
                        <a:pt x="41" y="210"/>
                      </a:lnTo>
                      <a:lnTo>
                        <a:pt x="60" y="176"/>
                      </a:lnTo>
                      <a:lnTo>
                        <a:pt x="83" y="144"/>
                      </a:lnTo>
                      <a:lnTo>
                        <a:pt x="109" y="122"/>
                      </a:lnTo>
                      <a:lnTo>
                        <a:pt x="132" y="109"/>
                      </a:lnTo>
                      <a:lnTo>
                        <a:pt x="157" y="100"/>
                      </a:lnTo>
                      <a:lnTo>
                        <a:pt x="190" y="95"/>
                      </a:lnTo>
                      <a:lnTo>
                        <a:pt x="221" y="91"/>
                      </a:lnTo>
                      <a:lnTo>
                        <a:pt x="246" y="89"/>
                      </a:lnTo>
                      <a:lnTo>
                        <a:pt x="267" y="84"/>
                      </a:lnTo>
                      <a:lnTo>
                        <a:pt x="282" y="73"/>
                      </a:lnTo>
                      <a:lnTo>
                        <a:pt x="295" y="58"/>
                      </a:lnTo>
                      <a:lnTo>
                        <a:pt x="307" y="37"/>
                      </a:lnTo>
                      <a:lnTo>
                        <a:pt x="320" y="0"/>
                      </a:lnTo>
                      <a:close/>
                    </a:path>
                  </a:pathLst>
                </a:custGeom>
                <a:solidFill>
                  <a:srgbClr val="3F3F3F"/>
                </a:solidFill>
                <a:ln w="9525">
                  <a:noFill/>
                  <a:round/>
                  <a:headEnd/>
                  <a:tailEnd/>
                </a:ln>
              </p:spPr>
              <p:txBody>
                <a:bodyPr/>
                <a:lstStyle/>
                <a:p>
                  <a:pPr>
                    <a:defRPr/>
                  </a:pPr>
                  <a:endParaRPr lang="en-CA"/>
                </a:p>
              </p:txBody>
            </p:sp>
            <p:sp>
              <p:nvSpPr>
                <p:cNvPr id="427047" name="Freeform 39"/>
                <p:cNvSpPr>
                  <a:spLocks/>
                </p:cNvSpPr>
                <p:nvPr/>
              </p:nvSpPr>
              <p:spPr bwMode="auto">
                <a:xfrm>
                  <a:off x="506" y="3337"/>
                  <a:ext cx="33" cy="102"/>
                </a:xfrm>
                <a:custGeom>
                  <a:avLst/>
                  <a:gdLst/>
                  <a:ahLst/>
                  <a:cxnLst>
                    <a:cxn ang="0">
                      <a:pos x="0" y="0"/>
                    </a:cxn>
                    <a:cxn ang="0">
                      <a:pos x="55" y="127"/>
                    </a:cxn>
                    <a:cxn ang="0">
                      <a:pos x="65" y="203"/>
                    </a:cxn>
                  </a:cxnLst>
                  <a:rect l="0" t="0" r="r" b="b"/>
                  <a:pathLst>
                    <a:path w="65" h="203">
                      <a:moveTo>
                        <a:pt x="0" y="0"/>
                      </a:moveTo>
                      <a:lnTo>
                        <a:pt x="55" y="127"/>
                      </a:lnTo>
                      <a:lnTo>
                        <a:pt x="65" y="203"/>
                      </a:lnTo>
                    </a:path>
                  </a:pathLst>
                </a:custGeom>
                <a:noFill/>
                <a:ln w="6350">
                  <a:solidFill>
                    <a:srgbClr val="C0C0C0"/>
                  </a:solidFill>
                  <a:prstDash val="solid"/>
                  <a:round/>
                  <a:headEnd/>
                  <a:tailEnd/>
                </a:ln>
              </p:spPr>
              <p:txBody>
                <a:bodyPr/>
                <a:lstStyle/>
                <a:p>
                  <a:pPr>
                    <a:defRPr/>
                  </a:pPr>
                  <a:endParaRPr lang="en-CA"/>
                </a:p>
              </p:txBody>
            </p:sp>
            <p:sp>
              <p:nvSpPr>
                <p:cNvPr id="427048" name="Freeform 40"/>
                <p:cNvSpPr>
                  <a:spLocks/>
                </p:cNvSpPr>
                <p:nvPr/>
              </p:nvSpPr>
              <p:spPr bwMode="auto">
                <a:xfrm>
                  <a:off x="357" y="3394"/>
                  <a:ext cx="75" cy="264"/>
                </a:xfrm>
                <a:custGeom>
                  <a:avLst/>
                  <a:gdLst/>
                  <a:ahLst/>
                  <a:cxnLst>
                    <a:cxn ang="0">
                      <a:pos x="151" y="0"/>
                    </a:cxn>
                    <a:cxn ang="0">
                      <a:pos x="121" y="10"/>
                    </a:cxn>
                    <a:cxn ang="0">
                      <a:pos x="101" y="24"/>
                    </a:cxn>
                    <a:cxn ang="0">
                      <a:pos x="79" y="40"/>
                    </a:cxn>
                    <a:cxn ang="0">
                      <a:pos x="59" y="62"/>
                    </a:cxn>
                    <a:cxn ang="0">
                      <a:pos x="43" y="85"/>
                    </a:cxn>
                    <a:cxn ang="0">
                      <a:pos x="29" y="124"/>
                    </a:cxn>
                    <a:cxn ang="0">
                      <a:pos x="19" y="155"/>
                    </a:cxn>
                    <a:cxn ang="0">
                      <a:pos x="11" y="198"/>
                    </a:cxn>
                    <a:cxn ang="0">
                      <a:pos x="4" y="250"/>
                    </a:cxn>
                    <a:cxn ang="0">
                      <a:pos x="0" y="306"/>
                    </a:cxn>
                    <a:cxn ang="0">
                      <a:pos x="2" y="356"/>
                    </a:cxn>
                    <a:cxn ang="0">
                      <a:pos x="14" y="413"/>
                    </a:cxn>
                    <a:cxn ang="0">
                      <a:pos x="26" y="446"/>
                    </a:cxn>
                    <a:cxn ang="0">
                      <a:pos x="45" y="479"/>
                    </a:cxn>
                    <a:cxn ang="0">
                      <a:pos x="62" y="501"/>
                    </a:cxn>
                    <a:cxn ang="0">
                      <a:pos x="84" y="528"/>
                    </a:cxn>
                  </a:cxnLst>
                  <a:rect l="0" t="0" r="r" b="b"/>
                  <a:pathLst>
                    <a:path w="151" h="528">
                      <a:moveTo>
                        <a:pt x="151" y="0"/>
                      </a:moveTo>
                      <a:lnTo>
                        <a:pt x="121" y="10"/>
                      </a:lnTo>
                      <a:lnTo>
                        <a:pt x="101" y="24"/>
                      </a:lnTo>
                      <a:lnTo>
                        <a:pt x="79" y="40"/>
                      </a:lnTo>
                      <a:lnTo>
                        <a:pt x="59" y="62"/>
                      </a:lnTo>
                      <a:lnTo>
                        <a:pt x="43" y="85"/>
                      </a:lnTo>
                      <a:lnTo>
                        <a:pt x="29" y="124"/>
                      </a:lnTo>
                      <a:lnTo>
                        <a:pt x="19" y="155"/>
                      </a:lnTo>
                      <a:lnTo>
                        <a:pt x="11" y="198"/>
                      </a:lnTo>
                      <a:lnTo>
                        <a:pt x="4" y="250"/>
                      </a:lnTo>
                      <a:lnTo>
                        <a:pt x="0" y="306"/>
                      </a:lnTo>
                      <a:lnTo>
                        <a:pt x="2" y="356"/>
                      </a:lnTo>
                      <a:lnTo>
                        <a:pt x="14" y="413"/>
                      </a:lnTo>
                      <a:lnTo>
                        <a:pt x="26" y="446"/>
                      </a:lnTo>
                      <a:lnTo>
                        <a:pt x="45" y="479"/>
                      </a:lnTo>
                      <a:lnTo>
                        <a:pt x="62" y="501"/>
                      </a:lnTo>
                      <a:lnTo>
                        <a:pt x="84" y="528"/>
                      </a:lnTo>
                    </a:path>
                  </a:pathLst>
                </a:custGeom>
                <a:noFill/>
                <a:ln w="6350">
                  <a:solidFill>
                    <a:srgbClr val="9F9F9F"/>
                  </a:solidFill>
                  <a:prstDash val="solid"/>
                  <a:round/>
                  <a:headEnd/>
                  <a:tailEnd/>
                </a:ln>
              </p:spPr>
              <p:txBody>
                <a:bodyPr/>
                <a:lstStyle/>
                <a:p>
                  <a:pPr>
                    <a:defRPr/>
                  </a:pPr>
                  <a:endParaRPr lang="en-CA"/>
                </a:p>
              </p:txBody>
            </p:sp>
          </p:grpSp>
        </p:grpSp>
        <p:grpSp>
          <p:nvGrpSpPr>
            <p:cNvPr id="220171" name="Group 41"/>
            <p:cNvGrpSpPr>
              <a:grpSpLocks/>
            </p:cNvGrpSpPr>
            <p:nvPr/>
          </p:nvGrpSpPr>
          <p:grpSpPr bwMode="auto">
            <a:xfrm rot="4204720">
              <a:off x="4523" y="2052"/>
              <a:ext cx="1580" cy="308"/>
              <a:chOff x="4067" y="1399"/>
              <a:chExt cx="1560" cy="369"/>
            </a:xfrm>
          </p:grpSpPr>
          <p:sp>
            <p:nvSpPr>
              <p:cNvPr id="427050" name="Freeform 42"/>
              <p:cNvSpPr>
                <a:spLocks/>
              </p:cNvSpPr>
              <p:nvPr/>
            </p:nvSpPr>
            <p:spPr bwMode="auto">
              <a:xfrm>
                <a:off x="4082" y="1677"/>
                <a:ext cx="267" cy="94"/>
              </a:xfrm>
              <a:custGeom>
                <a:avLst/>
                <a:gdLst/>
                <a:ahLst/>
                <a:cxnLst>
                  <a:cxn ang="0">
                    <a:pos x="0" y="0"/>
                  </a:cxn>
                  <a:cxn ang="0">
                    <a:pos x="801" y="0"/>
                  </a:cxn>
                  <a:cxn ang="0">
                    <a:pos x="711" y="288"/>
                  </a:cxn>
                  <a:cxn ang="0">
                    <a:pos x="396" y="288"/>
                  </a:cxn>
                  <a:cxn ang="0">
                    <a:pos x="0" y="0"/>
                  </a:cxn>
                </a:cxnLst>
                <a:rect l="0" t="0" r="r" b="b"/>
                <a:pathLst>
                  <a:path w="801" h="288">
                    <a:moveTo>
                      <a:pt x="0" y="0"/>
                    </a:moveTo>
                    <a:lnTo>
                      <a:pt x="801" y="0"/>
                    </a:lnTo>
                    <a:lnTo>
                      <a:pt x="711" y="288"/>
                    </a:lnTo>
                    <a:lnTo>
                      <a:pt x="396" y="288"/>
                    </a:lnTo>
                    <a:lnTo>
                      <a:pt x="0" y="0"/>
                    </a:lnTo>
                    <a:close/>
                  </a:path>
                </a:pathLst>
              </a:custGeom>
              <a:solidFill>
                <a:srgbClr val="606060"/>
              </a:solidFill>
              <a:ln w="9525">
                <a:noFill/>
                <a:round/>
                <a:headEnd/>
                <a:tailEnd/>
              </a:ln>
            </p:spPr>
            <p:txBody>
              <a:bodyPr/>
              <a:lstStyle/>
              <a:p>
                <a:pPr>
                  <a:defRPr/>
                </a:pPr>
                <a:endParaRPr lang="en-CA"/>
              </a:p>
            </p:txBody>
          </p:sp>
          <p:sp>
            <p:nvSpPr>
              <p:cNvPr id="427051" name="Freeform 43"/>
              <p:cNvSpPr>
                <a:spLocks/>
              </p:cNvSpPr>
              <p:nvPr/>
            </p:nvSpPr>
            <p:spPr bwMode="auto">
              <a:xfrm>
                <a:off x="4064" y="1397"/>
                <a:ext cx="1560" cy="370"/>
              </a:xfrm>
              <a:custGeom>
                <a:avLst/>
                <a:gdLst/>
                <a:ahLst/>
                <a:cxnLst>
                  <a:cxn ang="0">
                    <a:pos x="0" y="342"/>
                  </a:cxn>
                  <a:cxn ang="0">
                    <a:pos x="79" y="248"/>
                  </a:cxn>
                  <a:cxn ang="0">
                    <a:pos x="156" y="167"/>
                  </a:cxn>
                  <a:cxn ang="0">
                    <a:pos x="237" y="92"/>
                  </a:cxn>
                  <a:cxn ang="0">
                    <a:pos x="322" y="36"/>
                  </a:cxn>
                  <a:cxn ang="0">
                    <a:pos x="396" y="0"/>
                  </a:cxn>
                  <a:cxn ang="0">
                    <a:pos x="828" y="0"/>
                  </a:cxn>
                  <a:cxn ang="0">
                    <a:pos x="1269" y="333"/>
                  </a:cxn>
                  <a:cxn ang="0">
                    <a:pos x="4472" y="333"/>
                  </a:cxn>
                  <a:cxn ang="0">
                    <a:pos x="4541" y="350"/>
                  </a:cxn>
                  <a:cxn ang="0">
                    <a:pos x="4590" y="377"/>
                  </a:cxn>
                  <a:cxn ang="0">
                    <a:pos x="4626" y="408"/>
                  </a:cxn>
                  <a:cxn ang="0">
                    <a:pos x="4650" y="449"/>
                  </a:cxn>
                  <a:cxn ang="0">
                    <a:pos x="4667" y="507"/>
                  </a:cxn>
                  <a:cxn ang="0">
                    <a:pos x="4680" y="585"/>
                  </a:cxn>
                  <a:cxn ang="0">
                    <a:pos x="4676" y="662"/>
                  </a:cxn>
                  <a:cxn ang="0">
                    <a:pos x="4662" y="714"/>
                  </a:cxn>
                  <a:cxn ang="0">
                    <a:pos x="4637" y="768"/>
                  </a:cxn>
                  <a:cxn ang="0">
                    <a:pos x="4596" y="815"/>
                  </a:cxn>
                  <a:cxn ang="0">
                    <a:pos x="4550" y="840"/>
                  </a:cxn>
                  <a:cxn ang="0">
                    <a:pos x="4482" y="846"/>
                  </a:cxn>
                  <a:cxn ang="0">
                    <a:pos x="1296" y="846"/>
                  </a:cxn>
                  <a:cxn ang="0">
                    <a:pos x="756" y="1107"/>
                  </a:cxn>
                  <a:cxn ang="0">
                    <a:pos x="693" y="810"/>
                  </a:cxn>
                  <a:cxn ang="0">
                    <a:pos x="585" y="423"/>
                  </a:cxn>
                  <a:cxn ang="0">
                    <a:pos x="432" y="342"/>
                  </a:cxn>
                  <a:cxn ang="0">
                    <a:pos x="0" y="342"/>
                  </a:cxn>
                </a:cxnLst>
                <a:rect l="0" t="0" r="r" b="b"/>
                <a:pathLst>
                  <a:path w="4680" h="1107">
                    <a:moveTo>
                      <a:pt x="0" y="342"/>
                    </a:moveTo>
                    <a:lnTo>
                      <a:pt x="79" y="248"/>
                    </a:lnTo>
                    <a:lnTo>
                      <a:pt x="156" y="167"/>
                    </a:lnTo>
                    <a:lnTo>
                      <a:pt x="237" y="92"/>
                    </a:lnTo>
                    <a:lnTo>
                      <a:pt x="322" y="36"/>
                    </a:lnTo>
                    <a:lnTo>
                      <a:pt x="396" y="0"/>
                    </a:lnTo>
                    <a:lnTo>
                      <a:pt x="828" y="0"/>
                    </a:lnTo>
                    <a:lnTo>
                      <a:pt x="1269" y="333"/>
                    </a:lnTo>
                    <a:lnTo>
                      <a:pt x="4472" y="333"/>
                    </a:lnTo>
                    <a:lnTo>
                      <a:pt x="4541" y="350"/>
                    </a:lnTo>
                    <a:lnTo>
                      <a:pt x="4590" y="377"/>
                    </a:lnTo>
                    <a:lnTo>
                      <a:pt x="4626" y="408"/>
                    </a:lnTo>
                    <a:lnTo>
                      <a:pt x="4650" y="449"/>
                    </a:lnTo>
                    <a:lnTo>
                      <a:pt x="4667" y="507"/>
                    </a:lnTo>
                    <a:lnTo>
                      <a:pt x="4680" y="585"/>
                    </a:lnTo>
                    <a:lnTo>
                      <a:pt x="4676" y="662"/>
                    </a:lnTo>
                    <a:lnTo>
                      <a:pt x="4662" y="714"/>
                    </a:lnTo>
                    <a:lnTo>
                      <a:pt x="4637" y="768"/>
                    </a:lnTo>
                    <a:lnTo>
                      <a:pt x="4596" y="815"/>
                    </a:lnTo>
                    <a:lnTo>
                      <a:pt x="4550" y="840"/>
                    </a:lnTo>
                    <a:lnTo>
                      <a:pt x="4482" y="846"/>
                    </a:lnTo>
                    <a:lnTo>
                      <a:pt x="1296" y="846"/>
                    </a:lnTo>
                    <a:lnTo>
                      <a:pt x="756" y="1107"/>
                    </a:lnTo>
                    <a:lnTo>
                      <a:pt x="693" y="810"/>
                    </a:lnTo>
                    <a:lnTo>
                      <a:pt x="585" y="423"/>
                    </a:lnTo>
                    <a:lnTo>
                      <a:pt x="432" y="342"/>
                    </a:lnTo>
                    <a:lnTo>
                      <a:pt x="0" y="342"/>
                    </a:lnTo>
                    <a:close/>
                  </a:path>
                </a:pathLst>
              </a:custGeom>
              <a:solidFill>
                <a:srgbClr val="808080"/>
              </a:solidFill>
              <a:ln w="9525">
                <a:noFill/>
                <a:round/>
                <a:headEnd/>
                <a:tailEnd/>
              </a:ln>
            </p:spPr>
            <p:txBody>
              <a:bodyPr/>
              <a:lstStyle/>
              <a:p>
                <a:pPr>
                  <a:defRPr/>
                </a:pPr>
                <a:endParaRPr lang="en-CA"/>
              </a:p>
            </p:txBody>
          </p:sp>
          <p:sp>
            <p:nvSpPr>
              <p:cNvPr id="427052" name="Rectangle 44"/>
              <p:cNvSpPr>
                <a:spLocks noChangeArrowheads="1"/>
              </p:cNvSpPr>
              <p:nvPr/>
            </p:nvSpPr>
            <p:spPr bwMode="auto">
              <a:xfrm>
                <a:off x="4509" y="1563"/>
                <a:ext cx="1029" cy="104"/>
              </a:xfrm>
              <a:prstGeom prst="rect">
                <a:avLst/>
              </a:prstGeom>
              <a:solidFill>
                <a:srgbClr val="606060"/>
              </a:solidFill>
              <a:ln w="9525">
                <a:noFill/>
                <a:miter lim="800000"/>
                <a:headEnd/>
                <a:tailEnd/>
              </a:ln>
            </p:spPr>
            <p:txBody>
              <a:bodyPr/>
              <a:lstStyle/>
              <a:p>
                <a:pPr>
                  <a:defRPr/>
                </a:pPr>
                <a:endParaRPr lang="en-CA"/>
              </a:p>
            </p:txBody>
          </p:sp>
          <p:sp>
            <p:nvSpPr>
              <p:cNvPr id="427053" name="Oval 45"/>
              <p:cNvSpPr>
                <a:spLocks noChangeArrowheads="1"/>
              </p:cNvSpPr>
              <p:nvPr/>
            </p:nvSpPr>
            <p:spPr bwMode="auto">
              <a:xfrm>
                <a:off x="5480" y="1550"/>
                <a:ext cx="114" cy="105"/>
              </a:xfrm>
              <a:prstGeom prst="ellipse">
                <a:avLst/>
              </a:prstGeom>
              <a:solidFill>
                <a:srgbClr val="000000"/>
              </a:solidFill>
              <a:ln w="9525">
                <a:noFill/>
                <a:round/>
                <a:headEnd/>
                <a:tailEnd/>
              </a:ln>
            </p:spPr>
            <p:txBody>
              <a:bodyPr/>
              <a:lstStyle/>
              <a:p>
                <a:pPr>
                  <a:defRPr/>
                </a:pPr>
                <a:endParaRPr lang="en-CA"/>
              </a:p>
            </p:txBody>
          </p:sp>
          <p:sp>
            <p:nvSpPr>
              <p:cNvPr id="427054" name="Rectangle 46"/>
              <p:cNvSpPr>
                <a:spLocks noChangeArrowheads="1"/>
              </p:cNvSpPr>
              <p:nvPr/>
            </p:nvSpPr>
            <p:spPr bwMode="auto">
              <a:xfrm>
                <a:off x="4349" y="1487"/>
                <a:ext cx="66" cy="168"/>
              </a:xfrm>
              <a:prstGeom prst="rect">
                <a:avLst/>
              </a:prstGeom>
              <a:solidFill>
                <a:srgbClr val="808080"/>
              </a:solidFill>
              <a:ln w="9525">
                <a:noFill/>
                <a:miter lim="800000"/>
                <a:headEnd/>
                <a:tailEnd/>
              </a:ln>
            </p:spPr>
            <p:txBody>
              <a:bodyPr/>
              <a:lstStyle/>
              <a:p>
                <a:pPr>
                  <a:defRPr/>
                </a:pPr>
                <a:endParaRPr lang="en-CA"/>
              </a:p>
            </p:txBody>
          </p:sp>
          <p:sp>
            <p:nvSpPr>
              <p:cNvPr id="427055" name="Rectangle 47"/>
              <p:cNvSpPr>
                <a:spLocks noChangeArrowheads="1"/>
              </p:cNvSpPr>
              <p:nvPr/>
            </p:nvSpPr>
            <p:spPr bwMode="auto">
              <a:xfrm>
                <a:off x="4353" y="1502"/>
                <a:ext cx="81" cy="162"/>
              </a:xfrm>
              <a:prstGeom prst="rect">
                <a:avLst/>
              </a:prstGeom>
              <a:solidFill>
                <a:srgbClr val="404040"/>
              </a:solidFill>
              <a:ln w="9525">
                <a:noFill/>
                <a:miter lim="800000"/>
                <a:headEnd/>
                <a:tailEnd/>
              </a:ln>
            </p:spPr>
            <p:txBody>
              <a:bodyPr/>
              <a:lstStyle/>
              <a:p>
                <a:pPr>
                  <a:defRPr/>
                </a:pPr>
                <a:endParaRPr lang="en-CA"/>
              </a:p>
            </p:txBody>
          </p:sp>
          <p:grpSp>
            <p:nvGrpSpPr>
              <p:cNvPr id="220179" name="Group 48"/>
              <p:cNvGrpSpPr>
                <a:grpSpLocks/>
              </p:cNvGrpSpPr>
              <p:nvPr/>
            </p:nvGrpSpPr>
            <p:grpSpPr bwMode="auto">
              <a:xfrm>
                <a:off x="4345" y="1502"/>
                <a:ext cx="97" cy="163"/>
                <a:chOff x="4345" y="1502"/>
                <a:chExt cx="97" cy="163"/>
              </a:xfrm>
            </p:grpSpPr>
            <p:sp>
              <p:nvSpPr>
                <p:cNvPr id="427057" name="Rectangle 49"/>
                <p:cNvSpPr>
                  <a:spLocks noChangeArrowheads="1"/>
                </p:cNvSpPr>
                <p:nvPr/>
              </p:nvSpPr>
              <p:spPr bwMode="auto">
                <a:xfrm>
                  <a:off x="4323" y="1506"/>
                  <a:ext cx="15" cy="160"/>
                </a:xfrm>
                <a:prstGeom prst="rect">
                  <a:avLst/>
                </a:prstGeom>
                <a:solidFill>
                  <a:srgbClr val="000000"/>
                </a:solidFill>
                <a:ln w="9525">
                  <a:noFill/>
                  <a:miter lim="800000"/>
                  <a:headEnd/>
                  <a:tailEnd/>
                </a:ln>
              </p:spPr>
              <p:txBody>
                <a:bodyPr/>
                <a:lstStyle/>
                <a:p>
                  <a:pPr>
                    <a:defRPr/>
                  </a:pPr>
                  <a:endParaRPr lang="en-CA"/>
                </a:p>
              </p:txBody>
            </p:sp>
            <p:sp>
              <p:nvSpPr>
                <p:cNvPr id="427058" name="Rectangle 50"/>
                <p:cNvSpPr>
                  <a:spLocks noChangeArrowheads="1"/>
                </p:cNvSpPr>
                <p:nvPr/>
              </p:nvSpPr>
              <p:spPr bwMode="auto">
                <a:xfrm>
                  <a:off x="4412" y="1503"/>
                  <a:ext cx="15" cy="160"/>
                </a:xfrm>
                <a:prstGeom prst="rect">
                  <a:avLst/>
                </a:prstGeom>
                <a:solidFill>
                  <a:srgbClr val="000000"/>
                </a:solidFill>
                <a:ln w="9525">
                  <a:noFill/>
                  <a:miter lim="800000"/>
                  <a:headEnd/>
                  <a:tailEnd/>
                </a:ln>
              </p:spPr>
              <p:txBody>
                <a:bodyPr/>
                <a:lstStyle/>
                <a:p>
                  <a:pPr>
                    <a:defRPr/>
                  </a:pPr>
                  <a:endParaRPr lang="en-CA"/>
                </a:p>
              </p:txBody>
            </p:sp>
            <p:grpSp>
              <p:nvGrpSpPr>
                <p:cNvPr id="220182" name="Group 51"/>
                <p:cNvGrpSpPr>
                  <a:grpSpLocks/>
                </p:cNvGrpSpPr>
                <p:nvPr/>
              </p:nvGrpSpPr>
              <p:grpSpPr bwMode="auto">
                <a:xfrm>
                  <a:off x="4349" y="1510"/>
                  <a:ext cx="87" cy="41"/>
                  <a:chOff x="4349" y="1510"/>
                  <a:chExt cx="87" cy="41"/>
                </a:xfrm>
              </p:grpSpPr>
              <p:sp>
                <p:nvSpPr>
                  <p:cNvPr id="427060" name="Freeform 52"/>
                  <p:cNvSpPr>
                    <a:spLocks/>
                  </p:cNvSpPr>
                  <p:nvPr/>
                </p:nvSpPr>
                <p:spPr bwMode="auto">
                  <a:xfrm>
                    <a:off x="4329" y="1528"/>
                    <a:ext cx="68" cy="31"/>
                  </a:xfrm>
                  <a:custGeom>
                    <a:avLst/>
                    <a:gdLst/>
                    <a:ahLst/>
                    <a:cxnLst>
                      <a:cxn ang="0">
                        <a:pos x="195" y="0"/>
                      </a:cxn>
                      <a:cxn ang="0">
                        <a:pos x="0" y="56"/>
                      </a:cxn>
                      <a:cxn ang="0">
                        <a:pos x="2" y="123"/>
                      </a:cxn>
                      <a:cxn ang="0">
                        <a:pos x="201" y="69"/>
                      </a:cxn>
                      <a:cxn ang="0">
                        <a:pos x="195" y="0"/>
                      </a:cxn>
                    </a:cxnLst>
                    <a:rect l="0" t="0" r="r" b="b"/>
                    <a:pathLst>
                      <a:path w="201" h="123">
                        <a:moveTo>
                          <a:pt x="195" y="0"/>
                        </a:moveTo>
                        <a:lnTo>
                          <a:pt x="0" y="56"/>
                        </a:lnTo>
                        <a:lnTo>
                          <a:pt x="2" y="123"/>
                        </a:lnTo>
                        <a:lnTo>
                          <a:pt x="201" y="69"/>
                        </a:lnTo>
                        <a:lnTo>
                          <a:pt x="195" y="0"/>
                        </a:lnTo>
                        <a:close/>
                      </a:path>
                    </a:pathLst>
                  </a:custGeom>
                  <a:solidFill>
                    <a:srgbClr val="606060"/>
                  </a:solidFill>
                  <a:ln w="9525">
                    <a:noFill/>
                    <a:round/>
                    <a:headEnd/>
                    <a:tailEnd/>
                  </a:ln>
                </p:spPr>
                <p:txBody>
                  <a:bodyPr/>
                  <a:lstStyle/>
                  <a:p>
                    <a:pPr>
                      <a:defRPr/>
                    </a:pPr>
                    <a:endParaRPr lang="en-CA"/>
                  </a:p>
                </p:txBody>
              </p:sp>
              <p:sp>
                <p:nvSpPr>
                  <p:cNvPr id="427061" name="Oval 53"/>
                  <p:cNvSpPr>
                    <a:spLocks noChangeArrowheads="1"/>
                  </p:cNvSpPr>
                  <p:nvPr/>
                </p:nvSpPr>
                <p:spPr bwMode="auto">
                  <a:xfrm>
                    <a:off x="4313" y="1541"/>
                    <a:ext cx="24" cy="18"/>
                  </a:xfrm>
                  <a:prstGeom prst="ellipse">
                    <a:avLst/>
                  </a:prstGeom>
                  <a:solidFill>
                    <a:srgbClr val="606060"/>
                  </a:solidFill>
                  <a:ln w="9525">
                    <a:noFill/>
                    <a:round/>
                    <a:headEnd/>
                    <a:tailEnd/>
                  </a:ln>
                </p:spPr>
                <p:txBody>
                  <a:bodyPr/>
                  <a:lstStyle/>
                  <a:p>
                    <a:pPr>
                      <a:defRPr/>
                    </a:pPr>
                    <a:endParaRPr lang="en-CA"/>
                  </a:p>
                </p:txBody>
              </p:sp>
              <p:sp>
                <p:nvSpPr>
                  <p:cNvPr id="427062" name="Oval 54"/>
                  <p:cNvSpPr>
                    <a:spLocks noChangeArrowheads="1"/>
                  </p:cNvSpPr>
                  <p:nvPr/>
                </p:nvSpPr>
                <p:spPr bwMode="auto">
                  <a:xfrm>
                    <a:off x="4388" y="1519"/>
                    <a:ext cx="24" cy="24"/>
                  </a:xfrm>
                  <a:prstGeom prst="ellipse">
                    <a:avLst/>
                  </a:prstGeom>
                  <a:solidFill>
                    <a:srgbClr val="606060"/>
                  </a:solidFill>
                  <a:ln w="9525">
                    <a:noFill/>
                    <a:round/>
                    <a:headEnd/>
                    <a:tailEnd/>
                  </a:ln>
                </p:spPr>
                <p:txBody>
                  <a:bodyPr/>
                  <a:lstStyle/>
                  <a:p>
                    <a:pPr>
                      <a:defRPr/>
                    </a:pPr>
                    <a:endParaRPr lang="en-CA"/>
                  </a:p>
                </p:txBody>
              </p:sp>
            </p:grpSp>
            <p:grpSp>
              <p:nvGrpSpPr>
                <p:cNvPr id="220183" name="Group 55"/>
                <p:cNvGrpSpPr>
                  <a:grpSpLocks/>
                </p:cNvGrpSpPr>
                <p:nvPr/>
              </p:nvGrpSpPr>
              <p:grpSpPr bwMode="auto">
                <a:xfrm>
                  <a:off x="4350" y="1546"/>
                  <a:ext cx="87" cy="41"/>
                  <a:chOff x="4350" y="1546"/>
                  <a:chExt cx="87" cy="41"/>
                </a:xfrm>
              </p:grpSpPr>
              <p:sp>
                <p:nvSpPr>
                  <p:cNvPr id="427064" name="Freeform 56"/>
                  <p:cNvSpPr>
                    <a:spLocks/>
                  </p:cNvSpPr>
                  <p:nvPr/>
                </p:nvSpPr>
                <p:spPr bwMode="auto">
                  <a:xfrm>
                    <a:off x="4337" y="1550"/>
                    <a:ext cx="68" cy="44"/>
                  </a:xfrm>
                  <a:custGeom>
                    <a:avLst/>
                    <a:gdLst/>
                    <a:ahLst/>
                    <a:cxnLst>
                      <a:cxn ang="0">
                        <a:pos x="195" y="0"/>
                      </a:cxn>
                      <a:cxn ang="0">
                        <a:pos x="0" y="55"/>
                      </a:cxn>
                      <a:cxn ang="0">
                        <a:pos x="1" y="123"/>
                      </a:cxn>
                      <a:cxn ang="0">
                        <a:pos x="201" y="69"/>
                      </a:cxn>
                      <a:cxn ang="0">
                        <a:pos x="195" y="0"/>
                      </a:cxn>
                    </a:cxnLst>
                    <a:rect l="0" t="0" r="r" b="b"/>
                    <a:pathLst>
                      <a:path w="201" h="123">
                        <a:moveTo>
                          <a:pt x="195" y="0"/>
                        </a:moveTo>
                        <a:lnTo>
                          <a:pt x="0" y="55"/>
                        </a:lnTo>
                        <a:lnTo>
                          <a:pt x="1" y="123"/>
                        </a:lnTo>
                        <a:lnTo>
                          <a:pt x="201" y="69"/>
                        </a:lnTo>
                        <a:lnTo>
                          <a:pt x="195" y="0"/>
                        </a:lnTo>
                        <a:close/>
                      </a:path>
                    </a:pathLst>
                  </a:custGeom>
                  <a:solidFill>
                    <a:srgbClr val="606060"/>
                  </a:solidFill>
                  <a:ln w="9525">
                    <a:noFill/>
                    <a:round/>
                    <a:headEnd/>
                    <a:tailEnd/>
                  </a:ln>
                </p:spPr>
                <p:txBody>
                  <a:bodyPr/>
                  <a:lstStyle/>
                  <a:p>
                    <a:pPr>
                      <a:defRPr/>
                    </a:pPr>
                    <a:endParaRPr lang="en-CA"/>
                  </a:p>
                </p:txBody>
              </p:sp>
              <p:sp>
                <p:nvSpPr>
                  <p:cNvPr id="427065" name="Oval 57"/>
                  <p:cNvSpPr>
                    <a:spLocks noChangeArrowheads="1"/>
                  </p:cNvSpPr>
                  <p:nvPr/>
                </p:nvSpPr>
                <p:spPr bwMode="auto">
                  <a:xfrm>
                    <a:off x="4321" y="1583"/>
                    <a:ext cx="24" cy="21"/>
                  </a:xfrm>
                  <a:prstGeom prst="ellipse">
                    <a:avLst/>
                  </a:prstGeom>
                  <a:solidFill>
                    <a:srgbClr val="606060"/>
                  </a:solidFill>
                  <a:ln w="9525">
                    <a:noFill/>
                    <a:round/>
                    <a:headEnd/>
                    <a:tailEnd/>
                  </a:ln>
                </p:spPr>
                <p:txBody>
                  <a:bodyPr/>
                  <a:lstStyle/>
                  <a:p>
                    <a:pPr>
                      <a:defRPr/>
                    </a:pPr>
                    <a:endParaRPr lang="en-CA"/>
                  </a:p>
                </p:txBody>
              </p:sp>
              <p:sp>
                <p:nvSpPr>
                  <p:cNvPr id="427066" name="Oval 58"/>
                  <p:cNvSpPr>
                    <a:spLocks noChangeArrowheads="1"/>
                  </p:cNvSpPr>
                  <p:nvPr/>
                </p:nvSpPr>
                <p:spPr bwMode="auto">
                  <a:xfrm>
                    <a:off x="4391" y="1548"/>
                    <a:ext cx="24" cy="19"/>
                  </a:xfrm>
                  <a:prstGeom prst="ellipse">
                    <a:avLst/>
                  </a:prstGeom>
                  <a:solidFill>
                    <a:srgbClr val="606060"/>
                  </a:solidFill>
                  <a:ln w="9525">
                    <a:noFill/>
                    <a:round/>
                    <a:headEnd/>
                    <a:tailEnd/>
                  </a:ln>
                </p:spPr>
                <p:txBody>
                  <a:bodyPr/>
                  <a:lstStyle/>
                  <a:p>
                    <a:pPr>
                      <a:defRPr/>
                    </a:pPr>
                    <a:endParaRPr lang="en-CA"/>
                  </a:p>
                </p:txBody>
              </p:sp>
            </p:grpSp>
            <p:grpSp>
              <p:nvGrpSpPr>
                <p:cNvPr id="220184" name="Group 59"/>
                <p:cNvGrpSpPr>
                  <a:grpSpLocks/>
                </p:cNvGrpSpPr>
                <p:nvPr/>
              </p:nvGrpSpPr>
              <p:grpSpPr bwMode="auto">
                <a:xfrm>
                  <a:off x="4349" y="1581"/>
                  <a:ext cx="87" cy="41"/>
                  <a:chOff x="4349" y="1581"/>
                  <a:chExt cx="87" cy="41"/>
                </a:xfrm>
              </p:grpSpPr>
              <p:sp>
                <p:nvSpPr>
                  <p:cNvPr id="427068" name="Freeform 60"/>
                  <p:cNvSpPr>
                    <a:spLocks/>
                  </p:cNvSpPr>
                  <p:nvPr/>
                </p:nvSpPr>
                <p:spPr bwMode="auto">
                  <a:xfrm>
                    <a:off x="4329" y="1572"/>
                    <a:ext cx="67" cy="45"/>
                  </a:xfrm>
                  <a:custGeom>
                    <a:avLst/>
                    <a:gdLst/>
                    <a:ahLst/>
                    <a:cxnLst>
                      <a:cxn ang="0">
                        <a:pos x="195" y="0"/>
                      </a:cxn>
                      <a:cxn ang="0">
                        <a:pos x="0" y="55"/>
                      </a:cxn>
                      <a:cxn ang="0">
                        <a:pos x="1" y="123"/>
                      </a:cxn>
                      <a:cxn ang="0">
                        <a:pos x="201" y="69"/>
                      </a:cxn>
                      <a:cxn ang="0">
                        <a:pos x="195" y="0"/>
                      </a:cxn>
                    </a:cxnLst>
                    <a:rect l="0" t="0" r="r" b="b"/>
                    <a:pathLst>
                      <a:path w="201" h="123">
                        <a:moveTo>
                          <a:pt x="195" y="0"/>
                        </a:moveTo>
                        <a:lnTo>
                          <a:pt x="0" y="55"/>
                        </a:lnTo>
                        <a:lnTo>
                          <a:pt x="1" y="123"/>
                        </a:lnTo>
                        <a:lnTo>
                          <a:pt x="201" y="69"/>
                        </a:lnTo>
                        <a:lnTo>
                          <a:pt x="195" y="0"/>
                        </a:lnTo>
                        <a:close/>
                      </a:path>
                    </a:pathLst>
                  </a:custGeom>
                  <a:solidFill>
                    <a:srgbClr val="606060"/>
                  </a:solidFill>
                  <a:ln w="9525">
                    <a:noFill/>
                    <a:round/>
                    <a:headEnd/>
                    <a:tailEnd/>
                  </a:ln>
                </p:spPr>
                <p:txBody>
                  <a:bodyPr/>
                  <a:lstStyle/>
                  <a:p>
                    <a:pPr>
                      <a:defRPr/>
                    </a:pPr>
                    <a:endParaRPr lang="en-CA"/>
                  </a:p>
                </p:txBody>
              </p:sp>
              <p:sp>
                <p:nvSpPr>
                  <p:cNvPr id="427069" name="Oval 61"/>
                  <p:cNvSpPr>
                    <a:spLocks noChangeArrowheads="1"/>
                  </p:cNvSpPr>
                  <p:nvPr/>
                </p:nvSpPr>
                <p:spPr bwMode="auto">
                  <a:xfrm>
                    <a:off x="4312" y="1596"/>
                    <a:ext cx="24" cy="24"/>
                  </a:xfrm>
                  <a:prstGeom prst="ellipse">
                    <a:avLst/>
                  </a:prstGeom>
                  <a:solidFill>
                    <a:srgbClr val="606060"/>
                  </a:solidFill>
                  <a:ln w="9525">
                    <a:noFill/>
                    <a:round/>
                    <a:headEnd/>
                    <a:tailEnd/>
                  </a:ln>
                </p:spPr>
                <p:txBody>
                  <a:bodyPr/>
                  <a:lstStyle/>
                  <a:p>
                    <a:pPr>
                      <a:defRPr/>
                    </a:pPr>
                    <a:endParaRPr lang="en-CA"/>
                  </a:p>
                </p:txBody>
              </p:sp>
              <p:sp>
                <p:nvSpPr>
                  <p:cNvPr id="427070" name="Oval 62"/>
                  <p:cNvSpPr>
                    <a:spLocks noChangeArrowheads="1"/>
                  </p:cNvSpPr>
                  <p:nvPr/>
                </p:nvSpPr>
                <p:spPr bwMode="auto">
                  <a:xfrm>
                    <a:off x="4384" y="1586"/>
                    <a:ext cx="24" cy="23"/>
                  </a:xfrm>
                  <a:prstGeom prst="ellipse">
                    <a:avLst/>
                  </a:prstGeom>
                  <a:solidFill>
                    <a:srgbClr val="606060"/>
                  </a:solidFill>
                  <a:ln w="9525">
                    <a:noFill/>
                    <a:round/>
                    <a:headEnd/>
                    <a:tailEnd/>
                  </a:ln>
                </p:spPr>
                <p:txBody>
                  <a:bodyPr/>
                  <a:lstStyle/>
                  <a:p>
                    <a:pPr>
                      <a:defRPr/>
                    </a:pPr>
                    <a:endParaRPr lang="en-CA"/>
                  </a:p>
                </p:txBody>
              </p:sp>
            </p:grpSp>
            <p:grpSp>
              <p:nvGrpSpPr>
                <p:cNvPr id="220185" name="Group 63"/>
                <p:cNvGrpSpPr>
                  <a:grpSpLocks/>
                </p:cNvGrpSpPr>
                <p:nvPr/>
              </p:nvGrpSpPr>
              <p:grpSpPr bwMode="auto">
                <a:xfrm>
                  <a:off x="4350" y="1617"/>
                  <a:ext cx="87" cy="41"/>
                  <a:chOff x="4350" y="1617"/>
                  <a:chExt cx="87" cy="41"/>
                </a:xfrm>
              </p:grpSpPr>
              <p:sp>
                <p:nvSpPr>
                  <p:cNvPr id="427072" name="Freeform 64"/>
                  <p:cNvSpPr>
                    <a:spLocks/>
                  </p:cNvSpPr>
                  <p:nvPr/>
                </p:nvSpPr>
                <p:spPr bwMode="auto">
                  <a:xfrm>
                    <a:off x="4338" y="1629"/>
                    <a:ext cx="67" cy="40"/>
                  </a:xfrm>
                  <a:custGeom>
                    <a:avLst/>
                    <a:gdLst/>
                    <a:ahLst/>
                    <a:cxnLst>
                      <a:cxn ang="0">
                        <a:pos x="195" y="0"/>
                      </a:cxn>
                      <a:cxn ang="0">
                        <a:pos x="0" y="56"/>
                      </a:cxn>
                      <a:cxn ang="0">
                        <a:pos x="2" y="123"/>
                      </a:cxn>
                      <a:cxn ang="0">
                        <a:pos x="201" y="69"/>
                      </a:cxn>
                      <a:cxn ang="0">
                        <a:pos x="195" y="0"/>
                      </a:cxn>
                    </a:cxnLst>
                    <a:rect l="0" t="0" r="r" b="b"/>
                    <a:pathLst>
                      <a:path w="201" h="123">
                        <a:moveTo>
                          <a:pt x="195" y="0"/>
                        </a:moveTo>
                        <a:lnTo>
                          <a:pt x="0" y="56"/>
                        </a:lnTo>
                        <a:lnTo>
                          <a:pt x="2" y="123"/>
                        </a:lnTo>
                        <a:lnTo>
                          <a:pt x="201" y="69"/>
                        </a:lnTo>
                        <a:lnTo>
                          <a:pt x="195" y="0"/>
                        </a:lnTo>
                        <a:close/>
                      </a:path>
                    </a:pathLst>
                  </a:custGeom>
                  <a:solidFill>
                    <a:srgbClr val="606060"/>
                  </a:solidFill>
                  <a:ln w="9525">
                    <a:noFill/>
                    <a:round/>
                    <a:headEnd/>
                    <a:tailEnd/>
                  </a:ln>
                </p:spPr>
                <p:txBody>
                  <a:bodyPr/>
                  <a:lstStyle/>
                  <a:p>
                    <a:pPr>
                      <a:defRPr/>
                    </a:pPr>
                    <a:endParaRPr lang="en-CA"/>
                  </a:p>
                </p:txBody>
              </p:sp>
              <p:sp>
                <p:nvSpPr>
                  <p:cNvPr id="427073" name="Oval 65"/>
                  <p:cNvSpPr>
                    <a:spLocks noChangeArrowheads="1"/>
                  </p:cNvSpPr>
                  <p:nvPr/>
                </p:nvSpPr>
                <p:spPr bwMode="auto">
                  <a:xfrm>
                    <a:off x="4324" y="1648"/>
                    <a:ext cx="24" cy="24"/>
                  </a:xfrm>
                  <a:prstGeom prst="ellipse">
                    <a:avLst/>
                  </a:prstGeom>
                  <a:solidFill>
                    <a:srgbClr val="606060"/>
                  </a:solidFill>
                  <a:ln w="9525">
                    <a:noFill/>
                    <a:round/>
                    <a:headEnd/>
                    <a:tailEnd/>
                  </a:ln>
                </p:spPr>
                <p:txBody>
                  <a:bodyPr/>
                  <a:lstStyle/>
                  <a:p>
                    <a:pPr>
                      <a:defRPr/>
                    </a:pPr>
                    <a:endParaRPr lang="en-CA"/>
                  </a:p>
                </p:txBody>
              </p:sp>
              <p:sp>
                <p:nvSpPr>
                  <p:cNvPr id="427074" name="Oval 66"/>
                  <p:cNvSpPr>
                    <a:spLocks noChangeArrowheads="1"/>
                  </p:cNvSpPr>
                  <p:nvPr/>
                </p:nvSpPr>
                <p:spPr bwMode="auto">
                  <a:xfrm>
                    <a:off x="4394" y="1624"/>
                    <a:ext cx="24" cy="24"/>
                  </a:xfrm>
                  <a:prstGeom prst="ellipse">
                    <a:avLst/>
                  </a:prstGeom>
                  <a:solidFill>
                    <a:srgbClr val="606060"/>
                  </a:solidFill>
                  <a:ln w="9525">
                    <a:noFill/>
                    <a:round/>
                    <a:headEnd/>
                    <a:tailEnd/>
                  </a:ln>
                </p:spPr>
                <p:txBody>
                  <a:bodyPr/>
                  <a:lstStyle/>
                  <a:p>
                    <a:pPr>
                      <a:defRPr/>
                    </a:pPr>
                    <a:endParaRPr lang="en-CA"/>
                  </a:p>
                </p:txBody>
              </p:sp>
            </p:grpSp>
          </p:grpSp>
        </p:grpSp>
        <p:graphicFrame>
          <p:nvGraphicFramePr>
            <p:cNvPr id="220172" name="Object 6"/>
            <p:cNvGraphicFramePr>
              <a:graphicFrameLocks noChangeAspect="1"/>
            </p:cNvGraphicFramePr>
            <p:nvPr/>
          </p:nvGraphicFramePr>
          <p:xfrm>
            <a:off x="59" y="3728"/>
            <a:ext cx="1536" cy="592"/>
          </p:xfrm>
          <a:graphic>
            <a:graphicData uri="http://schemas.openxmlformats.org/presentationml/2006/ole">
              <mc:AlternateContent xmlns:mc="http://schemas.openxmlformats.org/markup-compatibility/2006">
                <mc:Choice xmlns:v="urn:schemas-microsoft-com:vml" Requires="v">
                  <p:oleObj spid="_x0000_s220233" name="Clip" r:id="rId11" imgW="4884738" imgH="1882775" progId="MS_ClipArt_Gallery.2">
                    <p:embed/>
                  </p:oleObj>
                </mc:Choice>
                <mc:Fallback>
                  <p:oleObj name="Clip" r:id="rId11" imgW="4884738" imgH="1882775" progId="MS_ClipArt_Gallery.2">
                    <p:embed/>
                    <p:pic>
                      <p:nvPicPr>
                        <p:cNvPr id="0" name="Object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9" y="3728"/>
                          <a:ext cx="1536" cy="5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27076" name="Text Box 68"/>
          <p:cNvSpPr txBox="1">
            <a:spLocks noChangeArrowheads="1"/>
          </p:cNvSpPr>
          <p:nvPr/>
        </p:nvSpPr>
        <p:spPr bwMode="auto">
          <a:xfrm>
            <a:off x="6088063" y="6629400"/>
            <a:ext cx="3741737" cy="280988"/>
          </a:xfrm>
          <a:prstGeom prst="rect">
            <a:avLst/>
          </a:prstGeom>
          <a:noFill/>
          <a:ln w="9525">
            <a:noFill/>
            <a:miter lim="800000"/>
            <a:headEnd/>
            <a:tailEnd/>
          </a:ln>
          <a:effectLst/>
        </p:spPr>
        <p:txBody>
          <a:bodyPr lIns="595658" tIns="49638" rIns="595658" bIns="49638">
            <a:spAutoFit/>
          </a:bodyPr>
          <a:lstStyle/>
          <a:p>
            <a:pPr>
              <a:spcBef>
                <a:spcPct val="20000"/>
              </a:spcBef>
              <a:buFontTx/>
              <a:buChar char=" "/>
              <a:defRPr/>
            </a:pPr>
            <a:r>
              <a:rPr lang="en-US" sz="1200">
                <a:solidFill>
                  <a:schemeClr val="accent1"/>
                </a:solidFill>
              </a:rPr>
              <a:t>Rudich www.discretemath.com</a:t>
            </a:r>
            <a:endParaRPr lang="en-CA" sz="1200">
              <a:solidFill>
                <a:schemeClr val="accent1"/>
              </a:solidFill>
            </a:endParaRPr>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body" idx="1"/>
          </p:nvPr>
        </p:nvSpPr>
        <p:spPr>
          <a:xfrm>
            <a:off x="3048000" y="1905000"/>
            <a:ext cx="3048000" cy="609600"/>
          </a:xfrm>
        </p:spPr>
        <p:txBody>
          <a:bodyPr/>
          <a:lstStyle/>
          <a:p>
            <a:pPr algn="ctr">
              <a:defRPr/>
            </a:pPr>
            <a:r>
              <a:rPr lang="en-US"/>
              <a:t>Creativity</a:t>
            </a:r>
          </a:p>
        </p:txBody>
      </p:sp>
      <p:sp>
        <p:nvSpPr>
          <p:cNvPr id="428035" name="Rectangle 3"/>
          <p:cNvSpPr>
            <a:spLocks noGrp="1" noChangeArrowheads="1"/>
          </p:cNvSpPr>
          <p:nvPr>
            <p:ph type="title"/>
          </p:nvPr>
        </p:nvSpPr>
        <p:spPr>
          <a:xfrm>
            <a:off x="381000" y="381000"/>
            <a:ext cx="7772400" cy="1143000"/>
          </a:xfrm>
        </p:spPr>
        <p:txBody>
          <a:bodyPr/>
          <a:lstStyle/>
          <a:p>
            <a:pPr>
              <a:defRPr/>
            </a:pPr>
            <a:r>
              <a:rPr lang="en-US"/>
              <a:t>The future belongs to the computer scientist who has</a:t>
            </a:r>
          </a:p>
        </p:txBody>
      </p:sp>
      <p:graphicFrame>
        <p:nvGraphicFramePr>
          <p:cNvPr id="221188" name="Object 2"/>
          <p:cNvGraphicFramePr>
            <a:graphicFrameLocks noChangeAspect="1"/>
          </p:cNvGraphicFramePr>
          <p:nvPr/>
        </p:nvGraphicFramePr>
        <p:xfrm>
          <a:off x="7543800" y="381000"/>
          <a:ext cx="850900" cy="1685925"/>
        </p:xfrm>
        <a:graphic>
          <a:graphicData uri="http://schemas.openxmlformats.org/presentationml/2006/ole">
            <mc:AlternateContent xmlns:mc="http://schemas.openxmlformats.org/markup-compatibility/2006">
              <mc:Choice xmlns:v="urn:schemas-microsoft-com:vml" Requires="v">
                <p:oleObj spid="_x0000_s221190" name="Clip" r:id="rId3" imgW="1352674" imgH="2724170" progId="MS_ClipArt_Gallery.2">
                  <p:embed/>
                </p:oleObj>
              </mc:Choice>
              <mc:Fallback>
                <p:oleObj name="Clip" r:id="rId3" imgW="1352674" imgH="2724170"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43800" y="3810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221189" name="Picture 5" descr="umbrell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24200" y="3244850"/>
            <a:ext cx="3429000"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210" name="Picture 2" descr="j01887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3575" y="2835275"/>
            <a:ext cx="274002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59" name="Rectangle 3"/>
          <p:cNvSpPr>
            <a:spLocks noGrp="1" noChangeArrowheads="1"/>
          </p:cNvSpPr>
          <p:nvPr>
            <p:ph type="body" idx="1"/>
          </p:nvPr>
        </p:nvSpPr>
        <p:spPr>
          <a:xfrm>
            <a:off x="3048000" y="1905000"/>
            <a:ext cx="3048000" cy="609600"/>
          </a:xfrm>
        </p:spPr>
        <p:txBody>
          <a:bodyPr/>
          <a:lstStyle/>
          <a:p>
            <a:pPr algn="ctr">
              <a:defRPr/>
            </a:pPr>
            <a:r>
              <a:rPr lang="en-US"/>
              <a:t>Logical Thinking</a:t>
            </a:r>
          </a:p>
        </p:txBody>
      </p:sp>
      <p:sp>
        <p:nvSpPr>
          <p:cNvPr id="429060" name="Rectangle 4"/>
          <p:cNvSpPr>
            <a:spLocks noGrp="1" noChangeArrowheads="1"/>
          </p:cNvSpPr>
          <p:nvPr>
            <p:ph type="title"/>
          </p:nvPr>
        </p:nvSpPr>
        <p:spPr>
          <a:xfrm>
            <a:off x="381000" y="381000"/>
            <a:ext cx="7772400" cy="1143000"/>
          </a:xfrm>
        </p:spPr>
        <p:txBody>
          <a:bodyPr/>
          <a:lstStyle/>
          <a:p>
            <a:pPr>
              <a:defRPr/>
            </a:pPr>
            <a:r>
              <a:rPr lang="en-US"/>
              <a:t>The future belongs to the computer scientist who has</a:t>
            </a:r>
          </a:p>
        </p:txBody>
      </p:sp>
      <p:graphicFrame>
        <p:nvGraphicFramePr>
          <p:cNvPr id="222213" name="Object 2"/>
          <p:cNvGraphicFramePr>
            <a:graphicFrameLocks noChangeAspect="1"/>
          </p:cNvGraphicFramePr>
          <p:nvPr/>
        </p:nvGraphicFramePr>
        <p:xfrm>
          <a:off x="7543800" y="381000"/>
          <a:ext cx="850900" cy="1685925"/>
        </p:xfrm>
        <a:graphic>
          <a:graphicData uri="http://schemas.openxmlformats.org/presentationml/2006/ole">
            <mc:AlternateContent xmlns:mc="http://schemas.openxmlformats.org/markup-compatibility/2006">
              <mc:Choice xmlns:v="urn:schemas-microsoft-com:vml" Requires="v">
                <p:oleObj spid="_x0000_s222214" name="Clip" r:id="rId4" imgW="1352674" imgH="2724170" progId="MS_ClipArt_Gallery.2">
                  <p:embed/>
                </p:oleObj>
              </mc:Choice>
              <mc:Fallback>
                <p:oleObj name="Clip" r:id="rId4" imgW="1352674" imgH="2724170" progId="MS_ClipArt_Gallery.2">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3810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2"/>
          <p:cNvSpPr>
            <a:spLocks noGrp="1" noChangeArrowheads="1"/>
          </p:cNvSpPr>
          <p:nvPr>
            <p:ph type="body" idx="1"/>
          </p:nvPr>
        </p:nvSpPr>
        <p:spPr>
          <a:xfrm>
            <a:off x="2819400" y="1905000"/>
            <a:ext cx="3505200" cy="609600"/>
          </a:xfrm>
        </p:spPr>
        <p:txBody>
          <a:bodyPr/>
          <a:lstStyle/>
          <a:p>
            <a:pPr algn="ctr">
              <a:defRPr/>
            </a:pPr>
            <a:r>
              <a:rPr lang="en-US"/>
              <a:t>Abstract thinking.</a:t>
            </a:r>
            <a:endParaRPr lang="en-CA"/>
          </a:p>
        </p:txBody>
      </p:sp>
      <p:pic>
        <p:nvPicPr>
          <p:cNvPr id="223235" name="Picture 3" descr="dd00786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3575" y="3048000"/>
            <a:ext cx="296862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84" name="Rectangle 4"/>
          <p:cNvSpPr>
            <a:spLocks noGrp="1" noChangeArrowheads="1"/>
          </p:cNvSpPr>
          <p:nvPr>
            <p:ph type="title"/>
          </p:nvPr>
        </p:nvSpPr>
        <p:spPr>
          <a:xfrm>
            <a:off x="381000" y="381000"/>
            <a:ext cx="7772400" cy="1143000"/>
          </a:xfrm>
        </p:spPr>
        <p:txBody>
          <a:bodyPr/>
          <a:lstStyle/>
          <a:p>
            <a:pPr>
              <a:defRPr/>
            </a:pPr>
            <a:r>
              <a:rPr lang="en-US"/>
              <a:t>The future belongs to the computer scientist who has</a:t>
            </a:r>
          </a:p>
        </p:txBody>
      </p:sp>
      <p:graphicFrame>
        <p:nvGraphicFramePr>
          <p:cNvPr id="223237" name="Object 2"/>
          <p:cNvGraphicFramePr>
            <a:graphicFrameLocks noChangeAspect="1"/>
          </p:cNvGraphicFramePr>
          <p:nvPr/>
        </p:nvGraphicFramePr>
        <p:xfrm>
          <a:off x="7543800" y="381000"/>
          <a:ext cx="850900" cy="1685925"/>
        </p:xfrm>
        <a:graphic>
          <a:graphicData uri="http://schemas.openxmlformats.org/presentationml/2006/ole">
            <mc:AlternateContent xmlns:mc="http://schemas.openxmlformats.org/markup-compatibility/2006">
              <mc:Choice xmlns:v="urn:schemas-microsoft-com:vml" Requires="v">
                <p:oleObj spid="_x0000_s223238" name="Clip" r:id="rId4" imgW="1352674" imgH="2724170" progId="MS_ClipArt_Gallery.2">
                  <p:embed/>
                </p:oleObj>
              </mc:Choice>
              <mc:Fallback>
                <p:oleObj name="Clip" r:id="rId4" imgW="1352674" imgH="2724170" progId="MS_ClipArt_Gallery.2">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3810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a:xfrm>
            <a:off x="381000" y="381000"/>
            <a:ext cx="7772400" cy="1143000"/>
          </a:xfrm>
        </p:spPr>
        <p:txBody>
          <a:bodyPr/>
          <a:lstStyle/>
          <a:p>
            <a:pPr>
              <a:defRPr/>
            </a:pPr>
            <a:r>
              <a:rPr lang="en-US"/>
              <a:t>The future belongs to the computer scientist who has</a:t>
            </a:r>
          </a:p>
        </p:txBody>
      </p:sp>
      <p:graphicFrame>
        <p:nvGraphicFramePr>
          <p:cNvPr id="224259" name="Object 2"/>
          <p:cNvGraphicFramePr>
            <a:graphicFrameLocks noChangeAspect="1"/>
          </p:cNvGraphicFramePr>
          <p:nvPr/>
        </p:nvGraphicFramePr>
        <p:xfrm>
          <a:off x="7543800" y="381000"/>
          <a:ext cx="850900" cy="1685925"/>
        </p:xfrm>
        <a:graphic>
          <a:graphicData uri="http://schemas.openxmlformats.org/presentationml/2006/ole">
            <mc:AlternateContent xmlns:mc="http://schemas.openxmlformats.org/markup-compatibility/2006">
              <mc:Choice xmlns:v="urn:schemas-microsoft-com:vml" Requires="v">
                <p:oleObj spid="_x0000_s224261" name="Clip" r:id="rId3" imgW="1352674" imgH="2724170" progId="MS_ClipArt_Gallery.2">
                  <p:embed/>
                </p:oleObj>
              </mc:Choice>
              <mc:Fallback>
                <p:oleObj name="Clip" r:id="rId3" imgW="1352674" imgH="2724170"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43800" y="381000"/>
                        <a:ext cx="8509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1108" name="Text Box 4"/>
          <p:cNvSpPr txBox="1">
            <a:spLocks noChangeArrowheads="1"/>
          </p:cNvSpPr>
          <p:nvPr/>
        </p:nvSpPr>
        <p:spPr bwMode="auto">
          <a:xfrm>
            <a:off x="2762250" y="3124200"/>
            <a:ext cx="3638550" cy="1190625"/>
          </a:xfrm>
          <a:prstGeom prst="rect">
            <a:avLst/>
          </a:prstGeom>
          <a:noFill/>
          <a:ln w="9525">
            <a:noFill/>
            <a:miter lim="800000"/>
            <a:headEnd/>
            <a:tailEnd/>
          </a:ln>
          <a:effectLst/>
        </p:spPr>
        <p:txBody>
          <a:bodyPr wrap="none">
            <a:spAutoFit/>
          </a:bodyPr>
          <a:lstStyle/>
          <a:p>
            <a:pPr eaLnBrk="1" hangingPunct="1">
              <a:spcBef>
                <a:spcPct val="50000"/>
              </a:spcBef>
              <a:defRPr/>
            </a:pPr>
            <a:r>
              <a:rPr lang="en-US" b="1"/>
              <a:t>It is important to </a:t>
            </a:r>
            <a:br>
              <a:rPr lang="en-US" b="1"/>
            </a:br>
            <a:r>
              <a:rPr lang="en-US" b="1"/>
              <a:t>learn theory!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1108"/>
                                        </p:tgtEl>
                                        <p:attrNameLst>
                                          <p:attrName>style.visibility</p:attrName>
                                        </p:attrNameLst>
                                      </p:cBhvr>
                                      <p:to>
                                        <p:strVal val="visible"/>
                                      </p:to>
                                    </p:set>
                                    <p:anim calcmode="lin" valueType="num">
                                      <p:cBhvr>
                                        <p:cTn id="7" dur="1000" fill="hold"/>
                                        <p:tgtEl>
                                          <p:spTgt spid="431108"/>
                                        </p:tgtEl>
                                        <p:attrNameLst>
                                          <p:attrName>ppt_w</p:attrName>
                                        </p:attrNameLst>
                                      </p:cBhvr>
                                      <p:tavLst>
                                        <p:tav tm="0">
                                          <p:val>
                                            <p:fltVal val="0"/>
                                          </p:val>
                                        </p:tav>
                                        <p:tav tm="100000">
                                          <p:val>
                                            <p:strVal val="#ppt_w"/>
                                          </p:val>
                                        </p:tav>
                                      </p:tavLst>
                                    </p:anim>
                                    <p:anim calcmode="lin" valueType="num">
                                      <p:cBhvr>
                                        <p:cTn id="8" dur="1000" fill="hold"/>
                                        <p:tgtEl>
                                          <p:spTgt spid="431108"/>
                                        </p:tgtEl>
                                        <p:attrNameLst>
                                          <p:attrName>ppt_h</p:attrName>
                                        </p:attrNameLst>
                                      </p:cBhvr>
                                      <p:tavLst>
                                        <p:tav tm="0">
                                          <p:val>
                                            <p:fltVal val="0"/>
                                          </p:val>
                                        </p:tav>
                                        <p:tav tm="100000">
                                          <p:val>
                                            <p:strVal val="#ppt_h"/>
                                          </p:val>
                                        </p:tav>
                                      </p:tavLst>
                                    </p:anim>
                                    <p:anim calcmode="lin" valueType="num">
                                      <p:cBhvr>
                                        <p:cTn id="9" dur="1000" fill="hold"/>
                                        <p:tgtEl>
                                          <p:spTgt spid="4311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110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08"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2" name="Picture 2" descr="and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76200"/>
            <a:ext cx="12207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3" name="Picture 3" descr="datt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762000"/>
            <a:ext cx="12255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4" name="Picture 4" descr="franc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1371600"/>
            <a:ext cx="12319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5" name="Picture 5" descr="jef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1800" y="1981200"/>
            <a:ext cx="12207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6" name="Picture 6" descr="dymon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86200" y="2514600"/>
            <a:ext cx="12207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7" name="Picture 7" descr="zbignie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3200400"/>
            <a:ext cx="12207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36" name="Line 8"/>
          <p:cNvSpPr>
            <a:spLocks noChangeShapeType="1"/>
          </p:cNvSpPr>
          <p:nvPr/>
        </p:nvSpPr>
        <p:spPr bwMode="auto">
          <a:xfrm>
            <a:off x="1295400" y="0"/>
            <a:ext cx="7848600" cy="4953000"/>
          </a:xfrm>
          <a:prstGeom prst="line">
            <a:avLst/>
          </a:prstGeom>
          <a:noFill/>
          <a:ln w="9525">
            <a:noFill/>
            <a:round/>
            <a:headEnd/>
            <a:tailEnd/>
          </a:ln>
          <a:effectLst/>
        </p:spPr>
        <p:txBody>
          <a:bodyPr/>
          <a:lstStyle/>
          <a:p>
            <a:pPr>
              <a:defRPr/>
            </a:pPr>
            <a:endParaRPr lang="en-CA"/>
          </a:p>
        </p:txBody>
      </p:sp>
      <p:sp>
        <p:nvSpPr>
          <p:cNvPr id="432137" name="Line 9"/>
          <p:cNvSpPr>
            <a:spLocks noChangeShapeType="1"/>
          </p:cNvSpPr>
          <p:nvPr/>
        </p:nvSpPr>
        <p:spPr bwMode="auto">
          <a:xfrm>
            <a:off x="1295400" y="0"/>
            <a:ext cx="7696200" cy="4953000"/>
          </a:xfrm>
          <a:prstGeom prst="line">
            <a:avLst/>
          </a:prstGeom>
          <a:noFill/>
          <a:ln w="9525">
            <a:noFill/>
            <a:round/>
            <a:headEnd/>
            <a:tailEnd/>
          </a:ln>
          <a:effectLst/>
        </p:spPr>
        <p:txBody>
          <a:bodyPr/>
          <a:lstStyle/>
          <a:p>
            <a:pPr>
              <a:defRPr/>
            </a:pPr>
            <a:endParaRPr lang="en-CA"/>
          </a:p>
        </p:txBody>
      </p:sp>
      <p:sp>
        <p:nvSpPr>
          <p:cNvPr id="432138" name="Line 10"/>
          <p:cNvSpPr>
            <a:spLocks noChangeShapeType="1"/>
          </p:cNvSpPr>
          <p:nvPr/>
        </p:nvSpPr>
        <p:spPr bwMode="auto">
          <a:xfrm>
            <a:off x="1295400" y="0"/>
            <a:ext cx="7848600" cy="5029200"/>
          </a:xfrm>
          <a:prstGeom prst="line">
            <a:avLst/>
          </a:prstGeom>
          <a:noFill/>
          <a:ln w="9525">
            <a:noFill/>
            <a:round/>
            <a:headEnd/>
            <a:tailEnd type="triangle" w="med" len="med"/>
          </a:ln>
          <a:effectLst/>
        </p:spPr>
        <p:txBody>
          <a:bodyPr/>
          <a:lstStyle/>
          <a:p>
            <a:pPr>
              <a:defRPr/>
            </a:pPr>
            <a:endParaRPr lang="en-CA"/>
          </a:p>
        </p:txBody>
      </p:sp>
      <p:pic>
        <p:nvPicPr>
          <p:cNvPr id="225291" name="Picture 11" descr="joseph"/>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03913" y="3810000"/>
            <a:ext cx="125888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2" name="Picture 12" descr="g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58000" y="4419600"/>
            <a:ext cx="12588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3" name="Picture 13" descr="ruppert"/>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915275" y="4953000"/>
            <a:ext cx="1152525"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42" name="Text Box 14"/>
          <p:cNvSpPr txBox="1">
            <a:spLocks noChangeArrowheads="1"/>
          </p:cNvSpPr>
          <p:nvPr/>
        </p:nvSpPr>
        <p:spPr bwMode="auto">
          <a:xfrm>
            <a:off x="76200" y="4556125"/>
            <a:ext cx="6208713" cy="1920875"/>
          </a:xfrm>
          <a:prstGeom prst="rect">
            <a:avLst/>
          </a:prstGeom>
          <a:noFill/>
          <a:ln w="9525">
            <a:noFill/>
            <a:miter lim="800000"/>
            <a:headEnd/>
            <a:tailEnd/>
          </a:ln>
          <a:effectLst/>
        </p:spPr>
        <p:txBody>
          <a:bodyPr wrap="none">
            <a:spAutoFit/>
          </a:bodyPr>
          <a:lstStyle/>
          <a:p>
            <a:pPr eaLnBrk="1" hangingPunct="1">
              <a:defRPr/>
            </a:pPr>
            <a:r>
              <a:rPr lang="en-US" sz="4000">
                <a:solidFill>
                  <a:srgbClr val="FFFF00"/>
                </a:solidFill>
              </a:rPr>
              <a:t>Theoretical       </a:t>
            </a:r>
          </a:p>
          <a:p>
            <a:pPr eaLnBrk="1" hangingPunct="1">
              <a:defRPr/>
            </a:pPr>
            <a:r>
              <a:rPr lang="en-US" sz="4000">
                <a:solidFill>
                  <a:srgbClr val="FFFF00"/>
                </a:solidFill>
              </a:rPr>
              <a:t>      Computer Science            </a:t>
            </a:r>
          </a:p>
          <a:p>
            <a:pPr eaLnBrk="1" hangingPunct="1">
              <a:defRPr/>
            </a:pPr>
            <a:r>
              <a:rPr lang="en-US" sz="4000">
                <a:solidFill>
                  <a:srgbClr val="FFFF00"/>
                </a:solidFill>
              </a:rPr>
              <a:t>            Research</a:t>
            </a:r>
          </a:p>
        </p:txBody>
      </p:sp>
      <p:sp>
        <p:nvSpPr>
          <p:cNvPr id="432143" name="Text Box 15"/>
          <p:cNvSpPr txBox="1">
            <a:spLocks noChangeArrowheads="1"/>
          </p:cNvSpPr>
          <p:nvPr/>
        </p:nvSpPr>
        <p:spPr bwMode="auto">
          <a:xfrm>
            <a:off x="1371600" y="152400"/>
            <a:ext cx="2036763" cy="457200"/>
          </a:xfrm>
          <a:prstGeom prst="rect">
            <a:avLst/>
          </a:prstGeom>
          <a:noFill/>
          <a:ln w="9525">
            <a:noFill/>
            <a:miter lim="800000"/>
            <a:headEnd/>
            <a:tailEnd/>
          </a:ln>
          <a:effectLst/>
        </p:spPr>
        <p:txBody>
          <a:bodyPr wrap="none">
            <a:spAutoFit/>
          </a:bodyPr>
          <a:lstStyle/>
          <a:p>
            <a:pPr eaLnBrk="1" hangingPunct="1">
              <a:defRPr/>
            </a:pPr>
            <a:r>
              <a:rPr lang="en-US" sz="2400"/>
              <a:t>Andy Mirzaian</a:t>
            </a:r>
          </a:p>
        </p:txBody>
      </p:sp>
      <p:sp>
        <p:nvSpPr>
          <p:cNvPr id="432144" name="Text Box 16"/>
          <p:cNvSpPr txBox="1">
            <a:spLocks noChangeArrowheads="1"/>
          </p:cNvSpPr>
          <p:nvPr/>
        </p:nvSpPr>
        <p:spPr bwMode="auto">
          <a:xfrm>
            <a:off x="2362200" y="762000"/>
            <a:ext cx="2189163" cy="457200"/>
          </a:xfrm>
          <a:prstGeom prst="rect">
            <a:avLst/>
          </a:prstGeom>
          <a:noFill/>
          <a:ln w="9525">
            <a:noFill/>
            <a:miter lim="800000"/>
            <a:headEnd/>
            <a:tailEnd/>
          </a:ln>
          <a:effectLst/>
        </p:spPr>
        <p:txBody>
          <a:bodyPr wrap="none">
            <a:spAutoFit/>
          </a:bodyPr>
          <a:lstStyle/>
          <a:p>
            <a:pPr eaLnBrk="1" hangingPunct="1">
              <a:defRPr/>
            </a:pPr>
            <a:r>
              <a:rPr lang="en-US" sz="2400"/>
              <a:t>Suprakash Datta</a:t>
            </a:r>
          </a:p>
        </p:txBody>
      </p:sp>
      <p:sp>
        <p:nvSpPr>
          <p:cNvPr id="432145" name="Text Box 17"/>
          <p:cNvSpPr txBox="1">
            <a:spLocks noChangeArrowheads="1"/>
          </p:cNvSpPr>
          <p:nvPr/>
        </p:nvSpPr>
        <p:spPr bwMode="auto">
          <a:xfrm>
            <a:off x="3352800" y="1447800"/>
            <a:ext cx="2654300" cy="457200"/>
          </a:xfrm>
          <a:prstGeom prst="rect">
            <a:avLst/>
          </a:prstGeom>
          <a:noFill/>
          <a:ln w="9525">
            <a:noFill/>
            <a:miter lim="800000"/>
            <a:headEnd/>
            <a:tailEnd/>
          </a:ln>
          <a:effectLst/>
        </p:spPr>
        <p:txBody>
          <a:bodyPr wrap="none">
            <a:spAutoFit/>
          </a:bodyPr>
          <a:lstStyle/>
          <a:p>
            <a:pPr eaLnBrk="1" hangingPunct="1">
              <a:defRPr/>
            </a:pPr>
            <a:r>
              <a:rPr lang="en-US" sz="2400"/>
              <a:t>Franck Van Breugel</a:t>
            </a:r>
          </a:p>
        </p:txBody>
      </p:sp>
      <p:sp>
        <p:nvSpPr>
          <p:cNvPr id="432146" name="Text Box 18"/>
          <p:cNvSpPr txBox="1">
            <a:spLocks noChangeArrowheads="1"/>
          </p:cNvSpPr>
          <p:nvPr/>
        </p:nvSpPr>
        <p:spPr bwMode="auto">
          <a:xfrm>
            <a:off x="4175125" y="2098675"/>
            <a:ext cx="1868488" cy="457200"/>
          </a:xfrm>
          <a:prstGeom prst="rect">
            <a:avLst/>
          </a:prstGeom>
          <a:noFill/>
          <a:ln w="9525">
            <a:noFill/>
            <a:miter lim="800000"/>
            <a:headEnd/>
            <a:tailEnd/>
          </a:ln>
          <a:effectLst/>
        </p:spPr>
        <p:txBody>
          <a:bodyPr wrap="none">
            <a:spAutoFit/>
          </a:bodyPr>
          <a:lstStyle/>
          <a:p>
            <a:pPr eaLnBrk="1" hangingPunct="1">
              <a:defRPr/>
            </a:pPr>
            <a:r>
              <a:rPr lang="en-US" sz="2400"/>
              <a:t>Jeff Edmonds</a:t>
            </a:r>
          </a:p>
        </p:txBody>
      </p:sp>
      <p:sp>
        <p:nvSpPr>
          <p:cNvPr id="432147" name="Text Box 19"/>
          <p:cNvSpPr txBox="1">
            <a:spLocks noChangeArrowheads="1"/>
          </p:cNvSpPr>
          <p:nvPr/>
        </p:nvSpPr>
        <p:spPr bwMode="auto">
          <a:xfrm>
            <a:off x="5083175" y="2632075"/>
            <a:ext cx="2189163" cy="457200"/>
          </a:xfrm>
          <a:prstGeom prst="rect">
            <a:avLst/>
          </a:prstGeom>
          <a:noFill/>
          <a:ln w="9525">
            <a:noFill/>
            <a:miter lim="800000"/>
            <a:headEnd/>
            <a:tailEnd/>
          </a:ln>
          <a:effectLst/>
        </p:spPr>
        <p:txBody>
          <a:bodyPr wrap="none">
            <a:spAutoFit/>
          </a:bodyPr>
          <a:lstStyle/>
          <a:p>
            <a:pPr eaLnBrk="1" hangingPunct="1">
              <a:defRPr/>
            </a:pPr>
            <a:r>
              <a:rPr lang="en-US" sz="2400"/>
              <a:t>Patrick Dymond</a:t>
            </a:r>
          </a:p>
        </p:txBody>
      </p:sp>
      <p:sp>
        <p:nvSpPr>
          <p:cNvPr id="432148" name="Text Box 20"/>
          <p:cNvSpPr txBox="1">
            <a:spLocks noChangeArrowheads="1"/>
          </p:cNvSpPr>
          <p:nvPr/>
        </p:nvSpPr>
        <p:spPr bwMode="auto">
          <a:xfrm>
            <a:off x="6172200" y="3200400"/>
            <a:ext cx="2627313" cy="457200"/>
          </a:xfrm>
          <a:prstGeom prst="rect">
            <a:avLst/>
          </a:prstGeom>
          <a:noFill/>
          <a:ln w="9525">
            <a:noFill/>
            <a:miter lim="800000"/>
            <a:headEnd/>
            <a:tailEnd/>
          </a:ln>
          <a:effectLst/>
        </p:spPr>
        <p:txBody>
          <a:bodyPr wrap="none">
            <a:spAutoFit/>
          </a:bodyPr>
          <a:lstStyle/>
          <a:p>
            <a:pPr eaLnBrk="1" hangingPunct="1">
              <a:defRPr/>
            </a:pPr>
            <a:r>
              <a:rPr lang="en-US" sz="2400"/>
              <a:t>Zbigniew Stachniak</a:t>
            </a:r>
          </a:p>
        </p:txBody>
      </p:sp>
      <p:sp>
        <p:nvSpPr>
          <p:cNvPr id="432149" name="Text Box 21"/>
          <p:cNvSpPr txBox="1">
            <a:spLocks noChangeArrowheads="1"/>
          </p:cNvSpPr>
          <p:nvPr/>
        </p:nvSpPr>
        <p:spPr bwMode="auto">
          <a:xfrm>
            <a:off x="7162800" y="3886200"/>
            <a:ext cx="1512888" cy="457200"/>
          </a:xfrm>
          <a:prstGeom prst="rect">
            <a:avLst/>
          </a:prstGeom>
          <a:noFill/>
          <a:ln w="9525">
            <a:noFill/>
            <a:miter lim="800000"/>
            <a:headEnd/>
            <a:tailEnd/>
          </a:ln>
          <a:effectLst/>
        </p:spPr>
        <p:txBody>
          <a:bodyPr wrap="none">
            <a:spAutoFit/>
          </a:bodyPr>
          <a:lstStyle/>
          <a:p>
            <a:pPr eaLnBrk="1" hangingPunct="1">
              <a:defRPr/>
            </a:pPr>
            <a:r>
              <a:rPr lang="en-US" sz="2400"/>
              <a:t>Joseph Liu</a:t>
            </a:r>
          </a:p>
        </p:txBody>
      </p:sp>
      <p:sp>
        <p:nvSpPr>
          <p:cNvPr id="432150" name="Text Box 22"/>
          <p:cNvSpPr txBox="1">
            <a:spLocks noChangeArrowheads="1"/>
          </p:cNvSpPr>
          <p:nvPr/>
        </p:nvSpPr>
        <p:spPr bwMode="auto">
          <a:xfrm>
            <a:off x="4533900" y="5791200"/>
            <a:ext cx="2324100" cy="457200"/>
          </a:xfrm>
          <a:prstGeom prst="rect">
            <a:avLst/>
          </a:prstGeom>
          <a:noFill/>
          <a:ln w="9525">
            <a:noFill/>
            <a:miter lim="800000"/>
            <a:headEnd/>
            <a:tailEnd/>
          </a:ln>
          <a:effectLst/>
        </p:spPr>
        <p:txBody>
          <a:bodyPr wrap="none">
            <a:spAutoFit/>
          </a:bodyPr>
          <a:lstStyle/>
          <a:p>
            <a:pPr eaLnBrk="1" hangingPunct="1">
              <a:defRPr/>
            </a:pPr>
            <a:r>
              <a:rPr lang="en-US" sz="2400"/>
              <a:t>George Tourlakis</a:t>
            </a:r>
          </a:p>
        </p:txBody>
      </p:sp>
      <p:sp>
        <p:nvSpPr>
          <p:cNvPr id="432151" name="Text Box 23"/>
          <p:cNvSpPr txBox="1">
            <a:spLocks noChangeArrowheads="1"/>
          </p:cNvSpPr>
          <p:nvPr/>
        </p:nvSpPr>
        <p:spPr bwMode="auto">
          <a:xfrm>
            <a:off x="6176963" y="6400800"/>
            <a:ext cx="1747837" cy="457200"/>
          </a:xfrm>
          <a:prstGeom prst="rect">
            <a:avLst/>
          </a:prstGeom>
          <a:noFill/>
          <a:ln w="9525">
            <a:noFill/>
            <a:miter lim="800000"/>
            <a:headEnd/>
            <a:tailEnd/>
          </a:ln>
          <a:effectLst/>
        </p:spPr>
        <p:txBody>
          <a:bodyPr wrap="none">
            <a:spAutoFit/>
          </a:bodyPr>
          <a:lstStyle/>
          <a:p>
            <a:pPr eaLnBrk="1" hangingPunct="1">
              <a:defRPr/>
            </a:pPr>
            <a:r>
              <a:rPr lang="en-US" sz="2400"/>
              <a:t>Eric Ruppert</a:t>
            </a:r>
          </a:p>
        </p:txBody>
      </p:sp>
      <p:pic>
        <p:nvPicPr>
          <p:cNvPr id="225304" name="Picture 24" descr="home_0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78425" y="239713"/>
            <a:ext cx="3736975" cy="67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4" name="Text Box 2"/>
          <p:cNvSpPr txBox="1">
            <a:spLocks noChangeArrowheads="1"/>
          </p:cNvSpPr>
          <p:nvPr/>
        </p:nvSpPr>
        <p:spPr bwMode="auto">
          <a:xfrm>
            <a:off x="609600" y="1371600"/>
            <a:ext cx="85344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Example: </a:t>
            </a:r>
            <a:r>
              <a:rPr lang="en-US" altLang="en-US">
                <a:solidFill>
                  <a:schemeClr val="tx2"/>
                </a:solidFill>
                <a:effectLst/>
              </a:rPr>
              <a:t>Math Truth</a:t>
            </a:r>
            <a:r>
              <a:rPr lang="en-US" altLang="en-US">
                <a:effectLst/>
              </a:rPr>
              <a:t>:</a:t>
            </a:r>
          </a:p>
          <a:p>
            <a:pPr>
              <a:buFontTx/>
              <a:buChar char="•"/>
            </a:pPr>
            <a:r>
              <a:rPr lang="en-US" altLang="en-US">
                <a:effectLst/>
              </a:rPr>
              <a:t>Instance: A math statement </a:t>
            </a:r>
            <a:r>
              <a:rPr lang="en-US" altLang="en-US">
                <a:solidFill>
                  <a:srgbClr val="00FFCC"/>
                </a:solidFill>
                <a:effectLst/>
              </a:rPr>
              <a:t>I</a:t>
            </a:r>
            <a:endParaRPr lang="en-US" altLang="en-US">
              <a:effectLst/>
            </a:endParaRPr>
          </a:p>
          <a:p>
            <a:pPr>
              <a:buFontTx/>
              <a:buChar char="•"/>
            </a:pPr>
            <a:r>
              <a:rPr lang="en-US" altLang="en-US">
                <a:effectLst/>
              </a:rPr>
              <a:t>Solution: A proof  </a:t>
            </a:r>
            <a:r>
              <a:rPr lang="en-US" altLang="en-US">
                <a:solidFill>
                  <a:srgbClr val="00FFCC"/>
                </a:solidFill>
                <a:effectLst/>
              </a:rPr>
              <a:t>S</a:t>
            </a:r>
            <a:r>
              <a:rPr lang="en-US" altLang="en-US">
                <a:effectLst/>
              </a:rPr>
              <a:t>. </a:t>
            </a:r>
          </a:p>
          <a:p>
            <a:pPr>
              <a:buFontTx/>
              <a:buChar char="•"/>
            </a:pPr>
            <a:r>
              <a:rPr lang="en-US" altLang="en-US">
                <a:solidFill>
                  <a:srgbClr val="00FFCC"/>
                </a:solidFill>
                <a:effectLst/>
              </a:rPr>
              <a:t>I</a:t>
            </a:r>
            <a:r>
              <a:rPr lang="en-US" altLang="en-US">
                <a:effectLst/>
              </a:rPr>
              <a:t> is a </a:t>
            </a:r>
            <a:r>
              <a:rPr lang="en-US" altLang="en-US">
                <a:solidFill>
                  <a:srgbClr val="FF00FF"/>
                </a:solidFill>
                <a:effectLst/>
              </a:rPr>
              <a:t>Yes</a:t>
            </a:r>
            <a:r>
              <a:rPr lang="en-US" altLang="en-US">
                <a:effectLst/>
              </a:rPr>
              <a:t> instance if there is such a proof.</a:t>
            </a:r>
          </a:p>
          <a:p>
            <a:pPr>
              <a:buFontTx/>
              <a:buChar char="•"/>
            </a:pPr>
            <a:r>
              <a:rPr lang="en-US" altLang="en-US">
                <a:effectLst/>
              </a:rPr>
              <a:t>Math Statement </a:t>
            </a:r>
            <a:r>
              <a:rPr lang="en-US" altLang="en-US">
                <a:solidFill>
                  <a:srgbClr val="00FFCC"/>
                </a:solidFill>
                <a:effectLst/>
              </a:rPr>
              <a:t>I</a:t>
            </a:r>
            <a:r>
              <a:rPr lang="en-US" altLang="en-US">
                <a:effectLst/>
              </a:rPr>
              <a:t> can encode whether a TM stops</a:t>
            </a:r>
          </a:p>
          <a:p>
            <a:pPr>
              <a:buFontTx/>
              <a:buChar char="•"/>
            </a:pPr>
            <a:r>
              <a:rPr lang="en-US" altLang="en-US">
                <a:solidFill>
                  <a:schemeClr val="tx2"/>
                </a:solidFill>
                <a:effectLst/>
              </a:rPr>
              <a:t>Halting problem </a:t>
            </a:r>
            <a:r>
              <a:rPr lang="en-US" altLang="en-US">
                <a:solidFill>
                  <a:srgbClr val="00FFCC"/>
                </a:solidFill>
                <a:effectLst/>
                <a:latin typeface="Symbol" pitchFamily="18" charset="2"/>
                <a:sym typeface="Symbol" pitchFamily="18" charset="2"/>
              </a:rPr>
              <a:t></a:t>
            </a:r>
            <a:r>
              <a:rPr lang="en-US" altLang="en-US" baseline="-25000">
                <a:solidFill>
                  <a:srgbClr val="00FFCC"/>
                </a:solidFill>
                <a:effectLst/>
              </a:rPr>
              <a:t>poly</a:t>
            </a:r>
            <a:r>
              <a:rPr lang="en-US" altLang="en-US">
                <a:solidFill>
                  <a:schemeClr val="tx2"/>
                </a:solidFill>
                <a:effectLst/>
              </a:rPr>
              <a:t> Math Truth</a:t>
            </a:r>
          </a:p>
          <a:p>
            <a:r>
              <a:rPr lang="en-US" altLang="en-US">
                <a:solidFill>
                  <a:schemeClr val="hlink"/>
                </a:solidFill>
                <a:effectLst/>
                <a:sym typeface="Symbol" pitchFamily="18" charset="2"/>
              </a:rPr>
              <a:t></a:t>
            </a:r>
            <a:r>
              <a:rPr lang="en-US" altLang="en-US">
                <a:effectLst/>
              </a:rPr>
              <a:t> </a:t>
            </a:r>
            <a:r>
              <a:rPr lang="en-US" altLang="en-US">
                <a:solidFill>
                  <a:schemeClr val="tx2"/>
                </a:solidFill>
                <a:effectLst/>
              </a:rPr>
              <a:t>Math Truth</a:t>
            </a:r>
            <a:r>
              <a:rPr lang="en-US" altLang="en-US">
                <a:effectLst/>
              </a:rPr>
              <a:t> </a:t>
            </a:r>
            <a:r>
              <a:rPr lang="en-US" altLang="en-US">
                <a:solidFill>
                  <a:schemeClr val="tx2"/>
                </a:solidFill>
                <a:effectLst/>
                <a:sym typeface="Symbol" pitchFamily="18" charset="2"/>
              </a:rPr>
              <a:t></a:t>
            </a:r>
            <a:r>
              <a:rPr lang="en-US" altLang="en-US">
                <a:solidFill>
                  <a:schemeClr val="tx2"/>
                </a:solidFill>
                <a:effectLst/>
              </a:rPr>
              <a:t> Undecidable.</a:t>
            </a:r>
            <a:endParaRPr lang="en-US" altLang="en-US">
              <a:effectLst/>
            </a:endParaRPr>
          </a:p>
        </p:txBody>
      </p:sp>
      <p:sp>
        <p:nvSpPr>
          <p:cNvPr id="23555" name="Rectangle 106"/>
          <p:cNvSpPr>
            <a:spLocks noChangeArrowheads="1"/>
          </p:cNvSpPr>
          <p:nvPr/>
        </p:nvSpPr>
        <p:spPr bwMode="auto">
          <a:xfrm>
            <a:off x="614363" y="6019800"/>
            <a:ext cx="442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r>
              <a:rPr lang="en-US" altLang="en-US">
                <a:effectLst/>
              </a:rPr>
              <a:t> = [</a:t>
            </a:r>
            <a:r>
              <a:rPr lang="en-US" altLang="en-US">
                <a:effectLst/>
                <a:latin typeface="Symbol" pitchFamily="18" charset="2"/>
                <a:sym typeface="Symbol" pitchFamily="18" charset="2"/>
              </a:rPr>
              <a:t></a:t>
            </a:r>
            <a:r>
              <a:rPr lang="en-US" altLang="en-US">
                <a:effectLst/>
              </a:rPr>
              <a:t> a,b,c,r </a:t>
            </a:r>
            <a:r>
              <a:rPr lang="en-US" altLang="en-US">
                <a:effectLst/>
                <a:latin typeface="Symbol" pitchFamily="18" charset="2"/>
                <a:sym typeface="Symbol" pitchFamily="18" charset="2"/>
              </a:rPr>
              <a:t></a:t>
            </a:r>
            <a:r>
              <a:rPr lang="en-US" altLang="en-US">
                <a:effectLst/>
              </a:rPr>
              <a:t> 3  a</a:t>
            </a:r>
            <a:r>
              <a:rPr lang="en-US" altLang="en-US" baseline="30000">
                <a:effectLst/>
              </a:rPr>
              <a:t>r</a:t>
            </a:r>
            <a:r>
              <a:rPr lang="en-US" altLang="en-US">
                <a:effectLst/>
              </a:rPr>
              <a:t>+b</a:t>
            </a:r>
            <a:r>
              <a:rPr lang="en-US" altLang="en-US" baseline="30000">
                <a:effectLst/>
              </a:rPr>
              <a:t>r </a:t>
            </a:r>
            <a:r>
              <a:rPr lang="en-US" altLang="en-US">
                <a:effectLst/>
                <a:sym typeface="Symbol" pitchFamily="18" charset="2"/>
              </a:rPr>
              <a:t></a:t>
            </a:r>
            <a:r>
              <a:rPr lang="en-US" altLang="en-US">
                <a:effectLst/>
              </a:rPr>
              <a:t>c</a:t>
            </a:r>
            <a:r>
              <a:rPr lang="en-US" altLang="en-US" baseline="30000">
                <a:effectLst/>
              </a:rPr>
              <a:t>r</a:t>
            </a:r>
            <a:r>
              <a:rPr lang="en-US" altLang="en-US">
                <a:effectLst/>
              </a:rPr>
              <a:t>]</a:t>
            </a:r>
          </a:p>
        </p:txBody>
      </p:sp>
      <p:pic>
        <p:nvPicPr>
          <p:cNvPr id="23556" name="Picture 107" descr="j01887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0488" y="5426075"/>
            <a:ext cx="1077912"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Rectangle 111"/>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19554">
                                            <p:txEl>
                                              <p:pRg st="4" end="4"/>
                                            </p:txEl>
                                          </p:spTgt>
                                        </p:tgtEl>
                                        <p:attrNameLst>
                                          <p:attrName>style.visibility</p:attrName>
                                        </p:attrNameLst>
                                      </p:cBhvr>
                                      <p:to>
                                        <p:strVal val="visible"/>
                                      </p:to>
                                    </p:set>
                                    <p:anim calcmode="lin" valueType="num">
                                      <p:cBhvr additive="base">
                                        <p:cTn id="7" dur="500" fill="hold"/>
                                        <p:tgtEl>
                                          <p:spTgt spid="919554">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95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9554">
                                            <p:txEl>
                                              <p:pRg st="5" end="5"/>
                                            </p:txEl>
                                          </p:spTgt>
                                        </p:tgtEl>
                                        <p:attrNameLst>
                                          <p:attrName>style.visibility</p:attrName>
                                        </p:attrNameLst>
                                      </p:cBhvr>
                                      <p:to>
                                        <p:strVal val="visible"/>
                                      </p:to>
                                    </p:set>
                                    <p:anim calcmode="lin" valueType="num">
                                      <p:cBhvr additive="base">
                                        <p:cTn id="13" dur="500" fill="hold"/>
                                        <p:tgtEl>
                                          <p:spTgt spid="919554">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955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9554">
                                            <p:txEl>
                                              <p:pRg st="6" end="6"/>
                                            </p:txEl>
                                          </p:spTgt>
                                        </p:tgtEl>
                                        <p:attrNameLst>
                                          <p:attrName>style.visibility</p:attrName>
                                        </p:attrNameLst>
                                      </p:cBhvr>
                                      <p:to>
                                        <p:strVal val="visible"/>
                                      </p:to>
                                    </p:set>
                                    <p:anim calcmode="lin" valueType="num">
                                      <p:cBhvr additive="base">
                                        <p:cTn id="19" dur="500" fill="hold"/>
                                        <p:tgtEl>
                                          <p:spTgt spid="919554">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955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9554" grpId="0" build="p" bldLvl="2"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2"/>
          <p:cNvSpPr>
            <a:spLocks noGrp="1" noChangeArrowheads="1"/>
          </p:cNvSpPr>
          <p:nvPr>
            <p:ph type="title"/>
          </p:nvPr>
        </p:nvSpPr>
        <p:spPr>
          <a:xfrm>
            <a:off x="533400" y="381000"/>
            <a:ext cx="8458200" cy="1143000"/>
          </a:xfrm>
        </p:spPr>
        <p:txBody>
          <a:bodyPr/>
          <a:lstStyle/>
          <a:p>
            <a:pPr>
              <a:defRPr/>
            </a:pPr>
            <a:r>
              <a:rPr lang="en-US" sz="4000">
                <a:solidFill>
                  <a:srgbClr val="FFFF00"/>
                </a:solidFill>
              </a:rPr>
              <a:t>Theoretical Computer Science at York</a:t>
            </a:r>
            <a:br>
              <a:rPr lang="en-US" sz="4000">
                <a:solidFill>
                  <a:srgbClr val="FFFF00"/>
                </a:solidFill>
              </a:rPr>
            </a:br>
            <a:endParaRPr lang="en-US" sz="4000">
              <a:solidFill>
                <a:srgbClr val="FFFF00"/>
              </a:solidFill>
            </a:endParaRPr>
          </a:p>
        </p:txBody>
      </p:sp>
      <p:sp>
        <p:nvSpPr>
          <p:cNvPr id="433155" name="Rectangle 3"/>
          <p:cNvSpPr>
            <a:spLocks noChangeArrowheads="1"/>
          </p:cNvSpPr>
          <p:nvPr/>
        </p:nvSpPr>
        <p:spPr bwMode="auto">
          <a:xfrm>
            <a:off x="1066800" y="1735138"/>
            <a:ext cx="7848600" cy="2289175"/>
          </a:xfrm>
          <a:prstGeom prst="rect">
            <a:avLst/>
          </a:prstGeom>
          <a:noFill/>
          <a:ln w="9525">
            <a:noFill/>
            <a:miter lim="800000"/>
            <a:headEnd/>
            <a:tailEnd/>
          </a:ln>
          <a:effectLst/>
        </p:spPr>
        <p:txBody>
          <a:bodyPr>
            <a:spAutoFit/>
          </a:bodyPr>
          <a:lstStyle/>
          <a:p>
            <a:pPr>
              <a:buFontTx/>
              <a:buChar char="•"/>
              <a:defRPr/>
            </a:pPr>
            <a:r>
              <a:rPr lang="en-US">
                <a:latin typeface="Helvetica"/>
              </a:rPr>
              <a:t>Complexity Theory </a:t>
            </a:r>
          </a:p>
          <a:p>
            <a:pPr lvl="1">
              <a:buFontTx/>
              <a:buChar char="•"/>
              <a:defRPr/>
            </a:pPr>
            <a:r>
              <a:rPr lang="en-US">
                <a:latin typeface="Helvetica"/>
              </a:rPr>
              <a:t>Algorithms for solving problem</a:t>
            </a:r>
          </a:p>
          <a:p>
            <a:pPr lvl="1">
              <a:buFontTx/>
              <a:buChar char="•"/>
              <a:defRPr/>
            </a:pPr>
            <a:r>
              <a:rPr lang="en-US">
                <a:latin typeface="Helvetica"/>
              </a:rPr>
              <a:t>Determining time and memory used</a:t>
            </a:r>
          </a:p>
          <a:p>
            <a:pPr lvl="1">
              <a:buFontTx/>
              <a:buChar char="•"/>
              <a:defRPr/>
            </a:pPr>
            <a:r>
              <a:rPr lang="en-US">
                <a:latin typeface="Helvetica"/>
              </a:rPr>
              <a:t>Proving can’t do better</a:t>
            </a: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ChangeArrowheads="1"/>
          </p:cNvSpPr>
          <p:nvPr>
            <p:ph type="title"/>
          </p:nvPr>
        </p:nvSpPr>
        <p:spPr>
          <a:xfrm>
            <a:off x="533400" y="381000"/>
            <a:ext cx="8458200" cy="1143000"/>
          </a:xfrm>
        </p:spPr>
        <p:txBody>
          <a:bodyPr/>
          <a:lstStyle/>
          <a:p>
            <a:pPr>
              <a:defRPr/>
            </a:pPr>
            <a:r>
              <a:rPr lang="en-US" sz="4000">
                <a:solidFill>
                  <a:srgbClr val="FFFF00"/>
                </a:solidFill>
              </a:rPr>
              <a:t>Theoretical Computer Science at York</a:t>
            </a:r>
            <a:br>
              <a:rPr lang="en-US" sz="4000">
                <a:solidFill>
                  <a:srgbClr val="FFFF00"/>
                </a:solidFill>
              </a:rPr>
            </a:br>
            <a:endParaRPr lang="en-US" sz="4000">
              <a:solidFill>
                <a:srgbClr val="FFFF00"/>
              </a:solidFill>
            </a:endParaRPr>
          </a:p>
        </p:txBody>
      </p:sp>
      <p:sp>
        <p:nvSpPr>
          <p:cNvPr id="434179" name="Rectangle 3"/>
          <p:cNvSpPr>
            <a:spLocks noChangeArrowheads="1"/>
          </p:cNvSpPr>
          <p:nvPr/>
        </p:nvSpPr>
        <p:spPr bwMode="auto">
          <a:xfrm>
            <a:off x="685800" y="1735138"/>
            <a:ext cx="7848600" cy="2838450"/>
          </a:xfrm>
          <a:prstGeom prst="rect">
            <a:avLst/>
          </a:prstGeom>
          <a:noFill/>
          <a:ln w="9525">
            <a:noFill/>
            <a:miter lim="800000"/>
            <a:headEnd/>
            <a:tailEnd/>
          </a:ln>
          <a:effectLst/>
        </p:spPr>
        <p:txBody>
          <a:bodyPr>
            <a:spAutoFit/>
          </a:bodyPr>
          <a:lstStyle/>
          <a:p>
            <a:pPr>
              <a:buFontTx/>
              <a:buChar char="•"/>
              <a:defRPr/>
            </a:pPr>
            <a:r>
              <a:rPr lang="en-US">
                <a:latin typeface="Helvetica"/>
              </a:rPr>
              <a:t>Many machines working together </a:t>
            </a:r>
          </a:p>
          <a:p>
            <a:pPr lvl="1">
              <a:buFontTx/>
              <a:buChar char="•"/>
              <a:defRPr/>
            </a:pPr>
            <a:r>
              <a:rPr lang="en-US">
                <a:latin typeface="Helvetica"/>
              </a:rPr>
              <a:t>Different speed clocks </a:t>
            </a:r>
          </a:p>
          <a:p>
            <a:pPr lvl="1">
              <a:buFontTx/>
              <a:buChar char="•"/>
              <a:defRPr/>
            </a:pPr>
            <a:r>
              <a:rPr lang="en-US">
                <a:latin typeface="Helvetica"/>
              </a:rPr>
              <a:t>Different memory and programs</a:t>
            </a:r>
          </a:p>
          <a:p>
            <a:pPr lvl="1">
              <a:buFontTx/>
              <a:buChar char="•"/>
              <a:defRPr/>
            </a:pPr>
            <a:r>
              <a:rPr lang="en-US">
                <a:latin typeface="Helvetica"/>
              </a:rPr>
              <a:t>Communication Networks  </a:t>
            </a:r>
          </a:p>
          <a:p>
            <a:pPr lvl="1">
              <a:buFontTx/>
              <a:buChar char="•"/>
              <a:defRPr/>
            </a:pPr>
            <a:r>
              <a:rPr lang="en-US">
                <a:latin typeface="Helvetica"/>
              </a:rPr>
              <a:t>Parallel Algorithms</a:t>
            </a: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2"/>
          <p:cNvSpPr>
            <a:spLocks noGrp="1" noChangeArrowheads="1"/>
          </p:cNvSpPr>
          <p:nvPr>
            <p:ph type="title"/>
          </p:nvPr>
        </p:nvSpPr>
        <p:spPr>
          <a:xfrm>
            <a:off x="533400" y="381000"/>
            <a:ext cx="8458200" cy="1143000"/>
          </a:xfrm>
        </p:spPr>
        <p:txBody>
          <a:bodyPr/>
          <a:lstStyle/>
          <a:p>
            <a:pPr>
              <a:defRPr/>
            </a:pPr>
            <a:r>
              <a:rPr lang="en-US" sz="4000">
                <a:solidFill>
                  <a:srgbClr val="FFFF00"/>
                </a:solidFill>
              </a:rPr>
              <a:t>Theoretical Computer Science at York</a:t>
            </a:r>
            <a:br>
              <a:rPr lang="en-US" sz="4000">
                <a:solidFill>
                  <a:srgbClr val="FFFF00"/>
                </a:solidFill>
              </a:rPr>
            </a:br>
            <a:endParaRPr lang="en-US" sz="4000">
              <a:solidFill>
                <a:srgbClr val="FFFF00"/>
              </a:solidFill>
            </a:endParaRPr>
          </a:p>
        </p:txBody>
      </p:sp>
      <p:sp>
        <p:nvSpPr>
          <p:cNvPr id="435203" name="Rectangle 3"/>
          <p:cNvSpPr>
            <a:spLocks noChangeArrowheads="1"/>
          </p:cNvSpPr>
          <p:nvPr/>
        </p:nvSpPr>
        <p:spPr bwMode="auto">
          <a:xfrm>
            <a:off x="685800" y="1735138"/>
            <a:ext cx="7848600" cy="4486275"/>
          </a:xfrm>
          <a:prstGeom prst="rect">
            <a:avLst/>
          </a:prstGeom>
          <a:noFill/>
          <a:ln w="9525">
            <a:noFill/>
            <a:miter lim="800000"/>
            <a:headEnd/>
            <a:tailEnd/>
          </a:ln>
          <a:effectLst/>
        </p:spPr>
        <p:txBody>
          <a:bodyPr>
            <a:spAutoFit/>
          </a:bodyPr>
          <a:lstStyle/>
          <a:p>
            <a:pPr>
              <a:buFontTx/>
              <a:buChar char="•"/>
              <a:defRPr/>
            </a:pPr>
            <a:r>
              <a:rPr lang="en-US">
                <a:latin typeface="Helvetica"/>
              </a:rPr>
              <a:t>Other Topics </a:t>
            </a:r>
          </a:p>
          <a:p>
            <a:pPr lvl="1">
              <a:buFontTx/>
              <a:buChar char="•"/>
              <a:defRPr/>
            </a:pPr>
            <a:r>
              <a:rPr lang="en-US">
                <a:latin typeface="Helvetica"/>
              </a:rPr>
              <a:t>Large-scale scientific computing </a:t>
            </a:r>
          </a:p>
          <a:p>
            <a:pPr lvl="1">
              <a:buFontTx/>
              <a:buChar char="•"/>
              <a:defRPr/>
            </a:pPr>
            <a:r>
              <a:rPr lang="en-US">
                <a:latin typeface="Helvetica"/>
              </a:rPr>
              <a:t>Sparse matrix technology</a:t>
            </a:r>
          </a:p>
          <a:p>
            <a:pPr lvl="1">
              <a:buFontTx/>
              <a:buChar char="•"/>
              <a:defRPr/>
            </a:pPr>
            <a:r>
              <a:rPr lang="en-US">
                <a:latin typeface="Helvetica"/>
              </a:rPr>
              <a:t>Computational geometry </a:t>
            </a:r>
          </a:p>
          <a:p>
            <a:pPr lvl="1">
              <a:buFontTx/>
              <a:buChar char="•"/>
              <a:defRPr/>
            </a:pPr>
            <a:r>
              <a:rPr lang="en-US">
                <a:latin typeface="Helvetica"/>
              </a:rPr>
              <a:t>Combinatorial optimization </a:t>
            </a:r>
          </a:p>
          <a:p>
            <a:pPr lvl="1">
              <a:buFontTx/>
              <a:buChar char="•"/>
              <a:defRPr/>
            </a:pPr>
            <a:r>
              <a:rPr lang="en-US">
                <a:latin typeface="Helvetica"/>
              </a:rPr>
              <a:t>Graph algorithms </a:t>
            </a:r>
          </a:p>
          <a:p>
            <a:pPr lvl="1">
              <a:buFontTx/>
              <a:buChar char="•"/>
              <a:defRPr/>
            </a:pPr>
            <a:r>
              <a:rPr lang="en-US">
                <a:latin typeface="Helvetica"/>
              </a:rPr>
              <a:t>Computational logic,  </a:t>
            </a:r>
          </a:p>
          <a:p>
            <a:pPr lvl="1">
              <a:buFontTx/>
              <a:buChar char="•"/>
              <a:defRPr/>
            </a:pPr>
            <a:r>
              <a:rPr lang="en-US">
                <a:latin typeface="Helvetica"/>
              </a:rPr>
              <a:t>Knowledge representation</a:t>
            </a: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2"/>
          <p:cNvSpPr>
            <a:spLocks noGrp="1" noChangeArrowheads="1"/>
          </p:cNvSpPr>
          <p:nvPr>
            <p:ph type="title"/>
          </p:nvPr>
        </p:nvSpPr>
        <p:spPr>
          <a:xfrm>
            <a:off x="533400" y="2133600"/>
            <a:ext cx="8458200" cy="1143000"/>
          </a:xfrm>
        </p:spPr>
        <p:txBody>
          <a:bodyPr/>
          <a:lstStyle/>
          <a:p>
            <a:pPr>
              <a:defRPr/>
            </a:pPr>
            <a:r>
              <a:rPr lang="en-US" sz="4000">
                <a:solidFill>
                  <a:srgbClr val="FFFF00"/>
                </a:solidFill>
              </a:rPr>
              <a:t>Some Typical Ideas in </a:t>
            </a:r>
            <a:br>
              <a:rPr lang="en-US" sz="4000">
                <a:solidFill>
                  <a:srgbClr val="FFFF00"/>
                </a:solidFill>
              </a:rPr>
            </a:br>
            <a:r>
              <a:rPr lang="en-US" sz="4000">
                <a:solidFill>
                  <a:srgbClr val="FFFF00"/>
                </a:solidFill>
              </a:rPr>
              <a:t>Theoretical Computer Science </a:t>
            </a:r>
            <a:br>
              <a:rPr lang="en-US" sz="4000">
                <a:solidFill>
                  <a:srgbClr val="FFFF00"/>
                </a:solidFill>
              </a:rPr>
            </a:br>
            <a:endParaRPr lang="en-US" sz="4000">
              <a:solidFill>
                <a:srgbClr val="FFFF00"/>
              </a:solidFill>
            </a:endParaRP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p:nvPr>
        </p:nvSpPr>
        <p:spPr>
          <a:xfrm>
            <a:off x="685800" y="457200"/>
            <a:ext cx="7772400" cy="1143000"/>
          </a:xfrm>
        </p:spPr>
        <p:txBody>
          <a:bodyPr/>
          <a:lstStyle/>
          <a:p>
            <a:pPr>
              <a:defRPr/>
            </a:pPr>
            <a:r>
              <a:rPr lang="en-US"/>
              <a:t>Computer Science </a:t>
            </a:r>
            <a:br>
              <a:rPr lang="en-US"/>
            </a:br>
            <a:r>
              <a:rPr lang="en-US"/>
              <a:t>Started with Theory</a:t>
            </a:r>
          </a:p>
        </p:txBody>
      </p:sp>
      <p:sp>
        <p:nvSpPr>
          <p:cNvPr id="437251" name="Text Box 3"/>
          <p:cNvSpPr txBox="1">
            <a:spLocks noChangeArrowheads="1"/>
          </p:cNvSpPr>
          <p:nvPr/>
        </p:nvSpPr>
        <p:spPr bwMode="auto">
          <a:xfrm>
            <a:off x="685800" y="2179638"/>
            <a:ext cx="7315200" cy="1554162"/>
          </a:xfrm>
          <a:prstGeom prst="rect">
            <a:avLst/>
          </a:prstGeom>
          <a:noFill/>
          <a:ln w="9525">
            <a:noFill/>
            <a:miter lim="800000"/>
            <a:headEnd/>
            <a:tailEnd/>
          </a:ln>
          <a:effectLst/>
        </p:spPr>
        <p:txBody>
          <a:bodyPr>
            <a:spAutoFit/>
          </a:bodyPr>
          <a:lstStyle/>
          <a:p>
            <a:pPr eaLnBrk="1" hangingPunct="1">
              <a:spcBef>
                <a:spcPct val="50000"/>
              </a:spcBef>
              <a:defRPr/>
            </a:pPr>
            <a:r>
              <a:rPr lang="en-US" sz="3200" b="1"/>
              <a:t>The theory of computation and algorithms was developed well before the hardware was invented.</a:t>
            </a:r>
          </a:p>
        </p:txBody>
      </p:sp>
      <p:sp>
        <p:nvSpPr>
          <p:cNvPr id="437252" name="Text Box 4"/>
          <p:cNvSpPr txBox="1">
            <a:spLocks noChangeArrowheads="1"/>
          </p:cNvSpPr>
          <p:nvPr/>
        </p:nvSpPr>
        <p:spPr bwMode="auto">
          <a:xfrm>
            <a:off x="1066800" y="4495800"/>
            <a:ext cx="6705600" cy="1554163"/>
          </a:xfrm>
          <a:prstGeom prst="rect">
            <a:avLst/>
          </a:prstGeom>
          <a:noFill/>
          <a:ln w="9525">
            <a:noFill/>
            <a:miter lim="800000"/>
            <a:headEnd/>
            <a:tailEnd/>
          </a:ln>
          <a:effectLst/>
        </p:spPr>
        <p:txBody>
          <a:bodyPr>
            <a:spAutoFit/>
          </a:bodyPr>
          <a:lstStyle/>
          <a:p>
            <a:pPr eaLnBrk="1" hangingPunct="1">
              <a:spcBef>
                <a:spcPct val="50000"/>
              </a:spcBef>
              <a:defRPr/>
            </a:pPr>
            <a:r>
              <a:rPr lang="en-US" sz="3200" b="1"/>
              <a:t>This is one of the reasons that progress was made so fast when the hardware was developed.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7252"/>
                                        </p:tgtEl>
                                        <p:attrNameLst>
                                          <p:attrName>style.visibility</p:attrName>
                                        </p:attrNameLst>
                                      </p:cBhvr>
                                      <p:to>
                                        <p:strVal val="visible"/>
                                      </p:to>
                                    </p:set>
                                    <p:anim calcmode="lin" valueType="num">
                                      <p:cBhvr additive="base">
                                        <p:cTn id="7" dur="500" fill="hold"/>
                                        <p:tgtEl>
                                          <p:spTgt spid="437252"/>
                                        </p:tgtEl>
                                        <p:attrNameLst>
                                          <p:attrName>ppt_x</p:attrName>
                                        </p:attrNameLst>
                                      </p:cBhvr>
                                      <p:tavLst>
                                        <p:tav tm="0">
                                          <p:val>
                                            <p:strVal val="#ppt_x"/>
                                          </p:val>
                                        </p:tav>
                                        <p:tav tm="100000">
                                          <p:val>
                                            <p:strVal val="#ppt_x"/>
                                          </p:val>
                                        </p:tav>
                                      </p:tavLst>
                                    </p:anim>
                                    <p:anim calcmode="lin" valueType="num">
                                      <p:cBhvr additive="base">
                                        <p:cTn id="8" dur="500" fill="hold"/>
                                        <p:tgtEl>
                                          <p:spTgt spid="4372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2"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Freeform 2"/>
          <p:cNvSpPr>
            <a:spLocks/>
          </p:cNvSpPr>
          <p:nvPr/>
        </p:nvSpPr>
        <p:spPr bwMode="auto">
          <a:xfrm>
            <a:off x="6303963" y="3397250"/>
            <a:ext cx="981075" cy="1600200"/>
          </a:xfrm>
          <a:custGeom>
            <a:avLst/>
            <a:gdLst/>
            <a:ahLst/>
            <a:cxnLst>
              <a:cxn ang="0">
                <a:pos x="236" y="0"/>
              </a:cxn>
              <a:cxn ang="0">
                <a:pos x="329" y="0"/>
              </a:cxn>
              <a:cxn ang="0">
                <a:pos x="443" y="17"/>
              </a:cxn>
              <a:cxn ang="0">
                <a:pos x="504" y="70"/>
              </a:cxn>
              <a:cxn ang="0">
                <a:pos x="566" y="169"/>
              </a:cxn>
              <a:cxn ang="0">
                <a:pos x="597" y="241"/>
              </a:cxn>
              <a:cxn ang="0">
                <a:pos x="618" y="329"/>
              </a:cxn>
              <a:cxn ang="0">
                <a:pos x="618" y="437"/>
              </a:cxn>
              <a:cxn ang="0">
                <a:pos x="607" y="544"/>
              </a:cxn>
              <a:cxn ang="0">
                <a:pos x="597" y="659"/>
              </a:cxn>
              <a:cxn ang="0">
                <a:pos x="555" y="802"/>
              </a:cxn>
              <a:cxn ang="0">
                <a:pos x="504" y="900"/>
              </a:cxn>
              <a:cxn ang="0">
                <a:pos x="412" y="980"/>
              </a:cxn>
              <a:cxn ang="0">
                <a:pos x="309" y="1008"/>
              </a:cxn>
              <a:cxn ang="0">
                <a:pos x="195" y="980"/>
              </a:cxn>
              <a:cxn ang="0">
                <a:pos x="124" y="856"/>
              </a:cxn>
              <a:cxn ang="0">
                <a:pos x="71" y="740"/>
              </a:cxn>
              <a:cxn ang="0">
                <a:pos x="40" y="606"/>
              </a:cxn>
              <a:cxn ang="0">
                <a:pos x="0" y="481"/>
              </a:cxn>
              <a:cxn ang="0">
                <a:pos x="0" y="312"/>
              </a:cxn>
              <a:cxn ang="0">
                <a:pos x="31" y="195"/>
              </a:cxn>
              <a:cxn ang="0">
                <a:pos x="71" y="107"/>
              </a:cxn>
              <a:cxn ang="0">
                <a:pos x="124" y="0"/>
              </a:cxn>
              <a:cxn ang="0">
                <a:pos x="236" y="0"/>
              </a:cxn>
            </a:cxnLst>
            <a:rect l="0" t="0" r="r" b="b"/>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a:defRPr/>
            </a:pPr>
            <a:endParaRPr lang="en-CA"/>
          </a:p>
        </p:txBody>
      </p:sp>
      <p:grpSp>
        <p:nvGrpSpPr>
          <p:cNvPr id="231427" name="Group 3"/>
          <p:cNvGrpSpPr>
            <a:grpSpLocks/>
          </p:cNvGrpSpPr>
          <p:nvPr/>
        </p:nvGrpSpPr>
        <p:grpSpPr bwMode="auto">
          <a:xfrm>
            <a:off x="5260975" y="76200"/>
            <a:ext cx="3036888" cy="6627813"/>
            <a:chOff x="3314" y="144"/>
            <a:chExt cx="1913" cy="4175"/>
          </a:xfrm>
        </p:grpSpPr>
        <p:sp>
          <p:nvSpPr>
            <p:cNvPr id="438276" name="Freeform 4"/>
            <p:cNvSpPr>
              <a:spLocks/>
            </p:cNvSpPr>
            <p:nvPr/>
          </p:nvSpPr>
          <p:spPr bwMode="auto">
            <a:xfrm>
              <a:off x="3930" y="1491"/>
              <a:ext cx="571" cy="697"/>
            </a:xfrm>
            <a:custGeom>
              <a:avLst/>
              <a:gdLst/>
              <a:ahLst/>
              <a:cxnLst>
                <a:cxn ang="0">
                  <a:pos x="331" y="0"/>
                </a:cxn>
                <a:cxn ang="0">
                  <a:pos x="405" y="9"/>
                </a:cxn>
                <a:cxn ang="0">
                  <a:pos x="479" y="45"/>
                </a:cxn>
                <a:cxn ang="0">
                  <a:pos x="525" y="99"/>
                </a:cxn>
                <a:cxn ang="0">
                  <a:pos x="562" y="178"/>
                </a:cxn>
                <a:cxn ang="0">
                  <a:pos x="571" y="314"/>
                </a:cxn>
                <a:cxn ang="0">
                  <a:pos x="544" y="448"/>
                </a:cxn>
                <a:cxn ang="0">
                  <a:pos x="497" y="545"/>
                </a:cxn>
                <a:cxn ang="0">
                  <a:pos x="433" y="626"/>
                </a:cxn>
                <a:cxn ang="0">
                  <a:pos x="368" y="679"/>
                </a:cxn>
                <a:cxn ang="0">
                  <a:pos x="294" y="697"/>
                </a:cxn>
                <a:cxn ang="0">
                  <a:pos x="220" y="688"/>
                </a:cxn>
                <a:cxn ang="0">
                  <a:pos x="183" y="644"/>
                </a:cxn>
                <a:cxn ang="0">
                  <a:pos x="128" y="572"/>
                </a:cxn>
                <a:cxn ang="0">
                  <a:pos x="109" y="438"/>
                </a:cxn>
                <a:cxn ang="0">
                  <a:pos x="114" y="393"/>
                </a:cxn>
                <a:cxn ang="0">
                  <a:pos x="0" y="371"/>
                </a:cxn>
                <a:cxn ang="0">
                  <a:pos x="3" y="327"/>
                </a:cxn>
                <a:cxn ang="0">
                  <a:pos x="114" y="331"/>
                </a:cxn>
                <a:cxn ang="0">
                  <a:pos x="123" y="281"/>
                </a:cxn>
                <a:cxn ang="0">
                  <a:pos x="151" y="210"/>
                </a:cxn>
                <a:cxn ang="0">
                  <a:pos x="183" y="143"/>
                </a:cxn>
                <a:cxn ang="0">
                  <a:pos x="239" y="54"/>
                </a:cxn>
                <a:cxn ang="0">
                  <a:pos x="294" y="19"/>
                </a:cxn>
                <a:cxn ang="0">
                  <a:pos x="331" y="0"/>
                </a:cxn>
              </a:cxnLst>
              <a:rect l="0" t="0" r="r" b="b"/>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a:defRPr/>
              </a:pPr>
              <a:endParaRPr lang="en-CA"/>
            </a:p>
          </p:txBody>
        </p:sp>
        <p:sp>
          <p:nvSpPr>
            <p:cNvPr id="438277" name="Freeform 5"/>
            <p:cNvSpPr>
              <a:spLocks/>
            </p:cNvSpPr>
            <p:nvPr/>
          </p:nvSpPr>
          <p:spPr bwMode="auto">
            <a:xfrm>
              <a:off x="4384" y="3101"/>
              <a:ext cx="475" cy="1158"/>
            </a:xfrm>
            <a:custGeom>
              <a:avLst/>
              <a:gdLst/>
              <a:ahLst/>
              <a:cxnLst>
                <a:cxn ang="0">
                  <a:pos x="88" y="134"/>
                </a:cxn>
                <a:cxn ang="0">
                  <a:pos x="26" y="57"/>
                </a:cxn>
                <a:cxn ang="0">
                  <a:pos x="46" y="0"/>
                </a:cxn>
                <a:cxn ang="0">
                  <a:pos x="108" y="0"/>
                </a:cxn>
                <a:cxn ang="0">
                  <a:pos x="181" y="62"/>
                </a:cxn>
                <a:cxn ang="0">
                  <a:pos x="273" y="191"/>
                </a:cxn>
                <a:cxn ang="0">
                  <a:pos x="325" y="314"/>
                </a:cxn>
                <a:cxn ang="0">
                  <a:pos x="372" y="433"/>
                </a:cxn>
                <a:cxn ang="0">
                  <a:pos x="387" y="542"/>
                </a:cxn>
                <a:cxn ang="0">
                  <a:pos x="382" y="599"/>
                </a:cxn>
                <a:cxn ang="0">
                  <a:pos x="336" y="669"/>
                </a:cxn>
                <a:cxn ang="0">
                  <a:pos x="258" y="859"/>
                </a:cxn>
                <a:cxn ang="0">
                  <a:pos x="170" y="968"/>
                </a:cxn>
                <a:cxn ang="0">
                  <a:pos x="150" y="1016"/>
                </a:cxn>
                <a:cxn ang="0">
                  <a:pos x="233" y="1025"/>
                </a:cxn>
                <a:cxn ang="0">
                  <a:pos x="341" y="1025"/>
                </a:cxn>
                <a:cxn ang="0">
                  <a:pos x="475" y="1068"/>
                </a:cxn>
                <a:cxn ang="0">
                  <a:pos x="464" y="1102"/>
                </a:cxn>
                <a:cxn ang="0">
                  <a:pos x="444" y="1140"/>
                </a:cxn>
                <a:cxn ang="0">
                  <a:pos x="402" y="1158"/>
                </a:cxn>
                <a:cxn ang="0">
                  <a:pos x="321" y="1131"/>
                </a:cxn>
                <a:cxn ang="0">
                  <a:pos x="233" y="1088"/>
                </a:cxn>
                <a:cxn ang="0">
                  <a:pos x="108" y="1083"/>
                </a:cxn>
                <a:cxn ang="0">
                  <a:pos x="31" y="1097"/>
                </a:cxn>
                <a:cxn ang="0">
                  <a:pos x="0" y="1073"/>
                </a:cxn>
                <a:cxn ang="0">
                  <a:pos x="0" y="1040"/>
                </a:cxn>
                <a:cxn ang="0">
                  <a:pos x="42" y="1002"/>
                </a:cxn>
                <a:cxn ang="0">
                  <a:pos x="108" y="941"/>
                </a:cxn>
                <a:cxn ang="0">
                  <a:pos x="227" y="784"/>
                </a:cxn>
                <a:cxn ang="0">
                  <a:pos x="279" y="646"/>
                </a:cxn>
                <a:cxn ang="0">
                  <a:pos x="295" y="513"/>
                </a:cxn>
                <a:cxn ang="0">
                  <a:pos x="288" y="442"/>
                </a:cxn>
                <a:cxn ang="0">
                  <a:pos x="248" y="314"/>
                </a:cxn>
                <a:cxn ang="0">
                  <a:pos x="139" y="176"/>
                </a:cxn>
                <a:cxn ang="0">
                  <a:pos x="62" y="105"/>
                </a:cxn>
                <a:cxn ang="0">
                  <a:pos x="88" y="134"/>
                </a:cxn>
              </a:cxnLst>
              <a:rect l="0" t="0" r="r" b="b"/>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a:defRPr/>
              </a:pPr>
              <a:endParaRPr lang="en-CA"/>
            </a:p>
          </p:txBody>
        </p:sp>
        <p:sp>
          <p:nvSpPr>
            <p:cNvPr id="438278" name="Freeform 6"/>
            <p:cNvSpPr>
              <a:spLocks/>
            </p:cNvSpPr>
            <p:nvPr/>
          </p:nvSpPr>
          <p:spPr bwMode="auto">
            <a:xfrm>
              <a:off x="3754" y="3084"/>
              <a:ext cx="475" cy="1235"/>
            </a:xfrm>
            <a:custGeom>
              <a:avLst/>
              <a:gdLst/>
              <a:ahLst/>
              <a:cxnLst>
                <a:cxn ang="0">
                  <a:pos x="247" y="222"/>
                </a:cxn>
                <a:cxn ang="0">
                  <a:pos x="319" y="97"/>
                </a:cxn>
                <a:cxn ang="0">
                  <a:pos x="388" y="0"/>
                </a:cxn>
                <a:cxn ang="0">
                  <a:pos x="439" y="0"/>
                </a:cxn>
                <a:cxn ang="0">
                  <a:pos x="470" y="40"/>
                </a:cxn>
                <a:cxn ang="0">
                  <a:pos x="475" y="106"/>
                </a:cxn>
                <a:cxn ang="0">
                  <a:pos x="432" y="156"/>
                </a:cxn>
                <a:cxn ang="0">
                  <a:pos x="358" y="217"/>
                </a:cxn>
                <a:cxn ang="0">
                  <a:pos x="298" y="288"/>
                </a:cxn>
                <a:cxn ang="0">
                  <a:pos x="237" y="386"/>
                </a:cxn>
                <a:cxn ang="0">
                  <a:pos x="211" y="453"/>
                </a:cxn>
                <a:cxn ang="0">
                  <a:pos x="187" y="537"/>
                </a:cxn>
                <a:cxn ang="0">
                  <a:pos x="182" y="645"/>
                </a:cxn>
                <a:cxn ang="0">
                  <a:pos x="190" y="742"/>
                </a:cxn>
                <a:cxn ang="0">
                  <a:pos x="220" y="862"/>
                </a:cxn>
                <a:cxn ang="0">
                  <a:pos x="276" y="968"/>
                </a:cxn>
                <a:cxn ang="0">
                  <a:pos x="324" y="1031"/>
                </a:cxn>
                <a:cxn ang="0">
                  <a:pos x="353" y="1075"/>
                </a:cxn>
                <a:cxn ang="0">
                  <a:pos x="358" y="1110"/>
                </a:cxn>
                <a:cxn ang="0">
                  <a:pos x="331" y="1124"/>
                </a:cxn>
                <a:cxn ang="0">
                  <a:pos x="271" y="1132"/>
                </a:cxn>
                <a:cxn ang="0">
                  <a:pos x="182" y="1159"/>
                </a:cxn>
                <a:cxn ang="0">
                  <a:pos x="113" y="1194"/>
                </a:cxn>
                <a:cxn ang="0">
                  <a:pos x="69" y="1235"/>
                </a:cxn>
                <a:cxn ang="0">
                  <a:pos x="31" y="1226"/>
                </a:cxn>
                <a:cxn ang="0">
                  <a:pos x="0" y="1178"/>
                </a:cxn>
                <a:cxn ang="0">
                  <a:pos x="0" y="1137"/>
                </a:cxn>
                <a:cxn ang="0">
                  <a:pos x="69" y="1101"/>
                </a:cxn>
                <a:cxn ang="0">
                  <a:pos x="187" y="1079"/>
                </a:cxn>
                <a:cxn ang="0">
                  <a:pos x="293" y="1066"/>
                </a:cxn>
                <a:cxn ang="0">
                  <a:pos x="247" y="1018"/>
                </a:cxn>
                <a:cxn ang="0">
                  <a:pos x="216" y="955"/>
                </a:cxn>
                <a:cxn ang="0">
                  <a:pos x="177" y="866"/>
                </a:cxn>
                <a:cxn ang="0">
                  <a:pos x="134" y="773"/>
                </a:cxn>
                <a:cxn ang="0">
                  <a:pos x="122" y="658"/>
                </a:cxn>
                <a:cxn ang="0">
                  <a:pos x="117" y="546"/>
                </a:cxn>
                <a:cxn ang="0">
                  <a:pos x="147" y="439"/>
                </a:cxn>
                <a:cxn ang="0">
                  <a:pos x="204" y="297"/>
                </a:cxn>
                <a:cxn ang="0">
                  <a:pos x="247" y="222"/>
                </a:cxn>
              </a:cxnLst>
              <a:rect l="0" t="0" r="r" b="b"/>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a:defRPr/>
              </a:pPr>
              <a:endParaRPr lang="en-CA"/>
            </a:p>
          </p:txBody>
        </p:sp>
        <p:sp>
          <p:nvSpPr>
            <p:cNvPr id="438279" name="Freeform 7"/>
            <p:cNvSpPr>
              <a:spLocks/>
            </p:cNvSpPr>
            <p:nvPr/>
          </p:nvSpPr>
          <p:spPr bwMode="auto">
            <a:xfrm>
              <a:off x="4463" y="144"/>
              <a:ext cx="764" cy="2360"/>
            </a:xfrm>
            <a:custGeom>
              <a:avLst/>
              <a:gdLst/>
              <a:ahLst/>
              <a:cxnLst>
                <a:cxn ang="0">
                  <a:pos x="15" y="1342"/>
                </a:cxn>
                <a:cxn ang="0">
                  <a:pos x="0" y="1283"/>
                </a:cxn>
                <a:cxn ang="0">
                  <a:pos x="24" y="1238"/>
                </a:cxn>
                <a:cxn ang="0">
                  <a:pos x="88" y="1193"/>
                </a:cxn>
                <a:cxn ang="0">
                  <a:pos x="208" y="1108"/>
                </a:cxn>
                <a:cxn ang="0">
                  <a:pos x="353" y="978"/>
                </a:cxn>
                <a:cxn ang="0">
                  <a:pos x="431" y="861"/>
                </a:cxn>
                <a:cxn ang="0">
                  <a:pos x="467" y="797"/>
                </a:cxn>
                <a:cxn ang="0">
                  <a:pos x="504" y="625"/>
                </a:cxn>
                <a:cxn ang="0">
                  <a:pos x="497" y="387"/>
                </a:cxn>
                <a:cxn ang="0">
                  <a:pos x="482" y="270"/>
                </a:cxn>
                <a:cxn ang="0">
                  <a:pos x="473" y="225"/>
                </a:cxn>
                <a:cxn ang="0">
                  <a:pos x="326" y="162"/>
                </a:cxn>
                <a:cxn ang="0">
                  <a:pos x="322" y="139"/>
                </a:cxn>
                <a:cxn ang="0">
                  <a:pos x="337" y="126"/>
                </a:cxn>
                <a:cxn ang="0">
                  <a:pos x="473" y="162"/>
                </a:cxn>
                <a:cxn ang="0">
                  <a:pos x="504" y="153"/>
                </a:cxn>
                <a:cxn ang="0">
                  <a:pos x="420" y="18"/>
                </a:cxn>
                <a:cxn ang="0">
                  <a:pos x="431" y="0"/>
                </a:cxn>
                <a:cxn ang="0">
                  <a:pos x="462" y="5"/>
                </a:cxn>
                <a:cxn ang="0">
                  <a:pos x="539" y="122"/>
                </a:cxn>
                <a:cxn ang="0">
                  <a:pos x="561" y="126"/>
                </a:cxn>
                <a:cxn ang="0">
                  <a:pos x="602" y="5"/>
                </a:cxn>
                <a:cxn ang="0">
                  <a:pos x="628" y="0"/>
                </a:cxn>
                <a:cxn ang="0">
                  <a:pos x="639" y="22"/>
                </a:cxn>
                <a:cxn ang="0">
                  <a:pos x="607" y="153"/>
                </a:cxn>
                <a:cxn ang="0">
                  <a:pos x="618" y="172"/>
                </a:cxn>
                <a:cxn ang="0">
                  <a:pos x="742" y="153"/>
                </a:cxn>
                <a:cxn ang="0">
                  <a:pos x="764" y="162"/>
                </a:cxn>
                <a:cxn ang="0">
                  <a:pos x="758" y="185"/>
                </a:cxn>
                <a:cxn ang="0">
                  <a:pos x="591" y="221"/>
                </a:cxn>
                <a:cxn ang="0">
                  <a:pos x="576" y="239"/>
                </a:cxn>
                <a:cxn ang="0">
                  <a:pos x="561" y="320"/>
                </a:cxn>
                <a:cxn ang="0">
                  <a:pos x="561" y="437"/>
                </a:cxn>
                <a:cxn ang="0">
                  <a:pos x="565" y="608"/>
                </a:cxn>
                <a:cxn ang="0">
                  <a:pos x="561" y="766"/>
                </a:cxn>
                <a:cxn ang="0">
                  <a:pos x="550" y="837"/>
                </a:cxn>
                <a:cxn ang="0">
                  <a:pos x="467" y="950"/>
                </a:cxn>
                <a:cxn ang="0">
                  <a:pos x="374" y="1067"/>
                </a:cxn>
                <a:cxn ang="0">
                  <a:pos x="274" y="1193"/>
                </a:cxn>
                <a:cxn ang="0">
                  <a:pos x="191" y="1314"/>
                </a:cxn>
                <a:cxn ang="0">
                  <a:pos x="134" y="1382"/>
                </a:cxn>
                <a:cxn ang="0">
                  <a:pos x="51" y="1400"/>
                </a:cxn>
                <a:cxn ang="0">
                  <a:pos x="15" y="1342"/>
                </a:cxn>
              </a:cxnLst>
              <a:rect l="0" t="0" r="r" b="b"/>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a:defRPr/>
              </a:pPr>
              <a:endParaRPr lang="en-CA"/>
            </a:p>
          </p:txBody>
        </p:sp>
        <p:sp>
          <p:nvSpPr>
            <p:cNvPr id="438280" name="Freeform 8"/>
            <p:cNvSpPr>
              <a:spLocks/>
            </p:cNvSpPr>
            <p:nvPr/>
          </p:nvSpPr>
          <p:spPr bwMode="auto">
            <a:xfrm>
              <a:off x="3314" y="2262"/>
              <a:ext cx="795" cy="1147"/>
            </a:xfrm>
            <a:custGeom>
              <a:avLst/>
              <a:gdLst/>
              <a:ahLst/>
              <a:cxnLst>
                <a:cxn ang="0">
                  <a:pos x="576" y="112"/>
                </a:cxn>
                <a:cxn ang="0">
                  <a:pos x="659" y="30"/>
                </a:cxn>
                <a:cxn ang="0">
                  <a:pos x="711" y="0"/>
                </a:cxn>
                <a:cxn ang="0">
                  <a:pos x="753" y="5"/>
                </a:cxn>
                <a:cxn ang="0">
                  <a:pos x="795" y="30"/>
                </a:cxn>
                <a:cxn ang="0">
                  <a:pos x="795" y="81"/>
                </a:cxn>
                <a:cxn ang="0">
                  <a:pos x="784" y="152"/>
                </a:cxn>
                <a:cxn ang="0">
                  <a:pos x="753" y="203"/>
                </a:cxn>
                <a:cxn ang="0">
                  <a:pos x="716" y="224"/>
                </a:cxn>
                <a:cxn ang="0">
                  <a:pos x="637" y="255"/>
                </a:cxn>
                <a:cxn ang="0">
                  <a:pos x="539" y="327"/>
                </a:cxn>
                <a:cxn ang="0">
                  <a:pos x="436" y="438"/>
                </a:cxn>
                <a:cxn ang="0">
                  <a:pos x="394" y="529"/>
                </a:cxn>
                <a:cxn ang="0">
                  <a:pos x="337" y="637"/>
                </a:cxn>
                <a:cxn ang="0">
                  <a:pos x="306" y="718"/>
                </a:cxn>
                <a:cxn ang="0">
                  <a:pos x="265" y="820"/>
                </a:cxn>
                <a:cxn ang="0">
                  <a:pos x="248" y="897"/>
                </a:cxn>
                <a:cxn ang="0">
                  <a:pos x="265" y="973"/>
                </a:cxn>
                <a:cxn ang="0">
                  <a:pos x="300" y="1034"/>
                </a:cxn>
                <a:cxn ang="0">
                  <a:pos x="315" y="1054"/>
                </a:cxn>
                <a:cxn ang="0">
                  <a:pos x="306" y="1075"/>
                </a:cxn>
                <a:cxn ang="0">
                  <a:pos x="289" y="1080"/>
                </a:cxn>
                <a:cxn ang="0">
                  <a:pos x="228" y="978"/>
                </a:cxn>
                <a:cxn ang="0">
                  <a:pos x="212" y="988"/>
                </a:cxn>
                <a:cxn ang="0">
                  <a:pos x="228" y="1116"/>
                </a:cxn>
                <a:cxn ang="0">
                  <a:pos x="206" y="1126"/>
                </a:cxn>
                <a:cxn ang="0">
                  <a:pos x="191" y="1110"/>
                </a:cxn>
                <a:cxn ang="0">
                  <a:pos x="181" y="988"/>
                </a:cxn>
                <a:cxn ang="0">
                  <a:pos x="160" y="988"/>
                </a:cxn>
                <a:cxn ang="0">
                  <a:pos x="160" y="1110"/>
                </a:cxn>
                <a:cxn ang="0">
                  <a:pos x="144" y="1147"/>
                </a:cxn>
                <a:cxn ang="0">
                  <a:pos x="118" y="1126"/>
                </a:cxn>
                <a:cxn ang="0">
                  <a:pos x="140" y="937"/>
                </a:cxn>
                <a:cxn ang="0">
                  <a:pos x="129" y="922"/>
                </a:cxn>
                <a:cxn ang="0">
                  <a:pos x="72" y="932"/>
                </a:cxn>
                <a:cxn ang="0">
                  <a:pos x="9" y="922"/>
                </a:cxn>
                <a:cxn ang="0">
                  <a:pos x="0" y="892"/>
                </a:cxn>
                <a:cxn ang="0">
                  <a:pos x="46" y="897"/>
                </a:cxn>
                <a:cxn ang="0">
                  <a:pos x="107" y="892"/>
                </a:cxn>
                <a:cxn ang="0">
                  <a:pos x="171" y="850"/>
                </a:cxn>
                <a:cxn ang="0">
                  <a:pos x="265" y="667"/>
                </a:cxn>
                <a:cxn ang="0">
                  <a:pos x="322" y="519"/>
                </a:cxn>
                <a:cxn ang="0">
                  <a:pos x="372" y="412"/>
                </a:cxn>
                <a:cxn ang="0">
                  <a:pos x="436" y="316"/>
                </a:cxn>
                <a:cxn ang="0">
                  <a:pos x="503" y="213"/>
                </a:cxn>
                <a:cxn ang="0">
                  <a:pos x="545" y="147"/>
                </a:cxn>
                <a:cxn ang="0">
                  <a:pos x="576" y="112"/>
                </a:cxn>
              </a:cxnLst>
              <a:rect l="0" t="0" r="r" b="b"/>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a:defRPr/>
              </a:pPr>
              <a:endParaRPr lang="en-CA"/>
            </a:p>
          </p:txBody>
        </p:sp>
      </p:grpSp>
      <p:sp>
        <p:nvSpPr>
          <p:cNvPr id="438281" name="AutoShape 9"/>
          <p:cNvSpPr>
            <a:spLocks noChangeArrowheads="1"/>
          </p:cNvSpPr>
          <p:nvPr/>
        </p:nvSpPr>
        <p:spPr bwMode="auto">
          <a:xfrm>
            <a:off x="687388" y="1152525"/>
            <a:ext cx="5410200" cy="1200150"/>
          </a:xfrm>
          <a:prstGeom prst="wedgeRectCallout">
            <a:avLst>
              <a:gd name="adj1" fmla="val -43750"/>
              <a:gd name="adj2" fmla="val 70000"/>
            </a:avLst>
          </a:prstGeom>
          <a:solidFill>
            <a:schemeClr val="bg2"/>
          </a:solidFill>
          <a:ln w="9525">
            <a:solidFill>
              <a:schemeClr val="bg1"/>
            </a:solidFill>
            <a:miter lim="800000"/>
            <a:headEnd/>
            <a:tailEnd/>
          </a:ln>
          <a:effectLst/>
        </p:spPr>
        <p:txBody>
          <a:bodyPr lIns="91433" tIns="45717" rIns="91433" bIns="45717" anchor="ctr">
            <a:spAutoFit/>
          </a:bodyPr>
          <a:lstStyle/>
          <a:p>
            <a:pPr>
              <a:defRPr/>
            </a:pPr>
            <a:r>
              <a:rPr lang="en-US">
                <a:solidFill>
                  <a:schemeClr val="tx2"/>
                </a:solidFill>
              </a:rPr>
              <a:t>Please feel free  to ask questions!</a:t>
            </a:r>
            <a:endParaRPr lang="en-US" sz="2400">
              <a:solidFill>
                <a:schemeClr val="tx2"/>
              </a:solidFill>
              <a:latin typeface="Arial Rounded MT Bold" pitchFamily="34" charset="0"/>
            </a:endParaRPr>
          </a:p>
        </p:txBody>
      </p:sp>
      <p:sp>
        <p:nvSpPr>
          <p:cNvPr id="438282" name="Text Box 10"/>
          <p:cNvSpPr txBox="1">
            <a:spLocks noChangeArrowheads="1"/>
          </p:cNvSpPr>
          <p:nvPr/>
        </p:nvSpPr>
        <p:spPr bwMode="auto">
          <a:xfrm>
            <a:off x="990600" y="3886200"/>
            <a:ext cx="3959225" cy="1190625"/>
          </a:xfrm>
          <a:prstGeom prst="rect">
            <a:avLst/>
          </a:prstGeom>
          <a:noFill/>
          <a:ln w="9525">
            <a:noFill/>
            <a:miter lim="800000"/>
            <a:headEnd/>
            <a:tailEnd/>
          </a:ln>
          <a:effectLst/>
        </p:spPr>
        <p:txBody>
          <a:bodyPr>
            <a:spAutoFit/>
          </a:bodyPr>
          <a:lstStyle/>
          <a:p>
            <a:pPr eaLnBrk="1" hangingPunct="1">
              <a:spcBef>
                <a:spcPct val="50000"/>
              </a:spcBef>
              <a:defRPr/>
            </a:pPr>
            <a:r>
              <a:rPr lang="en-US" b="1"/>
              <a:t>Professors at York </a:t>
            </a:r>
            <a:br>
              <a:rPr lang="en-US" b="1"/>
            </a:br>
            <a:r>
              <a:rPr lang="en-US" b="1"/>
              <a:t>are accessible. </a:t>
            </a: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p:nvPr>
        </p:nvSpPr>
        <p:spPr>
          <a:xfrm>
            <a:off x="685800" y="76200"/>
            <a:ext cx="7772400" cy="1143000"/>
          </a:xfrm>
        </p:spPr>
        <p:txBody>
          <a:bodyPr/>
          <a:lstStyle/>
          <a:p>
            <a:pPr>
              <a:defRPr/>
            </a:pPr>
            <a:r>
              <a:rPr lang="en-US"/>
              <a:t>A Hotdog</a:t>
            </a:r>
          </a:p>
        </p:txBody>
      </p:sp>
      <p:pic>
        <p:nvPicPr>
          <p:cNvPr id="232451" name="Picture 3" descr="j02515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590800"/>
            <a:ext cx="2884488" cy="229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9300" name="Rectangle 4"/>
          <p:cNvSpPr>
            <a:spLocks noChangeArrowheads="1"/>
          </p:cNvSpPr>
          <p:nvPr/>
        </p:nvSpPr>
        <p:spPr bwMode="auto">
          <a:xfrm>
            <a:off x="3429000" y="2057400"/>
            <a:ext cx="5029200" cy="3503613"/>
          </a:xfrm>
          <a:prstGeom prst="rect">
            <a:avLst/>
          </a:prstGeom>
          <a:noFill/>
          <a:ln w="57150" cap="sq">
            <a:noFill/>
            <a:miter lim="800000"/>
            <a:headEnd/>
            <a:tailEnd/>
          </a:ln>
          <a:effectLst/>
        </p:spPr>
        <p:txBody>
          <a:bodyPr lIns="274320" rIns="274320">
            <a:spAutoFit/>
          </a:bodyPr>
          <a:lstStyle/>
          <a:p>
            <a:pPr>
              <a:defRPr/>
            </a:pPr>
            <a:r>
              <a:rPr lang="en-US" sz="3200">
                <a:effectLst>
                  <a:outerShdw blurRad="38100" dist="38100" dir="2700000" algn="tl">
                    <a:srgbClr val="000000"/>
                  </a:outerShdw>
                </a:effectLst>
              </a:rPr>
              <a:t>A combination of pork, grain, and sawdust, …</a:t>
            </a:r>
          </a:p>
          <a:p>
            <a:pPr>
              <a:defRPr/>
            </a:pPr>
            <a:endParaRPr lang="en-US" sz="3200">
              <a:effectLst>
                <a:outerShdw blurRad="38100" dist="38100" dir="2700000" algn="tl">
                  <a:srgbClr val="000000"/>
                </a:outerShdw>
              </a:effectLst>
            </a:endParaRPr>
          </a:p>
          <a:p>
            <a:pPr>
              <a:defRPr/>
            </a:pPr>
            <a:r>
              <a:rPr lang="en-US" sz="3200">
                <a:effectLst>
                  <a:outerShdw blurRad="38100" dist="38100" dir="2700000" algn="tl">
                    <a:srgbClr val="000000"/>
                  </a:outerShdw>
                </a:effectLst>
              </a:rPr>
              <a:t>Constraints:  </a:t>
            </a:r>
          </a:p>
          <a:p>
            <a:pPr lvl="1">
              <a:buFontTx/>
              <a:buChar char="•"/>
              <a:defRPr/>
            </a:pPr>
            <a:r>
              <a:rPr lang="en-US" sz="3200">
                <a:effectLst>
                  <a:outerShdw blurRad="38100" dist="38100" dir="2700000" algn="tl">
                    <a:srgbClr val="000000"/>
                  </a:outerShdw>
                </a:effectLst>
              </a:rPr>
              <a:t>Amount of moisture</a:t>
            </a:r>
          </a:p>
          <a:p>
            <a:pPr lvl="1">
              <a:buFontTx/>
              <a:buChar char="•"/>
              <a:defRPr/>
            </a:pPr>
            <a:r>
              <a:rPr lang="en-US" sz="3200">
                <a:effectLst>
                  <a:outerShdw blurRad="38100" dist="38100" dir="2700000" algn="tl">
                    <a:srgbClr val="000000"/>
                  </a:outerShdw>
                </a:effectLst>
              </a:rPr>
              <a:t>Amount of protean,</a:t>
            </a:r>
          </a:p>
          <a:p>
            <a:pPr lvl="1">
              <a:buFontTx/>
              <a:buChar char="•"/>
              <a:defRPr/>
            </a:pPr>
            <a:r>
              <a:rPr lang="en-US" sz="3200">
                <a:effectLst>
                  <a:outerShdw blurRad="38100" dist="38100" dir="2700000" algn="tl">
                    <a:srgbClr val="000000"/>
                  </a:outerShdw>
                </a:effectLst>
              </a:rPr>
              <a:t>…</a:t>
            </a: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2"/>
          <p:cNvSpPr>
            <a:spLocks noGrp="1" noChangeArrowheads="1"/>
          </p:cNvSpPr>
          <p:nvPr>
            <p:ph type="title"/>
          </p:nvPr>
        </p:nvSpPr>
        <p:spPr>
          <a:xfrm>
            <a:off x="685800" y="76200"/>
            <a:ext cx="7772400" cy="1143000"/>
          </a:xfrm>
        </p:spPr>
        <p:txBody>
          <a:bodyPr/>
          <a:lstStyle/>
          <a:p>
            <a:pPr>
              <a:defRPr/>
            </a:pPr>
            <a:r>
              <a:rPr lang="en-US"/>
              <a:t>The Hotdog Problem</a:t>
            </a:r>
          </a:p>
        </p:txBody>
      </p:sp>
      <p:pic>
        <p:nvPicPr>
          <p:cNvPr id="233475" name="Picture 3" descr="j02515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590800"/>
            <a:ext cx="2884488" cy="229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24" name="Rectangle 4"/>
          <p:cNvSpPr>
            <a:spLocks noChangeArrowheads="1"/>
          </p:cNvSpPr>
          <p:nvPr/>
        </p:nvSpPr>
        <p:spPr bwMode="auto">
          <a:xfrm>
            <a:off x="3733800" y="2606675"/>
            <a:ext cx="5181600" cy="2041525"/>
          </a:xfrm>
          <a:prstGeom prst="rect">
            <a:avLst/>
          </a:prstGeom>
          <a:noFill/>
          <a:ln w="57150" cap="sq">
            <a:noFill/>
            <a:miter lim="800000"/>
            <a:headEnd/>
            <a:tailEnd/>
          </a:ln>
          <a:effectLst/>
        </p:spPr>
        <p:txBody>
          <a:bodyPr lIns="274320" rIns="274320">
            <a:spAutoFit/>
          </a:bodyPr>
          <a:lstStyle/>
          <a:p>
            <a:pPr eaLnBrk="1" hangingPunct="1">
              <a:spcBef>
                <a:spcPct val="20000"/>
              </a:spcBef>
              <a:defRPr/>
            </a:pPr>
            <a:r>
              <a:rPr lang="en-US" sz="3200"/>
              <a:t>Given today’s prices,</a:t>
            </a:r>
            <a:br>
              <a:rPr lang="en-US" sz="3200"/>
            </a:br>
            <a:r>
              <a:rPr lang="en-US" sz="3200"/>
              <a:t>what is a fast algorithm </a:t>
            </a:r>
            <a:br>
              <a:rPr lang="en-US" sz="3200"/>
            </a:br>
            <a:r>
              <a:rPr lang="en-US" sz="3200"/>
              <a:t>to find the cheapest hotdog?</a:t>
            </a: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2"/>
          <p:cNvSpPr>
            <a:spLocks noGrp="1" noChangeArrowheads="1"/>
          </p:cNvSpPr>
          <p:nvPr>
            <p:ph type="title"/>
          </p:nvPr>
        </p:nvSpPr>
        <p:spPr>
          <a:xfrm>
            <a:off x="76200" y="609600"/>
            <a:ext cx="9144000" cy="1143000"/>
          </a:xfrm>
        </p:spPr>
        <p:txBody>
          <a:bodyPr/>
          <a:lstStyle/>
          <a:p>
            <a:pPr algn="l">
              <a:spcBef>
                <a:spcPct val="20000"/>
              </a:spcBef>
              <a:defRPr/>
            </a:pPr>
            <a:r>
              <a:rPr lang="en-US" sz="3200">
                <a:solidFill>
                  <a:schemeClr val="tx1"/>
                </a:solidFill>
              </a:rPr>
              <a:t>There are deep ideas within the simplicity.</a:t>
            </a:r>
          </a:p>
        </p:txBody>
      </p:sp>
      <p:grpSp>
        <p:nvGrpSpPr>
          <p:cNvPr id="234499" name="Group 3"/>
          <p:cNvGrpSpPr>
            <a:grpSpLocks/>
          </p:cNvGrpSpPr>
          <p:nvPr/>
        </p:nvGrpSpPr>
        <p:grpSpPr bwMode="auto">
          <a:xfrm>
            <a:off x="2209800" y="1676400"/>
            <a:ext cx="5105400" cy="2819400"/>
            <a:chOff x="288" y="1344"/>
            <a:chExt cx="5184" cy="2784"/>
          </a:xfrm>
        </p:grpSpPr>
        <p:sp>
          <p:nvSpPr>
            <p:cNvPr id="441348" name="AutoShape 4"/>
            <p:cNvSpPr>
              <a:spLocks noChangeArrowheads="1"/>
            </p:cNvSpPr>
            <p:nvPr/>
          </p:nvSpPr>
          <p:spPr bwMode="auto">
            <a:xfrm>
              <a:off x="3792" y="1679"/>
              <a:ext cx="1680" cy="2016"/>
            </a:xfrm>
            <a:prstGeom prst="smileyFace">
              <a:avLst>
                <a:gd name="adj" fmla="val 2361"/>
              </a:avLst>
            </a:prstGeom>
            <a:noFill/>
            <a:ln w="57150">
              <a:solidFill>
                <a:schemeClr val="accent1"/>
              </a:solidFill>
              <a:round/>
              <a:headEnd/>
              <a:tailEnd/>
            </a:ln>
            <a:effectLst/>
          </p:spPr>
          <p:txBody>
            <a:bodyPr wrap="none" anchor="ctr"/>
            <a:lstStyle/>
            <a:p>
              <a:pPr>
                <a:defRPr/>
              </a:pPr>
              <a:endParaRPr lang="en-CA"/>
            </a:p>
          </p:txBody>
        </p:sp>
        <p:pic>
          <p:nvPicPr>
            <p:cNvPr id="234505" name="Mona_Lisa.jpg">
              <a:hlinkClick r:id="" action="ppaction://media"/>
            </p:cNvPr>
            <p:cNvPicPr preferRelativeResize="0">
              <a:picLocks noRot="1" noChangeArrowheads="1"/>
            </p:cNvPicPr>
            <p:nvPr>
              <a:videoFile r:link="rId1"/>
            </p:nvPr>
          </p:nvPicPr>
          <p:blipFill>
            <a:blip r:embed="rId3">
              <a:lum bright="-6000" contrast="-12000"/>
              <a:extLst>
                <a:ext uri="{28A0092B-C50C-407E-A947-70E740481C1C}">
                  <a14:useLocalDpi xmlns:a14="http://schemas.microsoft.com/office/drawing/2010/main" val="0"/>
                </a:ext>
              </a:extLst>
            </a:blip>
            <a:srcRect l="24989" r="21024" b="53616"/>
            <a:stretch>
              <a:fillRect/>
            </a:stretch>
          </p:blipFill>
          <p:spPr bwMode="auto">
            <a:xfrm>
              <a:off x="288" y="1344"/>
              <a:ext cx="1920"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350" name="Text Box 6"/>
            <p:cNvSpPr txBox="1">
              <a:spLocks noChangeArrowheads="1"/>
            </p:cNvSpPr>
            <p:nvPr/>
          </p:nvSpPr>
          <p:spPr bwMode="auto">
            <a:xfrm>
              <a:off x="2614" y="1882"/>
              <a:ext cx="909" cy="1536"/>
            </a:xfrm>
            <a:prstGeom prst="rect">
              <a:avLst/>
            </a:prstGeom>
            <a:noFill/>
            <a:ln w="9525">
              <a:noFill/>
              <a:miter lim="800000"/>
              <a:headEnd/>
              <a:tailEnd/>
            </a:ln>
            <a:effectLst/>
          </p:spPr>
          <p:txBody>
            <a:bodyPr wrap="none" lIns="91433" tIns="45717" rIns="91433" bIns="45717" anchor="ctr">
              <a:spAutoFit/>
            </a:bodyPr>
            <a:lstStyle/>
            <a:p>
              <a:pPr>
                <a:defRPr/>
              </a:pPr>
              <a:r>
                <a:rPr lang="en-US" sz="9600" b="1">
                  <a:solidFill>
                    <a:schemeClr val="tx2"/>
                  </a:solidFill>
                  <a:latin typeface="Arial Rounded MT Bold" pitchFamily="34" charset="0"/>
                </a:rPr>
                <a:t>=</a:t>
              </a:r>
              <a:endParaRPr lang="en-US" sz="9600" b="1">
                <a:latin typeface="Arial Rounded MT Bold" pitchFamily="34" charset="0"/>
              </a:endParaRPr>
            </a:p>
          </p:txBody>
        </p:sp>
      </p:grpSp>
      <p:sp>
        <p:nvSpPr>
          <p:cNvPr id="441351" name="Rectangle 7"/>
          <p:cNvSpPr>
            <a:spLocks noChangeArrowheads="1"/>
          </p:cNvSpPr>
          <p:nvPr/>
        </p:nvSpPr>
        <p:spPr bwMode="auto">
          <a:xfrm>
            <a:off x="685800" y="0"/>
            <a:ext cx="7772400" cy="1143000"/>
          </a:xfrm>
          <a:prstGeom prst="rect">
            <a:avLst/>
          </a:prstGeom>
          <a:noFill/>
          <a:ln w="9525">
            <a:noFill/>
            <a:miter lim="800000"/>
            <a:headEnd/>
            <a:tailEnd/>
          </a:ln>
          <a:effectLst/>
        </p:spPr>
        <p:txBody>
          <a:bodyPr anchor="ctr"/>
          <a:lstStyle/>
          <a:p>
            <a:pPr eaLnBrk="1" hangingPunct="1">
              <a:defRPr/>
            </a:pPr>
            <a:r>
              <a:rPr lang="en-US">
                <a:solidFill>
                  <a:schemeClr val="tx2"/>
                </a:solidFill>
                <a:effectLst>
                  <a:outerShdw blurRad="38100" dist="38100" dir="2700000" algn="tl">
                    <a:srgbClr val="000000"/>
                  </a:outerShdw>
                </a:effectLst>
                <a:latin typeface="Arial Rounded MT Bold" pitchFamily="34" charset="0"/>
              </a:rPr>
              <a:t>Abstraction</a:t>
            </a:r>
            <a:endParaRPr lang="en-CA">
              <a:solidFill>
                <a:schemeClr val="tx2"/>
              </a:solidFill>
              <a:effectLst>
                <a:outerShdw blurRad="38100" dist="38100" dir="2700000" algn="tl">
                  <a:srgbClr val="000000"/>
                </a:outerShdw>
              </a:effectLst>
              <a:latin typeface="Arial Rounded MT Bold" pitchFamily="34" charset="0"/>
            </a:endParaRPr>
          </a:p>
        </p:txBody>
      </p:sp>
      <p:sp>
        <p:nvSpPr>
          <p:cNvPr id="441352" name="Rectangle 8"/>
          <p:cNvSpPr>
            <a:spLocks noChangeArrowheads="1"/>
          </p:cNvSpPr>
          <p:nvPr/>
        </p:nvSpPr>
        <p:spPr bwMode="auto">
          <a:xfrm>
            <a:off x="914400" y="4572000"/>
            <a:ext cx="7772400" cy="1066800"/>
          </a:xfrm>
          <a:prstGeom prst="rect">
            <a:avLst/>
          </a:prstGeom>
          <a:noFill/>
          <a:ln w="9525">
            <a:noFill/>
            <a:miter lim="800000"/>
            <a:headEnd/>
            <a:tailEnd/>
          </a:ln>
          <a:effectLst/>
        </p:spPr>
        <p:txBody>
          <a:bodyPr/>
          <a:lstStyle/>
          <a:p>
            <a:pPr marL="342900" indent="-342900" eaLnBrk="1" hangingPunct="1">
              <a:spcBef>
                <a:spcPct val="20000"/>
              </a:spcBef>
              <a:defRPr/>
            </a:pPr>
            <a:r>
              <a:rPr lang="en-US" sz="3200"/>
              <a:t>Goal: Understand and think about complex things in simple ways. </a:t>
            </a:r>
          </a:p>
        </p:txBody>
      </p:sp>
      <p:sp>
        <p:nvSpPr>
          <p:cNvPr id="441353" name="Rectangle 9"/>
          <p:cNvSpPr>
            <a:spLocks noChangeArrowheads="1"/>
          </p:cNvSpPr>
          <p:nvPr/>
        </p:nvSpPr>
        <p:spPr bwMode="auto">
          <a:xfrm>
            <a:off x="914400" y="6049963"/>
            <a:ext cx="7470775" cy="579437"/>
          </a:xfrm>
          <a:prstGeom prst="rect">
            <a:avLst/>
          </a:prstGeom>
          <a:noFill/>
          <a:ln w="12700" cap="sq">
            <a:noFill/>
            <a:miter lim="800000"/>
            <a:headEnd/>
            <a:tailEnd/>
          </a:ln>
          <a:effectLst/>
        </p:spPr>
        <p:txBody>
          <a:bodyPr wrap="none" lIns="274320" rIns="274320">
            <a:spAutoFit/>
          </a:bodyPr>
          <a:lstStyle/>
          <a:p>
            <a:pPr eaLnBrk="1" hangingPunct="1">
              <a:spcBef>
                <a:spcPct val="20000"/>
              </a:spcBef>
              <a:defRPr/>
            </a:pPr>
            <a:r>
              <a:rPr lang="en-US" sz="3200"/>
              <a:t>There are deep ideas within the simplicity.</a:t>
            </a:r>
          </a:p>
        </p:txBody>
      </p:sp>
      <p:sp>
        <p:nvSpPr>
          <p:cNvPr id="441354" name="Text Box 10"/>
          <p:cNvSpPr txBox="1">
            <a:spLocks noChangeArrowheads="1"/>
          </p:cNvSpPr>
          <p:nvPr/>
        </p:nvSpPr>
        <p:spPr bwMode="auto">
          <a:xfrm>
            <a:off x="6011863" y="6570663"/>
            <a:ext cx="3741737" cy="280987"/>
          </a:xfrm>
          <a:prstGeom prst="rect">
            <a:avLst/>
          </a:prstGeom>
          <a:noFill/>
          <a:ln w="9525">
            <a:noFill/>
            <a:miter lim="800000"/>
            <a:headEnd/>
            <a:tailEnd/>
          </a:ln>
          <a:effectLst/>
        </p:spPr>
        <p:txBody>
          <a:bodyPr lIns="595658" tIns="49638" rIns="595658" bIns="49638">
            <a:spAutoFit/>
          </a:bodyPr>
          <a:lstStyle/>
          <a:p>
            <a:pPr>
              <a:spcBef>
                <a:spcPct val="20000"/>
              </a:spcBef>
              <a:buFontTx/>
              <a:buChar char=" "/>
              <a:defRPr/>
            </a:pPr>
            <a:r>
              <a:rPr lang="en-US" sz="1200">
                <a:solidFill>
                  <a:schemeClr val="accent1"/>
                </a:solidFill>
              </a:rPr>
              <a:t>Rudich www.discretemath.com</a:t>
            </a:r>
            <a:endParaRPr lang="en-CA" sz="1200">
              <a:solidFill>
                <a:schemeClr val="accent1"/>
              </a:solidFill>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2"/>
          <p:cNvSpPr>
            <a:spLocks noChangeArrowheads="1"/>
          </p:cNvSpPr>
          <p:nvPr/>
        </p:nvSpPr>
        <p:spPr bwMode="auto">
          <a:xfrm>
            <a:off x="304800" y="-76200"/>
            <a:ext cx="7315200" cy="1143000"/>
          </a:xfrm>
          <a:prstGeom prst="rect">
            <a:avLst/>
          </a:prstGeom>
          <a:noFill/>
          <a:ln w="9525">
            <a:noFill/>
            <a:miter lim="800000"/>
            <a:headEnd/>
            <a:tailEnd/>
          </a:ln>
          <a:effectLst/>
        </p:spPr>
        <p:txBody>
          <a:bodyPr anchor="ctr"/>
          <a:lstStyle/>
          <a:p>
            <a:pPr eaLnBrk="1" hangingPunct="1">
              <a:defRPr/>
            </a:pPr>
            <a:r>
              <a:rPr lang="en-US" sz="4400">
                <a:solidFill>
                  <a:schemeClr val="tx2"/>
                </a:solidFill>
              </a:rPr>
              <a:t>Abstract Out Essential Details </a:t>
            </a:r>
            <a:endParaRPr lang="en-US" sz="4000">
              <a:solidFill>
                <a:schemeClr val="tx2"/>
              </a:solidFill>
            </a:endParaRPr>
          </a:p>
        </p:txBody>
      </p:sp>
      <p:sp>
        <p:nvSpPr>
          <p:cNvPr id="442371" name="Rectangle 3"/>
          <p:cNvSpPr>
            <a:spLocks noChangeArrowheads="1"/>
          </p:cNvSpPr>
          <p:nvPr/>
        </p:nvSpPr>
        <p:spPr bwMode="auto">
          <a:xfrm>
            <a:off x="2628900" y="2681288"/>
            <a:ext cx="4133850" cy="519112"/>
          </a:xfrm>
          <a:prstGeom prst="rect">
            <a:avLst/>
          </a:prstGeom>
          <a:noFill/>
          <a:ln w="12700" cap="sq">
            <a:noFill/>
            <a:miter lim="800000"/>
            <a:headEnd/>
            <a:tailEnd/>
          </a:ln>
          <a:effectLst/>
        </p:spPr>
        <p:txBody>
          <a:bodyPr wrap="none" lIns="274320" rIns="274320">
            <a:spAutoFit/>
          </a:bodyPr>
          <a:lstStyle/>
          <a:p>
            <a:pPr>
              <a:defRPr/>
            </a:pPr>
            <a:r>
              <a:rPr lang="en-US"/>
              <a:t>Cost: $29, $8, $1, $2</a:t>
            </a:r>
            <a:endParaRPr lang="en-US" baseline="-25000"/>
          </a:p>
        </p:txBody>
      </p:sp>
      <p:grpSp>
        <p:nvGrpSpPr>
          <p:cNvPr id="2" name="Group 4"/>
          <p:cNvGrpSpPr>
            <a:grpSpLocks/>
          </p:cNvGrpSpPr>
          <p:nvPr/>
        </p:nvGrpSpPr>
        <p:grpSpPr bwMode="auto">
          <a:xfrm>
            <a:off x="989013" y="457200"/>
            <a:ext cx="5868987" cy="2362200"/>
            <a:chOff x="614" y="288"/>
            <a:chExt cx="3697" cy="1488"/>
          </a:xfrm>
        </p:grpSpPr>
        <p:sp>
          <p:nvSpPr>
            <p:cNvPr id="442373" name="Rectangle 5"/>
            <p:cNvSpPr>
              <a:spLocks noChangeArrowheads="1"/>
            </p:cNvSpPr>
            <p:nvPr/>
          </p:nvSpPr>
          <p:spPr bwMode="auto">
            <a:xfrm>
              <a:off x="614" y="1296"/>
              <a:ext cx="3676" cy="327"/>
            </a:xfrm>
            <a:prstGeom prst="rect">
              <a:avLst/>
            </a:prstGeom>
            <a:noFill/>
            <a:ln w="12700" cap="sq">
              <a:noFill/>
              <a:miter lim="800000"/>
              <a:headEnd/>
              <a:tailEnd/>
            </a:ln>
            <a:effectLst/>
          </p:spPr>
          <p:txBody>
            <a:bodyPr wrap="none" lIns="274320" rIns="274320">
              <a:spAutoFit/>
            </a:bodyPr>
            <a:lstStyle/>
            <a:p>
              <a:pPr>
                <a:defRPr/>
              </a:pPr>
              <a:r>
                <a:rPr lang="en-US"/>
                <a:t>Amount to add:    x</a:t>
              </a:r>
              <a:r>
                <a:rPr lang="en-US" baseline="-25000"/>
                <a:t>1</a:t>
              </a:r>
              <a:r>
                <a:rPr lang="en-US"/>
                <a:t>,  x</a:t>
              </a:r>
              <a:r>
                <a:rPr lang="en-US" baseline="-25000"/>
                <a:t>2</a:t>
              </a:r>
              <a:r>
                <a:rPr lang="en-US"/>
                <a:t>,  x</a:t>
              </a:r>
              <a:r>
                <a:rPr lang="en-US" baseline="-25000"/>
                <a:t>3</a:t>
              </a:r>
              <a:r>
                <a:rPr lang="en-US"/>
                <a:t>,  x</a:t>
              </a:r>
              <a:r>
                <a:rPr lang="en-US" baseline="-25000"/>
                <a:t>4</a:t>
              </a:r>
            </a:p>
          </p:txBody>
        </p:sp>
        <p:sp>
          <p:nvSpPr>
            <p:cNvPr id="442374" name="Text Box 6"/>
            <p:cNvSpPr txBox="1">
              <a:spLocks noChangeArrowheads="1"/>
            </p:cNvSpPr>
            <p:nvPr/>
          </p:nvSpPr>
          <p:spPr bwMode="auto">
            <a:xfrm rot="-3356220">
              <a:off x="2109" y="956"/>
              <a:ext cx="1312" cy="327"/>
            </a:xfrm>
            <a:prstGeom prst="rect">
              <a:avLst/>
            </a:prstGeom>
            <a:noFill/>
            <a:ln w="12700" cap="sq">
              <a:noFill/>
              <a:miter lim="800000"/>
              <a:headEnd/>
              <a:tailEnd/>
            </a:ln>
            <a:effectLst/>
          </p:spPr>
          <p:txBody>
            <a:bodyPr lIns="274320" rIns="274320">
              <a:spAutoFit/>
            </a:bodyPr>
            <a:lstStyle/>
            <a:p>
              <a:pPr>
                <a:defRPr/>
              </a:pPr>
              <a:r>
                <a:rPr lang="en-US"/>
                <a:t>pork</a:t>
              </a:r>
            </a:p>
          </p:txBody>
        </p:sp>
        <p:sp>
          <p:nvSpPr>
            <p:cNvPr id="442375" name="Text Box 7"/>
            <p:cNvSpPr txBox="1">
              <a:spLocks noChangeArrowheads="1"/>
            </p:cNvSpPr>
            <p:nvPr/>
          </p:nvSpPr>
          <p:spPr bwMode="auto">
            <a:xfrm rot="-3356220">
              <a:off x="2541" y="908"/>
              <a:ext cx="1312" cy="327"/>
            </a:xfrm>
            <a:prstGeom prst="rect">
              <a:avLst/>
            </a:prstGeom>
            <a:noFill/>
            <a:ln w="12700" cap="sq">
              <a:noFill/>
              <a:miter lim="800000"/>
              <a:headEnd/>
              <a:tailEnd/>
            </a:ln>
            <a:effectLst/>
          </p:spPr>
          <p:txBody>
            <a:bodyPr lIns="274320" rIns="274320">
              <a:spAutoFit/>
            </a:bodyPr>
            <a:lstStyle/>
            <a:p>
              <a:pPr>
                <a:defRPr/>
              </a:pPr>
              <a:r>
                <a:rPr lang="en-US"/>
                <a:t>grain</a:t>
              </a:r>
            </a:p>
          </p:txBody>
        </p:sp>
        <p:sp>
          <p:nvSpPr>
            <p:cNvPr id="442376" name="Text Box 8"/>
            <p:cNvSpPr txBox="1">
              <a:spLocks noChangeArrowheads="1"/>
            </p:cNvSpPr>
            <p:nvPr/>
          </p:nvSpPr>
          <p:spPr bwMode="auto">
            <a:xfrm rot="-3356220">
              <a:off x="3012" y="920"/>
              <a:ext cx="1312" cy="327"/>
            </a:xfrm>
            <a:prstGeom prst="rect">
              <a:avLst/>
            </a:prstGeom>
            <a:noFill/>
            <a:ln w="12700" cap="sq">
              <a:noFill/>
              <a:miter lim="800000"/>
              <a:headEnd/>
              <a:tailEnd/>
            </a:ln>
            <a:effectLst/>
          </p:spPr>
          <p:txBody>
            <a:bodyPr lIns="274320" rIns="274320">
              <a:spAutoFit/>
            </a:bodyPr>
            <a:lstStyle/>
            <a:p>
              <a:pPr>
                <a:defRPr/>
              </a:pPr>
              <a:r>
                <a:rPr lang="en-US"/>
                <a:t>water</a:t>
              </a:r>
            </a:p>
          </p:txBody>
        </p:sp>
        <p:sp>
          <p:nvSpPr>
            <p:cNvPr id="442377" name="Text Box 9"/>
            <p:cNvSpPr txBox="1">
              <a:spLocks noChangeArrowheads="1"/>
            </p:cNvSpPr>
            <p:nvPr/>
          </p:nvSpPr>
          <p:spPr bwMode="auto">
            <a:xfrm rot="-3356220">
              <a:off x="3492" y="792"/>
              <a:ext cx="1312" cy="327"/>
            </a:xfrm>
            <a:prstGeom prst="rect">
              <a:avLst/>
            </a:prstGeom>
            <a:noFill/>
            <a:ln w="12700" cap="sq">
              <a:noFill/>
              <a:miter lim="800000"/>
              <a:headEnd/>
              <a:tailEnd/>
            </a:ln>
            <a:effectLst/>
          </p:spPr>
          <p:txBody>
            <a:bodyPr lIns="274320" rIns="274320">
              <a:spAutoFit/>
            </a:bodyPr>
            <a:lstStyle/>
            <a:p>
              <a:pPr>
                <a:defRPr/>
              </a:pPr>
              <a:r>
                <a:rPr lang="en-US"/>
                <a:t>sawdust</a:t>
              </a:r>
            </a:p>
          </p:txBody>
        </p:sp>
      </p:grpSp>
      <p:grpSp>
        <p:nvGrpSpPr>
          <p:cNvPr id="3" name="Group 10"/>
          <p:cNvGrpSpPr>
            <a:grpSpLocks/>
          </p:cNvGrpSpPr>
          <p:nvPr/>
        </p:nvGrpSpPr>
        <p:grpSpPr bwMode="auto">
          <a:xfrm>
            <a:off x="1447800" y="4281488"/>
            <a:ext cx="7242175" cy="1814512"/>
            <a:chOff x="912" y="2697"/>
            <a:chExt cx="4562" cy="1143"/>
          </a:xfrm>
        </p:grpSpPr>
        <p:sp>
          <p:nvSpPr>
            <p:cNvPr id="442379" name="Text Box 11"/>
            <p:cNvSpPr txBox="1">
              <a:spLocks noChangeArrowheads="1"/>
            </p:cNvSpPr>
            <p:nvPr/>
          </p:nvSpPr>
          <p:spPr bwMode="auto">
            <a:xfrm>
              <a:off x="2477" y="2697"/>
              <a:ext cx="2981" cy="327"/>
            </a:xfrm>
            <a:prstGeom prst="rect">
              <a:avLst/>
            </a:prstGeom>
            <a:noFill/>
            <a:ln w="12700" cap="sq">
              <a:noFill/>
              <a:miter lim="800000"/>
              <a:headEnd/>
              <a:tailEnd/>
            </a:ln>
            <a:effectLst/>
          </p:spPr>
          <p:txBody>
            <a:bodyPr wrap="none" lIns="274320" rIns="274320">
              <a:spAutoFit/>
            </a:bodyPr>
            <a:lstStyle/>
            <a:p>
              <a:pPr>
                <a:defRPr/>
              </a:pPr>
              <a:r>
                <a:rPr lang="en-US"/>
                <a:t>3x</a:t>
              </a:r>
              <a:r>
                <a:rPr lang="en-US" baseline="-25000"/>
                <a:t>1</a:t>
              </a:r>
              <a:r>
                <a:rPr lang="en-US"/>
                <a:t> + 4x</a:t>
              </a:r>
              <a:r>
                <a:rPr lang="en-US" baseline="-25000"/>
                <a:t>2</a:t>
              </a:r>
              <a:r>
                <a:rPr lang="en-US"/>
                <a:t> – 7x</a:t>
              </a:r>
              <a:r>
                <a:rPr lang="en-US" baseline="-25000"/>
                <a:t>3</a:t>
              </a:r>
              <a:r>
                <a:rPr lang="en-US"/>
                <a:t> + 8x</a:t>
              </a:r>
              <a:r>
                <a:rPr lang="en-US" baseline="-25000"/>
                <a:t>4</a:t>
              </a:r>
              <a:r>
                <a:rPr lang="en-US"/>
                <a:t> </a:t>
              </a:r>
              <a:r>
                <a:rPr lang="en-US">
                  <a:latin typeface="Symbol" pitchFamily="18" charset="2"/>
                </a:rPr>
                <a:t>³</a:t>
              </a:r>
              <a:r>
                <a:rPr lang="en-US"/>
                <a:t> 12</a:t>
              </a:r>
            </a:p>
          </p:txBody>
        </p:sp>
        <p:sp>
          <p:nvSpPr>
            <p:cNvPr id="442380" name="Text Box 12"/>
            <p:cNvSpPr txBox="1">
              <a:spLocks noChangeArrowheads="1"/>
            </p:cNvSpPr>
            <p:nvPr/>
          </p:nvSpPr>
          <p:spPr bwMode="auto">
            <a:xfrm>
              <a:off x="2471" y="2937"/>
              <a:ext cx="2996" cy="327"/>
            </a:xfrm>
            <a:prstGeom prst="rect">
              <a:avLst/>
            </a:prstGeom>
            <a:noFill/>
            <a:ln w="12700" cap="sq">
              <a:noFill/>
              <a:miter lim="800000"/>
              <a:headEnd/>
              <a:tailEnd/>
            </a:ln>
            <a:effectLst/>
          </p:spPr>
          <p:txBody>
            <a:bodyPr wrap="none" lIns="274320" rIns="274320">
              <a:spAutoFit/>
            </a:bodyPr>
            <a:lstStyle/>
            <a:p>
              <a:pPr>
                <a:defRPr/>
              </a:pPr>
              <a:r>
                <a:rPr lang="en-US"/>
                <a:t>2x</a:t>
              </a:r>
              <a:r>
                <a:rPr lang="en-US" baseline="-25000"/>
                <a:t>1</a:t>
              </a:r>
              <a:r>
                <a:rPr lang="en-US"/>
                <a:t> - 8x</a:t>
              </a:r>
              <a:r>
                <a:rPr lang="en-US" baseline="-25000"/>
                <a:t>2</a:t>
              </a:r>
              <a:r>
                <a:rPr lang="en-US"/>
                <a:t> + 4x</a:t>
              </a:r>
              <a:r>
                <a:rPr lang="en-US" baseline="-25000"/>
                <a:t>3</a:t>
              </a:r>
              <a:r>
                <a:rPr lang="en-US"/>
                <a:t> - 3x</a:t>
              </a:r>
              <a:r>
                <a:rPr lang="en-US" baseline="-25000"/>
                <a:t>4</a:t>
              </a:r>
              <a:r>
                <a:rPr lang="en-US"/>
                <a:t> </a:t>
              </a:r>
              <a:r>
                <a:rPr lang="en-US">
                  <a:latin typeface="Symbol" pitchFamily="18" charset="2"/>
                </a:rPr>
                <a:t>³</a:t>
              </a:r>
              <a:r>
                <a:rPr lang="en-US"/>
                <a:t> 24</a:t>
              </a:r>
            </a:p>
          </p:txBody>
        </p:sp>
        <p:sp>
          <p:nvSpPr>
            <p:cNvPr id="442381" name="Text Box 13"/>
            <p:cNvSpPr txBox="1">
              <a:spLocks noChangeArrowheads="1"/>
            </p:cNvSpPr>
            <p:nvPr/>
          </p:nvSpPr>
          <p:spPr bwMode="auto">
            <a:xfrm>
              <a:off x="2382" y="3177"/>
              <a:ext cx="3092" cy="327"/>
            </a:xfrm>
            <a:prstGeom prst="rect">
              <a:avLst/>
            </a:prstGeom>
            <a:noFill/>
            <a:ln w="12700" cap="sq">
              <a:noFill/>
              <a:miter lim="800000"/>
              <a:headEnd/>
              <a:tailEnd/>
            </a:ln>
            <a:effectLst/>
          </p:spPr>
          <p:txBody>
            <a:bodyPr wrap="none" lIns="274320" rIns="274320">
              <a:spAutoFit/>
            </a:bodyPr>
            <a:lstStyle/>
            <a:p>
              <a:pPr>
                <a:defRPr/>
              </a:pPr>
              <a:r>
                <a:rPr lang="en-US"/>
                <a:t>-8x</a:t>
              </a:r>
              <a:r>
                <a:rPr lang="en-US" baseline="-25000"/>
                <a:t>1</a:t>
              </a:r>
              <a:r>
                <a:rPr lang="en-US"/>
                <a:t> + 2x</a:t>
              </a:r>
              <a:r>
                <a:rPr lang="en-US" baseline="-25000"/>
                <a:t>2</a:t>
              </a:r>
              <a:r>
                <a:rPr lang="en-US"/>
                <a:t> – 3x</a:t>
              </a:r>
              <a:r>
                <a:rPr lang="en-US" baseline="-25000"/>
                <a:t>3</a:t>
              </a:r>
              <a:r>
                <a:rPr lang="en-US"/>
                <a:t> - 9x</a:t>
              </a:r>
              <a:r>
                <a:rPr lang="en-US" baseline="-25000"/>
                <a:t>4</a:t>
              </a:r>
              <a:r>
                <a:rPr lang="en-US"/>
                <a:t> </a:t>
              </a:r>
              <a:r>
                <a:rPr lang="en-US">
                  <a:latin typeface="Symbol" pitchFamily="18" charset="2"/>
                </a:rPr>
                <a:t>³</a:t>
              </a:r>
              <a:r>
                <a:rPr lang="en-US"/>
                <a:t>   8</a:t>
              </a:r>
            </a:p>
          </p:txBody>
        </p:sp>
        <p:sp>
          <p:nvSpPr>
            <p:cNvPr id="442382" name="Text Box 14"/>
            <p:cNvSpPr txBox="1">
              <a:spLocks noChangeArrowheads="1"/>
            </p:cNvSpPr>
            <p:nvPr/>
          </p:nvSpPr>
          <p:spPr bwMode="auto">
            <a:xfrm>
              <a:off x="2620" y="3417"/>
              <a:ext cx="2838" cy="327"/>
            </a:xfrm>
            <a:prstGeom prst="rect">
              <a:avLst/>
            </a:prstGeom>
            <a:noFill/>
            <a:ln w="12700" cap="sq">
              <a:noFill/>
              <a:miter lim="800000"/>
              <a:headEnd/>
              <a:tailEnd/>
            </a:ln>
            <a:effectLst/>
          </p:spPr>
          <p:txBody>
            <a:bodyPr wrap="none" lIns="274320" rIns="274320">
              <a:spAutoFit/>
            </a:bodyPr>
            <a:lstStyle/>
            <a:p>
              <a:pPr>
                <a:defRPr/>
              </a:pPr>
              <a:r>
                <a:rPr lang="en-US"/>
                <a:t>x</a:t>
              </a:r>
              <a:r>
                <a:rPr lang="en-US" baseline="-25000"/>
                <a:t>1</a:t>
              </a:r>
              <a:r>
                <a:rPr lang="en-US"/>
                <a:t> + 2x</a:t>
              </a:r>
              <a:r>
                <a:rPr lang="en-US" baseline="-25000"/>
                <a:t>2</a:t>
              </a:r>
              <a:r>
                <a:rPr lang="en-US"/>
                <a:t> + 9x</a:t>
              </a:r>
              <a:r>
                <a:rPr lang="en-US" baseline="-25000"/>
                <a:t>3</a:t>
              </a:r>
              <a:r>
                <a:rPr lang="en-US"/>
                <a:t> - 3x</a:t>
              </a:r>
              <a:r>
                <a:rPr lang="en-US" baseline="-25000"/>
                <a:t>4</a:t>
              </a:r>
              <a:r>
                <a:rPr lang="en-US"/>
                <a:t> </a:t>
              </a:r>
              <a:r>
                <a:rPr lang="en-US">
                  <a:latin typeface="Symbol" pitchFamily="18" charset="2"/>
                </a:rPr>
                <a:t>³</a:t>
              </a:r>
              <a:r>
                <a:rPr lang="en-US"/>
                <a:t> 31</a:t>
              </a:r>
            </a:p>
          </p:txBody>
        </p:sp>
        <p:sp>
          <p:nvSpPr>
            <p:cNvPr id="442383" name="Rectangle 15"/>
            <p:cNvSpPr>
              <a:spLocks noChangeArrowheads="1"/>
            </p:cNvSpPr>
            <p:nvPr/>
          </p:nvSpPr>
          <p:spPr bwMode="auto">
            <a:xfrm>
              <a:off x="912" y="2706"/>
              <a:ext cx="2112" cy="1134"/>
            </a:xfrm>
            <a:prstGeom prst="rect">
              <a:avLst/>
            </a:prstGeom>
            <a:noFill/>
            <a:ln w="57150" cap="sq">
              <a:noFill/>
              <a:miter lim="800000"/>
              <a:headEnd/>
              <a:tailEnd/>
            </a:ln>
            <a:effectLst/>
          </p:spPr>
          <p:txBody>
            <a:bodyPr lIns="274320" rIns="274320">
              <a:spAutoFit/>
            </a:bodyPr>
            <a:lstStyle/>
            <a:p>
              <a:pPr>
                <a:defRPr/>
              </a:pPr>
              <a:r>
                <a:rPr lang="en-US">
                  <a:effectLst>
                    <a:outerShdw blurRad="38100" dist="38100" dir="2700000" algn="tl">
                      <a:srgbClr val="000000"/>
                    </a:outerShdw>
                  </a:effectLst>
                </a:rPr>
                <a:t>Constraints:  </a:t>
              </a:r>
            </a:p>
            <a:p>
              <a:pPr lvl="1">
                <a:buFontTx/>
                <a:buChar char="•"/>
                <a:defRPr/>
              </a:pPr>
              <a:r>
                <a:rPr lang="en-US">
                  <a:effectLst>
                    <a:outerShdw blurRad="38100" dist="38100" dir="2700000" algn="tl">
                      <a:srgbClr val="000000"/>
                    </a:outerShdw>
                  </a:effectLst>
                </a:rPr>
                <a:t>moisture</a:t>
              </a:r>
            </a:p>
            <a:p>
              <a:pPr lvl="1">
                <a:buFontTx/>
                <a:buChar char="•"/>
                <a:defRPr/>
              </a:pPr>
              <a:r>
                <a:rPr lang="en-US">
                  <a:effectLst>
                    <a:outerShdw blurRad="38100" dist="38100" dir="2700000" algn="tl">
                      <a:srgbClr val="000000"/>
                    </a:outerShdw>
                  </a:effectLst>
                </a:rPr>
                <a:t>protean,</a:t>
              </a:r>
            </a:p>
            <a:p>
              <a:pPr lvl="1">
                <a:buFontTx/>
                <a:buChar char="•"/>
                <a:defRPr/>
              </a:pPr>
              <a:r>
                <a:rPr lang="en-US">
                  <a:effectLst>
                    <a:outerShdw blurRad="38100" dist="38100" dir="2700000" algn="tl">
                      <a:srgbClr val="000000"/>
                    </a:outerShdw>
                  </a:effectLst>
                </a:rPr>
                <a:t>…</a:t>
              </a:r>
            </a:p>
          </p:txBody>
        </p:sp>
      </p:grpSp>
      <p:grpSp>
        <p:nvGrpSpPr>
          <p:cNvPr id="4" name="Group 16"/>
          <p:cNvGrpSpPr>
            <a:grpSpLocks/>
          </p:cNvGrpSpPr>
          <p:nvPr/>
        </p:nvGrpSpPr>
        <p:grpSpPr bwMode="auto">
          <a:xfrm>
            <a:off x="862013" y="3352800"/>
            <a:ext cx="6986587" cy="533400"/>
            <a:chOff x="543" y="2112"/>
            <a:chExt cx="4401" cy="336"/>
          </a:xfrm>
        </p:grpSpPr>
        <p:sp>
          <p:nvSpPr>
            <p:cNvPr id="442385" name="Text Box 17"/>
            <p:cNvSpPr txBox="1">
              <a:spLocks noChangeArrowheads="1"/>
            </p:cNvSpPr>
            <p:nvPr/>
          </p:nvSpPr>
          <p:spPr bwMode="auto">
            <a:xfrm>
              <a:off x="2348" y="2121"/>
              <a:ext cx="2596" cy="327"/>
            </a:xfrm>
            <a:prstGeom prst="rect">
              <a:avLst/>
            </a:prstGeom>
            <a:noFill/>
            <a:ln w="12700" cap="sq">
              <a:noFill/>
              <a:miter lim="800000"/>
              <a:headEnd/>
              <a:tailEnd/>
            </a:ln>
            <a:effectLst/>
          </p:spPr>
          <p:txBody>
            <a:bodyPr wrap="none" lIns="274320" rIns="274320">
              <a:spAutoFit/>
            </a:bodyPr>
            <a:lstStyle/>
            <a:p>
              <a:pPr>
                <a:defRPr/>
              </a:pPr>
              <a:r>
                <a:rPr lang="en-US"/>
                <a:t>29x</a:t>
              </a:r>
              <a:r>
                <a:rPr lang="en-US" baseline="-25000"/>
                <a:t>1</a:t>
              </a:r>
              <a:r>
                <a:rPr lang="en-US"/>
                <a:t> + 8x</a:t>
              </a:r>
              <a:r>
                <a:rPr lang="en-US" baseline="-25000"/>
                <a:t>2</a:t>
              </a:r>
              <a:r>
                <a:rPr lang="en-US"/>
                <a:t> + 1x</a:t>
              </a:r>
              <a:r>
                <a:rPr lang="en-US" baseline="-25000"/>
                <a:t>3</a:t>
              </a:r>
              <a:r>
                <a:rPr lang="en-US"/>
                <a:t> + 2x</a:t>
              </a:r>
              <a:r>
                <a:rPr lang="en-US" baseline="-25000"/>
                <a:t>4</a:t>
              </a:r>
              <a:endParaRPr lang="en-US"/>
            </a:p>
          </p:txBody>
        </p:sp>
        <p:sp>
          <p:nvSpPr>
            <p:cNvPr id="442386" name="Rectangle 18"/>
            <p:cNvSpPr>
              <a:spLocks noChangeArrowheads="1"/>
            </p:cNvSpPr>
            <p:nvPr/>
          </p:nvSpPr>
          <p:spPr bwMode="auto">
            <a:xfrm>
              <a:off x="543" y="2112"/>
              <a:ext cx="2012" cy="327"/>
            </a:xfrm>
            <a:prstGeom prst="rect">
              <a:avLst/>
            </a:prstGeom>
            <a:noFill/>
            <a:ln w="1270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Cost of Hotdog:</a:t>
              </a:r>
            </a:p>
          </p:txBody>
        </p:sp>
      </p:grpSp>
      <p:pic>
        <p:nvPicPr>
          <p:cNvPr id="235527" name="Picture 19" descr="j02515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0" y="228600"/>
            <a:ext cx="1284288"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42371"/>
                                        </p:tgtEl>
                                        <p:attrNameLst>
                                          <p:attrName>style.visibility</p:attrName>
                                        </p:attrNameLst>
                                      </p:cBhvr>
                                      <p:to>
                                        <p:strVal val="visible"/>
                                      </p:to>
                                    </p:set>
                                    <p:anim calcmode="lin" valueType="num">
                                      <p:cBhvr additive="base">
                                        <p:cTn id="13" dur="500" fill="hold"/>
                                        <p:tgtEl>
                                          <p:spTgt spid="442371"/>
                                        </p:tgtEl>
                                        <p:attrNameLst>
                                          <p:attrName>ppt_x</p:attrName>
                                        </p:attrNameLst>
                                      </p:cBhvr>
                                      <p:tavLst>
                                        <p:tav tm="0">
                                          <p:val>
                                            <p:strVal val="0-#ppt_w/2"/>
                                          </p:val>
                                        </p:tav>
                                        <p:tav tm="100000">
                                          <p:val>
                                            <p:strVal val="#ppt_x"/>
                                          </p:val>
                                        </p:tav>
                                      </p:tavLst>
                                    </p:anim>
                                    <p:anim calcmode="lin" valueType="num">
                                      <p:cBhvr additive="base">
                                        <p:cTn id="14" dur="500" fill="hold"/>
                                        <p:tgtEl>
                                          <p:spTgt spid="4423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1"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3"/>
          <p:cNvGrpSpPr>
            <a:grpSpLocks/>
          </p:cNvGrpSpPr>
          <p:nvPr/>
        </p:nvGrpSpPr>
        <p:grpSpPr bwMode="auto">
          <a:xfrm>
            <a:off x="3810000" y="838200"/>
            <a:ext cx="5257800" cy="5918200"/>
            <a:chOff x="2400" y="528"/>
            <a:chExt cx="3312" cy="3728"/>
          </a:xfrm>
        </p:grpSpPr>
        <p:sp>
          <p:nvSpPr>
            <p:cNvPr id="1076228"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24607"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24579" name="Group 6"/>
          <p:cNvGrpSpPr>
            <a:grpSpLocks/>
          </p:cNvGrpSpPr>
          <p:nvPr/>
        </p:nvGrpSpPr>
        <p:grpSpPr bwMode="auto">
          <a:xfrm>
            <a:off x="3916363" y="1830388"/>
            <a:ext cx="4986337" cy="4926012"/>
            <a:chOff x="2467" y="1153"/>
            <a:chExt cx="3141" cy="3103"/>
          </a:xfrm>
        </p:grpSpPr>
        <p:grpSp>
          <p:nvGrpSpPr>
            <p:cNvPr id="24600" name="Group 7"/>
            <p:cNvGrpSpPr>
              <a:grpSpLocks/>
            </p:cNvGrpSpPr>
            <p:nvPr/>
          </p:nvGrpSpPr>
          <p:grpSpPr bwMode="auto">
            <a:xfrm>
              <a:off x="2467" y="1153"/>
              <a:ext cx="3141" cy="3079"/>
              <a:chOff x="2467" y="1153"/>
              <a:chExt cx="3141" cy="3079"/>
            </a:xfrm>
          </p:grpSpPr>
          <p:sp>
            <p:nvSpPr>
              <p:cNvPr id="107623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2460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4601" name="Group 10"/>
            <p:cNvGrpSpPr>
              <a:grpSpLocks/>
            </p:cNvGrpSpPr>
            <p:nvPr/>
          </p:nvGrpSpPr>
          <p:grpSpPr bwMode="auto">
            <a:xfrm>
              <a:off x="3304" y="2753"/>
              <a:ext cx="1440" cy="1503"/>
              <a:chOff x="3304" y="2753"/>
              <a:chExt cx="1440" cy="1503"/>
            </a:xfrm>
          </p:grpSpPr>
          <p:sp>
            <p:nvSpPr>
              <p:cNvPr id="24602"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24603"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24580" name="Group 13"/>
          <p:cNvGrpSpPr>
            <a:grpSpLocks/>
          </p:cNvGrpSpPr>
          <p:nvPr/>
        </p:nvGrpSpPr>
        <p:grpSpPr bwMode="auto">
          <a:xfrm>
            <a:off x="5562600" y="5562600"/>
            <a:ext cx="1609725" cy="1168400"/>
            <a:chOff x="3504" y="3504"/>
            <a:chExt cx="1014" cy="736"/>
          </a:xfrm>
        </p:grpSpPr>
        <p:sp>
          <p:nvSpPr>
            <p:cNvPr id="1076238"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4599"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24581"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76241" name="Text Box 17"/>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24583" name="Group 18"/>
          <p:cNvGrpSpPr>
            <a:grpSpLocks/>
          </p:cNvGrpSpPr>
          <p:nvPr/>
        </p:nvGrpSpPr>
        <p:grpSpPr bwMode="auto">
          <a:xfrm>
            <a:off x="3657600" y="3087688"/>
            <a:ext cx="4202113" cy="3254375"/>
            <a:chOff x="2304" y="1945"/>
            <a:chExt cx="2647" cy="2050"/>
          </a:xfrm>
        </p:grpSpPr>
        <p:sp>
          <p:nvSpPr>
            <p:cNvPr id="1076243" name="Oval 19"/>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24597" name="Text Box 20"/>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24584" name="Text Box 21"/>
          <p:cNvSpPr txBox="1">
            <a:spLocks noChangeArrowheads="1"/>
          </p:cNvSpPr>
          <p:nvPr/>
        </p:nvSpPr>
        <p:spPr bwMode="auto">
          <a:xfrm>
            <a:off x="4319588" y="3441700"/>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sp>
        <p:nvSpPr>
          <p:cNvPr id="24585" name="Text Box 22"/>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grpSp>
        <p:nvGrpSpPr>
          <p:cNvPr id="24586" name="Group 23"/>
          <p:cNvGrpSpPr>
            <a:grpSpLocks/>
          </p:cNvGrpSpPr>
          <p:nvPr/>
        </p:nvGrpSpPr>
        <p:grpSpPr bwMode="auto">
          <a:xfrm>
            <a:off x="4941888" y="3060700"/>
            <a:ext cx="4202112" cy="3263900"/>
            <a:chOff x="3113" y="1928"/>
            <a:chExt cx="2647" cy="2056"/>
          </a:xfrm>
        </p:grpSpPr>
        <p:grpSp>
          <p:nvGrpSpPr>
            <p:cNvPr id="24592" name="Group 24"/>
            <p:cNvGrpSpPr>
              <a:grpSpLocks/>
            </p:cNvGrpSpPr>
            <p:nvPr/>
          </p:nvGrpSpPr>
          <p:grpSpPr bwMode="auto">
            <a:xfrm>
              <a:off x="3113" y="1928"/>
              <a:ext cx="2647" cy="2056"/>
              <a:chOff x="3113" y="1928"/>
              <a:chExt cx="2647" cy="2056"/>
            </a:xfrm>
          </p:grpSpPr>
          <p:sp>
            <p:nvSpPr>
              <p:cNvPr id="1076249"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24595"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4593" name="Text Box 27"/>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sp>
        <p:nvSpPr>
          <p:cNvPr id="1076259" name="Text Box 35"/>
          <p:cNvSpPr txBox="1">
            <a:spLocks noChangeArrowheads="1"/>
          </p:cNvSpPr>
          <p:nvPr/>
        </p:nvSpPr>
        <p:spPr bwMode="auto">
          <a:xfrm>
            <a:off x="7467600" y="381000"/>
            <a:ext cx="194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Math Truth</a:t>
            </a:r>
          </a:p>
        </p:txBody>
      </p:sp>
      <p:grpSp>
        <p:nvGrpSpPr>
          <p:cNvPr id="10" name="Group 36"/>
          <p:cNvGrpSpPr>
            <a:grpSpLocks/>
          </p:cNvGrpSpPr>
          <p:nvPr/>
        </p:nvGrpSpPr>
        <p:grpSpPr bwMode="auto">
          <a:xfrm>
            <a:off x="152400" y="1066800"/>
            <a:ext cx="3716338" cy="3886200"/>
            <a:chOff x="96" y="672"/>
            <a:chExt cx="2341" cy="2448"/>
          </a:xfrm>
        </p:grpSpPr>
        <p:pic>
          <p:nvPicPr>
            <p:cNvPr id="24590" name="Picture 37"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1" name="Rectangle 38"/>
            <p:cNvSpPr>
              <a:spLocks noChangeArrowheads="1"/>
            </p:cNvSpPr>
            <p:nvPr/>
          </p:nvSpPr>
          <p:spPr bwMode="auto">
            <a:xfrm>
              <a:off x="1296"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effectLst/>
                </a:rPr>
                <a:t>Turing 1936</a:t>
              </a:r>
            </a:p>
          </p:txBody>
        </p:sp>
      </p:grpSp>
      <p:sp>
        <p:nvSpPr>
          <p:cNvPr id="24589" name="Rectangle 39"/>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76241"/>
                                        </p:tgtEl>
                                        <p:attrNameLst>
                                          <p:attrName>style.visibility</p:attrName>
                                        </p:attrNameLst>
                                      </p:cBhvr>
                                      <p:to>
                                        <p:strVal val="visible"/>
                                      </p:to>
                                    </p:set>
                                    <p:anim calcmode="lin" valueType="num">
                                      <p:cBhvr additive="base">
                                        <p:cTn id="12" dur="500" fill="hold"/>
                                        <p:tgtEl>
                                          <p:spTgt spid="1076241"/>
                                        </p:tgtEl>
                                        <p:attrNameLst>
                                          <p:attrName>ppt_x</p:attrName>
                                        </p:attrNameLst>
                                      </p:cBhvr>
                                      <p:tavLst>
                                        <p:tav tm="0">
                                          <p:val>
                                            <p:strVal val="#ppt_x"/>
                                          </p:val>
                                        </p:tav>
                                        <p:tav tm="100000">
                                          <p:val>
                                            <p:strVal val="#ppt_x"/>
                                          </p:val>
                                        </p:tav>
                                      </p:tavLst>
                                    </p:anim>
                                    <p:anim calcmode="lin" valueType="num">
                                      <p:cBhvr additive="base">
                                        <p:cTn id="13" dur="500" fill="hold"/>
                                        <p:tgtEl>
                                          <p:spTgt spid="107624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76259"/>
                                        </p:tgtEl>
                                        <p:attrNameLst>
                                          <p:attrName>style.visibility</p:attrName>
                                        </p:attrNameLst>
                                      </p:cBhvr>
                                      <p:to>
                                        <p:strVal val="visible"/>
                                      </p:to>
                                    </p:set>
                                    <p:anim calcmode="lin" valueType="num">
                                      <p:cBhvr additive="base">
                                        <p:cTn id="17" dur="500" fill="hold"/>
                                        <p:tgtEl>
                                          <p:spTgt spid="1076259"/>
                                        </p:tgtEl>
                                        <p:attrNameLst>
                                          <p:attrName>ppt_x</p:attrName>
                                        </p:attrNameLst>
                                      </p:cBhvr>
                                      <p:tavLst>
                                        <p:tav tm="0">
                                          <p:val>
                                            <p:strVal val="#ppt_x"/>
                                          </p:val>
                                        </p:tav>
                                        <p:tav tm="100000">
                                          <p:val>
                                            <p:strVal val="#ppt_x"/>
                                          </p:val>
                                        </p:tav>
                                      </p:tavLst>
                                    </p:anim>
                                    <p:anim calcmode="lin" valueType="num">
                                      <p:cBhvr additive="base">
                                        <p:cTn id="18" dur="500" fill="hold"/>
                                        <p:tgtEl>
                                          <p:spTgt spid="10762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6241" grpId="0"/>
      <p:bldP spid="1076259"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Text Box 2"/>
          <p:cNvSpPr txBox="1">
            <a:spLocks noChangeArrowheads="1"/>
          </p:cNvSpPr>
          <p:nvPr/>
        </p:nvSpPr>
        <p:spPr bwMode="auto">
          <a:xfrm>
            <a:off x="3932238" y="4281488"/>
            <a:ext cx="4732337" cy="519112"/>
          </a:xfrm>
          <a:prstGeom prst="rect">
            <a:avLst/>
          </a:prstGeom>
          <a:noFill/>
          <a:ln w="12700" cap="sq">
            <a:noFill/>
            <a:miter lim="800000"/>
            <a:headEnd/>
            <a:tailEnd/>
          </a:ln>
          <a:effectLst/>
        </p:spPr>
        <p:txBody>
          <a:bodyPr wrap="none" lIns="274320" rIns="274320">
            <a:spAutoFit/>
          </a:bodyPr>
          <a:lstStyle/>
          <a:p>
            <a:pPr>
              <a:defRPr/>
            </a:pPr>
            <a:r>
              <a:rPr lang="en-US"/>
              <a:t>3x</a:t>
            </a:r>
            <a:r>
              <a:rPr lang="en-US" baseline="-25000"/>
              <a:t>1</a:t>
            </a:r>
            <a:r>
              <a:rPr lang="en-US"/>
              <a:t> + 4x</a:t>
            </a:r>
            <a:r>
              <a:rPr lang="en-US" baseline="-25000"/>
              <a:t>2</a:t>
            </a:r>
            <a:r>
              <a:rPr lang="en-US"/>
              <a:t> – 7x</a:t>
            </a:r>
            <a:r>
              <a:rPr lang="en-US" baseline="-25000"/>
              <a:t>3</a:t>
            </a:r>
            <a:r>
              <a:rPr lang="en-US"/>
              <a:t> + 8x</a:t>
            </a:r>
            <a:r>
              <a:rPr lang="en-US" baseline="-25000"/>
              <a:t>4</a:t>
            </a:r>
            <a:r>
              <a:rPr lang="en-US"/>
              <a:t> </a:t>
            </a:r>
            <a:r>
              <a:rPr lang="en-US">
                <a:latin typeface="Symbol" pitchFamily="18" charset="2"/>
              </a:rPr>
              <a:t>³</a:t>
            </a:r>
            <a:r>
              <a:rPr lang="en-US"/>
              <a:t> 12</a:t>
            </a:r>
          </a:p>
        </p:txBody>
      </p:sp>
      <p:sp>
        <p:nvSpPr>
          <p:cNvPr id="443395" name="Text Box 3"/>
          <p:cNvSpPr txBox="1">
            <a:spLocks noChangeArrowheads="1"/>
          </p:cNvSpPr>
          <p:nvPr/>
        </p:nvSpPr>
        <p:spPr bwMode="auto">
          <a:xfrm>
            <a:off x="3922713" y="4662488"/>
            <a:ext cx="4756150" cy="519112"/>
          </a:xfrm>
          <a:prstGeom prst="rect">
            <a:avLst/>
          </a:prstGeom>
          <a:noFill/>
          <a:ln w="12700" cap="sq">
            <a:noFill/>
            <a:miter lim="800000"/>
            <a:headEnd/>
            <a:tailEnd/>
          </a:ln>
          <a:effectLst/>
        </p:spPr>
        <p:txBody>
          <a:bodyPr wrap="none" lIns="274320" rIns="274320">
            <a:spAutoFit/>
          </a:bodyPr>
          <a:lstStyle/>
          <a:p>
            <a:pPr>
              <a:defRPr/>
            </a:pPr>
            <a:r>
              <a:rPr lang="en-US"/>
              <a:t>2x</a:t>
            </a:r>
            <a:r>
              <a:rPr lang="en-US" baseline="-25000"/>
              <a:t>1</a:t>
            </a:r>
            <a:r>
              <a:rPr lang="en-US"/>
              <a:t> - 8x</a:t>
            </a:r>
            <a:r>
              <a:rPr lang="en-US" baseline="-25000"/>
              <a:t>2</a:t>
            </a:r>
            <a:r>
              <a:rPr lang="en-US"/>
              <a:t> + 4x</a:t>
            </a:r>
            <a:r>
              <a:rPr lang="en-US" baseline="-25000"/>
              <a:t>3</a:t>
            </a:r>
            <a:r>
              <a:rPr lang="en-US"/>
              <a:t> - 3x</a:t>
            </a:r>
            <a:r>
              <a:rPr lang="en-US" baseline="-25000"/>
              <a:t>4</a:t>
            </a:r>
            <a:r>
              <a:rPr lang="en-US"/>
              <a:t> </a:t>
            </a:r>
            <a:r>
              <a:rPr lang="en-US">
                <a:latin typeface="Symbol" pitchFamily="18" charset="2"/>
              </a:rPr>
              <a:t>³</a:t>
            </a:r>
            <a:r>
              <a:rPr lang="en-US"/>
              <a:t> 24</a:t>
            </a:r>
          </a:p>
        </p:txBody>
      </p:sp>
      <p:sp>
        <p:nvSpPr>
          <p:cNvPr id="443396" name="Text Box 4"/>
          <p:cNvSpPr txBox="1">
            <a:spLocks noChangeArrowheads="1"/>
          </p:cNvSpPr>
          <p:nvPr/>
        </p:nvSpPr>
        <p:spPr bwMode="auto">
          <a:xfrm>
            <a:off x="3781425" y="5043488"/>
            <a:ext cx="4908550" cy="519112"/>
          </a:xfrm>
          <a:prstGeom prst="rect">
            <a:avLst/>
          </a:prstGeom>
          <a:noFill/>
          <a:ln w="12700" cap="sq">
            <a:noFill/>
            <a:miter lim="800000"/>
            <a:headEnd/>
            <a:tailEnd/>
          </a:ln>
          <a:effectLst/>
        </p:spPr>
        <p:txBody>
          <a:bodyPr wrap="none" lIns="274320" rIns="274320">
            <a:spAutoFit/>
          </a:bodyPr>
          <a:lstStyle/>
          <a:p>
            <a:pPr>
              <a:defRPr/>
            </a:pPr>
            <a:r>
              <a:rPr lang="en-US"/>
              <a:t>-8x</a:t>
            </a:r>
            <a:r>
              <a:rPr lang="en-US" baseline="-25000"/>
              <a:t>1</a:t>
            </a:r>
            <a:r>
              <a:rPr lang="en-US"/>
              <a:t> + 2x</a:t>
            </a:r>
            <a:r>
              <a:rPr lang="en-US" baseline="-25000"/>
              <a:t>2</a:t>
            </a:r>
            <a:r>
              <a:rPr lang="en-US"/>
              <a:t> – 3x</a:t>
            </a:r>
            <a:r>
              <a:rPr lang="en-US" baseline="-25000"/>
              <a:t>3</a:t>
            </a:r>
            <a:r>
              <a:rPr lang="en-US"/>
              <a:t> - 9x</a:t>
            </a:r>
            <a:r>
              <a:rPr lang="en-US" baseline="-25000"/>
              <a:t>4</a:t>
            </a:r>
            <a:r>
              <a:rPr lang="en-US"/>
              <a:t> </a:t>
            </a:r>
            <a:r>
              <a:rPr lang="en-US">
                <a:latin typeface="Symbol" pitchFamily="18" charset="2"/>
              </a:rPr>
              <a:t>³</a:t>
            </a:r>
            <a:r>
              <a:rPr lang="en-US"/>
              <a:t>   8</a:t>
            </a:r>
          </a:p>
        </p:txBody>
      </p:sp>
      <p:sp>
        <p:nvSpPr>
          <p:cNvPr id="443397" name="Text Box 5"/>
          <p:cNvSpPr txBox="1">
            <a:spLocks noChangeArrowheads="1"/>
          </p:cNvSpPr>
          <p:nvPr/>
        </p:nvSpPr>
        <p:spPr bwMode="auto">
          <a:xfrm>
            <a:off x="4159250" y="5424488"/>
            <a:ext cx="4505325" cy="519112"/>
          </a:xfrm>
          <a:prstGeom prst="rect">
            <a:avLst/>
          </a:prstGeom>
          <a:noFill/>
          <a:ln w="12700" cap="sq">
            <a:noFill/>
            <a:miter lim="800000"/>
            <a:headEnd/>
            <a:tailEnd/>
          </a:ln>
          <a:effectLst/>
        </p:spPr>
        <p:txBody>
          <a:bodyPr wrap="none" lIns="274320" rIns="274320">
            <a:spAutoFit/>
          </a:bodyPr>
          <a:lstStyle/>
          <a:p>
            <a:pPr>
              <a:defRPr/>
            </a:pPr>
            <a:r>
              <a:rPr lang="en-US"/>
              <a:t>x</a:t>
            </a:r>
            <a:r>
              <a:rPr lang="en-US" baseline="-25000"/>
              <a:t>1</a:t>
            </a:r>
            <a:r>
              <a:rPr lang="en-US"/>
              <a:t> + 2x</a:t>
            </a:r>
            <a:r>
              <a:rPr lang="en-US" baseline="-25000"/>
              <a:t>2</a:t>
            </a:r>
            <a:r>
              <a:rPr lang="en-US"/>
              <a:t> + 9x</a:t>
            </a:r>
            <a:r>
              <a:rPr lang="en-US" baseline="-25000"/>
              <a:t>3</a:t>
            </a:r>
            <a:r>
              <a:rPr lang="en-US"/>
              <a:t> - 3x</a:t>
            </a:r>
            <a:r>
              <a:rPr lang="en-US" baseline="-25000"/>
              <a:t>4</a:t>
            </a:r>
            <a:r>
              <a:rPr lang="en-US"/>
              <a:t> </a:t>
            </a:r>
            <a:r>
              <a:rPr lang="en-US">
                <a:latin typeface="Symbol" pitchFamily="18" charset="2"/>
              </a:rPr>
              <a:t>³</a:t>
            </a:r>
            <a:r>
              <a:rPr lang="en-US"/>
              <a:t> 31</a:t>
            </a:r>
          </a:p>
        </p:txBody>
      </p:sp>
      <p:sp>
        <p:nvSpPr>
          <p:cNvPr id="443398" name="Text Box 6"/>
          <p:cNvSpPr txBox="1">
            <a:spLocks noChangeArrowheads="1"/>
          </p:cNvSpPr>
          <p:nvPr/>
        </p:nvSpPr>
        <p:spPr bwMode="auto">
          <a:xfrm>
            <a:off x="3727450" y="3367088"/>
            <a:ext cx="4121150" cy="519112"/>
          </a:xfrm>
          <a:prstGeom prst="rect">
            <a:avLst/>
          </a:prstGeom>
          <a:noFill/>
          <a:ln w="12700" cap="sq">
            <a:noFill/>
            <a:miter lim="800000"/>
            <a:headEnd/>
            <a:tailEnd/>
          </a:ln>
          <a:effectLst/>
        </p:spPr>
        <p:txBody>
          <a:bodyPr wrap="none" lIns="274320" rIns="274320">
            <a:spAutoFit/>
          </a:bodyPr>
          <a:lstStyle/>
          <a:p>
            <a:pPr>
              <a:defRPr/>
            </a:pPr>
            <a:r>
              <a:rPr lang="en-US"/>
              <a:t>29x</a:t>
            </a:r>
            <a:r>
              <a:rPr lang="en-US" baseline="-25000"/>
              <a:t>1</a:t>
            </a:r>
            <a:r>
              <a:rPr lang="en-US"/>
              <a:t> + 8x</a:t>
            </a:r>
            <a:r>
              <a:rPr lang="en-US" baseline="-25000"/>
              <a:t>2</a:t>
            </a:r>
            <a:r>
              <a:rPr lang="en-US"/>
              <a:t> + 1x</a:t>
            </a:r>
            <a:r>
              <a:rPr lang="en-US" baseline="-25000"/>
              <a:t>3</a:t>
            </a:r>
            <a:r>
              <a:rPr lang="en-US"/>
              <a:t> + 2x</a:t>
            </a:r>
            <a:r>
              <a:rPr lang="en-US" baseline="-25000"/>
              <a:t>4</a:t>
            </a:r>
            <a:endParaRPr lang="en-US"/>
          </a:p>
        </p:txBody>
      </p:sp>
      <p:sp>
        <p:nvSpPr>
          <p:cNvPr id="443399" name="Rectangle 7"/>
          <p:cNvSpPr>
            <a:spLocks noChangeArrowheads="1"/>
          </p:cNvSpPr>
          <p:nvPr/>
        </p:nvSpPr>
        <p:spPr bwMode="auto">
          <a:xfrm>
            <a:off x="1490663" y="4267200"/>
            <a:ext cx="3352800" cy="519113"/>
          </a:xfrm>
          <a:prstGeom prst="rect">
            <a:avLst/>
          </a:prstGeom>
          <a:noFill/>
          <a:ln w="57150" cap="sq">
            <a:noFill/>
            <a:miter lim="800000"/>
            <a:headEnd/>
            <a:tailEnd/>
          </a:ln>
          <a:effectLst/>
        </p:spPr>
        <p:txBody>
          <a:bodyPr lIns="274320" rIns="274320">
            <a:spAutoFit/>
          </a:bodyPr>
          <a:lstStyle/>
          <a:p>
            <a:pPr>
              <a:defRPr/>
            </a:pPr>
            <a:r>
              <a:rPr lang="en-US">
                <a:effectLst>
                  <a:outerShdw blurRad="38100" dist="38100" dir="2700000" algn="tl">
                    <a:srgbClr val="000000"/>
                  </a:outerShdw>
                </a:effectLst>
              </a:rPr>
              <a:t>Subject to:</a:t>
            </a:r>
          </a:p>
        </p:txBody>
      </p:sp>
      <p:sp>
        <p:nvSpPr>
          <p:cNvPr id="443400" name="Rectangle 8"/>
          <p:cNvSpPr>
            <a:spLocks noChangeArrowheads="1"/>
          </p:cNvSpPr>
          <p:nvPr/>
        </p:nvSpPr>
        <p:spPr bwMode="auto">
          <a:xfrm>
            <a:off x="1733550" y="3352800"/>
            <a:ext cx="2119313" cy="519113"/>
          </a:xfrm>
          <a:prstGeom prst="rect">
            <a:avLst/>
          </a:prstGeom>
          <a:noFill/>
          <a:ln w="1270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Minimize:</a:t>
            </a:r>
          </a:p>
        </p:txBody>
      </p:sp>
      <p:sp>
        <p:nvSpPr>
          <p:cNvPr id="443401" name="Rectangle 9"/>
          <p:cNvSpPr>
            <a:spLocks noChangeArrowheads="1"/>
          </p:cNvSpPr>
          <p:nvPr/>
        </p:nvSpPr>
        <p:spPr bwMode="auto">
          <a:xfrm>
            <a:off x="304800" y="0"/>
            <a:ext cx="7315200" cy="1143000"/>
          </a:xfrm>
          <a:prstGeom prst="rect">
            <a:avLst/>
          </a:prstGeom>
          <a:noFill/>
          <a:ln w="9525">
            <a:noFill/>
            <a:miter lim="800000"/>
            <a:headEnd/>
            <a:tailEnd/>
          </a:ln>
          <a:effectLst/>
        </p:spPr>
        <p:txBody>
          <a:bodyPr anchor="ctr"/>
          <a:lstStyle/>
          <a:p>
            <a:pPr eaLnBrk="1" hangingPunct="1">
              <a:defRPr/>
            </a:pPr>
            <a:r>
              <a:rPr lang="en-US" sz="4400">
                <a:solidFill>
                  <a:schemeClr val="tx2"/>
                </a:solidFill>
              </a:rPr>
              <a:t>Abstract Out Essential Details </a:t>
            </a:r>
            <a:endParaRPr lang="en-US" sz="4000">
              <a:solidFill>
                <a:schemeClr val="tx2"/>
              </a:solidFill>
            </a:endParaRP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ChangeArrowheads="1"/>
          </p:cNvSpPr>
          <p:nvPr>
            <p:ph type="title"/>
          </p:nvPr>
        </p:nvSpPr>
        <p:spPr>
          <a:xfrm>
            <a:off x="685800" y="76200"/>
            <a:ext cx="7315200" cy="1143000"/>
          </a:xfrm>
        </p:spPr>
        <p:txBody>
          <a:bodyPr/>
          <a:lstStyle/>
          <a:p>
            <a:pPr>
              <a:defRPr/>
            </a:pPr>
            <a:r>
              <a:rPr lang="en-US" sz="4800"/>
              <a:t>A Fast Algorithm</a:t>
            </a:r>
            <a:endParaRPr lang="en-US"/>
          </a:p>
        </p:txBody>
      </p:sp>
      <p:sp>
        <p:nvSpPr>
          <p:cNvPr id="444419" name="Text Box 3"/>
          <p:cNvSpPr txBox="1">
            <a:spLocks noChangeArrowheads="1"/>
          </p:cNvSpPr>
          <p:nvPr/>
        </p:nvSpPr>
        <p:spPr bwMode="auto">
          <a:xfrm>
            <a:off x="3530600" y="1752600"/>
            <a:ext cx="5918200" cy="1373188"/>
          </a:xfrm>
          <a:prstGeom prst="rect">
            <a:avLst/>
          </a:prstGeom>
          <a:noFill/>
          <a:ln w="57150" cap="sq">
            <a:noFill/>
            <a:miter lim="800000"/>
            <a:headEnd/>
            <a:tailEnd/>
          </a:ln>
          <a:effectLst/>
        </p:spPr>
        <p:txBody>
          <a:bodyPr lIns="274320" rIns="274320">
            <a:spAutoFit/>
          </a:bodyPr>
          <a:lstStyle/>
          <a:p>
            <a:pPr>
              <a:defRPr/>
            </a:pPr>
            <a:r>
              <a:rPr lang="en-US"/>
              <a:t>For decades people thought that there was no fast algorithm.</a:t>
            </a:r>
          </a:p>
        </p:txBody>
      </p:sp>
      <p:grpSp>
        <p:nvGrpSpPr>
          <p:cNvPr id="237572" name="Group 4"/>
          <p:cNvGrpSpPr>
            <a:grpSpLocks noChangeAspect="1"/>
          </p:cNvGrpSpPr>
          <p:nvPr/>
        </p:nvGrpSpPr>
        <p:grpSpPr bwMode="auto">
          <a:xfrm>
            <a:off x="814388" y="1820863"/>
            <a:ext cx="2005012" cy="1608137"/>
            <a:chOff x="399" y="864"/>
            <a:chExt cx="1803" cy="1446"/>
          </a:xfrm>
        </p:grpSpPr>
        <p:sp>
          <p:nvSpPr>
            <p:cNvPr id="444421" name="Freeform 5"/>
            <p:cNvSpPr>
              <a:spLocks noChangeAspect="1"/>
            </p:cNvSpPr>
            <p:nvPr/>
          </p:nvSpPr>
          <p:spPr bwMode="auto">
            <a:xfrm>
              <a:off x="770" y="864"/>
              <a:ext cx="1196" cy="1446"/>
            </a:xfrm>
            <a:custGeom>
              <a:avLst/>
              <a:gdLst/>
              <a:ahLst/>
              <a:cxnLst>
                <a:cxn ang="0">
                  <a:pos x="1813" y="2621"/>
                </a:cxn>
                <a:cxn ang="0">
                  <a:pos x="2394" y="814"/>
                </a:cxn>
                <a:cxn ang="0">
                  <a:pos x="33" y="0"/>
                </a:cxn>
                <a:cxn ang="0">
                  <a:pos x="0" y="2892"/>
                </a:cxn>
                <a:cxn ang="0">
                  <a:pos x="1813" y="2621"/>
                </a:cxn>
              </a:cxnLst>
              <a:rect l="0" t="0" r="r" b="b"/>
              <a:pathLst>
                <a:path w="2394" h="2892">
                  <a:moveTo>
                    <a:pt x="1813" y="2621"/>
                  </a:moveTo>
                  <a:lnTo>
                    <a:pt x="2394" y="814"/>
                  </a:lnTo>
                  <a:lnTo>
                    <a:pt x="33" y="0"/>
                  </a:lnTo>
                  <a:lnTo>
                    <a:pt x="0" y="2892"/>
                  </a:lnTo>
                  <a:lnTo>
                    <a:pt x="1813" y="2621"/>
                  </a:lnTo>
                  <a:close/>
                </a:path>
              </a:pathLst>
            </a:custGeom>
            <a:solidFill>
              <a:srgbClr val="FF7F00"/>
            </a:solidFill>
            <a:ln w="9525">
              <a:noFill/>
              <a:round/>
              <a:headEnd/>
              <a:tailEnd/>
            </a:ln>
          </p:spPr>
          <p:txBody>
            <a:bodyPr/>
            <a:lstStyle/>
            <a:p>
              <a:pPr>
                <a:defRPr/>
              </a:pPr>
              <a:endParaRPr lang="en-CA"/>
            </a:p>
          </p:txBody>
        </p:sp>
        <p:sp>
          <p:nvSpPr>
            <p:cNvPr id="444422" name="Freeform 6"/>
            <p:cNvSpPr>
              <a:spLocks noChangeAspect="1"/>
            </p:cNvSpPr>
            <p:nvPr/>
          </p:nvSpPr>
          <p:spPr bwMode="auto">
            <a:xfrm>
              <a:off x="399" y="1229"/>
              <a:ext cx="1803" cy="788"/>
            </a:xfrm>
            <a:custGeom>
              <a:avLst/>
              <a:gdLst/>
              <a:ahLst/>
              <a:cxnLst>
                <a:cxn ang="0">
                  <a:pos x="845" y="42"/>
                </a:cxn>
                <a:cxn ang="0">
                  <a:pos x="930" y="27"/>
                </a:cxn>
                <a:cxn ang="0">
                  <a:pos x="1048" y="16"/>
                </a:cxn>
                <a:cxn ang="0">
                  <a:pos x="1189" y="33"/>
                </a:cxn>
                <a:cxn ang="0">
                  <a:pos x="1326" y="58"/>
                </a:cxn>
                <a:cxn ang="0">
                  <a:pos x="1476" y="117"/>
                </a:cxn>
                <a:cxn ang="0">
                  <a:pos x="1619" y="192"/>
                </a:cxn>
                <a:cxn ang="0">
                  <a:pos x="1776" y="258"/>
                </a:cxn>
                <a:cxn ang="0">
                  <a:pos x="1943" y="316"/>
                </a:cxn>
                <a:cxn ang="0">
                  <a:pos x="2082" y="345"/>
                </a:cxn>
                <a:cxn ang="0">
                  <a:pos x="2226" y="366"/>
                </a:cxn>
                <a:cxn ang="0">
                  <a:pos x="2418" y="387"/>
                </a:cxn>
                <a:cxn ang="0">
                  <a:pos x="2652" y="424"/>
                </a:cxn>
                <a:cxn ang="0">
                  <a:pos x="2875" y="497"/>
                </a:cxn>
                <a:cxn ang="0">
                  <a:pos x="3020" y="623"/>
                </a:cxn>
                <a:cxn ang="0">
                  <a:pos x="3062" y="735"/>
                </a:cxn>
                <a:cxn ang="0">
                  <a:pos x="3227" y="794"/>
                </a:cxn>
                <a:cxn ang="0">
                  <a:pos x="3413" y="858"/>
                </a:cxn>
                <a:cxn ang="0">
                  <a:pos x="3565" y="969"/>
                </a:cxn>
                <a:cxn ang="0">
                  <a:pos x="3603" y="1099"/>
                </a:cxn>
                <a:cxn ang="0">
                  <a:pos x="3574" y="1203"/>
                </a:cxn>
                <a:cxn ang="0">
                  <a:pos x="3512" y="1289"/>
                </a:cxn>
                <a:cxn ang="0">
                  <a:pos x="3448" y="1331"/>
                </a:cxn>
                <a:cxn ang="0">
                  <a:pos x="3342" y="1339"/>
                </a:cxn>
                <a:cxn ang="0">
                  <a:pos x="3201" y="1308"/>
                </a:cxn>
                <a:cxn ang="0">
                  <a:pos x="3071" y="1251"/>
                </a:cxn>
                <a:cxn ang="0">
                  <a:pos x="3005" y="1362"/>
                </a:cxn>
                <a:cxn ang="0">
                  <a:pos x="2952" y="1423"/>
                </a:cxn>
                <a:cxn ang="0">
                  <a:pos x="2872" y="1478"/>
                </a:cxn>
                <a:cxn ang="0">
                  <a:pos x="2757" y="1518"/>
                </a:cxn>
                <a:cxn ang="0">
                  <a:pos x="2623" y="1558"/>
                </a:cxn>
                <a:cxn ang="0">
                  <a:pos x="2482" y="1573"/>
                </a:cxn>
                <a:cxn ang="0">
                  <a:pos x="2369" y="1571"/>
                </a:cxn>
                <a:cxn ang="0">
                  <a:pos x="2259" y="1575"/>
                </a:cxn>
                <a:cxn ang="0">
                  <a:pos x="2127" y="1576"/>
                </a:cxn>
                <a:cxn ang="0">
                  <a:pos x="1912" y="1573"/>
                </a:cxn>
                <a:cxn ang="0">
                  <a:pos x="1721" y="1547"/>
                </a:cxn>
                <a:cxn ang="0">
                  <a:pos x="1544" y="1514"/>
                </a:cxn>
                <a:cxn ang="0">
                  <a:pos x="1378" y="1472"/>
                </a:cxn>
                <a:cxn ang="0">
                  <a:pos x="1215" y="1417"/>
                </a:cxn>
                <a:cxn ang="0">
                  <a:pos x="1021" y="1344"/>
                </a:cxn>
                <a:cxn ang="0">
                  <a:pos x="856" y="1256"/>
                </a:cxn>
                <a:cxn ang="0">
                  <a:pos x="725" y="1174"/>
                </a:cxn>
                <a:cxn ang="0">
                  <a:pos x="595" y="1086"/>
                </a:cxn>
                <a:cxn ang="0">
                  <a:pos x="392" y="858"/>
                </a:cxn>
                <a:cxn ang="0">
                  <a:pos x="321" y="543"/>
                </a:cxn>
                <a:cxn ang="0">
                  <a:pos x="218" y="464"/>
                </a:cxn>
                <a:cxn ang="0">
                  <a:pos x="92" y="411"/>
                </a:cxn>
                <a:cxn ang="0">
                  <a:pos x="8" y="292"/>
                </a:cxn>
                <a:cxn ang="0">
                  <a:pos x="28" y="144"/>
                </a:cxn>
                <a:cxn ang="0">
                  <a:pos x="83" y="77"/>
                </a:cxn>
                <a:cxn ang="0">
                  <a:pos x="139" y="42"/>
                </a:cxn>
                <a:cxn ang="0">
                  <a:pos x="269" y="0"/>
                </a:cxn>
                <a:cxn ang="0">
                  <a:pos x="423" y="14"/>
                </a:cxn>
                <a:cxn ang="0">
                  <a:pos x="569" y="44"/>
                </a:cxn>
                <a:cxn ang="0">
                  <a:pos x="712" y="78"/>
                </a:cxn>
              </a:cxnLst>
              <a:rect l="0" t="0" r="r" b="b"/>
              <a:pathLst>
                <a:path w="3605" h="1576">
                  <a:moveTo>
                    <a:pt x="736" y="84"/>
                  </a:moveTo>
                  <a:lnTo>
                    <a:pt x="756" y="73"/>
                  </a:lnTo>
                  <a:lnTo>
                    <a:pt x="778" y="62"/>
                  </a:lnTo>
                  <a:lnTo>
                    <a:pt x="800" y="55"/>
                  </a:lnTo>
                  <a:lnTo>
                    <a:pt x="823" y="47"/>
                  </a:lnTo>
                  <a:lnTo>
                    <a:pt x="845" y="42"/>
                  </a:lnTo>
                  <a:lnTo>
                    <a:pt x="869" y="36"/>
                  </a:lnTo>
                  <a:lnTo>
                    <a:pt x="891" y="31"/>
                  </a:lnTo>
                  <a:lnTo>
                    <a:pt x="915" y="27"/>
                  </a:lnTo>
                  <a:lnTo>
                    <a:pt x="920" y="25"/>
                  </a:lnTo>
                  <a:lnTo>
                    <a:pt x="924" y="27"/>
                  </a:lnTo>
                  <a:lnTo>
                    <a:pt x="930" y="27"/>
                  </a:lnTo>
                  <a:lnTo>
                    <a:pt x="933" y="23"/>
                  </a:lnTo>
                  <a:lnTo>
                    <a:pt x="955" y="20"/>
                  </a:lnTo>
                  <a:lnTo>
                    <a:pt x="979" y="18"/>
                  </a:lnTo>
                  <a:lnTo>
                    <a:pt x="1001" y="16"/>
                  </a:lnTo>
                  <a:lnTo>
                    <a:pt x="1025" y="16"/>
                  </a:lnTo>
                  <a:lnTo>
                    <a:pt x="1048" y="16"/>
                  </a:lnTo>
                  <a:lnTo>
                    <a:pt x="1072" y="18"/>
                  </a:lnTo>
                  <a:lnTo>
                    <a:pt x="1094" y="20"/>
                  </a:lnTo>
                  <a:lnTo>
                    <a:pt x="1118" y="22"/>
                  </a:lnTo>
                  <a:lnTo>
                    <a:pt x="1142" y="25"/>
                  </a:lnTo>
                  <a:lnTo>
                    <a:pt x="1165" y="29"/>
                  </a:lnTo>
                  <a:lnTo>
                    <a:pt x="1189" y="33"/>
                  </a:lnTo>
                  <a:lnTo>
                    <a:pt x="1211" y="36"/>
                  </a:lnTo>
                  <a:lnTo>
                    <a:pt x="1235" y="40"/>
                  </a:lnTo>
                  <a:lnTo>
                    <a:pt x="1257" y="44"/>
                  </a:lnTo>
                  <a:lnTo>
                    <a:pt x="1279" y="49"/>
                  </a:lnTo>
                  <a:lnTo>
                    <a:pt x="1301" y="53"/>
                  </a:lnTo>
                  <a:lnTo>
                    <a:pt x="1326" y="58"/>
                  </a:lnTo>
                  <a:lnTo>
                    <a:pt x="1354" y="66"/>
                  </a:lnTo>
                  <a:lnTo>
                    <a:pt x="1379" y="73"/>
                  </a:lnTo>
                  <a:lnTo>
                    <a:pt x="1403" y="84"/>
                  </a:lnTo>
                  <a:lnTo>
                    <a:pt x="1429" y="93"/>
                  </a:lnTo>
                  <a:lnTo>
                    <a:pt x="1453" y="104"/>
                  </a:lnTo>
                  <a:lnTo>
                    <a:pt x="1476" y="117"/>
                  </a:lnTo>
                  <a:lnTo>
                    <a:pt x="1500" y="128"/>
                  </a:lnTo>
                  <a:lnTo>
                    <a:pt x="1524" y="141"/>
                  </a:lnTo>
                  <a:lnTo>
                    <a:pt x="1548" y="153"/>
                  </a:lnTo>
                  <a:lnTo>
                    <a:pt x="1571" y="166"/>
                  </a:lnTo>
                  <a:lnTo>
                    <a:pt x="1595" y="179"/>
                  </a:lnTo>
                  <a:lnTo>
                    <a:pt x="1619" y="192"/>
                  </a:lnTo>
                  <a:lnTo>
                    <a:pt x="1643" y="203"/>
                  </a:lnTo>
                  <a:lnTo>
                    <a:pt x="1668" y="214"/>
                  </a:lnTo>
                  <a:lnTo>
                    <a:pt x="1692" y="225"/>
                  </a:lnTo>
                  <a:lnTo>
                    <a:pt x="1720" y="236"/>
                  </a:lnTo>
                  <a:lnTo>
                    <a:pt x="1749" y="247"/>
                  </a:lnTo>
                  <a:lnTo>
                    <a:pt x="1776" y="258"/>
                  </a:lnTo>
                  <a:lnTo>
                    <a:pt x="1806" y="269"/>
                  </a:lnTo>
                  <a:lnTo>
                    <a:pt x="1835" y="278"/>
                  </a:lnTo>
                  <a:lnTo>
                    <a:pt x="1864" y="289"/>
                  </a:lnTo>
                  <a:lnTo>
                    <a:pt x="1892" y="298"/>
                  </a:lnTo>
                  <a:lnTo>
                    <a:pt x="1921" y="309"/>
                  </a:lnTo>
                  <a:lnTo>
                    <a:pt x="1943" y="316"/>
                  </a:lnTo>
                  <a:lnTo>
                    <a:pt x="1965" y="322"/>
                  </a:lnTo>
                  <a:lnTo>
                    <a:pt x="1988" y="327"/>
                  </a:lnTo>
                  <a:lnTo>
                    <a:pt x="2010" y="333"/>
                  </a:lnTo>
                  <a:lnTo>
                    <a:pt x="2034" y="338"/>
                  </a:lnTo>
                  <a:lnTo>
                    <a:pt x="2058" y="342"/>
                  </a:lnTo>
                  <a:lnTo>
                    <a:pt x="2082" y="345"/>
                  </a:lnTo>
                  <a:lnTo>
                    <a:pt x="2106" y="349"/>
                  </a:lnTo>
                  <a:lnTo>
                    <a:pt x="2129" y="353"/>
                  </a:lnTo>
                  <a:lnTo>
                    <a:pt x="2153" y="356"/>
                  </a:lnTo>
                  <a:lnTo>
                    <a:pt x="2177" y="360"/>
                  </a:lnTo>
                  <a:lnTo>
                    <a:pt x="2202" y="364"/>
                  </a:lnTo>
                  <a:lnTo>
                    <a:pt x="2226" y="366"/>
                  </a:lnTo>
                  <a:lnTo>
                    <a:pt x="2250" y="369"/>
                  </a:lnTo>
                  <a:lnTo>
                    <a:pt x="2276" y="371"/>
                  </a:lnTo>
                  <a:lnTo>
                    <a:pt x="2299" y="375"/>
                  </a:lnTo>
                  <a:lnTo>
                    <a:pt x="2340" y="380"/>
                  </a:lnTo>
                  <a:lnTo>
                    <a:pt x="2378" y="384"/>
                  </a:lnTo>
                  <a:lnTo>
                    <a:pt x="2418" y="387"/>
                  </a:lnTo>
                  <a:lnTo>
                    <a:pt x="2458" y="393"/>
                  </a:lnTo>
                  <a:lnTo>
                    <a:pt x="2497" y="398"/>
                  </a:lnTo>
                  <a:lnTo>
                    <a:pt x="2537" y="402"/>
                  </a:lnTo>
                  <a:lnTo>
                    <a:pt x="2576" y="409"/>
                  </a:lnTo>
                  <a:lnTo>
                    <a:pt x="2614" y="415"/>
                  </a:lnTo>
                  <a:lnTo>
                    <a:pt x="2652" y="424"/>
                  </a:lnTo>
                  <a:lnTo>
                    <a:pt x="2691" y="431"/>
                  </a:lnTo>
                  <a:lnTo>
                    <a:pt x="2729" y="442"/>
                  </a:lnTo>
                  <a:lnTo>
                    <a:pt x="2766" y="453"/>
                  </a:lnTo>
                  <a:lnTo>
                    <a:pt x="2804" y="466"/>
                  </a:lnTo>
                  <a:lnTo>
                    <a:pt x="2839" y="481"/>
                  </a:lnTo>
                  <a:lnTo>
                    <a:pt x="2875" y="497"/>
                  </a:lnTo>
                  <a:lnTo>
                    <a:pt x="2910" y="516"/>
                  </a:lnTo>
                  <a:lnTo>
                    <a:pt x="2938" y="532"/>
                  </a:lnTo>
                  <a:lnTo>
                    <a:pt x="2961" y="552"/>
                  </a:lnTo>
                  <a:lnTo>
                    <a:pt x="2983" y="574"/>
                  </a:lnTo>
                  <a:lnTo>
                    <a:pt x="3002" y="598"/>
                  </a:lnTo>
                  <a:lnTo>
                    <a:pt x="3020" y="623"/>
                  </a:lnTo>
                  <a:lnTo>
                    <a:pt x="3035" y="651"/>
                  </a:lnTo>
                  <a:lnTo>
                    <a:pt x="3049" y="677"/>
                  </a:lnTo>
                  <a:lnTo>
                    <a:pt x="3062" y="704"/>
                  </a:lnTo>
                  <a:lnTo>
                    <a:pt x="3062" y="715"/>
                  </a:lnTo>
                  <a:lnTo>
                    <a:pt x="3062" y="724"/>
                  </a:lnTo>
                  <a:lnTo>
                    <a:pt x="3062" y="735"/>
                  </a:lnTo>
                  <a:lnTo>
                    <a:pt x="3068" y="744"/>
                  </a:lnTo>
                  <a:lnTo>
                    <a:pt x="3099" y="755"/>
                  </a:lnTo>
                  <a:lnTo>
                    <a:pt x="3130" y="766"/>
                  </a:lnTo>
                  <a:lnTo>
                    <a:pt x="3163" y="775"/>
                  </a:lnTo>
                  <a:lnTo>
                    <a:pt x="3194" y="784"/>
                  </a:lnTo>
                  <a:lnTo>
                    <a:pt x="3227" y="794"/>
                  </a:lnTo>
                  <a:lnTo>
                    <a:pt x="3258" y="801"/>
                  </a:lnTo>
                  <a:lnTo>
                    <a:pt x="3289" y="812"/>
                  </a:lnTo>
                  <a:lnTo>
                    <a:pt x="3322" y="821"/>
                  </a:lnTo>
                  <a:lnTo>
                    <a:pt x="3353" y="832"/>
                  </a:lnTo>
                  <a:lnTo>
                    <a:pt x="3384" y="843"/>
                  </a:lnTo>
                  <a:lnTo>
                    <a:pt x="3413" y="858"/>
                  </a:lnTo>
                  <a:lnTo>
                    <a:pt x="3442" y="872"/>
                  </a:lnTo>
                  <a:lnTo>
                    <a:pt x="3472" y="889"/>
                  </a:lnTo>
                  <a:lnTo>
                    <a:pt x="3499" y="907"/>
                  </a:lnTo>
                  <a:lnTo>
                    <a:pt x="3525" y="929"/>
                  </a:lnTo>
                  <a:lnTo>
                    <a:pt x="3550" y="953"/>
                  </a:lnTo>
                  <a:lnTo>
                    <a:pt x="3565" y="969"/>
                  </a:lnTo>
                  <a:lnTo>
                    <a:pt x="3580" y="989"/>
                  </a:lnTo>
                  <a:lnTo>
                    <a:pt x="3591" y="1009"/>
                  </a:lnTo>
                  <a:lnTo>
                    <a:pt x="3598" y="1031"/>
                  </a:lnTo>
                  <a:lnTo>
                    <a:pt x="3603" y="1053"/>
                  </a:lnTo>
                  <a:lnTo>
                    <a:pt x="3605" y="1075"/>
                  </a:lnTo>
                  <a:lnTo>
                    <a:pt x="3603" y="1099"/>
                  </a:lnTo>
                  <a:lnTo>
                    <a:pt x="3598" y="1121"/>
                  </a:lnTo>
                  <a:lnTo>
                    <a:pt x="3598" y="1139"/>
                  </a:lnTo>
                  <a:lnTo>
                    <a:pt x="3596" y="1156"/>
                  </a:lnTo>
                  <a:lnTo>
                    <a:pt x="3591" y="1172"/>
                  </a:lnTo>
                  <a:lnTo>
                    <a:pt x="3583" y="1187"/>
                  </a:lnTo>
                  <a:lnTo>
                    <a:pt x="3574" y="1203"/>
                  </a:lnTo>
                  <a:lnTo>
                    <a:pt x="3567" y="1218"/>
                  </a:lnTo>
                  <a:lnTo>
                    <a:pt x="3558" y="1234"/>
                  </a:lnTo>
                  <a:lnTo>
                    <a:pt x="3549" y="1249"/>
                  </a:lnTo>
                  <a:lnTo>
                    <a:pt x="3538" y="1264"/>
                  </a:lnTo>
                  <a:lnTo>
                    <a:pt x="3525" y="1276"/>
                  </a:lnTo>
                  <a:lnTo>
                    <a:pt x="3512" y="1289"/>
                  </a:lnTo>
                  <a:lnTo>
                    <a:pt x="3497" y="1300"/>
                  </a:lnTo>
                  <a:lnTo>
                    <a:pt x="3486" y="1306"/>
                  </a:lnTo>
                  <a:lnTo>
                    <a:pt x="3477" y="1313"/>
                  </a:lnTo>
                  <a:lnTo>
                    <a:pt x="3466" y="1319"/>
                  </a:lnTo>
                  <a:lnTo>
                    <a:pt x="3457" y="1326"/>
                  </a:lnTo>
                  <a:lnTo>
                    <a:pt x="3448" y="1331"/>
                  </a:lnTo>
                  <a:lnTo>
                    <a:pt x="3437" y="1335"/>
                  </a:lnTo>
                  <a:lnTo>
                    <a:pt x="3426" y="1339"/>
                  </a:lnTo>
                  <a:lnTo>
                    <a:pt x="3413" y="1341"/>
                  </a:lnTo>
                  <a:lnTo>
                    <a:pt x="3389" y="1342"/>
                  </a:lnTo>
                  <a:lnTo>
                    <a:pt x="3366" y="1341"/>
                  </a:lnTo>
                  <a:lnTo>
                    <a:pt x="3342" y="1339"/>
                  </a:lnTo>
                  <a:lnTo>
                    <a:pt x="3318" y="1335"/>
                  </a:lnTo>
                  <a:lnTo>
                    <a:pt x="3294" y="1330"/>
                  </a:lnTo>
                  <a:lnTo>
                    <a:pt x="3271" y="1324"/>
                  </a:lnTo>
                  <a:lnTo>
                    <a:pt x="3247" y="1319"/>
                  </a:lnTo>
                  <a:lnTo>
                    <a:pt x="3225" y="1313"/>
                  </a:lnTo>
                  <a:lnTo>
                    <a:pt x="3201" y="1308"/>
                  </a:lnTo>
                  <a:lnTo>
                    <a:pt x="3179" y="1298"/>
                  </a:lnTo>
                  <a:lnTo>
                    <a:pt x="3157" y="1289"/>
                  </a:lnTo>
                  <a:lnTo>
                    <a:pt x="3135" y="1280"/>
                  </a:lnTo>
                  <a:lnTo>
                    <a:pt x="3113" y="1271"/>
                  </a:lnTo>
                  <a:lnTo>
                    <a:pt x="3093" y="1260"/>
                  </a:lnTo>
                  <a:lnTo>
                    <a:pt x="3071" y="1251"/>
                  </a:lnTo>
                  <a:lnTo>
                    <a:pt x="3049" y="1244"/>
                  </a:lnTo>
                  <a:lnTo>
                    <a:pt x="3040" y="1273"/>
                  </a:lnTo>
                  <a:lnTo>
                    <a:pt x="3033" y="1300"/>
                  </a:lnTo>
                  <a:lnTo>
                    <a:pt x="3024" y="1328"/>
                  </a:lnTo>
                  <a:lnTo>
                    <a:pt x="3013" y="1353"/>
                  </a:lnTo>
                  <a:lnTo>
                    <a:pt x="3005" y="1362"/>
                  </a:lnTo>
                  <a:lnTo>
                    <a:pt x="2996" y="1373"/>
                  </a:lnTo>
                  <a:lnTo>
                    <a:pt x="2989" y="1384"/>
                  </a:lnTo>
                  <a:lnTo>
                    <a:pt x="2982" y="1394"/>
                  </a:lnTo>
                  <a:lnTo>
                    <a:pt x="2972" y="1405"/>
                  </a:lnTo>
                  <a:lnTo>
                    <a:pt x="2963" y="1414"/>
                  </a:lnTo>
                  <a:lnTo>
                    <a:pt x="2952" y="1423"/>
                  </a:lnTo>
                  <a:lnTo>
                    <a:pt x="2941" y="1430"/>
                  </a:lnTo>
                  <a:lnTo>
                    <a:pt x="2929" y="1443"/>
                  </a:lnTo>
                  <a:lnTo>
                    <a:pt x="2916" y="1454"/>
                  </a:lnTo>
                  <a:lnTo>
                    <a:pt x="2901" y="1463"/>
                  </a:lnTo>
                  <a:lnTo>
                    <a:pt x="2886" y="1470"/>
                  </a:lnTo>
                  <a:lnTo>
                    <a:pt x="2872" y="1478"/>
                  </a:lnTo>
                  <a:lnTo>
                    <a:pt x="2855" y="1485"/>
                  </a:lnTo>
                  <a:lnTo>
                    <a:pt x="2839" y="1491"/>
                  </a:lnTo>
                  <a:lnTo>
                    <a:pt x="2822" y="1496"/>
                  </a:lnTo>
                  <a:lnTo>
                    <a:pt x="2800" y="1503"/>
                  </a:lnTo>
                  <a:lnTo>
                    <a:pt x="2779" y="1511"/>
                  </a:lnTo>
                  <a:lnTo>
                    <a:pt x="2757" y="1518"/>
                  </a:lnTo>
                  <a:lnTo>
                    <a:pt x="2735" y="1525"/>
                  </a:lnTo>
                  <a:lnTo>
                    <a:pt x="2713" y="1533"/>
                  </a:lnTo>
                  <a:lnTo>
                    <a:pt x="2691" y="1540"/>
                  </a:lnTo>
                  <a:lnTo>
                    <a:pt x="2669" y="1545"/>
                  </a:lnTo>
                  <a:lnTo>
                    <a:pt x="2647" y="1553"/>
                  </a:lnTo>
                  <a:lnTo>
                    <a:pt x="2623" y="1558"/>
                  </a:lnTo>
                  <a:lnTo>
                    <a:pt x="2601" y="1562"/>
                  </a:lnTo>
                  <a:lnTo>
                    <a:pt x="2577" y="1566"/>
                  </a:lnTo>
                  <a:lnTo>
                    <a:pt x="2554" y="1569"/>
                  </a:lnTo>
                  <a:lnTo>
                    <a:pt x="2530" y="1571"/>
                  </a:lnTo>
                  <a:lnTo>
                    <a:pt x="2506" y="1573"/>
                  </a:lnTo>
                  <a:lnTo>
                    <a:pt x="2482" y="1573"/>
                  </a:lnTo>
                  <a:lnTo>
                    <a:pt x="2458" y="1571"/>
                  </a:lnTo>
                  <a:lnTo>
                    <a:pt x="2440" y="1571"/>
                  </a:lnTo>
                  <a:lnTo>
                    <a:pt x="2422" y="1571"/>
                  </a:lnTo>
                  <a:lnTo>
                    <a:pt x="2404" y="1571"/>
                  </a:lnTo>
                  <a:lnTo>
                    <a:pt x="2387" y="1571"/>
                  </a:lnTo>
                  <a:lnTo>
                    <a:pt x="2369" y="1571"/>
                  </a:lnTo>
                  <a:lnTo>
                    <a:pt x="2351" y="1571"/>
                  </a:lnTo>
                  <a:lnTo>
                    <a:pt x="2332" y="1571"/>
                  </a:lnTo>
                  <a:lnTo>
                    <a:pt x="2314" y="1573"/>
                  </a:lnTo>
                  <a:lnTo>
                    <a:pt x="2296" y="1573"/>
                  </a:lnTo>
                  <a:lnTo>
                    <a:pt x="2277" y="1575"/>
                  </a:lnTo>
                  <a:lnTo>
                    <a:pt x="2259" y="1575"/>
                  </a:lnTo>
                  <a:lnTo>
                    <a:pt x="2241" y="1575"/>
                  </a:lnTo>
                  <a:lnTo>
                    <a:pt x="2223" y="1576"/>
                  </a:lnTo>
                  <a:lnTo>
                    <a:pt x="2204" y="1576"/>
                  </a:lnTo>
                  <a:lnTo>
                    <a:pt x="2184" y="1576"/>
                  </a:lnTo>
                  <a:lnTo>
                    <a:pt x="2166" y="1576"/>
                  </a:lnTo>
                  <a:lnTo>
                    <a:pt x="2127" y="1576"/>
                  </a:lnTo>
                  <a:lnTo>
                    <a:pt x="2089" y="1576"/>
                  </a:lnTo>
                  <a:lnTo>
                    <a:pt x="2054" y="1576"/>
                  </a:lnTo>
                  <a:lnTo>
                    <a:pt x="2018" y="1576"/>
                  </a:lnTo>
                  <a:lnTo>
                    <a:pt x="1983" y="1576"/>
                  </a:lnTo>
                  <a:lnTo>
                    <a:pt x="1948" y="1575"/>
                  </a:lnTo>
                  <a:lnTo>
                    <a:pt x="1912" y="1573"/>
                  </a:lnTo>
                  <a:lnTo>
                    <a:pt x="1875" y="1569"/>
                  </a:lnTo>
                  <a:lnTo>
                    <a:pt x="1844" y="1566"/>
                  </a:lnTo>
                  <a:lnTo>
                    <a:pt x="1813" y="1560"/>
                  </a:lnTo>
                  <a:lnTo>
                    <a:pt x="1784" y="1556"/>
                  </a:lnTo>
                  <a:lnTo>
                    <a:pt x="1753" y="1551"/>
                  </a:lnTo>
                  <a:lnTo>
                    <a:pt x="1721" y="1547"/>
                  </a:lnTo>
                  <a:lnTo>
                    <a:pt x="1690" y="1542"/>
                  </a:lnTo>
                  <a:lnTo>
                    <a:pt x="1659" y="1536"/>
                  </a:lnTo>
                  <a:lnTo>
                    <a:pt x="1628" y="1531"/>
                  </a:lnTo>
                  <a:lnTo>
                    <a:pt x="1599" y="1525"/>
                  </a:lnTo>
                  <a:lnTo>
                    <a:pt x="1571" y="1522"/>
                  </a:lnTo>
                  <a:lnTo>
                    <a:pt x="1544" y="1514"/>
                  </a:lnTo>
                  <a:lnTo>
                    <a:pt x="1515" y="1509"/>
                  </a:lnTo>
                  <a:lnTo>
                    <a:pt x="1487" y="1501"/>
                  </a:lnTo>
                  <a:lnTo>
                    <a:pt x="1460" y="1494"/>
                  </a:lnTo>
                  <a:lnTo>
                    <a:pt x="1432" y="1487"/>
                  </a:lnTo>
                  <a:lnTo>
                    <a:pt x="1405" y="1480"/>
                  </a:lnTo>
                  <a:lnTo>
                    <a:pt x="1378" y="1472"/>
                  </a:lnTo>
                  <a:lnTo>
                    <a:pt x="1350" y="1463"/>
                  </a:lnTo>
                  <a:lnTo>
                    <a:pt x="1323" y="1454"/>
                  </a:lnTo>
                  <a:lnTo>
                    <a:pt x="1295" y="1445"/>
                  </a:lnTo>
                  <a:lnTo>
                    <a:pt x="1268" y="1436"/>
                  </a:lnTo>
                  <a:lnTo>
                    <a:pt x="1240" y="1426"/>
                  </a:lnTo>
                  <a:lnTo>
                    <a:pt x="1215" y="1417"/>
                  </a:lnTo>
                  <a:lnTo>
                    <a:pt x="1187" y="1408"/>
                  </a:lnTo>
                  <a:lnTo>
                    <a:pt x="1153" y="1397"/>
                  </a:lnTo>
                  <a:lnTo>
                    <a:pt x="1120" y="1384"/>
                  </a:lnTo>
                  <a:lnTo>
                    <a:pt x="1087" y="1372"/>
                  </a:lnTo>
                  <a:lnTo>
                    <a:pt x="1054" y="1357"/>
                  </a:lnTo>
                  <a:lnTo>
                    <a:pt x="1021" y="1344"/>
                  </a:lnTo>
                  <a:lnTo>
                    <a:pt x="988" y="1330"/>
                  </a:lnTo>
                  <a:lnTo>
                    <a:pt x="955" y="1313"/>
                  </a:lnTo>
                  <a:lnTo>
                    <a:pt x="924" y="1297"/>
                  </a:lnTo>
                  <a:lnTo>
                    <a:pt x="902" y="1284"/>
                  </a:lnTo>
                  <a:lnTo>
                    <a:pt x="878" y="1271"/>
                  </a:lnTo>
                  <a:lnTo>
                    <a:pt x="856" y="1256"/>
                  </a:lnTo>
                  <a:lnTo>
                    <a:pt x="834" y="1244"/>
                  </a:lnTo>
                  <a:lnTo>
                    <a:pt x="812" y="1231"/>
                  </a:lnTo>
                  <a:lnTo>
                    <a:pt x="791" y="1216"/>
                  </a:lnTo>
                  <a:lnTo>
                    <a:pt x="769" y="1203"/>
                  </a:lnTo>
                  <a:lnTo>
                    <a:pt x="747" y="1189"/>
                  </a:lnTo>
                  <a:lnTo>
                    <a:pt x="725" y="1174"/>
                  </a:lnTo>
                  <a:lnTo>
                    <a:pt x="703" y="1161"/>
                  </a:lnTo>
                  <a:lnTo>
                    <a:pt x="681" y="1147"/>
                  </a:lnTo>
                  <a:lnTo>
                    <a:pt x="659" y="1132"/>
                  </a:lnTo>
                  <a:lnTo>
                    <a:pt x="637" y="1117"/>
                  </a:lnTo>
                  <a:lnTo>
                    <a:pt x="617" y="1103"/>
                  </a:lnTo>
                  <a:lnTo>
                    <a:pt x="595" y="1086"/>
                  </a:lnTo>
                  <a:lnTo>
                    <a:pt x="573" y="1072"/>
                  </a:lnTo>
                  <a:lnTo>
                    <a:pt x="529" y="1037"/>
                  </a:lnTo>
                  <a:lnTo>
                    <a:pt x="491" y="997"/>
                  </a:lnTo>
                  <a:lnTo>
                    <a:pt x="454" y="955"/>
                  </a:lnTo>
                  <a:lnTo>
                    <a:pt x="421" y="907"/>
                  </a:lnTo>
                  <a:lnTo>
                    <a:pt x="392" y="858"/>
                  </a:lnTo>
                  <a:lnTo>
                    <a:pt x="366" y="806"/>
                  </a:lnTo>
                  <a:lnTo>
                    <a:pt x="344" y="755"/>
                  </a:lnTo>
                  <a:lnTo>
                    <a:pt x="326" y="704"/>
                  </a:lnTo>
                  <a:lnTo>
                    <a:pt x="315" y="651"/>
                  </a:lnTo>
                  <a:lnTo>
                    <a:pt x="315" y="596"/>
                  </a:lnTo>
                  <a:lnTo>
                    <a:pt x="321" y="543"/>
                  </a:lnTo>
                  <a:lnTo>
                    <a:pt x="328" y="494"/>
                  </a:lnTo>
                  <a:lnTo>
                    <a:pt x="306" y="488"/>
                  </a:lnTo>
                  <a:lnTo>
                    <a:pt x="284" y="481"/>
                  </a:lnTo>
                  <a:lnTo>
                    <a:pt x="262" y="475"/>
                  </a:lnTo>
                  <a:lnTo>
                    <a:pt x="240" y="470"/>
                  </a:lnTo>
                  <a:lnTo>
                    <a:pt x="218" y="464"/>
                  </a:lnTo>
                  <a:lnTo>
                    <a:pt x="196" y="457"/>
                  </a:lnTo>
                  <a:lnTo>
                    <a:pt x="174" y="450"/>
                  </a:lnTo>
                  <a:lnTo>
                    <a:pt x="152" y="442"/>
                  </a:lnTo>
                  <a:lnTo>
                    <a:pt x="130" y="433"/>
                  </a:lnTo>
                  <a:lnTo>
                    <a:pt x="110" y="424"/>
                  </a:lnTo>
                  <a:lnTo>
                    <a:pt x="92" y="411"/>
                  </a:lnTo>
                  <a:lnTo>
                    <a:pt x="74" y="398"/>
                  </a:lnTo>
                  <a:lnTo>
                    <a:pt x="55" y="384"/>
                  </a:lnTo>
                  <a:lnTo>
                    <a:pt x="41" y="366"/>
                  </a:lnTo>
                  <a:lnTo>
                    <a:pt x="26" y="347"/>
                  </a:lnTo>
                  <a:lnTo>
                    <a:pt x="13" y="325"/>
                  </a:lnTo>
                  <a:lnTo>
                    <a:pt x="8" y="292"/>
                  </a:lnTo>
                  <a:lnTo>
                    <a:pt x="0" y="258"/>
                  </a:lnTo>
                  <a:lnTo>
                    <a:pt x="0" y="223"/>
                  </a:lnTo>
                  <a:lnTo>
                    <a:pt x="11" y="192"/>
                  </a:lnTo>
                  <a:lnTo>
                    <a:pt x="19" y="177"/>
                  </a:lnTo>
                  <a:lnTo>
                    <a:pt x="24" y="161"/>
                  </a:lnTo>
                  <a:lnTo>
                    <a:pt x="28" y="144"/>
                  </a:lnTo>
                  <a:lnTo>
                    <a:pt x="33" y="128"/>
                  </a:lnTo>
                  <a:lnTo>
                    <a:pt x="39" y="113"/>
                  </a:lnTo>
                  <a:lnTo>
                    <a:pt x="46" y="100"/>
                  </a:lnTo>
                  <a:lnTo>
                    <a:pt x="59" y="89"/>
                  </a:lnTo>
                  <a:lnTo>
                    <a:pt x="75" y="84"/>
                  </a:lnTo>
                  <a:lnTo>
                    <a:pt x="83" y="77"/>
                  </a:lnTo>
                  <a:lnTo>
                    <a:pt x="92" y="69"/>
                  </a:lnTo>
                  <a:lnTo>
                    <a:pt x="101" y="62"/>
                  </a:lnTo>
                  <a:lnTo>
                    <a:pt x="110" y="56"/>
                  </a:lnTo>
                  <a:lnTo>
                    <a:pt x="119" y="51"/>
                  </a:lnTo>
                  <a:lnTo>
                    <a:pt x="128" y="45"/>
                  </a:lnTo>
                  <a:lnTo>
                    <a:pt x="139" y="42"/>
                  </a:lnTo>
                  <a:lnTo>
                    <a:pt x="149" y="36"/>
                  </a:lnTo>
                  <a:lnTo>
                    <a:pt x="172" y="25"/>
                  </a:lnTo>
                  <a:lnTo>
                    <a:pt x="194" y="16"/>
                  </a:lnTo>
                  <a:lnTo>
                    <a:pt x="220" y="9"/>
                  </a:lnTo>
                  <a:lnTo>
                    <a:pt x="244" y="3"/>
                  </a:lnTo>
                  <a:lnTo>
                    <a:pt x="269" y="0"/>
                  </a:lnTo>
                  <a:lnTo>
                    <a:pt x="295" y="0"/>
                  </a:lnTo>
                  <a:lnTo>
                    <a:pt x="321" y="0"/>
                  </a:lnTo>
                  <a:lnTo>
                    <a:pt x="348" y="3"/>
                  </a:lnTo>
                  <a:lnTo>
                    <a:pt x="374" y="7"/>
                  </a:lnTo>
                  <a:lnTo>
                    <a:pt x="397" y="11"/>
                  </a:lnTo>
                  <a:lnTo>
                    <a:pt x="423" y="14"/>
                  </a:lnTo>
                  <a:lnTo>
                    <a:pt x="447" y="18"/>
                  </a:lnTo>
                  <a:lnTo>
                    <a:pt x="472" y="23"/>
                  </a:lnTo>
                  <a:lnTo>
                    <a:pt x="496" y="27"/>
                  </a:lnTo>
                  <a:lnTo>
                    <a:pt x="520" y="33"/>
                  </a:lnTo>
                  <a:lnTo>
                    <a:pt x="545" y="38"/>
                  </a:lnTo>
                  <a:lnTo>
                    <a:pt x="569" y="44"/>
                  </a:lnTo>
                  <a:lnTo>
                    <a:pt x="593" y="49"/>
                  </a:lnTo>
                  <a:lnTo>
                    <a:pt x="617" y="55"/>
                  </a:lnTo>
                  <a:lnTo>
                    <a:pt x="641" y="60"/>
                  </a:lnTo>
                  <a:lnTo>
                    <a:pt x="664" y="66"/>
                  </a:lnTo>
                  <a:lnTo>
                    <a:pt x="688" y="71"/>
                  </a:lnTo>
                  <a:lnTo>
                    <a:pt x="712" y="78"/>
                  </a:lnTo>
                  <a:lnTo>
                    <a:pt x="736" y="84"/>
                  </a:lnTo>
                  <a:close/>
                </a:path>
              </a:pathLst>
            </a:custGeom>
            <a:solidFill>
              <a:srgbClr val="000000"/>
            </a:solidFill>
            <a:ln w="9525">
              <a:noFill/>
              <a:round/>
              <a:headEnd/>
              <a:tailEnd/>
            </a:ln>
          </p:spPr>
          <p:txBody>
            <a:bodyPr/>
            <a:lstStyle/>
            <a:p>
              <a:pPr>
                <a:defRPr/>
              </a:pPr>
              <a:endParaRPr lang="en-CA"/>
            </a:p>
          </p:txBody>
        </p:sp>
        <p:sp>
          <p:nvSpPr>
            <p:cNvPr id="444423" name="Freeform 7"/>
            <p:cNvSpPr>
              <a:spLocks noChangeAspect="1"/>
            </p:cNvSpPr>
            <p:nvPr/>
          </p:nvSpPr>
          <p:spPr bwMode="auto">
            <a:xfrm>
              <a:off x="438" y="1264"/>
              <a:ext cx="1719" cy="601"/>
            </a:xfrm>
            <a:custGeom>
              <a:avLst/>
              <a:gdLst/>
              <a:ahLst/>
              <a:cxnLst>
                <a:cxn ang="0">
                  <a:pos x="417" y="38"/>
                </a:cxn>
                <a:cxn ang="0">
                  <a:pos x="567" y="73"/>
                </a:cxn>
                <a:cxn ang="0">
                  <a:pos x="717" y="109"/>
                </a:cxn>
                <a:cxn ang="0">
                  <a:pos x="842" y="142"/>
                </a:cxn>
                <a:cxn ang="0">
                  <a:pos x="951" y="173"/>
                </a:cxn>
                <a:cxn ang="0">
                  <a:pos x="1061" y="206"/>
                </a:cxn>
                <a:cxn ang="0">
                  <a:pos x="1240" y="257"/>
                </a:cxn>
                <a:cxn ang="0">
                  <a:pos x="1526" y="332"/>
                </a:cxn>
                <a:cxn ang="0">
                  <a:pos x="1811" y="406"/>
                </a:cxn>
                <a:cxn ang="0">
                  <a:pos x="2100" y="486"/>
                </a:cxn>
                <a:cxn ang="0">
                  <a:pos x="2413" y="581"/>
                </a:cxn>
                <a:cxn ang="0">
                  <a:pos x="2724" y="676"/>
                </a:cxn>
                <a:cxn ang="0">
                  <a:pos x="3038" y="764"/>
                </a:cxn>
                <a:cxn ang="0">
                  <a:pos x="3141" y="797"/>
                </a:cxn>
                <a:cxn ang="0">
                  <a:pos x="3238" y="835"/>
                </a:cxn>
                <a:cxn ang="0">
                  <a:pos x="3335" y="876"/>
                </a:cxn>
                <a:cxn ang="0">
                  <a:pos x="3424" y="969"/>
                </a:cxn>
                <a:cxn ang="0">
                  <a:pos x="3433" y="1103"/>
                </a:cxn>
                <a:cxn ang="0">
                  <a:pos x="3358" y="1183"/>
                </a:cxn>
                <a:cxn ang="0">
                  <a:pos x="3258" y="1201"/>
                </a:cxn>
                <a:cxn ang="0">
                  <a:pos x="3164" y="1181"/>
                </a:cxn>
                <a:cxn ang="0">
                  <a:pos x="3075" y="1146"/>
                </a:cxn>
                <a:cxn ang="0">
                  <a:pos x="2993" y="1108"/>
                </a:cxn>
                <a:cxn ang="0">
                  <a:pos x="2985" y="1028"/>
                </a:cxn>
                <a:cxn ang="0">
                  <a:pos x="2954" y="878"/>
                </a:cxn>
                <a:cxn ang="0">
                  <a:pos x="2852" y="766"/>
                </a:cxn>
                <a:cxn ang="0">
                  <a:pos x="2800" y="740"/>
                </a:cxn>
                <a:cxn ang="0">
                  <a:pos x="2733" y="707"/>
                </a:cxn>
                <a:cxn ang="0">
                  <a:pos x="2645" y="684"/>
                </a:cxn>
                <a:cxn ang="0">
                  <a:pos x="2502" y="662"/>
                </a:cxn>
                <a:cxn ang="0">
                  <a:pos x="2360" y="647"/>
                </a:cxn>
                <a:cxn ang="0">
                  <a:pos x="2217" y="636"/>
                </a:cxn>
                <a:cxn ang="0">
                  <a:pos x="2098" y="627"/>
                </a:cxn>
                <a:cxn ang="0">
                  <a:pos x="1988" y="614"/>
                </a:cxn>
                <a:cxn ang="0">
                  <a:pos x="1879" y="598"/>
                </a:cxn>
                <a:cxn ang="0">
                  <a:pos x="1690" y="554"/>
                </a:cxn>
                <a:cxn ang="0">
                  <a:pos x="1460" y="468"/>
                </a:cxn>
                <a:cxn ang="0">
                  <a:pos x="1240" y="354"/>
                </a:cxn>
                <a:cxn ang="0">
                  <a:pos x="1054" y="241"/>
                </a:cxn>
                <a:cxn ang="0">
                  <a:pos x="891" y="182"/>
                </a:cxn>
                <a:cxn ang="0">
                  <a:pos x="719" y="168"/>
                </a:cxn>
                <a:cxn ang="0">
                  <a:pos x="545" y="208"/>
                </a:cxn>
                <a:cxn ang="0">
                  <a:pos x="370" y="301"/>
                </a:cxn>
                <a:cxn ang="0">
                  <a:pos x="302" y="380"/>
                </a:cxn>
                <a:cxn ang="0">
                  <a:pos x="253" y="369"/>
                </a:cxn>
                <a:cxn ang="0">
                  <a:pos x="196" y="343"/>
                </a:cxn>
                <a:cxn ang="0">
                  <a:pos x="121" y="320"/>
                </a:cxn>
                <a:cxn ang="0">
                  <a:pos x="43" y="265"/>
                </a:cxn>
                <a:cxn ang="0">
                  <a:pos x="0" y="171"/>
                </a:cxn>
                <a:cxn ang="0">
                  <a:pos x="55" y="32"/>
                </a:cxn>
                <a:cxn ang="0">
                  <a:pos x="108" y="9"/>
                </a:cxn>
                <a:cxn ang="0">
                  <a:pos x="192" y="1"/>
                </a:cxn>
                <a:cxn ang="0">
                  <a:pos x="293" y="12"/>
                </a:cxn>
              </a:cxnLst>
              <a:rect l="0" t="0" r="r" b="b"/>
              <a:pathLst>
                <a:path w="3441" h="1201">
                  <a:moveTo>
                    <a:pt x="293" y="12"/>
                  </a:moveTo>
                  <a:lnTo>
                    <a:pt x="324" y="18"/>
                  </a:lnTo>
                  <a:lnTo>
                    <a:pt x="355" y="25"/>
                  </a:lnTo>
                  <a:lnTo>
                    <a:pt x="386" y="31"/>
                  </a:lnTo>
                  <a:lnTo>
                    <a:pt x="417" y="38"/>
                  </a:lnTo>
                  <a:lnTo>
                    <a:pt x="447" y="43"/>
                  </a:lnTo>
                  <a:lnTo>
                    <a:pt x="478" y="51"/>
                  </a:lnTo>
                  <a:lnTo>
                    <a:pt x="507" y="58"/>
                  </a:lnTo>
                  <a:lnTo>
                    <a:pt x="538" y="65"/>
                  </a:lnTo>
                  <a:lnTo>
                    <a:pt x="567" y="73"/>
                  </a:lnTo>
                  <a:lnTo>
                    <a:pt x="598" y="80"/>
                  </a:lnTo>
                  <a:lnTo>
                    <a:pt x="628" y="87"/>
                  </a:lnTo>
                  <a:lnTo>
                    <a:pt x="659" y="95"/>
                  </a:lnTo>
                  <a:lnTo>
                    <a:pt x="688" y="102"/>
                  </a:lnTo>
                  <a:lnTo>
                    <a:pt x="717" y="109"/>
                  </a:lnTo>
                  <a:lnTo>
                    <a:pt x="748" y="118"/>
                  </a:lnTo>
                  <a:lnTo>
                    <a:pt x="778" y="126"/>
                  </a:lnTo>
                  <a:lnTo>
                    <a:pt x="800" y="131"/>
                  </a:lnTo>
                  <a:lnTo>
                    <a:pt x="820" y="137"/>
                  </a:lnTo>
                  <a:lnTo>
                    <a:pt x="842" y="142"/>
                  </a:lnTo>
                  <a:lnTo>
                    <a:pt x="864" y="150"/>
                  </a:lnTo>
                  <a:lnTo>
                    <a:pt x="886" y="155"/>
                  </a:lnTo>
                  <a:lnTo>
                    <a:pt x="908" y="161"/>
                  </a:lnTo>
                  <a:lnTo>
                    <a:pt x="930" y="168"/>
                  </a:lnTo>
                  <a:lnTo>
                    <a:pt x="951" y="173"/>
                  </a:lnTo>
                  <a:lnTo>
                    <a:pt x="973" y="181"/>
                  </a:lnTo>
                  <a:lnTo>
                    <a:pt x="995" y="186"/>
                  </a:lnTo>
                  <a:lnTo>
                    <a:pt x="1017" y="193"/>
                  </a:lnTo>
                  <a:lnTo>
                    <a:pt x="1039" y="199"/>
                  </a:lnTo>
                  <a:lnTo>
                    <a:pt x="1061" y="206"/>
                  </a:lnTo>
                  <a:lnTo>
                    <a:pt x="1083" y="212"/>
                  </a:lnTo>
                  <a:lnTo>
                    <a:pt x="1105" y="219"/>
                  </a:lnTo>
                  <a:lnTo>
                    <a:pt x="1127" y="225"/>
                  </a:lnTo>
                  <a:lnTo>
                    <a:pt x="1184" y="241"/>
                  </a:lnTo>
                  <a:lnTo>
                    <a:pt x="1240" y="257"/>
                  </a:lnTo>
                  <a:lnTo>
                    <a:pt x="1297" y="272"/>
                  </a:lnTo>
                  <a:lnTo>
                    <a:pt x="1354" y="289"/>
                  </a:lnTo>
                  <a:lnTo>
                    <a:pt x="1411" y="303"/>
                  </a:lnTo>
                  <a:lnTo>
                    <a:pt x="1469" y="318"/>
                  </a:lnTo>
                  <a:lnTo>
                    <a:pt x="1526" y="332"/>
                  </a:lnTo>
                  <a:lnTo>
                    <a:pt x="1582" y="347"/>
                  </a:lnTo>
                  <a:lnTo>
                    <a:pt x="1639" y="362"/>
                  </a:lnTo>
                  <a:lnTo>
                    <a:pt x="1696" y="376"/>
                  </a:lnTo>
                  <a:lnTo>
                    <a:pt x="1754" y="391"/>
                  </a:lnTo>
                  <a:lnTo>
                    <a:pt x="1811" y="406"/>
                  </a:lnTo>
                  <a:lnTo>
                    <a:pt x="1868" y="420"/>
                  </a:lnTo>
                  <a:lnTo>
                    <a:pt x="1924" y="437"/>
                  </a:lnTo>
                  <a:lnTo>
                    <a:pt x="1981" y="451"/>
                  </a:lnTo>
                  <a:lnTo>
                    <a:pt x="2038" y="468"/>
                  </a:lnTo>
                  <a:lnTo>
                    <a:pt x="2100" y="486"/>
                  </a:lnTo>
                  <a:lnTo>
                    <a:pt x="2162" y="504"/>
                  </a:lnTo>
                  <a:lnTo>
                    <a:pt x="2226" y="525"/>
                  </a:lnTo>
                  <a:lnTo>
                    <a:pt x="2288" y="543"/>
                  </a:lnTo>
                  <a:lnTo>
                    <a:pt x="2351" y="561"/>
                  </a:lnTo>
                  <a:lnTo>
                    <a:pt x="2413" y="581"/>
                  </a:lnTo>
                  <a:lnTo>
                    <a:pt x="2475" y="600"/>
                  </a:lnTo>
                  <a:lnTo>
                    <a:pt x="2537" y="620"/>
                  </a:lnTo>
                  <a:lnTo>
                    <a:pt x="2599" y="638"/>
                  </a:lnTo>
                  <a:lnTo>
                    <a:pt x="2661" y="658"/>
                  </a:lnTo>
                  <a:lnTo>
                    <a:pt x="2724" y="676"/>
                  </a:lnTo>
                  <a:lnTo>
                    <a:pt x="2786" y="695"/>
                  </a:lnTo>
                  <a:lnTo>
                    <a:pt x="2850" y="713"/>
                  </a:lnTo>
                  <a:lnTo>
                    <a:pt x="2912" y="729"/>
                  </a:lnTo>
                  <a:lnTo>
                    <a:pt x="2974" y="748"/>
                  </a:lnTo>
                  <a:lnTo>
                    <a:pt x="3038" y="764"/>
                  </a:lnTo>
                  <a:lnTo>
                    <a:pt x="3058" y="770"/>
                  </a:lnTo>
                  <a:lnTo>
                    <a:pt x="3080" y="775"/>
                  </a:lnTo>
                  <a:lnTo>
                    <a:pt x="3100" y="782"/>
                  </a:lnTo>
                  <a:lnTo>
                    <a:pt x="3121" y="790"/>
                  </a:lnTo>
                  <a:lnTo>
                    <a:pt x="3141" y="797"/>
                  </a:lnTo>
                  <a:lnTo>
                    <a:pt x="3161" y="804"/>
                  </a:lnTo>
                  <a:lnTo>
                    <a:pt x="3179" y="812"/>
                  </a:lnTo>
                  <a:lnTo>
                    <a:pt x="3199" y="819"/>
                  </a:lnTo>
                  <a:lnTo>
                    <a:pt x="3219" y="828"/>
                  </a:lnTo>
                  <a:lnTo>
                    <a:pt x="3238" y="835"/>
                  </a:lnTo>
                  <a:lnTo>
                    <a:pt x="3258" y="843"/>
                  </a:lnTo>
                  <a:lnTo>
                    <a:pt x="3278" y="852"/>
                  </a:lnTo>
                  <a:lnTo>
                    <a:pt x="3296" y="859"/>
                  </a:lnTo>
                  <a:lnTo>
                    <a:pt x="3316" y="868"/>
                  </a:lnTo>
                  <a:lnTo>
                    <a:pt x="3335" y="876"/>
                  </a:lnTo>
                  <a:lnTo>
                    <a:pt x="3355" y="883"/>
                  </a:lnTo>
                  <a:lnTo>
                    <a:pt x="3384" y="900"/>
                  </a:lnTo>
                  <a:lnTo>
                    <a:pt x="3402" y="920"/>
                  </a:lnTo>
                  <a:lnTo>
                    <a:pt x="3417" y="943"/>
                  </a:lnTo>
                  <a:lnTo>
                    <a:pt x="3424" y="969"/>
                  </a:lnTo>
                  <a:lnTo>
                    <a:pt x="3428" y="998"/>
                  </a:lnTo>
                  <a:lnTo>
                    <a:pt x="3431" y="1028"/>
                  </a:lnTo>
                  <a:lnTo>
                    <a:pt x="3435" y="1055"/>
                  </a:lnTo>
                  <a:lnTo>
                    <a:pt x="3441" y="1082"/>
                  </a:lnTo>
                  <a:lnTo>
                    <a:pt x="3433" y="1103"/>
                  </a:lnTo>
                  <a:lnTo>
                    <a:pt x="3422" y="1123"/>
                  </a:lnTo>
                  <a:lnTo>
                    <a:pt x="3409" y="1141"/>
                  </a:lnTo>
                  <a:lnTo>
                    <a:pt x="3393" y="1157"/>
                  </a:lnTo>
                  <a:lnTo>
                    <a:pt x="3377" y="1172"/>
                  </a:lnTo>
                  <a:lnTo>
                    <a:pt x="3358" y="1183"/>
                  </a:lnTo>
                  <a:lnTo>
                    <a:pt x="3338" y="1192"/>
                  </a:lnTo>
                  <a:lnTo>
                    <a:pt x="3316" y="1198"/>
                  </a:lnTo>
                  <a:lnTo>
                    <a:pt x="3296" y="1201"/>
                  </a:lnTo>
                  <a:lnTo>
                    <a:pt x="3276" y="1201"/>
                  </a:lnTo>
                  <a:lnTo>
                    <a:pt x="3258" y="1201"/>
                  </a:lnTo>
                  <a:lnTo>
                    <a:pt x="3238" y="1200"/>
                  </a:lnTo>
                  <a:lnTo>
                    <a:pt x="3219" y="1196"/>
                  </a:lnTo>
                  <a:lnTo>
                    <a:pt x="3201" y="1192"/>
                  </a:lnTo>
                  <a:lnTo>
                    <a:pt x="3183" y="1187"/>
                  </a:lnTo>
                  <a:lnTo>
                    <a:pt x="3164" y="1181"/>
                  </a:lnTo>
                  <a:lnTo>
                    <a:pt x="3146" y="1176"/>
                  </a:lnTo>
                  <a:lnTo>
                    <a:pt x="3130" y="1168"/>
                  </a:lnTo>
                  <a:lnTo>
                    <a:pt x="3111" y="1161"/>
                  </a:lnTo>
                  <a:lnTo>
                    <a:pt x="3093" y="1154"/>
                  </a:lnTo>
                  <a:lnTo>
                    <a:pt x="3075" y="1146"/>
                  </a:lnTo>
                  <a:lnTo>
                    <a:pt x="3058" y="1141"/>
                  </a:lnTo>
                  <a:lnTo>
                    <a:pt x="3040" y="1134"/>
                  </a:lnTo>
                  <a:lnTo>
                    <a:pt x="3022" y="1128"/>
                  </a:lnTo>
                  <a:lnTo>
                    <a:pt x="3009" y="1117"/>
                  </a:lnTo>
                  <a:lnTo>
                    <a:pt x="2993" y="1108"/>
                  </a:lnTo>
                  <a:lnTo>
                    <a:pt x="2982" y="1097"/>
                  </a:lnTo>
                  <a:lnTo>
                    <a:pt x="2980" y="1079"/>
                  </a:lnTo>
                  <a:lnTo>
                    <a:pt x="2985" y="1064"/>
                  </a:lnTo>
                  <a:lnTo>
                    <a:pt x="2987" y="1046"/>
                  </a:lnTo>
                  <a:lnTo>
                    <a:pt x="2985" y="1028"/>
                  </a:lnTo>
                  <a:lnTo>
                    <a:pt x="2982" y="1013"/>
                  </a:lnTo>
                  <a:lnTo>
                    <a:pt x="2983" y="976"/>
                  </a:lnTo>
                  <a:lnTo>
                    <a:pt x="2980" y="942"/>
                  </a:lnTo>
                  <a:lnTo>
                    <a:pt x="2971" y="909"/>
                  </a:lnTo>
                  <a:lnTo>
                    <a:pt x="2954" y="878"/>
                  </a:lnTo>
                  <a:lnTo>
                    <a:pt x="2936" y="848"/>
                  </a:lnTo>
                  <a:lnTo>
                    <a:pt x="2912" y="823"/>
                  </a:lnTo>
                  <a:lnTo>
                    <a:pt x="2888" y="797"/>
                  </a:lnTo>
                  <a:lnTo>
                    <a:pt x="2861" y="773"/>
                  </a:lnTo>
                  <a:lnTo>
                    <a:pt x="2852" y="766"/>
                  </a:lnTo>
                  <a:lnTo>
                    <a:pt x="2843" y="760"/>
                  </a:lnTo>
                  <a:lnTo>
                    <a:pt x="2832" y="755"/>
                  </a:lnTo>
                  <a:lnTo>
                    <a:pt x="2821" y="750"/>
                  </a:lnTo>
                  <a:lnTo>
                    <a:pt x="2811" y="744"/>
                  </a:lnTo>
                  <a:lnTo>
                    <a:pt x="2800" y="740"/>
                  </a:lnTo>
                  <a:lnTo>
                    <a:pt x="2789" y="735"/>
                  </a:lnTo>
                  <a:lnTo>
                    <a:pt x="2780" y="729"/>
                  </a:lnTo>
                  <a:lnTo>
                    <a:pt x="2766" y="720"/>
                  </a:lnTo>
                  <a:lnTo>
                    <a:pt x="2749" y="713"/>
                  </a:lnTo>
                  <a:lnTo>
                    <a:pt x="2733" y="707"/>
                  </a:lnTo>
                  <a:lnTo>
                    <a:pt x="2716" y="700"/>
                  </a:lnTo>
                  <a:lnTo>
                    <a:pt x="2698" y="696"/>
                  </a:lnTo>
                  <a:lnTo>
                    <a:pt x="2680" y="691"/>
                  </a:lnTo>
                  <a:lnTo>
                    <a:pt x="2663" y="687"/>
                  </a:lnTo>
                  <a:lnTo>
                    <a:pt x="2645" y="684"/>
                  </a:lnTo>
                  <a:lnTo>
                    <a:pt x="2618" y="678"/>
                  </a:lnTo>
                  <a:lnTo>
                    <a:pt x="2588" y="675"/>
                  </a:lnTo>
                  <a:lnTo>
                    <a:pt x="2561" y="669"/>
                  </a:lnTo>
                  <a:lnTo>
                    <a:pt x="2532" y="665"/>
                  </a:lnTo>
                  <a:lnTo>
                    <a:pt x="2502" y="662"/>
                  </a:lnTo>
                  <a:lnTo>
                    <a:pt x="2475" y="658"/>
                  </a:lnTo>
                  <a:lnTo>
                    <a:pt x="2446" y="656"/>
                  </a:lnTo>
                  <a:lnTo>
                    <a:pt x="2416" y="653"/>
                  </a:lnTo>
                  <a:lnTo>
                    <a:pt x="2389" y="651"/>
                  </a:lnTo>
                  <a:lnTo>
                    <a:pt x="2360" y="647"/>
                  </a:lnTo>
                  <a:lnTo>
                    <a:pt x="2330" y="645"/>
                  </a:lnTo>
                  <a:lnTo>
                    <a:pt x="2303" y="643"/>
                  </a:lnTo>
                  <a:lnTo>
                    <a:pt x="2274" y="642"/>
                  </a:lnTo>
                  <a:lnTo>
                    <a:pt x="2244" y="640"/>
                  </a:lnTo>
                  <a:lnTo>
                    <a:pt x="2217" y="636"/>
                  </a:lnTo>
                  <a:lnTo>
                    <a:pt x="2188" y="634"/>
                  </a:lnTo>
                  <a:lnTo>
                    <a:pt x="2166" y="632"/>
                  </a:lnTo>
                  <a:lnTo>
                    <a:pt x="2142" y="631"/>
                  </a:lnTo>
                  <a:lnTo>
                    <a:pt x="2120" y="629"/>
                  </a:lnTo>
                  <a:lnTo>
                    <a:pt x="2098" y="627"/>
                  </a:lnTo>
                  <a:lnTo>
                    <a:pt x="2076" y="625"/>
                  </a:lnTo>
                  <a:lnTo>
                    <a:pt x="2054" y="621"/>
                  </a:lnTo>
                  <a:lnTo>
                    <a:pt x="2032" y="620"/>
                  </a:lnTo>
                  <a:lnTo>
                    <a:pt x="2010" y="616"/>
                  </a:lnTo>
                  <a:lnTo>
                    <a:pt x="1988" y="614"/>
                  </a:lnTo>
                  <a:lnTo>
                    <a:pt x="1966" y="611"/>
                  </a:lnTo>
                  <a:lnTo>
                    <a:pt x="1945" y="609"/>
                  </a:lnTo>
                  <a:lnTo>
                    <a:pt x="1923" y="605"/>
                  </a:lnTo>
                  <a:lnTo>
                    <a:pt x="1901" y="601"/>
                  </a:lnTo>
                  <a:lnTo>
                    <a:pt x="1879" y="598"/>
                  </a:lnTo>
                  <a:lnTo>
                    <a:pt x="1857" y="592"/>
                  </a:lnTo>
                  <a:lnTo>
                    <a:pt x="1835" y="589"/>
                  </a:lnTo>
                  <a:lnTo>
                    <a:pt x="1785" y="578"/>
                  </a:lnTo>
                  <a:lnTo>
                    <a:pt x="1738" y="567"/>
                  </a:lnTo>
                  <a:lnTo>
                    <a:pt x="1690" y="554"/>
                  </a:lnTo>
                  <a:lnTo>
                    <a:pt x="1643" y="539"/>
                  </a:lnTo>
                  <a:lnTo>
                    <a:pt x="1597" y="523"/>
                  </a:lnTo>
                  <a:lnTo>
                    <a:pt x="1550" y="506"/>
                  </a:lnTo>
                  <a:lnTo>
                    <a:pt x="1504" y="488"/>
                  </a:lnTo>
                  <a:lnTo>
                    <a:pt x="1460" y="468"/>
                  </a:lnTo>
                  <a:lnTo>
                    <a:pt x="1414" y="448"/>
                  </a:lnTo>
                  <a:lnTo>
                    <a:pt x="1370" y="426"/>
                  </a:lnTo>
                  <a:lnTo>
                    <a:pt x="1326" y="402"/>
                  </a:lnTo>
                  <a:lnTo>
                    <a:pt x="1282" y="378"/>
                  </a:lnTo>
                  <a:lnTo>
                    <a:pt x="1240" y="354"/>
                  </a:lnTo>
                  <a:lnTo>
                    <a:pt x="1197" y="329"/>
                  </a:lnTo>
                  <a:lnTo>
                    <a:pt x="1154" y="303"/>
                  </a:lnTo>
                  <a:lnTo>
                    <a:pt x="1112" y="276"/>
                  </a:lnTo>
                  <a:lnTo>
                    <a:pt x="1083" y="257"/>
                  </a:lnTo>
                  <a:lnTo>
                    <a:pt x="1054" y="241"/>
                  </a:lnTo>
                  <a:lnTo>
                    <a:pt x="1023" y="226"/>
                  </a:lnTo>
                  <a:lnTo>
                    <a:pt x="990" y="214"/>
                  </a:lnTo>
                  <a:lnTo>
                    <a:pt x="959" y="201"/>
                  </a:lnTo>
                  <a:lnTo>
                    <a:pt x="926" y="192"/>
                  </a:lnTo>
                  <a:lnTo>
                    <a:pt x="891" y="182"/>
                  </a:lnTo>
                  <a:lnTo>
                    <a:pt x="858" y="175"/>
                  </a:lnTo>
                  <a:lnTo>
                    <a:pt x="823" y="171"/>
                  </a:lnTo>
                  <a:lnTo>
                    <a:pt x="789" y="168"/>
                  </a:lnTo>
                  <a:lnTo>
                    <a:pt x="754" y="168"/>
                  </a:lnTo>
                  <a:lnTo>
                    <a:pt x="719" y="168"/>
                  </a:lnTo>
                  <a:lnTo>
                    <a:pt x="686" y="171"/>
                  </a:lnTo>
                  <a:lnTo>
                    <a:pt x="652" y="177"/>
                  </a:lnTo>
                  <a:lnTo>
                    <a:pt x="617" y="184"/>
                  </a:lnTo>
                  <a:lnTo>
                    <a:pt x="584" y="195"/>
                  </a:lnTo>
                  <a:lnTo>
                    <a:pt x="545" y="208"/>
                  </a:lnTo>
                  <a:lnTo>
                    <a:pt x="509" y="223"/>
                  </a:lnTo>
                  <a:lnTo>
                    <a:pt x="472" y="239"/>
                  </a:lnTo>
                  <a:lnTo>
                    <a:pt x="438" y="257"/>
                  </a:lnTo>
                  <a:lnTo>
                    <a:pt x="403" y="278"/>
                  </a:lnTo>
                  <a:lnTo>
                    <a:pt x="370" y="301"/>
                  </a:lnTo>
                  <a:lnTo>
                    <a:pt x="341" y="329"/>
                  </a:lnTo>
                  <a:lnTo>
                    <a:pt x="313" y="360"/>
                  </a:lnTo>
                  <a:lnTo>
                    <a:pt x="310" y="367"/>
                  </a:lnTo>
                  <a:lnTo>
                    <a:pt x="306" y="375"/>
                  </a:lnTo>
                  <a:lnTo>
                    <a:pt x="302" y="380"/>
                  </a:lnTo>
                  <a:lnTo>
                    <a:pt x="297" y="384"/>
                  </a:lnTo>
                  <a:lnTo>
                    <a:pt x="286" y="380"/>
                  </a:lnTo>
                  <a:lnTo>
                    <a:pt x="275" y="376"/>
                  </a:lnTo>
                  <a:lnTo>
                    <a:pt x="264" y="373"/>
                  </a:lnTo>
                  <a:lnTo>
                    <a:pt x="253" y="369"/>
                  </a:lnTo>
                  <a:lnTo>
                    <a:pt x="242" y="364"/>
                  </a:lnTo>
                  <a:lnTo>
                    <a:pt x="231" y="358"/>
                  </a:lnTo>
                  <a:lnTo>
                    <a:pt x="222" y="354"/>
                  </a:lnTo>
                  <a:lnTo>
                    <a:pt x="211" y="349"/>
                  </a:lnTo>
                  <a:lnTo>
                    <a:pt x="196" y="343"/>
                  </a:lnTo>
                  <a:lnTo>
                    <a:pt x="182" y="338"/>
                  </a:lnTo>
                  <a:lnTo>
                    <a:pt x="165" y="334"/>
                  </a:lnTo>
                  <a:lnTo>
                    <a:pt x="150" y="329"/>
                  </a:lnTo>
                  <a:lnTo>
                    <a:pt x="136" y="325"/>
                  </a:lnTo>
                  <a:lnTo>
                    <a:pt x="121" y="320"/>
                  </a:lnTo>
                  <a:lnTo>
                    <a:pt x="107" y="314"/>
                  </a:lnTo>
                  <a:lnTo>
                    <a:pt x="92" y="307"/>
                  </a:lnTo>
                  <a:lnTo>
                    <a:pt x="74" y="296"/>
                  </a:lnTo>
                  <a:lnTo>
                    <a:pt x="57" y="281"/>
                  </a:lnTo>
                  <a:lnTo>
                    <a:pt x="43" y="265"/>
                  </a:lnTo>
                  <a:lnTo>
                    <a:pt x="32" y="248"/>
                  </a:lnTo>
                  <a:lnTo>
                    <a:pt x="21" y="230"/>
                  </a:lnTo>
                  <a:lnTo>
                    <a:pt x="13" y="210"/>
                  </a:lnTo>
                  <a:lnTo>
                    <a:pt x="6" y="192"/>
                  </a:lnTo>
                  <a:lnTo>
                    <a:pt x="0" y="171"/>
                  </a:lnTo>
                  <a:lnTo>
                    <a:pt x="8" y="137"/>
                  </a:lnTo>
                  <a:lnTo>
                    <a:pt x="11" y="98"/>
                  </a:lnTo>
                  <a:lnTo>
                    <a:pt x="21" y="65"/>
                  </a:lnTo>
                  <a:lnTo>
                    <a:pt x="44" y="38"/>
                  </a:lnTo>
                  <a:lnTo>
                    <a:pt x="55" y="32"/>
                  </a:lnTo>
                  <a:lnTo>
                    <a:pt x="64" y="27"/>
                  </a:lnTo>
                  <a:lnTo>
                    <a:pt x="75" y="21"/>
                  </a:lnTo>
                  <a:lnTo>
                    <a:pt x="86" y="16"/>
                  </a:lnTo>
                  <a:lnTo>
                    <a:pt x="97" y="12"/>
                  </a:lnTo>
                  <a:lnTo>
                    <a:pt x="108" y="9"/>
                  </a:lnTo>
                  <a:lnTo>
                    <a:pt x="119" y="3"/>
                  </a:lnTo>
                  <a:lnTo>
                    <a:pt x="130" y="0"/>
                  </a:lnTo>
                  <a:lnTo>
                    <a:pt x="150" y="0"/>
                  </a:lnTo>
                  <a:lnTo>
                    <a:pt x="171" y="0"/>
                  </a:lnTo>
                  <a:lnTo>
                    <a:pt x="192" y="1"/>
                  </a:lnTo>
                  <a:lnTo>
                    <a:pt x="213" y="1"/>
                  </a:lnTo>
                  <a:lnTo>
                    <a:pt x="233" y="3"/>
                  </a:lnTo>
                  <a:lnTo>
                    <a:pt x="253" y="5"/>
                  </a:lnTo>
                  <a:lnTo>
                    <a:pt x="273" y="9"/>
                  </a:lnTo>
                  <a:lnTo>
                    <a:pt x="293" y="12"/>
                  </a:lnTo>
                  <a:close/>
                </a:path>
              </a:pathLst>
            </a:custGeom>
            <a:solidFill>
              <a:srgbClr val="3F3F3F"/>
            </a:solidFill>
            <a:ln w="9525">
              <a:noFill/>
              <a:round/>
              <a:headEnd/>
              <a:tailEnd/>
            </a:ln>
          </p:spPr>
          <p:txBody>
            <a:bodyPr/>
            <a:lstStyle/>
            <a:p>
              <a:pPr>
                <a:defRPr/>
              </a:pPr>
              <a:endParaRPr lang="en-CA"/>
            </a:p>
          </p:txBody>
        </p:sp>
        <p:sp>
          <p:nvSpPr>
            <p:cNvPr id="444424" name="Freeform 8"/>
            <p:cNvSpPr>
              <a:spLocks noChangeAspect="1"/>
            </p:cNvSpPr>
            <p:nvPr/>
          </p:nvSpPr>
          <p:spPr bwMode="auto">
            <a:xfrm>
              <a:off x="820" y="1269"/>
              <a:ext cx="1064" cy="318"/>
            </a:xfrm>
            <a:custGeom>
              <a:avLst/>
              <a:gdLst/>
              <a:ahLst/>
              <a:cxnLst>
                <a:cxn ang="0">
                  <a:pos x="462" y="46"/>
                </a:cxn>
                <a:cxn ang="0">
                  <a:pos x="503" y="68"/>
                </a:cxn>
                <a:cxn ang="0">
                  <a:pos x="545" y="84"/>
                </a:cxn>
                <a:cxn ang="0">
                  <a:pos x="580" y="105"/>
                </a:cxn>
                <a:cxn ang="0">
                  <a:pos x="612" y="121"/>
                </a:cxn>
                <a:cxn ang="0">
                  <a:pos x="654" y="141"/>
                </a:cxn>
                <a:cxn ang="0">
                  <a:pos x="711" y="165"/>
                </a:cxn>
                <a:cxn ang="0">
                  <a:pos x="768" y="189"/>
                </a:cxn>
                <a:cxn ang="0">
                  <a:pos x="826" y="211"/>
                </a:cxn>
                <a:cxn ang="0">
                  <a:pos x="883" y="233"/>
                </a:cxn>
                <a:cxn ang="0">
                  <a:pos x="940" y="255"/>
                </a:cxn>
                <a:cxn ang="0">
                  <a:pos x="1033" y="284"/>
                </a:cxn>
                <a:cxn ang="0">
                  <a:pos x="1130" y="308"/>
                </a:cxn>
                <a:cxn ang="0">
                  <a:pos x="1229" y="326"/>
                </a:cxn>
                <a:cxn ang="0">
                  <a:pos x="1328" y="339"/>
                </a:cxn>
                <a:cxn ang="0">
                  <a:pos x="1428" y="350"/>
                </a:cxn>
                <a:cxn ang="0">
                  <a:pos x="1529" y="361"/>
                </a:cxn>
                <a:cxn ang="0">
                  <a:pos x="1633" y="374"/>
                </a:cxn>
                <a:cxn ang="0">
                  <a:pos x="1735" y="388"/>
                </a:cxn>
                <a:cxn ang="0">
                  <a:pos x="1830" y="408"/>
                </a:cxn>
                <a:cxn ang="0">
                  <a:pos x="1922" y="439"/>
                </a:cxn>
                <a:cxn ang="0">
                  <a:pos x="2004" y="480"/>
                </a:cxn>
                <a:cxn ang="0">
                  <a:pos x="2059" y="529"/>
                </a:cxn>
                <a:cxn ang="0">
                  <a:pos x="2103" y="589"/>
                </a:cxn>
                <a:cxn ang="0">
                  <a:pos x="2083" y="628"/>
                </a:cxn>
                <a:cxn ang="0">
                  <a:pos x="1946" y="593"/>
                </a:cxn>
                <a:cxn ang="0">
                  <a:pos x="1809" y="555"/>
                </a:cxn>
                <a:cxn ang="0">
                  <a:pos x="1673" y="516"/>
                </a:cxn>
                <a:cxn ang="0">
                  <a:pos x="1538" y="476"/>
                </a:cxn>
                <a:cxn ang="0">
                  <a:pos x="1403" y="436"/>
                </a:cxn>
                <a:cxn ang="0">
                  <a:pos x="1267" y="395"/>
                </a:cxn>
                <a:cxn ang="0">
                  <a:pos x="1130" y="355"/>
                </a:cxn>
                <a:cxn ang="0">
                  <a:pos x="995" y="317"/>
                </a:cxn>
                <a:cxn ang="0">
                  <a:pos x="859" y="280"/>
                </a:cxn>
                <a:cxn ang="0">
                  <a:pos x="722" y="244"/>
                </a:cxn>
                <a:cxn ang="0">
                  <a:pos x="590" y="211"/>
                </a:cxn>
                <a:cxn ang="0">
                  <a:pos x="464" y="172"/>
                </a:cxn>
                <a:cxn ang="0">
                  <a:pos x="338" y="132"/>
                </a:cxn>
                <a:cxn ang="0">
                  <a:pos x="212" y="92"/>
                </a:cxn>
                <a:cxn ang="0">
                  <a:pos x="86" y="53"/>
                </a:cxn>
                <a:cxn ang="0">
                  <a:pos x="14" y="24"/>
                </a:cxn>
                <a:cxn ang="0">
                  <a:pos x="66" y="8"/>
                </a:cxn>
                <a:cxn ang="0">
                  <a:pos x="119" y="2"/>
                </a:cxn>
                <a:cxn ang="0">
                  <a:pos x="173" y="0"/>
                </a:cxn>
                <a:cxn ang="0">
                  <a:pos x="230" y="2"/>
                </a:cxn>
                <a:cxn ang="0">
                  <a:pos x="285" y="9"/>
                </a:cxn>
                <a:cxn ang="0">
                  <a:pos x="340" y="19"/>
                </a:cxn>
                <a:cxn ang="0">
                  <a:pos x="397" y="30"/>
                </a:cxn>
              </a:cxnLst>
              <a:rect l="0" t="0" r="r" b="b"/>
              <a:pathLst>
                <a:path w="2129" h="639">
                  <a:moveTo>
                    <a:pt x="433" y="37"/>
                  </a:moveTo>
                  <a:lnTo>
                    <a:pt x="448" y="41"/>
                  </a:lnTo>
                  <a:lnTo>
                    <a:pt x="462" y="46"/>
                  </a:lnTo>
                  <a:lnTo>
                    <a:pt x="475" y="53"/>
                  </a:lnTo>
                  <a:lnTo>
                    <a:pt x="490" y="61"/>
                  </a:lnTo>
                  <a:lnTo>
                    <a:pt x="503" y="68"/>
                  </a:lnTo>
                  <a:lnTo>
                    <a:pt x="515" y="75"/>
                  </a:lnTo>
                  <a:lnTo>
                    <a:pt x="530" y="81"/>
                  </a:lnTo>
                  <a:lnTo>
                    <a:pt x="545" y="84"/>
                  </a:lnTo>
                  <a:lnTo>
                    <a:pt x="556" y="92"/>
                  </a:lnTo>
                  <a:lnTo>
                    <a:pt x="569" y="97"/>
                  </a:lnTo>
                  <a:lnTo>
                    <a:pt x="580" y="105"/>
                  </a:lnTo>
                  <a:lnTo>
                    <a:pt x="590" y="110"/>
                  </a:lnTo>
                  <a:lnTo>
                    <a:pt x="601" y="116"/>
                  </a:lnTo>
                  <a:lnTo>
                    <a:pt x="612" y="121"/>
                  </a:lnTo>
                  <a:lnTo>
                    <a:pt x="625" y="127"/>
                  </a:lnTo>
                  <a:lnTo>
                    <a:pt x="636" y="132"/>
                  </a:lnTo>
                  <a:lnTo>
                    <a:pt x="654" y="141"/>
                  </a:lnTo>
                  <a:lnTo>
                    <a:pt x="673" y="149"/>
                  </a:lnTo>
                  <a:lnTo>
                    <a:pt x="693" y="158"/>
                  </a:lnTo>
                  <a:lnTo>
                    <a:pt x="711" y="165"/>
                  </a:lnTo>
                  <a:lnTo>
                    <a:pt x="729" y="172"/>
                  </a:lnTo>
                  <a:lnTo>
                    <a:pt x="750" y="181"/>
                  </a:lnTo>
                  <a:lnTo>
                    <a:pt x="768" y="189"/>
                  </a:lnTo>
                  <a:lnTo>
                    <a:pt x="788" y="196"/>
                  </a:lnTo>
                  <a:lnTo>
                    <a:pt x="806" y="203"/>
                  </a:lnTo>
                  <a:lnTo>
                    <a:pt x="826" y="211"/>
                  </a:lnTo>
                  <a:lnTo>
                    <a:pt x="845" y="218"/>
                  </a:lnTo>
                  <a:lnTo>
                    <a:pt x="863" y="225"/>
                  </a:lnTo>
                  <a:lnTo>
                    <a:pt x="883" y="233"/>
                  </a:lnTo>
                  <a:lnTo>
                    <a:pt x="901" y="240"/>
                  </a:lnTo>
                  <a:lnTo>
                    <a:pt x="922" y="247"/>
                  </a:lnTo>
                  <a:lnTo>
                    <a:pt x="940" y="255"/>
                  </a:lnTo>
                  <a:lnTo>
                    <a:pt x="971" y="266"/>
                  </a:lnTo>
                  <a:lnTo>
                    <a:pt x="1002" y="275"/>
                  </a:lnTo>
                  <a:lnTo>
                    <a:pt x="1033" y="284"/>
                  </a:lnTo>
                  <a:lnTo>
                    <a:pt x="1066" y="293"/>
                  </a:lnTo>
                  <a:lnTo>
                    <a:pt x="1097" y="300"/>
                  </a:lnTo>
                  <a:lnTo>
                    <a:pt x="1130" y="308"/>
                  </a:lnTo>
                  <a:lnTo>
                    <a:pt x="1163" y="313"/>
                  </a:lnTo>
                  <a:lnTo>
                    <a:pt x="1196" y="320"/>
                  </a:lnTo>
                  <a:lnTo>
                    <a:pt x="1229" y="326"/>
                  </a:lnTo>
                  <a:lnTo>
                    <a:pt x="1262" y="330"/>
                  </a:lnTo>
                  <a:lnTo>
                    <a:pt x="1295" y="335"/>
                  </a:lnTo>
                  <a:lnTo>
                    <a:pt x="1328" y="339"/>
                  </a:lnTo>
                  <a:lnTo>
                    <a:pt x="1360" y="342"/>
                  </a:lnTo>
                  <a:lnTo>
                    <a:pt x="1395" y="346"/>
                  </a:lnTo>
                  <a:lnTo>
                    <a:pt x="1428" y="350"/>
                  </a:lnTo>
                  <a:lnTo>
                    <a:pt x="1461" y="353"/>
                  </a:lnTo>
                  <a:lnTo>
                    <a:pt x="1496" y="357"/>
                  </a:lnTo>
                  <a:lnTo>
                    <a:pt x="1529" y="361"/>
                  </a:lnTo>
                  <a:lnTo>
                    <a:pt x="1563" y="366"/>
                  </a:lnTo>
                  <a:lnTo>
                    <a:pt x="1598" y="370"/>
                  </a:lnTo>
                  <a:lnTo>
                    <a:pt x="1633" y="374"/>
                  </a:lnTo>
                  <a:lnTo>
                    <a:pt x="1668" y="377"/>
                  </a:lnTo>
                  <a:lnTo>
                    <a:pt x="1702" y="383"/>
                  </a:lnTo>
                  <a:lnTo>
                    <a:pt x="1735" y="388"/>
                  </a:lnTo>
                  <a:lnTo>
                    <a:pt x="1768" y="394"/>
                  </a:lnTo>
                  <a:lnTo>
                    <a:pt x="1799" y="401"/>
                  </a:lnTo>
                  <a:lnTo>
                    <a:pt x="1830" y="408"/>
                  </a:lnTo>
                  <a:lnTo>
                    <a:pt x="1862" y="417"/>
                  </a:lnTo>
                  <a:lnTo>
                    <a:pt x="1893" y="428"/>
                  </a:lnTo>
                  <a:lnTo>
                    <a:pt x="1922" y="439"/>
                  </a:lnTo>
                  <a:lnTo>
                    <a:pt x="1953" y="452"/>
                  </a:lnTo>
                  <a:lnTo>
                    <a:pt x="1982" y="467"/>
                  </a:lnTo>
                  <a:lnTo>
                    <a:pt x="2004" y="480"/>
                  </a:lnTo>
                  <a:lnTo>
                    <a:pt x="2024" y="494"/>
                  </a:lnTo>
                  <a:lnTo>
                    <a:pt x="2043" y="513"/>
                  </a:lnTo>
                  <a:lnTo>
                    <a:pt x="2059" y="529"/>
                  </a:lnTo>
                  <a:lnTo>
                    <a:pt x="2074" y="549"/>
                  </a:lnTo>
                  <a:lnTo>
                    <a:pt x="2088" y="569"/>
                  </a:lnTo>
                  <a:lnTo>
                    <a:pt x="2103" y="589"/>
                  </a:lnTo>
                  <a:lnTo>
                    <a:pt x="2118" y="609"/>
                  </a:lnTo>
                  <a:lnTo>
                    <a:pt x="2129" y="639"/>
                  </a:lnTo>
                  <a:lnTo>
                    <a:pt x="2083" y="628"/>
                  </a:lnTo>
                  <a:lnTo>
                    <a:pt x="2037" y="617"/>
                  </a:lnTo>
                  <a:lnTo>
                    <a:pt x="1991" y="604"/>
                  </a:lnTo>
                  <a:lnTo>
                    <a:pt x="1946" y="593"/>
                  </a:lnTo>
                  <a:lnTo>
                    <a:pt x="1900" y="580"/>
                  </a:lnTo>
                  <a:lnTo>
                    <a:pt x="1854" y="567"/>
                  </a:lnTo>
                  <a:lnTo>
                    <a:pt x="1809" y="555"/>
                  </a:lnTo>
                  <a:lnTo>
                    <a:pt x="1763" y="542"/>
                  </a:lnTo>
                  <a:lnTo>
                    <a:pt x="1719" y="529"/>
                  </a:lnTo>
                  <a:lnTo>
                    <a:pt x="1673" y="516"/>
                  </a:lnTo>
                  <a:lnTo>
                    <a:pt x="1627" y="503"/>
                  </a:lnTo>
                  <a:lnTo>
                    <a:pt x="1582" y="491"/>
                  </a:lnTo>
                  <a:lnTo>
                    <a:pt x="1538" y="476"/>
                  </a:lnTo>
                  <a:lnTo>
                    <a:pt x="1492" y="463"/>
                  </a:lnTo>
                  <a:lnTo>
                    <a:pt x="1446" y="450"/>
                  </a:lnTo>
                  <a:lnTo>
                    <a:pt x="1403" y="436"/>
                  </a:lnTo>
                  <a:lnTo>
                    <a:pt x="1357" y="423"/>
                  </a:lnTo>
                  <a:lnTo>
                    <a:pt x="1311" y="410"/>
                  </a:lnTo>
                  <a:lnTo>
                    <a:pt x="1267" y="395"/>
                  </a:lnTo>
                  <a:lnTo>
                    <a:pt x="1221" y="383"/>
                  </a:lnTo>
                  <a:lnTo>
                    <a:pt x="1176" y="370"/>
                  </a:lnTo>
                  <a:lnTo>
                    <a:pt x="1130" y="355"/>
                  </a:lnTo>
                  <a:lnTo>
                    <a:pt x="1086" y="342"/>
                  </a:lnTo>
                  <a:lnTo>
                    <a:pt x="1040" y="330"/>
                  </a:lnTo>
                  <a:lnTo>
                    <a:pt x="995" y="317"/>
                  </a:lnTo>
                  <a:lnTo>
                    <a:pt x="949" y="304"/>
                  </a:lnTo>
                  <a:lnTo>
                    <a:pt x="905" y="291"/>
                  </a:lnTo>
                  <a:lnTo>
                    <a:pt x="859" y="280"/>
                  </a:lnTo>
                  <a:lnTo>
                    <a:pt x="814" y="267"/>
                  </a:lnTo>
                  <a:lnTo>
                    <a:pt x="768" y="256"/>
                  </a:lnTo>
                  <a:lnTo>
                    <a:pt x="722" y="244"/>
                  </a:lnTo>
                  <a:lnTo>
                    <a:pt x="676" y="233"/>
                  </a:lnTo>
                  <a:lnTo>
                    <a:pt x="633" y="222"/>
                  </a:lnTo>
                  <a:lnTo>
                    <a:pt x="590" y="211"/>
                  </a:lnTo>
                  <a:lnTo>
                    <a:pt x="548" y="198"/>
                  </a:lnTo>
                  <a:lnTo>
                    <a:pt x="506" y="185"/>
                  </a:lnTo>
                  <a:lnTo>
                    <a:pt x="464" y="172"/>
                  </a:lnTo>
                  <a:lnTo>
                    <a:pt x="422" y="159"/>
                  </a:lnTo>
                  <a:lnTo>
                    <a:pt x="380" y="145"/>
                  </a:lnTo>
                  <a:lnTo>
                    <a:pt x="338" y="132"/>
                  </a:lnTo>
                  <a:lnTo>
                    <a:pt x="296" y="119"/>
                  </a:lnTo>
                  <a:lnTo>
                    <a:pt x="254" y="105"/>
                  </a:lnTo>
                  <a:lnTo>
                    <a:pt x="212" y="92"/>
                  </a:lnTo>
                  <a:lnTo>
                    <a:pt x="170" y="79"/>
                  </a:lnTo>
                  <a:lnTo>
                    <a:pt x="128" y="66"/>
                  </a:lnTo>
                  <a:lnTo>
                    <a:pt x="86" y="53"/>
                  </a:lnTo>
                  <a:lnTo>
                    <a:pt x="44" y="42"/>
                  </a:lnTo>
                  <a:lnTo>
                    <a:pt x="0" y="31"/>
                  </a:lnTo>
                  <a:lnTo>
                    <a:pt x="14" y="24"/>
                  </a:lnTo>
                  <a:lnTo>
                    <a:pt x="31" y="17"/>
                  </a:lnTo>
                  <a:lnTo>
                    <a:pt x="47" y="13"/>
                  </a:lnTo>
                  <a:lnTo>
                    <a:pt x="66" y="8"/>
                  </a:lnTo>
                  <a:lnTo>
                    <a:pt x="84" y="6"/>
                  </a:lnTo>
                  <a:lnTo>
                    <a:pt x="102" y="2"/>
                  </a:lnTo>
                  <a:lnTo>
                    <a:pt x="119" y="2"/>
                  </a:lnTo>
                  <a:lnTo>
                    <a:pt x="137" y="0"/>
                  </a:lnTo>
                  <a:lnTo>
                    <a:pt x="155" y="0"/>
                  </a:lnTo>
                  <a:lnTo>
                    <a:pt x="173" y="0"/>
                  </a:lnTo>
                  <a:lnTo>
                    <a:pt x="192" y="0"/>
                  </a:lnTo>
                  <a:lnTo>
                    <a:pt x="212" y="0"/>
                  </a:lnTo>
                  <a:lnTo>
                    <a:pt x="230" y="2"/>
                  </a:lnTo>
                  <a:lnTo>
                    <a:pt x="248" y="4"/>
                  </a:lnTo>
                  <a:lnTo>
                    <a:pt x="267" y="8"/>
                  </a:lnTo>
                  <a:lnTo>
                    <a:pt x="285" y="9"/>
                  </a:lnTo>
                  <a:lnTo>
                    <a:pt x="303" y="13"/>
                  </a:lnTo>
                  <a:lnTo>
                    <a:pt x="322" y="15"/>
                  </a:lnTo>
                  <a:lnTo>
                    <a:pt x="340" y="19"/>
                  </a:lnTo>
                  <a:lnTo>
                    <a:pt x="360" y="22"/>
                  </a:lnTo>
                  <a:lnTo>
                    <a:pt x="378" y="26"/>
                  </a:lnTo>
                  <a:lnTo>
                    <a:pt x="397" y="30"/>
                  </a:lnTo>
                  <a:lnTo>
                    <a:pt x="415" y="33"/>
                  </a:lnTo>
                  <a:lnTo>
                    <a:pt x="433" y="37"/>
                  </a:lnTo>
                  <a:close/>
                </a:path>
              </a:pathLst>
            </a:custGeom>
            <a:solidFill>
              <a:srgbClr val="FFBF7F"/>
            </a:solidFill>
            <a:ln w="9525">
              <a:noFill/>
              <a:round/>
              <a:headEnd/>
              <a:tailEnd/>
            </a:ln>
          </p:spPr>
          <p:txBody>
            <a:bodyPr/>
            <a:lstStyle/>
            <a:p>
              <a:pPr>
                <a:defRPr/>
              </a:pPr>
              <a:endParaRPr lang="en-CA"/>
            </a:p>
          </p:txBody>
        </p:sp>
        <p:sp>
          <p:nvSpPr>
            <p:cNvPr id="444425" name="Freeform 9"/>
            <p:cNvSpPr>
              <a:spLocks noChangeAspect="1"/>
            </p:cNvSpPr>
            <p:nvPr/>
          </p:nvSpPr>
          <p:spPr bwMode="auto">
            <a:xfrm>
              <a:off x="592" y="1375"/>
              <a:ext cx="1302" cy="607"/>
            </a:xfrm>
            <a:custGeom>
              <a:avLst/>
              <a:gdLst/>
              <a:ahLst/>
              <a:cxnLst>
                <a:cxn ang="0">
                  <a:pos x="613" y="42"/>
                </a:cxn>
                <a:cxn ang="0">
                  <a:pos x="728" y="98"/>
                </a:cxn>
                <a:cxn ang="0">
                  <a:pos x="840" y="162"/>
                </a:cxn>
                <a:cxn ang="0">
                  <a:pos x="955" y="225"/>
                </a:cxn>
                <a:cxn ang="0">
                  <a:pos x="1063" y="276"/>
                </a:cxn>
                <a:cxn ang="0">
                  <a:pos x="1171" y="321"/>
                </a:cxn>
                <a:cxn ang="0">
                  <a:pos x="1277" y="360"/>
                </a:cxn>
                <a:cxn ang="0">
                  <a:pos x="1385" y="389"/>
                </a:cxn>
                <a:cxn ang="0">
                  <a:pos x="1495" y="413"/>
                </a:cxn>
                <a:cxn ang="0">
                  <a:pos x="1606" y="428"/>
                </a:cxn>
                <a:cxn ang="0">
                  <a:pos x="1699" y="439"/>
                </a:cxn>
                <a:cxn ang="0">
                  <a:pos x="1787" y="451"/>
                </a:cxn>
                <a:cxn ang="0">
                  <a:pos x="1873" y="462"/>
                </a:cxn>
                <a:cxn ang="0">
                  <a:pos x="1959" y="471"/>
                </a:cxn>
                <a:cxn ang="0">
                  <a:pos x="2051" y="479"/>
                </a:cxn>
                <a:cxn ang="0">
                  <a:pos x="2142" y="488"/>
                </a:cxn>
                <a:cxn ang="0">
                  <a:pos x="2235" y="499"/>
                </a:cxn>
                <a:cxn ang="0">
                  <a:pos x="2323" y="517"/>
                </a:cxn>
                <a:cxn ang="0">
                  <a:pos x="2372" y="532"/>
                </a:cxn>
                <a:cxn ang="0">
                  <a:pos x="2409" y="543"/>
                </a:cxn>
                <a:cxn ang="0">
                  <a:pos x="2482" y="583"/>
                </a:cxn>
                <a:cxn ang="0">
                  <a:pos x="2546" y="654"/>
                </a:cxn>
                <a:cxn ang="0">
                  <a:pos x="2592" y="815"/>
                </a:cxn>
                <a:cxn ang="0">
                  <a:pos x="2577" y="951"/>
                </a:cxn>
                <a:cxn ang="0">
                  <a:pos x="2513" y="1053"/>
                </a:cxn>
                <a:cxn ang="0">
                  <a:pos x="2391" y="1130"/>
                </a:cxn>
                <a:cxn ang="0">
                  <a:pos x="2246" y="1178"/>
                </a:cxn>
                <a:cxn ang="0">
                  <a:pos x="2100" y="1207"/>
                </a:cxn>
                <a:cxn ang="0">
                  <a:pos x="1950" y="1212"/>
                </a:cxn>
                <a:cxn ang="0">
                  <a:pos x="1798" y="1207"/>
                </a:cxn>
                <a:cxn ang="0">
                  <a:pos x="1646" y="1203"/>
                </a:cxn>
                <a:cxn ang="0">
                  <a:pos x="1496" y="1201"/>
                </a:cxn>
                <a:cxn ang="0">
                  <a:pos x="1350" y="1185"/>
                </a:cxn>
                <a:cxn ang="0">
                  <a:pos x="1206" y="1157"/>
                </a:cxn>
                <a:cxn ang="0">
                  <a:pos x="1063" y="1123"/>
                </a:cxn>
                <a:cxn ang="0">
                  <a:pos x="955" y="1093"/>
                </a:cxn>
                <a:cxn ang="0">
                  <a:pos x="858" y="1062"/>
                </a:cxn>
                <a:cxn ang="0">
                  <a:pos x="763" y="1026"/>
                </a:cxn>
                <a:cxn ang="0">
                  <a:pos x="672" y="987"/>
                </a:cxn>
                <a:cxn ang="0">
                  <a:pos x="578" y="947"/>
                </a:cxn>
                <a:cxn ang="0">
                  <a:pos x="492" y="896"/>
                </a:cxn>
                <a:cxn ang="0">
                  <a:pos x="408" y="841"/>
                </a:cxn>
                <a:cxn ang="0">
                  <a:pos x="322" y="786"/>
                </a:cxn>
                <a:cxn ang="0">
                  <a:pos x="218" y="717"/>
                </a:cxn>
                <a:cxn ang="0">
                  <a:pos x="121" y="623"/>
                </a:cxn>
                <a:cxn ang="0">
                  <a:pos x="46" y="514"/>
                </a:cxn>
                <a:cxn ang="0">
                  <a:pos x="4" y="391"/>
                </a:cxn>
                <a:cxn ang="0">
                  <a:pos x="15" y="250"/>
                </a:cxn>
                <a:cxn ang="0">
                  <a:pos x="37" y="208"/>
                </a:cxn>
                <a:cxn ang="0">
                  <a:pos x="103" y="137"/>
                </a:cxn>
                <a:cxn ang="0">
                  <a:pos x="202" y="67"/>
                </a:cxn>
                <a:cxn ang="0">
                  <a:pos x="311" y="21"/>
                </a:cxn>
                <a:cxn ang="0">
                  <a:pos x="432" y="1"/>
                </a:cxn>
                <a:cxn ang="0">
                  <a:pos x="485" y="5"/>
                </a:cxn>
                <a:cxn ang="0">
                  <a:pos x="512" y="9"/>
                </a:cxn>
              </a:cxnLst>
              <a:rect l="0" t="0" r="r" b="b"/>
              <a:pathLst>
                <a:path w="2599" h="1212">
                  <a:moveTo>
                    <a:pt x="520" y="11"/>
                  </a:moveTo>
                  <a:lnTo>
                    <a:pt x="551" y="20"/>
                  </a:lnTo>
                  <a:lnTo>
                    <a:pt x="582" y="29"/>
                  </a:lnTo>
                  <a:lnTo>
                    <a:pt x="613" y="42"/>
                  </a:lnTo>
                  <a:lnTo>
                    <a:pt x="642" y="54"/>
                  </a:lnTo>
                  <a:lnTo>
                    <a:pt x="672" y="67"/>
                  </a:lnTo>
                  <a:lnTo>
                    <a:pt x="701" y="82"/>
                  </a:lnTo>
                  <a:lnTo>
                    <a:pt x="728" y="98"/>
                  </a:lnTo>
                  <a:lnTo>
                    <a:pt x="758" y="113"/>
                  </a:lnTo>
                  <a:lnTo>
                    <a:pt x="785" y="129"/>
                  </a:lnTo>
                  <a:lnTo>
                    <a:pt x="812" y="146"/>
                  </a:lnTo>
                  <a:lnTo>
                    <a:pt x="840" y="162"/>
                  </a:lnTo>
                  <a:lnTo>
                    <a:pt x="869" y="179"/>
                  </a:lnTo>
                  <a:lnTo>
                    <a:pt x="897" y="195"/>
                  </a:lnTo>
                  <a:lnTo>
                    <a:pt x="926" y="210"/>
                  </a:lnTo>
                  <a:lnTo>
                    <a:pt x="955" y="225"/>
                  </a:lnTo>
                  <a:lnTo>
                    <a:pt x="984" y="239"/>
                  </a:lnTo>
                  <a:lnTo>
                    <a:pt x="1010" y="252"/>
                  </a:lnTo>
                  <a:lnTo>
                    <a:pt x="1037" y="263"/>
                  </a:lnTo>
                  <a:lnTo>
                    <a:pt x="1063" y="276"/>
                  </a:lnTo>
                  <a:lnTo>
                    <a:pt x="1090" y="289"/>
                  </a:lnTo>
                  <a:lnTo>
                    <a:pt x="1116" y="300"/>
                  </a:lnTo>
                  <a:lnTo>
                    <a:pt x="1143" y="311"/>
                  </a:lnTo>
                  <a:lnTo>
                    <a:pt x="1171" y="321"/>
                  </a:lnTo>
                  <a:lnTo>
                    <a:pt x="1198" y="332"/>
                  </a:lnTo>
                  <a:lnTo>
                    <a:pt x="1224" y="342"/>
                  </a:lnTo>
                  <a:lnTo>
                    <a:pt x="1251" y="351"/>
                  </a:lnTo>
                  <a:lnTo>
                    <a:pt x="1277" y="360"/>
                  </a:lnTo>
                  <a:lnTo>
                    <a:pt x="1304" y="369"/>
                  </a:lnTo>
                  <a:lnTo>
                    <a:pt x="1330" y="376"/>
                  </a:lnTo>
                  <a:lnTo>
                    <a:pt x="1357" y="384"/>
                  </a:lnTo>
                  <a:lnTo>
                    <a:pt x="1385" y="389"/>
                  </a:lnTo>
                  <a:lnTo>
                    <a:pt x="1412" y="396"/>
                  </a:lnTo>
                  <a:lnTo>
                    <a:pt x="1438" y="402"/>
                  </a:lnTo>
                  <a:lnTo>
                    <a:pt x="1467" y="407"/>
                  </a:lnTo>
                  <a:lnTo>
                    <a:pt x="1495" y="413"/>
                  </a:lnTo>
                  <a:lnTo>
                    <a:pt x="1522" y="417"/>
                  </a:lnTo>
                  <a:lnTo>
                    <a:pt x="1549" y="422"/>
                  </a:lnTo>
                  <a:lnTo>
                    <a:pt x="1579" y="426"/>
                  </a:lnTo>
                  <a:lnTo>
                    <a:pt x="1606" y="428"/>
                  </a:lnTo>
                  <a:lnTo>
                    <a:pt x="1635" y="431"/>
                  </a:lnTo>
                  <a:lnTo>
                    <a:pt x="1657" y="433"/>
                  </a:lnTo>
                  <a:lnTo>
                    <a:pt x="1677" y="437"/>
                  </a:lnTo>
                  <a:lnTo>
                    <a:pt x="1699" y="439"/>
                  </a:lnTo>
                  <a:lnTo>
                    <a:pt x="1721" y="442"/>
                  </a:lnTo>
                  <a:lnTo>
                    <a:pt x="1743" y="444"/>
                  </a:lnTo>
                  <a:lnTo>
                    <a:pt x="1765" y="448"/>
                  </a:lnTo>
                  <a:lnTo>
                    <a:pt x="1787" y="451"/>
                  </a:lnTo>
                  <a:lnTo>
                    <a:pt x="1809" y="453"/>
                  </a:lnTo>
                  <a:lnTo>
                    <a:pt x="1829" y="457"/>
                  </a:lnTo>
                  <a:lnTo>
                    <a:pt x="1851" y="459"/>
                  </a:lnTo>
                  <a:lnTo>
                    <a:pt x="1873" y="462"/>
                  </a:lnTo>
                  <a:lnTo>
                    <a:pt x="1895" y="464"/>
                  </a:lnTo>
                  <a:lnTo>
                    <a:pt x="1917" y="468"/>
                  </a:lnTo>
                  <a:lnTo>
                    <a:pt x="1939" y="470"/>
                  </a:lnTo>
                  <a:lnTo>
                    <a:pt x="1959" y="471"/>
                  </a:lnTo>
                  <a:lnTo>
                    <a:pt x="1981" y="473"/>
                  </a:lnTo>
                  <a:lnTo>
                    <a:pt x="2003" y="475"/>
                  </a:lnTo>
                  <a:lnTo>
                    <a:pt x="2027" y="477"/>
                  </a:lnTo>
                  <a:lnTo>
                    <a:pt x="2051" y="479"/>
                  </a:lnTo>
                  <a:lnTo>
                    <a:pt x="2072" y="481"/>
                  </a:lnTo>
                  <a:lnTo>
                    <a:pt x="2096" y="482"/>
                  </a:lnTo>
                  <a:lnTo>
                    <a:pt x="2120" y="484"/>
                  </a:lnTo>
                  <a:lnTo>
                    <a:pt x="2142" y="488"/>
                  </a:lnTo>
                  <a:lnTo>
                    <a:pt x="2166" y="490"/>
                  </a:lnTo>
                  <a:lnTo>
                    <a:pt x="2190" y="493"/>
                  </a:lnTo>
                  <a:lnTo>
                    <a:pt x="2211" y="495"/>
                  </a:lnTo>
                  <a:lnTo>
                    <a:pt x="2235" y="499"/>
                  </a:lnTo>
                  <a:lnTo>
                    <a:pt x="2257" y="503"/>
                  </a:lnTo>
                  <a:lnTo>
                    <a:pt x="2279" y="508"/>
                  </a:lnTo>
                  <a:lnTo>
                    <a:pt x="2301" y="512"/>
                  </a:lnTo>
                  <a:lnTo>
                    <a:pt x="2323" y="517"/>
                  </a:lnTo>
                  <a:lnTo>
                    <a:pt x="2345" y="523"/>
                  </a:lnTo>
                  <a:lnTo>
                    <a:pt x="2354" y="526"/>
                  </a:lnTo>
                  <a:lnTo>
                    <a:pt x="2363" y="528"/>
                  </a:lnTo>
                  <a:lnTo>
                    <a:pt x="2372" y="532"/>
                  </a:lnTo>
                  <a:lnTo>
                    <a:pt x="2382" y="534"/>
                  </a:lnTo>
                  <a:lnTo>
                    <a:pt x="2391" y="537"/>
                  </a:lnTo>
                  <a:lnTo>
                    <a:pt x="2400" y="539"/>
                  </a:lnTo>
                  <a:lnTo>
                    <a:pt x="2409" y="543"/>
                  </a:lnTo>
                  <a:lnTo>
                    <a:pt x="2418" y="546"/>
                  </a:lnTo>
                  <a:lnTo>
                    <a:pt x="2440" y="557"/>
                  </a:lnTo>
                  <a:lnTo>
                    <a:pt x="2462" y="570"/>
                  </a:lnTo>
                  <a:lnTo>
                    <a:pt x="2482" y="583"/>
                  </a:lnTo>
                  <a:lnTo>
                    <a:pt x="2502" y="600"/>
                  </a:lnTo>
                  <a:lnTo>
                    <a:pt x="2519" y="616"/>
                  </a:lnTo>
                  <a:lnTo>
                    <a:pt x="2533" y="634"/>
                  </a:lnTo>
                  <a:lnTo>
                    <a:pt x="2546" y="654"/>
                  </a:lnTo>
                  <a:lnTo>
                    <a:pt x="2557" y="676"/>
                  </a:lnTo>
                  <a:lnTo>
                    <a:pt x="2572" y="722"/>
                  </a:lnTo>
                  <a:lnTo>
                    <a:pt x="2583" y="770"/>
                  </a:lnTo>
                  <a:lnTo>
                    <a:pt x="2592" y="815"/>
                  </a:lnTo>
                  <a:lnTo>
                    <a:pt x="2599" y="863"/>
                  </a:lnTo>
                  <a:lnTo>
                    <a:pt x="2594" y="892"/>
                  </a:lnTo>
                  <a:lnTo>
                    <a:pt x="2586" y="921"/>
                  </a:lnTo>
                  <a:lnTo>
                    <a:pt x="2577" y="951"/>
                  </a:lnTo>
                  <a:lnTo>
                    <a:pt x="2566" y="978"/>
                  </a:lnTo>
                  <a:lnTo>
                    <a:pt x="2552" y="1004"/>
                  </a:lnTo>
                  <a:lnTo>
                    <a:pt x="2535" y="1029"/>
                  </a:lnTo>
                  <a:lnTo>
                    <a:pt x="2513" y="1053"/>
                  </a:lnTo>
                  <a:lnTo>
                    <a:pt x="2489" y="1073"/>
                  </a:lnTo>
                  <a:lnTo>
                    <a:pt x="2458" y="1095"/>
                  </a:lnTo>
                  <a:lnTo>
                    <a:pt x="2425" y="1114"/>
                  </a:lnTo>
                  <a:lnTo>
                    <a:pt x="2391" y="1130"/>
                  </a:lnTo>
                  <a:lnTo>
                    <a:pt x="2356" y="1145"/>
                  </a:lnTo>
                  <a:lnTo>
                    <a:pt x="2319" y="1156"/>
                  </a:lnTo>
                  <a:lnTo>
                    <a:pt x="2283" y="1167"/>
                  </a:lnTo>
                  <a:lnTo>
                    <a:pt x="2246" y="1178"/>
                  </a:lnTo>
                  <a:lnTo>
                    <a:pt x="2210" y="1187"/>
                  </a:lnTo>
                  <a:lnTo>
                    <a:pt x="2173" y="1196"/>
                  </a:lnTo>
                  <a:lnTo>
                    <a:pt x="2136" y="1201"/>
                  </a:lnTo>
                  <a:lnTo>
                    <a:pt x="2100" y="1207"/>
                  </a:lnTo>
                  <a:lnTo>
                    <a:pt x="2063" y="1209"/>
                  </a:lnTo>
                  <a:lnTo>
                    <a:pt x="2025" y="1210"/>
                  </a:lnTo>
                  <a:lnTo>
                    <a:pt x="1988" y="1212"/>
                  </a:lnTo>
                  <a:lnTo>
                    <a:pt x="1950" y="1212"/>
                  </a:lnTo>
                  <a:lnTo>
                    <a:pt x="1912" y="1210"/>
                  </a:lnTo>
                  <a:lnTo>
                    <a:pt x="1873" y="1209"/>
                  </a:lnTo>
                  <a:lnTo>
                    <a:pt x="1835" y="1209"/>
                  </a:lnTo>
                  <a:lnTo>
                    <a:pt x="1798" y="1207"/>
                  </a:lnTo>
                  <a:lnTo>
                    <a:pt x="1760" y="1205"/>
                  </a:lnTo>
                  <a:lnTo>
                    <a:pt x="1721" y="1203"/>
                  </a:lnTo>
                  <a:lnTo>
                    <a:pt x="1685" y="1203"/>
                  </a:lnTo>
                  <a:lnTo>
                    <a:pt x="1646" y="1203"/>
                  </a:lnTo>
                  <a:lnTo>
                    <a:pt x="1610" y="1203"/>
                  </a:lnTo>
                  <a:lnTo>
                    <a:pt x="1571" y="1203"/>
                  </a:lnTo>
                  <a:lnTo>
                    <a:pt x="1535" y="1203"/>
                  </a:lnTo>
                  <a:lnTo>
                    <a:pt x="1496" y="1201"/>
                  </a:lnTo>
                  <a:lnTo>
                    <a:pt x="1460" y="1200"/>
                  </a:lnTo>
                  <a:lnTo>
                    <a:pt x="1423" y="1196"/>
                  </a:lnTo>
                  <a:lnTo>
                    <a:pt x="1387" y="1190"/>
                  </a:lnTo>
                  <a:lnTo>
                    <a:pt x="1350" y="1185"/>
                  </a:lnTo>
                  <a:lnTo>
                    <a:pt x="1313" y="1179"/>
                  </a:lnTo>
                  <a:lnTo>
                    <a:pt x="1277" y="1172"/>
                  </a:lnTo>
                  <a:lnTo>
                    <a:pt x="1242" y="1165"/>
                  </a:lnTo>
                  <a:lnTo>
                    <a:pt x="1206" y="1157"/>
                  </a:lnTo>
                  <a:lnTo>
                    <a:pt x="1171" y="1150"/>
                  </a:lnTo>
                  <a:lnTo>
                    <a:pt x="1134" y="1141"/>
                  </a:lnTo>
                  <a:lnTo>
                    <a:pt x="1100" y="1132"/>
                  </a:lnTo>
                  <a:lnTo>
                    <a:pt x="1063" y="1123"/>
                  </a:lnTo>
                  <a:lnTo>
                    <a:pt x="1028" y="1114"/>
                  </a:lnTo>
                  <a:lnTo>
                    <a:pt x="1004" y="1108"/>
                  </a:lnTo>
                  <a:lnTo>
                    <a:pt x="979" y="1101"/>
                  </a:lnTo>
                  <a:lnTo>
                    <a:pt x="955" y="1093"/>
                  </a:lnTo>
                  <a:lnTo>
                    <a:pt x="931" y="1086"/>
                  </a:lnTo>
                  <a:lnTo>
                    <a:pt x="906" y="1079"/>
                  </a:lnTo>
                  <a:lnTo>
                    <a:pt x="882" y="1070"/>
                  </a:lnTo>
                  <a:lnTo>
                    <a:pt x="858" y="1062"/>
                  </a:lnTo>
                  <a:lnTo>
                    <a:pt x="834" y="1053"/>
                  </a:lnTo>
                  <a:lnTo>
                    <a:pt x="811" y="1044"/>
                  </a:lnTo>
                  <a:lnTo>
                    <a:pt x="787" y="1035"/>
                  </a:lnTo>
                  <a:lnTo>
                    <a:pt x="763" y="1026"/>
                  </a:lnTo>
                  <a:lnTo>
                    <a:pt x="741" y="1017"/>
                  </a:lnTo>
                  <a:lnTo>
                    <a:pt x="717" y="1007"/>
                  </a:lnTo>
                  <a:lnTo>
                    <a:pt x="694" y="998"/>
                  </a:lnTo>
                  <a:lnTo>
                    <a:pt x="672" y="987"/>
                  </a:lnTo>
                  <a:lnTo>
                    <a:pt x="648" y="978"/>
                  </a:lnTo>
                  <a:lnTo>
                    <a:pt x="624" y="969"/>
                  </a:lnTo>
                  <a:lnTo>
                    <a:pt x="602" y="958"/>
                  </a:lnTo>
                  <a:lnTo>
                    <a:pt x="578" y="947"/>
                  </a:lnTo>
                  <a:lnTo>
                    <a:pt x="556" y="934"/>
                  </a:lnTo>
                  <a:lnTo>
                    <a:pt x="534" y="921"/>
                  </a:lnTo>
                  <a:lnTo>
                    <a:pt x="512" y="909"/>
                  </a:lnTo>
                  <a:lnTo>
                    <a:pt x="492" y="896"/>
                  </a:lnTo>
                  <a:lnTo>
                    <a:pt x="470" y="883"/>
                  </a:lnTo>
                  <a:lnTo>
                    <a:pt x="450" y="868"/>
                  </a:lnTo>
                  <a:lnTo>
                    <a:pt x="428" y="856"/>
                  </a:lnTo>
                  <a:lnTo>
                    <a:pt x="408" y="841"/>
                  </a:lnTo>
                  <a:lnTo>
                    <a:pt x="386" y="828"/>
                  </a:lnTo>
                  <a:lnTo>
                    <a:pt x="364" y="814"/>
                  </a:lnTo>
                  <a:lnTo>
                    <a:pt x="344" y="801"/>
                  </a:lnTo>
                  <a:lnTo>
                    <a:pt x="322" y="786"/>
                  </a:lnTo>
                  <a:lnTo>
                    <a:pt x="300" y="773"/>
                  </a:lnTo>
                  <a:lnTo>
                    <a:pt x="273" y="755"/>
                  </a:lnTo>
                  <a:lnTo>
                    <a:pt x="245" y="737"/>
                  </a:lnTo>
                  <a:lnTo>
                    <a:pt x="218" y="717"/>
                  </a:lnTo>
                  <a:lnTo>
                    <a:pt x="192" y="695"/>
                  </a:lnTo>
                  <a:lnTo>
                    <a:pt x="167" y="673"/>
                  </a:lnTo>
                  <a:lnTo>
                    <a:pt x="143" y="649"/>
                  </a:lnTo>
                  <a:lnTo>
                    <a:pt x="121" y="623"/>
                  </a:lnTo>
                  <a:lnTo>
                    <a:pt x="99" y="598"/>
                  </a:lnTo>
                  <a:lnTo>
                    <a:pt x="79" y="570"/>
                  </a:lnTo>
                  <a:lnTo>
                    <a:pt x="61" y="543"/>
                  </a:lnTo>
                  <a:lnTo>
                    <a:pt x="46" y="514"/>
                  </a:lnTo>
                  <a:lnTo>
                    <a:pt x="31" y="484"/>
                  </a:lnTo>
                  <a:lnTo>
                    <a:pt x="20" y="453"/>
                  </a:lnTo>
                  <a:lnTo>
                    <a:pt x="11" y="422"/>
                  </a:lnTo>
                  <a:lnTo>
                    <a:pt x="4" y="391"/>
                  </a:lnTo>
                  <a:lnTo>
                    <a:pt x="0" y="358"/>
                  </a:lnTo>
                  <a:lnTo>
                    <a:pt x="8" y="321"/>
                  </a:lnTo>
                  <a:lnTo>
                    <a:pt x="11" y="285"/>
                  </a:lnTo>
                  <a:lnTo>
                    <a:pt x="15" y="250"/>
                  </a:lnTo>
                  <a:lnTo>
                    <a:pt x="31" y="217"/>
                  </a:lnTo>
                  <a:lnTo>
                    <a:pt x="30" y="212"/>
                  </a:lnTo>
                  <a:lnTo>
                    <a:pt x="33" y="210"/>
                  </a:lnTo>
                  <a:lnTo>
                    <a:pt x="37" y="208"/>
                  </a:lnTo>
                  <a:lnTo>
                    <a:pt x="39" y="204"/>
                  </a:lnTo>
                  <a:lnTo>
                    <a:pt x="59" y="181"/>
                  </a:lnTo>
                  <a:lnTo>
                    <a:pt x="81" y="159"/>
                  </a:lnTo>
                  <a:lnTo>
                    <a:pt x="103" y="137"/>
                  </a:lnTo>
                  <a:lnTo>
                    <a:pt x="127" y="117"/>
                  </a:lnTo>
                  <a:lnTo>
                    <a:pt x="150" y="98"/>
                  </a:lnTo>
                  <a:lnTo>
                    <a:pt x="176" y="82"/>
                  </a:lnTo>
                  <a:lnTo>
                    <a:pt x="202" y="67"/>
                  </a:lnTo>
                  <a:lnTo>
                    <a:pt x="229" y="53"/>
                  </a:lnTo>
                  <a:lnTo>
                    <a:pt x="255" y="42"/>
                  </a:lnTo>
                  <a:lnTo>
                    <a:pt x="284" y="31"/>
                  </a:lnTo>
                  <a:lnTo>
                    <a:pt x="311" y="21"/>
                  </a:lnTo>
                  <a:lnTo>
                    <a:pt x="341" y="14"/>
                  </a:lnTo>
                  <a:lnTo>
                    <a:pt x="370" y="9"/>
                  </a:lnTo>
                  <a:lnTo>
                    <a:pt x="401" y="3"/>
                  </a:lnTo>
                  <a:lnTo>
                    <a:pt x="432" y="1"/>
                  </a:lnTo>
                  <a:lnTo>
                    <a:pt x="463" y="0"/>
                  </a:lnTo>
                  <a:lnTo>
                    <a:pt x="470" y="1"/>
                  </a:lnTo>
                  <a:lnTo>
                    <a:pt x="478" y="3"/>
                  </a:lnTo>
                  <a:lnTo>
                    <a:pt x="485" y="5"/>
                  </a:lnTo>
                  <a:lnTo>
                    <a:pt x="492" y="7"/>
                  </a:lnTo>
                  <a:lnTo>
                    <a:pt x="498" y="7"/>
                  </a:lnTo>
                  <a:lnTo>
                    <a:pt x="505" y="9"/>
                  </a:lnTo>
                  <a:lnTo>
                    <a:pt x="512" y="9"/>
                  </a:lnTo>
                  <a:lnTo>
                    <a:pt x="520" y="11"/>
                  </a:lnTo>
                  <a:close/>
                </a:path>
              </a:pathLst>
            </a:custGeom>
            <a:solidFill>
              <a:srgbClr val="FFBF7F"/>
            </a:solidFill>
            <a:ln w="9525">
              <a:noFill/>
              <a:round/>
              <a:headEnd/>
              <a:tailEnd/>
            </a:ln>
          </p:spPr>
          <p:txBody>
            <a:bodyPr/>
            <a:lstStyle/>
            <a:p>
              <a:pPr>
                <a:defRPr/>
              </a:pPr>
              <a:endParaRPr lang="en-CA"/>
            </a:p>
          </p:txBody>
        </p:sp>
      </p:grpSp>
      <p:sp>
        <p:nvSpPr>
          <p:cNvPr id="444426" name="Text Box 10"/>
          <p:cNvSpPr txBox="1">
            <a:spLocks noChangeArrowheads="1"/>
          </p:cNvSpPr>
          <p:nvPr/>
        </p:nvSpPr>
        <p:spPr bwMode="auto">
          <a:xfrm>
            <a:off x="3530600" y="3505200"/>
            <a:ext cx="5918200" cy="519113"/>
          </a:xfrm>
          <a:prstGeom prst="rect">
            <a:avLst/>
          </a:prstGeom>
          <a:noFill/>
          <a:ln w="57150" cap="sq">
            <a:noFill/>
            <a:miter lim="800000"/>
            <a:headEnd/>
            <a:tailEnd/>
          </a:ln>
          <a:effectLst/>
        </p:spPr>
        <p:txBody>
          <a:bodyPr lIns="274320" rIns="274320">
            <a:spAutoFit/>
          </a:bodyPr>
          <a:lstStyle/>
          <a:p>
            <a:pPr>
              <a:defRPr/>
            </a:pPr>
            <a:r>
              <a:rPr lang="en-US"/>
              <a:t>Then one was found!</a:t>
            </a:r>
          </a:p>
        </p:txBody>
      </p:sp>
      <p:sp>
        <p:nvSpPr>
          <p:cNvPr id="444427" name="Text Box 11"/>
          <p:cNvSpPr txBox="1">
            <a:spLocks noChangeArrowheads="1"/>
          </p:cNvSpPr>
          <p:nvPr/>
        </p:nvSpPr>
        <p:spPr bwMode="auto">
          <a:xfrm>
            <a:off x="3505200" y="4419600"/>
            <a:ext cx="5918200" cy="946150"/>
          </a:xfrm>
          <a:prstGeom prst="rect">
            <a:avLst/>
          </a:prstGeom>
          <a:noFill/>
          <a:ln w="57150" cap="sq">
            <a:noFill/>
            <a:miter lim="800000"/>
            <a:headEnd/>
            <a:tailEnd/>
          </a:ln>
          <a:effectLst/>
        </p:spPr>
        <p:txBody>
          <a:bodyPr lIns="274320" rIns="274320">
            <a:spAutoFit/>
          </a:bodyPr>
          <a:lstStyle/>
          <a:p>
            <a:pPr>
              <a:defRPr/>
            </a:pPr>
            <a:r>
              <a:rPr lang="en-US"/>
              <a:t>Theoretical Computer Science</a:t>
            </a:r>
          </a:p>
          <a:p>
            <a:pPr>
              <a:defRPr/>
            </a:pPr>
            <a:r>
              <a:rPr lang="en-US"/>
              <a:t>finds new algorithms every day.</a:t>
            </a:r>
          </a:p>
        </p:txBody>
      </p:sp>
      <p:grpSp>
        <p:nvGrpSpPr>
          <p:cNvPr id="237575" name="Group 12"/>
          <p:cNvGrpSpPr>
            <a:grpSpLocks/>
          </p:cNvGrpSpPr>
          <p:nvPr/>
        </p:nvGrpSpPr>
        <p:grpSpPr bwMode="auto">
          <a:xfrm>
            <a:off x="76200" y="4221163"/>
            <a:ext cx="3449638" cy="1341437"/>
            <a:chOff x="1879" y="1152"/>
            <a:chExt cx="2173" cy="845"/>
          </a:xfrm>
        </p:grpSpPr>
        <p:sp>
          <p:nvSpPr>
            <p:cNvPr id="444429" name="Text Box 13"/>
            <p:cNvSpPr txBox="1">
              <a:spLocks noChangeArrowheads="1"/>
            </p:cNvSpPr>
            <p:nvPr/>
          </p:nvSpPr>
          <p:spPr bwMode="auto">
            <a:xfrm>
              <a:off x="2573" y="1379"/>
              <a:ext cx="1477" cy="173"/>
            </a:xfrm>
            <a:prstGeom prst="rect">
              <a:avLst/>
            </a:prstGeom>
            <a:noFill/>
            <a:ln w="12700" cap="sq">
              <a:noFill/>
              <a:miter lim="800000"/>
              <a:headEnd/>
              <a:tailEnd/>
            </a:ln>
            <a:effectLst/>
          </p:spPr>
          <p:txBody>
            <a:bodyPr wrap="none" lIns="274320" rIns="274320">
              <a:spAutoFit/>
            </a:bodyPr>
            <a:lstStyle/>
            <a:p>
              <a:pPr>
                <a:defRPr/>
              </a:pPr>
              <a:r>
                <a:rPr lang="en-US" sz="1200"/>
                <a:t>3x</a:t>
              </a:r>
              <a:r>
                <a:rPr lang="en-US" sz="1200" baseline="-25000"/>
                <a:t>1</a:t>
              </a:r>
              <a:r>
                <a:rPr lang="en-US" sz="1200"/>
                <a:t> + 4x</a:t>
              </a:r>
              <a:r>
                <a:rPr lang="en-US" sz="1200" baseline="-25000"/>
                <a:t>2</a:t>
              </a:r>
              <a:r>
                <a:rPr lang="en-US" sz="1200"/>
                <a:t> – 7x</a:t>
              </a:r>
              <a:r>
                <a:rPr lang="en-US" sz="1200" baseline="-25000"/>
                <a:t>3</a:t>
              </a:r>
              <a:r>
                <a:rPr lang="en-US" sz="1200"/>
                <a:t> + 8x</a:t>
              </a:r>
              <a:r>
                <a:rPr lang="en-US" sz="1200" baseline="-25000"/>
                <a:t>4</a:t>
              </a:r>
              <a:r>
                <a:rPr lang="en-US" sz="1200"/>
                <a:t> </a:t>
              </a:r>
              <a:r>
                <a:rPr lang="en-US" sz="1200">
                  <a:latin typeface="Symbol" pitchFamily="18" charset="2"/>
                </a:rPr>
                <a:t>³</a:t>
              </a:r>
              <a:r>
                <a:rPr lang="en-US" sz="1200"/>
                <a:t> 12</a:t>
              </a:r>
            </a:p>
          </p:txBody>
        </p:sp>
        <p:sp>
          <p:nvSpPr>
            <p:cNvPr id="444430" name="Text Box 14"/>
            <p:cNvSpPr txBox="1">
              <a:spLocks noChangeArrowheads="1"/>
            </p:cNvSpPr>
            <p:nvPr/>
          </p:nvSpPr>
          <p:spPr bwMode="auto">
            <a:xfrm>
              <a:off x="2567" y="1536"/>
              <a:ext cx="1485" cy="173"/>
            </a:xfrm>
            <a:prstGeom prst="rect">
              <a:avLst/>
            </a:prstGeom>
            <a:noFill/>
            <a:ln w="12700" cap="sq">
              <a:noFill/>
              <a:miter lim="800000"/>
              <a:headEnd/>
              <a:tailEnd/>
            </a:ln>
            <a:effectLst/>
          </p:spPr>
          <p:txBody>
            <a:bodyPr wrap="none" lIns="274320" rIns="274320">
              <a:spAutoFit/>
            </a:bodyPr>
            <a:lstStyle/>
            <a:p>
              <a:pPr>
                <a:defRPr/>
              </a:pPr>
              <a:r>
                <a:rPr lang="en-US" sz="1200"/>
                <a:t>2x</a:t>
              </a:r>
              <a:r>
                <a:rPr lang="en-US" sz="1200" baseline="-25000"/>
                <a:t>1</a:t>
              </a:r>
              <a:r>
                <a:rPr lang="en-US" sz="1200"/>
                <a:t> - 8x</a:t>
              </a:r>
              <a:r>
                <a:rPr lang="en-US" sz="1200" baseline="-25000"/>
                <a:t>2</a:t>
              </a:r>
              <a:r>
                <a:rPr lang="en-US" sz="1200"/>
                <a:t> + 4x</a:t>
              </a:r>
              <a:r>
                <a:rPr lang="en-US" sz="1200" baseline="-25000"/>
                <a:t>3</a:t>
              </a:r>
              <a:r>
                <a:rPr lang="en-US" sz="1200"/>
                <a:t> - 3x</a:t>
              </a:r>
              <a:r>
                <a:rPr lang="en-US" sz="1200" baseline="-25000"/>
                <a:t>4</a:t>
              </a:r>
              <a:r>
                <a:rPr lang="en-US" sz="1200"/>
                <a:t> </a:t>
              </a:r>
              <a:r>
                <a:rPr lang="en-US" sz="1200">
                  <a:latin typeface="Symbol" pitchFamily="18" charset="2"/>
                </a:rPr>
                <a:t>³</a:t>
              </a:r>
              <a:r>
                <a:rPr lang="en-US" sz="1200"/>
                <a:t> 24</a:t>
              </a:r>
            </a:p>
          </p:txBody>
        </p:sp>
        <p:sp>
          <p:nvSpPr>
            <p:cNvPr id="444431" name="Text Box 15"/>
            <p:cNvSpPr txBox="1">
              <a:spLocks noChangeArrowheads="1"/>
            </p:cNvSpPr>
            <p:nvPr/>
          </p:nvSpPr>
          <p:spPr bwMode="auto">
            <a:xfrm>
              <a:off x="2503" y="1699"/>
              <a:ext cx="1526" cy="173"/>
            </a:xfrm>
            <a:prstGeom prst="rect">
              <a:avLst/>
            </a:prstGeom>
            <a:noFill/>
            <a:ln w="12700" cap="sq">
              <a:noFill/>
              <a:miter lim="800000"/>
              <a:headEnd/>
              <a:tailEnd/>
            </a:ln>
            <a:effectLst/>
          </p:spPr>
          <p:txBody>
            <a:bodyPr wrap="none" lIns="274320" rIns="274320">
              <a:spAutoFit/>
            </a:bodyPr>
            <a:lstStyle/>
            <a:p>
              <a:pPr>
                <a:defRPr/>
              </a:pPr>
              <a:r>
                <a:rPr lang="en-US" sz="1200"/>
                <a:t>-8x</a:t>
              </a:r>
              <a:r>
                <a:rPr lang="en-US" sz="1200" baseline="-25000"/>
                <a:t>1</a:t>
              </a:r>
              <a:r>
                <a:rPr lang="en-US" sz="1200"/>
                <a:t> + 2x</a:t>
              </a:r>
              <a:r>
                <a:rPr lang="en-US" sz="1200" baseline="-25000"/>
                <a:t>2</a:t>
              </a:r>
              <a:r>
                <a:rPr lang="en-US" sz="1200"/>
                <a:t> – 3x</a:t>
              </a:r>
              <a:r>
                <a:rPr lang="en-US" sz="1200" baseline="-25000"/>
                <a:t>3</a:t>
              </a:r>
              <a:r>
                <a:rPr lang="en-US" sz="1200"/>
                <a:t> - 9x</a:t>
              </a:r>
              <a:r>
                <a:rPr lang="en-US" sz="1200" baseline="-25000"/>
                <a:t>4</a:t>
              </a:r>
              <a:r>
                <a:rPr lang="en-US" sz="1200"/>
                <a:t> </a:t>
              </a:r>
              <a:r>
                <a:rPr lang="en-US" sz="1200">
                  <a:latin typeface="Symbol" pitchFamily="18" charset="2"/>
                </a:rPr>
                <a:t>³</a:t>
              </a:r>
              <a:r>
                <a:rPr lang="en-US" sz="1200"/>
                <a:t>   8</a:t>
              </a:r>
            </a:p>
          </p:txBody>
        </p:sp>
        <p:sp>
          <p:nvSpPr>
            <p:cNvPr id="444432" name="Text Box 16"/>
            <p:cNvSpPr txBox="1">
              <a:spLocks noChangeArrowheads="1"/>
            </p:cNvSpPr>
            <p:nvPr/>
          </p:nvSpPr>
          <p:spPr bwMode="auto">
            <a:xfrm>
              <a:off x="2616" y="1824"/>
              <a:ext cx="1416" cy="173"/>
            </a:xfrm>
            <a:prstGeom prst="rect">
              <a:avLst/>
            </a:prstGeom>
            <a:noFill/>
            <a:ln w="12700" cap="sq">
              <a:noFill/>
              <a:miter lim="800000"/>
              <a:headEnd/>
              <a:tailEnd/>
            </a:ln>
            <a:effectLst/>
          </p:spPr>
          <p:txBody>
            <a:bodyPr wrap="none" lIns="274320" rIns="274320">
              <a:spAutoFit/>
            </a:bodyPr>
            <a:lstStyle/>
            <a:p>
              <a:pPr>
                <a:defRPr/>
              </a:pPr>
              <a:r>
                <a:rPr lang="en-US" sz="1200"/>
                <a:t>x</a:t>
              </a:r>
              <a:r>
                <a:rPr lang="en-US" sz="1200" baseline="-25000"/>
                <a:t>1</a:t>
              </a:r>
              <a:r>
                <a:rPr lang="en-US" sz="1200"/>
                <a:t> + 2x</a:t>
              </a:r>
              <a:r>
                <a:rPr lang="en-US" sz="1200" baseline="-25000"/>
                <a:t>2</a:t>
              </a:r>
              <a:r>
                <a:rPr lang="en-US" sz="1200"/>
                <a:t> + 9x</a:t>
              </a:r>
              <a:r>
                <a:rPr lang="en-US" sz="1200" baseline="-25000"/>
                <a:t>3</a:t>
              </a:r>
              <a:r>
                <a:rPr lang="en-US" sz="1200"/>
                <a:t> - 3x</a:t>
              </a:r>
              <a:r>
                <a:rPr lang="en-US" sz="1200" baseline="-25000"/>
                <a:t>4</a:t>
              </a:r>
              <a:r>
                <a:rPr lang="en-US" sz="1200"/>
                <a:t> </a:t>
              </a:r>
              <a:r>
                <a:rPr lang="en-US" sz="1200">
                  <a:latin typeface="Symbol" pitchFamily="18" charset="2"/>
                </a:rPr>
                <a:t>³</a:t>
              </a:r>
              <a:r>
                <a:rPr lang="en-US" sz="1200"/>
                <a:t> 31</a:t>
              </a:r>
            </a:p>
          </p:txBody>
        </p:sp>
        <p:sp>
          <p:nvSpPr>
            <p:cNvPr id="444433" name="Text Box 17"/>
            <p:cNvSpPr txBox="1">
              <a:spLocks noChangeArrowheads="1"/>
            </p:cNvSpPr>
            <p:nvPr/>
          </p:nvSpPr>
          <p:spPr bwMode="auto">
            <a:xfrm>
              <a:off x="2496" y="1152"/>
              <a:ext cx="1311" cy="173"/>
            </a:xfrm>
            <a:prstGeom prst="rect">
              <a:avLst/>
            </a:prstGeom>
            <a:noFill/>
            <a:ln w="12700" cap="sq">
              <a:noFill/>
              <a:miter lim="800000"/>
              <a:headEnd/>
              <a:tailEnd/>
            </a:ln>
            <a:effectLst/>
          </p:spPr>
          <p:txBody>
            <a:bodyPr wrap="none" lIns="274320" rIns="274320">
              <a:spAutoFit/>
            </a:bodyPr>
            <a:lstStyle/>
            <a:p>
              <a:pPr>
                <a:defRPr/>
              </a:pPr>
              <a:r>
                <a:rPr lang="en-US" sz="1200"/>
                <a:t>29x</a:t>
              </a:r>
              <a:r>
                <a:rPr lang="en-US" sz="1200" baseline="-25000"/>
                <a:t>1</a:t>
              </a:r>
              <a:r>
                <a:rPr lang="en-US" sz="1200"/>
                <a:t> + 8x</a:t>
              </a:r>
              <a:r>
                <a:rPr lang="en-US" sz="1200" baseline="-25000"/>
                <a:t>2</a:t>
              </a:r>
              <a:r>
                <a:rPr lang="en-US" sz="1200"/>
                <a:t> + 1x</a:t>
              </a:r>
              <a:r>
                <a:rPr lang="en-US" sz="1200" baseline="-25000"/>
                <a:t>3</a:t>
              </a:r>
              <a:r>
                <a:rPr lang="en-US" sz="1200"/>
                <a:t> + 2x</a:t>
              </a:r>
              <a:r>
                <a:rPr lang="en-US" sz="1200" baseline="-25000"/>
                <a:t>4</a:t>
              </a:r>
              <a:endParaRPr lang="en-US" sz="1200"/>
            </a:p>
          </p:txBody>
        </p:sp>
        <p:sp>
          <p:nvSpPr>
            <p:cNvPr id="444434" name="Rectangle 18"/>
            <p:cNvSpPr>
              <a:spLocks noChangeArrowheads="1"/>
            </p:cNvSpPr>
            <p:nvPr/>
          </p:nvSpPr>
          <p:spPr bwMode="auto">
            <a:xfrm>
              <a:off x="1879" y="1411"/>
              <a:ext cx="1056" cy="173"/>
            </a:xfrm>
            <a:prstGeom prst="rect">
              <a:avLst/>
            </a:prstGeom>
            <a:noFill/>
            <a:ln w="57150" cap="sq">
              <a:noFill/>
              <a:miter lim="800000"/>
              <a:headEnd/>
              <a:tailEnd/>
            </a:ln>
            <a:effectLst/>
          </p:spPr>
          <p:txBody>
            <a:bodyPr lIns="274320" rIns="274320">
              <a:spAutoFit/>
            </a:bodyPr>
            <a:lstStyle/>
            <a:p>
              <a:pPr>
                <a:defRPr/>
              </a:pPr>
              <a:r>
                <a:rPr lang="en-US" sz="1200">
                  <a:effectLst>
                    <a:outerShdw blurRad="38100" dist="38100" dir="2700000" algn="tl">
                      <a:srgbClr val="000000"/>
                    </a:outerShdw>
                  </a:effectLst>
                </a:rPr>
                <a:t>Subject to:</a:t>
              </a:r>
            </a:p>
          </p:txBody>
        </p:sp>
        <p:sp>
          <p:nvSpPr>
            <p:cNvPr id="444435" name="Rectangle 19"/>
            <p:cNvSpPr>
              <a:spLocks noChangeArrowheads="1"/>
            </p:cNvSpPr>
            <p:nvPr/>
          </p:nvSpPr>
          <p:spPr bwMode="auto">
            <a:xfrm>
              <a:off x="1953" y="1152"/>
              <a:ext cx="771" cy="173"/>
            </a:xfrm>
            <a:prstGeom prst="rect">
              <a:avLst/>
            </a:prstGeom>
            <a:noFill/>
            <a:ln w="12700" cap="sq">
              <a:noFill/>
              <a:miter lim="800000"/>
              <a:headEnd/>
              <a:tailEnd/>
            </a:ln>
            <a:effectLst/>
          </p:spPr>
          <p:txBody>
            <a:bodyPr wrap="none" lIns="274320" rIns="274320">
              <a:spAutoFit/>
            </a:bodyPr>
            <a:lstStyle/>
            <a:p>
              <a:pPr>
                <a:defRPr/>
              </a:pPr>
              <a:r>
                <a:rPr lang="en-US" sz="1200">
                  <a:effectLst>
                    <a:outerShdw blurRad="38100" dist="38100" dir="2700000" algn="tl">
                      <a:srgbClr val="000000"/>
                    </a:outerShdw>
                  </a:effectLst>
                </a:rPr>
                <a:t>Minimize:</a:t>
              </a:r>
            </a:p>
          </p:txBody>
        </p:sp>
      </p:grpSp>
      <p:sp>
        <p:nvSpPr>
          <p:cNvPr id="444436" name="Rectangle 20"/>
          <p:cNvSpPr>
            <a:spLocks noChangeArrowheads="1"/>
          </p:cNvSpPr>
          <p:nvPr/>
        </p:nvSpPr>
        <p:spPr bwMode="auto">
          <a:xfrm>
            <a:off x="1371600" y="3352800"/>
            <a:ext cx="925513" cy="914400"/>
          </a:xfrm>
          <a:prstGeom prst="rect">
            <a:avLst/>
          </a:prstGeom>
          <a:noFill/>
          <a:ln w="12700" cap="sq">
            <a:noFill/>
            <a:miter lim="800000"/>
            <a:headEnd/>
            <a:tailEnd/>
          </a:ln>
          <a:effectLst/>
        </p:spPr>
        <p:txBody>
          <a:bodyPr wrap="none" lIns="274320" rIns="274320">
            <a:spAutoFit/>
          </a:bodyPr>
          <a:lstStyle/>
          <a:p>
            <a:pPr>
              <a:defRPr/>
            </a:pPr>
            <a:r>
              <a:rPr lang="en-US" sz="5400">
                <a:solidFill>
                  <a:schemeClr val="hlink"/>
                </a:solidFill>
                <a:latin typeface="Symbol"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44419"/>
                                        </p:tgtEl>
                                        <p:attrNameLst>
                                          <p:attrName>style.visibility</p:attrName>
                                        </p:attrNameLst>
                                      </p:cBhvr>
                                      <p:to>
                                        <p:strVal val="visible"/>
                                      </p:to>
                                    </p:set>
                                    <p:anim calcmode="lin" valueType="num">
                                      <p:cBhvr additive="base">
                                        <p:cTn id="7" dur="500" fill="hold"/>
                                        <p:tgtEl>
                                          <p:spTgt spid="444419"/>
                                        </p:tgtEl>
                                        <p:attrNameLst>
                                          <p:attrName>ppt_x</p:attrName>
                                        </p:attrNameLst>
                                      </p:cBhvr>
                                      <p:tavLst>
                                        <p:tav tm="0">
                                          <p:val>
                                            <p:strVal val="1+#ppt_w/2"/>
                                          </p:val>
                                        </p:tav>
                                        <p:tav tm="100000">
                                          <p:val>
                                            <p:strVal val="#ppt_x"/>
                                          </p:val>
                                        </p:tav>
                                      </p:tavLst>
                                    </p:anim>
                                    <p:anim calcmode="lin" valueType="num">
                                      <p:cBhvr additive="base">
                                        <p:cTn id="8" dur="500" fill="hold"/>
                                        <p:tgtEl>
                                          <p:spTgt spid="44441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444426"/>
                                        </p:tgtEl>
                                        <p:attrNameLst>
                                          <p:attrName>style.visibility</p:attrName>
                                        </p:attrNameLst>
                                      </p:cBhvr>
                                      <p:to>
                                        <p:strVal val="visible"/>
                                      </p:to>
                                    </p:set>
                                    <p:anim calcmode="lin" valueType="num">
                                      <p:cBhvr>
                                        <p:cTn id="13" dur="1000" fill="hold"/>
                                        <p:tgtEl>
                                          <p:spTgt spid="444426"/>
                                        </p:tgtEl>
                                        <p:attrNameLst>
                                          <p:attrName>ppt_w</p:attrName>
                                        </p:attrNameLst>
                                      </p:cBhvr>
                                      <p:tavLst>
                                        <p:tav tm="0">
                                          <p:val>
                                            <p:fltVal val="0"/>
                                          </p:val>
                                        </p:tav>
                                        <p:tav tm="100000">
                                          <p:val>
                                            <p:strVal val="#ppt_w"/>
                                          </p:val>
                                        </p:tav>
                                      </p:tavLst>
                                    </p:anim>
                                    <p:anim calcmode="lin" valueType="num">
                                      <p:cBhvr>
                                        <p:cTn id="14" dur="1000" fill="hold"/>
                                        <p:tgtEl>
                                          <p:spTgt spid="444426"/>
                                        </p:tgtEl>
                                        <p:attrNameLst>
                                          <p:attrName>ppt_h</p:attrName>
                                        </p:attrNameLst>
                                      </p:cBhvr>
                                      <p:tavLst>
                                        <p:tav tm="0">
                                          <p:val>
                                            <p:fltVal val="0"/>
                                          </p:val>
                                        </p:tav>
                                        <p:tav tm="100000">
                                          <p:val>
                                            <p:strVal val="#ppt_h"/>
                                          </p:val>
                                        </p:tav>
                                      </p:tavLst>
                                    </p:anim>
                                    <p:anim calcmode="lin" valueType="num">
                                      <p:cBhvr>
                                        <p:cTn id="15" dur="1000" fill="hold"/>
                                        <p:tgtEl>
                                          <p:spTgt spid="44442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4426"/>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11"/>
                                            </p:cond>
                                          </p:stCondLst>
                                          <p:endCondLst>
                                            <p:cond evt="onStopAudio" delay="0">
                                              <p:tgtEl>
                                                <p:sldTgt/>
                                              </p:tgtEl>
                                            </p:cond>
                                          </p:endCondLst>
                                        </p:cTn>
                                        <p:tgtEl>
                                          <p:sndTgt r:embed="rId2" name="chimes.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444427"/>
                                        </p:tgtEl>
                                        <p:attrNameLst>
                                          <p:attrName>style.visibility</p:attrName>
                                        </p:attrNameLst>
                                      </p:cBhvr>
                                      <p:to>
                                        <p:strVal val="visible"/>
                                      </p:to>
                                    </p:set>
                                    <p:anim calcmode="lin" valueType="num">
                                      <p:cBhvr additive="base">
                                        <p:cTn id="21" dur="500" fill="hold"/>
                                        <p:tgtEl>
                                          <p:spTgt spid="444427"/>
                                        </p:tgtEl>
                                        <p:attrNameLst>
                                          <p:attrName>ppt_x</p:attrName>
                                        </p:attrNameLst>
                                      </p:cBhvr>
                                      <p:tavLst>
                                        <p:tav tm="0">
                                          <p:val>
                                            <p:strVal val="1+#ppt_w/2"/>
                                          </p:val>
                                        </p:tav>
                                        <p:tav tm="100000">
                                          <p:val>
                                            <p:strVal val="#ppt_x"/>
                                          </p:val>
                                        </p:tav>
                                      </p:tavLst>
                                    </p:anim>
                                    <p:anim calcmode="lin" valueType="num">
                                      <p:cBhvr additive="base">
                                        <p:cTn id="22" dur="500" fill="hold"/>
                                        <p:tgtEl>
                                          <p:spTgt spid="4444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419" grpId="0" autoUpdateAnimBg="0"/>
      <p:bldP spid="444426" grpId="0" autoUpdateAnimBg="0"/>
      <p:bldP spid="444427"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p:cNvSpPr>
            <a:spLocks noGrp="1" noChangeArrowheads="1"/>
          </p:cNvSpPr>
          <p:nvPr>
            <p:ph type="title"/>
          </p:nvPr>
        </p:nvSpPr>
        <p:spPr>
          <a:xfrm>
            <a:off x="685800" y="152400"/>
            <a:ext cx="7772400" cy="1143000"/>
          </a:xfrm>
        </p:spPr>
        <p:txBody>
          <a:bodyPr/>
          <a:lstStyle/>
          <a:p>
            <a:pPr>
              <a:defRPr/>
            </a:pPr>
            <a:r>
              <a:rPr lang="en-US"/>
              <a:t>Doable by You</a:t>
            </a:r>
          </a:p>
        </p:txBody>
      </p:sp>
      <p:grpSp>
        <p:nvGrpSpPr>
          <p:cNvPr id="2" name="Group 3"/>
          <p:cNvGrpSpPr>
            <a:grpSpLocks/>
          </p:cNvGrpSpPr>
          <p:nvPr/>
        </p:nvGrpSpPr>
        <p:grpSpPr bwMode="auto">
          <a:xfrm>
            <a:off x="304800" y="1612900"/>
            <a:ext cx="8458200" cy="4406900"/>
            <a:chOff x="192" y="1016"/>
            <a:chExt cx="5328" cy="2776"/>
          </a:xfrm>
        </p:grpSpPr>
        <p:sp>
          <p:nvSpPr>
            <p:cNvPr id="445444" name="Text Box 4"/>
            <p:cNvSpPr txBox="1">
              <a:spLocks noChangeArrowheads="1"/>
            </p:cNvSpPr>
            <p:nvPr/>
          </p:nvSpPr>
          <p:spPr bwMode="auto">
            <a:xfrm>
              <a:off x="192" y="1016"/>
              <a:ext cx="5328" cy="750"/>
            </a:xfrm>
            <a:prstGeom prst="rect">
              <a:avLst/>
            </a:prstGeom>
            <a:noFill/>
            <a:ln w="12700" cap="sq">
              <a:noFill/>
              <a:miter lim="800000"/>
              <a:headEnd/>
              <a:tailEnd/>
            </a:ln>
            <a:effectLst/>
          </p:spPr>
          <p:txBody>
            <a:bodyPr lIns="274320" rIns="274320">
              <a:spAutoFit/>
            </a:bodyPr>
            <a:lstStyle/>
            <a:p>
              <a:pPr>
                <a:defRPr/>
              </a:pPr>
              <a:r>
                <a:rPr lang="en-US"/>
                <a:t>How can I solve problems that smart people have worked hard on?</a:t>
              </a:r>
            </a:p>
          </p:txBody>
        </p:sp>
        <p:pic>
          <p:nvPicPr>
            <p:cNvPr id="238597" name="Picture 5" descr="j01243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 y="2154"/>
              <a:ext cx="1776" cy="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title"/>
          </p:nvPr>
        </p:nvSpPr>
        <p:spPr>
          <a:xfrm>
            <a:off x="685800" y="152400"/>
            <a:ext cx="7772400" cy="1143000"/>
          </a:xfrm>
        </p:spPr>
        <p:txBody>
          <a:bodyPr/>
          <a:lstStyle/>
          <a:p>
            <a:pPr>
              <a:defRPr/>
            </a:pPr>
            <a:r>
              <a:rPr lang="en-US"/>
              <a:t>Doable by You</a:t>
            </a:r>
          </a:p>
        </p:txBody>
      </p:sp>
      <p:sp>
        <p:nvSpPr>
          <p:cNvPr id="446467" name="Text Box 3"/>
          <p:cNvSpPr txBox="1">
            <a:spLocks noChangeArrowheads="1"/>
          </p:cNvSpPr>
          <p:nvPr/>
        </p:nvSpPr>
        <p:spPr bwMode="auto">
          <a:xfrm>
            <a:off x="304800" y="1219200"/>
            <a:ext cx="5181600" cy="5035550"/>
          </a:xfrm>
          <a:prstGeom prst="rect">
            <a:avLst/>
          </a:prstGeom>
          <a:noFill/>
          <a:ln w="12700" cap="sq">
            <a:noFill/>
            <a:miter lim="800000"/>
            <a:headEnd/>
            <a:tailEnd/>
          </a:ln>
          <a:effectLst/>
        </p:spPr>
        <p:txBody>
          <a:bodyPr lIns="274320" rIns="274320">
            <a:spAutoFit/>
          </a:bodyPr>
          <a:lstStyle/>
          <a:p>
            <a:pPr>
              <a:buFontTx/>
              <a:buChar char="•"/>
              <a:defRPr/>
            </a:pPr>
            <a:r>
              <a:rPr lang="en-US"/>
              <a:t>We will teach you how to do it.</a:t>
            </a:r>
          </a:p>
          <a:p>
            <a:pPr>
              <a:buFontTx/>
              <a:buChar char="•"/>
              <a:defRPr/>
            </a:pPr>
            <a:r>
              <a:rPr lang="en-US"/>
              <a:t>You will come upon new problems that no one has thought about before.</a:t>
            </a:r>
          </a:p>
          <a:p>
            <a:pPr>
              <a:buFontTx/>
              <a:buChar char="•"/>
              <a:defRPr/>
            </a:pPr>
            <a:r>
              <a:rPr lang="en-US"/>
              <a:t>Hence, you will have the first chance to solve them.</a:t>
            </a:r>
          </a:p>
        </p:txBody>
      </p:sp>
      <p:pic>
        <p:nvPicPr>
          <p:cNvPr id="239620" name="Picture 4" descr="bs01584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8" y="1752600"/>
            <a:ext cx="3503612" cy="356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6467">
                                            <p:txEl>
                                              <p:pRg st="0" end="0"/>
                                            </p:txEl>
                                          </p:spTgt>
                                        </p:tgtEl>
                                        <p:attrNameLst>
                                          <p:attrName>style.visibility</p:attrName>
                                        </p:attrNameLst>
                                      </p:cBhvr>
                                      <p:to>
                                        <p:strVal val="visible"/>
                                      </p:to>
                                    </p:set>
                                    <p:anim calcmode="lin" valueType="num">
                                      <p:cBhvr additive="base">
                                        <p:cTn id="7" dur="500" fill="hold"/>
                                        <p:tgtEl>
                                          <p:spTgt spid="4464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64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46467">
                                            <p:txEl>
                                              <p:pRg st="1" end="1"/>
                                            </p:txEl>
                                          </p:spTgt>
                                        </p:tgtEl>
                                        <p:attrNameLst>
                                          <p:attrName>style.visibility</p:attrName>
                                        </p:attrNameLst>
                                      </p:cBhvr>
                                      <p:to>
                                        <p:strVal val="visible"/>
                                      </p:to>
                                    </p:set>
                                    <p:anim calcmode="lin" valueType="num">
                                      <p:cBhvr additive="base">
                                        <p:cTn id="13" dur="500" fill="hold"/>
                                        <p:tgtEl>
                                          <p:spTgt spid="44646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464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46467">
                                            <p:txEl>
                                              <p:pRg st="2" end="2"/>
                                            </p:txEl>
                                          </p:spTgt>
                                        </p:tgtEl>
                                        <p:attrNameLst>
                                          <p:attrName>style.visibility</p:attrName>
                                        </p:attrNameLst>
                                      </p:cBhvr>
                                      <p:to>
                                        <p:strVal val="visible"/>
                                      </p:to>
                                    </p:set>
                                    <p:anim calcmode="lin" valueType="num">
                                      <p:cBhvr additive="base">
                                        <p:cTn id="19" dur="500" fill="hold"/>
                                        <p:tgtEl>
                                          <p:spTgt spid="44646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464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67" grpId="0" build="p"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p:cNvSpPr>
            <a:spLocks noGrp="1" noChangeArrowheads="1"/>
          </p:cNvSpPr>
          <p:nvPr>
            <p:ph type="ctrTitle"/>
          </p:nvPr>
        </p:nvSpPr>
        <p:spPr>
          <a:xfrm>
            <a:off x="838200" y="1219200"/>
            <a:ext cx="2362200" cy="1219200"/>
          </a:xfrm>
        </p:spPr>
        <p:txBody>
          <a:bodyPr/>
          <a:lstStyle/>
          <a:p>
            <a:pPr>
              <a:defRPr/>
            </a:pPr>
            <a:r>
              <a:rPr lang="en-US">
                <a:solidFill>
                  <a:schemeClr val="tx1"/>
                </a:solidFill>
              </a:rPr>
              <a:t>Think</a:t>
            </a:r>
            <a:endParaRPr lang="en-CA">
              <a:solidFill>
                <a:schemeClr val="tx1"/>
              </a:solidFill>
            </a:endParaRPr>
          </a:p>
        </p:txBody>
      </p:sp>
      <p:pic>
        <p:nvPicPr>
          <p:cNvPr id="240643" name="Picture 3" descr="solitud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670175"/>
            <a:ext cx="2792413" cy="296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04" name="Rectangle 4"/>
          <p:cNvSpPr>
            <a:spLocks noChangeArrowheads="1"/>
          </p:cNvSpPr>
          <p:nvPr/>
        </p:nvSpPr>
        <p:spPr bwMode="auto">
          <a:xfrm>
            <a:off x="5105400" y="1314450"/>
            <a:ext cx="3429000" cy="914400"/>
          </a:xfrm>
          <a:prstGeom prst="rect">
            <a:avLst/>
          </a:prstGeom>
          <a:noFill/>
          <a:ln w="9525">
            <a:noFill/>
            <a:miter lim="800000"/>
            <a:headEnd/>
            <a:tailEnd/>
          </a:ln>
          <a:effectLst/>
        </p:spPr>
        <p:txBody>
          <a:bodyPr anchor="ctr"/>
          <a:lstStyle/>
          <a:p>
            <a:pPr eaLnBrk="1" hangingPunct="1">
              <a:defRPr/>
            </a:pPr>
            <a:r>
              <a:rPr lang="en-US" sz="4400"/>
              <a:t>Be Creative</a:t>
            </a:r>
            <a:endParaRPr lang="en-CA" sz="4400"/>
          </a:p>
        </p:txBody>
      </p:sp>
      <p:pic>
        <p:nvPicPr>
          <p:cNvPr id="240645" name="Picture 5" descr="umbrel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3244850"/>
            <a:ext cx="3429000"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06" name="Rectangle 6"/>
          <p:cNvSpPr>
            <a:spLocks noChangeArrowheads="1"/>
          </p:cNvSpPr>
          <p:nvPr/>
        </p:nvSpPr>
        <p:spPr bwMode="auto">
          <a:xfrm>
            <a:off x="-76200" y="0"/>
            <a:ext cx="9296400" cy="1219200"/>
          </a:xfrm>
          <a:prstGeom prst="rect">
            <a:avLst/>
          </a:prstGeom>
          <a:noFill/>
          <a:ln w="9525">
            <a:noFill/>
            <a:miter lim="800000"/>
            <a:headEnd/>
            <a:tailEnd/>
          </a:ln>
          <a:effectLst/>
        </p:spPr>
        <p:txBody>
          <a:bodyPr anchor="ctr"/>
          <a:lstStyle/>
          <a:p>
            <a:pPr eaLnBrk="1" hangingPunct="1">
              <a:defRPr/>
            </a:pPr>
            <a:r>
              <a:rPr lang="en-US" sz="4400">
                <a:solidFill>
                  <a:schemeClr val="tx2"/>
                </a:solidFill>
              </a:rPr>
              <a:t>Theoretical Computer Science</a:t>
            </a:r>
            <a:endParaRPr lang="en-CA" sz="4400">
              <a:solidFill>
                <a:schemeClr val="tx2"/>
              </a:solidFill>
            </a:endParaRP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1666"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241672" name="Clip" r:id="rId3" imgW="3095682" imgH="2266902" progId="MS_ClipArt_Gallery.2">
                  <p:embed/>
                </p:oleObj>
              </mc:Choice>
              <mc:Fallback>
                <p:oleObj name="Clip" r:id="rId3" imgW="3095682" imgH="2266902"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1667"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241673" name="Equation" r:id="rId5" imgW="66675" imgH="171408" progId="Equation.3">
                  <p:embed/>
                </p:oleObj>
              </mc:Choice>
              <mc:Fallback>
                <p:oleObj name="Equation" r:id="rId5" imgW="66675" imgH="171408" progId="Equation.3">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62500" name="Text Box 4"/>
          <p:cNvSpPr txBox="1">
            <a:spLocks noChangeArrowheads="1"/>
          </p:cNvSpPr>
          <p:nvPr/>
        </p:nvSpPr>
        <p:spPr bwMode="auto">
          <a:xfrm>
            <a:off x="534988" y="2667000"/>
            <a:ext cx="966787" cy="396875"/>
          </a:xfrm>
          <a:prstGeom prst="rect">
            <a:avLst/>
          </a:prstGeom>
          <a:noFill/>
          <a:ln w="38100">
            <a:noFill/>
            <a:miter lim="800000"/>
            <a:headEnd/>
            <a:tailEnd/>
          </a:ln>
          <a:effectLst/>
        </p:spPr>
        <p:txBody>
          <a:bodyPr wrap="none" lIns="91433" tIns="45717" rIns="91433" bIns="45717" anchor="ctr">
            <a:spAutoFit/>
          </a:bodyPr>
          <a:lstStyle/>
          <a:p>
            <a:pPr>
              <a:defRPr/>
            </a:pPr>
            <a:r>
              <a:rPr lang="en-US" sz="2000" b="1">
                <a:solidFill>
                  <a:schemeClr val="bg2"/>
                </a:solidFill>
                <a:latin typeface="Arial Rounded MT Bold" pitchFamily="34" charset="0"/>
              </a:rPr>
              <a:t>Gauss</a:t>
            </a:r>
            <a:endParaRPr lang="en-US" sz="2400" b="1">
              <a:latin typeface="Arial Rounded MT Bold" pitchFamily="34" charset="0"/>
            </a:endParaRPr>
          </a:p>
        </p:txBody>
      </p:sp>
      <p:sp>
        <p:nvSpPr>
          <p:cNvPr id="362501" name="Text Box 5"/>
          <p:cNvSpPr txBox="1">
            <a:spLocks noChangeArrowheads="1"/>
          </p:cNvSpPr>
          <p:nvPr/>
        </p:nvSpPr>
        <p:spPr bwMode="auto">
          <a:xfrm>
            <a:off x="3935413" y="2574925"/>
            <a:ext cx="4217987" cy="701675"/>
          </a:xfrm>
          <a:prstGeom prst="rect">
            <a:avLst/>
          </a:prstGeom>
          <a:noFill/>
          <a:ln w="9525">
            <a:noFill/>
            <a:miter lim="800000"/>
            <a:headEnd/>
            <a:tailEnd/>
          </a:ln>
          <a:effectLst/>
        </p:spPr>
        <p:txBody>
          <a:bodyPr wrap="none">
            <a:spAutoFit/>
          </a:bodyPr>
          <a:lstStyle/>
          <a:p>
            <a:pPr eaLnBrk="1" hangingPunct="1">
              <a:defRPr/>
            </a:pPr>
            <a:r>
              <a:rPr lang="en-CA" sz="4000">
                <a:solidFill>
                  <a:schemeClr val="accent2"/>
                </a:solidFill>
              </a:rPr>
              <a:t>S</a:t>
            </a:r>
            <a:r>
              <a:rPr lang="en-US" sz="3200">
                <a:solidFill>
                  <a:schemeClr val="accent2"/>
                </a:solidFill>
              </a:rPr>
              <a:t> = </a:t>
            </a:r>
            <a:r>
              <a:rPr lang="en-US" sz="3200">
                <a:solidFill>
                  <a:schemeClr val="accent2"/>
                </a:solidFill>
                <a:latin typeface="Arial" pitchFamily="34" charset="0"/>
              </a:rPr>
              <a:t>1 + 2 + 3 + . . . + n</a:t>
            </a:r>
            <a:endParaRPr lang="en-CA" sz="3200">
              <a:solidFill>
                <a:schemeClr val="accent2"/>
              </a:solidFill>
            </a:endParaRPr>
          </a:p>
        </p:txBody>
      </p:sp>
      <p:sp>
        <p:nvSpPr>
          <p:cNvPr id="362502" name="Text Box 6"/>
          <p:cNvSpPr txBox="1">
            <a:spLocks noChangeArrowheads="1"/>
          </p:cNvSpPr>
          <p:nvPr/>
        </p:nvSpPr>
        <p:spPr bwMode="auto">
          <a:xfrm>
            <a:off x="4114800" y="1447800"/>
            <a:ext cx="3770313" cy="762000"/>
          </a:xfrm>
          <a:prstGeom prst="rect">
            <a:avLst/>
          </a:prstGeom>
          <a:noFill/>
          <a:ln w="9525">
            <a:noFill/>
            <a:miter lim="800000"/>
            <a:headEnd/>
            <a:tailEnd/>
          </a:ln>
          <a:effectLst/>
        </p:spPr>
        <p:txBody>
          <a:bodyPr wrap="none">
            <a:spAutoFit/>
          </a:bodyPr>
          <a:lstStyle/>
          <a:p>
            <a:pPr eaLnBrk="1" hangingPunct="1">
              <a:defRPr/>
            </a:pPr>
            <a:r>
              <a:rPr lang="en-US" sz="4400">
                <a:solidFill>
                  <a:schemeClr val="tx2"/>
                </a:solidFill>
              </a:rPr>
              <a:t>Arithmetic Sum</a:t>
            </a:r>
            <a:endParaRPr lang="en-CA" sz="4400">
              <a:solidFill>
                <a:schemeClr val="tx2"/>
              </a:solidFill>
            </a:endParaRPr>
          </a:p>
        </p:txBody>
      </p:sp>
      <p:sp>
        <p:nvSpPr>
          <p:cNvPr id="362504" name="Text Box 8"/>
          <p:cNvSpPr txBox="1">
            <a:spLocks noChangeArrowheads="1"/>
          </p:cNvSpPr>
          <p:nvPr/>
        </p:nvSpPr>
        <p:spPr bwMode="auto">
          <a:xfrm>
            <a:off x="5935663" y="6570663"/>
            <a:ext cx="3741737" cy="280987"/>
          </a:xfrm>
          <a:prstGeom prst="rect">
            <a:avLst/>
          </a:prstGeom>
          <a:noFill/>
          <a:ln w="9525">
            <a:noFill/>
            <a:miter lim="800000"/>
            <a:headEnd/>
            <a:tailEnd/>
          </a:ln>
          <a:effectLst/>
        </p:spPr>
        <p:txBody>
          <a:bodyPr lIns="595658" tIns="49638" rIns="595658" bIns="49638">
            <a:spAutoFit/>
          </a:bodyPr>
          <a:lstStyle/>
          <a:p>
            <a:pPr>
              <a:spcBef>
                <a:spcPct val="20000"/>
              </a:spcBef>
              <a:buFontTx/>
              <a:buChar char=" "/>
              <a:defRPr/>
            </a:pPr>
            <a:r>
              <a:rPr lang="en-US" sz="1200">
                <a:solidFill>
                  <a:schemeClr val="accent1"/>
                </a:solidFill>
              </a:rPr>
              <a:t>Rudich www.discretemath.com</a:t>
            </a:r>
            <a:endParaRPr lang="en-CA" sz="1200">
              <a:solidFill>
                <a:schemeClr val="accent1"/>
              </a:solidFill>
            </a:endParaRP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AutoShape 2"/>
          <p:cNvSpPr>
            <a:spLocks noChangeArrowheads="1"/>
          </p:cNvSpPr>
          <p:nvPr/>
        </p:nvSpPr>
        <p:spPr bwMode="auto">
          <a:xfrm rot="16200000">
            <a:off x="5788819" y="2847182"/>
            <a:ext cx="3117850" cy="3116262"/>
          </a:xfrm>
          <a:prstGeom prst="rtTriangle">
            <a:avLst/>
          </a:prstGeom>
          <a:solidFill>
            <a:schemeClr val="bg2"/>
          </a:solidFill>
          <a:ln w="38100">
            <a:solidFill>
              <a:schemeClr val="hlink"/>
            </a:solidFill>
            <a:miter lim="800000"/>
            <a:headEnd/>
            <a:tailEnd/>
          </a:ln>
          <a:effectLst/>
        </p:spPr>
        <p:txBody>
          <a:bodyPr vert="eaVert" wrap="none" anchor="ctr"/>
          <a:lstStyle/>
          <a:p>
            <a:pPr eaLnBrk="1" hangingPunct="1">
              <a:defRPr/>
            </a:pPr>
            <a:endParaRPr lang="en-US" sz="3200"/>
          </a:p>
        </p:txBody>
      </p:sp>
      <p:sp>
        <p:nvSpPr>
          <p:cNvPr id="363523" name="Rectangle 3"/>
          <p:cNvSpPr>
            <a:spLocks noChangeArrowheads="1"/>
          </p:cNvSpPr>
          <p:nvPr/>
        </p:nvSpPr>
        <p:spPr bwMode="auto">
          <a:xfrm>
            <a:off x="76200" y="228600"/>
            <a:ext cx="5334000" cy="381000"/>
          </a:xfrm>
          <a:prstGeom prst="rect">
            <a:avLst/>
          </a:prstGeom>
          <a:solidFill>
            <a:schemeClr val="bg2"/>
          </a:solidFill>
          <a:ln w="38100">
            <a:solidFill>
              <a:schemeClr val="hlink"/>
            </a:solidFill>
            <a:miter lim="800000"/>
            <a:headEnd/>
            <a:tailEnd/>
          </a:ln>
          <a:effectLst/>
        </p:spPr>
        <p:txBody>
          <a:bodyPr wrap="none" anchor="ctr"/>
          <a:lstStyle/>
          <a:p>
            <a:pPr eaLnBrk="1" hangingPunct="1">
              <a:defRPr/>
            </a:pPr>
            <a:endParaRPr lang="en-US" sz="3200"/>
          </a:p>
        </p:txBody>
      </p:sp>
      <p:grpSp>
        <p:nvGrpSpPr>
          <p:cNvPr id="242692" name="Group 4"/>
          <p:cNvGrpSpPr>
            <a:grpSpLocks/>
          </p:cNvGrpSpPr>
          <p:nvPr/>
        </p:nvGrpSpPr>
        <p:grpSpPr bwMode="auto">
          <a:xfrm>
            <a:off x="6237288" y="3300413"/>
            <a:ext cx="2671762" cy="2667000"/>
            <a:chOff x="3932" y="2643"/>
            <a:chExt cx="1683" cy="1680"/>
          </a:xfrm>
        </p:grpSpPr>
        <p:sp>
          <p:nvSpPr>
            <p:cNvPr id="363525" name="Oval 5"/>
            <p:cNvSpPr>
              <a:spLocks noChangeArrowheads="1"/>
            </p:cNvSpPr>
            <p:nvPr/>
          </p:nvSpPr>
          <p:spPr bwMode="auto">
            <a:xfrm rot="10810757">
              <a:off x="4942" y="3650"/>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26" name="Oval 6"/>
            <p:cNvSpPr>
              <a:spLocks noChangeArrowheads="1"/>
            </p:cNvSpPr>
            <p:nvPr/>
          </p:nvSpPr>
          <p:spPr bwMode="auto">
            <a:xfrm rot="10810757">
              <a:off x="4940" y="3986"/>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27" name="Oval 7"/>
            <p:cNvSpPr>
              <a:spLocks noChangeArrowheads="1"/>
            </p:cNvSpPr>
            <p:nvPr/>
          </p:nvSpPr>
          <p:spPr bwMode="auto">
            <a:xfrm rot="10810757">
              <a:off x="5278" y="3651"/>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28" name="Oval 8"/>
            <p:cNvSpPr>
              <a:spLocks noChangeArrowheads="1"/>
            </p:cNvSpPr>
            <p:nvPr/>
          </p:nvSpPr>
          <p:spPr bwMode="auto">
            <a:xfrm rot="10810757">
              <a:off x="3932" y="3982"/>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29" name="Oval 9"/>
            <p:cNvSpPr>
              <a:spLocks noChangeArrowheads="1"/>
            </p:cNvSpPr>
            <p:nvPr/>
          </p:nvSpPr>
          <p:spPr bwMode="auto">
            <a:xfrm rot="10810757">
              <a:off x="4268" y="398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0" name="Oval 10"/>
            <p:cNvSpPr>
              <a:spLocks noChangeArrowheads="1"/>
            </p:cNvSpPr>
            <p:nvPr/>
          </p:nvSpPr>
          <p:spPr bwMode="auto">
            <a:xfrm rot="10810757">
              <a:off x="4604" y="398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1" name="Oval 11"/>
            <p:cNvSpPr>
              <a:spLocks noChangeArrowheads="1"/>
            </p:cNvSpPr>
            <p:nvPr/>
          </p:nvSpPr>
          <p:spPr bwMode="auto">
            <a:xfrm rot="10810757">
              <a:off x="5276" y="398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2" name="Oval 12"/>
            <p:cNvSpPr>
              <a:spLocks noChangeArrowheads="1"/>
            </p:cNvSpPr>
            <p:nvPr/>
          </p:nvSpPr>
          <p:spPr bwMode="auto">
            <a:xfrm rot="10810757">
              <a:off x="4607" y="331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3" name="Oval 13"/>
            <p:cNvSpPr>
              <a:spLocks noChangeArrowheads="1"/>
            </p:cNvSpPr>
            <p:nvPr/>
          </p:nvSpPr>
          <p:spPr bwMode="auto">
            <a:xfrm rot="10810757">
              <a:off x="4943" y="331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4" name="Oval 14"/>
            <p:cNvSpPr>
              <a:spLocks noChangeArrowheads="1"/>
            </p:cNvSpPr>
            <p:nvPr/>
          </p:nvSpPr>
          <p:spPr bwMode="auto">
            <a:xfrm rot="10810757">
              <a:off x="5279" y="3315"/>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5" name="Oval 15"/>
            <p:cNvSpPr>
              <a:spLocks noChangeArrowheads="1"/>
            </p:cNvSpPr>
            <p:nvPr/>
          </p:nvSpPr>
          <p:spPr bwMode="auto">
            <a:xfrm rot="10810757">
              <a:off x="4270" y="364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6" name="Oval 16"/>
            <p:cNvSpPr>
              <a:spLocks noChangeArrowheads="1"/>
            </p:cNvSpPr>
            <p:nvPr/>
          </p:nvSpPr>
          <p:spPr bwMode="auto">
            <a:xfrm rot="10810757">
              <a:off x="4606" y="364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7" name="Oval 17"/>
            <p:cNvSpPr>
              <a:spLocks noChangeArrowheads="1"/>
            </p:cNvSpPr>
            <p:nvPr/>
          </p:nvSpPr>
          <p:spPr bwMode="auto">
            <a:xfrm rot="10810757">
              <a:off x="5276" y="264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8" name="Oval 18"/>
            <p:cNvSpPr>
              <a:spLocks noChangeArrowheads="1"/>
            </p:cNvSpPr>
            <p:nvPr/>
          </p:nvSpPr>
          <p:spPr bwMode="auto">
            <a:xfrm rot="10810757">
              <a:off x="4944" y="297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3539" name="Oval 19"/>
            <p:cNvSpPr>
              <a:spLocks noChangeArrowheads="1"/>
            </p:cNvSpPr>
            <p:nvPr/>
          </p:nvSpPr>
          <p:spPr bwMode="auto">
            <a:xfrm rot="10810757">
              <a:off x="5276" y="2979"/>
              <a:ext cx="336" cy="336"/>
            </a:xfrm>
            <a:prstGeom prst="ellipse">
              <a:avLst/>
            </a:prstGeom>
            <a:solidFill>
              <a:schemeClr val="tx1"/>
            </a:solidFill>
            <a:ln w="38100">
              <a:noFill/>
              <a:round/>
              <a:headEnd/>
              <a:tailEnd/>
            </a:ln>
            <a:effectLst/>
          </p:spPr>
          <p:txBody>
            <a:bodyPr wrap="none" anchor="ctr"/>
            <a:lstStyle/>
            <a:p>
              <a:pPr>
                <a:defRPr/>
              </a:pPr>
              <a:endParaRPr lang="en-CA"/>
            </a:p>
          </p:txBody>
        </p:sp>
      </p:grpSp>
      <p:sp>
        <p:nvSpPr>
          <p:cNvPr id="363540" name="Text Box 20"/>
          <p:cNvSpPr txBox="1">
            <a:spLocks noChangeArrowheads="1"/>
          </p:cNvSpPr>
          <p:nvPr/>
        </p:nvSpPr>
        <p:spPr bwMode="auto">
          <a:xfrm>
            <a:off x="6237288" y="5967413"/>
            <a:ext cx="2635250"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1     2 . . . . . . . . n</a:t>
            </a:r>
          </a:p>
        </p:txBody>
      </p:sp>
      <p:sp>
        <p:nvSpPr>
          <p:cNvPr id="363541" name="Text Box 21"/>
          <p:cNvSpPr txBox="1">
            <a:spLocks noChangeArrowheads="1"/>
          </p:cNvSpPr>
          <p:nvPr/>
        </p:nvSpPr>
        <p:spPr bwMode="auto">
          <a:xfrm>
            <a:off x="5502275" y="152400"/>
            <a:ext cx="3641725"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number of white dots.</a:t>
            </a:r>
          </a:p>
        </p:txBody>
      </p:sp>
      <p:sp>
        <p:nvSpPr>
          <p:cNvPr id="363542" name="Rectangle 22"/>
          <p:cNvSpPr>
            <a:spLocks noChangeArrowheads="1"/>
          </p:cNvSpPr>
          <p:nvPr/>
        </p:nvSpPr>
        <p:spPr bwMode="auto">
          <a:xfrm>
            <a:off x="0" y="0"/>
            <a:ext cx="5429250" cy="3308350"/>
          </a:xfrm>
          <a:prstGeom prst="rect">
            <a:avLst/>
          </a:prstGeom>
          <a:noFill/>
          <a:ln w="9525">
            <a:noFill/>
            <a:miter lim="800000"/>
            <a:headEnd/>
            <a:tailEnd/>
          </a:ln>
        </p:spPr>
        <p:txBody>
          <a:bodyPr/>
          <a:lstStyle/>
          <a:p>
            <a:pPr eaLnBrk="1" hangingPunct="1">
              <a:spcBef>
                <a:spcPct val="50000"/>
              </a:spcBef>
              <a:defRPr/>
            </a:pPr>
            <a:endParaRPr lang="en-US" b="1"/>
          </a:p>
        </p:txBody>
      </p:sp>
      <p:sp>
        <p:nvSpPr>
          <p:cNvPr id="363543" name="Rectangle 23"/>
          <p:cNvSpPr>
            <a:spLocks noChangeArrowheads="1"/>
          </p:cNvSpPr>
          <p:nvPr/>
        </p:nvSpPr>
        <p:spPr bwMode="auto">
          <a:xfrm>
            <a:off x="227013" y="306388"/>
            <a:ext cx="19843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1</a:t>
            </a:r>
            <a:endParaRPr lang="en-US" b="1"/>
          </a:p>
        </p:txBody>
      </p:sp>
      <p:sp>
        <p:nvSpPr>
          <p:cNvPr id="363544" name="Rectangle 24"/>
          <p:cNvSpPr>
            <a:spLocks noChangeArrowheads="1"/>
          </p:cNvSpPr>
          <p:nvPr/>
        </p:nvSpPr>
        <p:spPr bwMode="auto">
          <a:xfrm>
            <a:off x="601663"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3545" name="Rectangle 25"/>
          <p:cNvSpPr>
            <a:spLocks noChangeArrowheads="1"/>
          </p:cNvSpPr>
          <p:nvPr/>
        </p:nvSpPr>
        <p:spPr bwMode="auto">
          <a:xfrm>
            <a:off x="977900" y="306388"/>
            <a:ext cx="198438"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2</a:t>
            </a:r>
            <a:endParaRPr lang="en-US" b="1"/>
          </a:p>
        </p:txBody>
      </p:sp>
      <p:sp>
        <p:nvSpPr>
          <p:cNvPr id="363546" name="Rectangle 26"/>
          <p:cNvSpPr>
            <a:spLocks noChangeArrowheads="1"/>
          </p:cNvSpPr>
          <p:nvPr/>
        </p:nvSpPr>
        <p:spPr bwMode="auto">
          <a:xfrm>
            <a:off x="1352550"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3547" name="Rectangle 27"/>
          <p:cNvSpPr>
            <a:spLocks noChangeArrowheads="1"/>
          </p:cNvSpPr>
          <p:nvPr/>
        </p:nvSpPr>
        <p:spPr bwMode="auto">
          <a:xfrm>
            <a:off x="1728788" y="306388"/>
            <a:ext cx="19843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3</a:t>
            </a:r>
            <a:endParaRPr lang="en-US" b="1"/>
          </a:p>
        </p:txBody>
      </p:sp>
      <p:sp>
        <p:nvSpPr>
          <p:cNvPr id="363548" name="Rectangle 28"/>
          <p:cNvSpPr>
            <a:spLocks noChangeArrowheads="1"/>
          </p:cNvSpPr>
          <p:nvPr/>
        </p:nvSpPr>
        <p:spPr bwMode="auto">
          <a:xfrm>
            <a:off x="2103438"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3549" name="Rectangle 29"/>
          <p:cNvSpPr>
            <a:spLocks noChangeArrowheads="1"/>
          </p:cNvSpPr>
          <p:nvPr/>
        </p:nvSpPr>
        <p:spPr bwMode="auto">
          <a:xfrm>
            <a:off x="2474913" y="306388"/>
            <a:ext cx="352425"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 .</a:t>
            </a:r>
            <a:endParaRPr lang="en-US" b="1"/>
          </a:p>
        </p:txBody>
      </p:sp>
      <p:sp>
        <p:nvSpPr>
          <p:cNvPr id="363550" name="Rectangle 30"/>
          <p:cNvSpPr>
            <a:spLocks noChangeArrowheads="1"/>
          </p:cNvSpPr>
          <p:nvPr/>
        </p:nvSpPr>
        <p:spPr bwMode="auto">
          <a:xfrm>
            <a:off x="3225800" y="306388"/>
            <a:ext cx="252413"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a:t>
            </a:r>
            <a:endParaRPr lang="en-US" b="1"/>
          </a:p>
        </p:txBody>
      </p:sp>
      <p:sp>
        <p:nvSpPr>
          <p:cNvPr id="363551" name="Rectangle 31"/>
          <p:cNvSpPr>
            <a:spLocks noChangeArrowheads="1"/>
          </p:cNvSpPr>
          <p:nvPr/>
        </p:nvSpPr>
        <p:spPr bwMode="auto">
          <a:xfrm>
            <a:off x="3602038" y="306388"/>
            <a:ext cx="37465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n-1</a:t>
            </a:r>
            <a:endParaRPr lang="en-US" b="1"/>
          </a:p>
        </p:txBody>
      </p:sp>
      <p:sp>
        <p:nvSpPr>
          <p:cNvPr id="363552" name="Rectangle 32"/>
          <p:cNvSpPr>
            <a:spLocks noChangeArrowheads="1"/>
          </p:cNvSpPr>
          <p:nvPr/>
        </p:nvSpPr>
        <p:spPr bwMode="auto">
          <a:xfrm>
            <a:off x="3976688"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3553" name="Rectangle 33"/>
          <p:cNvSpPr>
            <a:spLocks noChangeArrowheads="1"/>
          </p:cNvSpPr>
          <p:nvPr/>
        </p:nvSpPr>
        <p:spPr bwMode="auto">
          <a:xfrm>
            <a:off x="4352925" y="306388"/>
            <a:ext cx="207963"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a:t>
            </a:r>
            <a:endParaRPr lang="en-US" b="1"/>
          </a:p>
        </p:txBody>
      </p:sp>
      <p:sp>
        <p:nvSpPr>
          <p:cNvPr id="363554" name="Rectangle 34"/>
          <p:cNvSpPr>
            <a:spLocks noChangeArrowheads="1"/>
          </p:cNvSpPr>
          <p:nvPr/>
        </p:nvSpPr>
        <p:spPr bwMode="auto">
          <a:xfrm>
            <a:off x="4727575"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3555" name="Rectangle 35"/>
          <p:cNvSpPr>
            <a:spLocks noChangeArrowheads="1"/>
          </p:cNvSpPr>
          <p:nvPr/>
        </p:nvSpPr>
        <p:spPr bwMode="auto">
          <a:xfrm>
            <a:off x="5103813" y="306388"/>
            <a:ext cx="21748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S</a:t>
            </a:r>
            <a:endParaRPr lang="en-US" b="1"/>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ChangeArrowheads="1"/>
          </p:cNvSpPr>
          <p:nvPr/>
        </p:nvSpPr>
        <p:spPr bwMode="auto">
          <a:xfrm>
            <a:off x="76200" y="762000"/>
            <a:ext cx="5334000" cy="381000"/>
          </a:xfrm>
          <a:prstGeom prst="rect">
            <a:avLst/>
          </a:prstGeom>
          <a:solidFill>
            <a:schemeClr val="bg2"/>
          </a:solidFill>
          <a:ln w="38100">
            <a:solidFill>
              <a:schemeClr val="hlink"/>
            </a:solidFill>
            <a:miter lim="800000"/>
            <a:headEnd/>
            <a:tailEnd/>
          </a:ln>
          <a:effectLst/>
        </p:spPr>
        <p:txBody>
          <a:bodyPr wrap="none" anchor="ctr"/>
          <a:lstStyle/>
          <a:p>
            <a:pPr eaLnBrk="1" hangingPunct="1">
              <a:defRPr/>
            </a:pPr>
            <a:endParaRPr lang="en-US" sz="3200"/>
          </a:p>
        </p:txBody>
      </p:sp>
      <p:sp>
        <p:nvSpPr>
          <p:cNvPr id="364547" name="Rectangle 3"/>
          <p:cNvSpPr>
            <a:spLocks noChangeArrowheads="1"/>
          </p:cNvSpPr>
          <p:nvPr/>
        </p:nvSpPr>
        <p:spPr bwMode="auto">
          <a:xfrm>
            <a:off x="9525" y="9525"/>
            <a:ext cx="5429250" cy="3308350"/>
          </a:xfrm>
          <a:prstGeom prst="rect">
            <a:avLst/>
          </a:prstGeom>
          <a:noFill/>
          <a:ln w="9525">
            <a:noFill/>
            <a:miter lim="800000"/>
            <a:headEnd/>
            <a:tailEnd/>
          </a:ln>
        </p:spPr>
        <p:txBody>
          <a:bodyPr/>
          <a:lstStyle/>
          <a:p>
            <a:pPr eaLnBrk="1" hangingPunct="1">
              <a:spcBef>
                <a:spcPct val="50000"/>
              </a:spcBef>
              <a:defRPr/>
            </a:pPr>
            <a:endParaRPr lang="en-US" b="1"/>
          </a:p>
        </p:txBody>
      </p:sp>
      <p:sp>
        <p:nvSpPr>
          <p:cNvPr id="364548" name="Rectangle 4"/>
          <p:cNvSpPr>
            <a:spLocks noChangeArrowheads="1"/>
          </p:cNvSpPr>
          <p:nvPr/>
        </p:nvSpPr>
        <p:spPr bwMode="auto">
          <a:xfrm>
            <a:off x="227013" y="306388"/>
            <a:ext cx="19843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1</a:t>
            </a:r>
            <a:endParaRPr lang="en-US" b="1"/>
          </a:p>
        </p:txBody>
      </p:sp>
      <p:sp>
        <p:nvSpPr>
          <p:cNvPr id="364549" name="Rectangle 5"/>
          <p:cNvSpPr>
            <a:spLocks noChangeArrowheads="1"/>
          </p:cNvSpPr>
          <p:nvPr/>
        </p:nvSpPr>
        <p:spPr bwMode="auto">
          <a:xfrm>
            <a:off x="601663"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4550" name="Rectangle 6"/>
          <p:cNvSpPr>
            <a:spLocks noChangeArrowheads="1"/>
          </p:cNvSpPr>
          <p:nvPr/>
        </p:nvSpPr>
        <p:spPr bwMode="auto">
          <a:xfrm>
            <a:off x="977900" y="306388"/>
            <a:ext cx="198438"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2</a:t>
            </a:r>
            <a:endParaRPr lang="en-US" b="1"/>
          </a:p>
        </p:txBody>
      </p:sp>
      <p:sp>
        <p:nvSpPr>
          <p:cNvPr id="364551" name="Rectangle 7"/>
          <p:cNvSpPr>
            <a:spLocks noChangeArrowheads="1"/>
          </p:cNvSpPr>
          <p:nvPr/>
        </p:nvSpPr>
        <p:spPr bwMode="auto">
          <a:xfrm>
            <a:off x="1352550"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4552" name="Rectangle 8"/>
          <p:cNvSpPr>
            <a:spLocks noChangeArrowheads="1"/>
          </p:cNvSpPr>
          <p:nvPr/>
        </p:nvSpPr>
        <p:spPr bwMode="auto">
          <a:xfrm>
            <a:off x="1728788" y="306388"/>
            <a:ext cx="19843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3</a:t>
            </a:r>
            <a:endParaRPr lang="en-US" b="1"/>
          </a:p>
        </p:txBody>
      </p:sp>
      <p:sp>
        <p:nvSpPr>
          <p:cNvPr id="364553" name="Rectangle 9"/>
          <p:cNvSpPr>
            <a:spLocks noChangeArrowheads="1"/>
          </p:cNvSpPr>
          <p:nvPr/>
        </p:nvSpPr>
        <p:spPr bwMode="auto">
          <a:xfrm>
            <a:off x="2103438"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4554" name="Rectangle 10"/>
          <p:cNvSpPr>
            <a:spLocks noChangeArrowheads="1"/>
          </p:cNvSpPr>
          <p:nvPr/>
        </p:nvSpPr>
        <p:spPr bwMode="auto">
          <a:xfrm>
            <a:off x="2474913" y="306388"/>
            <a:ext cx="352425"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 .</a:t>
            </a:r>
            <a:endParaRPr lang="en-US" b="1"/>
          </a:p>
        </p:txBody>
      </p:sp>
      <p:sp>
        <p:nvSpPr>
          <p:cNvPr id="364555" name="Rectangle 11"/>
          <p:cNvSpPr>
            <a:spLocks noChangeArrowheads="1"/>
          </p:cNvSpPr>
          <p:nvPr/>
        </p:nvSpPr>
        <p:spPr bwMode="auto">
          <a:xfrm>
            <a:off x="3225800" y="306388"/>
            <a:ext cx="252413"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a:t>
            </a:r>
            <a:endParaRPr lang="en-US" b="1"/>
          </a:p>
        </p:txBody>
      </p:sp>
      <p:sp>
        <p:nvSpPr>
          <p:cNvPr id="364556" name="Rectangle 12"/>
          <p:cNvSpPr>
            <a:spLocks noChangeArrowheads="1"/>
          </p:cNvSpPr>
          <p:nvPr/>
        </p:nvSpPr>
        <p:spPr bwMode="auto">
          <a:xfrm>
            <a:off x="3602038" y="306388"/>
            <a:ext cx="37465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n-1</a:t>
            </a:r>
            <a:endParaRPr lang="en-US" b="1"/>
          </a:p>
        </p:txBody>
      </p:sp>
      <p:sp>
        <p:nvSpPr>
          <p:cNvPr id="364557" name="Rectangle 13"/>
          <p:cNvSpPr>
            <a:spLocks noChangeArrowheads="1"/>
          </p:cNvSpPr>
          <p:nvPr/>
        </p:nvSpPr>
        <p:spPr bwMode="auto">
          <a:xfrm>
            <a:off x="3976688"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4558" name="Rectangle 14"/>
          <p:cNvSpPr>
            <a:spLocks noChangeArrowheads="1"/>
          </p:cNvSpPr>
          <p:nvPr/>
        </p:nvSpPr>
        <p:spPr bwMode="auto">
          <a:xfrm>
            <a:off x="4352925" y="306388"/>
            <a:ext cx="207963"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a:t>
            </a:r>
            <a:endParaRPr lang="en-US" b="1"/>
          </a:p>
        </p:txBody>
      </p:sp>
      <p:sp>
        <p:nvSpPr>
          <p:cNvPr id="364559" name="Rectangle 15"/>
          <p:cNvSpPr>
            <a:spLocks noChangeArrowheads="1"/>
          </p:cNvSpPr>
          <p:nvPr/>
        </p:nvSpPr>
        <p:spPr bwMode="auto">
          <a:xfrm>
            <a:off x="4727575" y="306388"/>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4560" name="Rectangle 16"/>
          <p:cNvSpPr>
            <a:spLocks noChangeArrowheads="1"/>
          </p:cNvSpPr>
          <p:nvPr/>
        </p:nvSpPr>
        <p:spPr bwMode="auto">
          <a:xfrm>
            <a:off x="5103813" y="306388"/>
            <a:ext cx="21748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S</a:t>
            </a:r>
            <a:endParaRPr lang="en-US" b="1"/>
          </a:p>
        </p:txBody>
      </p:sp>
      <p:sp>
        <p:nvSpPr>
          <p:cNvPr id="364561" name="Rectangle 17"/>
          <p:cNvSpPr>
            <a:spLocks noChangeArrowheads="1"/>
          </p:cNvSpPr>
          <p:nvPr/>
        </p:nvSpPr>
        <p:spPr bwMode="auto">
          <a:xfrm>
            <a:off x="227013" y="849313"/>
            <a:ext cx="207962"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a:t>
            </a:r>
            <a:endParaRPr lang="en-US" b="1"/>
          </a:p>
        </p:txBody>
      </p:sp>
      <p:sp>
        <p:nvSpPr>
          <p:cNvPr id="364562" name="Rectangle 18"/>
          <p:cNvSpPr>
            <a:spLocks noChangeArrowheads="1"/>
          </p:cNvSpPr>
          <p:nvPr/>
        </p:nvSpPr>
        <p:spPr bwMode="auto">
          <a:xfrm>
            <a:off x="601663" y="849313"/>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4563" name="Rectangle 19"/>
          <p:cNvSpPr>
            <a:spLocks noChangeArrowheads="1"/>
          </p:cNvSpPr>
          <p:nvPr/>
        </p:nvSpPr>
        <p:spPr bwMode="auto">
          <a:xfrm>
            <a:off x="977900" y="849313"/>
            <a:ext cx="37465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n-1</a:t>
            </a:r>
            <a:endParaRPr lang="en-US" b="1"/>
          </a:p>
        </p:txBody>
      </p:sp>
      <p:sp>
        <p:nvSpPr>
          <p:cNvPr id="364564" name="Rectangle 20"/>
          <p:cNvSpPr>
            <a:spLocks noChangeArrowheads="1"/>
          </p:cNvSpPr>
          <p:nvPr/>
        </p:nvSpPr>
        <p:spPr bwMode="auto">
          <a:xfrm>
            <a:off x="1352550" y="849313"/>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4565" name="Rectangle 21"/>
          <p:cNvSpPr>
            <a:spLocks noChangeArrowheads="1"/>
          </p:cNvSpPr>
          <p:nvPr/>
        </p:nvSpPr>
        <p:spPr bwMode="auto">
          <a:xfrm>
            <a:off x="1728788" y="849313"/>
            <a:ext cx="37465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n-2</a:t>
            </a:r>
            <a:endParaRPr lang="en-US" b="1"/>
          </a:p>
        </p:txBody>
      </p:sp>
      <p:sp>
        <p:nvSpPr>
          <p:cNvPr id="364566" name="Rectangle 22"/>
          <p:cNvSpPr>
            <a:spLocks noChangeArrowheads="1"/>
          </p:cNvSpPr>
          <p:nvPr/>
        </p:nvSpPr>
        <p:spPr bwMode="auto">
          <a:xfrm>
            <a:off x="2103438" y="849313"/>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4567" name="Rectangle 23"/>
          <p:cNvSpPr>
            <a:spLocks noChangeArrowheads="1"/>
          </p:cNvSpPr>
          <p:nvPr/>
        </p:nvSpPr>
        <p:spPr bwMode="auto">
          <a:xfrm>
            <a:off x="2474913" y="849313"/>
            <a:ext cx="457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 . . . </a:t>
            </a:r>
            <a:endParaRPr lang="en-US" b="1"/>
          </a:p>
        </p:txBody>
      </p:sp>
      <p:sp>
        <p:nvSpPr>
          <p:cNvPr id="364568" name="Rectangle 24"/>
          <p:cNvSpPr>
            <a:spLocks noChangeArrowheads="1"/>
          </p:cNvSpPr>
          <p:nvPr/>
        </p:nvSpPr>
        <p:spPr bwMode="auto">
          <a:xfrm>
            <a:off x="3225800" y="849313"/>
            <a:ext cx="252413"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 +</a:t>
            </a:r>
            <a:endParaRPr lang="en-US" b="1"/>
          </a:p>
        </p:txBody>
      </p:sp>
      <p:sp>
        <p:nvSpPr>
          <p:cNvPr id="364569" name="Rectangle 25"/>
          <p:cNvSpPr>
            <a:spLocks noChangeArrowheads="1"/>
          </p:cNvSpPr>
          <p:nvPr/>
        </p:nvSpPr>
        <p:spPr bwMode="auto">
          <a:xfrm>
            <a:off x="3602038" y="849313"/>
            <a:ext cx="19843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2</a:t>
            </a:r>
            <a:endParaRPr lang="en-US" b="1"/>
          </a:p>
        </p:txBody>
      </p:sp>
      <p:sp>
        <p:nvSpPr>
          <p:cNvPr id="364570" name="Rectangle 26"/>
          <p:cNvSpPr>
            <a:spLocks noChangeArrowheads="1"/>
          </p:cNvSpPr>
          <p:nvPr/>
        </p:nvSpPr>
        <p:spPr bwMode="auto">
          <a:xfrm>
            <a:off x="3976688" y="849313"/>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4571" name="Rectangle 27"/>
          <p:cNvSpPr>
            <a:spLocks noChangeArrowheads="1"/>
          </p:cNvSpPr>
          <p:nvPr/>
        </p:nvSpPr>
        <p:spPr bwMode="auto">
          <a:xfrm>
            <a:off x="4352925" y="849313"/>
            <a:ext cx="198438"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1</a:t>
            </a:r>
            <a:endParaRPr lang="en-US" b="1"/>
          </a:p>
        </p:txBody>
      </p:sp>
      <p:sp>
        <p:nvSpPr>
          <p:cNvPr id="364572" name="Rectangle 28"/>
          <p:cNvSpPr>
            <a:spLocks noChangeArrowheads="1"/>
          </p:cNvSpPr>
          <p:nvPr/>
        </p:nvSpPr>
        <p:spPr bwMode="auto">
          <a:xfrm>
            <a:off x="4727575" y="849313"/>
            <a:ext cx="203200"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4573" name="Rectangle 29"/>
          <p:cNvSpPr>
            <a:spLocks noChangeArrowheads="1"/>
          </p:cNvSpPr>
          <p:nvPr/>
        </p:nvSpPr>
        <p:spPr bwMode="auto">
          <a:xfrm>
            <a:off x="5103813" y="849313"/>
            <a:ext cx="217487" cy="268287"/>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S</a:t>
            </a:r>
            <a:endParaRPr lang="en-US" b="1"/>
          </a:p>
        </p:txBody>
      </p:sp>
      <p:grpSp>
        <p:nvGrpSpPr>
          <p:cNvPr id="243742" name="Group 30"/>
          <p:cNvGrpSpPr>
            <a:grpSpLocks/>
          </p:cNvGrpSpPr>
          <p:nvPr/>
        </p:nvGrpSpPr>
        <p:grpSpPr bwMode="auto">
          <a:xfrm>
            <a:off x="6237288" y="3300413"/>
            <a:ext cx="2671762" cy="2667000"/>
            <a:chOff x="3932" y="2643"/>
            <a:chExt cx="1683" cy="1680"/>
          </a:xfrm>
        </p:grpSpPr>
        <p:sp>
          <p:nvSpPr>
            <p:cNvPr id="364575" name="Oval 31"/>
            <p:cNvSpPr>
              <a:spLocks noChangeArrowheads="1"/>
            </p:cNvSpPr>
            <p:nvPr/>
          </p:nvSpPr>
          <p:spPr bwMode="auto">
            <a:xfrm rot="10810757">
              <a:off x="4942" y="3650"/>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76" name="Oval 32"/>
            <p:cNvSpPr>
              <a:spLocks noChangeArrowheads="1"/>
            </p:cNvSpPr>
            <p:nvPr/>
          </p:nvSpPr>
          <p:spPr bwMode="auto">
            <a:xfrm rot="10810757">
              <a:off x="4940" y="3986"/>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77" name="Oval 33"/>
            <p:cNvSpPr>
              <a:spLocks noChangeArrowheads="1"/>
            </p:cNvSpPr>
            <p:nvPr/>
          </p:nvSpPr>
          <p:spPr bwMode="auto">
            <a:xfrm rot="10810757">
              <a:off x="5278" y="3651"/>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78" name="Oval 34"/>
            <p:cNvSpPr>
              <a:spLocks noChangeArrowheads="1"/>
            </p:cNvSpPr>
            <p:nvPr/>
          </p:nvSpPr>
          <p:spPr bwMode="auto">
            <a:xfrm rot="10810757">
              <a:off x="3932" y="3982"/>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79" name="Oval 35"/>
            <p:cNvSpPr>
              <a:spLocks noChangeArrowheads="1"/>
            </p:cNvSpPr>
            <p:nvPr/>
          </p:nvSpPr>
          <p:spPr bwMode="auto">
            <a:xfrm rot="10810757">
              <a:off x="4268" y="398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0" name="Oval 36"/>
            <p:cNvSpPr>
              <a:spLocks noChangeArrowheads="1"/>
            </p:cNvSpPr>
            <p:nvPr/>
          </p:nvSpPr>
          <p:spPr bwMode="auto">
            <a:xfrm rot="10810757">
              <a:off x="4604" y="398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1" name="Oval 37"/>
            <p:cNvSpPr>
              <a:spLocks noChangeArrowheads="1"/>
            </p:cNvSpPr>
            <p:nvPr/>
          </p:nvSpPr>
          <p:spPr bwMode="auto">
            <a:xfrm rot="10810757">
              <a:off x="5276" y="398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2" name="Oval 38"/>
            <p:cNvSpPr>
              <a:spLocks noChangeArrowheads="1"/>
            </p:cNvSpPr>
            <p:nvPr/>
          </p:nvSpPr>
          <p:spPr bwMode="auto">
            <a:xfrm rot="10810757">
              <a:off x="4607" y="331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3" name="Oval 39"/>
            <p:cNvSpPr>
              <a:spLocks noChangeArrowheads="1"/>
            </p:cNvSpPr>
            <p:nvPr/>
          </p:nvSpPr>
          <p:spPr bwMode="auto">
            <a:xfrm rot="10810757">
              <a:off x="4943" y="331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4" name="Oval 40"/>
            <p:cNvSpPr>
              <a:spLocks noChangeArrowheads="1"/>
            </p:cNvSpPr>
            <p:nvPr/>
          </p:nvSpPr>
          <p:spPr bwMode="auto">
            <a:xfrm rot="10810757">
              <a:off x="5279" y="3315"/>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5" name="Oval 41"/>
            <p:cNvSpPr>
              <a:spLocks noChangeArrowheads="1"/>
            </p:cNvSpPr>
            <p:nvPr/>
          </p:nvSpPr>
          <p:spPr bwMode="auto">
            <a:xfrm rot="10810757">
              <a:off x="4270" y="364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6" name="Oval 42"/>
            <p:cNvSpPr>
              <a:spLocks noChangeArrowheads="1"/>
            </p:cNvSpPr>
            <p:nvPr/>
          </p:nvSpPr>
          <p:spPr bwMode="auto">
            <a:xfrm rot="10810757">
              <a:off x="4606" y="364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7" name="Oval 43"/>
            <p:cNvSpPr>
              <a:spLocks noChangeArrowheads="1"/>
            </p:cNvSpPr>
            <p:nvPr/>
          </p:nvSpPr>
          <p:spPr bwMode="auto">
            <a:xfrm rot="10810757">
              <a:off x="5276" y="264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8" name="Oval 44"/>
            <p:cNvSpPr>
              <a:spLocks noChangeArrowheads="1"/>
            </p:cNvSpPr>
            <p:nvPr/>
          </p:nvSpPr>
          <p:spPr bwMode="auto">
            <a:xfrm rot="10810757">
              <a:off x="4944" y="297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4589" name="Oval 45"/>
            <p:cNvSpPr>
              <a:spLocks noChangeArrowheads="1"/>
            </p:cNvSpPr>
            <p:nvPr/>
          </p:nvSpPr>
          <p:spPr bwMode="auto">
            <a:xfrm rot="10810757">
              <a:off x="5276" y="2979"/>
              <a:ext cx="336" cy="336"/>
            </a:xfrm>
            <a:prstGeom prst="ellipse">
              <a:avLst/>
            </a:prstGeom>
            <a:solidFill>
              <a:schemeClr val="tx1"/>
            </a:solidFill>
            <a:ln w="38100">
              <a:noFill/>
              <a:round/>
              <a:headEnd/>
              <a:tailEnd/>
            </a:ln>
            <a:effectLst/>
          </p:spPr>
          <p:txBody>
            <a:bodyPr wrap="none" anchor="ctr"/>
            <a:lstStyle/>
            <a:p>
              <a:pPr>
                <a:defRPr/>
              </a:pPr>
              <a:endParaRPr lang="en-CA"/>
            </a:p>
          </p:txBody>
        </p:sp>
      </p:grpSp>
      <p:sp>
        <p:nvSpPr>
          <p:cNvPr id="364590" name="Text Box 46"/>
          <p:cNvSpPr txBox="1">
            <a:spLocks noChangeArrowheads="1"/>
          </p:cNvSpPr>
          <p:nvPr/>
        </p:nvSpPr>
        <p:spPr bwMode="auto">
          <a:xfrm>
            <a:off x="6237288" y="5967413"/>
            <a:ext cx="2635250"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1     2 . . . . . . . . n</a:t>
            </a:r>
          </a:p>
        </p:txBody>
      </p:sp>
      <p:sp>
        <p:nvSpPr>
          <p:cNvPr id="364591" name="Text Box 47"/>
          <p:cNvSpPr txBox="1">
            <a:spLocks noChangeArrowheads="1"/>
          </p:cNvSpPr>
          <p:nvPr/>
        </p:nvSpPr>
        <p:spPr bwMode="auto">
          <a:xfrm>
            <a:off x="5549900" y="152400"/>
            <a:ext cx="3546475"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number of white dots</a:t>
            </a:r>
          </a:p>
        </p:txBody>
      </p:sp>
      <p:sp>
        <p:nvSpPr>
          <p:cNvPr id="364592" name="Text Box 48"/>
          <p:cNvSpPr txBox="1">
            <a:spLocks noChangeArrowheads="1"/>
          </p:cNvSpPr>
          <p:nvPr/>
        </p:nvSpPr>
        <p:spPr bwMode="auto">
          <a:xfrm>
            <a:off x="5478463" y="750888"/>
            <a:ext cx="3686175"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solidFill>
                  <a:schemeClr val="tx2"/>
                </a:solidFill>
                <a:latin typeface="Arial Rounded MT Bold" pitchFamily="34" charset="0"/>
              </a:rPr>
              <a:t>= number of yellow dots</a:t>
            </a:r>
          </a:p>
        </p:txBody>
      </p:sp>
      <p:sp>
        <p:nvSpPr>
          <p:cNvPr id="364593" name="AutoShape 49"/>
          <p:cNvSpPr>
            <a:spLocks noChangeArrowheads="1"/>
          </p:cNvSpPr>
          <p:nvPr/>
        </p:nvSpPr>
        <p:spPr bwMode="auto">
          <a:xfrm rot="27017507">
            <a:off x="1383507" y="3124993"/>
            <a:ext cx="3117850" cy="3116263"/>
          </a:xfrm>
          <a:prstGeom prst="rtTriangle">
            <a:avLst/>
          </a:prstGeom>
          <a:solidFill>
            <a:schemeClr val="bg2"/>
          </a:solidFill>
          <a:ln w="38100">
            <a:solidFill>
              <a:schemeClr val="hlink"/>
            </a:solidFill>
            <a:miter lim="800000"/>
            <a:headEnd/>
            <a:tailEnd/>
          </a:ln>
          <a:effectLst/>
        </p:spPr>
        <p:txBody>
          <a:bodyPr rot="10800000" vert="eaVert" wrap="none" anchor="ctr"/>
          <a:lstStyle/>
          <a:p>
            <a:pPr eaLnBrk="1" hangingPunct="1">
              <a:defRPr/>
            </a:pPr>
            <a:endParaRPr lang="en-US" sz="3200"/>
          </a:p>
        </p:txBody>
      </p:sp>
      <p:sp>
        <p:nvSpPr>
          <p:cNvPr id="364594" name="Oval 50"/>
          <p:cNvSpPr>
            <a:spLocks noChangeArrowheads="1"/>
          </p:cNvSpPr>
          <p:nvPr/>
        </p:nvSpPr>
        <p:spPr bwMode="auto">
          <a:xfrm rot="21628264">
            <a:off x="1917700" y="3705225"/>
            <a:ext cx="534988" cy="534988"/>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595" name="Oval 51"/>
          <p:cNvSpPr>
            <a:spLocks noChangeArrowheads="1"/>
          </p:cNvSpPr>
          <p:nvPr/>
        </p:nvSpPr>
        <p:spPr bwMode="auto">
          <a:xfrm rot="21628264">
            <a:off x="1924050" y="3175000"/>
            <a:ext cx="533400" cy="531813"/>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596" name="Oval 52"/>
          <p:cNvSpPr>
            <a:spLocks noChangeArrowheads="1"/>
          </p:cNvSpPr>
          <p:nvPr/>
        </p:nvSpPr>
        <p:spPr bwMode="auto">
          <a:xfrm rot="21628264">
            <a:off x="1384300" y="3702050"/>
            <a:ext cx="533400"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597" name="Oval 53"/>
          <p:cNvSpPr>
            <a:spLocks noChangeArrowheads="1"/>
          </p:cNvSpPr>
          <p:nvPr/>
        </p:nvSpPr>
        <p:spPr bwMode="auto">
          <a:xfrm rot="21628264">
            <a:off x="3524250" y="3186113"/>
            <a:ext cx="533400" cy="534987"/>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598" name="Oval 54"/>
          <p:cNvSpPr>
            <a:spLocks noChangeArrowheads="1"/>
          </p:cNvSpPr>
          <p:nvPr/>
        </p:nvSpPr>
        <p:spPr bwMode="auto">
          <a:xfrm rot="21628264">
            <a:off x="2990850" y="3181350"/>
            <a:ext cx="531813" cy="534988"/>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599" name="Oval 55"/>
          <p:cNvSpPr>
            <a:spLocks noChangeArrowheads="1"/>
          </p:cNvSpPr>
          <p:nvPr/>
        </p:nvSpPr>
        <p:spPr bwMode="auto">
          <a:xfrm rot="21628264">
            <a:off x="2457450" y="3179763"/>
            <a:ext cx="534988"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0" name="Oval 56"/>
          <p:cNvSpPr>
            <a:spLocks noChangeArrowheads="1"/>
          </p:cNvSpPr>
          <p:nvPr/>
        </p:nvSpPr>
        <p:spPr bwMode="auto">
          <a:xfrm rot="21628264">
            <a:off x="1389063" y="3170238"/>
            <a:ext cx="534987"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1" name="Oval 57"/>
          <p:cNvSpPr>
            <a:spLocks noChangeArrowheads="1"/>
          </p:cNvSpPr>
          <p:nvPr/>
        </p:nvSpPr>
        <p:spPr bwMode="auto">
          <a:xfrm rot="21628264">
            <a:off x="2446338" y="4244975"/>
            <a:ext cx="533400" cy="531813"/>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2" name="Oval 58"/>
          <p:cNvSpPr>
            <a:spLocks noChangeArrowheads="1"/>
          </p:cNvSpPr>
          <p:nvPr/>
        </p:nvSpPr>
        <p:spPr bwMode="auto">
          <a:xfrm rot="21628264">
            <a:off x="1912938" y="4241800"/>
            <a:ext cx="531812"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3" name="Oval 59"/>
          <p:cNvSpPr>
            <a:spLocks noChangeArrowheads="1"/>
          </p:cNvSpPr>
          <p:nvPr/>
        </p:nvSpPr>
        <p:spPr bwMode="auto">
          <a:xfrm rot="21628264">
            <a:off x="1381125" y="4237038"/>
            <a:ext cx="533400"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4" name="Oval 60"/>
          <p:cNvSpPr>
            <a:spLocks noChangeArrowheads="1"/>
          </p:cNvSpPr>
          <p:nvPr/>
        </p:nvSpPr>
        <p:spPr bwMode="auto">
          <a:xfrm rot="21628264">
            <a:off x="2984500" y="3717925"/>
            <a:ext cx="533400"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5" name="Oval 61"/>
          <p:cNvSpPr>
            <a:spLocks noChangeArrowheads="1"/>
          </p:cNvSpPr>
          <p:nvPr/>
        </p:nvSpPr>
        <p:spPr bwMode="auto">
          <a:xfrm rot="21628264">
            <a:off x="2451100" y="3713163"/>
            <a:ext cx="531813"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6" name="Oval 62"/>
          <p:cNvSpPr>
            <a:spLocks noChangeArrowheads="1"/>
          </p:cNvSpPr>
          <p:nvPr/>
        </p:nvSpPr>
        <p:spPr bwMode="auto">
          <a:xfrm rot="21628264">
            <a:off x="1379538" y="5303838"/>
            <a:ext cx="533400"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7" name="Oval 63"/>
          <p:cNvSpPr>
            <a:spLocks noChangeArrowheads="1"/>
          </p:cNvSpPr>
          <p:nvPr/>
        </p:nvSpPr>
        <p:spPr bwMode="auto">
          <a:xfrm rot="21628264">
            <a:off x="1909763" y="4773613"/>
            <a:ext cx="531812"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8" name="Oval 64"/>
          <p:cNvSpPr>
            <a:spLocks noChangeArrowheads="1"/>
          </p:cNvSpPr>
          <p:nvPr/>
        </p:nvSpPr>
        <p:spPr bwMode="auto">
          <a:xfrm rot="21628264">
            <a:off x="1382713" y="4768850"/>
            <a:ext cx="533400" cy="533400"/>
          </a:xfrm>
          <a:prstGeom prst="ellipse">
            <a:avLst/>
          </a:prstGeom>
          <a:solidFill>
            <a:schemeClr val="tx2"/>
          </a:solidFill>
          <a:ln w="38100">
            <a:noFill/>
            <a:round/>
            <a:headEnd/>
            <a:tailEnd/>
          </a:ln>
          <a:effectLst/>
        </p:spPr>
        <p:txBody>
          <a:bodyPr wrap="none" anchor="ctr"/>
          <a:lstStyle/>
          <a:p>
            <a:pPr eaLnBrk="1" hangingPunct="1">
              <a:defRPr/>
            </a:pPr>
            <a:endParaRPr lang="en-US" sz="3200"/>
          </a:p>
        </p:txBody>
      </p:sp>
      <p:sp>
        <p:nvSpPr>
          <p:cNvPr id="364609" name="Text Box 65"/>
          <p:cNvSpPr txBox="1">
            <a:spLocks noChangeArrowheads="1"/>
          </p:cNvSpPr>
          <p:nvPr/>
        </p:nvSpPr>
        <p:spPr bwMode="auto">
          <a:xfrm>
            <a:off x="1420813" y="5967413"/>
            <a:ext cx="2463800"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n  . . . . . . .  2   1</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ChangeArrowheads="1"/>
          </p:cNvSpPr>
          <p:nvPr/>
        </p:nvSpPr>
        <p:spPr bwMode="auto">
          <a:xfrm>
            <a:off x="6211888" y="2743200"/>
            <a:ext cx="2697162" cy="3219450"/>
          </a:xfrm>
          <a:prstGeom prst="rect">
            <a:avLst/>
          </a:prstGeom>
          <a:solidFill>
            <a:schemeClr val="bg2"/>
          </a:solidFill>
          <a:ln w="38100">
            <a:solidFill>
              <a:schemeClr val="hlink"/>
            </a:solidFill>
            <a:miter lim="800000"/>
            <a:headEnd/>
            <a:tailEnd/>
          </a:ln>
          <a:effectLst/>
        </p:spPr>
        <p:txBody>
          <a:bodyPr wrap="none" anchor="ctr"/>
          <a:lstStyle/>
          <a:p>
            <a:pPr eaLnBrk="1" hangingPunct="1">
              <a:defRPr/>
            </a:pPr>
            <a:endParaRPr lang="en-US" sz="3200"/>
          </a:p>
        </p:txBody>
      </p:sp>
      <p:sp>
        <p:nvSpPr>
          <p:cNvPr id="365571" name="Rectangle 3"/>
          <p:cNvSpPr>
            <a:spLocks noChangeArrowheads="1"/>
          </p:cNvSpPr>
          <p:nvPr/>
        </p:nvSpPr>
        <p:spPr bwMode="auto">
          <a:xfrm>
            <a:off x="9525" y="22225"/>
            <a:ext cx="5429250" cy="3308350"/>
          </a:xfrm>
          <a:prstGeom prst="rect">
            <a:avLst/>
          </a:prstGeom>
          <a:noFill/>
          <a:ln w="9525">
            <a:noFill/>
            <a:miter lim="800000"/>
            <a:headEnd/>
            <a:tailEnd/>
          </a:ln>
        </p:spPr>
        <p:txBody>
          <a:bodyPr/>
          <a:lstStyle/>
          <a:p>
            <a:pPr eaLnBrk="1" hangingPunct="1">
              <a:spcBef>
                <a:spcPct val="50000"/>
              </a:spcBef>
              <a:defRPr/>
            </a:pPr>
            <a:endParaRPr lang="en-US" b="1"/>
          </a:p>
        </p:txBody>
      </p:sp>
      <p:grpSp>
        <p:nvGrpSpPr>
          <p:cNvPr id="244740" name="Group 4"/>
          <p:cNvGrpSpPr>
            <a:grpSpLocks/>
          </p:cNvGrpSpPr>
          <p:nvPr/>
        </p:nvGrpSpPr>
        <p:grpSpPr bwMode="auto">
          <a:xfrm>
            <a:off x="6248400" y="3276600"/>
            <a:ext cx="2671763" cy="2667000"/>
            <a:chOff x="3932" y="2643"/>
            <a:chExt cx="1683" cy="1680"/>
          </a:xfrm>
        </p:grpSpPr>
        <p:sp>
          <p:nvSpPr>
            <p:cNvPr id="365573" name="Oval 5"/>
            <p:cNvSpPr>
              <a:spLocks noChangeArrowheads="1"/>
            </p:cNvSpPr>
            <p:nvPr/>
          </p:nvSpPr>
          <p:spPr bwMode="auto">
            <a:xfrm rot="10810757">
              <a:off x="4942" y="3650"/>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4" name="Oval 6"/>
            <p:cNvSpPr>
              <a:spLocks noChangeArrowheads="1"/>
            </p:cNvSpPr>
            <p:nvPr/>
          </p:nvSpPr>
          <p:spPr bwMode="auto">
            <a:xfrm rot="10810757">
              <a:off x="4940" y="3986"/>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5" name="Oval 7"/>
            <p:cNvSpPr>
              <a:spLocks noChangeArrowheads="1"/>
            </p:cNvSpPr>
            <p:nvPr/>
          </p:nvSpPr>
          <p:spPr bwMode="auto">
            <a:xfrm rot="10810757">
              <a:off x="5278" y="3651"/>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6" name="Oval 8"/>
            <p:cNvSpPr>
              <a:spLocks noChangeArrowheads="1"/>
            </p:cNvSpPr>
            <p:nvPr/>
          </p:nvSpPr>
          <p:spPr bwMode="auto">
            <a:xfrm rot="10810757">
              <a:off x="3932" y="3982"/>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7" name="Oval 9"/>
            <p:cNvSpPr>
              <a:spLocks noChangeArrowheads="1"/>
            </p:cNvSpPr>
            <p:nvPr/>
          </p:nvSpPr>
          <p:spPr bwMode="auto">
            <a:xfrm rot="10810757">
              <a:off x="4268" y="398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8" name="Oval 10"/>
            <p:cNvSpPr>
              <a:spLocks noChangeArrowheads="1"/>
            </p:cNvSpPr>
            <p:nvPr/>
          </p:nvSpPr>
          <p:spPr bwMode="auto">
            <a:xfrm rot="10810757">
              <a:off x="4604" y="398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79" name="Oval 11"/>
            <p:cNvSpPr>
              <a:spLocks noChangeArrowheads="1"/>
            </p:cNvSpPr>
            <p:nvPr/>
          </p:nvSpPr>
          <p:spPr bwMode="auto">
            <a:xfrm rot="10810757">
              <a:off x="5276" y="398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0" name="Oval 12"/>
            <p:cNvSpPr>
              <a:spLocks noChangeArrowheads="1"/>
            </p:cNvSpPr>
            <p:nvPr/>
          </p:nvSpPr>
          <p:spPr bwMode="auto">
            <a:xfrm rot="10810757">
              <a:off x="4607" y="331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1" name="Oval 13"/>
            <p:cNvSpPr>
              <a:spLocks noChangeArrowheads="1"/>
            </p:cNvSpPr>
            <p:nvPr/>
          </p:nvSpPr>
          <p:spPr bwMode="auto">
            <a:xfrm rot="10810757">
              <a:off x="4943" y="3314"/>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2" name="Oval 14"/>
            <p:cNvSpPr>
              <a:spLocks noChangeArrowheads="1"/>
            </p:cNvSpPr>
            <p:nvPr/>
          </p:nvSpPr>
          <p:spPr bwMode="auto">
            <a:xfrm rot="10810757">
              <a:off x="5279" y="3315"/>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3" name="Oval 15"/>
            <p:cNvSpPr>
              <a:spLocks noChangeArrowheads="1"/>
            </p:cNvSpPr>
            <p:nvPr/>
          </p:nvSpPr>
          <p:spPr bwMode="auto">
            <a:xfrm rot="10810757">
              <a:off x="4270" y="3647"/>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4" name="Oval 16"/>
            <p:cNvSpPr>
              <a:spLocks noChangeArrowheads="1"/>
            </p:cNvSpPr>
            <p:nvPr/>
          </p:nvSpPr>
          <p:spPr bwMode="auto">
            <a:xfrm rot="10810757">
              <a:off x="4606" y="364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5" name="Oval 17"/>
            <p:cNvSpPr>
              <a:spLocks noChangeArrowheads="1"/>
            </p:cNvSpPr>
            <p:nvPr/>
          </p:nvSpPr>
          <p:spPr bwMode="auto">
            <a:xfrm rot="10810757">
              <a:off x="5276" y="2643"/>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6" name="Oval 18"/>
            <p:cNvSpPr>
              <a:spLocks noChangeArrowheads="1"/>
            </p:cNvSpPr>
            <p:nvPr/>
          </p:nvSpPr>
          <p:spPr bwMode="auto">
            <a:xfrm rot="10810757">
              <a:off x="4944" y="2978"/>
              <a:ext cx="336" cy="336"/>
            </a:xfrm>
            <a:prstGeom prst="ellipse">
              <a:avLst/>
            </a:prstGeom>
            <a:solidFill>
              <a:schemeClr val="tx1"/>
            </a:solidFill>
            <a:ln w="38100">
              <a:noFill/>
              <a:round/>
              <a:headEnd/>
              <a:tailEnd/>
            </a:ln>
            <a:effectLst/>
          </p:spPr>
          <p:txBody>
            <a:bodyPr wrap="none" anchor="ctr"/>
            <a:lstStyle/>
            <a:p>
              <a:pPr>
                <a:defRPr/>
              </a:pPr>
              <a:endParaRPr lang="en-CA"/>
            </a:p>
          </p:txBody>
        </p:sp>
        <p:sp>
          <p:nvSpPr>
            <p:cNvPr id="365587" name="Oval 19"/>
            <p:cNvSpPr>
              <a:spLocks noChangeArrowheads="1"/>
            </p:cNvSpPr>
            <p:nvPr/>
          </p:nvSpPr>
          <p:spPr bwMode="auto">
            <a:xfrm rot="10810757">
              <a:off x="5276" y="2979"/>
              <a:ext cx="336" cy="336"/>
            </a:xfrm>
            <a:prstGeom prst="ellipse">
              <a:avLst/>
            </a:prstGeom>
            <a:solidFill>
              <a:schemeClr val="tx1"/>
            </a:solidFill>
            <a:ln w="38100">
              <a:noFill/>
              <a:round/>
              <a:headEnd/>
              <a:tailEnd/>
            </a:ln>
            <a:effectLst/>
          </p:spPr>
          <p:txBody>
            <a:bodyPr wrap="none" anchor="ctr"/>
            <a:lstStyle/>
            <a:p>
              <a:pPr>
                <a:defRPr/>
              </a:pPr>
              <a:endParaRPr lang="en-CA"/>
            </a:p>
          </p:txBody>
        </p:sp>
      </p:grpSp>
      <p:grpSp>
        <p:nvGrpSpPr>
          <p:cNvPr id="244741" name="Group 20"/>
          <p:cNvGrpSpPr>
            <a:grpSpLocks/>
          </p:cNvGrpSpPr>
          <p:nvPr/>
        </p:nvGrpSpPr>
        <p:grpSpPr bwMode="auto">
          <a:xfrm>
            <a:off x="227013" y="152400"/>
            <a:ext cx="8869362" cy="977900"/>
            <a:chOff x="143" y="96"/>
            <a:chExt cx="5587" cy="616"/>
          </a:xfrm>
        </p:grpSpPr>
        <p:sp>
          <p:nvSpPr>
            <p:cNvPr id="365589" name="Rectangle 21"/>
            <p:cNvSpPr>
              <a:spLocks noChangeArrowheads="1"/>
            </p:cNvSpPr>
            <p:nvPr/>
          </p:nvSpPr>
          <p:spPr bwMode="auto">
            <a:xfrm>
              <a:off x="143" y="201"/>
              <a:ext cx="125"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1</a:t>
              </a:r>
              <a:endParaRPr lang="en-US" b="1"/>
            </a:p>
          </p:txBody>
        </p:sp>
        <p:sp>
          <p:nvSpPr>
            <p:cNvPr id="365590" name="Rectangle 22"/>
            <p:cNvSpPr>
              <a:spLocks noChangeArrowheads="1"/>
            </p:cNvSpPr>
            <p:nvPr/>
          </p:nvSpPr>
          <p:spPr bwMode="auto">
            <a:xfrm>
              <a:off x="379" y="201"/>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5591" name="Rectangle 23"/>
            <p:cNvSpPr>
              <a:spLocks noChangeArrowheads="1"/>
            </p:cNvSpPr>
            <p:nvPr/>
          </p:nvSpPr>
          <p:spPr bwMode="auto">
            <a:xfrm>
              <a:off x="616" y="201"/>
              <a:ext cx="125"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2</a:t>
              </a:r>
              <a:endParaRPr lang="en-US" b="1"/>
            </a:p>
          </p:txBody>
        </p:sp>
        <p:sp>
          <p:nvSpPr>
            <p:cNvPr id="365592" name="Rectangle 24"/>
            <p:cNvSpPr>
              <a:spLocks noChangeArrowheads="1"/>
            </p:cNvSpPr>
            <p:nvPr/>
          </p:nvSpPr>
          <p:spPr bwMode="auto">
            <a:xfrm>
              <a:off x="852" y="201"/>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5593" name="Rectangle 25"/>
            <p:cNvSpPr>
              <a:spLocks noChangeArrowheads="1"/>
            </p:cNvSpPr>
            <p:nvPr/>
          </p:nvSpPr>
          <p:spPr bwMode="auto">
            <a:xfrm>
              <a:off x="1089" y="201"/>
              <a:ext cx="125"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3</a:t>
              </a:r>
              <a:endParaRPr lang="en-US" b="1"/>
            </a:p>
          </p:txBody>
        </p:sp>
        <p:sp>
          <p:nvSpPr>
            <p:cNvPr id="365594" name="Rectangle 26"/>
            <p:cNvSpPr>
              <a:spLocks noChangeArrowheads="1"/>
            </p:cNvSpPr>
            <p:nvPr/>
          </p:nvSpPr>
          <p:spPr bwMode="auto">
            <a:xfrm>
              <a:off x="1325" y="201"/>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5595" name="Rectangle 27"/>
            <p:cNvSpPr>
              <a:spLocks noChangeArrowheads="1"/>
            </p:cNvSpPr>
            <p:nvPr/>
          </p:nvSpPr>
          <p:spPr bwMode="auto">
            <a:xfrm>
              <a:off x="1559" y="201"/>
              <a:ext cx="222"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 .</a:t>
              </a:r>
              <a:endParaRPr lang="en-US" b="1"/>
            </a:p>
          </p:txBody>
        </p:sp>
        <p:sp>
          <p:nvSpPr>
            <p:cNvPr id="365596" name="Rectangle 28"/>
            <p:cNvSpPr>
              <a:spLocks noChangeArrowheads="1"/>
            </p:cNvSpPr>
            <p:nvPr/>
          </p:nvSpPr>
          <p:spPr bwMode="auto">
            <a:xfrm>
              <a:off x="2032" y="201"/>
              <a:ext cx="159"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 </a:t>
              </a:r>
              <a:endParaRPr lang="en-US" b="1"/>
            </a:p>
          </p:txBody>
        </p:sp>
        <p:sp>
          <p:nvSpPr>
            <p:cNvPr id="365597" name="Rectangle 29"/>
            <p:cNvSpPr>
              <a:spLocks noChangeArrowheads="1"/>
            </p:cNvSpPr>
            <p:nvPr/>
          </p:nvSpPr>
          <p:spPr bwMode="auto">
            <a:xfrm>
              <a:off x="2269" y="201"/>
              <a:ext cx="236"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n-1</a:t>
              </a:r>
              <a:endParaRPr lang="en-US" b="1"/>
            </a:p>
          </p:txBody>
        </p:sp>
        <p:sp>
          <p:nvSpPr>
            <p:cNvPr id="365598" name="Rectangle 30"/>
            <p:cNvSpPr>
              <a:spLocks noChangeArrowheads="1"/>
            </p:cNvSpPr>
            <p:nvPr/>
          </p:nvSpPr>
          <p:spPr bwMode="auto">
            <a:xfrm>
              <a:off x="2505" y="201"/>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5599" name="Rectangle 31"/>
            <p:cNvSpPr>
              <a:spLocks noChangeArrowheads="1"/>
            </p:cNvSpPr>
            <p:nvPr/>
          </p:nvSpPr>
          <p:spPr bwMode="auto">
            <a:xfrm>
              <a:off x="2742" y="201"/>
              <a:ext cx="131"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n</a:t>
              </a:r>
              <a:endParaRPr lang="en-US" b="1"/>
            </a:p>
          </p:txBody>
        </p:sp>
        <p:sp>
          <p:nvSpPr>
            <p:cNvPr id="365600" name="Rectangle 32"/>
            <p:cNvSpPr>
              <a:spLocks noChangeArrowheads="1"/>
            </p:cNvSpPr>
            <p:nvPr/>
          </p:nvSpPr>
          <p:spPr bwMode="auto">
            <a:xfrm>
              <a:off x="2978" y="201"/>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a:t>
              </a:r>
              <a:endParaRPr lang="en-US" b="1"/>
            </a:p>
          </p:txBody>
        </p:sp>
        <p:sp>
          <p:nvSpPr>
            <p:cNvPr id="365601" name="Rectangle 33"/>
            <p:cNvSpPr>
              <a:spLocks noChangeArrowheads="1"/>
            </p:cNvSpPr>
            <p:nvPr/>
          </p:nvSpPr>
          <p:spPr bwMode="auto">
            <a:xfrm>
              <a:off x="3215" y="201"/>
              <a:ext cx="137"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FF"/>
                  </a:solidFill>
                  <a:latin typeface="Arial" pitchFamily="34" charset="0"/>
                </a:rPr>
                <a:t>S</a:t>
              </a:r>
              <a:endParaRPr lang="en-US" b="1"/>
            </a:p>
          </p:txBody>
        </p:sp>
        <p:sp>
          <p:nvSpPr>
            <p:cNvPr id="365602" name="Rectangle 34"/>
            <p:cNvSpPr>
              <a:spLocks noChangeArrowheads="1"/>
            </p:cNvSpPr>
            <p:nvPr/>
          </p:nvSpPr>
          <p:spPr bwMode="auto">
            <a:xfrm>
              <a:off x="143" y="543"/>
              <a:ext cx="131"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a:t>
              </a:r>
              <a:endParaRPr lang="en-US" b="1"/>
            </a:p>
          </p:txBody>
        </p:sp>
        <p:sp>
          <p:nvSpPr>
            <p:cNvPr id="365603" name="Rectangle 35"/>
            <p:cNvSpPr>
              <a:spLocks noChangeArrowheads="1"/>
            </p:cNvSpPr>
            <p:nvPr/>
          </p:nvSpPr>
          <p:spPr bwMode="auto">
            <a:xfrm>
              <a:off x="379" y="543"/>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5604" name="Rectangle 36"/>
            <p:cNvSpPr>
              <a:spLocks noChangeArrowheads="1"/>
            </p:cNvSpPr>
            <p:nvPr/>
          </p:nvSpPr>
          <p:spPr bwMode="auto">
            <a:xfrm>
              <a:off x="616" y="543"/>
              <a:ext cx="236"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n-1</a:t>
              </a:r>
              <a:endParaRPr lang="en-US" b="1"/>
            </a:p>
          </p:txBody>
        </p:sp>
        <p:sp>
          <p:nvSpPr>
            <p:cNvPr id="365605" name="Rectangle 37"/>
            <p:cNvSpPr>
              <a:spLocks noChangeArrowheads="1"/>
            </p:cNvSpPr>
            <p:nvPr/>
          </p:nvSpPr>
          <p:spPr bwMode="auto">
            <a:xfrm>
              <a:off x="852" y="543"/>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5606" name="Rectangle 38"/>
            <p:cNvSpPr>
              <a:spLocks noChangeArrowheads="1"/>
            </p:cNvSpPr>
            <p:nvPr/>
          </p:nvSpPr>
          <p:spPr bwMode="auto">
            <a:xfrm>
              <a:off x="1089" y="543"/>
              <a:ext cx="236"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n-2</a:t>
              </a:r>
              <a:endParaRPr lang="en-US" b="1"/>
            </a:p>
          </p:txBody>
        </p:sp>
        <p:sp>
          <p:nvSpPr>
            <p:cNvPr id="365607" name="Rectangle 39"/>
            <p:cNvSpPr>
              <a:spLocks noChangeArrowheads="1"/>
            </p:cNvSpPr>
            <p:nvPr/>
          </p:nvSpPr>
          <p:spPr bwMode="auto">
            <a:xfrm>
              <a:off x="1325" y="543"/>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5608" name="Rectangle 40"/>
            <p:cNvSpPr>
              <a:spLocks noChangeArrowheads="1"/>
            </p:cNvSpPr>
            <p:nvPr/>
          </p:nvSpPr>
          <p:spPr bwMode="auto">
            <a:xfrm>
              <a:off x="1559" y="543"/>
              <a:ext cx="28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 . . . </a:t>
              </a:r>
              <a:endParaRPr lang="en-US" b="1"/>
            </a:p>
          </p:txBody>
        </p:sp>
        <p:sp>
          <p:nvSpPr>
            <p:cNvPr id="365609" name="Rectangle 41"/>
            <p:cNvSpPr>
              <a:spLocks noChangeArrowheads="1"/>
            </p:cNvSpPr>
            <p:nvPr/>
          </p:nvSpPr>
          <p:spPr bwMode="auto">
            <a:xfrm>
              <a:off x="2032" y="543"/>
              <a:ext cx="159"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 +</a:t>
              </a:r>
              <a:endParaRPr lang="en-US" b="1"/>
            </a:p>
          </p:txBody>
        </p:sp>
        <p:sp>
          <p:nvSpPr>
            <p:cNvPr id="365610" name="Rectangle 42"/>
            <p:cNvSpPr>
              <a:spLocks noChangeArrowheads="1"/>
            </p:cNvSpPr>
            <p:nvPr/>
          </p:nvSpPr>
          <p:spPr bwMode="auto">
            <a:xfrm>
              <a:off x="2269" y="543"/>
              <a:ext cx="125"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2</a:t>
              </a:r>
              <a:endParaRPr lang="en-US" b="1"/>
            </a:p>
          </p:txBody>
        </p:sp>
        <p:sp>
          <p:nvSpPr>
            <p:cNvPr id="365611" name="Rectangle 43"/>
            <p:cNvSpPr>
              <a:spLocks noChangeArrowheads="1"/>
            </p:cNvSpPr>
            <p:nvPr/>
          </p:nvSpPr>
          <p:spPr bwMode="auto">
            <a:xfrm>
              <a:off x="2505" y="543"/>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5612" name="Rectangle 44"/>
            <p:cNvSpPr>
              <a:spLocks noChangeArrowheads="1"/>
            </p:cNvSpPr>
            <p:nvPr/>
          </p:nvSpPr>
          <p:spPr bwMode="auto">
            <a:xfrm>
              <a:off x="2742" y="543"/>
              <a:ext cx="125"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1</a:t>
              </a:r>
              <a:endParaRPr lang="en-US" b="1"/>
            </a:p>
          </p:txBody>
        </p:sp>
        <p:sp>
          <p:nvSpPr>
            <p:cNvPr id="365613" name="Rectangle 45"/>
            <p:cNvSpPr>
              <a:spLocks noChangeArrowheads="1"/>
            </p:cNvSpPr>
            <p:nvPr/>
          </p:nvSpPr>
          <p:spPr bwMode="auto">
            <a:xfrm>
              <a:off x="2978" y="543"/>
              <a:ext cx="128"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a:t>
              </a:r>
              <a:endParaRPr lang="en-US" b="1"/>
            </a:p>
          </p:txBody>
        </p:sp>
        <p:sp>
          <p:nvSpPr>
            <p:cNvPr id="365614" name="Rectangle 46"/>
            <p:cNvSpPr>
              <a:spLocks noChangeArrowheads="1"/>
            </p:cNvSpPr>
            <p:nvPr/>
          </p:nvSpPr>
          <p:spPr bwMode="auto">
            <a:xfrm>
              <a:off x="3215" y="543"/>
              <a:ext cx="137" cy="169"/>
            </a:xfrm>
            <a:prstGeom prst="rect">
              <a:avLst/>
            </a:prstGeom>
            <a:noFill/>
            <a:ln w="9525">
              <a:noFill/>
              <a:miter lim="800000"/>
              <a:headEnd/>
              <a:tailEnd/>
            </a:ln>
          </p:spPr>
          <p:txBody>
            <a:bodyPr wrap="none" lIns="0" tIns="0" rIns="0" bIns="0">
              <a:spAutoFit/>
            </a:bodyPr>
            <a:lstStyle/>
            <a:p>
              <a:pPr eaLnBrk="1" hangingPunct="1">
                <a:spcBef>
                  <a:spcPct val="50000"/>
                </a:spcBef>
                <a:defRPr/>
              </a:pPr>
              <a:r>
                <a:rPr lang="en-US" sz="1400" b="1">
                  <a:solidFill>
                    <a:srgbClr val="FFFF00"/>
                  </a:solidFill>
                  <a:latin typeface="Arial" pitchFamily="34" charset="0"/>
                </a:rPr>
                <a:t>S</a:t>
              </a:r>
              <a:endParaRPr lang="en-US" b="1"/>
            </a:p>
          </p:txBody>
        </p:sp>
        <p:sp>
          <p:nvSpPr>
            <p:cNvPr id="365615" name="Text Box 47"/>
            <p:cNvSpPr txBox="1">
              <a:spLocks noChangeArrowheads="1"/>
            </p:cNvSpPr>
            <p:nvPr/>
          </p:nvSpPr>
          <p:spPr bwMode="auto">
            <a:xfrm>
              <a:off x="3496" y="96"/>
              <a:ext cx="2234" cy="288"/>
            </a:xfrm>
            <a:prstGeom prst="rect">
              <a:avLst/>
            </a:prstGeom>
            <a:noFill/>
            <a:ln w="38100">
              <a:noFill/>
              <a:miter lim="800000"/>
              <a:headEnd/>
              <a:tailEnd/>
            </a:ln>
            <a:effectLst/>
          </p:spPr>
          <p:txBody>
            <a:bodyPr wrap="none" lIns="91433" tIns="45717" rIns="91433" bIns="45717" anchor="ctr">
              <a:spAutoFit/>
            </a:bodyPr>
            <a:lstStyle/>
            <a:p>
              <a:pPr>
                <a:defRPr/>
              </a:pPr>
              <a:r>
                <a:rPr lang="en-US" sz="2400" b="1">
                  <a:latin typeface="Arial Rounded MT Bold" pitchFamily="34" charset="0"/>
                </a:rPr>
                <a:t>= number of white dots</a:t>
              </a:r>
            </a:p>
          </p:txBody>
        </p:sp>
      </p:grpSp>
      <p:sp>
        <p:nvSpPr>
          <p:cNvPr id="365616" name="Text Box 48"/>
          <p:cNvSpPr txBox="1">
            <a:spLocks noChangeArrowheads="1"/>
          </p:cNvSpPr>
          <p:nvPr/>
        </p:nvSpPr>
        <p:spPr bwMode="auto">
          <a:xfrm>
            <a:off x="5478463" y="762000"/>
            <a:ext cx="3686175" cy="457200"/>
          </a:xfrm>
          <a:prstGeom prst="rect">
            <a:avLst/>
          </a:prstGeom>
          <a:noFill/>
          <a:ln w="38100">
            <a:noFill/>
            <a:miter lim="800000"/>
            <a:headEnd/>
            <a:tailEnd/>
          </a:ln>
          <a:effectLst/>
        </p:spPr>
        <p:txBody>
          <a:bodyPr wrap="none" lIns="91433" tIns="45717" rIns="91433" bIns="45717" anchor="ctr">
            <a:spAutoFit/>
          </a:bodyPr>
          <a:lstStyle/>
          <a:p>
            <a:pPr>
              <a:defRPr/>
            </a:pPr>
            <a:r>
              <a:rPr lang="en-US" sz="2400" b="1">
                <a:solidFill>
                  <a:schemeClr val="tx2"/>
                </a:solidFill>
                <a:latin typeface="Arial Rounded MT Bold" pitchFamily="34" charset="0"/>
              </a:rPr>
              <a:t>= number of yellow dots</a:t>
            </a:r>
          </a:p>
        </p:txBody>
      </p:sp>
      <p:grpSp>
        <p:nvGrpSpPr>
          <p:cNvPr id="4" name="Group 49"/>
          <p:cNvGrpSpPr>
            <a:grpSpLocks/>
          </p:cNvGrpSpPr>
          <p:nvPr/>
        </p:nvGrpSpPr>
        <p:grpSpPr bwMode="auto">
          <a:xfrm>
            <a:off x="1905000" y="2673350"/>
            <a:ext cx="7054850" cy="3651250"/>
            <a:chOff x="1200" y="1684"/>
            <a:chExt cx="4444" cy="2300"/>
          </a:xfrm>
        </p:grpSpPr>
        <p:sp>
          <p:nvSpPr>
            <p:cNvPr id="365618" name="Text Box 50"/>
            <p:cNvSpPr txBox="1">
              <a:spLocks noChangeArrowheads="1"/>
            </p:cNvSpPr>
            <p:nvPr/>
          </p:nvSpPr>
          <p:spPr bwMode="auto">
            <a:xfrm>
              <a:off x="3876" y="3772"/>
              <a:ext cx="1768" cy="212"/>
            </a:xfrm>
            <a:prstGeom prst="rect">
              <a:avLst/>
            </a:prstGeom>
            <a:noFill/>
            <a:ln w="38100">
              <a:noFill/>
              <a:miter lim="800000"/>
              <a:headEnd/>
              <a:tailEnd/>
            </a:ln>
            <a:effectLst/>
          </p:spPr>
          <p:txBody>
            <a:bodyPr wrap="none" lIns="91433" tIns="45717" rIns="91433" bIns="45717" anchor="ctr">
              <a:spAutoFit/>
            </a:bodyPr>
            <a:lstStyle/>
            <a:p>
              <a:pPr>
                <a:defRPr/>
              </a:pPr>
              <a:r>
                <a:rPr lang="en-US" sz="1600" b="1">
                  <a:solidFill>
                    <a:schemeClr val="folHlink"/>
                  </a:solidFill>
                  <a:latin typeface="Arial Rounded MT Bold" pitchFamily="34" charset="0"/>
                </a:rPr>
                <a:t> n+1   n+1    n+1     n+1   n+1</a:t>
              </a:r>
              <a:endParaRPr lang="en-US" sz="1600" b="1">
                <a:latin typeface="Arial Rounded MT Bold" pitchFamily="34" charset="0"/>
              </a:endParaRPr>
            </a:p>
          </p:txBody>
        </p:sp>
        <p:sp>
          <p:nvSpPr>
            <p:cNvPr id="365619" name="Text Box 51"/>
            <p:cNvSpPr txBox="1">
              <a:spLocks noChangeArrowheads="1"/>
            </p:cNvSpPr>
            <p:nvPr/>
          </p:nvSpPr>
          <p:spPr bwMode="auto">
            <a:xfrm>
              <a:off x="3684" y="3363"/>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0" name="Text Box 52"/>
            <p:cNvSpPr txBox="1">
              <a:spLocks noChangeArrowheads="1"/>
            </p:cNvSpPr>
            <p:nvPr/>
          </p:nvSpPr>
          <p:spPr bwMode="auto">
            <a:xfrm>
              <a:off x="3684" y="3020"/>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1" name="Text Box 53"/>
            <p:cNvSpPr txBox="1">
              <a:spLocks noChangeArrowheads="1"/>
            </p:cNvSpPr>
            <p:nvPr/>
          </p:nvSpPr>
          <p:spPr bwMode="auto">
            <a:xfrm>
              <a:off x="3684" y="2654"/>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2" name="Text Box 54"/>
            <p:cNvSpPr txBox="1">
              <a:spLocks noChangeArrowheads="1"/>
            </p:cNvSpPr>
            <p:nvPr/>
          </p:nvSpPr>
          <p:spPr bwMode="auto">
            <a:xfrm>
              <a:off x="3684" y="2361"/>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3" name="Text Box 55"/>
            <p:cNvSpPr txBox="1">
              <a:spLocks noChangeArrowheads="1"/>
            </p:cNvSpPr>
            <p:nvPr/>
          </p:nvSpPr>
          <p:spPr bwMode="auto">
            <a:xfrm>
              <a:off x="3684" y="2020"/>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4" name="Text Box 56"/>
            <p:cNvSpPr txBox="1">
              <a:spLocks noChangeArrowheads="1"/>
            </p:cNvSpPr>
            <p:nvPr/>
          </p:nvSpPr>
          <p:spPr bwMode="auto">
            <a:xfrm>
              <a:off x="3684" y="1684"/>
              <a:ext cx="192" cy="366"/>
            </a:xfrm>
            <a:prstGeom prst="rect">
              <a:avLst/>
            </a:prstGeom>
            <a:noFill/>
            <a:ln w="38100">
              <a:noFill/>
              <a:miter lim="800000"/>
              <a:headEnd/>
              <a:tailEnd/>
            </a:ln>
            <a:effectLst/>
          </p:spPr>
          <p:txBody>
            <a:bodyPr lIns="91433" tIns="45717" rIns="91433" bIns="45717" anchor="ctr">
              <a:spAutoFit/>
            </a:bodyPr>
            <a:lstStyle/>
            <a:p>
              <a:pPr>
                <a:lnSpc>
                  <a:spcPct val="200000"/>
                </a:lnSpc>
                <a:defRPr/>
              </a:pPr>
              <a:r>
                <a:rPr lang="en-US" sz="1600" b="1">
                  <a:solidFill>
                    <a:schemeClr val="folHlink"/>
                  </a:solidFill>
                  <a:latin typeface="Arial Rounded MT Bold" pitchFamily="34" charset="0"/>
                </a:rPr>
                <a:t>n</a:t>
              </a:r>
              <a:endParaRPr lang="en-US" sz="2400" b="1">
                <a:latin typeface="Arial Rounded MT Bold" pitchFamily="34" charset="0"/>
              </a:endParaRPr>
            </a:p>
          </p:txBody>
        </p:sp>
        <p:sp>
          <p:nvSpPr>
            <p:cNvPr id="365625" name="Text Box 57"/>
            <p:cNvSpPr txBox="1">
              <a:spLocks noChangeArrowheads="1"/>
            </p:cNvSpPr>
            <p:nvPr/>
          </p:nvSpPr>
          <p:spPr bwMode="auto">
            <a:xfrm>
              <a:off x="1200" y="2519"/>
              <a:ext cx="1824" cy="768"/>
            </a:xfrm>
            <a:prstGeom prst="rect">
              <a:avLst/>
            </a:prstGeom>
            <a:noFill/>
            <a:ln w="38100">
              <a:noFill/>
              <a:miter lim="800000"/>
              <a:headEnd/>
              <a:tailEnd/>
            </a:ln>
            <a:effectLst/>
          </p:spPr>
          <p:txBody>
            <a:bodyPr lIns="91433" tIns="45717" rIns="91433" bIns="45717" anchor="ctr"/>
            <a:lstStyle/>
            <a:p>
              <a:pPr>
                <a:defRPr/>
              </a:pPr>
              <a:r>
                <a:rPr lang="en-US" sz="2400" b="1">
                  <a:solidFill>
                    <a:schemeClr val="accent2"/>
                  </a:solidFill>
                  <a:latin typeface="Arial Rounded MT Bold" pitchFamily="34" charset="0"/>
                </a:rPr>
                <a:t>= n(n+1) dots in the grid</a:t>
              </a:r>
            </a:p>
          </p:txBody>
        </p:sp>
      </p:grpSp>
      <p:grpSp>
        <p:nvGrpSpPr>
          <p:cNvPr id="5" name="Group 58"/>
          <p:cNvGrpSpPr>
            <a:grpSpLocks/>
          </p:cNvGrpSpPr>
          <p:nvPr/>
        </p:nvGrpSpPr>
        <p:grpSpPr bwMode="auto">
          <a:xfrm>
            <a:off x="1905000" y="2743200"/>
            <a:ext cx="7024688" cy="3297238"/>
            <a:chOff x="1200" y="1720"/>
            <a:chExt cx="4425" cy="2077"/>
          </a:xfrm>
        </p:grpSpPr>
        <p:grpSp>
          <p:nvGrpSpPr>
            <p:cNvPr id="244746" name="Group 59"/>
            <p:cNvGrpSpPr>
              <a:grpSpLocks/>
            </p:cNvGrpSpPr>
            <p:nvPr/>
          </p:nvGrpSpPr>
          <p:grpSpPr bwMode="auto">
            <a:xfrm>
              <a:off x="3934" y="1720"/>
              <a:ext cx="1691" cy="1680"/>
              <a:chOff x="4327" y="1835"/>
              <a:chExt cx="1861" cy="1792"/>
            </a:xfrm>
          </p:grpSpPr>
          <p:sp>
            <p:nvSpPr>
              <p:cNvPr id="365628" name="Oval 60"/>
              <p:cNvSpPr>
                <a:spLocks noChangeArrowheads="1"/>
              </p:cNvSpPr>
              <p:nvPr/>
            </p:nvSpPr>
            <p:spPr bwMode="auto">
              <a:xfrm rot="21644464">
                <a:off x="4704" y="2197"/>
                <a:ext cx="369" cy="359"/>
              </a:xfrm>
              <a:prstGeom prst="ellipse">
                <a:avLst/>
              </a:prstGeom>
              <a:solidFill>
                <a:schemeClr val="tx2"/>
              </a:solidFill>
              <a:ln w="38100">
                <a:noFill/>
                <a:round/>
                <a:headEnd/>
                <a:tailEnd/>
              </a:ln>
              <a:effectLst/>
            </p:spPr>
            <p:txBody>
              <a:bodyPr wrap="none" anchor="ctr"/>
              <a:lstStyle/>
              <a:p>
                <a:pPr>
                  <a:defRPr/>
                </a:pPr>
                <a:endParaRPr lang="en-CA"/>
              </a:p>
            </p:txBody>
          </p:sp>
          <p:sp>
            <p:nvSpPr>
              <p:cNvPr id="365629" name="Oval 61"/>
              <p:cNvSpPr>
                <a:spLocks noChangeArrowheads="1"/>
              </p:cNvSpPr>
              <p:nvPr/>
            </p:nvSpPr>
            <p:spPr bwMode="auto">
              <a:xfrm rot="21644464">
                <a:off x="4710" y="1840"/>
                <a:ext cx="369" cy="355"/>
              </a:xfrm>
              <a:prstGeom prst="ellipse">
                <a:avLst/>
              </a:prstGeom>
              <a:solidFill>
                <a:schemeClr val="tx2"/>
              </a:solidFill>
              <a:ln w="38100">
                <a:noFill/>
                <a:round/>
                <a:headEnd/>
                <a:tailEnd/>
              </a:ln>
              <a:effectLst/>
            </p:spPr>
            <p:txBody>
              <a:bodyPr wrap="none" anchor="ctr"/>
              <a:lstStyle/>
              <a:p>
                <a:pPr>
                  <a:defRPr/>
                </a:pPr>
                <a:endParaRPr lang="en-CA"/>
              </a:p>
            </p:txBody>
          </p:sp>
          <p:sp>
            <p:nvSpPr>
              <p:cNvPr id="365630" name="Oval 62"/>
              <p:cNvSpPr>
                <a:spLocks noChangeArrowheads="1"/>
              </p:cNvSpPr>
              <p:nvPr/>
            </p:nvSpPr>
            <p:spPr bwMode="auto">
              <a:xfrm rot="21644464">
                <a:off x="4335" y="2192"/>
                <a:ext cx="370" cy="355"/>
              </a:xfrm>
              <a:prstGeom prst="ellipse">
                <a:avLst/>
              </a:prstGeom>
              <a:solidFill>
                <a:schemeClr val="tx2"/>
              </a:solidFill>
              <a:ln w="38100">
                <a:noFill/>
                <a:round/>
                <a:headEnd/>
                <a:tailEnd/>
              </a:ln>
              <a:effectLst/>
            </p:spPr>
            <p:txBody>
              <a:bodyPr wrap="none" anchor="ctr"/>
              <a:lstStyle/>
              <a:p>
                <a:pPr>
                  <a:defRPr/>
                </a:pPr>
                <a:endParaRPr lang="en-CA"/>
              </a:p>
            </p:txBody>
          </p:sp>
          <p:sp>
            <p:nvSpPr>
              <p:cNvPr id="365631" name="Oval 63"/>
              <p:cNvSpPr>
                <a:spLocks noChangeArrowheads="1"/>
              </p:cNvSpPr>
              <p:nvPr/>
            </p:nvSpPr>
            <p:spPr bwMode="auto">
              <a:xfrm rot="21644464">
                <a:off x="5818" y="1854"/>
                <a:ext cx="370" cy="357"/>
              </a:xfrm>
              <a:prstGeom prst="ellipse">
                <a:avLst/>
              </a:prstGeom>
              <a:solidFill>
                <a:schemeClr val="tx2"/>
              </a:solidFill>
              <a:ln w="38100">
                <a:noFill/>
                <a:round/>
                <a:headEnd/>
                <a:tailEnd/>
              </a:ln>
              <a:effectLst/>
            </p:spPr>
            <p:txBody>
              <a:bodyPr wrap="none" anchor="ctr"/>
              <a:lstStyle/>
              <a:p>
                <a:pPr>
                  <a:defRPr/>
                </a:pPr>
                <a:endParaRPr lang="en-CA"/>
              </a:p>
            </p:txBody>
          </p:sp>
          <p:sp>
            <p:nvSpPr>
              <p:cNvPr id="365632" name="Oval 64"/>
              <p:cNvSpPr>
                <a:spLocks noChangeArrowheads="1"/>
              </p:cNvSpPr>
              <p:nvPr/>
            </p:nvSpPr>
            <p:spPr bwMode="auto">
              <a:xfrm rot="21644464">
                <a:off x="5448" y="1849"/>
                <a:ext cx="369" cy="359"/>
              </a:xfrm>
              <a:prstGeom prst="ellipse">
                <a:avLst/>
              </a:prstGeom>
              <a:solidFill>
                <a:schemeClr val="tx2"/>
              </a:solidFill>
              <a:ln w="38100">
                <a:noFill/>
                <a:round/>
                <a:headEnd/>
                <a:tailEnd/>
              </a:ln>
              <a:effectLst/>
            </p:spPr>
            <p:txBody>
              <a:bodyPr wrap="none" anchor="ctr"/>
              <a:lstStyle/>
              <a:p>
                <a:pPr>
                  <a:defRPr/>
                </a:pPr>
                <a:endParaRPr lang="en-CA"/>
              </a:p>
            </p:txBody>
          </p:sp>
          <p:sp>
            <p:nvSpPr>
              <p:cNvPr id="365633" name="Oval 65"/>
              <p:cNvSpPr>
                <a:spLocks noChangeArrowheads="1"/>
              </p:cNvSpPr>
              <p:nvPr/>
            </p:nvSpPr>
            <p:spPr bwMode="auto">
              <a:xfrm rot="21644464">
                <a:off x="5080" y="1845"/>
                <a:ext cx="370" cy="359"/>
              </a:xfrm>
              <a:prstGeom prst="ellipse">
                <a:avLst/>
              </a:prstGeom>
              <a:solidFill>
                <a:schemeClr val="tx2"/>
              </a:solidFill>
              <a:ln w="38100">
                <a:noFill/>
                <a:round/>
                <a:headEnd/>
                <a:tailEnd/>
              </a:ln>
              <a:effectLst/>
            </p:spPr>
            <p:txBody>
              <a:bodyPr wrap="none" anchor="ctr"/>
              <a:lstStyle/>
              <a:p>
                <a:pPr>
                  <a:defRPr/>
                </a:pPr>
                <a:endParaRPr lang="en-CA"/>
              </a:p>
            </p:txBody>
          </p:sp>
          <p:sp>
            <p:nvSpPr>
              <p:cNvPr id="365634" name="Oval 66"/>
              <p:cNvSpPr>
                <a:spLocks noChangeArrowheads="1"/>
              </p:cNvSpPr>
              <p:nvPr/>
            </p:nvSpPr>
            <p:spPr bwMode="auto">
              <a:xfrm rot="21644464">
                <a:off x="4341" y="1835"/>
                <a:ext cx="370" cy="358"/>
              </a:xfrm>
              <a:prstGeom prst="ellipse">
                <a:avLst/>
              </a:prstGeom>
              <a:solidFill>
                <a:schemeClr val="tx2"/>
              </a:solidFill>
              <a:ln w="38100">
                <a:noFill/>
                <a:round/>
                <a:headEnd/>
                <a:tailEnd/>
              </a:ln>
              <a:effectLst/>
            </p:spPr>
            <p:txBody>
              <a:bodyPr wrap="none" anchor="ctr"/>
              <a:lstStyle/>
              <a:p>
                <a:pPr>
                  <a:defRPr/>
                </a:pPr>
                <a:endParaRPr lang="en-CA"/>
              </a:p>
            </p:txBody>
          </p:sp>
          <p:sp>
            <p:nvSpPr>
              <p:cNvPr id="365635" name="Oval 67"/>
              <p:cNvSpPr>
                <a:spLocks noChangeArrowheads="1"/>
              </p:cNvSpPr>
              <p:nvPr/>
            </p:nvSpPr>
            <p:spPr bwMode="auto">
              <a:xfrm rot="21644464">
                <a:off x="5069" y="2561"/>
                <a:ext cx="370" cy="354"/>
              </a:xfrm>
              <a:prstGeom prst="ellipse">
                <a:avLst/>
              </a:prstGeom>
              <a:solidFill>
                <a:schemeClr val="tx2"/>
              </a:solidFill>
              <a:ln w="38100">
                <a:noFill/>
                <a:round/>
                <a:headEnd/>
                <a:tailEnd/>
              </a:ln>
              <a:effectLst/>
            </p:spPr>
            <p:txBody>
              <a:bodyPr wrap="none" anchor="ctr"/>
              <a:lstStyle/>
              <a:p>
                <a:pPr>
                  <a:defRPr/>
                </a:pPr>
                <a:endParaRPr lang="en-CA"/>
              </a:p>
            </p:txBody>
          </p:sp>
          <p:sp>
            <p:nvSpPr>
              <p:cNvPr id="365636" name="Oval 68"/>
              <p:cNvSpPr>
                <a:spLocks noChangeArrowheads="1"/>
              </p:cNvSpPr>
              <p:nvPr/>
            </p:nvSpPr>
            <p:spPr bwMode="auto">
              <a:xfrm rot="21644464">
                <a:off x="4700" y="2557"/>
                <a:ext cx="369" cy="358"/>
              </a:xfrm>
              <a:prstGeom prst="ellipse">
                <a:avLst/>
              </a:prstGeom>
              <a:solidFill>
                <a:schemeClr val="tx2"/>
              </a:solidFill>
              <a:ln w="38100">
                <a:noFill/>
                <a:round/>
                <a:headEnd/>
                <a:tailEnd/>
              </a:ln>
              <a:effectLst/>
            </p:spPr>
            <p:txBody>
              <a:bodyPr wrap="none" anchor="ctr"/>
              <a:lstStyle/>
              <a:p>
                <a:pPr>
                  <a:defRPr/>
                </a:pPr>
                <a:endParaRPr lang="en-CA"/>
              </a:p>
            </p:txBody>
          </p:sp>
          <p:sp>
            <p:nvSpPr>
              <p:cNvPr id="365637" name="Oval 69"/>
              <p:cNvSpPr>
                <a:spLocks noChangeArrowheads="1"/>
              </p:cNvSpPr>
              <p:nvPr/>
            </p:nvSpPr>
            <p:spPr bwMode="auto">
              <a:xfrm rot="21644464">
                <a:off x="4331" y="2552"/>
                <a:ext cx="370" cy="358"/>
              </a:xfrm>
              <a:prstGeom prst="ellipse">
                <a:avLst/>
              </a:prstGeom>
              <a:solidFill>
                <a:schemeClr val="tx2"/>
              </a:solidFill>
              <a:ln w="38100">
                <a:noFill/>
                <a:round/>
                <a:headEnd/>
                <a:tailEnd/>
              </a:ln>
              <a:effectLst/>
            </p:spPr>
            <p:txBody>
              <a:bodyPr wrap="none" anchor="ctr"/>
              <a:lstStyle/>
              <a:p>
                <a:pPr>
                  <a:defRPr/>
                </a:pPr>
                <a:endParaRPr lang="en-CA"/>
              </a:p>
            </p:txBody>
          </p:sp>
          <p:sp>
            <p:nvSpPr>
              <p:cNvPr id="365638" name="Oval 70"/>
              <p:cNvSpPr>
                <a:spLocks noChangeArrowheads="1"/>
              </p:cNvSpPr>
              <p:nvPr/>
            </p:nvSpPr>
            <p:spPr bwMode="auto">
              <a:xfrm rot="21644464">
                <a:off x="5443" y="2209"/>
                <a:ext cx="369" cy="354"/>
              </a:xfrm>
              <a:prstGeom prst="ellipse">
                <a:avLst/>
              </a:prstGeom>
              <a:solidFill>
                <a:schemeClr val="tx2"/>
              </a:solidFill>
              <a:ln w="38100">
                <a:noFill/>
                <a:round/>
                <a:headEnd/>
                <a:tailEnd/>
              </a:ln>
              <a:effectLst/>
            </p:spPr>
            <p:txBody>
              <a:bodyPr wrap="none" anchor="ctr"/>
              <a:lstStyle/>
              <a:p>
                <a:pPr>
                  <a:defRPr/>
                </a:pPr>
                <a:endParaRPr lang="en-CA"/>
              </a:p>
            </p:txBody>
          </p:sp>
          <p:sp>
            <p:nvSpPr>
              <p:cNvPr id="365639" name="Oval 71"/>
              <p:cNvSpPr>
                <a:spLocks noChangeArrowheads="1"/>
              </p:cNvSpPr>
              <p:nvPr/>
            </p:nvSpPr>
            <p:spPr bwMode="auto">
              <a:xfrm rot="21644464">
                <a:off x="5074" y="2205"/>
                <a:ext cx="370" cy="358"/>
              </a:xfrm>
              <a:prstGeom prst="ellipse">
                <a:avLst/>
              </a:prstGeom>
              <a:solidFill>
                <a:schemeClr val="tx2"/>
              </a:solidFill>
              <a:ln w="38100">
                <a:noFill/>
                <a:round/>
                <a:headEnd/>
                <a:tailEnd/>
              </a:ln>
              <a:effectLst/>
            </p:spPr>
            <p:txBody>
              <a:bodyPr wrap="none" anchor="ctr"/>
              <a:lstStyle/>
              <a:p>
                <a:pPr>
                  <a:defRPr/>
                </a:pPr>
                <a:endParaRPr lang="en-CA"/>
              </a:p>
            </p:txBody>
          </p:sp>
          <p:sp>
            <p:nvSpPr>
              <p:cNvPr id="365640" name="Oval 72"/>
              <p:cNvSpPr>
                <a:spLocks noChangeArrowheads="1"/>
              </p:cNvSpPr>
              <p:nvPr/>
            </p:nvSpPr>
            <p:spPr bwMode="auto">
              <a:xfrm rot="21644464">
                <a:off x="4327" y="3269"/>
                <a:ext cx="370" cy="358"/>
              </a:xfrm>
              <a:prstGeom prst="ellipse">
                <a:avLst/>
              </a:prstGeom>
              <a:solidFill>
                <a:schemeClr val="tx2"/>
              </a:solidFill>
              <a:ln w="38100">
                <a:noFill/>
                <a:round/>
                <a:headEnd/>
                <a:tailEnd/>
              </a:ln>
              <a:effectLst/>
            </p:spPr>
            <p:txBody>
              <a:bodyPr wrap="none" anchor="ctr"/>
              <a:lstStyle/>
              <a:p>
                <a:pPr>
                  <a:defRPr/>
                </a:pPr>
                <a:endParaRPr lang="en-CA"/>
              </a:p>
            </p:txBody>
          </p:sp>
          <p:sp>
            <p:nvSpPr>
              <p:cNvPr id="365641" name="Oval 73"/>
              <p:cNvSpPr>
                <a:spLocks noChangeArrowheads="1"/>
              </p:cNvSpPr>
              <p:nvPr/>
            </p:nvSpPr>
            <p:spPr bwMode="auto">
              <a:xfrm rot="21644464">
                <a:off x="4695" y="2914"/>
                <a:ext cx="371" cy="353"/>
              </a:xfrm>
              <a:prstGeom prst="ellipse">
                <a:avLst/>
              </a:prstGeom>
              <a:solidFill>
                <a:schemeClr val="tx2"/>
              </a:solidFill>
              <a:ln w="38100">
                <a:noFill/>
                <a:round/>
                <a:headEnd/>
                <a:tailEnd/>
              </a:ln>
              <a:effectLst/>
            </p:spPr>
            <p:txBody>
              <a:bodyPr wrap="none" anchor="ctr"/>
              <a:lstStyle/>
              <a:p>
                <a:pPr>
                  <a:defRPr/>
                </a:pPr>
                <a:endParaRPr lang="en-CA"/>
              </a:p>
            </p:txBody>
          </p:sp>
          <p:sp>
            <p:nvSpPr>
              <p:cNvPr id="365642" name="Oval 74"/>
              <p:cNvSpPr>
                <a:spLocks noChangeArrowheads="1"/>
              </p:cNvSpPr>
              <p:nvPr/>
            </p:nvSpPr>
            <p:spPr bwMode="auto">
              <a:xfrm rot="21644464">
                <a:off x="4330" y="2909"/>
                <a:ext cx="370" cy="358"/>
              </a:xfrm>
              <a:prstGeom prst="ellipse">
                <a:avLst/>
              </a:prstGeom>
              <a:solidFill>
                <a:schemeClr val="tx2"/>
              </a:solidFill>
              <a:ln w="38100">
                <a:noFill/>
                <a:round/>
                <a:headEnd/>
                <a:tailEnd/>
              </a:ln>
              <a:effectLst/>
            </p:spPr>
            <p:txBody>
              <a:bodyPr wrap="none" anchor="ctr"/>
              <a:lstStyle/>
              <a:p>
                <a:pPr>
                  <a:defRPr/>
                </a:pPr>
                <a:endParaRPr lang="en-CA"/>
              </a:p>
            </p:txBody>
          </p:sp>
        </p:grpSp>
        <p:sp>
          <p:nvSpPr>
            <p:cNvPr id="365643" name="AutoShape 75"/>
            <p:cNvSpPr>
              <a:spLocks/>
            </p:cNvSpPr>
            <p:nvPr/>
          </p:nvSpPr>
          <p:spPr bwMode="auto">
            <a:xfrm>
              <a:off x="3072" y="1751"/>
              <a:ext cx="612" cy="2046"/>
            </a:xfrm>
            <a:prstGeom prst="leftBrace">
              <a:avLst>
                <a:gd name="adj1" fmla="val 27859"/>
                <a:gd name="adj2" fmla="val 50000"/>
              </a:avLst>
            </a:prstGeom>
            <a:noFill/>
            <a:ln w="28575">
              <a:solidFill>
                <a:schemeClr val="tx2"/>
              </a:solidFill>
              <a:round/>
              <a:headEnd/>
              <a:tailEnd/>
            </a:ln>
            <a:effectLst/>
          </p:spPr>
          <p:txBody>
            <a:bodyPr wrap="none" anchor="ctr"/>
            <a:lstStyle/>
            <a:p>
              <a:pPr eaLnBrk="1" hangingPunct="1">
                <a:defRPr/>
              </a:pPr>
              <a:endParaRPr lang="en-US" sz="3200"/>
            </a:p>
          </p:txBody>
        </p:sp>
        <p:sp>
          <p:nvSpPr>
            <p:cNvPr id="365644" name="Text Box 76"/>
            <p:cNvSpPr txBox="1">
              <a:spLocks noChangeArrowheads="1"/>
            </p:cNvSpPr>
            <p:nvPr/>
          </p:nvSpPr>
          <p:spPr bwMode="auto">
            <a:xfrm>
              <a:off x="1200" y="2016"/>
              <a:ext cx="1824" cy="768"/>
            </a:xfrm>
            <a:prstGeom prst="rect">
              <a:avLst/>
            </a:prstGeom>
            <a:noFill/>
            <a:ln w="38100">
              <a:noFill/>
              <a:miter lim="800000"/>
              <a:headEnd/>
              <a:tailEnd/>
            </a:ln>
            <a:effectLst/>
          </p:spPr>
          <p:txBody>
            <a:bodyPr lIns="91433" tIns="45717" rIns="91433" bIns="45717" anchor="ctr"/>
            <a:lstStyle/>
            <a:p>
              <a:pPr>
                <a:defRPr/>
              </a:pPr>
              <a:r>
                <a:rPr lang="en-US" sz="2400" b="1">
                  <a:solidFill>
                    <a:schemeClr val="accent2"/>
                  </a:solidFill>
                  <a:latin typeface="Arial Rounded MT Bold" pitchFamily="34" charset="0"/>
                </a:rPr>
                <a:t>2S dots</a:t>
              </a:r>
            </a:p>
          </p:txBody>
        </p:sp>
      </p:grpSp>
      <p:graphicFrame>
        <p:nvGraphicFramePr>
          <p:cNvPr id="365645" name="Object 2"/>
          <p:cNvGraphicFramePr>
            <a:graphicFrameLocks noChangeAspect="1"/>
          </p:cNvGraphicFramePr>
          <p:nvPr/>
        </p:nvGraphicFramePr>
        <p:xfrm>
          <a:off x="1981200" y="5332413"/>
          <a:ext cx="2701925" cy="1373187"/>
        </p:xfrm>
        <a:graphic>
          <a:graphicData uri="http://schemas.openxmlformats.org/presentationml/2006/ole">
            <mc:AlternateContent xmlns:mc="http://schemas.openxmlformats.org/markup-compatibility/2006">
              <mc:Choice xmlns:v="urn:schemas-microsoft-com:vml" Requires="v">
                <p:oleObj spid="_x0000_s244814" name="Equation" r:id="rId3" imgW="723981" imgH="342816" progId="Equation.3">
                  <p:embed/>
                </p:oleObj>
              </mc:Choice>
              <mc:Fallback>
                <p:oleObj name="Equation" r:id="rId3" imgW="723981" imgH="342816"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5332413"/>
                        <a:ext cx="2701925" cy="1373187"/>
                      </a:xfrm>
                      <a:prstGeom prst="rect">
                        <a:avLst/>
                      </a:prstGeom>
                      <a:noFill/>
                      <a:ln w="76200">
                        <a:solidFill>
                          <a:srgbClr val="66FF33"/>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65645"/>
                                        </p:tgtEl>
                                        <p:attrNameLst>
                                          <p:attrName>style.visibility</p:attrName>
                                        </p:attrNameLst>
                                      </p:cBhvr>
                                      <p:to>
                                        <p:strVal val="visible"/>
                                      </p:to>
                                    </p:set>
                                    <p:anim calcmode="lin" valueType="num">
                                      <p:cBhvr additive="base">
                                        <p:cTn id="19" dur="500" fill="hold"/>
                                        <p:tgtEl>
                                          <p:spTgt spid="365645"/>
                                        </p:tgtEl>
                                        <p:attrNameLst>
                                          <p:attrName>ppt_x</p:attrName>
                                        </p:attrNameLst>
                                      </p:cBhvr>
                                      <p:tavLst>
                                        <p:tav tm="0">
                                          <p:val>
                                            <p:strVal val="0-#ppt_w/2"/>
                                          </p:val>
                                        </p:tav>
                                        <p:tav tm="100000">
                                          <p:val>
                                            <p:strVal val="#ppt_x"/>
                                          </p:val>
                                        </p:tav>
                                      </p:tavLst>
                                    </p:anim>
                                    <p:anim calcmode="lin" valueType="num">
                                      <p:cBhvr additive="base">
                                        <p:cTn id="20" dur="500" fill="hold"/>
                                        <p:tgtEl>
                                          <p:spTgt spid="3656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685800" y="76200"/>
            <a:ext cx="7315200" cy="1143000"/>
          </a:xfrm>
        </p:spPr>
        <p:txBody>
          <a:bodyPr/>
          <a:lstStyle/>
          <a:p>
            <a:pPr>
              <a:defRPr/>
            </a:pPr>
            <a:r>
              <a:rPr lang="en-US" sz="4800"/>
              <a:t>Perspiration Search</a:t>
            </a:r>
            <a:endParaRPr lang="en-US"/>
          </a:p>
        </p:txBody>
      </p:sp>
      <p:sp>
        <p:nvSpPr>
          <p:cNvPr id="367619" name="Rectangle 3"/>
          <p:cNvSpPr>
            <a:spLocks noGrp="1" noChangeArrowheads="1"/>
          </p:cNvSpPr>
          <p:nvPr>
            <p:ph type="body" idx="1"/>
          </p:nvPr>
        </p:nvSpPr>
        <p:spPr>
          <a:xfrm>
            <a:off x="3276600" y="2286000"/>
            <a:ext cx="5486400" cy="2057400"/>
          </a:xfrm>
        </p:spPr>
        <p:txBody>
          <a:bodyPr/>
          <a:lstStyle/>
          <a:p>
            <a:pPr marL="0" indent="0">
              <a:defRPr/>
            </a:pPr>
            <a:r>
              <a:rPr lang="en-US" sz="2800"/>
              <a:t>Try all possible combinations </a:t>
            </a:r>
            <a:br>
              <a:rPr lang="en-US" sz="2800"/>
            </a:br>
            <a:r>
              <a:rPr lang="en-US" sz="2800"/>
              <a:t>to find the cheapest</a:t>
            </a:r>
          </a:p>
        </p:txBody>
      </p:sp>
      <p:sp>
        <p:nvSpPr>
          <p:cNvPr id="367620" name="Text Box 4"/>
          <p:cNvSpPr txBox="1">
            <a:spLocks noChangeArrowheads="1"/>
          </p:cNvSpPr>
          <p:nvPr/>
        </p:nvSpPr>
        <p:spPr bwMode="auto">
          <a:xfrm>
            <a:off x="3200400" y="3533775"/>
            <a:ext cx="5918200" cy="1800225"/>
          </a:xfrm>
          <a:prstGeom prst="rect">
            <a:avLst/>
          </a:prstGeom>
          <a:noFill/>
          <a:ln w="57150" cap="sq">
            <a:noFill/>
            <a:miter lim="800000"/>
            <a:headEnd/>
            <a:tailEnd/>
          </a:ln>
          <a:effectLst/>
        </p:spPr>
        <p:txBody>
          <a:bodyPr lIns="274320" rIns="274320">
            <a:spAutoFit/>
          </a:bodyPr>
          <a:lstStyle/>
          <a:p>
            <a:pPr>
              <a:defRPr/>
            </a:pPr>
            <a:r>
              <a:rPr lang="en-US" dirty="0"/>
              <a:t>Too many to try. </a:t>
            </a:r>
          </a:p>
          <a:p>
            <a:pPr>
              <a:defRPr/>
            </a:pPr>
            <a:r>
              <a:rPr lang="en-US" dirty="0"/>
              <a:t>With 50 ingredients, </a:t>
            </a:r>
          </a:p>
          <a:p>
            <a:pPr>
              <a:defRPr/>
            </a:pPr>
            <a:r>
              <a:rPr lang="en-US" dirty="0"/>
              <a:t>number of valid combinations is more than the number of atoms.</a:t>
            </a:r>
          </a:p>
        </p:txBody>
      </p:sp>
      <p:pic>
        <p:nvPicPr>
          <p:cNvPr id="245765" name="Picture 5" descr="j02515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590800"/>
            <a:ext cx="2884488" cy="229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67619">
                                            <p:txEl>
                                              <p:pRg st="0" end="0"/>
                                            </p:txEl>
                                          </p:spTgt>
                                        </p:tgtEl>
                                        <p:attrNameLst>
                                          <p:attrName>style.visibility</p:attrName>
                                        </p:attrNameLst>
                                      </p:cBhvr>
                                      <p:to>
                                        <p:strVal val="visible"/>
                                      </p:to>
                                    </p:set>
                                    <p:anim calcmode="lin" valueType="num">
                                      <p:cBhvr additive="base">
                                        <p:cTn id="7" dur="500" fill="hold"/>
                                        <p:tgtEl>
                                          <p:spTgt spid="36761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76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67620"/>
                                        </p:tgtEl>
                                        <p:attrNameLst>
                                          <p:attrName>style.visibility</p:attrName>
                                        </p:attrNameLst>
                                      </p:cBhvr>
                                      <p:to>
                                        <p:strVal val="visible"/>
                                      </p:to>
                                    </p:set>
                                    <p:anim calcmode="lin" valueType="num">
                                      <p:cBhvr additive="base">
                                        <p:cTn id="13" dur="500" fill="hold"/>
                                        <p:tgtEl>
                                          <p:spTgt spid="367620"/>
                                        </p:tgtEl>
                                        <p:attrNameLst>
                                          <p:attrName>ppt_x</p:attrName>
                                        </p:attrNameLst>
                                      </p:cBhvr>
                                      <p:tavLst>
                                        <p:tav tm="0">
                                          <p:val>
                                            <p:strVal val="1+#ppt_w/2"/>
                                          </p:val>
                                        </p:tav>
                                        <p:tav tm="100000">
                                          <p:val>
                                            <p:strVal val="#ppt_x"/>
                                          </p:val>
                                        </p:tav>
                                      </p:tavLst>
                                    </p:anim>
                                    <p:anim calcmode="lin" valueType="num">
                                      <p:cBhvr additive="base">
                                        <p:cTn id="14" dur="500" fill="hold"/>
                                        <p:tgtEl>
                                          <p:spTgt spid="3676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619" grpId="0" build="p" autoUpdateAnimBg="0"/>
      <p:bldP spid="367620"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2"/>
          <p:cNvGrpSpPr>
            <a:grpSpLocks/>
          </p:cNvGrpSpPr>
          <p:nvPr/>
        </p:nvGrpSpPr>
        <p:grpSpPr bwMode="auto">
          <a:xfrm>
            <a:off x="3810000" y="838200"/>
            <a:ext cx="5257800" cy="5918200"/>
            <a:chOff x="2400" y="528"/>
            <a:chExt cx="3312" cy="3728"/>
          </a:xfrm>
        </p:grpSpPr>
        <p:sp>
          <p:nvSpPr>
            <p:cNvPr id="116224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25739"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25603" name="Group 5"/>
          <p:cNvGrpSpPr>
            <a:grpSpLocks/>
          </p:cNvGrpSpPr>
          <p:nvPr/>
        </p:nvGrpSpPr>
        <p:grpSpPr bwMode="auto">
          <a:xfrm>
            <a:off x="3916363" y="1830388"/>
            <a:ext cx="4986337" cy="4926012"/>
            <a:chOff x="2467" y="1153"/>
            <a:chExt cx="3141" cy="3103"/>
          </a:xfrm>
        </p:grpSpPr>
        <p:grpSp>
          <p:nvGrpSpPr>
            <p:cNvPr id="25732" name="Group 6"/>
            <p:cNvGrpSpPr>
              <a:grpSpLocks/>
            </p:cNvGrpSpPr>
            <p:nvPr/>
          </p:nvGrpSpPr>
          <p:grpSpPr bwMode="auto">
            <a:xfrm>
              <a:off x="2467" y="1153"/>
              <a:ext cx="3141" cy="3079"/>
              <a:chOff x="2467" y="1153"/>
              <a:chExt cx="3141" cy="3079"/>
            </a:xfrm>
          </p:grpSpPr>
          <p:sp>
            <p:nvSpPr>
              <p:cNvPr id="116224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25737"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5733" name="Group 9"/>
            <p:cNvGrpSpPr>
              <a:grpSpLocks/>
            </p:cNvGrpSpPr>
            <p:nvPr/>
          </p:nvGrpSpPr>
          <p:grpSpPr bwMode="auto">
            <a:xfrm>
              <a:off x="3304" y="2753"/>
              <a:ext cx="1440" cy="1503"/>
              <a:chOff x="3304" y="2753"/>
              <a:chExt cx="1440" cy="1503"/>
            </a:xfrm>
          </p:grpSpPr>
          <p:sp>
            <p:nvSpPr>
              <p:cNvPr id="25734"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25735"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25604" name="Group 12"/>
          <p:cNvGrpSpPr>
            <a:grpSpLocks/>
          </p:cNvGrpSpPr>
          <p:nvPr/>
        </p:nvGrpSpPr>
        <p:grpSpPr bwMode="auto">
          <a:xfrm>
            <a:off x="5562600" y="5562600"/>
            <a:ext cx="1609725" cy="1168400"/>
            <a:chOff x="3504" y="3504"/>
            <a:chExt cx="1014" cy="736"/>
          </a:xfrm>
        </p:grpSpPr>
        <p:sp>
          <p:nvSpPr>
            <p:cNvPr id="1162253" name="Oval 13"/>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5731" name="Text Box 14"/>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25605" name="Text Box 15"/>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25606" name="Group 17"/>
          <p:cNvGrpSpPr>
            <a:grpSpLocks/>
          </p:cNvGrpSpPr>
          <p:nvPr/>
        </p:nvGrpSpPr>
        <p:grpSpPr bwMode="auto">
          <a:xfrm>
            <a:off x="3657600" y="3087688"/>
            <a:ext cx="4202113" cy="3254375"/>
            <a:chOff x="2304" y="1945"/>
            <a:chExt cx="2647" cy="2050"/>
          </a:xfrm>
        </p:grpSpPr>
        <p:sp>
          <p:nvSpPr>
            <p:cNvPr id="1162258" name="Oval 1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25729" name="Text Box 1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25607" name="Text Box 20"/>
          <p:cNvSpPr txBox="1">
            <a:spLocks noChangeArrowheads="1"/>
          </p:cNvSpPr>
          <p:nvPr/>
        </p:nvSpPr>
        <p:spPr bwMode="auto">
          <a:xfrm>
            <a:off x="4167188" y="3441700"/>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sp>
        <p:nvSpPr>
          <p:cNvPr id="25608" name="Text Box 21"/>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grpSp>
        <p:nvGrpSpPr>
          <p:cNvPr id="25609" name="Group 22"/>
          <p:cNvGrpSpPr>
            <a:grpSpLocks/>
          </p:cNvGrpSpPr>
          <p:nvPr/>
        </p:nvGrpSpPr>
        <p:grpSpPr bwMode="auto">
          <a:xfrm>
            <a:off x="4941888" y="3060700"/>
            <a:ext cx="4202112" cy="3263900"/>
            <a:chOff x="3113" y="1928"/>
            <a:chExt cx="2647" cy="2056"/>
          </a:xfrm>
        </p:grpSpPr>
        <p:grpSp>
          <p:nvGrpSpPr>
            <p:cNvPr id="25724" name="Group 23"/>
            <p:cNvGrpSpPr>
              <a:grpSpLocks/>
            </p:cNvGrpSpPr>
            <p:nvPr/>
          </p:nvGrpSpPr>
          <p:grpSpPr bwMode="auto">
            <a:xfrm>
              <a:off x="3113" y="1928"/>
              <a:ext cx="2647" cy="2056"/>
              <a:chOff x="3113" y="1928"/>
              <a:chExt cx="2647" cy="2056"/>
            </a:xfrm>
          </p:grpSpPr>
          <p:sp>
            <p:nvSpPr>
              <p:cNvPr id="1162264" name="Oval 24"/>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25727" name="Text Box 25"/>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5725" name="Text Box 26"/>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grpSp>
        <p:nvGrpSpPr>
          <p:cNvPr id="10" name="Group 50"/>
          <p:cNvGrpSpPr>
            <a:grpSpLocks/>
          </p:cNvGrpSpPr>
          <p:nvPr/>
        </p:nvGrpSpPr>
        <p:grpSpPr bwMode="auto">
          <a:xfrm>
            <a:off x="7467600" y="381000"/>
            <a:ext cx="1944688" cy="838200"/>
            <a:chOff x="4704" y="240"/>
            <a:chExt cx="1225" cy="528"/>
          </a:xfrm>
        </p:grpSpPr>
        <p:sp>
          <p:nvSpPr>
            <p:cNvPr id="25722" name="Text Box 16"/>
            <p:cNvSpPr txBox="1">
              <a:spLocks noChangeArrowheads="1"/>
            </p:cNvSpPr>
            <p:nvPr/>
          </p:nvSpPr>
          <p:spPr bwMode="auto">
            <a:xfrm>
              <a:off x="4864" y="480"/>
              <a:ext cx="92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sp>
          <p:nvSpPr>
            <p:cNvPr id="25723" name="Text Box 27"/>
            <p:cNvSpPr txBox="1">
              <a:spLocks noChangeArrowheads="1"/>
            </p:cNvSpPr>
            <p:nvPr/>
          </p:nvSpPr>
          <p:spPr bwMode="auto">
            <a:xfrm>
              <a:off x="4704" y="240"/>
              <a:ext cx="122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Math Truth</a:t>
              </a:r>
            </a:p>
          </p:txBody>
        </p:sp>
      </p:grpSp>
      <p:grpSp>
        <p:nvGrpSpPr>
          <p:cNvPr id="11" name="Group 45"/>
          <p:cNvGrpSpPr>
            <a:grpSpLocks/>
          </p:cNvGrpSpPr>
          <p:nvPr/>
        </p:nvGrpSpPr>
        <p:grpSpPr bwMode="auto">
          <a:xfrm>
            <a:off x="1752600" y="-152400"/>
            <a:ext cx="8305800" cy="7032625"/>
            <a:chOff x="1104" y="-96"/>
            <a:chExt cx="5232" cy="4430"/>
          </a:xfrm>
        </p:grpSpPr>
        <p:grpSp>
          <p:nvGrpSpPr>
            <p:cNvPr id="25718" name="Group 46"/>
            <p:cNvGrpSpPr>
              <a:grpSpLocks/>
            </p:cNvGrpSpPr>
            <p:nvPr/>
          </p:nvGrpSpPr>
          <p:grpSpPr bwMode="auto">
            <a:xfrm>
              <a:off x="1805" y="-96"/>
              <a:ext cx="4531" cy="4430"/>
              <a:chOff x="1805" y="-96"/>
              <a:chExt cx="4531" cy="4430"/>
            </a:xfrm>
          </p:grpSpPr>
          <p:sp>
            <p:nvSpPr>
              <p:cNvPr id="1162287" name="Oval 47"/>
              <p:cNvSpPr>
                <a:spLocks noChangeArrowheads="1"/>
              </p:cNvSpPr>
              <p:nvPr/>
            </p:nvSpPr>
            <p:spPr bwMode="auto">
              <a:xfrm rot="2528719">
                <a:off x="2573" y="-96"/>
                <a:ext cx="3763" cy="443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162288" name="Oval 48"/>
              <p:cNvSpPr>
                <a:spLocks noChangeArrowheads="1"/>
              </p:cNvSpPr>
              <p:nvPr/>
            </p:nvSpPr>
            <p:spPr bwMode="auto">
              <a:xfrm rot="19071281" flipH="1">
                <a:off x="1805" y="-96"/>
                <a:ext cx="3763" cy="443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grpSp>
        <p:sp>
          <p:nvSpPr>
            <p:cNvPr id="25719" name="Rectangle 49"/>
            <p:cNvSpPr>
              <a:spLocks noChangeArrowheads="1"/>
            </p:cNvSpPr>
            <p:nvPr/>
          </p:nvSpPr>
          <p:spPr bwMode="auto">
            <a:xfrm>
              <a:off x="1104" y="287"/>
              <a:ext cx="1364"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Acceptable</a:t>
              </a:r>
              <a:endParaRPr lang="en-US" altLang="en-US" sz="2400">
                <a:solidFill>
                  <a:srgbClr val="FF00FF"/>
                </a:solidFill>
                <a:effectLst/>
              </a:endParaRPr>
            </a:p>
          </p:txBody>
        </p:sp>
      </p:grpSp>
      <p:grpSp>
        <p:nvGrpSpPr>
          <p:cNvPr id="13" name="Group 139"/>
          <p:cNvGrpSpPr>
            <a:grpSpLocks/>
          </p:cNvGrpSpPr>
          <p:nvPr/>
        </p:nvGrpSpPr>
        <p:grpSpPr bwMode="auto">
          <a:xfrm>
            <a:off x="58738" y="990600"/>
            <a:ext cx="4905375" cy="5765800"/>
            <a:chOff x="58737" y="990600"/>
            <a:chExt cx="4906151" cy="5765800"/>
          </a:xfrm>
        </p:grpSpPr>
        <p:grpSp>
          <p:nvGrpSpPr>
            <p:cNvPr id="25614" name="Group 53"/>
            <p:cNvGrpSpPr>
              <a:grpSpLocks/>
            </p:cNvGrpSpPr>
            <p:nvPr/>
          </p:nvGrpSpPr>
          <p:grpSpPr bwMode="auto">
            <a:xfrm>
              <a:off x="180975" y="990600"/>
              <a:ext cx="1076325" cy="2274888"/>
              <a:chOff x="3915" y="446"/>
              <a:chExt cx="678" cy="1433"/>
            </a:xfrm>
          </p:grpSpPr>
          <p:sp>
            <p:nvSpPr>
              <p:cNvPr id="1162294" name="Rectangle 54"/>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162295" name="Freeform 55"/>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162296" name="Freeform 56"/>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162297" name="Freeform 57"/>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162298" name="Freeform 58"/>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162299" name="Freeform 59"/>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162300" name="Freeform 60"/>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162301" name="Freeform 61"/>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162302" name="Freeform 62"/>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162303" name="Freeform 63"/>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162304" name="Freeform 64"/>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162305" name="Freeform 65"/>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162306" name="Freeform 66"/>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162307" name="Freeform 67"/>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162308" name="Freeform 68"/>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162309" name="Freeform 69"/>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162310" name="Freeform 70"/>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162311" name="Freeform 71"/>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162312" name="Freeform 72"/>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162313" name="Freeform 73"/>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162314" name="Freeform 74"/>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162315" name="Freeform 75"/>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162316" name="Freeform 76"/>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162317" name="Freeform 77"/>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162318" name="Freeform 78"/>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162319" name="Freeform 79"/>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162320" name="Freeform 80"/>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162321" name="Freeform 81"/>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162322" name="Freeform 82"/>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162323" name="Freeform 83"/>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162324" name="Freeform 84"/>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162325" name="Freeform 85"/>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162326" name="Freeform 86"/>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162327" name="Freeform 87"/>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162328" name="Freeform 88"/>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162329" name="Freeform 89"/>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162330" name="Freeform 90"/>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162331" name="Freeform 91"/>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162332" name="Freeform 92"/>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162333" name="Freeform 93"/>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162334" name="Freeform 94"/>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162335" name="Freeform 95"/>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162336" name="Freeform 96"/>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162337" name="Freeform 97"/>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162338" name="Freeform 98"/>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162339" name="Freeform 99"/>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162340" name="Freeform 100"/>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162341" name="Freeform 101"/>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162342" name="Freeform 102"/>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162343" name="Freeform 103"/>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162344" name="Freeform 104"/>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162345" name="Freeform 105"/>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162346" name="Freeform 106"/>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162347" name="Freeform 107"/>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162348" name="Freeform 108"/>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162349" name="Freeform 109"/>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162350" name="Freeform 110"/>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162351" name="Freeform 111"/>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162352" name="Freeform 112"/>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162353" name="Freeform 113"/>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162354" name="Freeform 114"/>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162355" name="Freeform 115"/>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162356" name="Freeform 116"/>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162357" name="Freeform 117"/>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162358" name="Freeform 118"/>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162359" name="Freeform 119"/>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162360" name="Freeform 120"/>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162361" name="Freeform 121"/>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162362" name="Freeform 122"/>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162363" name="Freeform 123"/>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162364" name="Freeform 124"/>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162365" name="Freeform 125"/>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162366" name="Freeform 126"/>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162367" name="Freeform 127"/>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162368" name="Freeform 128"/>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162369" name="Freeform 129"/>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162370" name="Freeform 130"/>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162371" name="Freeform 131"/>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162372" name="Freeform 132"/>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162373" name="Freeform 133"/>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162374" name="Freeform 134"/>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162375" name="Freeform 135"/>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162376" name="Freeform 136"/>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162377" name="Freeform 137"/>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162378" name="Freeform 138"/>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162379" name="Freeform 139"/>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162380" name="Freeform 140"/>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162381" name="Freeform 141"/>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162382" name="Freeform 142"/>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162383" name="Freeform 143"/>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162384" name="Freeform 144"/>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162385" name="Freeform 145"/>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162386" name="Freeform 146"/>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162387" name="Freeform 147"/>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162388" name="Freeform 148"/>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162389" name="Freeform 149"/>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162390" name="Freeform 150"/>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162391" name="Freeform 151"/>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162392" name="Freeform 152"/>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162393" name="Freeform 153"/>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162394" name="Freeform 154"/>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162396" name="AutoShape 156"/>
            <p:cNvSpPr>
              <a:spLocks noChangeArrowheads="1"/>
            </p:cNvSpPr>
            <p:nvPr/>
          </p:nvSpPr>
          <p:spPr bwMode="auto">
            <a:xfrm>
              <a:off x="180993" y="3613150"/>
              <a:ext cx="4539381" cy="3143250"/>
            </a:xfrm>
            <a:prstGeom prst="wedgeRoundRectCallout">
              <a:avLst>
                <a:gd name="adj1" fmla="val -37894"/>
                <a:gd name="adj2" fmla="val -105876"/>
                <a:gd name="adj3" fmla="val 16667"/>
              </a:avLst>
            </a:prstGeom>
            <a:noFill/>
            <a:ln w="38100" cap="sq">
              <a:solidFill>
                <a:schemeClr val="hlink"/>
              </a:solidFill>
              <a:miter lim="800000"/>
              <a:headEnd/>
              <a:tailEnd/>
            </a:ln>
            <a:effectLst/>
          </p:spPr>
          <p:txBody>
            <a:bodyPr lIns="274320" rIns="274320"/>
            <a:lstStyle/>
            <a:p>
              <a:pPr algn="ctr">
                <a:defRPr/>
              </a:pPr>
              <a:endParaRPr lang="en-US">
                <a:effectLst>
                  <a:outerShdw blurRad="38100" dist="38100" dir="2700000" algn="tl">
                    <a:srgbClr val="000000"/>
                  </a:outerShdw>
                </a:effectLst>
              </a:endParaRPr>
            </a:p>
          </p:txBody>
        </p:sp>
        <p:sp>
          <p:nvSpPr>
            <p:cNvPr id="1162397" name="Text Box 157"/>
            <p:cNvSpPr txBox="1">
              <a:spLocks noChangeArrowheads="1"/>
            </p:cNvSpPr>
            <p:nvPr/>
          </p:nvSpPr>
          <p:spPr bwMode="auto">
            <a:xfrm>
              <a:off x="58737" y="3613150"/>
              <a:ext cx="4906151" cy="310832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If the program does halt,</a:t>
              </a:r>
            </a:p>
            <a:p>
              <a:pPr>
                <a:defRPr/>
              </a:pPr>
              <a:r>
                <a:rPr lang="en-US" dirty="0">
                  <a:effectLst>
                    <a:outerShdw blurRad="38100" dist="38100" dir="2700000" algn="tl">
                      <a:srgbClr val="000000"/>
                    </a:outerShdw>
                  </a:effectLst>
                </a:rPr>
                <a:t>I can give you its computation</a:t>
              </a:r>
              <a:br>
                <a:rPr lang="en-US" dirty="0">
                  <a:effectLst>
                    <a:outerShdw blurRad="38100" dist="38100" dir="2700000" algn="tl">
                      <a:srgbClr val="000000"/>
                    </a:outerShdw>
                  </a:effectLst>
                </a:rPr>
              </a:br>
              <a:r>
                <a:rPr lang="en-US" dirty="0">
                  <a:effectLst>
                    <a:outerShdw blurRad="38100" dist="38100" dir="2700000" algn="tl">
                      <a:srgbClr val="000000"/>
                    </a:outerShdw>
                  </a:effectLst>
                </a:rPr>
                <a:t>as a witness.</a:t>
              </a:r>
            </a:p>
            <a:p>
              <a:pPr>
                <a:defRPr/>
              </a:pPr>
              <a:r>
                <a:rPr lang="en-US" dirty="0">
                  <a:effectLst>
                    <a:outerShdw blurRad="38100" dist="38100" dir="2700000" algn="tl">
                      <a:srgbClr val="000000"/>
                    </a:outerShdw>
                  </a:effectLst>
                </a:rPr>
                <a:t>It the statement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does have a proof,</a:t>
              </a:r>
              <a:br>
                <a:rPr lang="en-US" dirty="0">
                  <a:effectLst>
                    <a:outerShdw blurRad="38100" dist="38100" dir="2700000" algn="tl">
                      <a:srgbClr val="000000"/>
                    </a:outerShdw>
                  </a:effectLst>
                </a:rPr>
              </a:br>
              <a:r>
                <a:rPr lang="en-US" dirty="0">
                  <a:effectLst>
                    <a:outerShdw blurRad="38100" dist="38100" dir="2700000" algn="tl">
                      <a:srgbClr val="000000"/>
                    </a:outerShdw>
                  </a:effectLst>
                </a:rPr>
                <a:t>I could give you a proof</a:t>
              </a:r>
              <a:br>
                <a:rPr lang="en-US" dirty="0">
                  <a:effectLst>
                    <a:outerShdw blurRad="38100" dist="38100" dir="2700000" algn="tl">
                      <a:srgbClr val="000000"/>
                    </a:outerShdw>
                  </a:effectLst>
                </a:rPr>
              </a:br>
              <a:r>
                <a:rPr lang="en-US" dirty="0">
                  <a:effectLst>
                    <a:outerShdw blurRad="38100" dist="38100" dir="2700000" algn="tl">
                      <a:srgbClr val="000000"/>
                    </a:outerShdw>
                  </a:effectLst>
                </a:rPr>
                <a:t>as a witness.</a:t>
              </a:r>
            </a:p>
          </p:txBody>
        </p:sp>
      </p:grpSp>
      <p:sp>
        <p:nvSpPr>
          <p:cNvPr id="25613" name="Rectangle 39"/>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600">
                <a:solidFill>
                  <a:schemeClr val="tx2"/>
                </a:solidFill>
                <a:effectLst/>
              </a:rPr>
              <a:t>Non-Deterministic Poly-Time (NP)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35" presetClass="path" presetSubtype="0" accel="50000" decel="50000" fill="hold" nodeType="withEffect">
                                  <p:stCondLst>
                                    <p:cond delay="0"/>
                                  </p:stCondLst>
                                  <p:childTnLst>
                                    <p:animMotion origin="layout" path="M 3.33333E-6 3.33333E-6 L -0.52292 0.15 " pathEditMode="relative" rAng="0" ptsTypes="AA">
                                      <p:cBhvr>
                                        <p:cTn id="10" dur="1000" fill="hold"/>
                                        <p:tgtEl>
                                          <p:spTgt spid="10"/>
                                        </p:tgtEl>
                                        <p:attrNameLst>
                                          <p:attrName>ppt_x</p:attrName>
                                          <p:attrName>ppt_y</p:attrName>
                                        </p:attrNameLst>
                                      </p:cBhvr>
                                      <p:rCtr x="-26146" y="7500"/>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p:nvPr>
        </p:nvSpPr>
        <p:spPr>
          <a:xfrm>
            <a:off x="685800" y="-228600"/>
            <a:ext cx="7772400" cy="1143000"/>
          </a:xfrm>
        </p:spPr>
        <p:txBody>
          <a:bodyPr/>
          <a:lstStyle/>
          <a:p>
            <a:pPr>
              <a:defRPr/>
            </a:pPr>
            <a:r>
              <a:rPr lang="en-US" b="0" smtClean="0">
                <a:latin typeface="Times New Roman" pitchFamily="18" charset="0"/>
              </a:rPr>
              <a:t>Reductions</a:t>
            </a:r>
          </a:p>
        </p:txBody>
      </p:sp>
      <p:sp>
        <p:nvSpPr>
          <p:cNvPr id="596995" name="Text Box 3"/>
          <p:cNvSpPr txBox="1">
            <a:spLocks noChangeArrowheads="1"/>
          </p:cNvSpPr>
          <p:nvPr/>
        </p:nvSpPr>
        <p:spPr bwMode="auto">
          <a:xfrm>
            <a:off x="76200" y="1066800"/>
            <a:ext cx="90678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Reduction: Design a fast algorithm for  one computational problem, using a supposedly fast algorithm for another problem as a subroutine. </a:t>
            </a:r>
          </a:p>
        </p:txBody>
      </p:sp>
      <p:sp>
        <p:nvSpPr>
          <p:cNvPr id="26628" name="Rectangle 3"/>
          <p:cNvSpPr>
            <a:spLocks noChangeArrowheads="1"/>
          </p:cNvSpPr>
          <p:nvPr/>
        </p:nvSpPr>
        <p:spPr bwMode="auto">
          <a:xfrm>
            <a:off x="2895600" y="500063"/>
            <a:ext cx="28829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pic>
        <p:nvPicPr>
          <p:cNvPr id="65541" name="Picture 8" descr="capture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3400" y="2119313"/>
            <a:ext cx="4316413" cy="4662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96995">
                                            <p:txEl>
                                              <p:pRg st="0" end="0"/>
                                            </p:txEl>
                                          </p:spTgt>
                                        </p:tgtEl>
                                        <p:attrNameLst>
                                          <p:attrName>style.visibility</p:attrName>
                                        </p:attrNameLst>
                                      </p:cBhvr>
                                      <p:to>
                                        <p:strVal val="visible"/>
                                      </p:to>
                                    </p:set>
                                    <p:anim calcmode="lin" valueType="num">
                                      <p:cBhvr additive="base">
                                        <p:cTn id="7" dur="500" fill="hold"/>
                                        <p:tgtEl>
                                          <p:spTgt spid="5969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969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5541"/>
                                        </p:tgtEl>
                                        <p:attrNameLst>
                                          <p:attrName>style.visibility</p:attrName>
                                        </p:attrNameLst>
                                      </p:cBhvr>
                                      <p:to>
                                        <p:strVal val="visible"/>
                                      </p:to>
                                    </p:set>
                                    <p:anim calcmode="lin" valueType="num">
                                      <p:cBhvr additive="base">
                                        <p:cTn id="13" dur="500" fill="hold"/>
                                        <p:tgtEl>
                                          <p:spTgt spid="65541"/>
                                        </p:tgtEl>
                                        <p:attrNameLst>
                                          <p:attrName>ppt_x</p:attrName>
                                        </p:attrNameLst>
                                      </p:cBhvr>
                                      <p:tavLst>
                                        <p:tav tm="0">
                                          <p:val>
                                            <p:strVal val="#ppt_x"/>
                                          </p:val>
                                        </p:tav>
                                        <p:tav tm="100000">
                                          <p:val>
                                            <p:strVal val="#ppt_x"/>
                                          </p:val>
                                        </p:tav>
                                      </p:tavLst>
                                    </p:anim>
                                    <p:anim calcmode="lin" valueType="num">
                                      <p:cBhvr additive="base">
                                        <p:cTn id="14" dur="500" fill="hold"/>
                                        <p:tgtEl>
                                          <p:spTgt spid="655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0" name="Group 3"/>
          <p:cNvGrpSpPr>
            <a:grpSpLocks/>
          </p:cNvGrpSpPr>
          <p:nvPr/>
        </p:nvGrpSpPr>
        <p:grpSpPr bwMode="auto">
          <a:xfrm>
            <a:off x="3810000" y="838200"/>
            <a:ext cx="5257800" cy="5918200"/>
            <a:chOff x="2400" y="528"/>
            <a:chExt cx="3312" cy="3728"/>
          </a:xfrm>
        </p:grpSpPr>
        <p:sp>
          <p:nvSpPr>
            <p:cNvPr id="107315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27681"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27651" name="Group 6"/>
          <p:cNvGrpSpPr>
            <a:grpSpLocks/>
          </p:cNvGrpSpPr>
          <p:nvPr/>
        </p:nvGrpSpPr>
        <p:grpSpPr bwMode="auto">
          <a:xfrm>
            <a:off x="3916363" y="1830388"/>
            <a:ext cx="4986337" cy="4926012"/>
            <a:chOff x="2467" y="1153"/>
            <a:chExt cx="3141" cy="3103"/>
          </a:xfrm>
        </p:grpSpPr>
        <p:grpSp>
          <p:nvGrpSpPr>
            <p:cNvPr id="27674" name="Group 7"/>
            <p:cNvGrpSpPr>
              <a:grpSpLocks/>
            </p:cNvGrpSpPr>
            <p:nvPr/>
          </p:nvGrpSpPr>
          <p:grpSpPr bwMode="auto">
            <a:xfrm>
              <a:off x="2467" y="1153"/>
              <a:ext cx="3141" cy="3079"/>
              <a:chOff x="2467" y="1153"/>
              <a:chExt cx="3141" cy="3079"/>
            </a:xfrm>
          </p:grpSpPr>
          <p:sp>
            <p:nvSpPr>
              <p:cNvPr id="107316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27679"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7675" name="Group 10"/>
            <p:cNvGrpSpPr>
              <a:grpSpLocks/>
            </p:cNvGrpSpPr>
            <p:nvPr/>
          </p:nvGrpSpPr>
          <p:grpSpPr bwMode="auto">
            <a:xfrm>
              <a:off x="3304" y="2753"/>
              <a:ext cx="1440" cy="1503"/>
              <a:chOff x="3304" y="2753"/>
              <a:chExt cx="1440" cy="1503"/>
            </a:xfrm>
          </p:grpSpPr>
          <p:sp>
            <p:nvSpPr>
              <p:cNvPr id="27676"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27677"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27652" name="Group 13"/>
          <p:cNvGrpSpPr>
            <a:grpSpLocks/>
          </p:cNvGrpSpPr>
          <p:nvPr/>
        </p:nvGrpSpPr>
        <p:grpSpPr bwMode="auto">
          <a:xfrm>
            <a:off x="5562600" y="5562600"/>
            <a:ext cx="1609725" cy="1168400"/>
            <a:chOff x="3504" y="3504"/>
            <a:chExt cx="1014" cy="736"/>
          </a:xfrm>
        </p:grpSpPr>
        <p:sp>
          <p:nvSpPr>
            <p:cNvPr id="107316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7673"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27653"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27654" name="Group 22"/>
          <p:cNvGrpSpPr>
            <a:grpSpLocks/>
          </p:cNvGrpSpPr>
          <p:nvPr/>
        </p:nvGrpSpPr>
        <p:grpSpPr bwMode="auto">
          <a:xfrm>
            <a:off x="3657600" y="3087688"/>
            <a:ext cx="4202113" cy="3254375"/>
            <a:chOff x="2304" y="1945"/>
            <a:chExt cx="2647" cy="2050"/>
          </a:xfrm>
        </p:grpSpPr>
        <p:sp>
          <p:nvSpPr>
            <p:cNvPr id="1073175" name="Oval 23"/>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27671" name="Text Box 24"/>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3177" name="Text Box 25"/>
          <p:cNvSpPr txBox="1">
            <a:spLocks noChangeArrowheads="1"/>
          </p:cNvSpPr>
          <p:nvPr/>
        </p:nvSpPr>
        <p:spPr bwMode="auto">
          <a:xfrm>
            <a:off x="-204788" y="4435475"/>
            <a:ext cx="43481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Definition is asymmetric.</a:t>
            </a:r>
          </a:p>
          <a:p>
            <a:r>
              <a:rPr lang="en-US" altLang="en-US" sz="2400">
                <a:effectLst/>
              </a:rPr>
              <a:t>There is a witness that</a:t>
            </a:r>
          </a:p>
          <a:p>
            <a:r>
              <a:rPr lang="en-US" altLang="en-US" sz="2400">
                <a:effectLst/>
              </a:rPr>
              <a:t>    a graph has a 3-Col.</a:t>
            </a:r>
          </a:p>
          <a:p>
            <a:r>
              <a:rPr lang="en-US" altLang="en-US" sz="2400">
                <a:effectLst/>
              </a:rPr>
              <a:t>There is no known witness that</a:t>
            </a:r>
          </a:p>
          <a:p>
            <a:r>
              <a:rPr lang="en-US" altLang="en-US" sz="2400">
                <a:effectLst/>
              </a:rPr>
              <a:t>    a graph has no 3-Col.</a:t>
            </a:r>
          </a:p>
        </p:txBody>
      </p:sp>
      <p:sp>
        <p:nvSpPr>
          <p:cNvPr id="27656" name="Text Box 26"/>
          <p:cNvSpPr txBox="1">
            <a:spLocks noChangeArrowheads="1"/>
          </p:cNvSpPr>
          <p:nvPr/>
        </p:nvSpPr>
        <p:spPr bwMode="auto">
          <a:xfrm>
            <a:off x="4319588" y="3441700"/>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grpSp>
        <p:nvGrpSpPr>
          <p:cNvPr id="8" name="Group 39"/>
          <p:cNvGrpSpPr>
            <a:grpSpLocks/>
          </p:cNvGrpSpPr>
          <p:nvPr/>
        </p:nvGrpSpPr>
        <p:grpSpPr bwMode="auto">
          <a:xfrm>
            <a:off x="4941888" y="3060700"/>
            <a:ext cx="4202112" cy="3263900"/>
            <a:chOff x="3113" y="1928"/>
            <a:chExt cx="2647" cy="2056"/>
          </a:xfrm>
        </p:grpSpPr>
        <p:grpSp>
          <p:nvGrpSpPr>
            <p:cNvPr id="27666" name="Group 32"/>
            <p:cNvGrpSpPr>
              <a:grpSpLocks/>
            </p:cNvGrpSpPr>
            <p:nvPr/>
          </p:nvGrpSpPr>
          <p:grpSpPr bwMode="auto">
            <a:xfrm>
              <a:off x="3113" y="1928"/>
              <a:ext cx="2647" cy="2056"/>
              <a:chOff x="3113" y="1928"/>
              <a:chExt cx="2647" cy="2056"/>
            </a:xfrm>
          </p:grpSpPr>
          <p:sp>
            <p:nvSpPr>
              <p:cNvPr id="1073185" name="Oval 33"/>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27669" name="Text Box 34"/>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7667" name="Text Box 38"/>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grpSp>
        <p:nvGrpSpPr>
          <p:cNvPr id="27658" name="Group 40"/>
          <p:cNvGrpSpPr>
            <a:grpSpLocks/>
          </p:cNvGrpSpPr>
          <p:nvPr/>
        </p:nvGrpSpPr>
        <p:grpSpPr bwMode="auto">
          <a:xfrm>
            <a:off x="-3175" y="1212850"/>
            <a:ext cx="3840163" cy="3070225"/>
            <a:chOff x="-2" y="764"/>
            <a:chExt cx="2419" cy="1934"/>
          </a:xfrm>
        </p:grpSpPr>
        <p:grpSp>
          <p:nvGrpSpPr>
            <p:cNvPr id="27660" name="Group 41"/>
            <p:cNvGrpSpPr>
              <a:grpSpLocks/>
            </p:cNvGrpSpPr>
            <p:nvPr/>
          </p:nvGrpSpPr>
          <p:grpSpPr bwMode="auto">
            <a:xfrm>
              <a:off x="-2" y="764"/>
              <a:ext cx="1314" cy="1924"/>
              <a:chOff x="-2" y="764"/>
              <a:chExt cx="1314" cy="1924"/>
            </a:xfrm>
          </p:grpSpPr>
          <p:pic>
            <p:nvPicPr>
              <p:cNvPr id="27664" name="Picture 42"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65" name="Rectangle 43"/>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27661" name="Group 44"/>
            <p:cNvGrpSpPr>
              <a:grpSpLocks/>
            </p:cNvGrpSpPr>
            <p:nvPr/>
          </p:nvGrpSpPr>
          <p:grpSpPr bwMode="auto">
            <a:xfrm>
              <a:off x="1248" y="768"/>
              <a:ext cx="1169" cy="1930"/>
              <a:chOff x="1248" y="768"/>
              <a:chExt cx="1169" cy="1930"/>
            </a:xfrm>
          </p:grpSpPr>
          <p:pic>
            <p:nvPicPr>
              <p:cNvPr id="27662" name="Picture 45"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63" name="Rectangle 46"/>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73177"/>
                                        </p:tgtEl>
                                        <p:attrNameLst>
                                          <p:attrName>style.visibility</p:attrName>
                                        </p:attrNameLst>
                                      </p:cBhvr>
                                      <p:to>
                                        <p:strVal val="visible"/>
                                      </p:to>
                                    </p:set>
                                    <p:anim calcmode="lin" valueType="num">
                                      <p:cBhvr additive="base">
                                        <p:cTn id="7" dur="500" fill="hold"/>
                                        <p:tgtEl>
                                          <p:spTgt spid="1073177"/>
                                        </p:tgtEl>
                                        <p:attrNameLst>
                                          <p:attrName>ppt_x</p:attrName>
                                        </p:attrNameLst>
                                      </p:cBhvr>
                                      <p:tavLst>
                                        <p:tav tm="0">
                                          <p:val>
                                            <p:strVal val="#ppt_x"/>
                                          </p:val>
                                        </p:tav>
                                        <p:tav tm="100000">
                                          <p:val>
                                            <p:strVal val="#ppt_x"/>
                                          </p:val>
                                        </p:tav>
                                      </p:tavLst>
                                    </p:anim>
                                    <p:anim calcmode="lin" valueType="num">
                                      <p:cBhvr additive="base">
                                        <p:cTn id="8" dur="500" fill="hold"/>
                                        <p:tgtEl>
                                          <p:spTgt spid="107317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31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216775" y="2590800"/>
            <a:ext cx="1800225" cy="3290888"/>
            <a:chOff x="4194" y="1993"/>
            <a:chExt cx="1422" cy="2226"/>
          </a:xfrm>
        </p:grpSpPr>
        <p:pic>
          <p:nvPicPr>
            <p:cNvPr id="28691"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8692" name="Text Box 4"/>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2400">
                  <a:effectLst/>
                </a:rPr>
                <a:t>Not 3-Col</a:t>
              </a:r>
              <a:r>
                <a:rPr lang="en-US" altLang="en-US">
                  <a:solidFill>
                    <a:schemeClr val="tx2"/>
                  </a:solidFill>
                  <a:effectLst/>
                  <a:latin typeface="Arial Rounded MT Bold" pitchFamily="34" charset="0"/>
                </a:rPr>
                <a:t> </a:t>
              </a:r>
            </a:p>
          </p:txBody>
        </p:sp>
      </p:grpSp>
      <p:sp>
        <p:nvSpPr>
          <p:cNvPr id="1175557" name="Text Box 5"/>
          <p:cNvSpPr txBox="1">
            <a:spLocks noChangeArrowheads="1"/>
          </p:cNvSpPr>
          <p:nvPr/>
        </p:nvSpPr>
        <p:spPr bwMode="auto">
          <a:xfrm>
            <a:off x="0" y="111125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effectLst/>
              </a:rPr>
              <a:t>&lt;G&gt;</a:t>
            </a:r>
          </a:p>
        </p:txBody>
      </p:sp>
      <p:grpSp>
        <p:nvGrpSpPr>
          <p:cNvPr id="3" name="Group 6"/>
          <p:cNvGrpSpPr>
            <a:grpSpLocks/>
          </p:cNvGrpSpPr>
          <p:nvPr/>
        </p:nvGrpSpPr>
        <p:grpSpPr bwMode="auto">
          <a:xfrm>
            <a:off x="1905000" y="2819400"/>
            <a:ext cx="1800225" cy="3032125"/>
            <a:chOff x="4194" y="1993"/>
            <a:chExt cx="1422" cy="2295"/>
          </a:xfrm>
        </p:grpSpPr>
        <p:pic>
          <p:nvPicPr>
            <p:cNvPr id="28689"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8690" name="Text Box 8"/>
            <p:cNvSpPr txBox="1">
              <a:spLocks noChangeArrowheads="1"/>
            </p:cNvSpPr>
            <p:nvPr/>
          </p:nvSpPr>
          <p:spPr bwMode="auto">
            <a:xfrm>
              <a:off x="4194" y="3609"/>
              <a:ext cx="1422" cy="6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effectLst/>
                </a:rPr>
                <a:t>3-Col</a:t>
              </a:r>
              <a:r>
                <a:rPr lang="en-US" altLang="en-US">
                  <a:solidFill>
                    <a:schemeClr val="tx2"/>
                  </a:solidFill>
                  <a:effectLst/>
                </a:rPr>
                <a:t> </a:t>
              </a:r>
              <a:endParaRPr lang="en-US" altLang="en-US">
                <a:effectLst/>
                <a:latin typeface="Arial Rounded MT Bold" pitchFamily="34" charset="0"/>
              </a:endParaRPr>
            </a:p>
          </p:txBody>
        </p:sp>
      </p:grpSp>
      <p:grpSp>
        <p:nvGrpSpPr>
          <p:cNvPr id="4" name="Group 9"/>
          <p:cNvGrpSpPr>
            <a:grpSpLocks/>
          </p:cNvGrpSpPr>
          <p:nvPr/>
        </p:nvGrpSpPr>
        <p:grpSpPr bwMode="auto">
          <a:xfrm>
            <a:off x="3124200" y="3429000"/>
            <a:ext cx="4652963" cy="852488"/>
            <a:chOff x="1968" y="672"/>
            <a:chExt cx="2931" cy="2025"/>
          </a:xfrm>
        </p:grpSpPr>
        <p:sp>
          <p:nvSpPr>
            <p:cNvPr id="28687"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&lt;G&gt;</a:t>
              </a:r>
            </a:p>
          </p:txBody>
        </p:sp>
        <p:sp>
          <p:nvSpPr>
            <p:cNvPr id="1175563"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175564"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5" name="Group 13"/>
          <p:cNvGrpSpPr>
            <a:grpSpLocks/>
          </p:cNvGrpSpPr>
          <p:nvPr/>
        </p:nvGrpSpPr>
        <p:grpSpPr bwMode="auto">
          <a:xfrm>
            <a:off x="3119438" y="4648200"/>
            <a:ext cx="4652962" cy="990600"/>
            <a:chOff x="2064" y="2928"/>
            <a:chExt cx="2931" cy="624"/>
          </a:xfrm>
        </p:grpSpPr>
        <p:sp>
          <p:nvSpPr>
            <p:cNvPr id="1175566" name="Line 14"/>
            <p:cNvSpPr>
              <a:spLocks noChangeShapeType="1"/>
            </p:cNvSpPr>
            <p:nvPr/>
          </p:nvSpPr>
          <p:spPr bwMode="auto">
            <a:xfrm flipH="1">
              <a:off x="2500"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28686" name="Text Box 15"/>
            <p:cNvSpPr txBox="1">
              <a:spLocks noChangeArrowheads="1"/>
            </p:cNvSpPr>
            <p:nvPr/>
          </p:nvSpPr>
          <p:spPr bwMode="auto">
            <a:xfrm>
              <a:off x="2064" y="292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Yes </a:t>
              </a:r>
              <a:br>
                <a:rPr lang="en-US" altLang="en-US">
                  <a:solidFill>
                    <a:schemeClr val="tx2"/>
                  </a:solidFill>
                  <a:effectLst/>
                </a:rPr>
              </a:br>
              <a:r>
                <a:rPr lang="en-US" altLang="en-US">
                  <a:solidFill>
                    <a:schemeClr val="tx2"/>
                  </a:solidFill>
                  <a:effectLst/>
                </a:rPr>
                <a:t>G is not 3-colorable</a:t>
              </a:r>
            </a:p>
          </p:txBody>
        </p:sp>
      </p:grpSp>
      <p:grpSp>
        <p:nvGrpSpPr>
          <p:cNvPr id="6" name="Group 16"/>
          <p:cNvGrpSpPr>
            <a:grpSpLocks/>
          </p:cNvGrpSpPr>
          <p:nvPr/>
        </p:nvGrpSpPr>
        <p:grpSpPr bwMode="auto">
          <a:xfrm>
            <a:off x="457200" y="1574800"/>
            <a:ext cx="5105400" cy="1397000"/>
            <a:chOff x="336" y="992"/>
            <a:chExt cx="3216" cy="880"/>
          </a:xfrm>
        </p:grpSpPr>
        <p:sp>
          <p:nvSpPr>
            <p:cNvPr id="1175569" name="Freeform 17"/>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28684" name="Text Box 18"/>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No</a:t>
              </a:r>
            </a:p>
            <a:p>
              <a:pPr algn="ctr"/>
              <a:r>
                <a:rPr lang="en-US" altLang="en-US">
                  <a:effectLst/>
                </a:rPr>
                <a:t>    G is not 3-Colorable</a:t>
              </a:r>
            </a:p>
          </p:txBody>
        </p:sp>
      </p:grpSp>
      <p:sp>
        <p:nvSpPr>
          <p:cNvPr id="358419" name="Rectangle 20"/>
          <p:cNvSpPr>
            <a:spLocks noChangeArrowheads="1"/>
          </p:cNvSpPr>
          <p:nvPr/>
        </p:nvSpPr>
        <p:spPr bwMode="auto">
          <a:xfrm>
            <a:off x="3051175" y="704850"/>
            <a:ext cx="3883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 </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Not 3-Col</a:t>
            </a:r>
            <a:endParaRPr lang="en-US" altLang="en-US" sz="3200" baseline="30000">
              <a:solidFill>
                <a:srgbClr val="00FFCC"/>
              </a:solidFill>
              <a:effectLst/>
            </a:endParaRPr>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58419"/>
                                        </p:tgtEl>
                                        <p:attrNameLst>
                                          <p:attrName>style.visibility</p:attrName>
                                        </p:attrNameLst>
                                      </p:cBhvr>
                                      <p:to>
                                        <p:strVal val="visible"/>
                                      </p:to>
                                    </p:set>
                                    <p:anim calcmode="lin" valueType="num">
                                      <p:cBhvr additive="base">
                                        <p:cTn id="7" dur="500" fill="hold"/>
                                        <p:tgtEl>
                                          <p:spTgt spid="358419"/>
                                        </p:tgtEl>
                                        <p:attrNameLst>
                                          <p:attrName>ppt_x</p:attrName>
                                        </p:attrNameLst>
                                      </p:cBhvr>
                                      <p:tavLst>
                                        <p:tav tm="0">
                                          <p:val>
                                            <p:strVal val="#ppt_x"/>
                                          </p:val>
                                        </p:tav>
                                        <p:tav tm="100000">
                                          <p:val>
                                            <p:strVal val="#ppt_x"/>
                                          </p:val>
                                        </p:tav>
                                      </p:tavLst>
                                    </p:anim>
                                    <p:anim calcmode="lin" valueType="num">
                                      <p:cBhvr additive="base">
                                        <p:cTn id="8" dur="500" fill="hold"/>
                                        <p:tgtEl>
                                          <p:spTgt spid="35841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75557"/>
                                        </p:tgtEl>
                                        <p:attrNameLst>
                                          <p:attrName>style.visibility</p:attrName>
                                        </p:attrNameLst>
                                      </p:cBhvr>
                                      <p:to>
                                        <p:strVal val="visible"/>
                                      </p:to>
                                    </p:set>
                                    <p:anim calcmode="lin" valueType="num">
                                      <p:cBhvr additive="base">
                                        <p:cTn id="25" dur="500" fill="hold"/>
                                        <p:tgtEl>
                                          <p:spTgt spid="1175557"/>
                                        </p:tgtEl>
                                        <p:attrNameLst>
                                          <p:attrName>ppt_x</p:attrName>
                                        </p:attrNameLst>
                                      </p:cBhvr>
                                      <p:tavLst>
                                        <p:tav tm="0">
                                          <p:val>
                                            <p:strVal val="0-#ppt_w/2"/>
                                          </p:val>
                                        </p:tav>
                                        <p:tav tm="100000">
                                          <p:val>
                                            <p:strVal val="#ppt_x"/>
                                          </p:val>
                                        </p:tav>
                                      </p:tavLst>
                                    </p:anim>
                                    <p:anim calcmode="lin" valueType="num">
                                      <p:cBhvr additive="base">
                                        <p:cTn id="26" dur="500" fill="hold"/>
                                        <p:tgtEl>
                                          <p:spTgt spid="117555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75564"/>
                                        </p:tgtEl>
                                        <p:attrNameLst>
                                          <p:attrName>style.visibility</p:attrName>
                                        </p:attrNameLst>
                                      </p:cBhvr>
                                      <p:to>
                                        <p:strVal val="visible"/>
                                      </p:to>
                                    </p:set>
                                    <p:anim calcmode="lin" valueType="num">
                                      <p:cBhvr additive="base">
                                        <p:cTn id="29" dur="500" fill="hold"/>
                                        <p:tgtEl>
                                          <p:spTgt spid="1175564"/>
                                        </p:tgtEl>
                                        <p:attrNameLst>
                                          <p:attrName>ppt_x</p:attrName>
                                        </p:attrNameLst>
                                      </p:cBhvr>
                                      <p:tavLst>
                                        <p:tav tm="0">
                                          <p:val>
                                            <p:strVal val="0-#ppt_w/2"/>
                                          </p:val>
                                        </p:tav>
                                        <p:tav tm="100000">
                                          <p:val>
                                            <p:strVal val="#ppt_x"/>
                                          </p:val>
                                        </p:tav>
                                      </p:tavLst>
                                    </p:anim>
                                    <p:anim calcmode="lin" valueType="num">
                                      <p:cBhvr additive="base">
                                        <p:cTn id="30" dur="500" fill="hold"/>
                                        <p:tgtEl>
                                          <p:spTgt spid="117556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0-#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1+#ppt_w/2"/>
                                          </p:val>
                                        </p:tav>
                                        <p:tav tm="100000">
                                          <p:val>
                                            <p:strVal val="#ppt_x"/>
                                          </p:val>
                                        </p:tav>
                                      </p:tavLst>
                                    </p:anim>
                                    <p:anim calcmode="lin" valueType="num">
                                      <p:cBhvr additive="base">
                                        <p:cTn id="4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6"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1+#ppt_w/2"/>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5557" grpId="0" autoUpdateAnimBg="0"/>
      <p:bldP spid="35841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98" name="Group 2"/>
          <p:cNvGrpSpPr>
            <a:grpSpLocks/>
          </p:cNvGrpSpPr>
          <p:nvPr/>
        </p:nvGrpSpPr>
        <p:grpSpPr bwMode="auto">
          <a:xfrm>
            <a:off x="7216775" y="2590800"/>
            <a:ext cx="1800225" cy="3290888"/>
            <a:chOff x="4194" y="1993"/>
            <a:chExt cx="1422" cy="2226"/>
          </a:xfrm>
        </p:grpSpPr>
        <p:pic>
          <p:nvPicPr>
            <p:cNvPr id="29721"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9722" name="Text Box 4"/>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2400">
                  <a:effectLst/>
                </a:rPr>
                <a:t>Not 3-Col</a:t>
              </a:r>
              <a:r>
                <a:rPr lang="en-US" altLang="en-US">
                  <a:solidFill>
                    <a:schemeClr val="tx2"/>
                  </a:solidFill>
                  <a:effectLst/>
                  <a:latin typeface="Arial Rounded MT Bold" pitchFamily="34" charset="0"/>
                </a:rPr>
                <a:t> </a:t>
              </a:r>
            </a:p>
          </p:txBody>
        </p:sp>
      </p:grpSp>
      <p:sp>
        <p:nvSpPr>
          <p:cNvPr id="29699" name="Text Box 5"/>
          <p:cNvSpPr txBox="1">
            <a:spLocks noChangeArrowheads="1"/>
          </p:cNvSpPr>
          <p:nvPr/>
        </p:nvSpPr>
        <p:spPr bwMode="auto">
          <a:xfrm>
            <a:off x="0" y="111125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effectLst/>
              </a:rPr>
              <a:t>&lt;G&gt;</a:t>
            </a:r>
          </a:p>
        </p:txBody>
      </p:sp>
      <p:grpSp>
        <p:nvGrpSpPr>
          <p:cNvPr id="29700" name="Group 6"/>
          <p:cNvGrpSpPr>
            <a:grpSpLocks/>
          </p:cNvGrpSpPr>
          <p:nvPr/>
        </p:nvGrpSpPr>
        <p:grpSpPr bwMode="auto">
          <a:xfrm>
            <a:off x="1905000" y="2819400"/>
            <a:ext cx="1800225" cy="3032125"/>
            <a:chOff x="4194" y="1993"/>
            <a:chExt cx="1422" cy="2295"/>
          </a:xfrm>
        </p:grpSpPr>
        <p:pic>
          <p:nvPicPr>
            <p:cNvPr id="29719"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9720" name="Text Box 8"/>
            <p:cNvSpPr txBox="1">
              <a:spLocks noChangeArrowheads="1"/>
            </p:cNvSpPr>
            <p:nvPr/>
          </p:nvSpPr>
          <p:spPr bwMode="auto">
            <a:xfrm>
              <a:off x="4194" y="3609"/>
              <a:ext cx="1422" cy="6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effectLst/>
                </a:rPr>
                <a:t>3-Col</a:t>
              </a:r>
              <a:r>
                <a:rPr lang="en-US" altLang="en-US">
                  <a:solidFill>
                    <a:schemeClr val="tx2"/>
                  </a:solidFill>
                  <a:effectLst/>
                </a:rPr>
                <a:t> </a:t>
              </a:r>
              <a:endParaRPr lang="en-US" altLang="en-US">
                <a:effectLst/>
                <a:latin typeface="Arial Rounded MT Bold" pitchFamily="34" charset="0"/>
              </a:endParaRPr>
            </a:p>
          </p:txBody>
        </p:sp>
      </p:grpSp>
      <p:grpSp>
        <p:nvGrpSpPr>
          <p:cNvPr id="29701" name="Group 9"/>
          <p:cNvGrpSpPr>
            <a:grpSpLocks/>
          </p:cNvGrpSpPr>
          <p:nvPr/>
        </p:nvGrpSpPr>
        <p:grpSpPr bwMode="auto">
          <a:xfrm>
            <a:off x="3124200" y="3429000"/>
            <a:ext cx="4652963" cy="852488"/>
            <a:chOff x="1968" y="672"/>
            <a:chExt cx="2931" cy="2025"/>
          </a:xfrm>
        </p:grpSpPr>
        <p:sp>
          <p:nvSpPr>
            <p:cNvPr id="29717"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&lt;G&gt;</a:t>
              </a:r>
            </a:p>
          </p:txBody>
        </p:sp>
        <p:sp>
          <p:nvSpPr>
            <p:cNvPr id="1175563"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175564"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5" name="Group 13"/>
          <p:cNvGrpSpPr>
            <a:grpSpLocks/>
          </p:cNvGrpSpPr>
          <p:nvPr/>
        </p:nvGrpSpPr>
        <p:grpSpPr bwMode="auto">
          <a:xfrm>
            <a:off x="3119438" y="4648200"/>
            <a:ext cx="4652962" cy="990600"/>
            <a:chOff x="2064" y="2928"/>
            <a:chExt cx="2931" cy="624"/>
          </a:xfrm>
        </p:grpSpPr>
        <p:sp>
          <p:nvSpPr>
            <p:cNvPr id="1175566" name="Line 14"/>
            <p:cNvSpPr>
              <a:spLocks noChangeShapeType="1"/>
            </p:cNvSpPr>
            <p:nvPr/>
          </p:nvSpPr>
          <p:spPr bwMode="auto">
            <a:xfrm flipH="1">
              <a:off x="2500"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29716" name="Text Box 15"/>
            <p:cNvSpPr txBox="1">
              <a:spLocks noChangeArrowheads="1"/>
            </p:cNvSpPr>
            <p:nvPr/>
          </p:nvSpPr>
          <p:spPr bwMode="auto">
            <a:xfrm>
              <a:off x="2064" y="292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No </a:t>
              </a:r>
              <a:br>
                <a:rPr lang="en-US" altLang="en-US">
                  <a:solidFill>
                    <a:schemeClr val="tx2"/>
                  </a:solidFill>
                  <a:effectLst/>
                </a:rPr>
              </a:br>
              <a:r>
                <a:rPr lang="en-US" altLang="en-US">
                  <a:solidFill>
                    <a:schemeClr val="tx2"/>
                  </a:solidFill>
                  <a:effectLst/>
                </a:rPr>
                <a:t>G is 3-colorable</a:t>
              </a:r>
            </a:p>
          </p:txBody>
        </p:sp>
      </p:grpSp>
      <p:grpSp>
        <p:nvGrpSpPr>
          <p:cNvPr id="6" name="Group 16"/>
          <p:cNvGrpSpPr>
            <a:grpSpLocks/>
          </p:cNvGrpSpPr>
          <p:nvPr/>
        </p:nvGrpSpPr>
        <p:grpSpPr bwMode="auto">
          <a:xfrm>
            <a:off x="457200" y="1574800"/>
            <a:ext cx="5105400" cy="1397000"/>
            <a:chOff x="336" y="992"/>
            <a:chExt cx="3216" cy="880"/>
          </a:xfrm>
        </p:grpSpPr>
        <p:sp>
          <p:nvSpPr>
            <p:cNvPr id="1175569" name="Freeform 17"/>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29714" name="Text Box 18"/>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Yes</a:t>
              </a:r>
            </a:p>
            <a:p>
              <a:pPr algn="ctr"/>
              <a:r>
                <a:rPr lang="en-US" altLang="en-US">
                  <a:effectLst/>
                </a:rPr>
                <a:t>    G is 3-Colorable</a:t>
              </a:r>
            </a:p>
          </p:txBody>
        </p:sp>
      </p:grpSp>
      <p:sp>
        <p:nvSpPr>
          <p:cNvPr id="29705" name="Rectangle 20"/>
          <p:cNvSpPr>
            <a:spLocks noChangeArrowheads="1"/>
          </p:cNvSpPr>
          <p:nvPr/>
        </p:nvSpPr>
        <p:spPr bwMode="auto">
          <a:xfrm>
            <a:off x="3051175" y="704850"/>
            <a:ext cx="3883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 </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Not 3-Col</a:t>
            </a:r>
            <a:endParaRPr lang="en-US" altLang="en-US" sz="3200" baseline="30000">
              <a:solidFill>
                <a:srgbClr val="00FFCC"/>
              </a:solidFill>
              <a:effectLst/>
            </a:endParaRPr>
          </a:p>
        </p:txBody>
      </p:sp>
      <p:sp>
        <p:nvSpPr>
          <p:cNvPr id="361493" name="Text Box 21"/>
          <p:cNvSpPr txBox="1">
            <a:spLocks noChangeArrowheads="1"/>
          </p:cNvSpPr>
          <p:nvPr/>
        </p:nvSpPr>
        <p:spPr bwMode="auto">
          <a:xfrm>
            <a:off x="6934200" y="5943600"/>
            <a:ext cx="3302000" cy="519113"/>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If poly time</a:t>
            </a:r>
          </a:p>
        </p:txBody>
      </p:sp>
      <p:sp>
        <p:nvSpPr>
          <p:cNvPr id="361494" name="Text Box 22"/>
          <p:cNvSpPr txBox="1">
            <a:spLocks noChangeArrowheads="1"/>
          </p:cNvSpPr>
          <p:nvPr/>
        </p:nvSpPr>
        <p:spPr bwMode="auto">
          <a:xfrm>
            <a:off x="6908800" y="6338888"/>
            <a:ext cx="330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Not poly time</a:t>
            </a:r>
          </a:p>
        </p:txBody>
      </p:sp>
      <p:sp>
        <p:nvSpPr>
          <p:cNvPr id="361495" name="Text Box 23"/>
          <p:cNvSpPr txBox="1">
            <a:spLocks noChangeArrowheads="1"/>
          </p:cNvSpPr>
          <p:nvPr/>
        </p:nvSpPr>
        <p:spPr bwMode="auto">
          <a:xfrm>
            <a:off x="1625600" y="5943600"/>
            <a:ext cx="3302000" cy="519113"/>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Poly time</a:t>
            </a:r>
          </a:p>
        </p:txBody>
      </p:sp>
      <p:sp>
        <p:nvSpPr>
          <p:cNvPr id="361496" name="Text Box 24"/>
          <p:cNvSpPr txBox="1">
            <a:spLocks noChangeArrowheads="1"/>
          </p:cNvSpPr>
          <p:nvPr/>
        </p:nvSpPr>
        <p:spPr bwMode="auto">
          <a:xfrm>
            <a:off x="1600200" y="6338888"/>
            <a:ext cx="330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If not poly time</a:t>
            </a:r>
          </a:p>
        </p:txBody>
      </p:sp>
      <p:sp>
        <p:nvSpPr>
          <p:cNvPr id="361497" name="AutoShape 25"/>
          <p:cNvSpPr>
            <a:spLocks noChangeArrowheads="1"/>
          </p:cNvSpPr>
          <p:nvPr/>
        </p:nvSpPr>
        <p:spPr bwMode="auto">
          <a:xfrm>
            <a:off x="4343400" y="6543675"/>
            <a:ext cx="2520950" cy="200025"/>
          </a:xfrm>
          <a:prstGeom prst="rightArrow">
            <a:avLst>
              <a:gd name="adj1" fmla="val 50000"/>
              <a:gd name="adj2" fmla="val 315079"/>
            </a:avLst>
          </a:prstGeom>
          <a:noFill/>
          <a:ln w="38100" cap="sq">
            <a:solidFill>
              <a:schemeClr val="hlink"/>
            </a:solidFill>
            <a:miter lim="800000"/>
            <a:headEnd/>
            <a:tailEnd/>
          </a:ln>
          <a:effectLst/>
        </p:spPr>
        <p:txBody>
          <a:bodyPr lIns="274320" rIns="274320" anchor="ctr">
            <a:spAutoFit/>
          </a:bodyPr>
          <a:lstStyle/>
          <a:p>
            <a:pPr>
              <a:defRPr/>
            </a:pPr>
            <a:endParaRPr lang="en-CA"/>
          </a:p>
        </p:txBody>
      </p:sp>
      <p:sp>
        <p:nvSpPr>
          <p:cNvPr id="361498" name="AutoShape 26"/>
          <p:cNvSpPr>
            <a:spLocks noChangeArrowheads="1"/>
          </p:cNvSpPr>
          <p:nvPr/>
        </p:nvSpPr>
        <p:spPr bwMode="auto">
          <a:xfrm flipH="1">
            <a:off x="4343400" y="6124575"/>
            <a:ext cx="2520950" cy="200025"/>
          </a:xfrm>
          <a:prstGeom prst="rightArrow">
            <a:avLst>
              <a:gd name="adj1" fmla="val 50000"/>
              <a:gd name="adj2" fmla="val 315079"/>
            </a:avLst>
          </a:prstGeom>
          <a:noFill/>
          <a:ln w="38100" cap="sq">
            <a:solidFill>
              <a:schemeClr val="hlink"/>
            </a:solidFill>
            <a:miter lim="800000"/>
            <a:headEnd/>
            <a:tailEnd/>
          </a:ln>
          <a:effectLst/>
        </p:spPr>
        <p:txBody>
          <a:bodyPr lIns="274320" rIns="274320" anchor="ctr">
            <a:spAutoFit/>
          </a:bodyPr>
          <a:lstStyle/>
          <a:p>
            <a:pPr>
              <a:defRPr/>
            </a:pPr>
            <a:endParaRPr lang="en-CA"/>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61493"/>
                                        </p:tgtEl>
                                        <p:attrNameLst>
                                          <p:attrName>style.visibility</p:attrName>
                                        </p:attrNameLst>
                                      </p:cBhvr>
                                      <p:to>
                                        <p:strVal val="visible"/>
                                      </p:to>
                                    </p:set>
                                    <p:anim calcmode="lin" valueType="num">
                                      <p:cBhvr additive="base">
                                        <p:cTn id="19" dur="500" fill="hold"/>
                                        <p:tgtEl>
                                          <p:spTgt spid="361493"/>
                                        </p:tgtEl>
                                        <p:attrNameLst>
                                          <p:attrName>ppt_x</p:attrName>
                                        </p:attrNameLst>
                                      </p:cBhvr>
                                      <p:tavLst>
                                        <p:tav tm="0">
                                          <p:val>
                                            <p:strVal val="1+#ppt_w/2"/>
                                          </p:val>
                                        </p:tav>
                                        <p:tav tm="100000">
                                          <p:val>
                                            <p:strVal val="#ppt_x"/>
                                          </p:val>
                                        </p:tav>
                                      </p:tavLst>
                                    </p:anim>
                                    <p:anim calcmode="lin" valueType="num">
                                      <p:cBhvr additive="base">
                                        <p:cTn id="20" dur="500" fill="hold"/>
                                        <p:tgtEl>
                                          <p:spTgt spid="36149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61498"/>
                                        </p:tgtEl>
                                        <p:attrNameLst>
                                          <p:attrName>style.visibility</p:attrName>
                                        </p:attrNameLst>
                                      </p:cBhvr>
                                      <p:to>
                                        <p:strVal val="visible"/>
                                      </p:to>
                                    </p:set>
                                    <p:anim calcmode="lin" valueType="num">
                                      <p:cBhvr additive="base">
                                        <p:cTn id="25" dur="500" fill="hold"/>
                                        <p:tgtEl>
                                          <p:spTgt spid="361498"/>
                                        </p:tgtEl>
                                        <p:attrNameLst>
                                          <p:attrName>ppt_x</p:attrName>
                                        </p:attrNameLst>
                                      </p:cBhvr>
                                      <p:tavLst>
                                        <p:tav tm="0">
                                          <p:val>
                                            <p:strVal val="1+#ppt_w/2"/>
                                          </p:val>
                                        </p:tav>
                                        <p:tav tm="100000">
                                          <p:val>
                                            <p:strVal val="#ppt_x"/>
                                          </p:val>
                                        </p:tav>
                                      </p:tavLst>
                                    </p:anim>
                                    <p:anim calcmode="lin" valueType="num">
                                      <p:cBhvr additive="base">
                                        <p:cTn id="26" dur="500" fill="hold"/>
                                        <p:tgtEl>
                                          <p:spTgt spid="361498"/>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361495"/>
                                        </p:tgtEl>
                                        <p:attrNameLst>
                                          <p:attrName>style.visibility</p:attrName>
                                        </p:attrNameLst>
                                      </p:cBhvr>
                                      <p:to>
                                        <p:strVal val="visible"/>
                                      </p:to>
                                    </p:set>
                                    <p:anim calcmode="lin" valueType="num">
                                      <p:cBhvr additive="base">
                                        <p:cTn id="29" dur="500" fill="hold"/>
                                        <p:tgtEl>
                                          <p:spTgt spid="361495"/>
                                        </p:tgtEl>
                                        <p:attrNameLst>
                                          <p:attrName>ppt_x</p:attrName>
                                        </p:attrNameLst>
                                      </p:cBhvr>
                                      <p:tavLst>
                                        <p:tav tm="0">
                                          <p:val>
                                            <p:strVal val="1+#ppt_w/2"/>
                                          </p:val>
                                        </p:tav>
                                        <p:tav tm="100000">
                                          <p:val>
                                            <p:strVal val="#ppt_x"/>
                                          </p:val>
                                        </p:tav>
                                      </p:tavLst>
                                    </p:anim>
                                    <p:anim calcmode="lin" valueType="num">
                                      <p:cBhvr additive="base">
                                        <p:cTn id="30" dur="500" fill="hold"/>
                                        <p:tgtEl>
                                          <p:spTgt spid="361495"/>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61496"/>
                                        </p:tgtEl>
                                        <p:attrNameLst>
                                          <p:attrName>style.visibility</p:attrName>
                                        </p:attrNameLst>
                                      </p:cBhvr>
                                      <p:to>
                                        <p:strVal val="visible"/>
                                      </p:to>
                                    </p:set>
                                    <p:anim calcmode="lin" valueType="num">
                                      <p:cBhvr additive="base">
                                        <p:cTn id="35" dur="500" fill="hold"/>
                                        <p:tgtEl>
                                          <p:spTgt spid="361496"/>
                                        </p:tgtEl>
                                        <p:attrNameLst>
                                          <p:attrName>ppt_x</p:attrName>
                                        </p:attrNameLst>
                                      </p:cBhvr>
                                      <p:tavLst>
                                        <p:tav tm="0">
                                          <p:val>
                                            <p:strVal val="0-#ppt_w/2"/>
                                          </p:val>
                                        </p:tav>
                                        <p:tav tm="100000">
                                          <p:val>
                                            <p:strVal val="#ppt_x"/>
                                          </p:val>
                                        </p:tav>
                                      </p:tavLst>
                                    </p:anim>
                                    <p:anim calcmode="lin" valueType="num">
                                      <p:cBhvr additive="base">
                                        <p:cTn id="36" dur="500" fill="hold"/>
                                        <p:tgtEl>
                                          <p:spTgt spid="361496"/>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1497"/>
                                        </p:tgtEl>
                                        <p:attrNameLst>
                                          <p:attrName>style.visibility</p:attrName>
                                        </p:attrNameLst>
                                      </p:cBhvr>
                                      <p:to>
                                        <p:strVal val="visible"/>
                                      </p:to>
                                    </p:set>
                                    <p:anim calcmode="lin" valueType="num">
                                      <p:cBhvr additive="base">
                                        <p:cTn id="41" dur="500" fill="hold"/>
                                        <p:tgtEl>
                                          <p:spTgt spid="361497"/>
                                        </p:tgtEl>
                                        <p:attrNameLst>
                                          <p:attrName>ppt_x</p:attrName>
                                        </p:attrNameLst>
                                      </p:cBhvr>
                                      <p:tavLst>
                                        <p:tav tm="0">
                                          <p:val>
                                            <p:strVal val="0-#ppt_w/2"/>
                                          </p:val>
                                        </p:tav>
                                        <p:tav tm="100000">
                                          <p:val>
                                            <p:strVal val="#ppt_x"/>
                                          </p:val>
                                        </p:tav>
                                      </p:tavLst>
                                    </p:anim>
                                    <p:anim calcmode="lin" valueType="num">
                                      <p:cBhvr additive="base">
                                        <p:cTn id="42" dur="500" fill="hold"/>
                                        <p:tgtEl>
                                          <p:spTgt spid="361497"/>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361494"/>
                                        </p:tgtEl>
                                        <p:attrNameLst>
                                          <p:attrName>style.visibility</p:attrName>
                                        </p:attrNameLst>
                                      </p:cBhvr>
                                      <p:to>
                                        <p:strVal val="visible"/>
                                      </p:to>
                                    </p:set>
                                    <p:anim calcmode="lin" valueType="num">
                                      <p:cBhvr additive="base">
                                        <p:cTn id="45" dur="500" fill="hold"/>
                                        <p:tgtEl>
                                          <p:spTgt spid="361494"/>
                                        </p:tgtEl>
                                        <p:attrNameLst>
                                          <p:attrName>ppt_x</p:attrName>
                                        </p:attrNameLst>
                                      </p:cBhvr>
                                      <p:tavLst>
                                        <p:tav tm="0">
                                          <p:val>
                                            <p:strVal val="0-#ppt_w/2"/>
                                          </p:val>
                                        </p:tav>
                                        <p:tav tm="100000">
                                          <p:val>
                                            <p:strVal val="#ppt_x"/>
                                          </p:val>
                                        </p:tav>
                                      </p:tavLst>
                                    </p:anim>
                                    <p:anim calcmode="lin" valueType="num">
                                      <p:cBhvr additive="base">
                                        <p:cTn id="46" dur="500" fill="hold"/>
                                        <p:tgtEl>
                                          <p:spTgt spid="3614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93" grpId="0"/>
      <p:bldP spid="361494" grpId="0"/>
      <p:bldP spid="361495" grpId="0"/>
      <p:bldP spid="361496" grpId="0"/>
      <p:bldP spid="361497" grpId="0" animBg="1"/>
      <p:bldP spid="36149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22" name="Group 2"/>
          <p:cNvGrpSpPr>
            <a:grpSpLocks/>
          </p:cNvGrpSpPr>
          <p:nvPr/>
        </p:nvGrpSpPr>
        <p:grpSpPr bwMode="auto">
          <a:xfrm>
            <a:off x="7216775" y="2590800"/>
            <a:ext cx="1800225" cy="3290888"/>
            <a:chOff x="4194" y="1993"/>
            <a:chExt cx="1422" cy="2226"/>
          </a:xfrm>
        </p:grpSpPr>
        <p:pic>
          <p:nvPicPr>
            <p:cNvPr id="30742"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0743" name="Text Box 4"/>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2400">
                  <a:effectLst/>
                </a:rPr>
                <a:t>Not 3-Col</a:t>
              </a:r>
              <a:r>
                <a:rPr lang="en-US" altLang="en-US">
                  <a:solidFill>
                    <a:schemeClr val="tx2"/>
                  </a:solidFill>
                  <a:effectLst/>
                  <a:latin typeface="Arial Rounded MT Bold" pitchFamily="34" charset="0"/>
                </a:rPr>
                <a:t> </a:t>
              </a:r>
            </a:p>
          </p:txBody>
        </p:sp>
      </p:grpSp>
      <p:sp>
        <p:nvSpPr>
          <p:cNvPr id="30723" name="Text Box 5"/>
          <p:cNvSpPr txBox="1">
            <a:spLocks noChangeArrowheads="1"/>
          </p:cNvSpPr>
          <p:nvPr/>
        </p:nvSpPr>
        <p:spPr bwMode="auto">
          <a:xfrm>
            <a:off x="0" y="111125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effectLst/>
              </a:rPr>
              <a:t>&lt;G&gt;</a:t>
            </a:r>
          </a:p>
        </p:txBody>
      </p:sp>
      <p:grpSp>
        <p:nvGrpSpPr>
          <p:cNvPr id="30724" name="Group 6"/>
          <p:cNvGrpSpPr>
            <a:grpSpLocks/>
          </p:cNvGrpSpPr>
          <p:nvPr/>
        </p:nvGrpSpPr>
        <p:grpSpPr bwMode="auto">
          <a:xfrm>
            <a:off x="1905000" y="2819400"/>
            <a:ext cx="1800225" cy="3032125"/>
            <a:chOff x="4194" y="1993"/>
            <a:chExt cx="1422" cy="2295"/>
          </a:xfrm>
        </p:grpSpPr>
        <p:pic>
          <p:nvPicPr>
            <p:cNvPr id="30740"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0741" name="Text Box 8"/>
            <p:cNvSpPr txBox="1">
              <a:spLocks noChangeArrowheads="1"/>
            </p:cNvSpPr>
            <p:nvPr/>
          </p:nvSpPr>
          <p:spPr bwMode="auto">
            <a:xfrm>
              <a:off x="4194" y="3609"/>
              <a:ext cx="1422" cy="6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effectLst/>
                </a:rPr>
                <a:t>3-Col</a:t>
              </a:r>
              <a:r>
                <a:rPr lang="en-US" altLang="en-US">
                  <a:solidFill>
                    <a:schemeClr val="tx2"/>
                  </a:solidFill>
                  <a:effectLst/>
                </a:rPr>
                <a:t> </a:t>
              </a:r>
              <a:endParaRPr lang="en-US" altLang="en-US">
                <a:effectLst/>
                <a:latin typeface="Arial Rounded MT Bold" pitchFamily="34" charset="0"/>
              </a:endParaRPr>
            </a:p>
          </p:txBody>
        </p:sp>
      </p:grpSp>
      <p:grpSp>
        <p:nvGrpSpPr>
          <p:cNvPr id="30725" name="Group 9"/>
          <p:cNvGrpSpPr>
            <a:grpSpLocks/>
          </p:cNvGrpSpPr>
          <p:nvPr/>
        </p:nvGrpSpPr>
        <p:grpSpPr bwMode="auto">
          <a:xfrm>
            <a:off x="3124200" y="3429000"/>
            <a:ext cx="4652963" cy="852488"/>
            <a:chOff x="1968" y="672"/>
            <a:chExt cx="2931" cy="2025"/>
          </a:xfrm>
        </p:grpSpPr>
        <p:sp>
          <p:nvSpPr>
            <p:cNvPr id="30738"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&lt;G&gt;</a:t>
              </a:r>
            </a:p>
          </p:txBody>
        </p:sp>
        <p:sp>
          <p:nvSpPr>
            <p:cNvPr id="1175563"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175564"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30727" name="Group 13"/>
          <p:cNvGrpSpPr>
            <a:grpSpLocks/>
          </p:cNvGrpSpPr>
          <p:nvPr/>
        </p:nvGrpSpPr>
        <p:grpSpPr bwMode="auto">
          <a:xfrm>
            <a:off x="3119438" y="4648200"/>
            <a:ext cx="4652962" cy="990600"/>
            <a:chOff x="2064" y="2928"/>
            <a:chExt cx="2931" cy="624"/>
          </a:xfrm>
        </p:grpSpPr>
        <p:sp>
          <p:nvSpPr>
            <p:cNvPr id="1175566" name="Line 14"/>
            <p:cNvSpPr>
              <a:spLocks noChangeShapeType="1"/>
            </p:cNvSpPr>
            <p:nvPr/>
          </p:nvSpPr>
          <p:spPr bwMode="auto">
            <a:xfrm flipH="1">
              <a:off x="2500"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30737" name="Text Box 15"/>
            <p:cNvSpPr txBox="1">
              <a:spLocks noChangeArrowheads="1"/>
            </p:cNvSpPr>
            <p:nvPr/>
          </p:nvSpPr>
          <p:spPr bwMode="auto">
            <a:xfrm>
              <a:off x="2064" y="292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No </a:t>
              </a:r>
              <a:br>
                <a:rPr lang="en-US" altLang="en-US">
                  <a:solidFill>
                    <a:schemeClr val="tx2"/>
                  </a:solidFill>
                  <a:effectLst/>
                </a:rPr>
              </a:br>
              <a:r>
                <a:rPr lang="en-US" altLang="en-US">
                  <a:solidFill>
                    <a:schemeClr val="tx2"/>
                  </a:solidFill>
                  <a:effectLst/>
                </a:rPr>
                <a:t>G is 3-colorable</a:t>
              </a:r>
            </a:p>
          </p:txBody>
        </p:sp>
      </p:grpSp>
      <p:grpSp>
        <p:nvGrpSpPr>
          <p:cNvPr id="30728" name="Group 16"/>
          <p:cNvGrpSpPr>
            <a:grpSpLocks/>
          </p:cNvGrpSpPr>
          <p:nvPr/>
        </p:nvGrpSpPr>
        <p:grpSpPr bwMode="auto">
          <a:xfrm>
            <a:off x="457200" y="1574800"/>
            <a:ext cx="5105400" cy="1397000"/>
            <a:chOff x="336" y="992"/>
            <a:chExt cx="3216" cy="880"/>
          </a:xfrm>
        </p:grpSpPr>
        <p:sp>
          <p:nvSpPr>
            <p:cNvPr id="1175569" name="Freeform 17"/>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30735" name="Text Box 18"/>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Yes</a:t>
              </a:r>
            </a:p>
            <a:p>
              <a:pPr algn="ctr"/>
              <a:r>
                <a:rPr lang="en-US" altLang="en-US">
                  <a:effectLst/>
                </a:rPr>
                <a:t>    G is 3-Colorable</a:t>
              </a:r>
            </a:p>
          </p:txBody>
        </p:sp>
      </p:grpSp>
      <p:sp>
        <p:nvSpPr>
          <p:cNvPr id="30729" name="Rectangle 20"/>
          <p:cNvSpPr>
            <a:spLocks noChangeArrowheads="1"/>
          </p:cNvSpPr>
          <p:nvPr/>
        </p:nvSpPr>
        <p:spPr bwMode="auto">
          <a:xfrm>
            <a:off x="3051175" y="704850"/>
            <a:ext cx="3883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 </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Not 3-Col</a:t>
            </a:r>
            <a:endParaRPr lang="en-US" altLang="en-US" sz="3200" baseline="30000">
              <a:solidFill>
                <a:srgbClr val="00FFCC"/>
              </a:solidFill>
              <a:effectLst/>
            </a:endParaRPr>
          </a:p>
        </p:txBody>
      </p:sp>
      <p:sp>
        <p:nvSpPr>
          <p:cNvPr id="362518" name="Text Box 22"/>
          <p:cNvSpPr txBox="1">
            <a:spLocks noChangeArrowheads="1"/>
          </p:cNvSpPr>
          <p:nvPr/>
        </p:nvSpPr>
        <p:spPr bwMode="auto">
          <a:xfrm>
            <a:off x="6908800" y="6338888"/>
            <a:ext cx="330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       ???</a:t>
            </a:r>
          </a:p>
        </p:txBody>
      </p:sp>
      <p:sp>
        <p:nvSpPr>
          <p:cNvPr id="362520" name="Text Box 24"/>
          <p:cNvSpPr txBox="1">
            <a:spLocks noChangeArrowheads="1"/>
          </p:cNvSpPr>
          <p:nvPr/>
        </p:nvSpPr>
        <p:spPr bwMode="auto">
          <a:xfrm>
            <a:off x="1600200" y="6338888"/>
            <a:ext cx="330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If NP-complete</a:t>
            </a:r>
          </a:p>
        </p:txBody>
      </p:sp>
      <p:sp>
        <p:nvSpPr>
          <p:cNvPr id="362521" name="AutoShape 25"/>
          <p:cNvSpPr>
            <a:spLocks noChangeArrowheads="1"/>
          </p:cNvSpPr>
          <p:nvPr/>
        </p:nvSpPr>
        <p:spPr bwMode="auto">
          <a:xfrm>
            <a:off x="4343400" y="6543675"/>
            <a:ext cx="2520950" cy="200025"/>
          </a:xfrm>
          <a:prstGeom prst="rightArrow">
            <a:avLst>
              <a:gd name="adj1" fmla="val 50000"/>
              <a:gd name="adj2" fmla="val 315079"/>
            </a:avLst>
          </a:prstGeom>
          <a:noFill/>
          <a:ln w="38100" cap="sq">
            <a:solidFill>
              <a:schemeClr val="hlink"/>
            </a:solidFill>
            <a:miter lim="800000"/>
            <a:headEnd/>
            <a:tailEnd/>
          </a:ln>
          <a:effectLst/>
        </p:spPr>
        <p:txBody>
          <a:bodyPr lIns="274320" rIns="274320" anchor="ctr">
            <a:spAutoFit/>
          </a:bodyPr>
          <a:lstStyle/>
          <a:p>
            <a:pPr>
              <a:defRPr/>
            </a:pPr>
            <a:endParaRPr lang="en-CA"/>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2520"/>
                                        </p:tgtEl>
                                        <p:attrNameLst>
                                          <p:attrName>style.visibility</p:attrName>
                                        </p:attrNameLst>
                                      </p:cBhvr>
                                      <p:to>
                                        <p:strVal val="visible"/>
                                      </p:to>
                                    </p:set>
                                    <p:anim calcmode="lin" valueType="num">
                                      <p:cBhvr additive="base">
                                        <p:cTn id="7" dur="500" fill="hold"/>
                                        <p:tgtEl>
                                          <p:spTgt spid="362520"/>
                                        </p:tgtEl>
                                        <p:attrNameLst>
                                          <p:attrName>ppt_x</p:attrName>
                                        </p:attrNameLst>
                                      </p:cBhvr>
                                      <p:tavLst>
                                        <p:tav tm="0">
                                          <p:val>
                                            <p:strVal val="0-#ppt_w/2"/>
                                          </p:val>
                                        </p:tav>
                                        <p:tav tm="100000">
                                          <p:val>
                                            <p:strVal val="#ppt_x"/>
                                          </p:val>
                                        </p:tav>
                                      </p:tavLst>
                                    </p:anim>
                                    <p:anim calcmode="lin" valueType="num">
                                      <p:cBhvr additive="base">
                                        <p:cTn id="8" dur="500" fill="hold"/>
                                        <p:tgtEl>
                                          <p:spTgt spid="3625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62521"/>
                                        </p:tgtEl>
                                        <p:attrNameLst>
                                          <p:attrName>style.visibility</p:attrName>
                                        </p:attrNameLst>
                                      </p:cBhvr>
                                      <p:to>
                                        <p:strVal val="visible"/>
                                      </p:to>
                                    </p:set>
                                    <p:anim calcmode="lin" valueType="num">
                                      <p:cBhvr additive="base">
                                        <p:cTn id="13" dur="500" fill="hold"/>
                                        <p:tgtEl>
                                          <p:spTgt spid="362521"/>
                                        </p:tgtEl>
                                        <p:attrNameLst>
                                          <p:attrName>ppt_x</p:attrName>
                                        </p:attrNameLst>
                                      </p:cBhvr>
                                      <p:tavLst>
                                        <p:tav tm="0">
                                          <p:val>
                                            <p:strVal val="0-#ppt_w/2"/>
                                          </p:val>
                                        </p:tav>
                                        <p:tav tm="100000">
                                          <p:val>
                                            <p:strVal val="#ppt_x"/>
                                          </p:val>
                                        </p:tav>
                                      </p:tavLst>
                                    </p:anim>
                                    <p:anim calcmode="lin" valueType="num">
                                      <p:cBhvr additive="base">
                                        <p:cTn id="14" dur="500" fill="hold"/>
                                        <p:tgtEl>
                                          <p:spTgt spid="362521"/>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62518"/>
                                        </p:tgtEl>
                                        <p:attrNameLst>
                                          <p:attrName>style.visibility</p:attrName>
                                        </p:attrNameLst>
                                      </p:cBhvr>
                                      <p:to>
                                        <p:strVal val="visible"/>
                                      </p:to>
                                    </p:set>
                                    <p:anim calcmode="lin" valueType="num">
                                      <p:cBhvr additive="base">
                                        <p:cTn id="17" dur="500" fill="hold"/>
                                        <p:tgtEl>
                                          <p:spTgt spid="362518"/>
                                        </p:tgtEl>
                                        <p:attrNameLst>
                                          <p:attrName>ppt_x</p:attrName>
                                        </p:attrNameLst>
                                      </p:cBhvr>
                                      <p:tavLst>
                                        <p:tav tm="0">
                                          <p:val>
                                            <p:strVal val="0-#ppt_w/2"/>
                                          </p:val>
                                        </p:tav>
                                        <p:tav tm="100000">
                                          <p:val>
                                            <p:strVal val="#ppt_x"/>
                                          </p:val>
                                        </p:tav>
                                      </p:tavLst>
                                    </p:anim>
                                    <p:anim calcmode="lin" valueType="num">
                                      <p:cBhvr additive="base">
                                        <p:cTn id="18" dur="500" fill="hold"/>
                                        <p:tgtEl>
                                          <p:spTgt spid="3625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18" grpId="0"/>
      <p:bldP spid="362520" grpId="0"/>
      <p:bldP spid="36252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Text Box 2"/>
          <p:cNvSpPr txBox="1">
            <a:spLocks noChangeArrowheads="1"/>
          </p:cNvSpPr>
          <p:nvPr/>
        </p:nvSpPr>
        <p:spPr bwMode="auto">
          <a:xfrm>
            <a:off x="5935663" y="1676400"/>
            <a:ext cx="549275" cy="579438"/>
          </a:xfrm>
          <a:prstGeom prst="rect">
            <a:avLst/>
          </a:prstGeom>
          <a:noFill/>
          <a:ln w="38100" cap="sq">
            <a:noFill/>
            <a:miter lim="800000"/>
            <a:headEnd/>
            <a:tailEnd/>
          </a:ln>
        </p:spPr>
        <p:txBody>
          <a:bodyPr wrap="none" lIns="274320" rIns="274320">
            <a:spAutoFit/>
          </a:bodyPr>
          <a:lstStyle/>
          <a:p>
            <a:pPr>
              <a:defRPr/>
            </a:pPr>
            <a:endParaRPr lang="en-US" sz="3200">
              <a:latin typeface="Monotype Corsiva" pitchFamily="66" charset="0"/>
            </a:endParaRPr>
          </a:p>
        </p:txBody>
      </p:sp>
      <p:sp>
        <p:nvSpPr>
          <p:cNvPr id="14" name="Rectangle 13"/>
          <p:cNvSpPr/>
          <p:nvPr/>
        </p:nvSpPr>
        <p:spPr>
          <a:xfrm>
            <a:off x="4038600" y="2849563"/>
            <a:ext cx="5029200" cy="1570037"/>
          </a:xfrm>
          <a:prstGeom prst="rect">
            <a:avLst/>
          </a:prstGeom>
        </p:spPr>
        <p:txBody>
          <a:bodyPr>
            <a:spAutoFit/>
          </a:bodyPr>
          <a:lstStyle/>
          <a:p>
            <a:pPr>
              <a:defRPr/>
            </a:pPr>
            <a:r>
              <a:rPr lang="en-US" sz="2400" dirty="0">
                <a:cs typeface="Times New Roman" pitchFamily="18" charset="0"/>
              </a:rPr>
              <a:t>A Problem </a:t>
            </a:r>
            <a:r>
              <a:rPr lang="en-US" sz="2400" i="1" dirty="0">
                <a:cs typeface="Times New Roman" pitchFamily="18" charset="0"/>
              </a:rPr>
              <a:t>P</a:t>
            </a:r>
            <a:r>
              <a:rPr lang="en-US" sz="2400" dirty="0">
                <a:cs typeface="Times New Roman" pitchFamily="18" charset="0"/>
              </a:rPr>
              <a:t> is said to be </a:t>
            </a:r>
          </a:p>
          <a:p>
            <a:pPr>
              <a:defRPr/>
            </a:pPr>
            <a:r>
              <a:rPr lang="en-US" sz="2400" i="1" dirty="0">
                <a:solidFill>
                  <a:srgbClr val="FF0000"/>
                </a:solidFill>
                <a:cs typeface="Times New Roman" pitchFamily="18" charset="0"/>
              </a:rPr>
              <a:t>computable/decidable/recursive</a:t>
            </a:r>
          </a:p>
          <a:p>
            <a:pPr lvl="1">
              <a:buFont typeface="Arial" pitchFamily="34" charset="0"/>
              <a:buChar char="•"/>
              <a:defRPr/>
            </a:pPr>
            <a:r>
              <a:rPr lang="en-US" sz="2400" dirty="0">
                <a:cs typeface="Times New Roman" pitchFamily="18" charset="0"/>
              </a:rPr>
              <a:t>if on every input the machine </a:t>
            </a:r>
            <a:br>
              <a:rPr lang="en-US" sz="2400" dirty="0">
                <a:cs typeface="Times New Roman" pitchFamily="18" charset="0"/>
              </a:rPr>
            </a:br>
            <a:r>
              <a:rPr lang="en-US" sz="2400" dirty="0">
                <a:cs typeface="Times New Roman" pitchFamily="18" charset="0"/>
              </a:rPr>
              <a:t>  halts and give the correct answer.</a:t>
            </a:r>
          </a:p>
        </p:txBody>
      </p:sp>
      <p:grpSp>
        <p:nvGrpSpPr>
          <p:cNvPr id="4100"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8" name="Rectangle 7"/>
            <p:cNvSpPr/>
            <p:nvPr/>
          </p:nvSpPr>
          <p:spPr>
            <a:xfrm>
              <a:off x="7271948" y="300057"/>
              <a:ext cx="1795463" cy="523898"/>
            </a:xfrm>
            <a:prstGeom prst="rect">
              <a:avLst/>
            </a:prstGeom>
          </p:spPr>
          <p:txBody>
            <a:bodyPr wrap="none">
              <a:spAutoFit/>
            </a:bodyPr>
            <a:lstStyle/>
            <a:p>
              <a:pPr>
                <a:defRPr/>
              </a:pPr>
              <a:r>
                <a:rPr lang="en-US" dirty="0">
                  <a:solidFill>
                    <a:srgbClr val="FF00FF"/>
                  </a:solidFill>
                  <a:cs typeface="Times New Roman" pitchFamily="18" charset="0"/>
                </a:rPr>
                <a:t>Acceptable</a:t>
              </a:r>
              <a:endParaRPr lang="en-CA" dirty="0">
                <a:solidFill>
                  <a:srgbClr val="FF00FF"/>
                </a:solidFill>
              </a:endParaRPr>
            </a:p>
          </p:txBody>
        </p:sp>
      </p:grpSp>
      <p:grpSp>
        <p:nvGrpSpPr>
          <p:cNvPr id="4101" name="Group 4"/>
          <p:cNvGrpSpPr>
            <a:grpSpLocks/>
          </p:cNvGrpSpPr>
          <p:nvPr/>
        </p:nvGrpSpPr>
        <p:grpSpPr bwMode="auto">
          <a:xfrm>
            <a:off x="3810000" y="838200"/>
            <a:ext cx="5257800" cy="5918200"/>
            <a:chOff x="2400" y="528"/>
            <a:chExt cx="3312" cy="3728"/>
          </a:xfrm>
        </p:grpSpPr>
        <p:sp>
          <p:nvSpPr>
            <p:cNvPr id="10"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4206"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13"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grpSp>
        <p:nvGrpSpPr>
          <p:cNvPr id="4103" name="Group 28"/>
          <p:cNvGrpSpPr>
            <a:grpSpLocks/>
          </p:cNvGrpSpPr>
          <p:nvPr/>
        </p:nvGrpSpPr>
        <p:grpSpPr bwMode="auto">
          <a:xfrm flipH="1">
            <a:off x="7991475" y="4430713"/>
            <a:ext cx="1076325" cy="2274887"/>
            <a:chOff x="3915" y="446"/>
            <a:chExt cx="678" cy="1433"/>
          </a:xfrm>
        </p:grpSpPr>
        <p:sp>
          <p:nvSpPr>
            <p:cNvPr id="16"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7"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8"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9"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20"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21"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22"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23"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24"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25"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26"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27"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28"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29"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30"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31"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32"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33"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34"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35"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36"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37"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38"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39"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40"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41"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42"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43"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44"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45"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46"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47"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48"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49"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50"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51"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52"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53"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54"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55"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56"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57"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58"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59"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60"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61"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62"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63"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64"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65"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66"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67"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68"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69"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70"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71"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72"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73"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74"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75"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76"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77"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78"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79"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80"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81"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82"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83"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84"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85"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86"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87"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88"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89"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0"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2"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3"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4"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5"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6"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7"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8"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9"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00"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01"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02"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03"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04"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05"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06"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07"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08"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09"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10"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11"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12"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13"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14"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15"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16"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 calcmode="lin" valueType="num">
                                      <p:cBhvr additive="base">
                                        <p:cTn id="1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7"/>
          <p:cNvGrpSpPr>
            <a:grpSpLocks/>
          </p:cNvGrpSpPr>
          <p:nvPr/>
        </p:nvGrpSpPr>
        <p:grpSpPr bwMode="auto">
          <a:xfrm>
            <a:off x="-204788" y="838200"/>
            <a:ext cx="9348788" cy="5918200"/>
            <a:chOff x="-129" y="528"/>
            <a:chExt cx="5889" cy="3728"/>
          </a:xfrm>
        </p:grpSpPr>
        <p:grpSp>
          <p:nvGrpSpPr>
            <p:cNvPr id="31752" name="Group 3"/>
            <p:cNvGrpSpPr>
              <a:grpSpLocks/>
            </p:cNvGrpSpPr>
            <p:nvPr/>
          </p:nvGrpSpPr>
          <p:grpSpPr bwMode="auto">
            <a:xfrm>
              <a:off x="2400" y="528"/>
              <a:ext cx="3312" cy="3728"/>
              <a:chOff x="2400" y="528"/>
              <a:chExt cx="3312" cy="3728"/>
            </a:xfrm>
          </p:grpSpPr>
          <p:sp>
            <p:nvSpPr>
              <p:cNvPr id="107315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3178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31753" name="Group 6"/>
            <p:cNvGrpSpPr>
              <a:grpSpLocks/>
            </p:cNvGrpSpPr>
            <p:nvPr/>
          </p:nvGrpSpPr>
          <p:grpSpPr bwMode="auto">
            <a:xfrm>
              <a:off x="2467" y="1153"/>
              <a:ext cx="3141" cy="3103"/>
              <a:chOff x="2467" y="1153"/>
              <a:chExt cx="3141" cy="3103"/>
            </a:xfrm>
          </p:grpSpPr>
          <p:grpSp>
            <p:nvGrpSpPr>
              <p:cNvPr id="31775" name="Group 7"/>
              <p:cNvGrpSpPr>
                <a:grpSpLocks/>
              </p:cNvGrpSpPr>
              <p:nvPr/>
            </p:nvGrpSpPr>
            <p:grpSpPr bwMode="auto">
              <a:xfrm>
                <a:off x="2467" y="1153"/>
                <a:ext cx="3141" cy="3079"/>
                <a:chOff x="2467" y="1153"/>
                <a:chExt cx="3141" cy="3079"/>
              </a:xfrm>
            </p:grpSpPr>
            <p:sp>
              <p:nvSpPr>
                <p:cNvPr id="107316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3178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31776" name="Group 10"/>
              <p:cNvGrpSpPr>
                <a:grpSpLocks/>
              </p:cNvGrpSpPr>
              <p:nvPr/>
            </p:nvGrpSpPr>
            <p:grpSpPr bwMode="auto">
              <a:xfrm>
                <a:off x="3304" y="2753"/>
                <a:ext cx="1440" cy="1503"/>
                <a:chOff x="3304" y="2753"/>
                <a:chExt cx="1440" cy="1503"/>
              </a:xfrm>
            </p:grpSpPr>
            <p:sp>
              <p:nvSpPr>
                <p:cNvPr id="3177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3177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31754" name="Group 13"/>
            <p:cNvGrpSpPr>
              <a:grpSpLocks/>
            </p:cNvGrpSpPr>
            <p:nvPr/>
          </p:nvGrpSpPr>
          <p:grpSpPr bwMode="auto">
            <a:xfrm>
              <a:off x="3504" y="3504"/>
              <a:ext cx="1014" cy="736"/>
              <a:chOff x="3504" y="3504"/>
              <a:chExt cx="1014" cy="736"/>
            </a:xfrm>
          </p:grpSpPr>
          <p:sp>
            <p:nvSpPr>
              <p:cNvPr id="107316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177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31755" name="Text Box 16"/>
            <p:cNvSpPr txBox="1">
              <a:spLocks noChangeArrowheads="1"/>
            </p:cNvSpPr>
            <p:nvPr/>
          </p:nvSpPr>
          <p:spPr bwMode="auto">
            <a:xfrm>
              <a:off x="3648" y="3888"/>
              <a:ext cx="75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31756" name="Group 22"/>
            <p:cNvGrpSpPr>
              <a:grpSpLocks/>
            </p:cNvGrpSpPr>
            <p:nvPr/>
          </p:nvGrpSpPr>
          <p:grpSpPr bwMode="auto">
            <a:xfrm>
              <a:off x="2304" y="1945"/>
              <a:ext cx="2647" cy="2050"/>
              <a:chOff x="2304" y="1945"/>
              <a:chExt cx="2647" cy="2050"/>
            </a:xfrm>
          </p:grpSpPr>
          <p:sp>
            <p:nvSpPr>
              <p:cNvPr id="1073175" name="Oval 23"/>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31772" name="Text Box 24"/>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1757" name="Text Box 25"/>
            <p:cNvSpPr txBox="1">
              <a:spLocks noChangeArrowheads="1"/>
            </p:cNvSpPr>
            <p:nvPr/>
          </p:nvSpPr>
          <p:spPr bwMode="auto">
            <a:xfrm>
              <a:off x="-129" y="2794"/>
              <a:ext cx="2739"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Definition is asymmetric.</a:t>
              </a:r>
            </a:p>
            <a:p>
              <a:r>
                <a:rPr lang="en-US" altLang="en-US" sz="2400">
                  <a:effectLst/>
                </a:rPr>
                <a:t>There is a witness that</a:t>
              </a:r>
            </a:p>
            <a:p>
              <a:r>
                <a:rPr lang="en-US" altLang="en-US" sz="2400">
                  <a:effectLst/>
                </a:rPr>
                <a:t>    a graph has a 3-Col.</a:t>
              </a:r>
            </a:p>
            <a:p>
              <a:r>
                <a:rPr lang="en-US" altLang="en-US" sz="2400">
                  <a:effectLst/>
                </a:rPr>
                <a:t>There is no known witness that</a:t>
              </a:r>
            </a:p>
            <a:p>
              <a:r>
                <a:rPr lang="en-US" altLang="en-US" sz="2400">
                  <a:effectLst/>
                </a:rPr>
                <a:t>    a graph has no 3-Col.</a:t>
              </a:r>
            </a:p>
          </p:txBody>
        </p:sp>
        <p:sp>
          <p:nvSpPr>
            <p:cNvPr id="31758" name="Text Box 26"/>
            <p:cNvSpPr txBox="1">
              <a:spLocks noChangeArrowheads="1"/>
            </p:cNvSpPr>
            <p:nvPr/>
          </p:nvSpPr>
          <p:spPr bwMode="auto">
            <a:xfrm>
              <a:off x="2721" y="2168"/>
              <a:ext cx="78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3-Col</a:t>
              </a:r>
            </a:p>
          </p:txBody>
        </p:sp>
        <p:grpSp>
          <p:nvGrpSpPr>
            <p:cNvPr id="31759" name="Group 39"/>
            <p:cNvGrpSpPr>
              <a:grpSpLocks/>
            </p:cNvGrpSpPr>
            <p:nvPr/>
          </p:nvGrpSpPr>
          <p:grpSpPr bwMode="auto">
            <a:xfrm>
              <a:off x="3113" y="1928"/>
              <a:ext cx="2647" cy="2056"/>
              <a:chOff x="3113" y="1928"/>
              <a:chExt cx="2647" cy="2056"/>
            </a:xfrm>
          </p:grpSpPr>
          <p:grpSp>
            <p:nvGrpSpPr>
              <p:cNvPr id="31767" name="Group 32"/>
              <p:cNvGrpSpPr>
                <a:grpSpLocks/>
              </p:cNvGrpSpPr>
              <p:nvPr/>
            </p:nvGrpSpPr>
            <p:grpSpPr bwMode="auto">
              <a:xfrm>
                <a:off x="3113" y="1928"/>
                <a:ext cx="2647" cy="2056"/>
                <a:chOff x="3113" y="1928"/>
                <a:chExt cx="2647" cy="2056"/>
              </a:xfrm>
            </p:grpSpPr>
            <p:sp>
              <p:nvSpPr>
                <p:cNvPr id="1073185" name="Oval 33"/>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31770" name="Text Box 34"/>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31768" name="Text Box 38"/>
              <p:cNvSpPr txBox="1">
                <a:spLocks noChangeArrowheads="1"/>
              </p:cNvSpPr>
              <p:nvPr/>
            </p:nvSpPr>
            <p:spPr bwMode="auto">
              <a:xfrm>
                <a:off x="4424" y="2176"/>
                <a:ext cx="11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3-Col</a:t>
                </a:r>
              </a:p>
            </p:txBody>
          </p:sp>
        </p:grpSp>
        <p:grpSp>
          <p:nvGrpSpPr>
            <p:cNvPr id="31760" name="Group 40"/>
            <p:cNvGrpSpPr>
              <a:grpSpLocks/>
            </p:cNvGrpSpPr>
            <p:nvPr/>
          </p:nvGrpSpPr>
          <p:grpSpPr bwMode="auto">
            <a:xfrm>
              <a:off x="-2" y="764"/>
              <a:ext cx="2419" cy="1934"/>
              <a:chOff x="-2" y="764"/>
              <a:chExt cx="2419" cy="1934"/>
            </a:xfrm>
          </p:grpSpPr>
          <p:grpSp>
            <p:nvGrpSpPr>
              <p:cNvPr id="31761" name="Group 41"/>
              <p:cNvGrpSpPr>
                <a:grpSpLocks/>
              </p:cNvGrpSpPr>
              <p:nvPr/>
            </p:nvGrpSpPr>
            <p:grpSpPr bwMode="auto">
              <a:xfrm>
                <a:off x="-2" y="764"/>
                <a:ext cx="1314" cy="1924"/>
                <a:chOff x="-2" y="764"/>
                <a:chExt cx="1314" cy="1924"/>
              </a:xfrm>
            </p:grpSpPr>
            <p:pic>
              <p:nvPicPr>
                <p:cNvPr id="31765" name="Picture 42"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6" name="Rectangle 43"/>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31762" name="Group 44"/>
              <p:cNvGrpSpPr>
                <a:grpSpLocks/>
              </p:cNvGrpSpPr>
              <p:nvPr/>
            </p:nvGrpSpPr>
            <p:grpSpPr bwMode="auto">
              <a:xfrm>
                <a:off x="1248" y="768"/>
                <a:ext cx="1169" cy="1930"/>
                <a:chOff x="1248" y="768"/>
                <a:chExt cx="1169" cy="1930"/>
              </a:xfrm>
            </p:grpSpPr>
            <p:pic>
              <p:nvPicPr>
                <p:cNvPr id="31763" name="Picture 45"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4" name="Rectangle 46"/>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grpSp>
      <p:grpSp>
        <p:nvGrpSpPr>
          <p:cNvPr id="31747" name="Group 41"/>
          <p:cNvGrpSpPr>
            <a:grpSpLocks/>
          </p:cNvGrpSpPr>
          <p:nvPr/>
        </p:nvGrpSpPr>
        <p:grpSpPr bwMode="auto">
          <a:xfrm>
            <a:off x="1600200" y="6338888"/>
            <a:ext cx="8610600" cy="519112"/>
            <a:chOff x="1008" y="3993"/>
            <a:chExt cx="5424" cy="327"/>
          </a:xfrm>
        </p:grpSpPr>
        <p:sp>
          <p:nvSpPr>
            <p:cNvPr id="363558" name="Text Box 38"/>
            <p:cNvSpPr txBox="1">
              <a:spLocks noChangeArrowheads="1"/>
            </p:cNvSpPr>
            <p:nvPr/>
          </p:nvSpPr>
          <p:spPr bwMode="auto">
            <a:xfrm>
              <a:off x="4352" y="3993"/>
              <a:ext cx="2080" cy="327"/>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       ???</a:t>
              </a:r>
            </a:p>
          </p:txBody>
        </p:sp>
        <p:sp>
          <p:nvSpPr>
            <p:cNvPr id="363559" name="Text Box 39"/>
            <p:cNvSpPr txBox="1">
              <a:spLocks noChangeArrowheads="1"/>
            </p:cNvSpPr>
            <p:nvPr/>
          </p:nvSpPr>
          <p:spPr bwMode="auto">
            <a:xfrm>
              <a:off x="1008" y="3993"/>
              <a:ext cx="2080" cy="327"/>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rPr>
                <a:t>If NP-complete</a:t>
              </a:r>
            </a:p>
          </p:txBody>
        </p:sp>
        <p:sp>
          <p:nvSpPr>
            <p:cNvPr id="363560" name="AutoShape 40"/>
            <p:cNvSpPr>
              <a:spLocks noChangeArrowheads="1"/>
            </p:cNvSpPr>
            <p:nvPr/>
          </p:nvSpPr>
          <p:spPr bwMode="auto">
            <a:xfrm>
              <a:off x="2736" y="4122"/>
              <a:ext cx="1588" cy="126"/>
            </a:xfrm>
            <a:prstGeom prst="rightArrow">
              <a:avLst>
                <a:gd name="adj1" fmla="val 50000"/>
                <a:gd name="adj2" fmla="val 315079"/>
              </a:avLst>
            </a:prstGeom>
            <a:noFill/>
            <a:ln w="38100" cap="sq">
              <a:solidFill>
                <a:schemeClr val="hlink"/>
              </a:solidFill>
              <a:miter lim="800000"/>
              <a:headEnd/>
              <a:tailEnd/>
            </a:ln>
            <a:effectLst/>
          </p:spPr>
          <p:txBody>
            <a:bodyPr lIns="274320" rIns="274320" anchor="ctr">
              <a:spAutoFit/>
            </a:bodyPr>
            <a:lstStyle/>
            <a:p>
              <a:pPr>
                <a:defRPr/>
              </a:pPr>
              <a:endParaRPr lang="en-CA"/>
            </a:p>
          </p:txBody>
        </p:sp>
      </p:gr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3"/>
          <p:cNvSpPr>
            <a:spLocks noChangeArrowheads="1"/>
          </p:cNvSpPr>
          <p:nvPr/>
        </p:nvSpPr>
        <p:spPr bwMode="auto">
          <a:xfrm>
            <a:off x="2895600" y="500063"/>
            <a:ext cx="28829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1215492" name="Text Box 4"/>
          <p:cNvSpPr txBox="1">
            <a:spLocks noChangeArrowheads="1"/>
          </p:cNvSpPr>
          <p:nvPr/>
        </p:nvSpPr>
        <p:spPr bwMode="auto">
          <a:xfrm>
            <a:off x="-152400" y="1323975"/>
            <a:ext cx="9090025"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Cook Reduction:</a:t>
            </a:r>
            <a:r>
              <a:rPr lang="en-US" altLang="en-US" sz="3200">
                <a:effectLst/>
              </a:rPr>
              <a:t> </a:t>
            </a:r>
          </a:p>
          <a:p>
            <a:pPr lvl="1"/>
            <a:r>
              <a:rPr lang="en-US" altLang="en-US" sz="3200">
                <a:effectLst/>
              </a:rPr>
              <a:t>Design any fast algorithm for </a:t>
            </a:r>
            <a:r>
              <a:rPr lang="en-US" altLang="en-US" sz="3200">
                <a:solidFill>
                  <a:schemeClr val="tx2"/>
                </a:solidFill>
                <a:effectLst/>
              </a:rPr>
              <a:t>P</a:t>
            </a:r>
            <a:r>
              <a:rPr lang="en-US" altLang="en-US" sz="3200" baseline="-25000">
                <a:solidFill>
                  <a:schemeClr val="tx2"/>
                </a:solidFill>
                <a:effectLst/>
              </a:rPr>
              <a:t>alg</a:t>
            </a:r>
            <a:r>
              <a:rPr lang="en-US" altLang="en-US" sz="3200">
                <a:effectLst/>
              </a:rPr>
              <a:t> using a  </a:t>
            </a:r>
            <a:br>
              <a:rPr lang="en-US" altLang="en-US" sz="3200">
                <a:effectLst/>
              </a:rPr>
            </a:br>
            <a:r>
              <a:rPr lang="en-US" altLang="en-US" sz="3200">
                <a:effectLst/>
              </a:rPr>
              <a:t>supposed fast algorithm for </a:t>
            </a:r>
            <a:r>
              <a:rPr lang="en-US" altLang="en-US" sz="3200">
                <a:solidFill>
                  <a:schemeClr val="tx2"/>
                </a:solidFill>
                <a:effectLst/>
              </a:rPr>
              <a:t>P</a:t>
            </a:r>
            <a:r>
              <a:rPr lang="en-US" altLang="en-US" sz="3200" baseline="-25000">
                <a:solidFill>
                  <a:schemeClr val="tx2"/>
                </a:solidFill>
                <a:effectLst/>
              </a:rPr>
              <a:t>oracle</a:t>
            </a:r>
            <a:r>
              <a:rPr lang="en-US" altLang="en-US" sz="3200">
                <a:effectLst/>
              </a:rPr>
              <a:t> as a subroutine.</a:t>
            </a:r>
          </a:p>
        </p:txBody>
      </p:sp>
      <p:sp>
        <p:nvSpPr>
          <p:cNvPr id="1215493" name="Text Box 5"/>
          <p:cNvSpPr txBox="1">
            <a:spLocks noChangeArrowheads="1"/>
          </p:cNvSpPr>
          <p:nvPr/>
        </p:nvSpPr>
        <p:spPr bwMode="auto">
          <a:xfrm>
            <a:off x="-228600" y="2759075"/>
            <a:ext cx="935672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Karp Reduction:</a:t>
            </a:r>
            <a:r>
              <a:rPr lang="en-US" altLang="en-US" sz="3200">
                <a:effectLst/>
              </a:rPr>
              <a:t> </a:t>
            </a:r>
          </a:p>
          <a:p>
            <a:pPr lvl="1"/>
            <a:r>
              <a:rPr lang="en-US" altLang="en-US" sz="3200">
                <a:effectLst/>
              </a:rPr>
              <a:t>The algorithm for </a:t>
            </a:r>
            <a:r>
              <a:rPr lang="en-US" altLang="en-US" sz="3200">
                <a:solidFill>
                  <a:schemeClr val="tx2"/>
                </a:solidFill>
                <a:effectLst/>
              </a:rPr>
              <a:t>P</a:t>
            </a:r>
            <a:r>
              <a:rPr lang="en-US" altLang="en-US" sz="3200" baseline="-25000">
                <a:solidFill>
                  <a:schemeClr val="tx2"/>
                </a:solidFill>
                <a:effectLst/>
              </a:rPr>
              <a:t>alg</a:t>
            </a:r>
            <a:r>
              <a:rPr lang="en-US" altLang="en-US" sz="3200">
                <a:effectLst/>
              </a:rPr>
              <a:t> calls that for </a:t>
            </a:r>
            <a:r>
              <a:rPr lang="en-US" altLang="en-US" sz="3200">
                <a:solidFill>
                  <a:schemeClr val="tx2"/>
                </a:solidFill>
                <a:effectLst/>
              </a:rPr>
              <a:t>P</a:t>
            </a:r>
            <a:r>
              <a:rPr lang="en-US" altLang="en-US" sz="3200" baseline="-25000">
                <a:solidFill>
                  <a:schemeClr val="tx2"/>
                </a:solidFill>
                <a:effectLst/>
              </a:rPr>
              <a:t>oracle</a:t>
            </a:r>
            <a:r>
              <a:rPr lang="en-US" altLang="en-US" sz="3200">
                <a:effectLst/>
              </a:rPr>
              <a:t> only once</a:t>
            </a:r>
          </a:p>
          <a:p>
            <a:r>
              <a:rPr lang="en-US" altLang="en-US" sz="3200">
                <a:effectLst/>
              </a:rPr>
              <a:t>           </a:t>
            </a:r>
            <a:r>
              <a:rPr lang="en-US" altLang="en-US" sz="3200">
                <a:solidFill>
                  <a:srgbClr val="00FFCC"/>
                </a:solidFill>
                <a:effectLst/>
              </a:rPr>
              <a:t>Yes </a:t>
            </a:r>
            <a:r>
              <a:rPr lang="en-US" altLang="en-US" sz="3200">
                <a:solidFill>
                  <a:srgbClr val="00FFCC"/>
                </a:solidFill>
                <a:effectLst/>
                <a:latin typeface="Symbol" pitchFamily="18" charset="2"/>
                <a:sym typeface="Symbol" pitchFamily="18" charset="2"/>
              </a:rPr>
              <a:t></a:t>
            </a:r>
            <a:r>
              <a:rPr lang="en-US" altLang="en-US" sz="3200">
                <a:solidFill>
                  <a:srgbClr val="00FFCC"/>
                </a:solidFill>
                <a:effectLst/>
              </a:rPr>
              <a:t> Yes  &amp; No </a:t>
            </a:r>
            <a:r>
              <a:rPr lang="en-US" altLang="en-US" sz="3200">
                <a:solidFill>
                  <a:srgbClr val="00FFCC"/>
                </a:solidFill>
                <a:effectLst/>
                <a:latin typeface="Symbol" pitchFamily="18" charset="2"/>
                <a:sym typeface="Symbol" pitchFamily="18" charset="2"/>
              </a:rPr>
              <a:t></a:t>
            </a:r>
            <a:r>
              <a:rPr lang="en-US" altLang="en-US" sz="3200">
                <a:solidFill>
                  <a:srgbClr val="00FFCC"/>
                </a:solidFill>
                <a:effectLst/>
              </a:rPr>
              <a:t> No</a:t>
            </a:r>
            <a:endParaRPr lang="en-US" altLang="en-US" sz="3200">
              <a:solidFill>
                <a:srgbClr val="00FFCC"/>
              </a:solidFill>
              <a:effectLst/>
              <a:latin typeface="Arial" charset="0"/>
            </a:endParaRPr>
          </a:p>
          <a:p>
            <a:endParaRPr lang="en-US" altLang="en-US" sz="3200">
              <a:effectLst/>
            </a:endParaRPr>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15492"/>
                                        </p:tgtEl>
                                        <p:attrNameLst>
                                          <p:attrName>style.visibility</p:attrName>
                                        </p:attrNameLst>
                                      </p:cBhvr>
                                      <p:to>
                                        <p:strVal val="visible"/>
                                      </p:to>
                                    </p:set>
                                    <p:anim calcmode="lin" valueType="num">
                                      <p:cBhvr additive="base">
                                        <p:cTn id="7" dur="500" fill="hold"/>
                                        <p:tgtEl>
                                          <p:spTgt spid="1215492"/>
                                        </p:tgtEl>
                                        <p:attrNameLst>
                                          <p:attrName>ppt_x</p:attrName>
                                        </p:attrNameLst>
                                      </p:cBhvr>
                                      <p:tavLst>
                                        <p:tav tm="0">
                                          <p:val>
                                            <p:strVal val="#ppt_x"/>
                                          </p:val>
                                        </p:tav>
                                        <p:tav tm="100000">
                                          <p:val>
                                            <p:strVal val="#ppt_x"/>
                                          </p:val>
                                        </p:tav>
                                      </p:tavLst>
                                    </p:anim>
                                    <p:anim calcmode="lin" valueType="num">
                                      <p:cBhvr additive="base">
                                        <p:cTn id="8" dur="500" fill="hold"/>
                                        <p:tgtEl>
                                          <p:spTgt spid="121549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15493"/>
                                        </p:tgtEl>
                                        <p:attrNameLst>
                                          <p:attrName>style.visibility</p:attrName>
                                        </p:attrNameLst>
                                      </p:cBhvr>
                                      <p:to>
                                        <p:strVal val="visible"/>
                                      </p:to>
                                    </p:set>
                                    <p:anim calcmode="lin" valueType="num">
                                      <p:cBhvr additive="base">
                                        <p:cTn id="13" dur="500" fill="hold"/>
                                        <p:tgtEl>
                                          <p:spTgt spid="1215493"/>
                                        </p:tgtEl>
                                        <p:attrNameLst>
                                          <p:attrName>ppt_x</p:attrName>
                                        </p:attrNameLst>
                                      </p:cBhvr>
                                      <p:tavLst>
                                        <p:tav tm="0">
                                          <p:val>
                                            <p:strVal val="#ppt_x"/>
                                          </p:val>
                                        </p:tav>
                                        <p:tav tm="100000">
                                          <p:val>
                                            <p:strVal val="#ppt_x"/>
                                          </p:val>
                                        </p:tav>
                                      </p:tavLst>
                                    </p:anim>
                                    <p:anim calcmode="lin" valueType="num">
                                      <p:cBhvr additive="base">
                                        <p:cTn id="14" dur="500" fill="hold"/>
                                        <p:tgtEl>
                                          <p:spTgt spid="12154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492" grpId="0"/>
      <p:bldP spid="121549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21" name="Rectangle 5"/>
          <p:cNvSpPr>
            <a:spLocks noChangeArrowheads="1"/>
          </p:cNvSpPr>
          <p:nvPr/>
        </p:nvSpPr>
        <p:spPr bwMode="auto">
          <a:xfrm>
            <a:off x="758825" y="5881688"/>
            <a:ext cx="8156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We will only consider reductions of this simple form.</a:t>
            </a:r>
          </a:p>
          <a:p>
            <a:r>
              <a:rPr lang="en-US" altLang="en-US">
                <a:effectLst/>
              </a:rPr>
              <a:t>Because they preserve NP vs Co-NP</a:t>
            </a:r>
          </a:p>
        </p:txBody>
      </p:sp>
      <p:pic>
        <p:nvPicPr>
          <p:cNvPr id="65541" name="Picture 8" descr="capture1"/>
          <p:cNvPicPr>
            <a:picLocks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4343400" y="1219200"/>
            <a:ext cx="4316413" cy="4662488"/>
          </a:xfrm>
          <a:noFill/>
          <a:extLst>
            <a:ext uri="{909E8E84-426E-40DD-AFC4-6F175D3DCCD1}">
              <a14:hiddenFill xmlns:a14="http://schemas.microsoft.com/office/drawing/2010/main">
                <a:solidFill>
                  <a:srgbClr val="FFFFFF"/>
                </a:solidFill>
              </a14:hiddenFill>
            </a:ext>
          </a:extLst>
        </p:spPr>
      </p:pic>
      <p:sp>
        <p:nvSpPr>
          <p:cNvPr id="33796" name="Rectangle 7"/>
          <p:cNvSpPr>
            <a:spLocks noChangeArrowheads="1"/>
          </p:cNvSpPr>
          <p:nvPr/>
        </p:nvSpPr>
        <p:spPr bwMode="auto">
          <a:xfrm>
            <a:off x="2895600" y="500063"/>
            <a:ext cx="28829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33797" name="Text Box 5"/>
          <p:cNvSpPr txBox="1">
            <a:spLocks noChangeArrowheads="1"/>
          </p:cNvSpPr>
          <p:nvPr/>
        </p:nvSpPr>
        <p:spPr bwMode="auto">
          <a:xfrm>
            <a:off x="-228600" y="2759075"/>
            <a:ext cx="33813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Karp Reduction:</a:t>
            </a:r>
            <a:r>
              <a:rPr lang="en-US" altLang="en-US" sz="3200">
                <a:effectLst/>
              </a:rPr>
              <a:t> </a:t>
            </a:r>
          </a:p>
          <a:p>
            <a:pPr lvl="1"/>
            <a:r>
              <a:rPr lang="en-US" altLang="en-US" sz="3200">
                <a:solidFill>
                  <a:srgbClr val="00FFCC"/>
                </a:solidFill>
                <a:effectLst/>
              </a:rPr>
              <a:t>Yes </a:t>
            </a:r>
            <a:r>
              <a:rPr lang="en-US" altLang="en-US" sz="3200">
                <a:solidFill>
                  <a:srgbClr val="00FFCC"/>
                </a:solidFill>
                <a:effectLst/>
                <a:latin typeface="Symbol" pitchFamily="18" charset="2"/>
                <a:sym typeface="Symbol" pitchFamily="18" charset="2"/>
              </a:rPr>
              <a:t></a:t>
            </a:r>
            <a:r>
              <a:rPr lang="en-US" altLang="en-US" sz="3200">
                <a:solidFill>
                  <a:srgbClr val="00FFCC"/>
                </a:solidFill>
                <a:effectLst/>
              </a:rPr>
              <a:t> Yes  </a:t>
            </a:r>
            <a:br>
              <a:rPr lang="en-US" altLang="en-US" sz="3200">
                <a:solidFill>
                  <a:srgbClr val="00FFCC"/>
                </a:solidFill>
                <a:effectLst/>
              </a:rPr>
            </a:br>
            <a:r>
              <a:rPr lang="en-US" altLang="en-US" sz="3200">
                <a:solidFill>
                  <a:srgbClr val="00FFCC"/>
                </a:solidFill>
                <a:effectLst/>
              </a:rPr>
              <a:t>&amp; No </a:t>
            </a:r>
            <a:r>
              <a:rPr lang="en-US" altLang="en-US" sz="3200">
                <a:solidFill>
                  <a:srgbClr val="00FFCC"/>
                </a:solidFill>
                <a:effectLst/>
                <a:latin typeface="Symbol" pitchFamily="18" charset="2"/>
                <a:sym typeface="Symbol" pitchFamily="18" charset="2"/>
              </a:rPr>
              <a:t></a:t>
            </a:r>
            <a:r>
              <a:rPr lang="en-US" altLang="en-US" sz="3200">
                <a:solidFill>
                  <a:srgbClr val="00FFCC"/>
                </a:solidFill>
                <a:effectLst/>
              </a:rPr>
              <a:t> No</a:t>
            </a:r>
            <a:endParaRPr lang="en-US" altLang="en-US" sz="3200">
              <a:solidFill>
                <a:srgbClr val="00FFCC"/>
              </a:solidFill>
              <a:effectLst/>
              <a:latin typeface="Arial" charset="0"/>
            </a:endParaRPr>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NP vs Co-NP Preserving 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5541"/>
                                        </p:tgtEl>
                                        <p:attrNameLst>
                                          <p:attrName>style.visibility</p:attrName>
                                        </p:attrNameLst>
                                      </p:cBhvr>
                                      <p:to>
                                        <p:strVal val="visible"/>
                                      </p:to>
                                    </p:set>
                                    <p:anim calcmode="lin" valueType="num">
                                      <p:cBhvr additive="base">
                                        <p:cTn id="7" dur="500" fill="hold"/>
                                        <p:tgtEl>
                                          <p:spTgt spid="65541"/>
                                        </p:tgtEl>
                                        <p:attrNameLst>
                                          <p:attrName>ppt_x</p:attrName>
                                        </p:attrNameLst>
                                      </p:cBhvr>
                                      <p:tavLst>
                                        <p:tav tm="0">
                                          <p:val>
                                            <p:strVal val="#ppt_x"/>
                                          </p:val>
                                        </p:tav>
                                        <p:tav tm="100000">
                                          <p:val>
                                            <p:strVal val="#ppt_x"/>
                                          </p:val>
                                        </p:tav>
                                      </p:tavLst>
                                    </p:anim>
                                    <p:anim calcmode="lin" valueType="num">
                                      <p:cBhvr additive="base">
                                        <p:cTn id="8" dur="500" fill="hold"/>
                                        <p:tgtEl>
                                          <p:spTgt spid="6554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98021"/>
                                        </p:tgtEl>
                                        <p:attrNameLst>
                                          <p:attrName>style.visibility</p:attrName>
                                        </p:attrNameLst>
                                      </p:cBhvr>
                                      <p:to>
                                        <p:strVal val="visible"/>
                                      </p:to>
                                    </p:set>
                                    <p:anim calcmode="lin" valueType="num">
                                      <p:cBhvr additive="base">
                                        <p:cTn id="13" dur="500" fill="hold"/>
                                        <p:tgtEl>
                                          <p:spTgt spid="598021"/>
                                        </p:tgtEl>
                                        <p:attrNameLst>
                                          <p:attrName>ppt_x</p:attrName>
                                        </p:attrNameLst>
                                      </p:cBhvr>
                                      <p:tavLst>
                                        <p:tav tm="0">
                                          <p:val>
                                            <p:strVal val="#ppt_x"/>
                                          </p:val>
                                        </p:tav>
                                        <p:tav tm="100000">
                                          <p:val>
                                            <p:strVal val="#ppt_x"/>
                                          </p:val>
                                        </p:tav>
                                      </p:tavLst>
                                    </p:anim>
                                    <p:anim calcmode="lin" valueType="num">
                                      <p:cBhvr additive="base">
                                        <p:cTn id="14" dur="500" fill="hold"/>
                                        <p:tgtEl>
                                          <p:spTgt spid="5980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2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818"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3484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34819" name="Group 6"/>
          <p:cNvGrpSpPr>
            <a:grpSpLocks/>
          </p:cNvGrpSpPr>
          <p:nvPr/>
        </p:nvGrpSpPr>
        <p:grpSpPr bwMode="auto">
          <a:xfrm>
            <a:off x="3916363" y="1830388"/>
            <a:ext cx="4986337" cy="4926012"/>
            <a:chOff x="2467" y="1153"/>
            <a:chExt cx="3141" cy="3103"/>
          </a:xfrm>
        </p:grpSpPr>
        <p:grpSp>
          <p:nvGrpSpPr>
            <p:cNvPr id="34835"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3484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34836" name="Group 10"/>
            <p:cNvGrpSpPr>
              <a:grpSpLocks/>
            </p:cNvGrpSpPr>
            <p:nvPr/>
          </p:nvGrpSpPr>
          <p:grpSpPr bwMode="auto">
            <a:xfrm>
              <a:off x="3304" y="2753"/>
              <a:ext cx="1440" cy="1503"/>
              <a:chOff x="3304" y="2753"/>
              <a:chExt cx="1440" cy="1503"/>
            </a:xfrm>
          </p:grpSpPr>
          <p:sp>
            <p:nvSpPr>
              <p:cNvPr id="3483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3483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34820"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483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34821"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34822"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34832"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34823" name="Group 30"/>
          <p:cNvGrpSpPr>
            <a:grpSpLocks/>
          </p:cNvGrpSpPr>
          <p:nvPr/>
        </p:nvGrpSpPr>
        <p:grpSpPr bwMode="auto">
          <a:xfrm>
            <a:off x="3810000" y="3578225"/>
            <a:ext cx="2392363" cy="674688"/>
            <a:chOff x="2400" y="2254"/>
            <a:chExt cx="1507" cy="425"/>
          </a:xfrm>
        </p:grpSpPr>
        <p:sp>
          <p:nvSpPr>
            <p:cNvPr id="1078303" name="Freeform 31"/>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4830"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4851400"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NP-Complete</a:t>
            </a:r>
          </a:p>
          <a:p>
            <a:pPr>
              <a:spcBef>
                <a:spcPct val="20000"/>
              </a:spcBef>
              <a:buFontTx/>
              <a:buChar char="•"/>
            </a:pPr>
            <a:r>
              <a:rPr lang="en-US" altLang="en-US">
                <a:effectLst/>
              </a:rPr>
              <a:t>P</a:t>
            </a:r>
            <a:r>
              <a:rPr lang="en-US" altLang="en-US" baseline="-25000">
                <a:effectLst/>
              </a:rPr>
              <a:t>new</a:t>
            </a:r>
            <a:r>
              <a:rPr lang="en-US" altLang="en-US">
                <a:effectLst/>
              </a:rPr>
              <a:t> not too hard.</a:t>
            </a:r>
          </a:p>
          <a:p>
            <a:pPr lvl="1">
              <a:spcBef>
                <a:spcPct val="20000"/>
              </a:spcBef>
              <a:buFontTx/>
              <a:buChar char="•"/>
            </a:pPr>
            <a:r>
              <a:rPr lang="en-US" altLang="en-US">
                <a:solidFill>
                  <a:schemeClr val="tx2"/>
                </a:solidFill>
                <a:effectLst/>
              </a:rPr>
              <a:t>P</a:t>
            </a:r>
            <a:r>
              <a:rPr lang="en-US" altLang="en-US" baseline="-25000">
                <a:solidFill>
                  <a:schemeClr val="tx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p:txBody>
      </p:sp>
      <p:sp>
        <p:nvSpPr>
          <p:cNvPr id="1078307" name="Rectangle 35"/>
          <p:cNvSpPr>
            <a:spLocks noChangeArrowheads="1"/>
          </p:cNvSpPr>
          <p:nvPr/>
        </p:nvSpPr>
        <p:spPr bwMode="auto">
          <a:xfrm>
            <a:off x="3886200" y="4281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26" name="Rectangle 39"/>
          <p:cNvSpPr>
            <a:spLocks noChangeArrowheads="1"/>
          </p:cNvSpPr>
          <p:nvPr/>
        </p:nvSpPr>
        <p:spPr bwMode="auto">
          <a:xfrm>
            <a:off x="139700" y="2667000"/>
            <a:ext cx="32131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20000"/>
              </a:spcBef>
            </a:pPr>
            <a:r>
              <a:rPr lang="en-US" altLang="en-US">
                <a:effectLst/>
              </a:rPr>
              <a:t>Test in poly-time </a:t>
            </a:r>
            <a:br>
              <a:rPr lang="en-US" altLang="en-US">
                <a:effectLst/>
              </a:rPr>
            </a:br>
            <a:r>
              <a:rPr lang="en-US" altLang="en-US">
                <a:effectLst/>
              </a:rPr>
              <a:t>if a given solution </a:t>
            </a:r>
            <a:br>
              <a:rPr lang="en-US" altLang="en-US">
                <a:effectLst/>
              </a:rPr>
            </a:br>
            <a:r>
              <a:rPr lang="en-US" altLang="en-US">
                <a:effectLst/>
              </a:rPr>
              <a:t>is valid</a:t>
            </a:r>
          </a:p>
        </p:txBody>
      </p:sp>
      <p:sp>
        <p:nvSpPr>
          <p:cNvPr id="34828" name="Rectangle 35"/>
          <p:cNvSpPr>
            <a:spLocks noChangeArrowheads="1"/>
          </p:cNvSpPr>
          <p:nvPr/>
        </p:nvSpPr>
        <p:spPr bwMode="auto">
          <a:xfrm>
            <a:off x="4016375" y="3429000"/>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78306">
                                            <p:txEl>
                                              <p:pRg st="1" end="1"/>
                                            </p:txEl>
                                          </p:spTgt>
                                        </p:tgtEl>
                                        <p:attrNameLst>
                                          <p:attrName>style.visibility</p:attrName>
                                        </p:attrNameLst>
                                      </p:cBhvr>
                                      <p:to>
                                        <p:strVal val="visible"/>
                                      </p:to>
                                    </p:set>
                                    <p:anim calcmode="lin" valueType="num">
                                      <p:cBhvr additive="base">
                                        <p:cTn id="13" dur="500" fill="hold"/>
                                        <p:tgtEl>
                                          <p:spTgt spid="107830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783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78306">
                                            <p:txEl>
                                              <p:pRg st="2" end="2"/>
                                            </p:txEl>
                                          </p:spTgt>
                                        </p:tgtEl>
                                        <p:attrNameLst>
                                          <p:attrName>style.visibility</p:attrName>
                                        </p:attrNameLst>
                                      </p:cBhvr>
                                      <p:to>
                                        <p:strVal val="visible"/>
                                      </p:to>
                                    </p:set>
                                    <p:anim calcmode="lin" valueType="num">
                                      <p:cBhvr additive="base">
                                        <p:cTn id="19" dur="500" fill="hold"/>
                                        <p:tgtEl>
                                          <p:spTgt spid="107830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78306">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078307"/>
                                        </p:tgtEl>
                                        <p:attrNameLst>
                                          <p:attrName>style.visibility</p:attrName>
                                        </p:attrNameLst>
                                      </p:cBhvr>
                                      <p:to>
                                        <p:strVal val="visible"/>
                                      </p:to>
                                    </p:set>
                                    <p:anim calcmode="lin" valueType="num">
                                      <p:cBhvr additive="base">
                                        <p:cTn id="23" dur="500" fill="hold"/>
                                        <p:tgtEl>
                                          <p:spTgt spid="1078307"/>
                                        </p:tgtEl>
                                        <p:attrNameLst>
                                          <p:attrName>ppt_x</p:attrName>
                                        </p:attrNameLst>
                                      </p:cBhvr>
                                      <p:tavLst>
                                        <p:tav tm="0">
                                          <p:val>
                                            <p:strVal val="0-#ppt_w/2"/>
                                          </p:val>
                                        </p:tav>
                                        <p:tav tm="100000">
                                          <p:val>
                                            <p:strVal val="#ppt_x"/>
                                          </p:val>
                                        </p:tav>
                                      </p:tavLst>
                                    </p:anim>
                                    <p:anim calcmode="lin" valueType="num">
                                      <p:cBhvr additive="base">
                                        <p:cTn id="24" dur="500" fill="hold"/>
                                        <p:tgtEl>
                                          <p:spTgt spid="107830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0-#ppt_w/2"/>
                                          </p:val>
                                        </p:tav>
                                        <p:tav tm="100000">
                                          <p:val>
                                            <p:strVal val="#ppt_x"/>
                                          </p:val>
                                        </p:tav>
                                      </p:tavLst>
                                    </p:anim>
                                    <p:anim calcmode="lin" valueType="num">
                                      <p:cBhvr additive="base">
                                        <p:cTn id="30"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3586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35843" name="Group 6"/>
          <p:cNvGrpSpPr>
            <a:grpSpLocks/>
          </p:cNvGrpSpPr>
          <p:nvPr/>
        </p:nvGrpSpPr>
        <p:grpSpPr bwMode="auto">
          <a:xfrm>
            <a:off x="3916363" y="1830388"/>
            <a:ext cx="4986337" cy="4926012"/>
            <a:chOff x="2467" y="1153"/>
            <a:chExt cx="3141" cy="3103"/>
          </a:xfrm>
        </p:grpSpPr>
        <p:grpSp>
          <p:nvGrpSpPr>
            <p:cNvPr id="35858"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3586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35859" name="Group 10"/>
            <p:cNvGrpSpPr>
              <a:grpSpLocks/>
            </p:cNvGrpSpPr>
            <p:nvPr/>
          </p:nvGrpSpPr>
          <p:grpSpPr bwMode="auto">
            <a:xfrm>
              <a:off x="3304" y="2753"/>
              <a:ext cx="1440" cy="1503"/>
              <a:chOff x="3304" y="2753"/>
              <a:chExt cx="1440" cy="1503"/>
            </a:xfrm>
          </p:grpSpPr>
          <p:sp>
            <p:nvSpPr>
              <p:cNvPr id="3586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3586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35844"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585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35845"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35846"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35855"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35847" name="Group 30"/>
          <p:cNvGrpSpPr>
            <a:grpSpLocks/>
          </p:cNvGrpSpPr>
          <p:nvPr/>
        </p:nvGrpSpPr>
        <p:grpSpPr bwMode="auto">
          <a:xfrm>
            <a:off x="3810000" y="3578225"/>
            <a:ext cx="2392363" cy="674688"/>
            <a:chOff x="2400" y="2254"/>
            <a:chExt cx="1507" cy="425"/>
          </a:xfrm>
        </p:grpSpPr>
        <p:sp>
          <p:nvSpPr>
            <p:cNvPr id="1078303" name="Freeform 31"/>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5853"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4851400" cy="362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NP-Complete</a:t>
            </a:r>
          </a:p>
          <a:p>
            <a:pPr>
              <a:spcBef>
                <a:spcPct val="20000"/>
              </a:spcBef>
              <a:buFontTx/>
              <a:buChar char="•"/>
            </a:pPr>
            <a:r>
              <a:rPr lang="en-US" altLang="en-US">
                <a:effectLst/>
              </a:rPr>
              <a:t>P</a:t>
            </a:r>
            <a:r>
              <a:rPr lang="en-US" altLang="en-US" baseline="-25000">
                <a:effectLst/>
              </a:rPr>
              <a:t>new</a:t>
            </a:r>
            <a:r>
              <a:rPr lang="en-US" altLang="en-US">
                <a:effectLst/>
              </a:rPr>
              <a:t> not too hard.</a:t>
            </a:r>
          </a:p>
          <a:p>
            <a:pPr lvl="1">
              <a:spcBef>
                <a:spcPct val="20000"/>
              </a:spcBef>
              <a:buFontTx/>
              <a:buChar char="•"/>
            </a:pPr>
            <a:r>
              <a:rPr lang="en-US" altLang="en-US">
                <a:solidFill>
                  <a:schemeClr val="tx2"/>
                </a:solidFill>
                <a:effectLst/>
              </a:rPr>
              <a:t>P</a:t>
            </a:r>
            <a:r>
              <a:rPr lang="en-US" altLang="en-US" baseline="-25000">
                <a:solidFill>
                  <a:schemeClr val="tx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a:p>
            <a:pPr>
              <a:spcBef>
                <a:spcPct val="20000"/>
              </a:spcBef>
              <a:buFontTx/>
              <a:buChar char="•"/>
            </a:pPr>
            <a:r>
              <a:rPr lang="en-US" altLang="en-US">
                <a:solidFill>
                  <a:schemeClr val="tx2"/>
                </a:solidFill>
                <a:effectLst/>
              </a:rPr>
              <a:t>P</a:t>
            </a:r>
            <a:r>
              <a:rPr lang="en-US" altLang="en-US" baseline="-25000">
                <a:solidFill>
                  <a:schemeClr val="tx2"/>
                </a:solidFill>
                <a:effectLst/>
              </a:rPr>
              <a:t>new</a:t>
            </a:r>
            <a:r>
              <a:rPr lang="en-US" altLang="en-US">
                <a:effectLst/>
              </a:rPr>
              <a:t> sufficiently hard.</a:t>
            </a:r>
          </a:p>
          <a:p>
            <a:pPr lvl="1">
              <a:spcBef>
                <a:spcPct val="20000"/>
              </a:spcBef>
              <a:buFontTx/>
              <a:buChar char="•"/>
            </a:pPr>
            <a:r>
              <a:rPr lang="en-US" altLang="en-US">
                <a:solidFill>
                  <a:schemeClr val="tx2"/>
                </a:solidFill>
                <a:effectLst/>
                <a:sym typeface="Symbol" pitchFamily="18" charset="2"/>
              </a:rPr>
              <a:t>P</a:t>
            </a:r>
            <a:r>
              <a:rPr lang="en-US" altLang="en-US">
                <a:solidFill>
                  <a:schemeClr val="tx2"/>
                </a:solidFill>
                <a:effectLst/>
                <a:latin typeface="Symbol" pitchFamily="18" charset="2"/>
                <a:sym typeface="Symbol" pitchFamily="18" charset="2"/>
              </a:rPr>
              <a:t></a:t>
            </a:r>
            <a:r>
              <a:rPr lang="en-US" altLang="en-US">
                <a:solidFill>
                  <a:schemeClr val="tx2"/>
                </a:solidFill>
                <a:effectLst/>
              </a:rPr>
              <a:t>NP,  P ≤</a:t>
            </a:r>
            <a:r>
              <a:rPr lang="en-CA" altLang="en-US" baseline="-25000">
                <a:solidFill>
                  <a:schemeClr val="tx2"/>
                </a:solidFill>
                <a:effectLst/>
              </a:rPr>
              <a:t>poly</a:t>
            </a:r>
            <a:r>
              <a:rPr lang="en-CA" altLang="en-US">
                <a:solidFill>
                  <a:schemeClr val="tx2"/>
                </a:solidFill>
                <a:effectLst/>
              </a:rPr>
              <a:t> </a:t>
            </a:r>
            <a:r>
              <a:rPr lang="en-US" altLang="en-US">
                <a:solidFill>
                  <a:schemeClr val="tx2"/>
                </a:solidFill>
                <a:effectLst/>
              </a:rPr>
              <a:t>P</a:t>
            </a:r>
            <a:r>
              <a:rPr lang="en-US" altLang="en-US" baseline="-25000">
                <a:solidFill>
                  <a:schemeClr val="tx2"/>
                </a:solidFill>
                <a:effectLst/>
              </a:rPr>
              <a:t>new</a:t>
            </a:r>
          </a:p>
          <a:p>
            <a:pPr lvl="1">
              <a:spcBef>
                <a:spcPct val="20000"/>
              </a:spcBef>
              <a:buFontTx/>
              <a:buChar char="•"/>
            </a:pPr>
            <a:r>
              <a:rPr lang="en-US" altLang="en-US">
                <a:effectLst/>
              </a:rPr>
              <a:t>Easier: </a:t>
            </a:r>
            <a:r>
              <a:rPr lang="en-US" altLang="en-US">
                <a:solidFill>
                  <a:schemeClr val="tx2"/>
                </a:solidFill>
                <a:effectLst/>
              </a:rPr>
              <a:t>Sat ≤</a:t>
            </a:r>
            <a:r>
              <a:rPr lang="en-CA" altLang="en-US" baseline="-25000">
                <a:solidFill>
                  <a:schemeClr val="tx2"/>
                </a:solidFill>
                <a:effectLst/>
              </a:rPr>
              <a:t>poly</a:t>
            </a:r>
            <a:r>
              <a:rPr lang="en-CA" altLang="en-US">
                <a:solidFill>
                  <a:schemeClr val="tx2"/>
                </a:solidFill>
                <a:effectLst/>
              </a:rPr>
              <a:t> </a:t>
            </a:r>
            <a:r>
              <a:rPr lang="en-US" altLang="en-US">
                <a:solidFill>
                  <a:schemeClr val="tx2"/>
                </a:solidFill>
                <a:effectLst/>
              </a:rPr>
              <a:t>P</a:t>
            </a:r>
            <a:r>
              <a:rPr lang="en-US" altLang="en-US" baseline="-25000">
                <a:solidFill>
                  <a:schemeClr val="tx2"/>
                </a:solidFill>
                <a:effectLst/>
              </a:rPr>
              <a:t>new</a:t>
            </a:r>
          </a:p>
          <a:p>
            <a:pPr lvl="2">
              <a:spcBef>
                <a:spcPct val="20000"/>
              </a:spcBef>
              <a:buFontTx/>
              <a:buChar char="•"/>
            </a:pPr>
            <a:r>
              <a:rPr lang="en-US" altLang="en-US">
                <a:effectLst/>
              </a:rPr>
              <a:t>Cook: </a:t>
            </a:r>
            <a:r>
              <a:rPr lang="en-US" altLang="en-US">
                <a:solidFill>
                  <a:schemeClr val="tx2"/>
                </a:solidFill>
                <a:effectLst/>
              </a:rPr>
              <a:t>P ≤</a:t>
            </a:r>
            <a:r>
              <a:rPr lang="en-CA" altLang="en-US" baseline="-25000">
                <a:solidFill>
                  <a:schemeClr val="tx2"/>
                </a:solidFill>
                <a:effectLst/>
              </a:rPr>
              <a:t>poly</a:t>
            </a:r>
            <a:r>
              <a:rPr lang="en-CA" altLang="en-US">
                <a:solidFill>
                  <a:schemeClr val="tx2"/>
                </a:solidFill>
                <a:effectLst/>
              </a:rPr>
              <a:t> Sat</a:t>
            </a:r>
            <a:endParaRPr lang="en-US" altLang="en-US" baseline="-25000">
              <a:solidFill>
                <a:schemeClr val="tx2"/>
              </a:solidFill>
              <a:effectLst/>
            </a:endParaRPr>
          </a:p>
        </p:txBody>
      </p:sp>
      <p:sp>
        <p:nvSpPr>
          <p:cNvPr id="1078307" name="Rectangle 35"/>
          <p:cNvSpPr>
            <a:spLocks noChangeArrowheads="1"/>
          </p:cNvSpPr>
          <p:nvPr/>
        </p:nvSpPr>
        <p:spPr bwMode="auto">
          <a:xfrm>
            <a:off x="3886200" y="4281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35851" name="Rectangle 35"/>
          <p:cNvSpPr>
            <a:spLocks noChangeArrowheads="1"/>
          </p:cNvSpPr>
          <p:nvPr/>
        </p:nvSpPr>
        <p:spPr bwMode="auto">
          <a:xfrm>
            <a:off x="4016375" y="3429000"/>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3" end="3"/>
                                            </p:txEl>
                                          </p:spTgt>
                                        </p:tgtEl>
                                        <p:attrNameLst>
                                          <p:attrName>style.visibility</p:attrName>
                                        </p:attrNameLst>
                                      </p:cBhvr>
                                      <p:to>
                                        <p:strVal val="visible"/>
                                      </p:to>
                                    </p:set>
                                    <p:anim calcmode="lin" valueType="num">
                                      <p:cBhvr additive="base">
                                        <p:cTn id="7" dur="500" fill="hold"/>
                                        <p:tgtEl>
                                          <p:spTgt spid="1078306">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78306">
                                            <p:txEl>
                                              <p:pRg st="4" end="4"/>
                                            </p:txEl>
                                          </p:spTgt>
                                        </p:tgtEl>
                                        <p:attrNameLst>
                                          <p:attrName>style.visibility</p:attrName>
                                        </p:attrNameLst>
                                      </p:cBhvr>
                                      <p:to>
                                        <p:strVal val="visible"/>
                                      </p:to>
                                    </p:set>
                                    <p:anim calcmode="lin" valueType="num">
                                      <p:cBhvr additive="base">
                                        <p:cTn id="13" dur="500" fill="hold"/>
                                        <p:tgtEl>
                                          <p:spTgt spid="1078306">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783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56" presetClass="path" presetSubtype="0" accel="50000" decel="50000" fill="hold" grpId="0" nodeType="clickEffect">
                                  <p:stCondLst>
                                    <p:cond delay="0"/>
                                  </p:stCondLst>
                                  <p:childTnLst>
                                    <p:animMotion origin="layout" path="M 2.77778E-6 2.96296E-6 L 0.08715 -0.1176 " pathEditMode="relative" rAng="0" ptsTypes="AA">
                                      <p:cBhvr>
                                        <p:cTn id="18" dur="2000" fill="hold"/>
                                        <p:tgtEl>
                                          <p:spTgt spid="1078307"/>
                                        </p:tgtEl>
                                        <p:attrNameLst>
                                          <p:attrName>ppt_x</p:attrName>
                                          <p:attrName>ppt_y</p:attrName>
                                        </p:attrNameLst>
                                      </p:cBhvr>
                                      <p:rCtr x="4358" y="-5880"/>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078306">
                                            <p:txEl>
                                              <p:pRg st="5" end="5"/>
                                            </p:txEl>
                                          </p:spTgt>
                                        </p:tgtEl>
                                        <p:attrNameLst>
                                          <p:attrName>style.visibility</p:attrName>
                                        </p:attrNameLst>
                                      </p:cBhvr>
                                      <p:to>
                                        <p:strVal val="visible"/>
                                      </p:to>
                                    </p:set>
                                    <p:anim calcmode="lin" valueType="num">
                                      <p:cBhvr additive="base">
                                        <p:cTn id="23" dur="500" fill="hold"/>
                                        <p:tgtEl>
                                          <p:spTgt spid="1078306">
                                            <p:txEl>
                                              <p:pRg st="5" end="5"/>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783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1078306">
                                            <p:txEl>
                                              <p:pRg st="6" end="6"/>
                                            </p:txEl>
                                          </p:spTgt>
                                        </p:tgtEl>
                                        <p:attrNameLst>
                                          <p:attrName>style.visibility</p:attrName>
                                        </p:attrNameLst>
                                      </p:cBhvr>
                                      <p:to>
                                        <p:strVal val="visible"/>
                                      </p:to>
                                    </p:set>
                                    <p:anim calcmode="lin" valueType="num">
                                      <p:cBhvr additive="base">
                                        <p:cTn id="29" dur="500" fill="hold"/>
                                        <p:tgtEl>
                                          <p:spTgt spid="1078306">
                                            <p:txEl>
                                              <p:pRg st="6" end="6"/>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78306">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228600" y="762000"/>
            <a:ext cx="8534400" cy="523875"/>
          </a:xfrm>
          <a:prstGeom prst="rect">
            <a:avLst/>
          </a:prstGeom>
        </p:spPr>
        <p:txBody>
          <a:bodyPr>
            <a:spAutoFit/>
          </a:bodyPr>
          <a:lstStyle/>
          <a:p>
            <a:pPr>
              <a:defRPr/>
            </a:pPr>
            <a:r>
              <a:rPr lang="en-US" dirty="0"/>
              <a:t>Clique: Given &lt;</a:t>
            </a:r>
            <a:r>
              <a:rPr lang="en-US" dirty="0" err="1"/>
              <a:t>G,k</a:t>
            </a:r>
            <a:r>
              <a:rPr lang="en-US" dirty="0"/>
              <a:t>&gt;, does G contains a k-clique? </a:t>
            </a:r>
            <a:endParaRPr lang="en-CA" dirty="0"/>
          </a:p>
        </p:txBody>
      </p:sp>
      <p:grpSp>
        <p:nvGrpSpPr>
          <p:cNvPr id="36867" name="Group 3"/>
          <p:cNvGrpSpPr>
            <a:grpSpLocks/>
          </p:cNvGrpSpPr>
          <p:nvPr/>
        </p:nvGrpSpPr>
        <p:grpSpPr bwMode="auto">
          <a:xfrm>
            <a:off x="1905000" y="2438400"/>
            <a:ext cx="4800600" cy="2590800"/>
            <a:chOff x="1200" y="1536"/>
            <a:chExt cx="3024" cy="1632"/>
          </a:xfrm>
        </p:grpSpPr>
        <p:sp>
          <p:nvSpPr>
            <p:cNvPr id="36874" name="Oval 4"/>
            <p:cNvSpPr>
              <a:spLocks noChangeAspect="1" noChangeArrowheads="1"/>
            </p:cNvSpPr>
            <p:nvPr/>
          </p:nvSpPr>
          <p:spPr bwMode="auto">
            <a:xfrm>
              <a:off x="3216" y="1584"/>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75" name="Oval 5"/>
            <p:cNvSpPr>
              <a:spLocks noChangeAspect="1" noChangeArrowheads="1"/>
            </p:cNvSpPr>
            <p:nvPr/>
          </p:nvSpPr>
          <p:spPr bwMode="auto">
            <a:xfrm>
              <a:off x="3216" y="244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76" name="Oval 6"/>
            <p:cNvSpPr>
              <a:spLocks noChangeAspect="1" noChangeArrowheads="1"/>
            </p:cNvSpPr>
            <p:nvPr/>
          </p:nvSpPr>
          <p:spPr bwMode="auto">
            <a:xfrm>
              <a:off x="3984" y="244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77" name="Oval 7"/>
            <p:cNvSpPr>
              <a:spLocks noChangeAspect="1" noChangeArrowheads="1"/>
            </p:cNvSpPr>
            <p:nvPr/>
          </p:nvSpPr>
          <p:spPr bwMode="auto">
            <a:xfrm>
              <a:off x="3984" y="1584"/>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36878" name="AutoShape 8"/>
            <p:cNvCxnSpPr>
              <a:cxnSpLocks noChangeShapeType="1"/>
              <a:stCxn id="36874" idx="6"/>
              <a:endCxn id="36877" idx="2"/>
            </p:cNvCxnSpPr>
            <p:nvPr/>
          </p:nvCxnSpPr>
          <p:spPr bwMode="auto">
            <a:xfrm>
              <a:off x="3456" y="170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79" name="AutoShape 9"/>
            <p:cNvCxnSpPr>
              <a:cxnSpLocks noChangeShapeType="1"/>
              <a:stCxn id="36874" idx="4"/>
              <a:endCxn id="36875" idx="0"/>
            </p:cNvCxnSpPr>
            <p:nvPr/>
          </p:nvCxnSpPr>
          <p:spPr bwMode="auto">
            <a:xfrm>
              <a:off x="3336"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80" name="AutoShape 10"/>
            <p:cNvCxnSpPr>
              <a:cxnSpLocks noChangeShapeType="1"/>
              <a:stCxn id="36877" idx="4"/>
              <a:endCxn id="36876" idx="0"/>
            </p:cNvCxnSpPr>
            <p:nvPr/>
          </p:nvCxnSpPr>
          <p:spPr bwMode="auto">
            <a:xfrm>
              <a:off x="4104"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81" name="AutoShape 11"/>
            <p:cNvCxnSpPr>
              <a:cxnSpLocks noChangeShapeType="1"/>
              <a:stCxn id="36875" idx="6"/>
              <a:endCxn id="36876" idx="2"/>
            </p:cNvCxnSpPr>
            <p:nvPr/>
          </p:nvCxnSpPr>
          <p:spPr bwMode="auto">
            <a:xfrm>
              <a:off x="3456" y="256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82" name="AutoShape 12"/>
            <p:cNvCxnSpPr>
              <a:cxnSpLocks noChangeShapeType="1"/>
              <a:stCxn id="36877" idx="3"/>
              <a:endCxn id="36875" idx="7"/>
            </p:cNvCxnSpPr>
            <p:nvPr/>
          </p:nvCxnSpPr>
          <p:spPr bwMode="auto">
            <a:xfrm flipH="1">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83" name="AutoShape 13"/>
            <p:cNvCxnSpPr>
              <a:cxnSpLocks noChangeShapeType="1"/>
              <a:stCxn id="36874" idx="5"/>
              <a:endCxn id="36876" idx="1"/>
            </p:cNvCxnSpPr>
            <p:nvPr/>
          </p:nvCxnSpPr>
          <p:spPr bwMode="auto">
            <a:xfrm>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6884" name="Oval 14"/>
            <p:cNvSpPr>
              <a:spLocks noChangeAspect="1" noChangeArrowheads="1"/>
            </p:cNvSpPr>
            <p:nvPr/>
          </p:nvSpPr>
          <p:spPr bwMode="auto">
            <a:xfrm>
              <a:off x="2413" y="292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85" name="Oval 15"/>
            <p:cNvSpPr>
              <a:spLocks noChangeAspect="1" noChangeArrowheads="1"/>
            </p:cNvSpPr>
            <p:nvPr/>
          </p:nvSpPr>
          <p:spPr bwMode="auto">
            <a:xfrm>
              <a:off x="1200" y="2400"/>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86" name="Oval 16"/>
            <p:cNvSpPr>
              <a:spLocks noChangeAspect="1" noChangeArrowheads="1"/>
            </p:cNvSpPr>
            <p:nvPr/>
          </p:nvSpPr>
          <p:spPr bwMode="auto">
            <a:xfrm>
              <a:off x="1968" y="2400"/>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6887" name="Oval 17"/>
            <p:cNvSpPr>
              <a:spLocks noChangeAspect="1" noChangeArrowheads="1"/>
            </p:cNvSpPr>
            <p:nvPr/>
          </p:nvSpPr>
          <p:spPr bwMode="auto">
            <a:xfrm>
              <a:off x="1968" y="1536"/>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36888" name="AutoShape 18"/>
            <p:cNvCxnSpPr>
              <a:cxnSpLocks noChangeShapeType="1"/>
              <a:endCxn id="36885" idx="5"/>
            </p:cNvCxnSpPr>
            <p:nvPr/>
          </p:nvCxnSpPr>
          <p:spPr bwMode="auto">
            <a:xfrm flipH="1" flipV="1">
              <a:off x="1405" y="2605"/>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89" name="AutoShape 19"/>
            <p:cNvCxnSpPr>
              <a:cxnSpLocks noChangeShapeType="1"/>
              <a:stCxn id="36887" idx="4"/>
              <a:endCxn id="36886" idx="0"/>
            </p:cNvCxnSpPr>
            <p:nvPr/>
          </p:nvCxnSpPr>
          <p:spPr bwMode="auto">
            <a:xfrm>
              <a:off x="2088" y="1776"/>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90" name="AutoShape 20"/>
            <p:cNvCxnSpPr>
              <a:cxnSpLocks noChangeShapeType="1"/>
              <a:stCxn id="36885" idx="6"/>
              <a:endCxn id="36886" idx="2"/>
            </p:cNvCxnSpPr>
            <p:nvPr/>
          </p:nvCxnSpPr>
          <p:spPr bwMode="auto">
            <a:xfrm>
              <a:off x="1440" y="2520"/>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91" name="AutoShape 21"/>
            <p:cNvCxnSpPr>
              <a:cxnSpLocks noChangeShapeType="1"/>
              <a:stCxn id="36887" idx="3"/>
              <a:endCxn id="36885" idx="7"/>
            </p:cNvCxnSpPr>
            <p:nvPr/>
          </p:nvCxnSpPr>
          <p:spPr bwMode="auto">
            <a:xfrm flipH="1">
              <a:off x="1405" y="1741"/>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6892" name="AutoShape 22"/>
            <p:cNvCxnSpPr>
              <a:cxnSpLocks noChangeShapeType="1"/>
              <a:stCxn id="36884" idx="6"/>
              <a:endCxn id="36875" idx="3"/>
            </p:cNvCxnSpPr>
            <p:nvPr/>
          </p:nvCxnSpPr>
          <p:spPr bwMode="auto">
            <a:xfrm flipV="1">
              <a:off x="2653" y="2653"/>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39" name="Oval 23"/>
          <p:cNvSpPr>
            <a:spLocks noChangeArrowheads="1"/>
          </p:cNvSpPr>
          <p:nvPr/>
        </p:nvSpPr>
        <p:spPr bwMode="auto">
          <a:xfrm>
            <a:off x="4724400" y="2209800"/>
            <a:ext cx="2362200" cy="2438400"/>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41" name="Rectangle 3"/>
          <p:cNvSpPr txBox="1">
            <a:spLocks noChangeArrowheads="1"/>
          </p:cNvSpPr>
          <p:nvPr/>
        </p:nvSpPr>
        <p:spPr bwMode="auto">
          <a:xfrm>
            <a:off x="-304800" y="5486400"/>
            <a:ext cx="5334000" cy="1143000"/>
          </a:xfrm>
          <a:prstGeom prst="rect">
            <a:avLst/>
          </a:prstGeom>
          <a:noFill/>
          <a:ln w="9525">
            <a:noFill/>
            <a:miter lim="800000"/>
            <a:headEnd/>
            <a:tailEnd/>
          </a:ln>
          <a:effectLst/>
        </p:spPr>
        <p:txBody>
          <a:bodyPr/>
          <a:lstStyle/>
          <a:p>
            <a:pPr algn="ctr">
              <a:spcBef>
                <a:spcPct val="20000"/>
              </a:spcBef>
              <a:tabLst>
                <a:tab pos="858838" algn="l"/>
              </a:tabLst>
              <a:defRPr/>
            </a:pPr>
            <a:r>
              <a:rPr lang="en-US" kern="0" dirty="0">
                <a:effectLst>
                  <a:outerShdw blurRad="38100" dist="38100" dir="2700000" algn="tl">
                    <a:srgbClr val="000000"/>
                  </a:outerShdw>
                </a:effectLst>
                <a:cs typeface="Times New Roman" pitchFamily="18" charset="0"/>
              </a:rPr>
              <a:t>A K-independent set</a:t>
            </a:r>
            <a:br>
              <a:rPr lang="en-US" kern="0" dirty="0">
                <a:effectLst>
                  <a:outerShdw blurRad="38100" dist="38100" dir="2700000" algn="tl">
                    <a:srgbClr val="000000"/>
                  </a:outerShdw>
                </a:effectLst>
                <a:cs typeface="Times New Roman" pitchFamily="18" charset="0"/>
              </a:rPr>
            </a:br>
            <a:r>
              <a:rPr lang="en-US" kern="0" dirty="0">
                <a:effectLst>
                  <a:outerShdw blurRad="38100" dist="38100" dir="2700000" algn="tl">
                    <a:srgbClr val="000000"/>
                  </a:outerShdw>
                </a:effectLst>
                <a:cs typeface="Times New Roman" pitchFamily="18" charset="0"/>
              </a:rPr>
              <a:t>is a set of K nodes </a:t>
            </a:r>
            <a:br>
              <a:rPr lang="en-US" kern="0" dirty="0">
                <a:effectLst>
                  <a:outerShdw blurRad="38100" dist="38100" dir="2700000" algn="tl">
                    <a:srgbClr val="000000"/>
                  </a:outerShdw>
                </a:effectLst>
                <a:cs typeface="Times New Roman" pitchFamily="18" charset="0"/>
              </a:rPr>
            </a:br>
            <a:r>
              <a:rPr lang="en-US" kern="0" dirty="0">
                <a:effectLst>
                  <a:outerShdw blurRad="38100" dist="38100" dir="2700000" algn="tl">
                    <a:srgbClr val="000000"/>
                  </a:outerShdw>
                </a:effectLst>
                <a:cs typeface="Times New Roman" pitchFamily="18" charset="0"/>
              </a:rPr>
              <a:t>with no edges between them.</a:t>
            </a:r>
          </a:p>
        </p:txBody>
      </p:sp>
      <p:sp>
        <p:nvSpPr>
          <p:cNvPr id="42" name="Freeform 26"/>
          <p:cNvSpPr>
            <a:spLocks/>
          </p:cNvSpPr>
          <p:nvPr/>
        </p:nvSpPr>
        <p:spPr bwMode="auto">
          <a:xfrm>
            <a:off x="2366963" y="1676400"/>
            <a:ext cx="3500437" cy="3906838"/>
          </a:xfrm>
          <a:custGeom>
            <a:avLst/>
            <a:gdLst/>
            <a:ahLst/>
            <a:cxnLst>
              <a:cxn ang="0">
                <a:pos x="136" y="498"/>
              </a:cxn>
              <a:cxn ang="0">
                <a:pos x="845" y="1245"/>
              </a:cxn>
              <a:cxn ang="0">
                <a:pos x="461" y="2205"/>
              </a:cxn>
              <a:cxn ang="0">
                <a:pos x="1613" y="2301"/>
              </a:cxn>
              <a:cxn ang="0">
                <a:pos x="1229" y="1245"/>
              </a:cxn>
              <a:cxn ang="0">
                <a:pos x="2141" y="717"/>
              </a:cxn>
              <a:cxn ang="0">
                <a:pos x="1613" y="93"/>
              </a:cxn>
              <a:cxn ang="0">
                <a:pos x="246" y="159"/>
              </a:cxn>
              <a:cxn ang="0">
                <a:pos x="136" y="488"/>
              </a:cxn>
            </a:cxnLst>
            <a:rect l="0" t="0" r="r" b="b"/>
            <a:pathLst>
              <a:path w="2205" h="2461">
                <a:moveTo>
                  <a:pt x="136" y="498"/>
                </a:moveTo>
                <a:cubicBezTo>
                  <a:pt x="251" y="624"/>
                  <a:pt x="791" y="961"/>
                  <a:pt x="845" y="1245"/>
                </a:cubicBezTo>
                <a:cubicBezTo>
                  <a:pt x="899" y="1529"/>
                  <a:pt x="333" y="2029"/>
                  <a:pt x="461" y="2205"/>
                </a:cubicBezTo>
                <a:cubicBezTo>
                  <a:pt x="589" y="2381"/>
                  <a:pt x="1485" y="2461"/>
                  <a:pt x="1613" y="2301"/>
                </a:cubicBezTo>
                <a:cubicBezTo>
                  <a:pt x="1741" y="2141"/>
                  <a:pt x="1141" y="1509"/>
                  <a:pt x="1229" y="1245"/>
                </a:cubicBezTo>
                <a:cubicBezTo>
                  <a:pt x="1317" y="981"/>
                  <a:pt x="2077" y="909"/>
                  <a:pt x="2141" y="717"/>
                </a:cubicBezTo>
                <a:cubicBezTo>
                  <a:pt x="2205" y="525"/>
                  <a:pt x="1929" y="186"/>
                  <a:pt x="1613" y="93"/>
                </a:cubicBezTo>
                <a:cubicBezTo>
                  <a:pt x="1297" y="0"/>
                  <a:pt x="492" y="93"/>
                  <a:pt x="246" y="159"/>
                </a:cubicBezTo>
                <a:cubicBezTo>
                  <a:pt x="0" y="225"/>
                  <a:pt x="159" y="420"/>
                  <a:pt x="136" y="488"/>
                </a:cubicBezTo>
              </a:path>
            </a:pathLst>
          </a:custGeom>
          <a:noFill/>
          <a:ln w="5715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43" name="Rectangle 42"/>
          <p:cNvSpPr/>
          <p:nvPr/>
        </p:nvSpPr>
        <p:spPr>
          <a:xfrm>
            <a:off x="228600" y="1152525"/>
            <a:ext cx="9144000" cy="523875"/>
          </a:xfrm>
          <a:prstGeom prst="rect">
            <a:avLst/>
          </a:prstGeom>
        </p:spPr>
        <p:txBody>
          <a:bodyPr>
            <a:spAutoFit/>
          </a:bodyPr>
          <a:lstStyle/>
          <a:p>
            <a:pPr>
              <a:defRPr/>
            </a:pPr>
            <a:r>
              <a:rPr lang="en-US" dirty="0"/>
              <a:t>Independent Set: Given &lt;</a:t>
            </a:r>
            <a:r>
              <a:rPr lang="en-US" dirty="0" err="1"/>
              <a:t>G,k</a:t>
            </a:r>
            <a:r>
              <a:rPr lang="en-US" dirty="0"/>
              <a:t>&gt;, does G contains a k-</a:t>
            </a:r>
            <a:r>
              <a:rPr lang="en-US" dirty="0" err="1"/>
              <a:t>Ind</a:t>
            </a:r>
            <a:r>
              <a:rPr lang="en-US" dirty="0"/>
              <a:t> Set? </a:t>
            </a:r>
            <a:endParaRPr lang="en-CA" dirty="0"/>
          </a:p>
        </p:txBody>
      </p:sp>
      <p:sp>
        <p:nvSpPr>
          <p:cNvPr id="45"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
        <p:nvSpPr>
          <p:cNvPr id="46" name="Rectangle 45"/>
          <p:cNvSpPr/>
          <p:nvPr/>
        </p:nvSpPr>
        <p:spPr>
          <a:xfrm>
            <a:off x="4495800" y="5522913"/>
            <a:ext cx="4572000" cy="954087"/>
          </a:xfrm>
          <a:prstGeom prst="rect">
            <a:avLst/>
          </a:prstGeom>
        </p:spPr>
        <p:txBody>
          <a:bodyPr>
            <a:spAutoFit/>
          </a:bodyPr>
          <a:lstStyle/>
          <a:p>
            <a:pPr algn="ctr">
              <a:defRPr/>
            </a:pPr>
            <a:r>
              <a:rPr lang="en-US" dirty="0">
                <a:cs typeface="Times New Roman" pitchFamily="18" charset="0"/>
              </a:rPr>
              <a:t>A K-clique is a set of K nodes </a:t>
            </a:r>
            <a:br>
              <a:rPr lang="en-US" dirty="0">
                <a:cs typeface="Times New Roman" pitchFamily="18" charset="0"/>
              </a:rPr>
            </a:br>
            <a:r>
              <a:rPr lang="en-US" dirty="0">
                <a:cs typeface="Times New Roman" pitchFamily="18" charset="0"/>
              </a:rPr>
              <a:t>with all edges between them.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0-#ppt_w/2"/>
                                          </p:val>
                                        </p:tav>
                                        <p:tav tm="100000">
                                          <p:val>
                                            <p:strVal val="#ppt_x"/>
                                          </p:val>
                                        </p:tav>
                                      </p:tavLst>
                                    </p:anim>
                                    <p:anim calcmode="lin" valueType="num">
                                      <p:cBhvr additive="base">
                                        <p:cTn id="24" dur="500" fill="hold"/>
                                        <p:tgtEl>
                                          <p:spTgt spid="43"/>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46"/>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ppt_x"/>
                                          </p:val>
                                        </p:tav>
                                        <p:tav tm="100000">
                                          <p:val>
                                            <p:strVal val="#ppt_x"/>
                                          </p:val>
                                        </p:tav>
                                      </p:tavLst>
                                    </p:anim>
                                    <p:anim calcmode="lin" valueType="num">
                                      <p:cBhvr additive="base">
                                        <p:cTn id="34" dur="500" fill="hold"/>
                                        <p:tgtEl>
                                          <p:spTgt spid="41"/>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ppt_x"/>
                                          </p:val>
                                        </p:tav>
                                        <p:tav tm="100000">
                                          <p:val>
                                            <p:strVal val="#ppt_x"/>
                                          </p:val>
                                        </p:tav>
                                      </p:tavLst>
                                    </p:anim>
                                    <p:anim calcmode="lin" valueType="num">
                                      <p:cBhvr additive="base">
                                        <p:cTn id="3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9" grpId="0" animBg="1"/>
      <p:bldP spid="39" grpId="1" animBg="1"/>
      <p:bldP spid="41" grpId="0"/>
      <p:bldP spid="43" grpId="0"/>
      <p:bldP spid="46" grpId="0"/>
      <p:bldP spid="46"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228600" y="762000"/>
            <a:ext cx="8534400" cy="523875"/>
          </a:xfrm>
          <a:prstGeom prst="rect">
            <a:avLst/>
          </a:prstGeom>
        </p:spPr>
        <p:txBody>
          <a:bodyPr>
            <a:spAutoFit/>
          </a:bodyPr>
          <a:lstStyle/>
          <a:p>
            <a:pPr>
              <a:defRPr/>
            </a:pPr>
            <a:r>
              <a:rPr lang="en-US" dirty="0"/>
              <a:t>Clique: Given &lt;</a:t>
            </a:r>
            <a:r>
              <a:rPr lang="en-US" dirty="0" err="1"/>
              <a:t>G,k</a:t>
            </a:r>
            <a:r>
              <a:rPr lang="en-US" dirty="0"/>
              <a:t>&gt;, does G contains a k-clique? </a:t>
            </a:r>
            <a:endParaRPr lang="en-CA" dirty="0"/>
          </a:p>
        </p:txBody>
      </p:sp>
      <p:grpSp>
        <p:nvGrpSpPr>
          <p:cNvPr id="37891" name="Group 3"/>
          <p:cNvGrpSpPr>
            <a:grpSpLocks/>
          </p:cNvGrpSpPr>
          <p:nvPr/>
        </p:nvGrpSpPr>
        <p:grpSpPr bwMode="auto">
          <a:xfrm>
            <a:off x="1905000" y="2438400"/>
            <a:ext cx="4800600" cy="2590800"/>
            <a:chOff x="1200" y="1536"/>
            <a:chExt cx="3024" cy="1632"/>
          </a:xfrm>
        </p:grpSpPr>
        <p:sp>
          <p:nvSpPr>
            <p:cNvPr id="37898" name="Oval 4"/>
            <p:cNvSpPr>
              <a:spLocks noChangeAspect="1" noChangeArrowheads="1"/>
            </p:cNvSpPr>
            <p:nvPr/>
          </p:nvSpPr>
          <p:spPr bwMode="auto">
            <a:xfrm>
              <a:off x="3216" y="1584"/>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899" name="Oval 5"/>
            <p:cNvSpPr>
              <a:spLocks noChangeAspect="1" noChangeArrowheads="1"/>
            </p:cNvSpPr>
            <p:nvPr/>
          </p:nvSpPr>
          <p:spPr bwMode="auto">
            <a:xfrm>
              <a:off x="3216" y="244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900" name="Oval 6"/>
            <p:cNvSpPr>
              <a:spLocks noChangeAspect="1" noChangeArrowheads="1"/>
            </p:cNvSpPr>
            <p:nvPr/>
          </p:nvSpPr>
          <p:spPr bwMode="auto">
            <a:xfrm>
              <a:off x="3984" y="244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901" name="Oval 7"/>
            <p:cNvSpPr>
              <a:spLocks noChangeAspect="1" noChangeArrowheads="1"/>
            </p:cNvSpPr>
            <p:nvPr/>
          </p:nvSpPr>
          <p:spPr bwMode="auto">
            <a:xfrm>
              <a:off x="3984" y="1584"/>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37902" name="AutoShape 8"/>
            <p:cNvCxnSpPr>
              <a:cxnSpLocks noChangeShapeType="1"/>
              <a:stCxn id="37898" idx="6"/>
              <a:endCxn id="37901" idx="2"/>
            </p:cNvCxnSpPr>
            <p:nvPr/>
          </p:nvCxnSpPr>
          <p:spPr bwMode="auto">
            <a:xfrm>
              <a:off x="3456" y="170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03" name="AutoShape 9"/>
            <p:cNvCxnSpPr>
              <a:cxnSpLocks noChangeShapeType="1"/>
              <a:stCxn id="37898" idx="4"/>
              <a:endCxn id="37899" idx="0"/>
            </p:cNvCxnSpPr>
            <p:nvPr/>
          </p:nvCxnSpPr>
          <p:spPr bwMode="auto">
            <a:xfrm>
              <a:off x="3336"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04" name="AutoShape 10"/>
            <p:cNvCxnSpPr>
              <a:cxnSpLocks noChangeShapeType="1"/>
              <a:stCxn id="37901" idx="4"/>
              <a:endCxn id="37900" idx="0"/>
            </p:cNvCxnSpPr>
            <p:nvPr/>
          </p:nvCxnSpPr>
          <p:spPr bwMode="auto">
            <a:xfrm>
              <a:off x="4104"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05" name="AutoShape 11"/>
            <p:cNvCxnSpPr>
              <a:cxnSpLocks noChangeShapeType="1"/>
              <a:stCxn id="37899" idx="6"/>
              <a:endCxn id="37900" idx="2"/>
            </p:cNvCxnSpPr>
            <p:nvPr/>
          </p:nvCxnSpPr>
          <p:spPr bwMode="auto">
            <a:xfrm>
              <a:off x="3456" y="256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06" name="AutoShape 12"/>
            <p:cNvCxnSpPr>
              <a:cxnSpLocks noChangeShapeType="1"/>
              <a:stCxn id="37901" idx="3"/>
              <a:endCxn id="37899" idx="7"/>
            </p:cNvCxnSpPr>
            <p:nvPr/>
          </p:nvCxnSpPr>
          <p:spPr bwMode="auto">
            <a:xfrm flipH="1">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07" name="AutoShape 13"/>
            <p:cNvCxnSpPr>
              <a:cxnSpLocks noChangeShapeType="1"/>
              <a:stCxn id="37898" idx="5"/>
              <a:endCxn id="37900" idx="1"/>
            </p:cNvCxnSpPr>
            <p:nvPr/>
          </p:nvCxnSpPr>
          <p:spPr bwMode="auto">
            <a:xfrm>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7908" name="Oval 14"/>
            <p:cNvSpPr>
              <a:spLocks noChangeAspect="1" noChangeArrowheads="1"/>
            </p:cNvSpPr>
            <p:nvPr/>
          </p:nvSpPr>
          <p:spPr bwMode="auto">
            <a:xfrm>
              <a:off x="2413" y="2928"/>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909" name="Oval 15"/>
            <p:cNvSpPr>
              <a:spLocks noChangeAspect="1" noChangeArrowheads="1"/>
            </p:cNvSpPr>
            <p:nvPr/>
          </p:nvSpPr>
          <p:spPr bwMode="auto">
            <a:xfrm>
              <a:off x="1200" y="2400"/>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910" name="Oval 16"/>
            <p:cNvSpPr>
              <a:spLocks noChangeAspect="1" noChangeArrowheads="1"/>
            </p:cNvSpPr>
            <p:nvPr/>
          </p:nvSpPr>
          <p:spPr bwMode="auto">
            <a:xfrm>
              <a:off x="1968" y="2400"/>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37911" name="Oval 17"/>
            <p:cNvSpPr>
              <a:spLocks noChangeAspect="1" noChangeArrowheads="1"/>
            </p:cNvSpPr>
            <p:nvPr/>
          </p:nvSpPr>
          <p:spPr bwMode="auto">
            <a:xfrm>
              <a:off x="1968" y="1536"/>
              <a:ext cx="240" cy="240"/>
            </a:xfrm>
            <a:prstGeom prst="ellipse">
              <a:avLst/>
            </a:prstGeom>
            <a:solidFill>
              <a:schemeClr val="accent1"/>
            </a:solidFill>
            <a:ln w="12700" cap="sq">
              <a:solidFill>
                <a:schemeClr val="tx1"/>
              </a:solidFill>
              <a:round/>
              <a:headEnd type="none" w="sm" len="sm"/>
              <a:tailEnd type="none" w="sm" len="sm"/>
            </a:ln>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37912" name="AutoShape 18"/>
            <p:cNvCxnSpPr>
              <a:cxnSpLocks noChangeShapeType="1"/>
              <a:endCxn id="37909" idx="5"/>
            </p:cNvCxnSpPr>
            <p:nvPr/>
          </p:nvCxnSpPr>
          <p:spPr bwMode="auto">
            <a:xfrm flipH="1" flipV="1">
              <a:off x="1405" y="2605"/>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13" name="AutoShape 19"/>
            <p:cNvCxnSpPr>
              <a:cxnSpLocks noChangeShapeType="1"/>
              <a:stCxn id="37911" idx="4"/>
              <a:endCxn id="37910" idx="0"/>
            </p:cNvCxnSpPr>
            <p:nvPr/>
          </p:nvCxnSpPr>
          <p:spPr bwMode="auto">
            <a:xfrm>
              <a:off x="2088" y="1776"/>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14" name="AutoShape 20"/>
            <p:cNvCxnSpPr>
              <a:cxnSpLocks noChangeShapeType="1"/>
              <a:stCxn id="37909" idx="6"/>
              <a:endCxn id="37910" idx="2"/>
            </p:cNvCxnSpPr>
            <p:nvPr/>
          </p:nvCxnSpPr>
          <p:spPr bwMode="auto">
            <a:xfrm>
              <a:off x="1440" y="2520"/>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15" name="AutoShape 21"/>
            <p:cNvCxnSpPr>
              <a:cxnSpLocks noChangeShapeType="1"/>
              <a:stCxn id="37911" idx="3"/>
              <a:endCxn id="37909" idx="7"/>
            </p:cNvCxnSpPr>
            <p:nvPr/>
          </p:nvCxnSpPr>
          <p:spPr bwMode="auto">
            <a:xfrm flipH="1">
              <a:off x="1405" y="1741"/>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7916" name="AutoShape 22"/>
            <p:cNvCxnSpPr>
              <a:cxnSpLocks noChangeShapeType="1"/>
              <a:stCxn id="37908" idx="6"/>
              <a:endCxn id="37899" idx="3"/>
            </p:cNvCxnSpPr>
            <p:nvPr/>
          </p:nvCxnSpPr>
          <p:spPr bwMode="auto">
            <a:xfrm flipV="1">
              <a:off x="2653" y="2653"/>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37892" name="Oval 23"/>
          <p:cNvSpPr>
            <a:spLocks noChangeArrowheads="1"/>
          </p:cNvSpPr>
          <p:nvPr/>
        </p:nvSpPr>
        <p:spPr bwMode="auto">
          <a:xfrm>
            <a:off x="4724400" y="2209800"/>
            <a:ext cx="2362200" cy="2438400"/>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43" name="Rectangle 42"/>
          <p:cNvSpPr/>
          <p:nvPr/>
        </p:nvSpPr>
        <p:spPr>
          <a:xfrm>
            <a:off x="228600" y="1152525"/>
            <a:ext cx="9144000" cy="523875"/>
          </a:xfrm>
          <a:prstGeom prst="rect">
            <a:avLst/>
          </a:prstGeom>
        </p:spPr>
        <p:txBody>
          <a:bodyPr>
            <a:spAutoFit/>
          </a:bodyPr>
          <a:lstStyle/>
          <a:p>
            <a:pPr>
              <a:defRPr/>
            </a:pPr>
            <a:r>
              <a:rPr lang="en-US" dirty="0"/>
              <a:t>Independent Set: Given &lt;</a:t>
            </a:r>
            <a:r>
              <a:rPr lang="en-US" dirty="0" err="1"/>
              <a:t>G,k</a:t>
            </a:r>
            <a:r>
              <a:rPr lang="en-US" dirty="0"/>
              <a:t>&gt;, does G contains a k-</a:t>
            </a:r>
            <a:r>
              <a:rPr lang="en-US" dirty="0" err="1"/>
              <a:t>Ind</a:t>
            </a:r>
            <a:r>
              <a:rPr lang="en-US" dirty="0"/>
              <a:t> Set? </a:t>
            </a:r>
            <a:endParaRPr lang="en-CA" dirty="0"/>
          </a:p>
        </p:txBody>
      </p:sp>
      <p:sp>
        <p:nvSpPr>
          <p:cNvPr id="45"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
        <p:nvSpPr>
          <p:cNvPr id="44" name="Rectangle 3"/>
          <p:cNvSpPr>
            <a:spLocks noChangeArrowheads="1"/>
          </p:cNvSpPr>
          <p:nvPr/>
        </p:nvSpPr>
        <p:spPr bwMode="auto">
          <a:xfrm>
            <a:off x="304800" y="5029200"/>
            <a:ext cx="8047038" cy="523875"/>
          </a:xfrm>
          <a:prstGeom prst="rect">
            <a:avLst/>
          </a:prstGeom>
          <a:noFill/>
          <a:ln w="3810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Brute Force: Try out all n choose k possible subsets.</a:t>
            </a:r>
          </a:p>
        </p:txBody>
      </p:sp>
      <p:sp>
        <p:nvSpPr>
          <p:cNvPr id="46" name="Text Box 4"/>
          <p:cNvSpPr txBox="1">
            <a:spLocks noChangeArrowheads="1"/>
          </p:cNvSpPr>
          <p:nvPr/>
        </p:nvSpPr>
        <p:spPr bwMode="auto">
          <a:xfrm>
            <a:off x="847725" y="5472113"/>
            <a:ext cx="59340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If k = </a:t>
            </a:r>
            <a:r>
              <a:rPr lang="en-US" altLang="en-US">
                <a:effectLst/>
                <a:sym typeface="Symbol" pitchFamily="18" charset="2"/>
              </a:rPr>
              <a:t></a:t>
            </a:r>
            <a:r>
              <a:rPr lang="en-US" altLang="en-US">
                <a:effectLst/>
              </a:rPr>
              <a:t>(n) then 2</a:t>
            </a:r>
            <a:r>
              <a:rPr lang="en-US" altLang="en-US" baseline="30000">
                <a:effectLst/>
                <a:latin typeface="Symbol" pitchFamily="18" charset="2"/>
                <a:sym typeface="Symbol" pitchFamily="18" charset="2"/>
              </a:rPr>
              <a:t></a:t>
            </a:r>
            <a:r>
              <a:rPr lang="en-US" altLang="en-US" baseline="30000">
                <a:effectLst/>
              </a:rPr>
              <a:t>(n) </a:t>
            </a:r>
            <a:r>
              <a:rPr lang="en-US" altLang="en-US">
                <a:effectLst/>
              </a:rPr>
              <a:t>subsets to check</a:t>
            </a:r>
          </a:p>
          <a:p>
            <a:r>
              <a:rPr lang="en-US" altLang="en-US">
                <a:effectLst/>
              </a:rPr>
              <a:t>If k=3 then</a:t>
            </a:r>
          </a:p>
        </p:txBody>
      </p:sp>
      <p:sp>
        <p:nvSpPr>
          <p:cNvPr id="47" name="Rectangle 26"/>
          <p:cNvSpPr>
            <a:spLocks noChangeArrowheads="1"/>
          </p:cNvSpPr>
          <p:nvPr/>
        </p:nvSpPr>
        <p:spPr bwMode="auto">
          <a:xfrm>
            <a:off x="2506663" y="5892800"/>
            <a:ext cx="2063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only O(n</a:t>
            </a:r>
            <a:r>
              <a:rPr lang="en-US" altLang="en-US" baseline="30000">
                <a:effectLst/>
              </a:rPr>
              <a:t>3</a:t>
            </a:r>
            <a:r>
              <a:rPr lang="en-US" altLang="en-US">
                <a:effectLst/>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6">
                                            <p:txEl>
                                              <p:pRg st="0" end="0"/>
                                            </p:txEl>
                                          </p:spTgt>
                                        </p:tgtEl>
                                        <p:attrNameLst>
                                          <p:attrName>style.visibility</p:attrName>
                                        </p:attrNameLst>
                                      </p:cBhvr>
                                      <p:to>
                                        <p:strVal val="visible"/>
                                      </p:to>
                                    </p:set>
                                    <p:anim calcmode="lin" valueType="num">
                                      <p:cBhvr additive="base">
                                        <p:cTn id="13"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6">
                                            <p:txEl>
                                              <p:pRg st="1" end="1"/>
                                            </p:txEl>
                                          </p:spTgt>
                                        </p:tgtEl>
                                        <p:attrNameLst>
                                          <p:attrName>style.visibility</p:attrName>
                                        </p:attrNameLst>
                                      </p:cBhvr>
                                      <p:to>
                                        <p:strVal val="visible"/>
                                      </p:to>
                                    </p:set>
                                    <p:anim calcmode="lin" valueType="num">
                                      <p:cBhvr additive="base">
                                        <p:cTn id="19" dur="500" fill="hold"/>
                                        <p:tgtEl>
                                          <p:spTgt spid="46">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2"/>
          <p:cNvGrpSpPr>
            <a:grpSpLocks/>
          </p:cNvGrpSpPr>
          <p:nvPr/>
        </p:nvGrpSpPr>
        <p:grpSpPr bwMode="auto">
          <a:xfrm>
            <a:off x="7216775" y="2590800"/>
            <a:ext cx="1800225" cy="4144963"/>
            <a:chOff x="4194" y="1993"/>
            <a:chExt cx="1422" cy="2804"/>
          </a:xfrm>
        </p:grpSpPr>
        <p:pic>
          <p:nvPicPr>
            <p:cNvPr id="38931"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8932" name="Text Box 4"/>
            <p:cNvSpPr txBox="1">
              <a:spLocks noChangeArrowheads="1"/>
            </p:cNvSpPr>
            <p:nvPr/>
          </p:nvSpPr>
          <p:spPr bwMode="auto">
            <a:xfrm>
              <a:off x="4194" y="3612"/>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rPr>
                <a:t>GIVEN:</a:t>
              </a:r>
              <a:r>
                <a:rPr lang="en-US" altLang="en-US">
                  <a:solidFill>
                    <a:schemeClr val="tx2"/>
                  </a:solidFill>
                  <a:effectLst/>
                </a:rPr>
                <a:t/>
              </a:r>
              <a:br>
                <a:rPr lang="en-US" altLang="en-US">
                  <a:solidFill>
                    <a:schemeClr val="tx2"/>
                  </a:solidFill>
                  <a:effectLst/>
                </a:rPr>
              </a:br>
              <a:r>
                <a:rPr lang="en-US" altLang="en-US">
                  <a:effectLst/>
                </a:rPr>
                <a:t>Indep. Set Oracle</a:t>
              </a:r>
              <a:r>
                <a:rPr lang="en-US" altLang="en-US">
                  <a:solidFill>
                    <a:schemeClr val="tx2"/>
                  </a:solidFill>
                  <a:effectLst/>
                </a:rPr>
                <a:t> </a:t>
              </a:r>
            </a:p>
          </p:txBody>
        </p:sp>
      </p:grpSp>
      <p:sp>
        <p:nvSpPr>
          <p:cNvPr id="1175557" name="Text Box 5"/>
          <p:cNvSpPr txBox="1">
            <a:spLocks noChangeArrowheads="1"/>
          </p:cNvSpPr>
          <p:nvPr/>
        </p:nvSpPr>
        <p:spPr bwMode="auto">
          <a:xfrm>
            <a:off x="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effectLst/>
              </a:rPr>
              <a:t>&lt;G,k&gt;</a:t>
            </a:r>
          </a:p>
        </p:txBody>
      </p:sp>
      <p:grpSp>
        <p:nvGrpSpPr>
          <p:cNvPr id="38916" name="Group 6"/>
          <p:cNvGrpSpPr>
            <a:grpSpLocks/>
          </p:cNvGrpSpPr>
          <p:nvPr/>
        </p:nvGrpSpPr>
        <p:grpSpPr bwMode="auto">
          <a:xfrm>
            <a:off x="1905000" y="2819400"/>
            <a:ext cx="1800225" cy="3397250"/>
            <a:chOff x="4194" y="1993"/>
            <a:chExt cx="1422" cy="2571"/>
          </a:xfrm>
        </p:grpSpPr>
        <p:pic>
          <p:nvPicPr>
            <p:cNvPr id="38929"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8930" name="Text Box 8"/>
            <p:cNvSpPr txBox="1">
              <a:spLocks noChangeArrowheads="1"/>
            </p:cNvSpPr>
            <p:nvPr/>
          </p:nvSpPr>
          <p:spPr bwMode="auto">
            <a:xfrm>
              <a:off x="4194" y="3609"/>
              <a:ext cx="1422" cy="95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rPr>
                <a:t>BUILD:</a:t>
              </a:r>
              <a:br>
                <a:rPr lang="en-US" altLang="en-US" sz="2400">
                  <a:solidFill>
                    <a:schemeClr val="tx2"/>
                  </a:solidFill>
                  <a:effectLst/>
                </a:rPr>
              </a:br>
              <a:r>
                <a:rPr lang="en-US" altLang="en-US" sz="2400">
                  <a:effectLst/>
                </a:rPr>
                <a:t>Clique</a:t>
              </a:r>
              <a:r>
                <a:rPr lang="en-US" altLang="en-US" sz="2400">
                  <a:solidFill>
                    <a:schemeClr val="tx2"/>
                  </a:solidFill>
                  <a:effectLst/>
                </a:rPr>
                <a:t/>
              </a:r>
              <a:br>
                <a:rPr lang="en-US" altLang="en-US" sz="2400">
                  <a:solidFill>
                    <a:schemeClr val="tx2"/>
                  </a:solidFill>
                  <a:effectLst/>
                </a:rPr>
              </a:br>
              <a:r>
                <a:rPr lang="en-US" altLang="en-US">
                  <a:effectLst/>
                </a:rPr>
                <a:t>Oracle</a:t>
              </a:r>
            </a:p>
          </p:txBody>
        </p:sp>
      </p:grpSp>
      <p:grpSp>
        <p:nvGrpSpPr>
          <p:cNvPr id="4" name="Group 9"/>
          <p:cNvGrpSpPr>
            <a:grpSpLocks/>
          </p:cNvGrpSpPr>
          <p:nvPr/>
        </p:nvGrpSpPr>
        <p:grpSpPr bwMode="auto">
          <a:xfrm>
            <a:off x="3124200" y="3429000"/>
            <a:ext cx="4652963" cy="852488"/>
            <a:chOff x="1968" y="672"/>
            <a:chExt cx="2931" cy="2025"/>
          </a:xfrm>
        </p:grpSpPr>
        <p:sp>
          <p:nvSpPr>
            <p:cNvPr id="38927"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&lt;G</a:t>
              </a:r>
              <a:r>
                <a:rPr lang="en-US" altLang="en-US" baseline="30000">
                  <a:solidFill>
                    <a:schemeClr val="tx2"/>
                  </a:solidFill>
                  <a:effectLst/>
                </a:rPr>
                <a:t>*</a:t>
              </a:r>
              <a:r>
                <a:rPr lang="en-US" altLang="en-US">
                  <a:solidFill>
                    <a:schemeClr val="tx2"/>
                  </a:solidFill>
                  <a:effectLst/>
                </a:rPr>
                <a:t>, k&gt;</a:t>
              </a:r>
            </a:p>
          </p:txBody>
        </p:sp>
        <p:sp>
          <p:nvSpPr>
            <p:cNvPr id="1175563"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175564"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5" name="Group 13"/>
          <p:cNvGrpSpPr>
            <a:grpSpLocks/>
          </p:cNvGrpSpPr>
          <p:nvPr/>
        </p:nvGrpSpPr>
        <p:grpSpPr bwMode="auto">
          <a:xfrm>
            <a:off x="3119438" y="4648200"/>
            <a:ext cx="4652962" cy="990600"/>
            <a:chOff x="2064" y="2928"/>
            <a:chExt cx="2931" cy="624"/>
          </a:xfrm>
        </p:grpSpPr>
        <p:sp>
          <p:nvSpPr>
            <p:cNvPr id="1175566" name="Line 14"/>
            <p:cNvSpPr>
              <a:spLocks noChangeShapeType="1"/>
            </p:cNvSpPr>
            <p:nvPr/>
          </p:nvSpPr>
          <p:spPr bwMode="auto">
            <a:xfrm flipH="1">
              <a:off x="2500"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38926" name="Text Box 15"/>
            <p:cNvSpPr txBox="1">
              <a:spLocks noChangeArrowheads="1"/>
            </p:cNvSpPr>
            <p:nvPr/>
          </p:nvSpPr>
          <p:spPr bwMode="auto">
            <a:xfrm>
              <a:off x="2064" y="292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a:t>
              </a:r>
              <a:r>
                <a:rPr lang="en-US" altLang="en-US" baseline="30000">
                  <a:solidFill>
                    <a:schemeClr val="tx2"/>
                  </a:solidFill>
                  <a:effectLst/>
                </a:rPr>
                <a:t>*</a:t>
              </a:r>
              <a:r>
                <a:rPr lang="en-US" altLang="en-US">
                  <a:solidFill>
                    <a:schemeClr val="tx2"/>
                  </a:solidFill>
                  <a:effectLst/>
                </a:rPr>
                <a:t> has a k Indep. set </a:t>
              </a:r>
            </a:p>
            <a:p>
              <a:pPr algn="ctr"/>
              <a:r>
                <a:rPr lang="en-US" altLang="en-US">
                  <a:solidFill>
                    <a:schemeClr val="tx2"/>
                  </a:solidFill>
                  <a:effectLst/>
                </a:rPr>
                <a:t>or not</a:t>
              </a:r>
            </a:p>
          </p:txBody>
        </p:sp>
      </p:grpSp>
      <p:grpSp>
        <p:nvGrpSpPr>
          <p:cNvPr id="6" name="Group 16"/>
          <p:cNvGrpSpPr>
            <a:grpSpLocks/>
          </p:cNvGrpSpPr>
          <p:nvPr/>
        </p:nvGrpSpPr>
        <p:grpSpPr bwMode="auto">
          <a:xfrm>
            <a:off x="533400" y="1574800"/>
            <a:ext cx="5105400" cy="1397000"/>
            <a:chOff x="336" y="992"/>
            <a:chExt cx="3216" cy="880"/>
          </a:xfrm>
        </p:grpSpPr>
        <p:sp>
          <p:nvSpPr>
            <p:cNvPr id="1175569" name="Freeform 17"/>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38924" name="Text Box 18"/>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G has a k clique </a:t>
              </a:r>
            </a:p>
            <a:p>
              <a:pPr algn="ctr"/>
              <a:r>
                <a:rPr lang="en-US" altLang="en-US">
                  <a:effectLst/>
                </a:rPr>
                <a:t>or not</a:t>
              </a:r>
            </a:p>
          </p:txBody>
        </p:sp>
      </p:grpSp>
      <p:sp>
        <p:nvSpPr>
          <p:cNvPr id="38921" name="Rectangle 20"/>
          <p:cNvSpPr>
            <a:spLocks noChangeArrowheads="1"/>
          </p:cNvSpPr>
          <p:nvPr/>
        </p:nvSpPr>
        <p:spPr bwMode="auto">
          <a:xfrm>
            <a:off x="2651125" y="704850"/>
            <a:ext cx="37496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Clique</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Indep Set</a:t>
            </a:r>
            <a:endParaRPr lang="en-US" altLang="en-US" sz="3200" baseline="30000">
              <a:solidFill>
                <a:srgbClr val="00FFCC"/>
              </a:solidFill>
              <a:effectLst/>
            </a:endParaRPr>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75557"/>
                                        </p:tgtEl>
                                        <p:attrNameLst>
                                          <p:attrName>style.visibility</p:attrName>
                                        </p:attrNameLst>
                                      </p:cBhvr>
                                      <p:to>
                                        <p:strVal val="visible"/>
                                      </p:to>
                                    </p:set>
                                    <p:anim calcmode="lin" valueType="num">
                                      <p:cBhvr additive="base">
                                        <p:cTn id="7" dur="500" fill="hold"/>
                                        <p:tgtEl>
                                          <p:spTgt spid="1175557"/>
                                        </p:tgtEl>
                                        <p:attrNameLst>
                                          <p:attrName>ppt_x</p:attrName>
                                        </p:attrNameLst>
                                      </p:cBhvr>
                                      <p:tavLst>
                                        <p:tav tm="0">
                                          <p:val>
                                            <p:strVal val="0-#ppt_w/2"/>
                                          </p:val>
                                        </p:tav>
                                        <p:tav tm="100000">
                                          <p:val>
                                            <p:strVal val="#ppt_x"/>
                                          </p:val>
                                        </p:tav>
                                      </p:tavLst>
                                    </p:anim>
                                    <p:anim calcmode="lin" valueType="num">
                                      <p:cBhvr additive="base">
                                        <p:cTn id="8" dur="500" fill="hold"/>
                                        <p:tgtEl>
                                          <p:spTgt spid="117555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75564"/>
                                        </p:tgtEl>
                                        <p:attrNameLst>
                                          <p:attrName>style.visibility</p:attrName>
                                        </p:attrNameLst>
                                      </p:cBhvr>
                                      <p:to>
                                        <p:strVal val="visible"/>
                                      </p:to>
                                    </p:set>
                                    <p:anim calcmode="lin" valueType="num">
                                      <p:cBhvr additive="base">
                                        <p:cTn id="11" dur="500" fill="hold"/>
                                        <p:tgtEl>
                                          <p:spTgt spid="1175564"/>
                                        </p:tgtEl>
                                        <p:attrNameLst>
                                          <p:attrName>ppt_x</p:attrName>
                                        </p:attrNameLst>
                                      </p:cBhvr>
                                      <p:tavLst>
                                        <p:tav tm="0">
                                          <p:val>
                                            <p:strVal val="0-#ppt_w/2"/>
                                          </p:val>
                                        </p:tav>
                                        <p:tav tm="100000">
                                          <p:val>
                                            <p:strVal val="#ppt_x"/>
                                          </p:val>
                                        </p:tav>
                                      </p:tavLst>
                                    </p:anim>
                                    <p:anim calcmode="lin" valueType="num">
                                      <p:cBhvr additive="base">
                                        <p:cTn id="12" dur="500" fill="hold"/>
                                        <p:tgtEl>
                                          <p:spTgt spid="1175564"/>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6"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5557"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8" name="Group 2"/>
          <p:cNvGrpSpPr>
            <a:grpSpLocks/>
          </p:cNvGrpSpPr>
          <p:nvPr/>
        </p:nvGrpSpPr>
        <p:grpSpPr bwMode="auto">
          <a:xfrm>
            <a:off x="7216775" y="2590800"/>
            <a:ext cx="1800225" cy="4144963"/>
            <a:chOff x="4194" y="1993"/>
            <a:chExt cx="1422" cy="2804"/>
          </a:xfrm>
        </p:grpSpPr>
        <p:pic>
          <p:nvPicPr>
            <p:cNvPr id="39956"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957" name="Text Box 4"/>
            <p:cNvSpPr txBox="1">
              <a:spLocks noChangeArrowheads="1"/>
            </p:cNvSpPr>
            <p:nvPr/>
          </p:nvSpPr>
          <p:spPr bwMode="auto">
            <a:xfrm>
              <a:off x="4194" y="3612"/>
              <a:ext cx="1422" cy="118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rPr>
                <a:t>GIVEN:</a:t>
              </a:r>
              <a:r>
                <a:rPr lang="en-US" altLang="en-US">
                  <a:solidFill>
                    <a:schemeClr val="tx2"/>
                  </a:solidFill>
                  <a:effectLst/>
                </a:rPr>
                <a:t/>
              </a:r>
              <a:br>
                <a:rPr lang="en-US" altLang="en-US">
                  <a:solidFill>
                    <a:schemeClr val="tx2"/>
                  </a:solidFill>
                  <a:effectLst/>
                </a:rPr>
              </a:br>
              <a:r>
                <a:rPr lang="en-US" altLang="en-US">
                  <a:effectLst/>
                </a:rPr>
                <a:t>Indep. Set Oracle</a:t>
              </a:r>
              <a:r>
                <a:rPr lang="en-US" altLang="en-US">
                  <a:solidFill>
                    <a:schemeClr val="tx2"/>
                  </a:solidFill>
                  <a:effectLst/>
                </a:rPr>
                <a:t> </a:t>
              </a:r>
            </a:p>
          </p:txBody>
        </p:sp>
      </p:grpSp>
      <p:sp>
        <p:nvSpPr>
          <p:cNvPr id="39939" name="Text Box 5"/>
          <p:cNvSpPr txBox="1">
            <a:spLocks noChangeArrowheads="1"/>
          </p:cNvSpPr>
          <p:nvPr/>
        </p:nvSpPr>
        <p:spPr bwMode="auto">
          <a:xfrm>
            <a:off x="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effectLst/>
              </a:rPr>
              <a:t>&lt;G,k&gt;</a:t>
            </a:r>
          </a:p>
        </p:txBody>
      </p:sp>
      <p:grpSp>
        <p:nvGrpSpPr>
          <p:cNvPr id="39940" name="Group 6"/>
          <p:cNvGrpSpPr>
            <a:grpSpLocks/>
          </p:cNvGrpSpPr>
          <p:nvPr/>
        </p:nvGrpSpPr>
        <p:grpSpPr bwMode="auto">
          <a:xfrm>
            <a:off x="1905000" y="2819400"/>
            <a:ext cx="1800225" cy="3397250"/>
            <a:chOff x="4194" y="1993"/>
            <a:chExt cx="1422" cy="2571"/>
          </a:xfrm>
        </p:grpSpPr>
        <p:pic>
          <p:nvPicPr>
            <p:cNvPr id="39954"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955" name="Text Box 8"/>
            <p:cNvSpPr txBox="1">
              <a:spLocks noChangeArrowheads="1"/>
            </p:cNvSpPr>
            <p:nvPr/>
          </p:nvSpPr>
          <p:spPr bwMode="auto">
            <a:xfrm>
              <a:off x="4194" y="3609"/>
              <a:ext cx="1422" cy="955"/>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rPr>
                <a:t>BUILD:</a:t>
              </a:r>
              <a:br>
                <a:rPr lang="en-US" altLang="en-US" sz="2400">
                  <a:solidFill>
                    <a:schemeClr val="tx2"/>
                  </a:solidFill>
                  <a:effectLst/>
                </a:rPr>
              </a:br>
              <a:r>
                <a:rPr lang="en-US" altLang="en-US" sz="2400">
                  <a:effectLst/>
                </a:rPr>
                <a:t>Clique</a:t>
              </a:r>
              <a:r>
                <a:rPr lang="en-US" altLang="en-US" sz="2400">
                  <a:solidFill>
                    <a:schemeClr val="tx2"/>
                  </a:solidFill>
                  <a:effectLst/>
                </a:rPr>
                <a:t/>
              </a:r>
              <a:br>
                <a:rPr lang="en-US" altLang="en-US" sz="2400">
                  <a:solidFill>
                    <a:schemeClr val="tx2"/>
                  </a:solidFill>
                  <a:effectLst/>
                </a:rPr>
              </a:br>
              <a:r>
                <a:rPr lang="en-US" altLang="en-US">
                  <a:effectLst/>
                </a:rPr>
                <a:t>Oracle</a:t>
              </a:r>
            </a:p>
          </p:txBody>
        </p:sp>
      </p:grpSp>
      <p:grpSp>
        <p:nvGrpSpPr>
          <p:cNvPr id="39941" name="Group 9"/>
          <p:cNvGrpSpPr>
            <a:grpSpLocks/>
          </p:cNvGrpSpPr>
          <p:nvPr/>
        </p:nvGrpSpPr>
        <p:grpSpPr bwMode="auto">
          <a:xfrm>
            <a:off x="3124200" y="3429000"/>
            <a:ext cx="4652963" cy="852488"/>
            <a:chOff x="1968" y="672"/>
            <a:chExt cx="2931" cy="2025"/>
          </a:xfrm>
        </p:grpSpPr>
        <p:sp>
          <p:nvSpPr>
            <p:cNvPr id="39952"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&lt;G</a:t>
              </a:r>
              <a:r>
                <a:rPr lang="en-US" altLang="en-US" baseline="30000">
                  <a:solidFill>
                    <a:schemeClr val="tx2"/>
                  </a:solidFill>
                  <a:effectLst/>
                </a:rPr>
                <a:t>*</a:t>
              </a:r>
              <a:r>
                <a:rPr lang="en-US" altLang="en-US">
                  <a:solidFill>
                    <a:schemeClr val="tx2"/>
                  </a:solidFill>
                  <a:effectLst/>
                </a:rPr>
                <a:t>, k&gt;</a:t>
              </a:r>
            </a:p>
          </p:txBody>
        </p:sp>
        <p:sp>
          <p:nvSpPr>
            <p:cNvPr id="956427"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956428"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39943" name="Group 13"/>
          <p:cNvGrpSpPr>
            <a:grpSpLocks/>
          </p:cNvGrpSpPr>
          <p:nvPr/>
        </p:nvGrpSpPr>
        <p:grpSpPr bwMode="auto">
          <a:xfrm>
            <a:off x="3119438" y="4648200"/>
            <a:ext cx="4652962" cy="990600"/>
            <a:chOff x="2064" y="2928"/>
            <a:chExt cx="2931" cy="624"/>
          </a:xfrm>
        </p:grpSpPr>
        <p:sp>
          <p:nvSpPr>
            <p:cNvPr id="956430" name="Line 14"/>
            <p:cNvSpPr>
              <a:spLocks noChangeShapeType="1"/>
            </p:cNvSpPr>
            <p:nvPr/>
          </p:nvSpPr>
          <p:spPr bwMode="auto">
            <a:xfrm flipH="1">
              <a:off x="2500"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39951" name="Text Box 15"/>
            <p:cNvSpPr txBox="1">
              <a:spLocks noChangeArrowheads="1"/>
            </p:cNvSpPr>
            <p:nvPr/>
          </p:nvSpPr>
          <p:spPr bwMode="auto">
            <a:xfrm>
              <a:off x="2064" y="292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a:t>
              </a:r>
              <a:r>
                <a:rPr lang="en-US" altLang="en-US" baseline="30000">
                  <a:solidFill>
                    <a:schemeClr val="tx2"/>
                  </a:solidFill>
                  <a:effectLst/>
                </a:rPr>
                <a:t>*</a:t>
              </a:r>
              <a:r>
                <a:rPr lang="en-US" altLang="en-US">
                  <a:solidFill>
                    <a:schemeClr val="tx2"/>
                  </a:solidFill>
                  <a:effectLst/>
                </a:rPr>
                <a:t> has a k Indep. set </a:t>
              </a:r>
            </a:p>
            <a:p>
              <a:pPr algn="ctr"/>
              <a:r>
                <a:rPr lang="en-US" altLang="en-US">
                  <a:solidFill>
                    <a:schemeClr val="tx2"/>
                  </a:solidFill>
                  <a:effectLst/>
                </a:rPr>
                <a:t>or not</a:t>
              </a:r>
            </a:p>
          </p:txBody>
        </p:sp>
      </p:grpSp>
      <p:grpSp>
        <p:nvGrpSpPr>
          <p:cNvPr id="39944" name="Group 16"/>
          <p:cNvGrpSpPr>
            <a:grpSpLocks/>
          </p:cNvGrpSpPr>
          <p:nvPr/>
        </p:nvGrpSpPr>
        <p:grpSpPr bwMode="auto">
          <a:xfrm>
            <a:off x="533400" y="1574800"/>
            <a:ext cx="5105400" cy="1397000"/>
            <a:chOff x="336" y="992"/>
            <a:chExt cx="3216" cy="880"/>
          </a:xfrm>
        </p:grpSpPr>
        <p:sp>
          <p:nvSpPr>
            <p:cNvPr id="956433" name="Freeform 17"/>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39949" name="Text Box 18"/>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G has a k clique </a:t>
              </a:r>
            </a:p>
            <a:p>
              <a:pPr algn="ctr"/>
              <a:r>
                <a:rPr lang="en-US" altLang="en-US">
                  <a:effectLst/>
                </a:rPr>
                <a:t>or not</a:t>
              </a:r>
            </a:p>
          </p:txBody>
        </p:sp>
      </p:grpSp>
      <p:sp>
        <p:nvSpPr>
          <p:cNvPr id="39945" name="Rectangle 20"/>
          <p:cNvSpPr>
            <a:spLocks noChangeArrowheads="1"/>
          </p:cNvSpPr>
          <p:nvPr/>
        </p:nvSpPr>
        <p:spPr bwMode="auto">
          <a:xfrm>
            <a:off x="2651125" y="704850"/>
            <a:ext cx="37496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Clique</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Indep Set</a:t>
            </a:r>
            <a:endParaRPr lang="en-US" altLang="en-US" sz="3200" baseline="30000">
              <a:solidFill>
                <a:srgbClr val="00FFCC"/>
              </a:solidFill>
              <a:effectLst/>
            </a:endParaRPr>
          </a:p>
        </p:txBody>
      </p:sp>
      <p:sp useBgFill="1">
        <p:nvSpPr>
          <p:cNvPr id="956438" name="Text Box 22"/>
          <p:cNvSpPr txBox="1">
            <a:spLocks noChangeArrowheads="1"/>
          </p:cNvSpPr>
          <p:nvPr/>
        </p:nvSpPr>
        <p:spPr bwMode="auto">
          <a:xfrm>
            <a:off x="152400" y="4572000"/>
            <a:ext cx="5738813" cy="2654300"/>
          </a:xfrm>
          <a:prstGeom prst="rect">
            <a:avLst/>
          </a:prstGeom>
          <a:ln>
            <a:noFill/>
          </a:ln>
          <a:extLs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accent1"/>
                </a:solidFill>
                <a:effectLst/>
              </a:rPr>
              <a:t>Proof of correctness:</a:t>
            </a:r>
          </a:p>
          <a:p>
            <a:r>
              <a:rPr lang="en-US" altLang="en-US">
                <a:effectLst/>
              </a:rPr>
              <a:t>Our oracle says yes to &lt;G,k&gt;</a:t>
            </a:r>
          </a:p>
          <a:p>
            <a:pPr lvl="1"/>
            <a:r>
              <a:rPr lang="en-US" altLang="en-US">
                <a:solidFill>
                  <a:schemeClr val="hlink"/>
                </a:solidFill>
                <a:effectLst/>
              </a:rPr>
              <a:t>iff</a:t>
            </a:r>
            <a:r>
              <a:rPr lang="en-US" altLang="en-US">
                <a:effectLst/>
              </a:rPr>
              <a:t> Old oracle says yes to </a:t>
            </a:r>
            <a:r>
              <a:rPr lang="en-US" altLang="en-US">
                <a:solidFill>
                  <a:schemeClr val="tx2"/>
                </a:solidFill>
                <a:effectLst/>
              </a:rPr>
              <a:t>&lt;G*,k&gt;</a:t>
            </a:r>
          </a:p>
          <a:p>
            <a:pPr lvl="1"/>
            <a:r>
              <a:rPr lang="en-US" altLang="en-US">
                <a:solidFill>
                  <a:schemeClr val="hlink"/>
                </a:solidFill>
                <a:effectLst/>
              </a:rPr>
              <a:t>iff</a:t>
            </a:r>
            <a:r>
              <a:rPr lang="en-US" altLang="en-US">
                <a:effectLst/>
              </a:rPr>
              <a:t> </a:t>
            </a:r>
            <a:r>
              <a:rPr lang="en-US" altLang="en-US">
                <a:solidFill>
                  <a:schemeClr val="tx2"/>
                </a:solidFill>
                <a:effectLst/>
              </a:rPr>
              <a:t>G*</a:t>
            </a:r>
            <a:r>
              <a:rPr lang="en-US" altLang="en-US">
                <a:effectLst/>
              </a:rPr>
              <a:t> has a </a:t>
            </a:r>
            <a:r>
              <a:rPr lang="en-US" altLang="en-US">
                <a:solidFill>
                  <a:schemeClr val="tx2"/>
                </a:solidFill>
                <a:effectLst/>
              </a:rPr>
              <a:t>k</a:t>
            </a:r>
            <a:r>
              <a:rPr lang="en-US" altLang="en-US">
                <a:effectLst/>
              </a:rPr>
              <a:t> indep. set</a:t>
            </a:r>
          </a:p>
          <a:p>
            <a:pPr lvl="1"/>
            <a:r>
              <a:rPr lang="en-US" altLang="en-US">
                <a:solidFill>
                  <a:schemeClr val="hlink"/>
                </a:solidFill>
                <a:effectLst/>
              </a:rPr>
              <a:t>iff </a:t>
            </a:r>
            <a:r>
              <a:rPr lang="en-US" altLang="en-US">
                <a:effectLst/>
              </a:rPr>
              <a:t>G has a k clique </a:t>
            </a:r>
          </a:p>
          <a:p>
            <a:endParaRPr lang="en-US" altLang="en-US">
              <a:effectLst/>
            </a:endParaRPr>
          </a:p>
        </p:txBody>
      </p:sp>
      <p:sp>
        <p:nvSpPr>
          <p:cNvPr id="2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56438">
                                            <p:txEl>
                                              <p:pRg st="0" end="0"/>
                                            </p:txEl>
                                          </p:spTgt>
                                        </p:tgtEl>
                                        <p:attrNameLst>
                                          <p:attrName>style.visibility</p:attrName>
                                        </p:attrNameLst>
                                      </p:cBhvr>
                                      <p:to>
                                        <p:strVal val="visible"/>
                                      </p:to>
                                    </p:set>
                                    <p:anim calcmode="lin" valueType="num">
                                      <p:cBhvr additive="base">
                                        <p:cTn id="7" dur="500" fill="hold"/>
                                        <p:tgtEl>
                                          <p:spTgt spid="95643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564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56438">
                                            <p:txEl>
                                              <p:pRg st="1" end="1"/>
                                            </p:txEl>
                                          </p:spTgt>
                                        </p:tgtEl>
                                        <p:attrNameLst>
                                          <p:attrName>style.visibility</p:attrName>
                                        </p:attrNameLst>
                                      </p:cBhvr>
                                      <p:to>
                                        <p:strVal val="visible"/>
                                      </p:to>
                                    </p:set>
                                    <p:anim calcmode="lin" valueType="num">
                                      <p:cBhvr additive="base">
                                        <p:cTn id="13" dur="500" fill="hold"/>
                                        <p:tgtEl>
                                          <p:spTgt spid="95643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5643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956438">
                                            <p:txEl>
                                              <p:pRg st="2" end="2"/>
                                            </p:txEl>
                                          </p:spTgt>
                                        </p:tgtEl>
                                        <p:attrNameLst>
                                          <p:attrName>style.visibility</p:attrName>
                                        </p:attrNameLst>
                                      </p:cBhvr>
                                      <p:to>
                                        <p:strVal val="visible"/>
                                      </p:to>
                                    </p:set>
                                    <p:anim calcmode="lin" valueType="num">
                                      <p:cBhvr additive="base">
                                        <p:cTn id="19" dur="500" fill="hold"/>
                                        <p:tgtEl>
                                          <p:spTgt spid="95643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5643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956438">
                                            <p:txEl>
                                              <p:pRg st="3" end="3"/>
                                            </p:txEl>
                                          </p:spTgt>
                                        </p:tgtEl>
                                        <p:attrNameLst>
                                          <p:attrName>style.visibility</p:attrName>
                                        </p:attrNameLst>
                                      </p:cBhvr>
                                      <p:to>
                                        <p:strVal val="visible"/>
                                      </p:to>
                                    </p:set>
                                    <p:anim calcmode="lin" valueType="num">
                                      <p:cBhvr additive="base">
                                        <p:cTn id="25" dur="500" fill="hold"/>
                                        <p:tgtEl>
                                          <p:spTgt spid="95643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5643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56438">
                                            <p:txEl>
                                              <p:pRg st="4" end="4"/>
                                            </p:txEl>
                                          </p:spTgt>
                                        </p:tgtEl>
                                        <p:attrNameLst>
                                          <p:attrName>style.visibility</p:attrName>
                                        </p:attrNameLst>
                                      </p:cBhvr>
                                      <p:to>
                                        <p:strVal val="visible"/>
                                      </p:to>
                                    </p:set>
                                    <p:anim calcmode="lin" valueType="num">
                                      <p:cBhvr additive="base">
                                        <p:cTn id="31" dur="500" fill="hold"/>
                                        <p:tgtEl>
                                          <p:spTgt spid="95643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5643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914400" y="3814763"/>
            <a:ext cx="4800600" cy="2738437"/>
            <a:chOff x="576" y="2403"/>
            <a:chExt cx="3024" cy="1725"/>
          </a:xfrm>
        </p:grpSpPr>
        <p:sp>
          <p:nvSpPr>
            <p:cNvPr id="117248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8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49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0996" name="AutoShape 11"/>
            <p:cNvCxnSpPr>
              <a:cxnSpLocks noChangeShapeType="1"/>
              <a:stCxn id="1172489" idx="6"/>
              <a:endCxn id="117248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0997" name="AutoShape 12"/>
            <p:cNvCxnSpPr>
              <a:cxnSpLocks noChangeShapeType="1"/>
              <a:stCxn id="1172490" idx="6"/>
              <a:endCxn id="117248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0998" name="AutoShape 13"/>
            <p:cNvCxnSpPr>
              <a:cxnSpLocks noChangeShapeType="1"/>
              <a:stCxn id="1172487" idx="7"/>
              <a:endCxn id="117248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0999" name="AutoShape 14"/>
            <p:cNvCxnSpPr>
              <a:cxnSpLocks noChangeShapeType="1"/>
              <a:stCxn id="117248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0" name="AutoShape 15"/>
            <p:cNvCxnSpPr>
              <a:cxnSpLocks noChangeShapeType="1"/>
              <a:stCxn id="1172488" idx="6"/>
              <a:endCxn id="117248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1" name="AutoShape 16"/>
            <p:cNvCxnSpPr>
              <a:cxnSpLocks noChangeShapeType="1"/>
              <a:stCxn id="1172490" idx="5"/>
              <a:endCxn id="117248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2" name="AutoShape 17"/>
            <p:cNvCxnSpPr>
              <a:cxnSpLocks noChangeShapeType="1"/>
              <a:stCxn id="1172490" idx="4"/>
              <a:endCxn id="117248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3" name="AutoShape 18"/>
            <p:cNvCxnSpPr>
              <a:cxnSpLocks noChangeShapeType="1"/>
              <a:stCxn id="1172489" idx="6"/>
              <a:endCxn id="117248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4" name="AutoShape 19"/>
            <p:cNvCxnSpPr>
              <a:cxnSpLocks noChangeShapeType="1"/>
              <a:stCxn id="1172489" idx="5"/>
              <a:endCxn id="117248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5" name="AutoShape 20"/>
            <p:cNvCxnSpPr>
              <a:cxnSpLocks noChangeShapeType="1"/>
              <a:stCxn id="1172488" idx="6"/>
              <a:endCxn id="117248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1006" name="AutoShape 21"/>
            <p:cNvCxnSpPr>
              <a:cxnSpLocks noChangeShapeType="1"/>
              <a:stCxn id="1172490" idx="6"/>
              <a:endCxn id="117248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117250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250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250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250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41011" name="AutoShape 26"/>
            <p:cNvCxnSpPr>
              <a:cxnSpLocks noChangeShapeType="1"/>
              <a:stCxn id="1172487" idx="6"/>
              <a:endCxn id="117248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3" name="Group 53"/>
          <p:cNvGrpSpPr>
            <a:grpSpLocks/>
          </p:cNvGrpSpPr>
          <p:nvPr/>
        </p:nvGrpSpPr>
        <p:grpSpPr bwMode="auto">
          <a:xfrm>
            <a:off x="533400" y="914400"/>
            <a:ext cx="5334000" cy="3276600"/>
            <a:chOff x="533400" y="914400"/>
            <a:chExt cx="5334000" cy="3276600"/>
          </a:xfrm>
        </p:grpSpPr>
        <p:grpSp>
          <p:nvGrpSpPr>
            <p:cNvPr id="40966" name="Group 27"/>
            <p:cNvGrpSpPr>
              <a:grpSpLocks/>
            </p:cNvGrpSpPr>
            <p:nvPr/>
          </p:nvGrpSpPr>
          <p:grpSpPr bwMode="auto">
            <a:xfrm>
              <a:off x="1066800" y="914400"/>
              <a:ext cx="4800600" cy="2590800"/>
              <a:chOff x="576" y="2160"/>
              <a:chExt cx="3024" cy="1632"/>
            </a:xfrm>
          </p:grpSpPr>
          <p:sp>
            <p:nvSpPr>
              <p:cNvPr id="117250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0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1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1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0973" name="AutoShape 32"/>
              <p:cNvCxnSpPr>
                <a:cxnSpLocks noChangeShapeType="1"/>
                <a:stCxn id="1172508" idx="6"/>
                <a:endCxn id="117251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74" name="AutoShape 33"/>
              <p:cNvCxnSpPr>
                <a:cxnSpLocks noChangeShapeType="1"/>
                <a:stCxn id="1172508" idx="4"/>
                <a:endCxn id="117250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75" name="AutoShape 34"/>
              <p:cNvCxnSpPr>
                <a:cxnSpLocks noChangeShapeType="1"/>
                <a:stCxn id="1172511" idx="4"/>
                <a:endCxn id="117251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76" name="AutoShape 35"/>
              <p:cNvCxnSpPr>
                <a:cxnSpLocks noChangeShapeType="1"/>
                <a:stCxn id="1172509" idx="6"/>
                <a:endCxn id="117251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77" name="AutoShape 36"/>
              <p:cNvCxnSpPr>
                <a:cxnSpLocks noChangeShapeType="1"/>
                <a:stCxn id="1172511" idx="3"/>
                <a:endCxn id="117250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78" name="AutoShape 37"/>
              <p:cNvCxnSpPr>
                <a:cxnSpLocks noChangeShapeType="1"/>
                <a:stCxn id="1172508" idx="5"/>
                <a:endCxn id="117251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7251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1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2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252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0983" name="AutoShape 42"/>
              <p:cNvCxnSpPr>
                <a:cxnSpLocks noChangeShapeType="1"/>
                <a:endCxn id="117251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84" name="AutoShape 43"/>
              <p:cNvCxnSpPr>
                <a:cxnSpLocks noChangeShapeType="1"/>
                <a:stCxn id="1172521" idx="4"/>
                <a:endCxn id="117252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85" name="AutoShape 44"/>
              <p:cNvCxnSpPr>
                <a:cxnSpLocks noChangeShapeType="1"/>
                <a:stCxn id="1172519" idx="6"/>
                <a:endCxn id="117252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86" name="AutoShape 45"/>
              <p:cNvCxnSpPr>
                <a:cxnSpLocks noChangeShapeType="1"/>
                <a:stCxn id="1172521" idx="3"/>
                <a:endCxn id="117251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0987" name="AutoShape 46"/>
              <p:cNvCxnSpPr>
                <a:cxnSpLocks noChangeShapeType="1"/>
                <a:stCxn id="1172518" idx="6"/>
                <a:endCxn id="117250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172527" name="Rectangle 47"/>
            <p:cNvSpPr>
              <a:spLocks noChangeArrowheads="1"/>
            </p:cNvSpPr>
            <p:nvPr/>
          </p:nvSpPr>
          <p:spPr bwMode="auto">
            <a:xfrm>
              <a:off x="533400" y="3671888"/>
              <a:ext cx="984250" cy="519112"/>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G*</a:t>
              </a:r>
            </a:p>
          </p:txBody>
        </p:sp>
        <p:sp>
          <p:nvSpPr>
            <p:cNvPr id="1172528" name="Rectangle 48"/>
            <p:cNvSpPr>
              <a:spLocks noChangeArrowheads="1"/>
            </p:cNvSpPr>
            <p:nvPr/>
          </p:nvSpPr>
          <p:spPr bwMode="auto">
            <a:xfrm>
              <a:off x="533400" y="990600"/>
              <a:ext cx="80645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G</a:t>
              </a:r>
            </a:p>
          </p:txBody>
        </p:sp>
      </p:grpSp>
      <p:sp>
        <p:nvSpPr>
          <p:cNvPr id="1172531" name="Rectangle 51"/>
          <p:cNvSpPr>
            <a:spLocks noChangeArrowheads="1"/>
          </p:cNvSpPr>
          <p:nvPr/>
        </p:nvSpPr>
        <p:spPr bwMode="auto">
          <a:xfrm>
            <a:off x="6248400" y="4265613"/>
            <a:ext cx="3048000" cy="1373187"/>
          </a:xfrm>
          <a:prstGeom prst="rect">
            <a:avLst/>
          </a:prstGeom>
          <a:noFill/>
          <a:ln w="5715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G* has edge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if and only if </a:t>
            </a:r>
          </a:p>
          <a:p>
            <a:pPr>
              <a:defRPr/>
            </a:pPr>
            <a:r>
              <a:rPr lang="en-US" dirty="0">
                <a:effectLst>
                  <a:outerShdw blurRad="38100" dist="38100" dir="2700000" algn="tl">
                    <a:srgbClr val="000000"/>
                  </a:outerShdw>
                </a:effectLst>
              </a:rPr>
              <a:t>G does not</a:t>
            </a:r>
          </a:p>
        </p:txBody>
      </p:sp>
      <p:sp>
        <p:nvSpPr>
          <p:cNvPr id="53"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72531"/>
                                        </p:tgtEl>
                                        <p:attrNameLst>
                                          <p:attrName>style.visibility</p:attrName>
                                        </p:attrNameLst>
                                      </p:cBhvr>
                                      <p:to>
                                        <p:strVal val="visible"/>
                                      </p:to>
                                    </p:set>
                                    <p:anim calcmode="lin" valueType="num">
                                      <p:cBhvr additive="base">
                                        <p:cTn id="17" dur="500" fill="hold"/>
                                        <p:tgtEl>
                                          <p:spTgt spid="1172531"/>
                                        </p:tgtEl>
                                        <p:attrNameLst>
                                          <p:attrName>ppt_x</p:attrName>
                                        </p:attrNameLst>
                                      </p:cBhvr>
                                      <p:tavLst>
                                        <p:tav tm="0">
                                          <p:val>
                                            <p:strVal val="#ppt_x"/>
                                          </p:val>
                                        </p:tav>
                                        <p:tav tm="100000">
                                          <p:val>
                                            <p:strVal val="#ppt_x"/>
                                          </p:val>
                                        </p:tav>
                                      </p:tavLst>
                                    </p:anim>
                                    <p:anim calcmode="lin" valueType="num">
                                      <p:cBhvr additive="base">
                                        <p:cTn id="18" dur="500" fill="hold"/>
                                        <p:tgtEl>
                                          <p:spTgt spid="1172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25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Text Box 2"/>
          <p:cNvSpPr txBox="1">
            <a:spLocks noChangeArrowheads="1"/>
          </p:cNvSpPr>
          <p:nvPr/>
        </p:nvSpPr>
        <p:spPr bwMode="auto">
          <a:xfrm>
            <a:off x="5935663" y="1676400"/>
            <a:ext cx="549275" cy="579438"/>
          </a:xfrm>
          <a:prstGeom prst="rect">
            <a:avLst/>
          </a:prstGeom>
          <a:noFill/>
          <a:ln w="38100" cap="sq">
            <a:noFill/>
            <a:miter lim="800000"/>
            <a:headEnd/>
            <a:tailEnd/>
          </a:ln>
        </p:spPr>
        <p:txBody>
          <a:bodyPr wrap="none" lIns="274320" rIns="274320">
            <a:spAutoFit/>
          </a:bodyPr>
          <a:lstStyle/>
          <a:p>
            <a:pPr>
              <a:defRPr/>
            </a:pPr>
            <a:endParaRPr lang="en-US" sz="3200">
              <a:latin typeface="Monotype Corsiva" pitchFamily="66" charset="0"/>
            </a:endParaRPr>
          </a:p>
        </p:txBody>
      </p:sp>
      <p:grpSp>
        <p:nvGrpSpPr>
          <p:cNvPr id="5123"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8" name="Rectangle 7"/>
            <p:cNvSpPr/>
            <p:nvPr/>
          </p:nvSpPr>
          <p:spPr>
            <a:xfrm>
              <a:off x="7271948" y="300057"/>
              <a:ext cx="1795463" cy="523898"/>
            </a:xfrm>
            <a:prstGeom prst="rect">
              <a:avLst/>
            </a:prstGeom>
          </p:spPr>
          <p:txBody>
            <a:bodyPr wrap="none">
              <a:spAutoFit/>
            </a:bodyPr>
            <a:lstStyle/>
            <a:p>
              <a:pPr>
                <a:defRPr/>
              </a:pPr>
              <a:r>
                <a:rPr lang="en-US" dirty="0">
                  <a:solidFill>
                    <a:srgbClr val="FF00FF"/>
                  </a:solidFill>
                  <a:cs typeface="Times New Roman" pitchFamily="18" charset="0"/>
                </a:rPr>
                <a:t>Acceptable</a:t>
              </a:r>
              <a:endParaRPr lang="en-CA" dirty="0">
                <a:solidFill>
                  <a:srgbClr val="FF00FF"/>
                </a:solidFill>
              </a:endParaRPr>
            </a:p>
          </p:txBody>
        </p:sp>
      </p:grpSp>
      <p:grpSp>
        <p:nvGrpSpPr>
          <p:cNvPr id="5124" name="Group 4"/>
          <p:cNvGrpSpPr>
            <a:grpSpLocks/>
          </p:cNvGrpSpPr>
          <p:nvPr/>
        </p:nvGrpSpPr>
        <p:grpSpPr bwMode="auto">
          <a:xfrm>
            <a:off x="3810000" y="838200"/>
            <a:ext cx="5257800" cy="5918200"/>
            <a:chOff x="2400" y="528"/>
            <a:chExt cx="3312" cy="3728"/>
          </a:xfrm>
        </p:grpSpPr>
        <p:sp>
          <p:nvSpPr>
            <p:cNvPr id="10"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23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12" name="Rectangle 11"/>
          <p:cNvSpPr/>
          <p:nvPr/>
        </p:nvSpPr>
        <p:spPr>
          <a:xfrm>
            <a:off x="412750" y="1676400"/>
            <a:ext cx="8839200" cy="4954588"/>
          </a:xfrm>
          <a:prstGeom prst="rect">
            <a:avLst/>
          </a:prstGeom>
        </p:spPr>
        <p:txBody>
          <a:bodyPr>
            <a:spAutoFit/>
          </a:bodyPr>
          <a:lstStyle/>
          <a:p>
            <a:pPr>
              <a:defRPr/>
            </a:pPr>
            <a:r>
              <a:rPr lang="en-US" sz="2400" dirty="0"/>
              <a:t>Three equivalent definitions for a problem </a:t>
            </a:r>
            <a:r>
              <a:rPr lang="en-US" sz="2400" i="1" dirty="0">
                <a:solidFill>
                  <a:schemeClr val="accent2"/>
                </a:solidFill>
              </a:rPr>
              <a:t>P</a:t>
            </a:r>
          </a:p>
          <a:p>
            <a:pPr>
              <a:defRPr/>
            </a:pPr>
            <a:r>
              <a:rPr lang="en-US" sz="2400" dirty="0">
                <a:solidFill>
                  <a:srgbClr val="FF00FF"/>
                </a:solidFill>
              </a:rPr>
              <a:t>Acceptable</a:t>
            </a:r>
            <a:r>
              <a:rPr lang="en-US" sz="2400" dirty="0"/>
              <a:t>: </a:t>
            </a:r>
            <a:r>
              <a:rPr lang="en-US" sz="2400" dirty="0">
                <a:sym typeface="Symbol" pitchFamily="18" charset="2"/>
              </a:rPr>
              <a:t> TM </a:t>
            </a:r>
            <a:r>
              <a:rPr lang="en-US" sz="2400" i="1" dirty="0">
                <a:sym typeface="Symbol" pitchFamily="18" charset="2"/>
              </a:rPr>
              <a:t>M</a:t>
            </a:r>
            <a:endParaRPr lang="en-US" sz="2400" i="1" dirty="0">
              <a:solidFill>
                <a:srgbClr val="FF00FF"/>
              </a:solidFill>
              <a:cs typeface="Times New Roman" pitchFamily="18" charset="0"/>
            </a:endParaRPr>
          </a:p>
          <a:p>
            <a:pPr lvl="1">
              <a:buFont typeface="Arial" charset="0"/>
              <a:buChar char="•"/>
              <a:defRPr/>
            </a:pPr>
            <a:r>
              <a:rPr lang="en-US" sz="2400" dirty="0">
                <a:cs typeface="Times New Roman" pitchFamily="18" charset="0"/>
              </a:rPr>
              <a:t>On every </a:t>
            </a:r>
            <a:r>
              <a:rPr lang="en-US" sz="2400" i="1" dirty="0">
                <a:solidFill>
                  <a:srgbClr val="FF0000"/>
                </a:solidFill>
                <a:cs typeface="Times New Roman" pitchFamily="18" charset="0"/>
              </a:rPr>
              <a:t>yes </a:t>
            </a:r>
            <a:r>
              <a:rPr lang="en-US" sz="2400" dirty="0">
                <a:cs typeface="Times New Roman" pitchFamily="18" charset="0"/>
              </a:rPr>
              <a:t>input, the machine halts </a:t>
            </a:r>
            <a:br>
              <a:rPr lang="en-US" sz="2400" dirty="0">
                <a:cs typeface="Times New Roman" pitchFamily="18" charset="0"/>
              </a:rPr>
            </a:br>
            <a:r>
              <a:rPr lang="en-US" sz="2400" dirty="0">
                <a:cs typeface="Times New Roman" pitchFamily="18" charset="0"/>
              </a:rPr>
              <a:t>  and gives the correct answer.</a:t>
            </a:r>
          </a:p>
          <a:p>
            <a:pPr lvl="1">
              <a:buFont typeface="Arial" charset="0"/>
              <a:buChar char="•"/>
              <a:defRPr/>
            </a:pPr>
            <a:r>
              <a:rPr lang="en-US" sz="2400" dirty="0">
                <a:cs typeface="Times New Roman" pitchFamily="18" charset="0"/>
              </a:rPr>
              <a:t>On every </a:t>
            </a:r>
            <a:r>
              <a:rPr lang="en-US" sz="2400" i="1" dirty="0">
                <a:solidFill>
                  <a:srgbClr val="FF0000"/>
                </a:solidFill>
                <a:cs typeface="Times New Roman" pitchFamily="18" charset="0"/>
              </a:rPr>
              <a:t>no </a:t>
            </a:r>
            <a:r>
              <a:rPr lang="en-US" sz="2400" dirty="0">
                <a:cs typeface="Times New Roman" pitchFamily="18" charset="0"/>
              </a:rPr>
              <a:t>input, the machine </a:t>
            </a:r>
            <a:br>
              <a:rPr lang="en-US" sz="2400" dirty="0">
                <a:cs typeface="Times New Roman" pitchFamily="18" charset="0"/>
              </a:rPr>
            </a:br>
            <a:r>
              <a:rPr lang="en-US" sz="2400" dirty="0">
                <a:cs typeface="Times New Roman" pitchFamily="18" charset="0"/>
              </a:rPr>
              <a:t>   could halt and gives the correct answer</a:t>
            </a:r>
            <a:br>
              <a:rPr lang="en-US" sz="2400" dirty="0">
                <a:cs typeface="Times New Roman" pitchFamily="18" charset="0"/>
              </a:rPr>
            </a:br>
            <a:r>
              <a:rPr lang="en-US" sz="2400" dirty="0">
                <a:cs typeface="Times New Roman" pitchFamily="18" charset="0"/>
              </a:rPr>
              <a:t>   or could run for ever.</a:t>
            </a:r>
          </a:p>
          <a:p>
            <a:pPr>
              <a:buFont typeface="Arial" charset="0"/>
              <a:buChar char="•"/>
              <a:defRPr/>
            </a:pPr>
            <a:r>
              <a:rPr lang="en-US" sz="2400" dirty="0">
                <a:solidFill>
                  <a:srgbClr val="FF00FF"/>
                </a:solidFill>
                <a:cs typeface="Times New Roman" pitchFamily="18" charset="0"/>
              </a:rPr>
              <a:t>Witnesses:</a:t>
            </a:r>
          </a:p>
          <a:p>
            <a:pPr lvl="1">
              <a:defRPr/>
            </a:pPr>
            <a:r>
              <a:rPr lang="en-US" sz="2400" dirty="0">
                <a:sym typeface="Symbol" pitchFamily="18" charset="2"/>
              </a:rPr>
              <a:t></a:t>
            </a:r>
            <a:r>
              <a:rPr lang="en-US" sz="2400" dirty="0"/>
              <a:t> computable Valid such that </a:t>
            </a:r>
            <a:r>
              <a:rPr lang="en-US" sz="2400" i="1" dirty="0">
                <a:solidFill>
                  <a:schemeClr val="accent2"/>
                </a:solidFill>
              </a:rPr>
              <a:t>P(I) = </a:t>
            </a:r>
            <a:r>
              <a:rPr lang="en-US" sz="2400" i="1" dirty="0">
                <a:solidFill>
                  <a:schemeClr val="accent2"/>
                </a:solidFill>
                <a:sym typeface="Symbol" pitchFamily="18" charset="2"/>
              </a:rPr>
              <a:t></a:t>
            </a:r>
            <a:r>
              <a:rPr lang="en-US" sz="2400" i="1" dirty="0">
                <a:solidFill>
                  <a:schemeClr val="accent2"/>
                </a:solidFill>
              </a:rPr>
              <a:t> S Valid(I,S)</a:t>
            </a:r>
          </a:p>
          <a:p>
            <a:pPr>
              <a:buFont typeface="Arial" charset="0"/>
              <a:buChar char="•"/>
              <a:defRPr/>
            </a:pPr>
            <a:r>
              <a:rPr lang="en-US" sz="2400" dirty="0">
                <a:solidFill>
                  <a:srgbClr val="FF00FF"/>
                </a:solidFill>
                <a:cs typeface="Times New Roman" pitchFamily="18" charset="0"/>
              </a:rPr>
              <a:t>Enumerable</a:t>
            </a:r>
            <a:r>
              <a:rPr lang="en-US" dirty="0">
                <a:solidFill>
                  <a:srgbClr val="FF00FF"/>
                </a:solidFill>
              </a:rPr>
              <a:t>:</a:t>
            </a:r>
            <a:r>
              <a:rPr lang="en-US" dirty="0"/>
              <a:t> </a:t>
            </a:r>
            <a:r>
              <a:rPr lang="en-US" dirty="0">
                <a:sym typeface="Symbol" pitchFamily="18" charset="2"/>
              </a:rPr>
              <a:t> TM M</a:t>
            </a:r>
            <a:endParaRPr lang="en-US" dirty="0">
              <a:solidFill>
                <a:srgbClr val="FF00FF"/>
              </a:solidFill>
            </a:endParaRPr>
          </a:p>
          <a:p>
            <a:pPr lvl="1">
              <a:buFont typeface="Arial" charset="0"/>
              <a:buChar char="•"/>
              <a:defRPr/>
            </a:pPr>
            <a:r>
              <a:rPr lang="en-US" sz="2400" dirty="0">
                <a:effectLst>
                  <a:outerShdw blurRad="38100" dist="38100" dir="2700000" algn="tl">
                    <a:srgbClr val="000000"/>
                  </a:outerShdw>
                </a:effectLst>
              </a:rPr>
              <a:t>Every </a:t>
            </a:r>
            <a:r>
              <a:rPr lang="en-US" sz="2400" i="1" dirty="0">
                <a:solidFill>
                  <a:srgbClr val="FF0000"/>
                </a:solidFill>
                <a:effectLst>
                  <a:outerShdw blurRad="38100" dist="38100" dir="2700000" algn="tl">
                    <a:srgbClr val="000000"/>
                  </a:outerShdw>
                </a:effectLst>
              </a:rPr>
              <a:t>yes</a:t>
            </a:r>
            <a:r>
              <a:rPr lang="en-US" sz="2400" dirty="0">
                <a:effectLst>
                  <a:outerShdw blurRad="38100" dist="38100" dir="2700000" algn="tl">
                    <a:srgbClr val="000000"/>
                  </a:outerShdw>
                </a:effectLst>
              </a:rPr>
              <a:t> input </a:t>
            </a:r>
            <a:r>
              <a:rPr lang="en-US" sz="2400" dirty="0">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 is eventually printed.</a:t>
            </a:r>
          </a:p>
          <a:p>
            <a:pPr lvl="1">
              <a:buFont typeface="Arial" charset="0"/>
              <a:buChar char="•"/>
              <a:defRPr/>
            </a:pPr>
            <a:r>
              <a:rPr lang="en-US" sz="2400" dirty="0">
                <a:effectLst>
                  <a:outerShdw blurRad="38100" dist="38100" dir="2700000" algn="tl">
                    <a:srgbClr val="000000"/>
                  </a:outerShdw>
                </a:effectLst>
              </a:rPr>
              <a:t>No </a:t>
            </a:r>
            <a:r>
              <a:rPr lang="en-US" sz="2400" i="1" dirty="0" err="1">
                <a:solidFill>
                  <a:srgbClr val="FF0000"/>
                </a:solidFill>
                <a:effectLst>
                  <a:outerShdw blurRad="38100" dist="38100" dir="2700000" algn="tl">
                    <a:srgbClr val="000000"/>
                  </a:outerShdw>
                </a:effectLst>
              </a:rPr>
              <a:t>no</a:t>
            </a:r>
            <a:r>
              <a:rPr lang="en-US" sz="2400" dirty="0">
                <a:effectLst>
                  <a:outerShdw blurRad="38100" dist="38100" dir="2700000" algn="tl">
                    <a:srgbClr val="000000"/>
                  </a:outerShdw>
                </a:effectLst>
              </a:rPr>
              <a:t> input is ever printed. </a:t>
            </a:r>
          </a:p>
          <a:p>
            <a:pPr lvl="2">
              <a:buFont typeface="Arial" charset="0"/>
              <a:buChar char="•"/>
              <a:defRPr/>
            </a:pPr>
            <a:endParaRPr lang="en-US" sz="2400" dirty="0">
              <a:cs typeface="Times New Roman" pitchFamily="18" charset="0"/>
            </a:endParaRPr>
          </a:p>
        </p:txBody>
      </p:sp>
      <p:sp>
        <p:nvSpPr>
          <p:cNvPr id="13"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grpSp>
        <p:nvGrpSpPr>
          <p:cNvPr id="5127" name="Group 28"/>
          <p:cNvGrpSpPr>
            <a:grpSpLocks/>
          </p:cNvGrpSpPr>
          <p:nvPr/>
        </p:nvGrpSpPr>
        <p:grpSpPr bwMode="auto">
          <a:xfrm flipH="1">
            <a:off x="7991475" y="4430713"/>
            <a:ext cx="1076325" cy="2274887"/>
            <a:chOff x="3915" y="446"/>
            <a:chExt cx="678" cy="1433"/>
          </a:xfrm>
        </p:grpSpPr>
        <p:sp>
          <p:nvSpPr>
            <p:cNvPr id="16"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7"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8"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9"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20"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21"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22"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23"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24"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25"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26"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27"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28"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29"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30"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31"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32"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33"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34"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35"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36"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37"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38"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39"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40"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41"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42"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43"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44"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45"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46"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47"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48"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49"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50"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51"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52"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53"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54"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55"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56"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57"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58"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59"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60"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61"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62"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63"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64"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65"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66"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67"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68"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69"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70"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71"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72"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73"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74"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75"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76"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77"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78"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79"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80"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81"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82"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83"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84"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85"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86"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87"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88"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89"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0"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1"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2"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3"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4"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5"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96"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97"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98"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99"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00"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01"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02"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03"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04"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05"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06"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07"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08"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09"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10"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11"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12"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13"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14"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15"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16"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 calcmode="lin" valueType="num">
                                      <p:cBhvr additive="base">
                                        <p:cTn id="1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 calcmode="lin" valueType="num">
                                      <p:cBhvr additive="base">
                                        <p:cTn id="2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 calcmode="lin" valueType="num">
                                      <p:cBhvr additive="base">
                                        <p:cTn id="27"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
                                            <p:txEl>
                                              <p:pRg st="5" end="5"/>
                                            </p:txEl>
                                          </p:spTgt>
                                        </p:tgtEl>
                                        <p:attrNameLst>
                                          <p:attrName>style.visibility</p:attrName>
                                        </p:attrNameLst>
                                      </p:cBhvr>
                                      <p:to>
                                        <p:strVal val="visible"/>
                                      </p:to>
                                    </p:set>
                                    <p:anim calcmode="lin" valueType="num">
                                      <p:cBhvr additive="base">
                                        <p:cTn id="31"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2">
                                            <p:txEl>
                                              <p:pRg st="6" end="6"/>
                                            </p:txEl>
                                          </p:spTgt>
                                        </p:tgtEl>
                                        <p:attrNameLst>
                                          <p:attrName>style.visibility</p:attrName>
                                        </p:attrNameLst>
                                      </p:cBhvr>
                                      <p:to>
                                        <p:strVal val="visible"/>
                                      </p:to>
                                    </p:set>
                                    <p:anim calcmode="lin" valueType="num">
                                      <p:cBhvr additive="base">
                                        <p:cTn id="37"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6" end="6"/>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2">
                                            <p:txEl>
                                              <p:pRg st="7" end="7"/>
                                            </p:txEl>
                                          </p:spTgt>
                                        </p:tgtEl>
                                        <p:attrNameLst>
                                          <p:attrName>style.visibility</p:attrName>
                                        </p:attrNameLst>
                                      </p:cBhvr>
                                      <p:to>
                                        <p:strVal val="visible"/>
                                      </p:to>
                                    </p:set>
                                    <p:anim calcmode="lin" valueType="num">
                                      <p:cBhvr additive="base">
                                        <p:cTn id="41" dur="500" fill="hold"/>
                                        <p:tgtEl>
                                          <p:spTgt spid="12">
                                            <p:txEl>
                                              <p:pRg st="7" end="7"/>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7" end="7"/>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
                                            <p:txEl>
                                              <p:pRg st="8" end="8"/>
                                            </p:txEl>
                                          </p:spTgt>
                                        </p:tgtEl>
                                        <p:attrNameLst>
                                          <p:attrName>style.visibility</p:attrName>
                                        </p:attrNameLst>
                                      </p:cBhvr>
                                      <p:to>
                                        <p:strVal val="visible"/>
                                      </p:to>
                                    </p:set>
                                    <p:anim calcmode="lin" valueType="num">
                                      <p:cBhvr additive="base">
                                        <p:cTn id="45" dur="500" fill="hold"/>
                                        <p:tgtEl>
                                          <p:spTgt spid="12">
                                            <p:txEl>
                                              <p:pRg st="8" end="8"/>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2">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86" name="Group 2"/>
          <p:cNvGrpSpPr>
            <a:grpSpLocks/>
          </p:cNvGrpSpPr>
          <p:nvPr/>
        </p:nvGrpSpPr>
        <p:grpSpPr bwMode="auto">
          <a:xfrm>
            <a:off x="914400" y="3814763"/>
            <a:ext cx="4800600" cy="2738437"/>
            <a:chOff x="576" y="2403"/>
            <a:chExt cx="3024" cy="1725"/>
          </a:xfrm>
        </p:grpSpPr>
        <p:sp>
          <p:nvSpPr>
            <p:cNvPr id="1174531"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2"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3"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4"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5"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6"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7"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38"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2025" name="AutoShape 11"/>
            <p:cNvCxnSpPr>
              <a:cxnSpLocks noChangeShapeType="1"/>
              <a:stCxn id="1174537" idx="6"/>
              <a:endCxn id="1174532"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26" name="AutoShape 12"/>
            <p:cNvCxnSpPr>
              <a:cxnSpLocks noChangeShapeType="1"/>
              <a:stCxn id="1174538" idx="6"/>
              <a:endCxn id="1174531"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27" name="AutoShape 13"/>
            <p:cNvCxnSpPr>
              <a:cxnSpLocks noChangeShapeType="1"/>
              <a:stCxn id="1174535" idx="7"/>
              <a:endCxn id="1174531"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28" name="AutoShape 14"/>
            <p:cNvCxnSpPr>
              <a:cxnSpLocks noChangeShapeType="1"/>
              <a:stCxn id="1174537"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29" name="AutoShape 15"/>
            <p:cNvCxnSpPr>
              <a:cxnSpLocks noChangeShapeType="1"/>
              <a:stCxn id="1174536" idx="6"/>
              <a:endCxn id="1174531"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0" name="AutoShape 16"/>
            <p:cNvCxnSpPr>
              <a:cxnSpLocks noChangeShapeType="1"/>
              <a:stCxn id="1174538" idx="5"/>
              <a:endCxn id="1174532"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1" name="AutoShape 17"/>
            <p:cNvCxnSpPr>
              <a:cxnSpLocks noChangeShapeType="1"/>
              <a:stCxn id="1174538" idx="4"/>
              <a:endCxn id="1174535"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2" name="AutoShape 18"/>
            <p:cNvCxnSpPr>
              <a:cxnSpLocks noChangeShapeType="1"/>
              <a:stCxn id="1174537" idx="6"/>
              <a:endCxn id="1174534"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3" name="AutoShape 19"/>
            <p:cNvCxnSpPr>
              <a:cxnSpLocks noChangeShapeType="1"/>
              <a:stCxn id="1174537" idx="5"/>
              <a:endCxn id="1174535"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4" name="AutoShape 20"/>
            <p:cNvCxnSpPr>
              <a:cxnSpLocks noChangeShapeType="1"/>
              <a:stCxn id="1174536" idx="6"/>
              <a:endCxn id="1174534"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42035" name="AutoShape 21"/>
            <p:cNvCxnSpPr>
              <a:cxnSpLocks noChangeShapeType="1"/>
              <a:stCxn id="1174538" idx="6"/>
              <a:endCxn id="1174533"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1174550"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4551"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4552"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1174553"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42040" name="AutoShape 26"/>
            <p:cNvCxnSpPr>
              <a:cxnSpLocks noChangeShapeType="1"/>
              <a:stCxn id="1174535" idx="6"/>
              <a:endCxn id="1174533"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41987" name="Group 27"/>
          <p:cNvGrpSpPr>
            <a:grpSpLocks/>
          </p:cNvGrpSpPr>
          <p:nvPr/>
        </p:nvGrpSpPr>
        <p:grpSpPr bwMode="auto">
          <a:xfrm>
            <a:off x="1066800" y="914400"/>
            <a:ext cx="4800600" cy="2590800"/>
            <a:chOff x="576" y="2160"/>
            <a:chExt cx="3024" cy="1632"/>
          </a:xfrm>
        </p:grpSpPr>
        <p:sp>
          <p:nvSpPr>
            <p:cNvPr id="1174556"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57"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58"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59"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2002" name="AutoShape 32"/>
            <p:cNvCxnSpPr>
              <a:cxnSpLocks noChangeShapeType="1"/>
              <a:stCxn id="1174556" idx="6"/>
              <a:endCxn id="1174559"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03" name="AutoShape 33"/>
            <p:cNvCxnSpPr>
              <a:cxnSpLocks noChangeShapeType="1"/>
              <a:stCxn id="1174556" idx="4"/>
              <a:endCxn id="1174557"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04" name="AutoShape 34"/>
            <p:cNvCxnSpPr>
              <a:cxnSpLocks noChangeShapeType="1"/>
              <a:stCxn id="1174559" idx="4"/>
              <a:endCxn id="1174558"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05" name="AutoShape 35"/>
            <p:cNvCxnSpPr>
              <a:cxnSpLocks noChangeShapeType="1"/>
              <a:stCxn id="1174557" idx="6"/>
              <a:endCxn id="1174558"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06" name="AutoShape 36"/>
            <p:cNvCxnSpPr>
              <a:cxnSpLocks noChangeShapeType="1"/>
              <a:stCxn id="1174559" idx="3"/>
              <a:endCxn id="1174557"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07" name="AutoShape 37"/>
            <p:cNvCxnSpPr>
              <a:cxnSpLocks noChangeShapeType="1"/>
              <a:stCxn id="1174556" idx="5"/>
              <a:endCxn id="1174558"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174566"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67"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68"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174569"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2012" name="AutoShape 42"/>
            <p:cNvCxnSpPr>
              <a:cxnSpLocks noChangeShapeType="1"/>
              <a:endCxn id="1174567"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13" name="AutoShape 43"/>
            <p:cNvCxnSpPr>
              <a:cxnSpLocks noChangeShapeType="1"/>
              <a:stCxn id="1174569" idx="4"/>
              <a:endCxn id="1174568"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14" name="AutoShape 44"/>
            <p:cNvCxnSpPr>
              <a:cxnSpLocks noChangeShapeType="1"/>
              <a:stCxn id="1174567" idx="6"/>
              <a:endCxn id="1174568"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15" name="AutoShape 45"/>
            <p:cNvCxnSpPr>
              <a:cxnSpLocks noChangeShapeType="1"/>
              <a:stCxn id="1174569" idx="3"/>
              <a:endCxn id="1174567"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2016" name="AutoShape 46"/>
            <p:cNvCxnSpPr>
              <a:cxnSpLocks noChangeShapeType="1"/>
              <a:stCxn id="1174566" idx="6"/>
              <a:endCxn id="1174557"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1174575" name="Rectangle 47"/>
          <p:cNvSpPr>
            <a:spLocks noChangeArrowheads="1"/>
          </p:cNvSpPr>
          <p:nvPr/>
        </p:nvSpPr>
        <p:spPr bwMode="auto">
          <a:xfrm>
            <a:off x="533400" y="3671888"/>
            <a:ext cx="984250" cy="519112"/>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G*</a:t>
            </a:r>
          </a:p>
        </p:txBody>
      </p:sp>
      <p:sp>
        <p:nvSpPr>
          <p:cNvPr id="1174576" name="Rectangle 48"/>
          <p:cNvSpPr>
            <a:spLocks noChangeArrowheads="1"/>
          </p:cNvSpPr>
          <p:nvPr/>
        </p:nvSpPr>
        <p:spPr bwMode="auto">
          <a:xfrm>
            <a:off x="533400" y="990600"/>
            <a:ext cx="80645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G</a:t>
            </a:r>
          </a:p>
        </p:txBody>
      </p:sp>
      <p:grpSp>
        <p:nvGrpSpPr>
          <p:cNvPr id="4" name="Group 50"/>
          <p:cNvGrpSpPr>
            <a:grpSpLocks/>
          </p:cNvGrpSpPr>
          <p:nvPr/>
        </p:nvGrpSpPr>
        <p:grpSpPr bwMode="auto">
          <a:xfrm>
            <a:off x="3919538" y="690563"/>
            <a:ext cx="5148262" cy="2405062"/>
            <a:chOff x="2469" y="435"/>
            <a:chExt cx="3243" cy="1515"/>
          </a:xfrm>
        </p:grpSpPr>
        <p:sp>
          <p:nvSpPr>
            <p:cNvPr id="41996" name="Text Box 51"/>
            <p:cNvSpPr txBox="1">
              <a:spLocks noChangeArrowheads="1"/>
            </p:cNvSpPr>
            <p:nvPr/>
          </p:nvSpPr>
          <p:spPr bwMode="auto">
            <a:xfrm>
              <a:off x="3984" y="798"/>
              <a:ext cx="1728" cy="1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a:effectLst/>
                </a:rPr>
                <a:t>This graph contains a clique </a:t>
              </a:r>
              <a:br>
                <a:rPr lang="en-US" altLang="en-US">
                  <a:effectLst/>
                </a:rPr>
              </a:br>
              <a:r>
                <a:rPr lang="en-US" altLang="en-US">
                  <a:effectLst/>
                </a:rPr>
                <a:t>of size 4.</a:t>
              </a:r>
            </a:p>
          </p:txBody>
        </p:sp>
        <p:sp>
          <p:nvSpPr>
            <p:cNvPr id="1174580" name="Oval 52"/>
            <p:cNvSpPr>
              <a:spLocks noChangeAspect="1" noChangeArrowheads="1"/>
            </p:cNvSpPr>
            <p:nvPr/>
          </p:nvSpPr>
          <p:spPr bwMode="auto">
            <a:xfrm>
              <a:off x="2469" y="435"/>
              <a:ext cx="1468" cy="1515"/>
            </a:xfrm>
            <a:prstGeom prst="ellipse">
              <a:avLst/>
            </a:prstGeom>
            <a:noFill/>
            <a:ln w="57150" cap="sq">
              <a:solidFill>
                <a:schemeClr val="hlink"/>
              </a:solidFill>
              <a:round/>
              <a:headEnd/>
              <a:tailEnd/>
            </a:ln>
            <a:effectLst/>
          </p:spPr>
          <p:txBody>
            <a:bodyPr lIns="274320" rIns="274320" anchor="ctr">
              <a:spAutoFit/>
            </a:bodyPr>
            <a:lstStyle/>
            <a:p>
              <a:pPr>
                <a:defRPr/>
              </a:pPr>
              <a:endParaRPr lang="en-CA"/>
            </a:p>
          </p:txBody>
        </p:sp>
      </p:grpSp>
      <p:grpSp>
        <p:nvGrpSpPr>
          <p:cNvPr id="5" name="Group 53"/>
          <p:cNvGrpSpPr>
            <a:grpSpLocks/>
          </p:cNvGrpSpPr>
          <p:nvPr/>
        </p:nvGrpSpPr>
        <p:grpSpPr bwMode="auto">
          <a:xfrm>
            <a:off x="3733800" y="3657600"/>
            <a:ext cx="5181600" cy="2405063"/>
            <a:chOff x="2352" y="2304"/>
            <a:chExt cx="3264" cy="1515"/>
          </a:xfrm>
        </p:grpSpPr>
        <p:sp>
          <p:nvSpPr>
            <p:cNvPr id="41994" name="Text Box 54"/>
            <p:cNvSpPr txBox="1">
              <a:spLocks noChangeArrowheads="1"/>
            </p:cNvSpPr>
            <p:nvPr/>
          </p:nvSpPr>
          <p:spPr bwMode="auto">
            <a:xfrm>
              <a:off x="3888" y="2382"/>
              <a:ext cx="1728" cy="1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a:effectLst/>
                </a:rPr>
                <a:t>This graph contains an independent set of size 4.</a:t>
              </a:r>
            </a:p>
          </p:txBody>
        </p:sp>
        <p:sp>
          <p:nvSpPr>
            <p:cNvPr id="1174583" name="Oval 55"/>
            <p:cNvSpPr>
              <a:spLocks noChangeAspect="1" noChangeArrowheads="1"/>
            </p:cNvSpPr>
            <p:nvPr/>
          </p:nvSpPr>
          <p:spPr bwMode="auto">
            <a:xfrm>
              <a:off x="2352" y="2304"/>
              <a:ext cx="1468" cy="1515"/>
            </a:xfrm>
            <a:prstGeom prst="ellipse">
              <a:avLst/>
            </a:prstGeom>
            <a:noFill/>
            <a:ln w="57150" cap="sq">
              <a:solidFill>
                <a:schemeClr val="hlink"/>
              </a:solidFill>
              <a:round/>
              <a:headEnd/>
              <a:tailEnd/>
            </a:ln>
            <a:effectLst/>
          </p:spPr>
          <p:txBody>
            <a:bodyPr lIns="274320" rIns="274320" anchor="ctr">
              <a:spAutoFit/>
            </a:bodyPr>
            <a:lstStyle/>
            <a:p>
              <a:pPr>
                <a:defRPr/>
              </a:pPr>
              <a:endParaRPr lang="en-CA"/>
            </a:p>
          </p:txBody>
        </p:sp>
      </p:grpSp>
      <p:sp>
        <p:nvSpPr>
          <p:cNvPr id="1174584" name="Text Box 56"/>
          <p:cNvSpPr txBox="1">
            <a:spLocks noChangeArrowheads="1"/>
          </p:cNvSpPr>
          <p:nvPr/>
        </p:nvSpPr>
        <p:spPr bwMode="auto">
          <a:xfrm>
            <a:off x="6172200" y="3121025"/>
            <a:ext cx="2395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if and only if</a:t>
            </a:r>
          </a:p>
        </p:txBody>
      </p:sp>
      <p:sp>
        <p:nvSpPr>
          <p:cNvPr id="58" name="Rectangle 2"/>
          <p:cNvSpPr txBox="1">
            <a:spLocks noChangeArrowheads="1"/>
          </p:cNvSpPr>
          <p:nvPr/>
        </p:nvSpPr>
        <p:spPr>
          <a:xfrm>
            <a:off x="685800" y="76200"/>
            <a:ext cx="7772400" cy="762000"/>
          </a:xfrm>
          <a:prstGeom prst="rect">
            <a:avLst/>
          </a:prstGeom>
        </p:spPr>
        <p:txBody>
          <a:bodyPr/>
          <a:lstStyle/>
          <a:p>
            <a:pPr algn="ctr">
              <a:defRPr/>
            </a:pPr>
            <a:r>
              <a:rPr lang="en-US" sz="3200">
                <a:solidFill>
                  <a:schemeClr val="tx2"/>
                </a:solidFill>
                <a:effectLst>
                  <a:outerShdw blurRad="38100" dist="38100" dir="2700000" algn="tl">
                    <a:srgbClr val="000000"/>
                  </a:outerShdw>
                </a:effectLst>
              </a:rPr>
              <a:t>K-Clique vs K-Independent 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174584"/>
                                        </p:tgtEl>
                                        <p:attrNameLst>
                                          <p:attrName>style.visibility</p:attrName>
                                        </p:attrNameLst>
                                      </p:cBhvr>
                                      <p:to>
                                        <p:strVal val="visible"/>
                                      </p:to>
                                    </p:set>
                                    <p:anim calcmode="lin" valueType="num">
                                      <p:cBhvr additive="base">
                                        <p:cTn id="19" dur="500" fill="hold"/>
                                        <p:tgtEl>
                                          <p:spTgt spid="1174584"/>
                                        </p:tgtEl>
                                        <p:attrNameLst>
                                          <p:attrName>ppt_x</p:attrName>
                                        </p:attrNameLst>
                                      </p:cBhvr>
                                      <p:tavLst>
                                        <p:tav tm="0">
                                          <p:val>
                                            <p:strVal val="1+#ppt_w/2"/>
                                          </p:val>
                                        </p:tav>
                                        <p:tav tm="100000">
                                          <p:val>
                                            <p:strVal val="#ppt_x"/>
                                          </p:val>
                                        </p:tav>
                                      </p:tavLst>
                                    </p:anim>
                                    <p:anim calcmode="lin" valueType="num">
                                      <p:cBhvr additive="base">
                                        <p:cTn id="20" dur="500" fill="hold"/>
                                        <p:tgtEl>
                                          <p:spTgt spid="11745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458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5" name="Rectangle 3"/>
          <p:cNvSpPr>
            <a:spLocks noGrp="1" noChangeArrowheads="1"/>
          </p:cNvSpPr>
          <p:nvPr>
            <p:ph type="body" idx="1"/>
          </p:nvPr>
        </p:nvSpPr>
        <p:spPr>
          <a:xfrm>
            <a:off x="228600" y="685800"/>
            <a:ext cx="8763000" cy="5105400"/>
          </a:xfrm>
        </p:spPr>
        <p:txBody>
          <a:bodyPr/>
          <a:lstStyle/>
          <a:p>
            <a:pPr marL="0" indent="0">
              <a:defRPr/>
            </a:pPr>
            <a:r>
              <a:rPr lang="en-US" sz="2800" dirty="0" smtClean="0">
                <a:latin typeface="Times New Roman" pitchFamily="18" charset="0"/>
              </a:rPr>
              <a:t>Steps for proving that </a:t>
            </a:r>
            <a:r>
              <a:rPr lang="en-US" sz="2800" dirty="0" err="1" smtClean="0">
                <a:latin typeface="Times New Roman" pitchFamily="18" charset="0"/>
              </a:rPr>
              <a:t>P</a:t>
            </a:r>
            <a:r>
              <a:rPr lang="en-US" sz="2800" baseline="-25000" dirty="0" err="1" smtClean="0">
                <a:latin typeface="Times New Roman" pitchFamily="18" charset="0"/>
              </a:rPr>
              <a:t>new</a:t>
            </a:r>
            <a:r>
              <a:rPr lang="en-US" sz="2800" dirty="0" smtClean="0">
                <a:latin typeface="Times New Roman" pitchFamily="18" charset="0"/>
              </a:rPr>
              <a:t> is NP-Complete </a:t>
            </a:r>
          </a:p>
          <a:p>
            <a:pPr marL="0" indent="0">
              <a:defRPr/>
            </a:pPr>
            <a:r>
              <a:rPr lang="en-US" sz="2800" dirty="0" smtClean="0">
                <a:latin typeface="Times New Roman" pitchFamily="18" charset="0"/>
              </a:rPr>
              <a:t>      1) I am addicted to solving NP-Complete Problems</a:t>
            </a:r>
          </a:p>
          <a:p>
            <a:pPr marL="0" indent="0">
              <a:defRPr/>
            </a:pPr>
            <a:r>
              <a:rPr lang="en-US" sz="2800" dirty="0" smtClean="0">
                <a:latin typeface="Times New Roman" pitchFamily="18" charset="0"/>
              </a:rPr>
              <a:t>      2) I trust in my higher power to help </a:t>
            </a:r>
          </a:p>
        </p:txBody>
      </p:sp>
      <p:sp>
        <p:nvSpPr>
          <p:cNvPr id="43011" name="Text Box 106"/>
          <p:cNvSpPr txBox="1">
            <a:spLocks noChangeArrowheads="1"/>
          </p:cNvSpPr>
          <p:nvPr/>
        </p:nvSpPr>
        <p:spPr bwMode="auto">
          <a:xfrm>
            <a:off x="3230563" y="46593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grpSp>
        <p:nvGrpSpPr>
          <p:cNvPr id="2" name="Group 108"/>
          <p:cNvGrpSpPr>
            <a:grpSpLocks/>
          </p:cNvGrpSpPr>
          <p:nvPr/>
        </p:nvGrpSpPr>
        <p:grpSpPr bwMode="auto">
          <a:xfrm>
            <a:off x="2590800" y="4506913"/>
            <a:ext cx="2676525" cy="2274887"/>
            <a:chOff x="1632" y="2839"/>
            <a:chExt cx="1686" cy="1433"/>
          </a:xfrm>
        </p:grpSpPr>
        <p:grpSp>
          <p:nvGrpSpPr>
            <p:cNvPr id="43014" name="Group 4"/>
            <p:cNvGrpSpPr>
              <a:grpSpLocks/>
            </p:cNvGrpSpPr>
            <p:nvPr/>
          </p:nvGrpSpPr>
          <p:grpSpPr bwMode="auto">
            <a:xfrm flipH="1">
              <a:off x="2640" y="2839"/>
              <a:ext cx="678" cy="1433"/>
              <a:chOff x="3915" y="446"/>
              <a:chExt cx="678" cy="1433"/>
            </a:xfrm>
          </p:grpSpPr>
          <p:sp>
            <p:nvSpPr>
              <p:cNvPr id="612357" name="Rectangle 5"/>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612358" name="Freeform 6"/>
              <p:cNvSpPr>
                <a:spLocks/>
              </p:cNvSpPr>
              <p:nvPr/>
            </p:nvSpPr>
            <p:spPr bwMode="auto">
              <a:xfrm>
                <a:off x="3959" y="556"/>
                <a:ext cx="516" cy="448"/>
              </a:xfrm>
              <a:custGeom>
                <a:avLst/>
                <a:gdLst/>
                <a:ahLst/>
                <a:cxnLst>
                  <a:cxn ang="0">
                    <a:pos x="2559" y="0"/>
                  </a:cxn>
                  <a:cxn ang="0">
                    <a:pos x="2580" y="1783"/>
                  </a:cxn>
                  <a:cxn ang="0">
                    <a:pos x="2456" y="1774"/>
                  </a:cxn>
                  <a:cxn ang="0">
                    <a:pos x="2330" y="1808"/>
                  </a:cxn>
                  <a:cxn ang="0">
                    <a:pos x="2201" y="1867"/>
                  </a:cxn>
                  <a:cxn ang="0">
                    <a:pos x="2073" y="1933"/>
                  </a:cxn>
                  <a:cxn ang="0">
                    <a:pos x="1945" y="1989"/>
                  </a:cxn>
                  <a:cxn ang="0">
                    <a:pos x="1820" y="2018"/>
                  </a:cxn>
                  <a:cxn ang="0">
                    <a:pos x="1699" y="2003"/>
                  </a:cxn>
                  <a:cxn ang="0">
                    <a:pos x="1584" y="1928"/>
                  </a:cxn>
                  <a:cxn ang="0">
                    <a:pos x="1477" y="1997"/>
                  </a:cxn>
                  <a:cxn ang="0">
                    <a:pos x="1369" y="2053"/>
                  </a:cxn>
                  <a:cxn ang="0">
                    <a:pos x="1260" y="2097"/>
                  </a:cxn>
                  <a:cxn ang="0">
                    <a:pos x="1150" y="2133"/>
                  </a:cxn>
                  <a:cxn ang="0">
                    <a:pos x="1038" y="2162"/>
                  </a:cxn>
                  <a:cxn ang="0">
                    <a:pos x="927" y="2188"/>
                  </a:cxn>
                  <a:cxn ang="0">
                    <a:pos x="814" y="2212"/>
                  </a:cxn>
                  <a:cxn ang="0">
                    <a:pos x="702" y="2240"/>
                  </a:cxn>
                  <a:cxn ang="0">
                    <a:pos x="608" y="2151"/>
                  </a:cxn>
                  <a:cxn ang="0">
                    <a:pos x="504" y="2089"/>
                  </a:cxn>
                  <a:cxn ang="0">
                    <a:pos x="395" y="2049"/>
                  </a:cxn>
                  <a:cxn ang="0">
                    <a:pos x="289" y="2025"/>
                  </a:cxn>
                  <a:cxn ang="0">
                    <a:pos x="189" y="2014"/>
                  </a:cxn>
                  <a:cxn ang="0">
                    <a:pos x="106" y="2012"/>
                  </a:cxn>
                  <a:cxn ang="0">
                    <a:pos x="42" y="2016"/>
                  </a:cxn>
                  <a:cxn ang="0">
                    <a:pos x="7" y="2022"/>
                  </a:cxn>
                  <a:cxn ang="0">
                    <a:pos x="9" y="1794"/>
                  </a:cxn>
                  <a:cxn ang="0">
                    <a:pos x="9" y="1553"/>
                  </a:cxn>
                  <a:cxn ang="0">
                    <a:pos x="6" y="1300"/>
                  </a:cxn>
                  <a:cxn ang="0">
                    <a:pos x="4" y="1041"/>
                  </a:cxn>
                  <a:cxn ang="0">
                    <a:pos x="1" y="777"/>
                  </a:cxn>
                  <a:cxn ang="0">
                    <a:pos x="0" y="513"/>
                  </a:cxn>
                  <a:cxn ang="0">
                    <a:pos x="1" y="252"/>
                  </a:cxn>
                  <a:cxn ang="0">
                    <a:pos x="7" y="0"/>
                  </a:cxn>
                  <a:cxn ang="0">
                    <a:pos x="2559" y="0"/>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612359" name="Freeform 7"/>
              <p:cNvSpPr>
                <a:spLocks/>
              </p:cNvSpPr>
              <p:nvPr/>
            </p:nvSpPr>
            <p:spPr bwMode="auto">
              <a:xfrm>
                <a:off x="4110" y="929"/>
                <a:ext cx="363" cy="136"/>
              </a:xfrm>
              <a:custGeom>
                <a:avLst/>
                <a:gdLst/>
                <a:ahLst/>
                <a:cxnLst>
                  <a:cxn ang="0">
                    <a:pos x="1815" y="674"/>
                  </a:cxn>
                  <a:cxn ang="0">
                    <a:pos x="1684" y="676"/>
                  </a:cxn>
                  <a:cxn ang="0">
                    <a:pos x="1550" y="656"/>
                  </a:cxn>
                  <a:cxn ang="0">
                    <a:pos x="1412" y="618"/>
                  </a:cxn>
                  <a:cxn ang="0">
                    <a:pos x="1274" y="572"/>
                  </a:cxn>
                  <a:cxn ang="0">
                    <a:pos x="1134" y="527"/>
                  </a:cxn>
                  <a:cxn ang="0">
                    <a:pos x="996" y="492"/>
                  </a:cxn>
                  <a:cxn ang="0">
                    <a:pos x="859" y="475"/>
                  </a:cxn>
                  <a:cxn ang="0">
                    <a:pos x="726" y="488"/>
                  </a:cxn>
                  <a:cxn ang="0">
                    <a:pos x="425" y="622"/>
                  </a:cxn>
                  <a:cxn ang="0">
                    <a:pos x="0" y="426"/>
                  </a:cxn>
                  <a:cxn ang="0">
                    <a:pos x="87" y="402"/>
                  </a:cxn>
                  <a:cxn ang="0">
                    <a:pos x="187" y="380"/>
                  </a:cxn>
                  <a:cxn ang="0">
                    <a:pos x="292" y="358"/>
                  </a:cxn>
                  <a:cxn ang="0">
                    <a:pos x="402" y="333"/>
                  </a:cxn>
                  <a:cxn ang="0">
                    <a:pos x="509" y="301"/>
                  </a:cxn>
                  <a:cxn ang="0">
                    <a:pos x="612" y="263"/>
                  </a:cxn>
                  <a:cxn ang="0">
                    <a:pos x="706" y="214"/>
                  </a:cxn>
                  <a:cxn ang="0">
                    <a:pos x="788" y="156"/>
                  </a:cxn>
                  <a:cxn ang="0">
                    <a:pos x="879" y="194"/>
                  </a:cxn>
                  <a:cxn ang="0">
                    <a:pos x="976" y="213"/>
                  </a:cxn>
                  <a:cxn ang="0">
                    <a:pos x="1074" y="213"/>
                  </a:cxn>
                  <a:cxn ang="0">
                    <a:pos x="1175" y="197"/>
                  </a:cxn>
                  <a:cxn ang="0">
                    <a:pos x="1272" y="166"/>
                  </a:cxn>
                  <a:cxn ang="0">
                    <a:pos x="1368" y="122"/>
                  </a:cxn>
                  <a:cxn ang="0">
                    <a:pos x="1459" y="65"/>
                  </a:cxn>
                  <a:cxn ang="0">
                    <a:pos x="1545" y="0"/>
                  </a:cxn>
                  <a:cxn ang="0">
                    <a:pos x="1815" y="0"/>
                  </a:cxn>
                  <a:cxn ang="0">
                    <a:pos x="1815" y="674"/>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612360" name="Freeform 8"/>
              <p:cNvSpPr>
                <a:spLocks/>
              </p:cNvSpPr>
              <p:nvPr/>
            </p:nvSpPr>
            <p:spPr bwMode="auto">
              <a:xfrm>
                <a:off x="3961" y="973"/>
                <a:ext cx="224" cy="137"/>
              </a:xfrm>
              <a:custGeom>
                <a:avLst/>
                <a:gdLst/>
                <a:ahLst/>
                <a:cxnLst>
                  <a:cxn ang="0">
                    <a:pos x="1120" y="456"/>
                  </a:cxn>
                  <a:cxn ang="0">
                    <a:pos x="1031" y="543"/>
                  </a:cxn>
                  <a:cxn ang="0">
                    <a:pos x="945" y="598"/>
                  </a:cxn>
                  <a:cxn ang="0">
                    <a:pos x="863" y="623"/>
                  </a:cxn>
                  <a:cxn ang="0">
                    <a:pos x="785" y="624"/>
                  </a:cxn>
                  <a:cxn ang="0">
                    <a:pos x="709" y="601"/>
                  </a:cxn>
                  <a:cxn ang="0">
                    <a:pos x="640" y="560"/>
                  </a:cxn>
                  <a:cxn ang="0">
                    <a:pos x="576" y="502"/>
                  </a:cxn>
                  <a:cxn ang="0">
                    <a:pos x="519" y="435"/>
                  </a:cxn>
                  <a:cxn ang="0">
                    <a:pos x="455" y="462"/>
                  </a:cxn>
                  <a:cxn ang="0">
                    <a:pos x="390" y="491"/>
                  </a:cxn>
                  <a:cxn ang="0">
                    <a:pos x="325" y="520"/>
                  </a:cxn>
                  <a:cxn ang="0">
                    <a:pos x="259" y="551"/>
                  </a:cxn>
                  <a:cxn ang="0">
                    <a:pos x="193" y="581"/>
                  </a:cxn>
                  <a:cxn ang="0">
                    <a:pos x="127" y="615"/>
                  </a:cxn>
                  <a:cxn ang="0">
                    <a:pos x="63" y="648"/>
                  </a:cxn>
                  <a:cxn ang="0">
                    <a:pos x="0" y="684"/>
                  </a:cxn>
                  <a:cxn ang="0">
                    <a:pos x="0" y="0"/>
                  </a:cxn>
                  <a:cxn ang="0">
                    <a:pos x="67" y="12"/>
                  </a:cxn>
                  <a:cxn ang="0">
                    <a:pos x="138" y="14"/>
                  </a:cxn>
                  <a:cxn ang="0">
                    <a:pos x="210" y="12"/>
                  </a:cxn>
                  <a:cxn ang="0">
                    <a:pos x="283" y="10"/>
                  </a:cxn>
                  <a:cxn ang="0">
                    <a:pos x="353" y="9"/>
                  </a:cxn>
                  <a:cxn ang="0">
                    <a:pos x="423" y="19"/>
                  </a:cxn>
                  <a:cxn ang="0">
                    <a:pos x="489" y="41"/>
                  </a:cxn>
                  <a:cxn ang="0">
                    <a:pos x="551" y="82"/>
                  </a:cxn>
                  <a:cxn ang="0">
                    <a:pos x="608" y="153"/>
                  </a:cxn>
                  <a:cxn ang="0">
                    <a:pos x="675" y="215"/>
                  </a:cxn>
                  <a:cxn ang="0">
                    <a:pos x="747" y="269"/>
                  </a:cxn>
                  <a:cxn ang="0">
                    <a:pos x="823" y="315"/>
                  </a:cxn>
                  <a:cxn ang="0">
                    <a:pos x="900" y="354"/>
                  </a:cxn>
                  <a:cxn ang="0">
                    <a:pos x="977" y="391"/>
                  </a:cxn>
                  <a:cxn ang="0">
                    <a:pos x="1050" y="423"/>
                  </a:cxn>
                  <a:cxn ang="0">
                    <a:pos x="1120" y="456"/>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612361" name="Freeform 9"/>
              <p:cNvSpPr>
                <a:spLocks/>
              </p:cNvSpPr>
              <p:nvPr/>
            </p:nvSpPr>
            <p:spPr bwMode="auto">
              <a:xfrm>
                <a:off x="4133" y="1034"/>
                <a:ext cx="340" cy="109"/>
              </a:xfrm>
              <a:custGeom>
                <a:avLst/>
                <a:gdLst/>
                <a:ahLst/>
                <a:cxnLst>
                  <a:cxn ang="0">
                    <a:pos x="1700" y="213"/>
                  </a:cxn>
                  <a:cxn ang="0">
                    <a:pos x="1690" y="452"/>
                  </a:cxn>
                  <a:cxn ang="0">
                    <a:pos x="1612" y="427"/>
                  </a:cxn>
                  <a:cxn ang="0">
                    <a:pos x="1524" y="410"/>
                  </a:cxn>
                  <a:cxn ang="0">
                    <a:pos x="1428" y="396"/>
                  </a:cxn>
                  <a:cxn ang="0">
                    <a:pos x="1329" y="388"/>
                  </a:cxn>
                  <a:cxn ang="0">
                    <a:pos x="1227" y="383"/>
                  </a:cxn>
                  <a:cxn ang="0">
                    <a:pos x="1129" y="380"/>
                  </a:cxn>
                  <a:cxn ang="0">
                    <a:pos x="1036" y="379"/>
                  </a:cxn>
                  <a:cxn ang="0">
                    <a:pos x="953" y="379"/>
                  </a:cxn>
                  <a:cxn ang="0">
                    <a:pos x="862" y="345"/>
                  </a:cxn>
                  <a:cxn ang="0">
                    <a:pos x="775" y="333"/>
                  </a:cxn>
                  <a:cxn ang="0">
                    <a:pos x="690" y="336"/>
                  </a:cxn>
                  <a:cxn ang="0">
                    <a:pos x="610" y="357"/>
                  </a:cxn>
                  <a:cxn ang="0">
                    <a:pos x="529" y="388"/>
                  </a:cxn>
                  <a:cxn ang="0">
                    <a:pos x="449" y="432"/>
                  </a:cxn>
                  <a:cxn ang="0">
                    <a:pos x="370" y="484"/>
                  </a:cxn>
                  <a:cxn ang="0">
                    <a:pos x="290" y="544"/>
                  </a:cxn>
                  <a:cxn ang="0">
                    <a:pos x="0" y="389"/>
                  </a:cxn>
                  <a:cxn ang="0">
                    <a:pos x="119" y="310"/>
                  </a:cxn>
                  <a:cxn ang="0">
                    <a:pos x="243" y="225"/>
                  </a:cxn>
                  <a:cxn ang="0">
                    <a:pos x="368" y="139"/>
                  </a:cxn>
                  <a:cxn ang="0">
                    <a:pos x="499" y="66"/>
                  </a:cxn>
                  <a:cxn ang="0">
                    <a:pos x="636" y="16"/>
                  </a:cxn>
                  <a:cxn ang="0">
                    <a:pos x="784" y="0"/>
                  </a:cxn>
                  <a:cxn ang="0">
                    <a:pos x="940" y="27"/>
                  </a:cxn>
                  <a:cxn ang="0">
                    <a:pos x="1109" y="109"/>
                  </a:cxn>
                  <a:cxn ang="0">
                    <a:pos x="1190" y="130"/>
                  </a:cxn>
                  <a:cxn ang="0">
                    <a:pos x="1282" y="148"/>
                  </a:cxn>
                  <a:cxn ang="0">
                    <a:pos x="1380" y="162"/>
                  </a:cxn>
                  <a:cxn ang="0">
                    <a:pos x="1474" y="176"/>
                  </a:cxn>
                  <a:cxn ang="0">
                    <a:pos x="1559" y="186"/>
                  </a:cxn>
                  <a:cxn ang="0">
                    <a:pos x="1630" y="196"/>
                  </a:cxn>
                  <a:cxn ang="0">
                    <a:pos x="1679" y="204"/>
                  </a:cxn>
                  <a:cxn ang="0">
                    <a:pos x="1700" y="213"/>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612362" name="Freeform 10"/>
              <p:cNvSpPr>
                <a:spLocks/>
              </p:cNvSpPr>
              <p:nvPr/>
            </p:nvSpPr>
            <p:spPr bwMode="auto">
              <a:xfrm>
                <a:off x="3959" y="1075"/>
                <a:ext cx="516" cy="606"/>
              </a:xfrm>
              <a:custGeom>
                <a:avLst/>
                <a:gdLst/>
                <a:ahLst/>
                <a:cxnLst>
                  <a:cxn ang="0">
                    <a:pos x="1172" y="415"/>
                  </a:cxn>
                  <a:cxn ang="0">
                    <a:pos x="1223" y="355"/>
                  </a:cxn>
                  <a:cxn ang="0">
                    <a:pos x="1277" y="310"/>
                  </a:cxn>
                  <a:cxn ang="0">
                    <a:pos x="1334" y="275"/>
                  </a:cxn>
                  <a:cxn ang="0">
                    <a:pos x="1391" y="251"/>
                  </a:cxn>
                  <a:cxn ang="0">
                    <a:pos x="1449" y="232"/>
                  </a:cxn>
                  <a:cxn ang="0">
                    <a:pos x="1510" y="218"/>
                  </a:cxn>
                  <a:cxn ang="0">
                    <a:pos x="1569" y="207"/>
                  </a:cxn>
                  <a:cxn ang="0">
                    <a:pos x="1629" y="197"/>
                  </a:cxn>
                  <a:cxn ang="0">
                    <a:pos x="1738" y="229"/>
                  </a:cxn>
                  <a:cxn ang="0">
                    <a:pos x="1857" y="243"/>
                  </a:cxn>
                  <a:cxn ang="0">
                    <a:pos x="1981" y="242"/>
                  </a:cxn>
                  <a:cxn ang="0">
                    <a:pos x="2109" y="236"/>
                  </a:cxn>
                  <a:cxn ang="0">
                    <a:pos x="2235" y="231"/>
                  </a:cxn>
                  <a:cxn ang="0">
                    <a:pos x="2358" y="235"/>
                  </a:cxn>
                  <a:cxn ang="0">
                    <a:pos x="2474" y="255"/>
                  </a:cxn>
                  <a:cxn ang="0">
                    <a:pos x="2583" y="301"/>
                  </a:cxn>
                  <a:cxn ang="0">
                    <a:pos x="2572" y="417"/>
                  </a:cxn>
                  <a:cxn ang="0">
                    <a:pos x="2569" y="661"/>
                  </a:cxn>
                  <a:cxn ang="0">
                    <a:pos x="2567" y="1001"/>
                  </a:cxn>
                  <a:cxn ang="0">
                    <a:pos x="2569" y="1404"/>
                  </a:cxn>
                  <a:cxn ang="0">
                    <a:pos x="2570" y="1837"/>
                  </a:cxn>
                  <a:cxn ang="0">
                    <a:pos x="2572" y="2271"/>
                  </a:cxn>
                  <a:cxn ang="0">
                    <a:pos x="2574" y="2671"/>
                  </a:cxn>
                  <a:cxn ang="0">
                    <a:pos x="2572" y="3006"/>
                  </a:cxn>
                  <a:cxn ang="0">
                    <a:pos x="2307" y="3012"/>
                  </a:cxn>
                  <a:cxn ang="0">
                    <a:pos x="1955" y="3019"/>
                  </a:cxn>
                  <a:cxn ang="0">
                    <a:pos x="1552" y="3023"/>
                  </a:cxn>
                  <a:cxn ang="0">
                    <a:pos x="1134" y="3028"/>
                  </a:cxn>
                  <a:cxn ang="0">
                    <a:pos x="734" y="3029"/>
                  </a:cxn>
                  <a:cxn ang="0">
                    <a:pos x="389" y="3030"/>
                  </a:cxn>
                  <a:cxn ang="0">
                    <a:pos x="131" y="3029"/>
                  </a:cxn>
                  <a:cxn ang="0">
                    <a:pos x="0" y="3027"/>
                  </a:cxn>
                  <a:cxn ang="0">
                    <a:pos x="1" y="2692"/>
                  </a:cxn>
                  <a:cxn ang="0">
                    <a:pos x="3" y="2349"/>
                  </a:cxn>
                  <a:cxn ang="0">
                    <a:pos x="1" y="1997"/>
                  </a:cxn>
                  <a:cxn ang="0">
                    <a:pos x="1" y="1644"/>
                  </a:cxn>
                  <a:cxn ang="0">
                    <a:pos x="0" y="1289"/>
                  </a:cxn>
                  <a:cxn ang="0">
                    <a:pos x="1" y="940"/>
                  </a:cxn>
                  <a:cxn ang="0">
                    <a:pos x="4" y="598"/>
                  </a:cxn>
                  <a:cxn ang="0">
                    <a:pos x="10" y="269"/>
                  </a:cxn>
                  <a:cxn ang="0">
                    <a:pos x="65" y="210"/>
                  </a:cxn>
                  <a:cxn ang="0">
                    <a:pos x="126" y="166"/>
                  </a:cxn>
                  <a:cxn ang="0">
                    <a:pos x="192" y="132"/>
                  </a:cxn>
                  <a:cxn ang="0">
                    <a:pos x="262" y="106"/>
                  </a:cxn>
                  <a:cxn ang="0">
                    <a:pos x="331" y="83"/>
                  </a:cxn>
                  <a:cxn ang="0">
                    <a:pos x="400" y="60"/>
                  </a:cxn>
                  <a:cxn ang="0">
                    <a:pos x="467" y="33"/>
                  </a:cxn>
                  <a:cxn ang="0">
                    <a:pos x="529" y="0"/>
                  </a:cxn>
                  <a:cxn ang="0">
                    <a:pos x="600" y="78"/>
                  </a:cxn>
                  <a:cxn ang="0">
                    <a:pos x="678" y="141"/>
                  </a:cxn>
                  <a:cxn ang="0">
                    <a:pos x="759" y="191"/>
                  </a:cxn>
                  <a:cxn ang="0">
                    <a:pos x="842" y="234"/>
                  </a:cxn>
                  <a:cxn ang="0">
                    <a:pos x="926" y="272"/>
                  </a:cxn>
                  <a:cxn ang="0">
                    <a:pos x="1009" y="312"/>
                  </a:cxn>
                  <a:cxn ang="0">
                    <a:pos x="1092" y="358"/>
                  </a:cxn>
                  <a:cxn ang="0">
                    <a:pos x="1172" y="415"/>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612363" name="Freeform 11"/>
              <p:cNvSpPr>
                <a:spLocks/>
              </p:cNvSpPr>
              <p:nvPr/>
            </p:nvSpPr>
            <p:spPr bwMode="auto">
              <a:xfrm>
                <a:off x="4519" y="446"/>
                <a:ext cx="29" cy="46"/>
              </a:xfrm>
              <a:custGeom>
                <a:avLst/>
                <a:gdLst/>
                <a:ahLst/>
                <a:cxnLst>
                  <a:cxn ang="0">
                    <a:pos x="144" y="0"/>
                  </a:cxn>
                  <a:cxn ang="0">
                    <a:pos x="30" y="228"/>
                  </a:cxn>
                  <a:cxn ang="0">
                    <a:pos x="0" y="228"/>
                  </a:cxn>
                  <a:cxn ang="0">
                    <a:pos x="0" y="218"/>
                  </a:cxn>
                  <a:cxn ang="0">
                    <a:pos x="124" y="0"/>
                  </a:cxn>
                  <a:cxn ang="0">
                    <a:pos x="131" y="0"/>
                  </a:cxn>
                  <a:cxn ang="0">
                    <a:pos x="138" y="0"/>
                  </a:cxn>
                  <a:cxn ang="0">
                    <a:pos x="142" y="0"/>
                  </a:cxn>
                  <a:cxn ang="0">
                    <a:pos x="144" y="0"/>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612364" name="Freeform 12"/>
              <p:cNvSpPr>
                <a:spLocks/>
              </p:cNvSpPr>
              <p:nvPr/>
            </p:nvSpPr>
            <p:spPr bwMode="auto">
              <a:xfrm>
                <a:off x="4502" y="451"/>
                <a:ext cx="10" cy="28"/>
              </a:xfrm>
              <a:custGeom>
                <a:avLst/>
                <a:gdLst/>
                <a:ahLst/>
                <a:cxnLst>
                  <a:cxn ang="0">
                    <a:pos x="52" y="10"/>
                  </a:cxn>
                  <a:cxn ang="0">
                    <a:pos x="32" y="144"/>
                  </a:cxn>
                  <a:cxn ang="0">
                    <a:pos x="0" y="134"/>
                  </a:cxn>
                  <a:cxn ang="0">
                    <a:pos x="42" y="0"/>
                  </a:cxn>
                  <a:cxn ang="0">
                    <a:pos x="46" y="0"/>
                  </a:cxn>
                  <a:cxn ang="0">
                    <a:pos x="50" y="1"/>
                  </a:cxn>
                  <a:cxn ang="0">
                    <a:pos x="51" y="3"/>
                  </a:cxn>
                  <a:cxn ang="0">
                    <a:pos x="52" y="10"/>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612365" name="Freeform 13"/>
              <p:cNvSpPr>
                <a:spLocks/>
              </p:cNvSpPr>
              <p:nvPr/>
            </p:nvSpPr>
            <p:spPr bwMode="auto">
              <a:xfrm>
                <a:off x="4452" y="453"/>
                <a:ext cx="17" cy="37"/>
              </a:xfrm>
              <a:custGeom>
                <a:avLst/>
                <a:gdLst/>
                <a:ahLst/>
                <a:cxnLst>
                  <a:cxn ang="0">
                    <a:pos x="11" y="6"/>
                  </a:cxn>
                  <a:cxn ang="0">
                    <a:pos x="21" y="25"/>
                  </a:cxn>
                  <a:cxn ang="0">
                    <a:pos x="32" y="46"/>
                  </a:cxn>
                  <a:cxn ang="0">
                    <a:pos x="41" y="67"/>
                  </a:cxn>
                  <a:cxn ang="0">
                    <a:pos x="50" y="90"/>
                  </a:cxn>
                  <a:cxn ang="0">
                    <a:pos x="58" y="112"/>
                  </a:cxn>
                  <a:cxn ang="0">
                    <a:pos x="67" y="135"/>
                  </a:cxn>
                  <a:cxn ang="0">
                    <a:pos x="75" y="158"/>
                  </a:cxn>
                  <a:cxn ang="0">
                    <a:pos x="83" y="182"/>
                  </a:cxn>
                  <a:cxn ang="0">
                    <a:pos x="73" y="182"/>
                  </a:cxn>
                  <a:cxn ang="0">
                    <a:pos x="58" y="164"/>
                  </a:cxn>
                  <a:cxn ang="0">
                    <a:pos x="47" y="145"/>
                  </a:cxn>
                  <a:cxn ang="0">
                    <a:pos x="36" y="123"/>
                  </a:cxn>
                  <a:cxn ang="0">
                    <a:pos x="29" y="101"/>
                  </a:cxn>
                  <a:cxn ang="0">
                    <a:pos x="21" y="77"/>
                  </a:cxn>
                  <a:cxn ang="0">
                    <a:pos x="14" y="53"/>
                  </a:cxn>
                  <a:cxn ang="0">
                    <a:pos x="7" y="29"/>
                  </a:cxn>
                  <a:cxn ang="0">
                    <a:pos x="0" y="6"/>
                  </a:cxn>
                  <a:cxn ang="0">
                    <a:pos x="2" y="4"/>
                  </a:cxn>
                  <a:cxn ang="0">
                    <a:pos x="5" y="1"/>
                  </a:cxn>
                  <a:cxn ang="0">
                    <a:pos x="8" y="0"/>
                  </a:cxn>
                  <a:cxn ang="0">
                    <a:pos x="11" y="6"/>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612366" name="Freeform 14"/>
              <p:cNvSpPr>
                <a:spLocks/>
              </p:cNvSpPr>
              <p:nvPr/>
            </p:nvSpPr>
            <p:spPr bwMode="auto">
              <a:xfrm>
                <a:off x="4477" y="459"/>
                <a:ext cx="9" cy="16"/>
              </a:xfrm>
              <a:custGeom>
                <a:avLst/>
                <a:gdLst/>
                <a:ahLst/>
                <a:cxnLst>
                  <a:cxn ang="0">
                    <a:pos x="42" y="74"/>
                  </a:cxn>
                  <a:cxn ang="0">
                    <a:pos x="34" y="75"/>
                  </a:cxn>
                  <a:cxn ang="0">
                    <a:pos x="26" y="78"/>
                  </a:cxn>
                  <a:cxn ang="0">
                    <a:pos x="18" y="82"/>
                  </a:cxn>
                  <a:cxn ang="0">
                    <a:pos x="10" y="84"/>
                  </a:cxn>
                  <a:cxn ang="0">
                    <a:pos x="8" y="71"/>
                  </a:cxn>
                  <a:cxn ang="0">
                    <a:pos x="7" y="59"/>
                  </a:cxn>
                  <a:cxn ang="0">
                    <a:pos x="3" y="46"/>
                  </a:cxn>
                  <a:cxn ang="0">
                    <a:pos x="2" y="34"/>
                  </a:cxn>
                  <a:cxn ang="0">
                    <a:pos x="0" y="22"/>
                  </a:cxn>
                  <a:cxn ang="0">
                    <a:pos x="1" y="13"/>
                  </a:cxn>
                  <a:cxn ang="0">
                    <a:pos x="3" y="5"/>
                  </a:cxn>
                  <a:cxn ang="0">
                    <a:pos x="10" y="0"/>
                  </a:cxn>
                  <a:cxn ang="0">
                    <a:pos x="16" y="5"/>
                  </a:cxn>
                  <a:cxn ang="0">
                    <a:pos x="21" y="13"/>
                  </a:cxn>
                  <a:cxn ang="0">
                    <a:pos x="25" y="22"/>
                  </a:cxn>
                  <a:cxn ang="0">
                    <a:pos x="29" y="33"/>
                  </a:cxn>
                  <a:cxn ang="0">
                    <a:pos x="31" y="43"/>
                  </a:cxn>
                  <a:cxn ang="0">
                    <a:pos x="35" y="53"/>
                  </a:cxn>
                  <a:cxn ang="0">
                    <a:pos x="37" y="64"/>
                  </a:cxn>
                  <a:cxn ang="0">
                    <a:pos x="42" y="74"/>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612367" name="Freeform 15"/>
              <p:cNvSpPr>
                <a:spLocks/>
              </p:cNvSpPr>
              <p:nvPr/>
            </p:nvSpPr>
            <p:spPr bwMode="auto">
              <a:xfrm>
                <a:off x="4542" y="485"/>
                <a:ext cx="20" cy="16"/>
              </a:xfrm>
              <a:custGeom>
                <a:avLst/>
                <a:gdLst/>
                <a:ahLst/>
                <a:cxnLst>
                  <a:cxn ang="0">
                    <a:pos x="103" y="2"/>
                  </a:cxn>
                  <a:cxn ang="0">
                    <a:pos x="95" y="9"/>
                  </a:cxn>
                  <a:cxn ang="0">
                    <a:pos x="87" y="18"/>
                  </a:cxn>
                  <a:cxn ang="0">
                    <a:pos x="79" y="28"/>
                  </a:cxn>
                  <a:cxn ang="0">
                    <a:pos x="71" y="38"/>
                  </a:cxn>
                  <a:cxn ang="0">
                    <a:pos x="63" y="47"/>
                  </a:cxn>
                  <a:cxn ang="0">
                    <a:pos x="55" y="56"/>
                  </a:cxn>
                  <a:cxn ang="0">
                    <a:pos x="47" y="65"/>
                  </a:cxn>
                  <a:cxn ang="0">
                    <a:pos x="41" y="74"/>
                  </a:cxn>
                  <a:cxn ang="0">
                    <a:pos x="33" y="75"/>
                  </a:cxn>
                  <a:cxn ang="0">
                    <a:pos x="26" y="76"/>
                  </a:cxn>
                  <a:cxn ang="0">
                    <a:pos x="20" y="74"/>
                  </a:cxn>
                  <a:cxn ang="0">
                    <a:pos x="16" y="72"/>
                  </a:cxn>
                  <a:cxn ang="0">
                    <a:pos x="7" y="66"/>
                  </a:cxn>
                  <a:cxn ang="0">
                    <a:pos x="0" y="64"/>
                  </a:cxn>
                  <a:cxn ang="0">
                    <a:pos x="10" y="54"/>
                  </a:cxn>
                  <a:cxn ang="0">
                    <a:pos x="23" y="43"/>
                  </a:cxn>
                  <a:cxn ang="0">
                    <a:pos x="34" y="31"/>
                  </a:cxn>
                  <a:cxn ang="0">
                    <a:pos x="47" y="21"/>
                  </a:cxn>
                  <a:cxn ang="0">
                    <a:pos x="60" y="10"/>
                  </a:cxn>
                  <a:cxn ang="0">
                    <a:pos x="73" y="3"/>
                  </a:cxn>
                  <a:cxn ang="0">
                    <a:pos x="87" y="0"/>
                  </a:cxn>
                  <a:cxn ang="0">
                    <a:pos x="103" y="2"/>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612368" name="Freeform 16"/>
              <p:cNvSpPr>
                <a:spLocks/>
              </p:cNvSpPr>
              <p:nvPr/>
            </p:nvSpPr>
            <p:spPr bwMode="auto">
              <a:xfrm>
                <a:off x="4429" y="487"/>
                <a:ext cx="115" cy="115"/>
              </a:xfrm>
              <a:custGeom>
                <a:avLst/>
                <a:gdLst/>
                <a:ahLst/>
                <a:cxnLst>
                  <a:cxn ang="0">
                    <a:pos x="373" y="178"/>
                  </a:cxn>
                  <a:cxn ang="0">
                    <a:pos x="420" y="183"/>
                  </a:cxn>
                  <a:cxn ang="0">
                    <a:pos x="468" y="186"/>
                  </a:cxn>
                  <a:cxn ang="0">
                    <a:pos x="518" y="187"/>
                  </a:cxn>
                  <a:cxn ang="0">
                    <a:pos x="571" y="188"/>
                  </a:cxn>
                  <a:cxn ang="0">
                    <a:pos x="561" y="209"/>
                  </a:cxn>
                  <a:cxn ang="0">
                    <a:pos x="561" y="230"/>
                  </a:cxn>
                  <a:cxn ang="0">
                    <a:pos x="470" y="360"/>
                  </a:cxn>
                  <a:cxn ang="0">
                    <a:pos x="477" y="411"/>
                  </a:cxn>
                  <a:cxn ang="0">
                    <a:pos x="485" y="462"/>
                  </a:cxn>
                  <a:cxn ang="0">
                    <a:pos x="494" y="514"/>
                  </a:cxn>
                  <a:cxn ang="0">
                    <a:pos x="498" y="542"/>
                  </a:cxn>
                  <a:cxn ang="0">
                    <a:pos x="493" y="553"/>
                  </a:cxn>
                  <a:cxn ang="0">
                    <a:pos x="475" y="555"/>
                  </a:cxn>
                  <a:cxn ang="0">
                    <a:pos x="455" y="535"/>
                  </a:cxn>
                  <a:cxn ang="0">
                    <a:pos x="435" y="513"/>
                  </a:cxn>
                  <a:cxn ang="0">
                    <a:pos x="415" y="494"/>
                  </a:cxn>
                  <a:cxn ang="0">
                    <a:pos x="333" y="427"/>
                  </a:cxn>
                  <a:cxn ang="0">
                    <a:pos x="289" y="449"/>
                  </a:cxn>
                  <a:cxn ang="0">
                    <a:pos x="249" y="483"/>
                  </a:cxn>
                  <a:cxn ang="0">
                    <a:pos x="209" y="517"/>
                  </a:cxn>
                  <a:cxn ang="0">
                    <a:pos x="166" y="541"/>
                  </a:cxn>
                  <a:cxn ang="0">
                    <a:pos x="168" y="553"/>
                  </a:cxn>
                  <a:cxn ang="0">
                    <a:pos x="162" y="564"/>
                  </a:cxn>
                  <a:cxn ang="0">
                    <a:pos x="150" y="569"/>
                  </a:cxn>
                  <a:cxn ang="0">
                    <a:pos x="135" y="573"/>
                  </a:cxn>
                  <a:cxn ang="0">
                    <a:pos x="126" y="549"/>
                  </a:cxn>
                  <a:cxn ang="0">
                    <a:pos x="137" y="505"/>
                  </a:cxn>
                  <a:cxn ang="0">
                    <a:pos x="154" y="462"/>
                  </a:cxn>
                  <a:cxn ang="0">
                    <a:pos x="170" y="418"/>
                  </a:cxn>
                  <a:cxn ang="0">
                    <a:pos x="156" y="379"/>
                  </a:cxn>
                  <a:cxn ang="0">
                    <a:pos x="121" y="346"/>
                  </a:cxn>
                  <a:cxn ang="0">
                    <a:pos x="86" y="315"/>
                  </a:cxn>
                  <a:cxn ang="0">
                    <a:pos x="50" y="290"/>
                  </a:cxn>
                  <a:cxn ang="0">
                    <a:pos x="30" y="273"/>
                  </a:cxn>
                  <a:cxn ang="0">
                    <a:pos x="21" y="261"/>
                  </a:cxn>
                  <a:cxn ang="0">
                    <a:pos x="9" y="248"/>
                  </a:cxn>
                  <a:cxn ang="0">
                    <a:pos x="0" y="236"/>
                  </a:cxn>
                  <a:cxn ang="0">
                    <a:pos x="11" y="220"/>
                  </a:cxn>
                  <a:cxn ang="0">
                    <a:pos x="57" y="216"/>
                  </a:cxn>
                  <a:cxn ang="0">
                    <a:pos x="103" y="208"/>
                  </a:cxn>
                  <a:cxn ang="0">
                    <a:pos x="150" y="196"/>
                  </a:cxn>
                  <a:cxn ang="0">
                    <a:pos x="197" y="188"/>
                  </a:cxn>
                  <a:cxn ang="0">
                    <a:pos x="209" y="150"/>
                  </a:cxn>
                  <a:cxn ang="0">
                    <a:pos x="229" y="116"/>
                  </a:cxn>
                  <a:cxn ang="0">
                    <a:pos x="247" y="80"/>
                  </a:cxn>
                  <a:cxn ang="0">
                    <a:pos x="260" y="44"/>
                  </a:cxn>
                  <a:cxn ang="0">
                    <a:pos x="269" y="34"/>
                  </a:cxn>
                  <a:cxn ang="0">
                    <a:pos x="273" y="22"/>
                  </a:cxn>
                  <a:cxn ang="0">
                    <a:pos x="270" y="2"/>
                  </a:cxn>
                  <a:cxn ang="0">
                    <a:pos x="292" y="5"/>
                  </a:cxn>
                  <a:cxn ang="0">
                    <a:pos x="303" y="26"/>
                  </a:cxn>
                  <a:cxn ang="0">
                    <a:pos x="310" y="52"/>
                  </a:cxn>
                  <a:cxn ang="0">
                    <a:pos x="322" y="74"/>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612369" name="Freeform 17"/>
              <p:cNvSpPr>
                <a:spLocks/>
              </p:cNvSpPr>
              <p:nvPr/>
            </p:nvSpPr>
            <p:spPr bwMode="auto">
              <a:xfrm>
                <a:off x="4432" y="490"/>
                <a:ext cx="16" cy="17"/>
              </a:xfrm>
              <a:custGeom>
                <a:avLst/>
                <a:gdLst/>
                <a:ahLst/>
                <a:cxnLst>
                  <a:cxn ang="0">
                    <a:pos x="83" y="52"/>
                  </a:cxn>
                  <a:cxn ang="0">
                    <a:pos x="73" y="84"/>
                  </a:cxn>
                  <a:cxn ang="0">
                    <a:pos x="61" y="77"/>
                  </a:cxn>
                  <a:cxn ang="0">
                    <a:pos x="50" y="71"/>
                  </a:cxn>
                  <a:cxn ang="0">
                    <a:pos x="40" y="63"/>
                  </a:cxn>
                  <a:cxn ang="0">
                    <a:pos x="32" y="56"/>
                  </a:cxn>
                  <a:cxn ang="0">
                    <a:pos x="22" y="47"/>
                  </a:cxn>
                  <a:cxn ang="0">
                    <a:pos x="14" y="38"/>
                  </a:cxn>
                  <a:cxn ang="0">
                    <a:pos x="6" y="27"/>
                  </a:cxn>
                  <a:cxn ang="0">
                    <a:pos x="0" y="21"/>
                  </a:cxn>
                  <a:cxn ang="0">
                    <a:pos x="10" y="0"/>
                  </a:cxn>
                  <a:cxn ang="0">
                    <a:pos x="16" y="7"/>
                  </a:cxn>
                  <a:cxn ang="0">
                    <a:pos x="27" y="15"/>
                  </a:cxn>
                  <a:cxn ang="0">
                    <a:pos x="36" y="22"/>
                  </a:cxn>
                  <a:cxn ang="0">
                    <a:pos x="46" y="30"/>
                  </a:cxn>
                  <a:cxn ang="0">
                    <a:pos x="55" y="35"/>
                  </a:cxn>
                  <a:cxn ang="0">
                    <a:pos x="65" y="42"/>
                  </a:cxn>
                  <a:cxn ang="0">
                    <a:pos x="74" y="47"/>
                  </a:cxn>
                  <a:cxn ang="0">
                    <a:pos x="83" y="52"/>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612370" name="Freeform 18"/>
              <p:cNvSpPr>
                <a:spLocks/>
              </p:cNvSpPr>
              <p:nvPr/>
            </p:nvSpPr>
            <p:spPr bwMode="auto">
              <a:xfrm>
                <a:off x="4392" y="498"/>
                <a:ext cx="35" cy="21"/>
              </a:xfrm>
              <a:custGeom>
                <a:avLst/>
                <a:gdLst/>
                <a:ahLst/>
                <a:cxnLst>
                  <a:cxn ang="0">
                    <a:pos x="166" y="74"/>
                  </a:cxn>
                  <a:cxn ang="0">
                    <a:pos x="176" y="106"/>
                  </a:cxn>
                  <a:cxn ang="0">
                    <a:pos x="152" y="97"/>
                  </a:cxn>
                  <a:cxn ang="0">
                    <a:pos x="129" y="88"/>
                  </a:cxn>
                  <a:cxn ang="0">
                    <a:pos x="106" y="77"/>
                  </a:cxn>
                  <a:cxn ang="0">
                    <a:pos x="84" y="66"/>
                  </a:cxn>
                  <a:cxn ang="0">
                    <a:pos x="61" y="53"/>
                  </a:cxn>
                  <a:cxn ang="0">
                    <a:pos x="39" y="40"/>
                  </a:cxn>
                  <a:cxn ang="0">
                    <a:pos x="19" y="26"/>
                  </a:cxn>
                  <a:cxn ang="0">
                    <a:pos x="0" y="12"/>
                  </a:cxn>
                  <a:cxn ang="0">
                    <a:pos x="7" y="3"/>
                  </a:cxn>
                  <a:cxn ang="0">
                    <a:pos x="15" y="0"/>
                  </a:cxn>
                  <a:cxn ang="0">
                    <a:pos x="22" y="1"/>
                  </a:cxn>
                  <a:cxn ang="0">
                    <a:pos x="30" y="5"/>
                  </a:cxn>
                  <a:cxn ang="0">
                    <a:pos x="37" y="10"/>
                  </a:cxn>
                  <a:cxn ang="0">
                    <a:pos x="46" y="16"/>
                  </a:cxn>
                  <a:cxn ang="0">
                    <a:pos x="53" y="20"/>
                  </a:cxn>
                  <a:cxn ang="0">
                    <a:pos x="62" y="22"/>
                  </a:cxn>
                  <a:cxn ang="0">
                    <a:pos x="73" y="29"/>
                  </a:cxn>
                  <a:cxn ang="0">
                    <a:pos x="85" y="39"/>
                  </a:cxn>
                  <a:cxn ang="0">
                    <a:pos x="96" y="47"/>
                  </a:cxn>
                  <a:cxn ang="0">
                    <a:pos x="110" y="56"/>
                  </a:cxn>
                  <a:cxn ang="0">
                    <a:pos x="122" y="62"/>
                  </a:cxn>
                  <a:cxn ang="0">
                    <a:pos x="135" y="69"/>
                  </a:cxn>
                  <a:cxn ang="0">
                    <a:pos x="149" y="72"/>
                  </a:cxn>
                  <a:cxn ang="0">
                    <a:pos x="166" y="74"/>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612371" name="Freeform 19"/>
              <p:cNvSpPr>
                <a:spLocks/>
              </p:cNvSpPr>
              <p:nvPr/>
            </p:nvSpPr>
            <p:spPr bwMode="auto">
              <a:xfrm>
                <a:off x="4438" y="498"/>
                <a:ext cx="97" cy="91"/>
              </a:xfrm>
              <a:custGeom>
                <a:avLst/>
                <a:gdLst/>
                <a:ahLst/>
                <a:cxnLst>
                  <a:cxn ang="0">
                    <a:pos x="331" y="176"/>
                  </a:cxn>
                  <a:cxn ang="0">
                    <a:pos x="347" y="166"/>
                  </a:cxn>
                  <a:cxn ang="0">
                    <a:pos x="365" y="160"/>
                  </a:cxn>
                  <a:cxn ang="0">
                    <a:pos x="384" y="158"/>
                  </a:cxn>
                  <a:cxn ang="0">
                    <a:pos x="405" y="159"/>
                  </a:cxn>
                  <a:cxn ang="0">
                    <a:pos x="425" y="160"/>
                  </a:cxn>
                  <a:cxn ang="0">
                    <a:pos x="445" y="163"/>
                  </a:cxn>
                  <a:cxn ang="0">
                    <a:pos x="466" y="164"/>
                  </a:cxn>
                  <a:cxn ang="0">
                    <a:pos x="487" y="166"/>
                  </a:cxn>
                  <a:cxn ang="0">
                    <a:pos x="393" y="280"/>
                  </a:cxn>
                  <a:cxn ang="0">
                    <a:pos x="425" y="445"/>
                  </a:cxn>
                  <a:cxn ang="0">
                    <a:pos x="413" y="435"/>
                  </a:cxn>
                  <a:cxn ang="0">
                    <a:pos x="403" y="421"/>
                  </a:cxn>
                  <a:cxn ang="0">
                    <a:pos x="391" y="407"/>
                  </a:cxn>
                  <a:cxn ang="0">
                    <a:pos x="381" y="393"/>
                  </a:cxn>
                  <a:cxn ang="0">
                    <a:pos x="370" y="381"/>
                  </a:cxn>
                  <a:cxn ang="0">
                    <a:pos x="358" y="372"/>
                  </a:cxn>
                  <a:cxn ang="0">
                    <a:pos x="345" y="368"/>
                  </a:cxn>
                  <a:cxn ang="0">
                    <a:pos x="331" y="373"/>
                  </a:cxn>
                  <a:cxn ang="0">
                    <a:pos x="325" y="364"/>
                  </a:cxn>
                  <a:cxn ang="0">
                    <a:pos x="318" y="357"/>
                  </a:cxn>
                  <a:cxn ang="0">
                    <a:pos x="308" y="350"/>
                  </a:cxn>
                  <a:cxn ang="0">
                    <a:pos x="299" y="347"/>
                  </a:cxn>
                  <a:cxn ang="0">
                    <a:pos x="287" y="342"/>
                  </a:cxn>
                  <a:cxn ang="0">
                    <a:pos x="277" y="342"/>
                  </a:cxn>
                  <a:cxn ang="0">
                    <a:pos x="267" y="346"/>
                  </a:cxn>
                  <a:cxn ang="0">
                    <a:pos x="259" y="353"/>
                  </a:cxn>
                  <a:cxn ang="0">
                    <a:pos x="135" y="456"/>
                  </a:cxn>
                  <a:cxn ang="0">
                    <a:pos x="135" y="440"/>
                  </a:cxn>
                  <a:cxn ang="0">
                    <a:pos x="139" y="425"/>
                  </a:cxn>
                  <a:cxn ang="0">
                    <a:pos x="144" y="408"/>
                  </a:cxn>
                  <a:cxn ang="0">
                    <a:pos x="150" y="393"/>
                  </a:cxn>
                  <a:cxn ang="0">
                    <a:pos x="155" y="377"/>
                  </a:cxn>
                  <a:cxn ang="0">
                    <a:pos x="161" y="362"/>
                  </a:cxn>
                  <a:cxn ang="0">
                    <a:pos x="164" y="346"/>
                  </a:cxn>
                  <a:cxn ang="0">
                    <a:pos x="166" y="331"/>
                  </a:cxn>
                  <a:cxn ang="0">
                    <a:pos x="0" y="186"/>
                  </a:cxn>
                  <a:cxn ang="0">
                    <a:pos x="15" y="184"/>
                  </a:cxn>
                  <a:cxn ang="0">
                    <a:pos x="32" y="181"/>
                  </a:cxn>
                  <a:cxn ang="0">
                    <a:pos x="49" y="176"/>
                  </a:cxn>
                  <a:cxn ang="0">
                    <a:pos x="67" y="173"/>
                  </a:cxn>
                  <a:cxn ang="0">
                    <a:pos x="84" y="168"/>
                  </a:cxn>
                  <a:cxn ang="0">
                    <a:pos x="101" y="167"/>
                  </a:cxn>
                  <a:cxn ang="0">
                    <a:pos x="118" y="169"/>
                  </a:cxn>
                  <a:cxn ang="0">
                    <a:pos x="135" y="176"/>
                  </a:cxn>
                  <a:cxn ang="0">
                    <a:pos x="141" y="172"/>
                  </a:cxn>
                  <a:cxn ang="0">
                    <a:pos x="148" y="171"/>
                  </a:cxn>
                  <a:cxn ang="0">
                    <a:pos x="154" y="171"/>
                  </a:cxn>
                  <a:cxn ang="0">
                    <a:pos x="161" y="171"/>
                  </a:cxn>
                  <a:cxn ang="0">
                    <a:pos x="166" y="169"/>
                  </a:cxn>
                  <a:cxn ang="0">
                    <a:pos x="172" y="169"/>
                  </a:cxn>
                  <a:cxn ang="0">
                    <a:pos x="179" y="168"/>
                  </a:cxn>
                  <a:cxn ang="0">
                    <a:pos x="187" y="166"/>
                  </a:cxn>
                  <a:cxn ang="0">
                    <a:pos x="239" y="0"/>
                  </a:cxn>
                  <a:cxn ang="0">
                    <a:pos x="249" y="23"/>
                  </a:cxn>
                  <a:cxn ang="0">
                    <a:pos x="259" y="45"/>
                  </a:cxn>
                  <a:cxn ang="0">
                    <a:pos x="269" y="68"/>
                  </a:cxn>
                  <a:cxn ang="0">
                    <a:pos x="280" y="92"/>
                  </a:cxn>
                  <a:cxn ang="0">
                    <a:pos x="291" y="113"/>
                  </a:cxn>
                  <a:cxn ang="0">
                    <a:pos x="303" y="134"/>
                  </a:cxn>
                  <a:cxn ang="0">
                    <a:pos x="317" y="155"/>
                  </a:cxn>
                  <a:cxn ang="0">
                    <a:pos x="331" y="176"/>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612372" name="Freeform 20"/>
              <p:cNvSpPr>
                <a:spLocks/>
              </p:cNvSpPr>
              <p:nvPr/>
            </p:nvSpPr>
            <p:spPr bwMode="auto">
              <a:xfrm>
                <a:off x="4557" y="525"/>
                <a:ext cx="36" cy="10"/>
              </a:xfrm>
              <a:custGeom>
                <a:avLst/>
                <a:gdLst/>
                <a:ahLst/>
                <a:cxnLst>
                  <a:cxn ang="0">
                    <a:pos x="182" y="11"/>
                  </a:cxn>
                  <a:cxn ang="0">
                    <a:pos x="182" y="21"/>
                  </a:cxn>
                  <a:cxn ang="0">
                    <a:pos x="16" y="52"/>
                  </a:cxn>
                  <a:cxn ang="0">
                    <a:pos x="8" y="50"/>
                  </a:cxn>
                  <a:cxn ang="0">
                    <a:pos x="2" y="46"/>
                  </a:cxn>
                  <a:cxn ang="0">
                    <a:pos x="0" y="39"/>
                  </a:cxn>
                  <a:cxn ang="0">
                    <a:pos x="5" y="32"/>
                  </a:cxn>
                  <a:cxn ang="0">
                    <a:pos x="28" y="30"/>
                  </a:cxn>
                  <a:cxn ang="0">
                    <a:pos x="51" y="26"/>
                  </a:cxn>
                  <a:cxn ang="0">
                    <a:pos x="73" y="21"/>
                  </a:cxn>
                  <a:cxn ang="0">
                    <a:pos x="97" y="16"/>
                  </a:cxn>
                  <a:cxn ang="0">
                    <a:pos x="118" y="10"/>
                  </a:cxn>
                  <a:cxn ang="0">
                    <a:pos x="140" y="5"/>
                  </a:cxn>
                  <a:cxn ang="0">
                    <a:pos x="160" y="0"/>
                  </a:cxn>
                  <a:cxn ang="0">
                    <a:pos x="182" y="0"/>
                  </a:cxn>
                  <a:cxn ang="0">
                    <a:pos x="182" y="1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612373" name="Freeform 21"/>
              <p:cNvSpPr>
                <a:spLocks/>
              </p:cNvSpPr>
              <p:nvPr/>
            </p:nvSpPr>
            <p:spPr bwMode="auto">
              <a:xfrm>
                <a:off x="4396" y="535"/>
                <a:ext cx="21" cy="9"/>
              </a:xfrm>
              <a:custGeom>
                <a:avLst/>
                <a:gdLst/>
                <a:ahLst/>
                <a:cxnLst>
                  <a:cxn ang="0">
                    <a:pos x="104" y="0"/>
                  </a:cxn>
                  <a:cxn ang="0">
                    <a:pos x="103" y="7"/>
                  </a:cxn>
                  <a:cxn ang="0">
                    <a:pos x="103" y="16"/>
                  </a:cxn>
                  <a:cxn ang="0">
                    <a:pos x="102" y="24"/>
                  </a:cxn>
                  <a:cxn ang="0">
                    <a:pos x="100" y="32"/>
                  </a:cxn>
                  <a:cxn ang="0">
                    <a:pos x="95" y="38"/>
                  </a:cxn>
                  <a:cxn ang="0">
                    <a:pos x="91" y="42"/>
                  </a:cxn>
                  <a:cxn ang="0">
                    <a:pos x="83" y="43"/>
                  </a:cxn>
                  <a:cxn ang="0">
                    <a:pos x="74" y="42"/>
                  </a:cxn>
                  <a:cxn ang="0">
                    <a:pos x="0" y="31"/>
                  </a:cxn>
                  <a:cxn ang="0">
                    <a:pos x="6" y="21"/>
                  </a:cxn>
                  <a:cxn ang="0">
                    <a:pos x="15" y="16"/>
                  </a:cxn>
                  <a:cxn ang="0">
                    <a:pos x="27" y="15"/>
                  </a:cxn>
                  <a:cxn ang="0">
                    <a:pos x="43" y="15"/>
                  </a:cxn>
                  <a:cxn ang="0">
                    <a:pos x="57" y="14"/>
                  </a:cxn>
                  <a:cxn ang="0">
                    <a:pos x="71" y="13"/>
                  </a:cxn>
                  <a:cxn ang="0">
                    <a:pos x="84" y="8"/>
                  </a:cxn>
                  <a:cxn ang="0">
                    <a:pos x="94" y="0"/>
                  </a:cxn>
                  <a:cxn ang="0">
                    <a:pos x="104" y="0"/>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612374" name="Freeform 22"/>
              <p:cNvSpPr>
                <a:spLocks/>
              </p:cNvSpPr>
              <p:nvPr/>
            </p:nvSpPr>
            <p:spPr bwMode="auto">
              <a:xfrm>
                <a:off x="4556" y="552"/>
                <a:ext cx="23" cy="5"/>
              </a:xfrm>
              <a:custGeom>
                <a:avLst/>
                <a:gdLst/>
                <a:ahLst/>
                <a:cxnLst>
                  <a:cxn ang="0">
                    <a:pos x="114" y="21"/>
                  </a:cxn>
                  <a:cxn ang="0">
                    <a:pos x="101" y="24"/>
                  </a:cxn>
                  <a:cxn ang="0">
                    <a:pos x="88" y="26"/>
                  </a:cxn>
                  <a:cxn ang="0">
                    <a:pos x="74" y="26"/>
                  </a:cxn>
                  <a:cxn ang="0">
                    <a:pos x="60" y="27"/>
                  </a:cxn>
                  <a:cxn ang="0">
                    <a:pos x="44" y="25"/>
                  </a:cxn>
                  <a:cxn ang="0">
                    <a:pos x="30" y="23"/>
                  </a:cxn>
                  <a:cxn ang="0">
                    <a:pos x="15" y="17"/>
                  </a:cxn>
                  <a:cxn ang="0">
                    <a:pos x="0" y="11"/>
                  </a:cxn>
                  <a:cxn ang="0">
                    <a:pos x="15" y="4"/>
                  </a:cxn>
                  <a:cxn ang="0">
                    <a:pos x="30" y="1"/>
                  </a:cxn>
                  <a:cxn ang="0">
                    <a:pos x="44" y="0"/>
                  </a:cxn>
                  <a:cxn ang="0">
                    <a:pos x="60" y="2"/>
                  </a:cxn>
                  <a:cxn ang="0">
                    <a:pos x="74" y="4"/>
                  </a:cxn>
                  <a:cxn ang="0">
                    <a:pos x="88" y="8"/>
                  </a:cxn>
                  <a:cxn ang="0">
                    <a:pos x="101" y="9"/>
                  </a:cxn>
                  <a:cxn ang="0">
                    <a:pos x="114" y="11"/>
                  </a:cxn>
                  <a:cxn ang="0">
                    <a:pos x="114" y="21"/>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612375" name="Freeform 23"/>
              <p:cNvSpPr>
                <a:spLocks/>
              </p:cNvSpPr>
              <p:nvPr/>
            </p:nvSpPr>
            <p:spPr bwMode="auto">
              <a:xfrm>
                <a:off x="4380" y="562"/>
                <a:ext cx="49" cy="9"/>
              </a:xfrm>
              <a:custGeom>
                <a:avLst/>
                <a:gdLst/>
                <a:ahLst/>
                <a:cxnLst>
                  <a:cxn ang="0">
                    <a:pos x="248" y="0"/>
                  </a:cxn>
                  <a:cxn ang="0">
                    <a:pos x="246" y="7"/>
                  </a:cxn>
                  <a:cxn ang="0">
                    <a:pos x="244" y="13"/>
                  </a:cxn>
                  <a:cxn ang="0">
                    <a:pos x="239" y="18"/>
                  </a:cxn>
                  <a:cxn ang="0">
                    <a:pos x="236" y="24"/>
                  </a:cxn>
                  <a:cxn ang="0">
                    <a:pos x="226" y="29"/>
                  </a:cxn>
                  <a:cxn ang="0">
                    <a:pos x="218" y="32"/>
                  </a:cxn>
                  <a:cxn ang="0">
                    <a:pos x="190" y="34"/>
                  </a:cxn>
                  <a:cxn ang="0">
                    <a:pos x="162" y="35"/>
                  </a:cxn>
                  <a:cxn ang="0">
                    <a:pos x="135" y="35"/>
                  </a:cxn>
                  <a:cxn ang="0">
                    <a:pos x="108" y="36"/>
                  </a:cxn>
                  <a:cxn ang="0">
                    <a:pos x="81" y="36"/>
                  </a:cxn>
                  <a:cxn ang="0">
                    <a:pos x="54" y="36"/>
                  </a:cxn>
                  <a:cxn ang="0">
                    <a:pos x="27" y="37"/>
                  </a:cxn>
                  <a:cxn ang="0">
                    <a:pos x="0" y="42"/>
                  </a:cxn>
                  <a:cxn ang="0">
                    <a:pos x="0" y="32"/>
                  </a:cxn>
                  <a:cxn ang="0">
                    <a:pos x="26" y="21"/>
                  </a:cxn>
                  <a:cxn ang="0">
                    <a:pos x="53" y="17"/>
                  </a:cxn>
                  <a:cxn ang="0">
                    <a:pos x="79" y="16"/>
                  </a:cxn>
                  <a:cxn ang="0">
                    <a:pos x="106" y="16"/>
                  </a:cxn>
                  <a:cxn ang="0">
                    <a:pos x="131" y="15"/>
                  </a:cxn>
                  <a:cxn ang="0">
                    <a:pos x="157" y="13"/>
                  </a:cxn>
                  <a:cxn ang="0">
                    <a:pos x="182" y="8"/>
                  </a:cxn>
                  <a:cxn ang="0">
                    <a:pos x="207" y="0"/>
                  </a:cxn>
                  <a:cxn ang="0">
                    <a:pos x="214" y="0"/>
                  </a:cxn>
                  <a:cxn ang="0">
                    <a:pos x="223" y="0"/>
                  </a:cxn>
                  <a:cxn ang="0">
                    <a:pos x="228" y="0"/>
                  </a:cxn>
                  <a:cxn ang="0">
                    <a:pos x="234" y="0"/>
                  </a:cxn>
                  <a:cxn ang="0">
                    <a:pos x="240" y="0"/>
                  </a:cxn>
                  <a:cxn ang="0">
                    <a:pos x="248" y="0"/>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612376" name="Freeform 24"/>
              <p:cNvSpPr>
                <a:spLocks/>
              </p:cNvSpPr>
              <p:nvPr/>
            </p:nvSpPr>
            <p:spPr bwMode="auto">
              <a:xfrm>
                <a:off x="4554" y="575"/>
                <a:ext cx="35" cy="19"/>
              </a:xfrm>
              <a:custGeom>
                <a:avLst/>
                <a:gdLst/>
                <a:ahLst/>
                <a:cxnLst>
                  <a:cxn ang="0">
                    <a:pos x="176" y="84"/>
                  </a:cxn>
                  <a:cxn ang="0">
                    <a:pos x="176" y="94"/>
                  </a:cxn>
                  <a:cxn ang="0">
                    <a:pos x="149" y="90"/>
                  </a:cxn>
                  <a:cxn ang="0">
                    <a:pos x="126" y="84"/>
                  </a:cxn>
                  <a:cxn ang="0">
                    <a:pos x="104" y="72"/>
                  </a:cxn>
                  <a:cxn ang="0">
                    <a:pos x="84" y="61"/>
                  </a:cxn>
                  <a:cxn ang="0">
                    <a:pos x="63" y="47"/>
                  </a:cxn>
                  <a:cxn ang="0">
                    <a:pos x="43" y="36"/>
                  </a:cxn>
                  <a:cxn ang="0">
                    <a:pos x="22" y="27"/>
                  </a:cxn>
                  <a:cxn ang="0">
                    <a:pos x="0" y="21"/>
                  </a:cxn>
                  <a:cxn ang="0">
                    <a:pos x="10" y="0"/>
                  </a:cxn>
                  <a:cxn ang="0">
                    <a:pos x="29" y="7"/>
                  </a:cxn>
                  <a:cxn ang="0">
                    <a:pos x="50" y="15"/>
                  </a:cxn>
                  <a:cxn ang="0">
                    <a:pos x="71" y="24"/>
                  </a:cxn>
                  <a:cxn ang="0">
                    <a:pos x="93" y="34"/>
                  </a:cxn>
                  <a:cxn ang="0">
                    <a:pos x="113" y="43"/>
                  </a:cxn>
                  <a:cxn ang="0">
                    <a:pos x="135" y="55"/>
                  </a:cxn>
                  <a:cxn ang="0">
                    <a:pos x="155" y="68"/>
                  </a:cxn>
                  <a:cxn ang="0">
                    <a:pos x="176" y="84"/>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612377" name="Freeform 25"/>
              <p:cNvSpPr>
                <a:spLocks/>
              </p:cNvSpPr>
              <p:nvPr/>
            </p:nvSpPr>
            <p:spPr bwMode="auto">
              <a:xfrm>
                <a:off x="4417" y="582"/>
                <a:ext cx="21" cy="14"/>
              </a:xfrm>
              <a:custGeom>
                <a:avLst/>
                <a:gdLst/>
                <a:ahLst/>
                <a:cxnLst>
                  <a:cxn ang="0">
                    <a:pos x="104" y="6"/>
                  </a:cxn>
                  <a:cxn ang="0">
                    <a:pos x="94" y="16"/>
                  </a:cxn>
                  <a:cxn ang="0">
                    <a:pos x="84" y="25"/>
                  </a:cxn>
                  <a:cxn ang="0">
                    <a:pos x="71" y="33"/>
                  </a:cxn>
                  <a:cxn ang="0">
                    <a:pos x="60" y="41"/>
                  </a:cxn>
                  <a:cxn ang="0">
                    <a:pos x="48" y="46"/>
                  </a:cxn>
                  <a:cxn ang="0">
                    <a:pos x="35" y="53"/>
                  </a:cxn>
                  <a:cxn ang="0">
                    <a:pos x="22" y="60"/>
                  </a:cxn>
                  <a:cxn ang="0">
                    <a:pos x="10" y="68"/>
                  </a:cxn>
                  <a:cxn ang="0">
                    <a:pos x="8" y="68"/>
                  </a:cxn>
                  <a:cxn ang="0">
                    <a:pos x="5" y="68"/>
                  </a:cxn>
                  <a:cxn ang="0">
                    <a:pos x="1" y="68"/>
                  </a:cxn>
                  <a:cxn ang="0">
                    <a:pos x="0" y="68"/>
                  </a:cxn>
                  <a:cxn ang="0">
                    <a:pos x="5" y="57"/>
                  </a:cxn>
                  <a:cxn ang="0">
                    <a:pos x="13" y="48"/>
                  </a:cxn>
                  <a:cxn ang="0">
                    <a:pos x="22" y="40"/>
                  </a:cxn>
                  <a:cxn ang="0">
                    <a:pos x="32" y="33"/>
                  </a:cxn>
                  <a:cxn ang="0">
                    <a:pos x="42" y="26"/>
                  </a:cxn>
                  <a:cxn ang="0">
                    <a:pos x="53" y="19"/>
                  </a:cxn>
                  <a:cxn ang="0">
                    <a:pos x="62" y="13"/>
                  </a:cxn>
                  <a:cxn ang="0">
                    <a:pos x="73" y="6"/>
                  </a:cxn>
                  <a:cxn ang="0">
                    <a:pos x="80" y="4"/>
                  </a:cxn>
                  <a:cxn ang="0">
                    <a:pos x="92" y="1"/>
                  </a:cxn>
                  <a:cxn ang="0">
                    <a:pos x="100" y="0"/>
                  </a:cxn>
                  <a:cxn ang="0">
                    <a:pos x="104" y="6"/>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612378" name="Freeform 26"/>
              <p:cNvSpPr>
                <a:spLocks/>
              </p:cNvSpPr>
              <p:nvPr/>
            </p:nvSpPr>
            <p:spPr bwMode="auto">
              <a:xfrm>
                <a:off x="4550" y="602"/>
                <a:ext cx="18" cy="12"/>
              </a:xfrm>
              <a:custGeom>
                <a:avLst/>
                <a:gdLst/>
                <a:ahLst/>
                <a:cxnLst>
                  <a:cxn ang="0">
                    <a:pos x="93" y="62"/>
                  </a:cxn>
                  <a:cxn ang="0">
                    <a:pos x="87" y="62"/>
                  </a:cxn>
                  <a:cxn ang="0">
                    <a:pos x="84" y="62"/>
                  </a:cxn>
                  <a:cxn ang="0">
                    <a:pos x="83" y="62"/>
                  </a:cxn>
                  <a:cxn ang="0">
                    <a:pos x="71" y="62"/>
                  </a:cxn>
                  <a:cxn ang="0">
                    <a:pos x="61" y="59"/>
                  </a:cxn>
                  <a:cxn ang="0">
                    <a:pos x="50" y="54"/>
                  </a:cxn>
                  <a:cxn ang="0">
                    <a:pos x="41" y="48"/>
                  </a:cxn>
                  <a:cxn ang="0">
                    <a:pos x="31" y="39"/>
                  </a:cxn>
                  <a:cxn ang="0">
                    <a:pos x="21" y="31"/>
                  </a:cxn>
                  <a:cxn ang="0">
                    <a:pos x="10" y="24"/>
                  </a:cxn>
                  <a:cxn ang="0">
                    <a:pos x="0" y="20"/>
                  </a:cxn>
                  <a:cxn ang="0">
                    <a:pos x="0" y="0"/>
                  </a:cxn>
                  <a:cxn ang="0">
                    <a:pos x="11" y="5"/>
                  </a:cxn>
                  <a:cxn ang="0">
                    <a:pos x="22" y="12"/>
                  </a:cxn>
                  <a:cxn ang="0">
                    <a:pos x="33" y="19"/>
                  </a:cxn>
                  <a:cxn ang="0">
                    <a:pos x="46" y="26"/>
                  </a:cxn>
                  <a:cxn ang="0">
                    <a:pos x="57" y="32"/>
                  </a:cxn>
                  <a:cxn ang="0">
                    <a:pos x="70" y="40"/>
                  </a:cxn>
                  <a:cxn ang="0">
                    <a:pos x="81" y="50"/>
                  </a:cxn>
                  <a:cxn ang="0">
                    <a:pos x="93" y="62"/>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612379" name="Freeform 27"/>
              <p:cNvSpPr>
                <a:spLocks/>
              </p:cNvSpPr>
              <p:nvPr/>
            </p:nvSpPr>
            <p:spPr bwMode="auto">
              <a:xfrm>
                <a:off x="4401" y="604"/>
                <a:ext cx="41" cy="35"/>
              </a:xfrm>
              <a:custGeom>
                <a:avLst/>
                <a:gdLst/>
                <a:ahLst/>
                <a:cxnLst>
                  <a:cxn ang="0">
                    <a:pos x="196" y="20"/>
                  </a:cxn>
                  <a:cxn ang="0">
                    <a:pos x="20" y="176"/>
                  </a:cxn>
                  <a:cxn ang="0">
                    <a:pos x="18" y="175"/>
                  </a:cxn>
                  <a:cxn ang="0">
                    <a:pos x="13" y="174"/>
                  </a:cxn>
                  <a:cxn ang="0">
                    <a:pos x="6" y="170"/>
                  </a:cxn>
                  <a:cxn ang="0">
                    <a:pos x="0" y="166"/>
                  </a:cxn>
                  <a:cxn ang="0">
                    <a:pos x="0" y="155"/>
                  </a:cxn>
                  <a:cxn ang="0">
                    <a:pos x="186" y="0"/>
                  </a:cxn>
                  <a:cxn ang="0">
                    <a:pos x="207" y="0"/>
                  </a:cxn>
                  <a:cxn ang="0">
                    <a:pos x="196" y="20"/>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612380" name="Freeform 28"/>
              <p:cNvSpPr>
                <a:spLocks/>
              </p:cNvSpPr>
              <p:nvPr/>
            </p:nvSpPr>
            <p:spPr bwMode="auto">
              <a:xfrm>
                <a:off x="4469" y="606"/>
                <a:ext cx="12" cy="54"/>
              </a:xfrm>
              <a:custGeom>
                <a:avLst/>
                <a:gdLst/>
                <a:ahLst/>
                <a:cxnLst>
                  <a:cxn ang="0">
                    <a:pos x="63" y="10"/>
                  </a:cxn>
                  <a:cxn ang="0">
                    <a:pos x="55" y="41"/>
                  </a:cxn>
                  <a:cxn ang="0">
                    <a:pos x="50" y="73"/>
                  </a:cxn>
                  <a:cxn ang="0">
                    <a:pos x="45" y="106"/>
                  </a:cxn>
                  <a:cxn ang="0">
                    <a:pos x="42" y="140"/>
                  </a:cxn>
                  <a:cxn ang="0">
                    <a:pos x="37" y="173"/>
                  </a:cxn>
                  <a:cxn ang="0">
                    <a:pos x="33" y="206"/>
                  </a:cxn>
                  <a:cxn ang="0">
                    <a:pos x="27" y="237"/>
                  </a:cxn>
                  <a:cxn ang="0">
                    <a:pos x="21" y="270"/>
                  </a:cxn>
                  <a:cxn ang="0">
                    <a:pos x="12" y="267"/>
                  </a:cxn>
                  <a:cxn ang="0">
                    <a:pos x="7" y="261"/>
                  </a:cxn>
                  <a:cxn ang="0">
                    <a:pos x="3" y="256"/>
                  </a:cxn>
                  <a:cxn ang="0">
                    <a:pos x="1" y="251"/>
                  </a:cxn>
                  <a:cxn ang="0">
                    <a:pos x="0" y="244"/>
                  </a:cxn>
                  <a:cxn ang="0">
                    <a:pos x="0" y="238"/>
                  </a:cxn>
                  <a:cxn ang="0">
                    <a:pos x="3" y="207"/>
                  </a:cxn>
                  <a:cxn ang="0">
                    <a:pos x="9" y="177"/>
                  </a:cxn>
                  <a:cxn ang="0">
                    <a:pos x="15" y="147"/>
                  </a:cxn>
                  <a:cxn ang="0">
                    <a:pos x="20" y="119"/>
                  </a:cxn>
                  <a:cxn ang="0">
                    <a:pos x="26" y="89"/>
                  </a:cxn>
                  <a:cxn ang="0">
                    <a:pos x="32" y="60"/>
                  </a:cxn>
                  <a:cxn ang="0">
                    <a:pos x="36" y="29"/>
                  </a:cxn>
                  <a:cxn ang="0">
                    <a:pos x="42" y="0"/>
                  </a:cxn>
                  <a:cxn ang="0">
                    <a:pos x="47" y="0"/>
                  </a:cxn>
                  <a:cxn ang="0">
                    <a:pos x="53" y="1"/>
                  </a:cxn>
                  <a:cxn ang="0">
                    <a:pos x="57" y="2"/>
                  </a:cxn>
                  <a:cxn ang="0">
                    <a:pos x="60" y="4"/>
                  </a:cxn>
                  <a:cxn ang="0">
                    <a:pos x="62" y="8"/>
                  </a:cxn>
                  <a:cxn ang="0">
                    <a:pos x="63" y="10"/>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612381" name="Freeform 29"/>
              <p:cNvSpPr>
                <a:spLocks/>
              </p:cNvSpPr>
              <p:nvPr/>
            </p:nvSpPr>
            <p:spPr bwMode="auto">
              <a:xfrm>
                <a:off x="4506" y="610"/>
                <a:ext cx="6" cy="24"/>
              </a:xfrm>
              <a:custGeom>
                <a:avLst/>
                <a:gdLst/>
                <a:ahLst/>
                <a:cxnLst>
                  <a:cxn ang="0">
                    <a:pos x="30" y="114"/>
                  </a:cxn>
                  <a:cxn ang="0">
                    <a:pos x="22" y="115"/>
                  </a:cxn>
                  <a:cxn ang="0">
                    <a:pos x="14" y="118"/>
                  </a:cxn>
                  <a:cxn ang="0">
                    <a:pos x="6" y="118"/>
                  </a:cxn>
                  <a:cxn ang="0">
                    <a:pos x="0" y="114"/>
                  </a:cxn>
                  <a:cxn ang="0">
                    <a:pos x="0" y="0"/>
                  </a:cxn>
                  <a:cxn ang="0">
                    <a:pos x="8" y="8"/>
                  </a:cxn>
                  <a:cxn ang="0">
                    <a:pos x="13" y="21"/>
                  </a:cxn>
                  <a:cxn ang="0">
                    <a:pos x="15" y="33"/>
                  </a:cxn>
                  <a:cxn ang="0">
                    <a:pos x="18" y="50"/>
                  </a:cxn>
                  <a:cxn ang="0">
                    <a:pos x="19" y="65"/>
                  </a:cxn>
                  <a:cxn ang="0">
                    <a:pos x="20" y="82"/>
                  </a:cxn>
                  <a:cxn ang="0">
                    <a:pos x="23" y="97"/>
                  </a:cxn>
                  <a:cxn ang="0">
                    <a:pos x="30" y="114"/>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612382" name="Freeform 30"/>
              <p:cNvSpPr>
                <a:spLocks/>
              </p:cNvSpPr>
              <p:nvPr/>
            </p:nvSpPr>
            <p:spPr bwMode="auto">
              <a:xfrm>
                <a:off x="4446" y="612"/>
                <a:ext cx="10" cy="24"/>
              </a:xfrm>
              <a:custGeom>
                <a:avLst/>
                <a:gdLst/>
                <a:ahLst/>
                <a:cxnLst>
                  <a:cxn ang="0">
                    <a:pos x="10" y="115"/>
                  </a:cxn>
                  <a:cxn ang="0">
                    <a:pos x="8" y="116"/>
                  </a:cxn>
                  <a:cxn ang="0">
                    <a:pos x="5" y="118"/>
                  </a:cxn>
                  <a:cxn ang="0">
                    <a:pos x="1" y="119"/>
                  </a:cxn>
                  <a:cxn ang="0">
                    <a:pos x="0" y="115"/>
                  </a:cxn>
                  <a:cxn ang="0">
                    <a:pos x="0" y="99"/>
                  </a:cxn>
                  <a:cxn ang="0">
                    <a:pos x="2" y="85"/>
                  </a:cxn>
                  <a:cxn ang="0">
                    <a:pos x="6" y="70"/>
                  </a:cxn>
                  <a:cxn ang="0">
                    <a:pos x="12" y="57"/>
                  </a:cxn>
                  <a:cxn ang="0">
                    <a:pos x="18" y="42"/>
                  </a:cxn>
                  <a:cxn ang="0">
                    <a:pos x="25" y="29"/>
                  </a:cxn>
                  <a:cxn ang="0">
                    <a:pos x="33" y="14"/>
                  </a:cxn>
                  <a:cxn ang="0">
                    <a:pos x="41" y="0"/>
                  </a:cxn>
                  <a:cxn ang="0">
                    <a:pos x="49" y="12"/>
                  </a:cxn>
                  <a:cxn ang="0">
                    <a:pos x="50" y="25"/>
                  </a:cxn>
                  <a:cxn ang="0">
                    <a:pos x="46" y="39"/>
                  </a:cxn>
                  <a:cxn ang="0">
                    <a:pos x="41" y="54"/>
                  </a:cxn>
                  <a:cxn ang="0">
                    <a:pos x="32" y="67"/>
                  </a:cxn>
                  <a:cxn ang="0">
                    <a:pos x="23" y="83"/>
                  </a:cxn>
                  <a:cxn ang="0">
                    <a:pos x="15" y="99"/>
                  </a:cxn>
                  <a:cxn ang="0">
                    <a:pos x="10" y="115"/>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612383" name="Freeform 31"/>
              <p:cNvSpPr>
                <a:spLocks/>
              </p:cNvSpPr>
              <p:nvPr/>
            </p:nvSpPr>
            <p:spPr bwMode="auto">
              <a:xfrm>
                <a:off x="4527" y="616"/>
                <a:ext cx="23" cy="39"/>
              </a:xfrm>
              <a:custGeom>
                <a:avLst/>
                <a:gdLst/>
                <a:ahLst/>
                <a:cxnLst>
                  <a:cxn ang="0">
                    <a:pos x="115" y="190"/>
                  </a:cxn>
                  <a:cxn ang="0">
                    <a:pos x="110" y="195"/>
                  </a:cxn>
                  <a:cxn ang="0">
                    <a:pos x="107" y="198"/>
                  </a:cxn>
                  <a:cxn ang="0">
                    <a:pos x="102" y="198"/>
                  </a:cxn>
                  <a:cxn ang="0">
                    <a:pos x="99" y="196"/>
                  </a:cxn>
                  <a:cxn ang="0">
                    <a:pos x="91" y="188"/>
                  </a:cxn>
                  <a:cxn ang="0">
                    <a:pos x="84" y="180"/>
                  </a:cxn>
                  <a:cxn ang="0">
                    <a:pos x="75" y="156"/>
                  </a:cxn>
                  <a:cxn ang="0">
                    <a:pos x="67" y="133"/>
                  </a:cxn>
                  <a:cxn ang="0">
                    <a:pos x="58" y="110"/>
                  </a:cxn>
                  <a:cxn ang="0">
                    <a:pos x="49" y="87"/>
                  </a:cxn>
                  <a:cxn ang="0">
                    <a:pos x="38" y="65"/>
                  </a:cxn>
                  <a:cxn ang="0">
                    <a:pos x="28" y="43"/>
                  </a:cxn>
                  <a:cxn ang="0">
                    <a:pos x="14" y="23"/>
                  </a:cxn>
                  <a:cxn ang="0">
                    <a:pos x="0" y="4"/>
                  </a:cxn>
                  <a:cxn ang="0">
                    <a:pos x="7" y="0"/>
                  </a:cxn>
                  <a:cxn ang="0">
                    <a:pos x="15" y="0"/>
                  </a:cxn>
                  <a:cxn ang="0">
                    <a:pos x="22" y="2"/>
                  </a:cxn>
                  <a:cxn ang="0">
                    <a:pos x="30" y="6"/>
                  </a:cxn>
                  <a:cxn ang="0">
                    <a:pos x="35" y="10"/>
                  </a:cxn>
                  <a:cxn ang="0">
                    <a:pos x="42" y="14"/>
                  </a:cxn>
                  <a:cxn ang="0">
                    <a:pos x="47" y="19"/>
                  </a:cxn>
                  <a:cxn ang="0">
                    <a:pos x="52" y="24"/>
                  </a:cxn>
                  <a:cxn ang="0">
                    <a:pos x="59" y="46"/>
                  </a:cxn>
                  <a:cxn ang="0">
                    <a:pos x="69" y="68"/>
                  </a:cxn>
                  <a:cxn ang="0">
                    <a:pos x="78" y="89"/>
                  </a:cxn>
                  <a:cxn ang="0">
                    <a:pos x="87" y="110"/>
                  </a:cxn>
                  <a:cxn ang="0">
                    <a:pos x="94" y="130"/>
                  </a:cxn>
                  <a:cxn ang="0">
                    <a:pos x="102" y="151"/>
                  </a:cxn>
                  <a:cxn ang="0">
                    <a:pos x="109" y="170"/>
                  </a:cxn>
                  <a:cxn ang="0">
                    <a:pos x="115" y="190"/>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612384" name="Freeform 32"/>
              <p:cNvSpPr>
                <a:spLocks/>
              </p:cNvSpPr>
              <p:nvPr/>
            </p:nvSpPr>
            <p:spPr bwMode="auto">
              <a:xfrm>
                <a:off x="4014" y="695"/>
                <a:ext cx="523" cy="1184"/>
              </a:xfrm>
              <a:custGeom>
                <a:avLst/>
                <a:gdLst/>
                <a:ahLst/>
                <a:cxnLst>
                  <a:cxn ang="0">
                    <a:pos x="2358" y="74"/>
                  </a:cxn>
                  <a:cxn ang="0">
                    <a:pos x="2353" y="333"/>
                  </a:cxn>
                  <a:cxn ang="0">
                    <a:pos x="2515" y="360"/>
                  </a:cxn>
                  <a:cxn ang="0">
                    <a:pos x="2390" y="451"/>
                  </a:cxn>
                  <a:cxn ang="0">
                    <a:pos x="2512" y="509"/>
                  </a:cxn>
                  <a:cxn ang="0">
                    <a:pos x="2324" y="613"/>
                  </a:cxn>
                  <a:cxn ang="0">
                    <a:pos x="2014" y="955"/>
                  </a:cxn>
                  <a:cxn ang="0">
                    <a:pos x="2159" y="821"/>
                  </a:cxn>
                  <a:cxn ang="0">
                    <a:pos x="2264" y="800"/>
                  </a:cxn>
                  <a:cxn ang="0">
                    <a:pos x="2497" y="747"/>
                  </a:cxn>
                  <a:cxn ang="0">
                    <a:pos x="2450" y="951"/>
                  </a:cxn>
                  <a:cxn ang="0">
                    <a:pos x="2523" y="1054"/>
                  </a:cxn>
                  <a:cxn ang="0">
                    <a:pos x="2386" y="1213"/>
                  </a:cxn>
                  <a:cxn ang="0">
                    <a:pos x="2516" y="1332"/>
                  </a:cxn>
                  <a:cxn ang="0">
                    <a:pos x="1970" y="1562"/>
                  </a:cxn>
                  <a:cxn ang="0">
                    <a:pos x="1474" y="2171"/>
                  </a:cxn>
                  <a:cxn ang="0">
                    <a:pos x="1387" y="2854"/>
                  </a:cxn>
                  <a:cxn ang="0">
                    <a:pos x="1467" y="3251"/>
                  </a:cxn>
                  <a:cxn ang="0">
                    <a:pos x="1654" y="4678"/>
                  </a:cxn>
                  <a:cxn ang="0">
                    <a:pos x="1790" y="5110"/>
                  </a:cxn>
                  <a:cxn ang="0">
                    <a:pos x="1569" y="5242"/>
                  </a:cxn>
                  <a:cxn ang="0">
                    <a:pos x="1456" y="5310"/>
                  </a:cxn>
                  <a:cxn ang="0">
                    <a:pos x="1591" y="5762"/>
                  </a:cxn>
                  <a:cxn ang="0">
                    <a:pos x="1169" y="5425"/>
                  </a:cxn>
                  <a:cxn ang="0">
                    <a:pos x="944" y="5262"/>
                  </a:cxn>
                  <a:cxn ang="0">
                    <a:pos x="839" y="5344"/>
                  </a:cxn>
                  <a:cxn ang="0">
                    <a:pos x="1030" y="5807"/>
                  </a:cxn>
                  <a:cxn ang="0">
                    <a:pos x="856" y="5896"/>
                  </a:cxn>
                  <a:cxn ang="0">
                    <a:pos x="558" y="5505"/>
                  </a:cxn>
                  <a:cxn ang="0">
                    <a:pos x="413" y="5291"/>
                  </a:cxn>
                  <a:cxn ang="0">
                    <a:pos x="97" y="5184"/>
                  </a:cxn>
                  <a:cxn ang="0">
                    <a:pos x="198" y="4512"/>
                  </a:cxn>
                  <a:cxn ang="0">
                    <a:pos x="200" y="4469"/>
                  </a:cxn>
                  <a:cxn ang="0">
                    <a:pos x="287" y="3711"/>
                  </a:cxn>
                  <a:cxn ang="0">
                    <a:pos x="400" y="2832"/>
                  </a:cxn>
                  <a:cxn ang="0">
                    <a:pos x="312" y="2531"/>
                  </a:cxn>
                  <a:cxn ang="0">
                    <a:pos x="163" y="2518"/>
                  </a:cxn>
                  <a:cxn ang="0">
                    <a:pos x="170" y="2314"/>
                  </a:cxn>
                  <a:cxn ang="0">
                    <a:pos x="94" y="2128"/>
                  </a:cxn>
                  <a:cxn ang="0">
                    <a:pos x="44" y="1988"/>
                  </a:cxn>
                  <a:cxn ang="0">
                    <a:pos x="48" y="1865"/>
                  </a:cxn>
                  <a:cxn ang="0">
                    <a:pos x="41" y="1621"/>
                  </a:cxn>
                  <a:cxn ang="0">
                    <a:pos x="70" y="1404"/>
                  </a:cxn>
                  <a:cxn ang="0">
                    <a:pos x="20" y="1236"/>
                  </a:cxn>
                  <a:cxn ang="0">
                    <a:pos x="44" y="1030"/>
                  </a:cxn>
                  <a:cxn ang="0">
                    <a:pos x="153" y="877"/>
                  </a:cxn>
                  <a:cxn ang="0">
                    <a:pos x="138" y="763"/>
                  </a:cxn>
                  <a:cxn ang="0">
                    <a:pos x="231" y="604"/>
                  </a:cxn>
                  <a:cxn ang="0">
                    <a:pos x="433" y="507"/>
                  </a:cxn>
                  <a:cxn ang="0">
                    <a:pos x="591" y="411"/>
                  </a:cxn>
                  <a:cxn ang="0">
                    <a:pos x="878" y="395"/>
                  </a:cxn>
                  <a:cxn ang="0">
                    <a:pos x="1074" y="593"/>
                  </a:cxn>
                  <a:cxn ang="0">
                    <a:pos x="1211" y="723"/>
                  </a:cxn>
                  <a:cxn ang="0">
                    <a:pos x="1340" y="913"/>
                  </a:cxn>
                  <a:cxn ang="0">
                    <a:pos x="1435" y="1139"/>
                  </a:cxn>
                  <a:cxn ang="0">
                    <a:pos x="1470" y="1280"/>
                  </a:cxn>
                  <a:cxn ang="0">
                    <a:pos x="1790" y="800"/>
                  </a:cxn>
                  <a:cxn ang="0">
                    <a:pos x="1838" y="206"/>
                  </a:cxn>
                  <a:cxn ang="0">
                    <a:pos x="2005" y="343"/>
                  </a:cxn>
                  <a:cxn ang="0">
                    <a:pos x="2159" y="6"/>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612385" name="Freeform 33"/>
              <p:cNvSpPr>
                <a:spLocks/>
              </p:cNvSpPr>
              <p:nvPr/>
            </p:nvSpPr>
            <p:spPr bwMode="auto">
              <a:xfrm>
                <a:off x="4313" y="705"/>
                <a:ext cx="197" cy="305"/>
              </a:xfrm>
              <a:custGeom>
                <a:avLst/>
                <a:gdLst/>
                <a:ahLst/>
                <a:cxnLst>
                  <a:cxn ang="0">
                    <a:pos x="680" y="290"/>
                  </a:cxn>
                  <a:cxn ang="0">
                    <a:pos x="732" y="249"/>
                  </a:cxn>
                  <a:cxn ang="0">
                    <a:pos x="766" y="188"/>
                  </a:cxn>
                  <a:cxn ang="0">
                    <a:pos x="798" y="122"/>
                  </a:cxn>
                  <a:cxn ang="0">
                    <a:pos x="820" y="128"/>
                  </a:cxn>
                  <a:cxn ang="0">
                    <a:pos x="793" y="194"/>
                  </a:cxn>
                  <a:cxn ang="0">
                    <a:pos x="758" y="258"/>
                  </a:cxn>
                  <a:cxn ang="0">
                    <a:pos x="750" y="321"/>
                  </a:cxn>
                  <a:cxn ang="0">
                    <a:pos x="799" y="351"/>
                  </a:cxn>
                  <a:cxn ang="0">
                    <a:pos x="855" y="332"/>
                  </a:cxn>
                  <a:cxn ang="0">
                    <a:pos x="905" y="301"/>
                  </a:cxn>
                  <a:cxn ang="0">
                    <a:pos x="955" y="269"/>
                  </a:cxn>
                  <a:cxn ang="0">
                    <a:pos x="971" y="291"/>
                  </a:cxn>
                  <a:cxn ang="0">
                    <a:pos x="891" y="347"/>
                  </a:cxn>
                  <a:cxn ang="0">
                    <a:pos x="811" y="398"/>
                  </a:cxn>
                  <a:cxn ang="0">
                    <a:pos x="813" y="454"/>
                  </a:cxn>
                  <a:cxn ang="0">
                    <a:pos x="934" y="488"/>
                  </a:cxn>
                  <a:cxn ang="0">
                    <a:pos x="872" y="511"/>
                  </a:cxn>
                  <a:cxn ang="0">
                    <a:pos x="744" y="539"/>
                  </a:cxn>
                  <a:cxn ang="0">
                    <a:pos x="629" y="586"/>
                  </a:cxn>
                  <a:cxn ang="0">
                    <a:pos x="549" y="678"/>
                  </a:cxn>
                  <a:cxn ang="0">
                    <a:pos x="517" y="777"/>
                  </a:cxn>
                  <a:cxn ang="0">
                    <a:pos x="465" y="808"/>
                  </a:cxn>
                  <a:cxn ang="0">
                    <a:pos x="408" y="822"/>
                  </a:cxn>
                  <a:cxn ang="0">
                    <a:pos x="388" y="856"/>
                  </a:cxn>
                  <a:cxn ang="0">
                    <a:pos x="396" y="926"/>
                  </a:cxn>
                  <a:cxn ang="0">
                    <a:pos x="395" y="1001"/>
                  </a:cxn>
                  <a:cxn ang="0">
                    <a:pos x="402" y="1077"/>
                  </a:cxn>
                  <a:cxn ang="0">
                    <a:pos x="402" y="1148"/>
                  </a:cxn>
                  <a:cxn ang="0">
                    <a:pos x="385" y="1244"/>
                  </a:cxn>
                  <a:cxn ang="0">
                    <a:pos x="104" y="1513"/>
                  </a:cxn>
                  <a:cxn ang="0">
                    <a:pos x="97" y="1499"/>
                  </a:cxn>
                  <a:cxn ang="0">
                    <a:pos x="80" y="1491"/>
                  </a:cxn>
                  <a:cxn ang="0">
                    <a:pos x="60" y="1486"/>
                  </a:cxn>
                  <a:cxn ang="0">
                    <a:pos x="43" y="1459"/>
                  </a:cxn>
                  <a:cxn ang="0">
                    <a:pos x="25" y="1410"/>
                  </a:cxn>
                  <a:cxn ang="0">
                    <a:pos x="11" y="1359"/>
                  </a:cxn>
                  <a:cxn ang="0">
                    <a:pos x="0" y="1305"/>
                  </a:cxn>
                  <a:cxn ang="0">
                    <a:pos x="13" y="1259"/>
                  </a:cxn>
                  <a:cxn ang="0">
                    <a:pos x="45" y="1239"/>
                  </a:cxn>
                  <a:cxn ang="0">
                    <a:pos x="82" y="1229"/>
                  </a:cxn>
                  <a:cxn ang="0">
                    <a:pos x="118" y="1215"/>
                  </a:cxn>
                  <a:cxn ang="0">
                    <a:pos x="177" y="1117"/>
                  </a:cxn>
                  <a:cxn ang="0">
                    <a:pos x="258" y="946"/>
                  </a:cxn>
                  <a:cxn ang="0">
                    <a:pos x="333" y="775"/>
                  </a:cxn>
                  <a:cxn ang="0">
                    <a:pos x="403" y="603"/>
                  </a:cxn>
                  <a:cxn ang="0">
                    <a:pos x="430" y="472"/>
                  </a:cxn>
                  <a:cxn ang="0">
                    <a:pos x="414" y="384"/>
                  </a:cxn>
                  <a:cxn ang="0">
                    <a:pos x="397" y="298"/>
                  </a:cxn>
                  <a:cxn ang="0">
                    <a:pos x="386" y="210"/>
                  </a:cxn>
                  <a:cxn ang="0">
                    <a:pos x="447" y="353"/>
                  </a:cxn>
                  <a:cxn ang="0">
                    <a:pos x="544" y="308"/>
                  </a:cxn>
                  <a:cxn ang="0">
                    <a:pos x="576" y="215"/>
                  </a:cxn>
                  <a:cxn ang="0">
                    <a:pos x="592" y="101"/>
                  </a:cxn>
                  <a:cxn ang="0">
                    <a:pos x="644" y="0"/>
                  </a:cxn>
                  <a:cxn ang="0">
                    <a:pos x="647" y="80"/>
                  </a:cxn>
                  <a:cxn ang="0">
                    <a:pos x="640" y="154"/>
                  </a:cxn>
                  <a:cxn ang="0">
                    <a:pos x="633" y="225"/>
                  </a:cxn>
                  <a:cxn ang="0">
                    <a:pos x="644" y="301"/>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612386" name="Freeform 34"/>
              <p:cNvSpPr>
                <a:spLocks/>
              </p:cNvSpPr>
              <p:nvPr/>
            </p:nvSpPr>
            <p:spPr bwMode="auto">
              <a:xfrm>
                <a:off x="4023" y="778"/>
                <a:ext cx="167" cy="286"/>
              </a:xfrm>
              <a:custGeom>
                <a:avLst/>
                <a:gdLst/>
                <a:ahLst/>
                <a:cxnLst>
                  <a:cxn ang="0">
                    <a:pos x="779" y="118"/>
                  </a:cxn>
                  <a:cxn ang="0">
                    <a:pos x="676" y="96"/>
                  </a:cxn>
                  <a:cxn ang="0">
                    <a:pos x="582" y="135"/>
                  </a:cxn>
                  <a:cxn ang="0">
                    <a:pos x="539" y="203"/>
                  </a:cxn>
                  <a:cxn ang="0">
                    <a:pos x="397" y="258"/>
                  </a:cxn>
                  <a:cxn ang="0">
                    <a:pos x="328" y="374"/>
                  </a:cxn>
                  <a:cxn ang="0">
                    <a:pos x="321" y="445"/>
                  </a:cxn>
                  <a:cxn ang="0">
                    <a:pos x="215" y="542"/>
                  </a:cxn>
                  <a:cxn ang="0">
                    <a:pos x="226" y="641"/>
                  </a:cxn>
                  <a:cxn ang="0">
                    <a:pos x="211" y="765"/>
                  </a:cxn>
                  <a:cxn ang="0">
                    <a:pos x="228" y="906"/>
                  </a:cxn>
                  <a:cxn ang="0">
                    <a:pos x="302" y="935"/>
                  </a:cxn>
                  <a:cxn ang="0">
                    <a:pos x="325" y="985"/>
                  </a:cxn>
                  <a:cxn ang="0">
                    <a:pos x="300" y="1103"/>
                  </a:cxn>
                  <a:cxn ang="0">
                    <a:pos x="231" y="1270"/>
                  </a:cxn>
                  <a:cxn ang="0">
                    <a:pos x="151" y="1397"/>
                  </a:cxn>
                  <a:cxn ang="0">
                    <a:pos x="61" y="1424"/>
                  </a:cxn>
                  <a:cxn ang="0">
                    <a:pos x="79" y="1376"/>
                  </a:cxn>
                  <a:cxn ang="0">
                    <a:pos x="135" y="1285"/>
                  </a:cxn>
                  <a:cxn ang="0">
                    <a:pos x="103" y="1233"/>
                  </a:cxn>
                  <a:cxn ang="0">
                    <a:pos x="131" y="1168"/>
                  </a:cxn>
                  <a:cxn ang="0">
                    <a:pos x="64" y="1170"/>
                  </a:cxn>
                  <a:cxn ang="0">
                    <a:pos x="169" y="1082"/>
                  </a:cxn>
                  <a:cxn ang="0">
                    <a:pos x="127" y="1068"/>
                  </a:cxn>
                  <a:cxn ang="0">
                    <a:pos x="9" y="1143"/>
                  </a:cxn>
                  <a:cxn ang="0">
                    <a:pos x="11" y="1089"/>
                  </a:cxn>
                  <a:cxn ang="0">
                    <a:pos x="130" y="1021"/>
                  </a:cxn>
                  <a:cxn ang="0">
                    <a:pos x="119" y="968"/>
                  </a:cxn>
                  <a:cxn ang="0">
                    <a:pos x="91" y="919"/>
                  </a:cxn>
                  <a:cxn ang="0">
                    <a:pos x="145" y="871"/>
                  </a:cxn>
                  <a:cxn ang="0">
                    <a:pos x="49" y="902"/>
                  </a:cxn>
                  <a:cxn ang="0">
                    <a:pos x="3" y="900"/>
                  </a:cxn>
                  <a:cxn ang="0">
                    <a:pos x="44" y="857"/>
                  </a:cxn>
                  <a:cxn ang="0">
                    <a:pos x="165" y="768"/>
                  </a:cxn>
                  <a:cxn ang="0">
                    <a:pos x="125" y="757"/>
                  </a:cxn>
                  <a:cxn ang="0">
                    <a:pos x="107" y="691"/>
                  </a:cxn>
                  <a:cxn ang="0">
                    <a:pos x="142" y="640"/>
                  </a:cxn>
                  <a:cxn ang="0">
                    <a:pos x="142" y="588"/>
                  </a:cxn>
                  <a:cxn ang="0">
                    <a:pos x="63" y="632"/>
                  </a:cxn>
                  <a:cxn ang="0">
                    <a:pos x="139" y="550"/>
                  </a:cxn>
                  <a:cxn ang="0">
                    <a:pos x="154" y="507"/>
                  </a:cxn>
                  <a:cxn ang="0">
                    <a:pos x="93" y="520"/>
                  </a:cxn>
                  <a:cxn ang="0">
                    <a:pos x="195" y="480"/>
                  </a:cxn>
                  <a:cxn ang="0">
                    <a:pos x="235" y="356"/>
                  </a:cxn>
                  <a:cxn ang="0">
                    <a:pos x="289" y="273"/>
                  </a:cxn>
                  <a:cxn ang="0">
                    <a:pos x="321" y="249"/>
                  </a:cxn>
                  <a:cxn ang="0">
                    <a:pos x="251" y="232"/>
                  </a:cxn>
                  <a:cxn ang="0">
                    <a:pos x="311" y="185"/>
                  </a:cxn>
                  <a:cxn ang="0">
                    <a:pos x="342" y="144"/>
                  </a:cxn>
                  <a:cxn ang="0">
                    <a:pos x="259" y="145"/>
                  </a:cxn>
                  <a:cxn ang="0">
                    <a:pos x="229" y="166"/>
                  </a:cxn>
                  <a:cxn ang="0">
                    <a:pos x="364" y="136"/>
                  </a:cxn>
                  <a:cxn ang="0">
                    <a:pos x="432" y="175"/>
                  </a:cxn>
                  <a:cxn ang="0">
                    <a:pos x="475" y="150"/>
                  </a:cxn>
                  <a:cxn ang="0">
                    <a:pos x="550" y="31"/>
                  </a:cxn>
                  <a:cxn ang="0">
                    <a:pos x="603" y="66"/>
                  </a:cxn>
                  <a:cxn ang="0">
                    <a:pos x="724" y="0"/>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612387" name="Freeform 35"/>
              <p:cNvSpPr>
                <a:spLocks/>
              </p:cNvSpPr>
              <p:nvPr/>
            </p:nvSpPr>
            <p:spPr bwMode="auto">
              <a:xfrm>
                <a:off x="4073" y="808"/>
                <a:ext cx="130" cy="165"/>
              </a:xfrm>
              <a:custGeom>
                <a:avLst/>
                <a:gdLst/>
                <a:ahLst/>
                <a:cxnLst>
                  <a:cxn ang="0">
                    <a:pos x="522" y="22"/>
                  </a:cxn>
                  <a:cxn ang="0">
                    <a:pos x="618" y="26"/>
                  </a:cxn>
                  <a:cxn ang="0">
                    <a:pos x="648" y="58"/>
                  </a:cxn>
                  <a:cxn ang="0">
                    <a:pos x="623" y="84"/>
                  </a:cxn>
                  <a:cxn ang="0">
                    <a:pos x="585" y="82"/>
                  </a:cxn>
                  <a:cxn ang="0">
                    <a:pos x="565" y="169"/>
                  </a:cxn>
                  <a:cxn ang="0">
                    <a:pos x="496" y="239"/>
                  </a:cxn>
                  <a:cxn ang="0">
                    <a:pos x="426" y="222"/>
                  </a:cxn>
                  <a:cxn ang="0">
                    <a:pos x="380" y="169"/>
                  </a:cxn>
                  <a:cxn ang="0">
                    <a:pos x="358" y="265"/>
                  </a:cxn>
                  <a:cxn ang="0">
                    <a:pos x="312" y="381"/>
                  </a:cxn>
                  <a:cxn ang="0">
                    <a:pos x="258" y="384"/>
                  </a:cxn>
                  <a:cxn ang="0">
                    <a:pos x="227" y="364"/>
                  </a:cxn>
                  <a:cxn ang="0">
                    <a:pos x="200" y="393"/>
                  </a:cxn>
                  <a:cxn ang="0">
                    <a:pos x="220" y="437"/>
                  </a:cxn>
                  <a:cxn ang="0">
                    <a:pos x="253" y="460"/>
                  </a:cxn>
                  <a:cxn ang="0">
                    <a:pos x="263" y="505"/>
                  </a:cxn>
                  <a:cxn ang="0">
                    <a:pos x="201" y="619"/>
                  </a:cxn>
                  <a:cxn ang="0">
                    <a:pos x="270" y="641"/>
                  </a:cxn>
                  <a:cxn ang="0">
                    <a:pos x="297" y="732"/>
                  </a:cxn>
                  <a:cxn ang="0">
                    <a:pos x="205" y="796"/>
                  </a:cxn>
                  <a:cxn ang="0">
                    <a:pos x="125" y="811"/>
                  </a:cxn>
                  <a:cxn ang="0">
                    <a:pos x="132" y="756"/>
                  </a:cxn>
                  <a:cxn ang="0">
                    <a:pos x="146" y="695"/>
                  </a:cxn>
                  <a:cxn ang="0">
                    <a:pos x="68" y="727"/>
                  </a:cxn>
                  <a:cxn ang="0">
                    <a:pos x="145" y="646"/>
                  </a:cxn>
                  <a:cxn ang="0">
                    <a:pos x="80" y="626"/>
                  </a:cxn>
                  <a:cxn ang="0">
                    <a:pos x="0" y="646"/>
                  </a:cxn>
                  <a:cxn ang="0">
                    <a:pos x="21" y="600"/>
                  </a:cxn>
                  <a:cxn ang="0">
                    <a:pos x="82" y="594"/>
                  </a:cxn>
                  <a:cxn ang="0">
                    <a:pos x="128" y="572"/>
                  </a:cxn>
                  <a:cxn ang="0">
                    <a:pos x="166" y="542"/>
                  </a:cxn>
                  <a:cxn ang="0">
                    <a:pos x="129" y="527"/>
                  </a:cxn>
                  <a:cxn ang="0">
                    <a:pos x="93" y="542"/>
                  </a:cxn>
                  <a:cxn ang="0">
                    <a:pos x="43" y="503"/>
                  </a:cxn>
                  <a:cxn ang="0">
                    <a:pos x="10" y="450"/>
                  </a:cxn>
                  <a:cxn ang="0">
                    <a:pos x="71" y="420"/>
                  </a:cxn>
                  <a:cxn ang="0">
                    <a:pos x="139" y="374"/>
                  </a:cxn>
                  <a:cxn ang="0">
                    <a:pos x="182" y="298"/>
                  </a:cxn>
                  <a:cxn ang="0">
                    <a:pos x="277" y="235"/>
                  </a:cxn>
                  <a:cxn ang="0">
                    <a:pos x="234" y="220"/>
                  </a:cxn>
                  <a:cxn ang="0">
                    <a:pos x="163" y="254"/>
                  </a:cxn>
                  <a:cxn ang="0">
                    <a:pos x="176" y="242"/>
                  </a:cxn>
                  <a:cxn ang="0">
                    <a:pos x="242" y="190"/>
                  </a:cxn>
                  <a:cxn ang="0">
                    <a:pos x="232" y="161"/>
                  </a:cxn>
                  <a:cxn ang="0">
                    <a:pos x="160" y="196"/>
                  </a:cxn>
                  <a:cxn ang="0">
                    <a:pos x="157" y="159"/>
                  </a:cxn>
                  <a:cxn ang="0">
                    <a:pos x="259" y="117"/>
                  </a:cxn>
                  <a:cxn ang="0">
                    <a:pos x="332" y="129"/>
                  </a:cxn>
                  <a:cxn ang="0">
                    <a:pos x="331" y="80"/>
                  </a:cxn>
                  <a:cxn ang="0">
                    <a:pos x="355" y="27"/>
                  </a:cxn>
                  <a:cxn ang="0">
                    <a:pos x="403" y="0"/>
                  </a:cxn>
                  <a:cxn ang="0">
                    <a:pos x="449" y="15"/>
                  </a:cxn>
                  <a:cxn ang="0">
                    <a:pos x="452" y="52"/>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612388" name="Freeform 36"/>
              <p:cNvSpPr>
                <a:spLocks/>
              </p:cNvSpPr>
              <p:nvPr/>
            </p:nvSpPr>
            <p:spPr bwMode="auto">
              <a:xfrm>
                <a:off x="4205" y="822"/>
                <a:ext cx="88" cy="130"/>
              </a:xfrm>
              <a:custGeom>
                <a:avLst/>
                <a:gdLst/>
                <a:ahLst/>
                <a:cxnLst>
                  <a:cxn ang="0">
                    <a:pos x="133" y="21"/>
                  </a:cxn>
                  <a:cxn ang="0">
                    <a:pos x="100" y="35"/>
                  </a:cxn>
                  <a:cxn ang="0">
                    <a:pos x="73" y="61"/>
                  </a:cxn>
                  <a:cxn ang="0">
                    <a:pos x="119" y="67"/>
                  </a:cxn>
                  <a:cxn ang="0">
                    <a:pos x="172" y="45"/>
                  </a:cxn>
                  <a:cxn ang="0">
                    <a:pos x="195" y="64"/>
                  </a:cxn>
                  <a:cxn ang="0">
                    <a:pos x="200" y="105"/>
                  </a:cxn>
                  <a:cxn ang="0">
                    <a:pos x="183" y="135"/>
                  </a:cxn>
                  <a:cxn ang="0">
                    <a:pos x="159" y="165"/>
                  </a:cxn>
                  <a:cxn ang="0">
                    <a:pos x="160" y="179"/>
                  </a:cxn>
                  <a:cxn ang="0">
                    <a:pos x="195" y="169"/>
                  </a:cxn>
                  <a:cxn ang="0">
                    <a:pos x="237" y="142"/>
                  </a:cxn>
                  <a:cxn ang="0">
                    <a:pos x="281" y="155"/>
                  </a:cxn>
                  <a:cxn ang="0">
                    <a:pos x="292" y="183"/>
                  </a:cxn>
                  <a:cxn ang="0">
                    <a:pos x="256" y="199"/>
                  </a:cxn>
                  <a:cxn ang="0">
                    <a:pos x="231" y="219"/>
                  </a:cxn>
                  <a:cxn ang="0">
                    <a:pos x="208" y="237"/>
                  </a:cxn>
                  <a:cxn ang="0">
                    <a:pos x="237" y="263"/>
                  </a:cxn>
                  <a:cxn ang="0">
                    <a:pos x="275" y="240"/>
                  </a:cxn>
                  <a:cxn ang="0">
                    <a:pos x="296" y="230"/>
                  </a:cxn>
                  <a:cxn ang="0">
                    <a:pos x="292" y="248"/>
                  </a:cxn>
                  <a:cxn ang="0">
                    <a:pos x="291" y="270"/>
                  </a:cxn>
                  <a:cxn ang="0">
                    <a:pos x="299" y="295"/>
                  </a:cxn>
                  <a:cxn ang="0">
                    <a:pos x="281" y="311"/>
                  </a:cxn>
                  <a:cxn ang="0">
                    <a:pos x="261" y="330"/>
                  </a:cxn>
                  <a:cxn ang="0">
                    <a:pos x="296" y="343"/>
                  </a:cxn>
                  <a:cxn ang="0">
                    <a:pos x="348" y="312"/>
                  </a:cxn>
                  <a:cxn ang="0">
                    <a:pos x="405" y="321"/>
                  </a:cxn>
                  <a:cxn ang="0">
                    <a:pos x="359" y="331"/>
                  </a:cxn>
                  <a:cxn ang="0">
                    <a:pos x="319" y="359"/>
                  </a:cxn>
                  <a:cxn ang="0">
                    <a:pos x="318" y="392"/>
                  </a:cxn>
                  <a:cxn ang="0">
                    <a:pos x="367" y="378"/>
                  </a:cxn>
                  <a:cxn ang="0">
                    <a:pos x="409" y="350"/>
                  </a:cxn>
                  <a:cxn ang="0">
                    <a:pos x="434" y="372"/>
                  </a:cxn>
                  <a:cxn ang="0">
                    <a:pos x="424" y="395"/>
                  </a:cxn>
                  <a:cxn ang="0">
                    <a:pos x="389" y="405"/>
                  </a:cxn>
                  <a:cxn ang="0">
                    <a:pos x="353" y="424"/>
                  </a:cxn>
                  <a:cxn ang="0">
                    <a:pos x="386" y="485"/>
                  </a:cxn>
                  <a:cxn ang="0">
                    <a:pos x="360" y="497"/>
                  </a:cxn>
                  <a:cxn ang="0">
                    <a:pos x="343" y="513"/>
                  </a:cxn>
                  <a:cxn ang="0">
                    <a:pos x="367" y="541"/>
                  </a:cxn>
                  <a:cxn ang="0">
                    <a:pos x="404" y="526"/>
                  </a:cxn>
                  <a:cxn ang="0">
                    <a:pos x="437" y="517"/>
                  </a:cxn>
                  <a:cxn ang="0">
                    <a:pos x="393" y="548"/>
                  </a:cxn>
                  <a:cxn ang="0">
                    <a:pos x="339" y="560"/>
                  </a:cxn>
                  <a:cxn ang="0">
                    <a:pos x="405" y="590"/>
                  </a:cxn>
                  <a:cxn ang="0">
                    <a:pos x="356" y="613"/>
                  </a:cxn>
                  <a:cxn ang="0">
                    <a:pos x="326" y="653"/>
                  </a:cxn>
                  <a:cxn ang="0">
                    <a:pos x="286" y="594"/>
                  </a:cxn>
                  <a:cxn ang="0">
                    <a:pos x="277" y="456"/>
                  </a:cxn>
                  <a:cxn ang="0">
                    <a:pos x="223" y="339"/>
                  </a:cxn>
                  <a:cxn ang="0">
                    <a:pos x="180" y="286"/>
                  </a:cxn>
                  <a:cxn ang="0">
                    <a:pos x="187" y="253"/>
                  </a:cxn>
                  <a:cxn ang="0">
                    <a:pos x="177" y="227"/>
                  </a:cxn>
                  <a:cxn ang="0">
                    <a:pos x="150" y="201"/>
                  </a:cxn>
                  <a:cxn ang="0">
                    <a:pos x="135" y="161"/>
                  </a:cxn>
                  <a:cxn ang="0">
                    <a:pos x="115" y="123"/>
                  </a:cxn>
                  <a:cxn ang="0">
                    <a:pos x="59" y="105"/>
                  </a:cxn>
                  <a:cxn ang="0">
                    <a:pos x="12" y="78"/>
                  </a:cxn>
                  <a:cxn ang="0">
                    <a:pos x="16" y="35"/>
                  </a:cxn>
                  <a:cxn ang="0">
                    <a:pos x="74" y="5"/>
                  </a:cxn>
                  <a:cxn ang="0">
                    <a:pos x="135" y="2"/>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612389" name="Freeform 37"/>
              <p:cNvSpPr>
                <a:spLocks/>
              </p:cNvSpPr>
              <p:nvPr/>
            </p:nvSpPr>
            <p:spPr bwMode="auto">
              <a:xfrm>
                <a:off x="4056" y="840"/>
                <a:ext cx="17" cy="4"/>
              </a:xfrm>
              <a:custGeom>
                <a:avLst/>
                <a:gdLst/>
                <a:ahLst/>
                <a:cxnLst>
                  <a:cxn ang="0">
                    <a:pos x="86" y="13"/>
                  </a:cxn>
                  <a:cxn ang="0">
                    <a:pos x="76" y="15"/>
                  </a:cxn>
                  <a:cxn ang="0">
                    <a:pos x="67" y="16"/>
                  </a:cxn>
                  <a:cxn ang="0">
                    <a:pos x="55" y="16"/>
                  </a:cxn>
                  <a:cxn ang="0">
                    <a:pos x="44" y="17"/>
                  </a:cxn>
                  <a:cxn ang="0">
                    <a:pos x="32" y="17"/>
                  </a:cxn>
                  <a:cxn ang="0">
                    <a:pos x="20" y="17"/>
                  </a:cxn>
                  <a:cxn ang="0">
                    <a:pos x="10" y="18"/>
                  </a:cxn>
                  <a:cxn ang="0">
                    <a:pos x="2" y="23"/>
                  </a:cxn>
                  <a:cxn ang="0">
                    <a:pos x="0" y="15"/>
                  </a:cxn>
                  <a:cxn ang="0">
                    <a:pos x="6" y="9"/>
                  </a:cxn>
                  <a:cxn ang="0">
                    <a:pos x="15" y="5"/>
                  </a:cxn>
                  <a:cxn ang="0">
                    <a:pos x="28" y="2"/>
                  </a:cxn>
                  <a:cxn ang="0">
                    <a:pos x="42" y="0"/>
                  </a:cxn>
                  <a:cxn ang="0">
                    <a:pos x="58" y="2"/>
                  </a:cxn>
                  <a:cxn ang="0">
                    <a:pos x="72" y="6"/>
                  </a:cxn>
                  <a:cxn ang="0">
                    <a:pos x="86" y="1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612390" name="Freeform 38"/>
              <p:cNvSpPr>
                <a:spLocks/>
              </p:cNvSpPr>
              <p:nvPr/>
            </p:nvSpPr>
            <p:spPr bwMode="auto">
              <a:xfrm>
                <a:off x="4127" y="844"/>
                <a:ext cx="130" cy="150"/>
              </a:xfrm>
              <a:custGeom>
                <a:avLst/>
                <a:gdLst/>
                <a:ahLst/>
                <a:cxnLst>
                  <a:cxn ang="0">
                    <a:pos x="480" y="107"/>
                  </a:cxn>
                  <a:cxn ang="0">
                    <a:pos x="446" y="132"/>
                  </a:cxn>
                  <a:cxn ang="0">
                    <a:pos x="416" y="158"/>
                  </a:cxn>
                  <a:cxn ang="0">
                    <a:pos x="391" y="188"/>
                  </a:cxn>
                  <a:cxn ang="0">
                    <a:pos x="372" y="200"/>
                  </a:cxn>
                  <a:cxn ang="0">
                    <a:pos x="353" y="176"/>
                  </a:cxn>
                  <a:cxn ang="0">
                    <a:pos x="338" y="157"/>
                  </a:cxn>
                  <a:cxn ang="0">
                    <a:pos x="320" y="165"/>
                  </a:cxn>
                  <a:cxn ang="0">
                    <a:pos x="508" y="404"/>
                  </a:cxn>
                  <a:cxn ang="0">
                    <a:pos x="492" y="430"/>
                  </a:cxn>
                  <a:cxn ang="0">
                    <a:pos x="472" y="452"/>
                  </a:cxn>
                  <a:cxn ang="0">
                    <a:pos x="462" y="475"/>
                  </a:cxn>
                  <a:cxn ang="0">
                    <a:pos x="477" y="508"/>
                  </a:cxn>
                  <a:cxn ang="0">
                    <a:pos x="503" y="490"/>
                  </a:cxn>
                  <a:cxn ang="0">
                    <a:pos x="527" y="470"/>
                  </a:cxn>
                  <a:cxn ang="0">
                    <a:pos x="547" y="447"/>
                  </a:cxn>
                  <a:cxn ang="0">
                    <a:pos x="570" y="425"/>
                  </a:cxn>
                  <a:cxn ang="0">
                    <a:pos x="556" y="383"/>
                  </a:cxn>
                  <a:cxn ang="0">
                    <a:pos x="535" y="349"/>
                  </a:cxn>
                  <a:cxn ang="0">
                    <a:pos x="506" y="320"/>
                  </a:cxn>
                  <a:cxn ang="0">
                    <a:pos x="477" y="290"/>
                  </a:cxn>
                  <a:cxn ang="0">
                    <a:pos x="512" y="268"/>
                  </a:cxn>
                  <a:cxn ang="0">
                    <a:pos x="553" y="260"/>
                  </a:cxn>
                  <a:cxn ang="0">
                    <a:pos x="591" y="277"/>
                  </a:cxn>
                  <a:cxn ang="0">
                    <a:pos x="622" y="332"/>
                  </a:cxn>
                  <a:cxn ang="0">
                    <a:pos x="624" y="743"/>
                  </a:cxn>
                  <a:cxn ang="0">
                    <a:pos x="566" y="744"/>
                  </a:cxn>
                  <a:cxn ang="0">
                    <a:pos x="505" y="733"/>
                  </a:cxn>
                  <a:cxn ang="0">
                    <a:pos x="444" y="719"/>
                  </a:cxn>
                  <a:cxn ang="0">
                    <a:pos x="365" y="703"/>
                  </a:cxn>
                  <a:cxn ang="0">
                    <a:pos x="266" y="678"/>
                  </a:cxn>
                  <a:cxn ang="0">
                    <a:pos x="173" y="640"/>
                  </a:cxn>
                  <a:cxn ang="0">
                    <a:pos x="98" y="579"/>
                  </a:cxn>
                  <a:cxn ang="0">
                    <a:pos x="80" y="499"/>
                  </a:cxn>
                  <a:cxn ang="0">
                    <a:pos x="52" y="443"/>
                  </a:cxn>
                  <a:cxn ang="0">
                    <a:pos x="9" y="398"/>
                  </a:cxn>
                  <a:cxn ang="0">
                    <a:pos x="8" y="344"/>
                  </a:cxn>
                  <a:cxn ang="0">
                    <a:pos x="33" y="281"/>
                  </a:cxn>
                  <a:cxn ang="0">
                    <a:pos x="59" y="235"/>
                  </a:cxn>
                  <a:cxn ang="0">
                    <a:pos x="109" y="190"/>
                  </a:cxn>
                  <a:cxn ang="0">
                    <a:pos x="144" y="132"/>
                  </a:cxn>
                  <a:cxn ang="0">
                    <a:pos x="154" y="104"/>
                  </a:cxn>
                  <a:cxn ang="0">
                    <a:pos x="180" y="123"/>
                  </a:cxn>
                  <a:cxn ang="0">
                    <a:pos x="213" y="130"/>
                  </a:cxn>
                  <a:cxn ang="0">
                    <a:pos x="245" y="118"/>
                  </a:cxn>
                  <a:cxn ang="0">
                    <a:pos x="269" y="91"/>
                  </a:cxn>
                  <a:cxn ang="0">
                    <a:pos x="295" y="66"/>
                  </a:cxn>
                  <a:cxn ang="0">
                    <a:pos x="320" y="42"/>
                  </a:cxn>
                  <a:cxn ang="0">
                    <a:pos x="341" y="13"/>
                  </a:cxn>
                  <a:cxn ang="0">
                    <a:pos x="367" y="12"/>
                  </a:cxn>
                  <a:cxn ang="0">
                    <a:pos x="409" y="28"/>
                  </a:cxn>
                  <a:cxn ang="0">
                    <a:pos x="452" y="43"/>
                  </a:cxn>
                  <a:cxn ang="0">
                    <a:pos x="486" y="70"/>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612391" name="Freeform 39"/>
              <p:cNvSpPr>
                <a:spLocks/>
              </p:cNvSpPr>
              <p:nvPr/>
            </p:nvSpPr>
            <p:spPr bwMode="auto">
              <a:xfrm>
                <a:off x="4210" y="855"/>
                <a:ext cx="315" cy="286"/>
              </a:xfrm>
              <a:custGeom>
                <a:avLst/>
                <a:gdLst/>
                <a:ahLst/>
                <a:cxnLst>
                  <a:cxn ang="0">
                    <a:pos x="1292" y="214"/>
                  </a:cxn>
                  <a:cxn ang="0">
                    <a:pos x="1353" y="161"/>
                  </a:cxn>
                  <a:cxn ang="0">
                    <a:pos x="1399" y="92"/>
                  </a:cxn>
                  <a:cxn ang="0">
                    <a:pos x="1454" y="25"/>
                  </a:cxn>
                  <a:cxn ang="0">
                    <a:pos x="1477" y="40"/>
                  </a:cxn>
                  <a:cxn ang="0">
                    <a:pos x="1440" y="116"/>
                  </a:cxn>
                  <a:cxn ang="0">
                    <a:pos x="1389" y="184"/>
                  </a:cxn>
                  <a:cxn ang="0">
                    <a:pos x="1336" y="248"/>
                  </a:cxn>
                  <a:cxn ang="0">
                    <a:pos x="1313" y="287"/>
                  </a:cxn>
                  <a:cxn ang="0">
                    <a:pos x="1319" y="300"/>
                  </a:cxn>
                  <a:cxn ang="0">
                    <a:pos x="1332" y="309"/>
                  </a:cxn>
                  <a:cxn ang="0">
                    <a:pos x="1346" y="312"/>
                  </a:cxn>
                  <a:cxn ang="0">
                    <a:pos x="1572" y="290"/>
                  </a:cxn>
                  <a:cxn ang="0">
                    <a:pos x="1500" y="339"/>
                  </a:cxn>
                  <a:cxn ang="0">
                    <a:pos x="1408" y="358"/>
                  </a:cxn>
                  <a:cxn ang="0">
                    <a:pos x="1335" y="387"/>
                  </a:cxn>
                  <a:cxn ang="0">
                    <a:pos x="1324" y="466"/>
                  </a:cxn>
                  <a:cxn ang="0">
                    <a:pos x="1405" y="507"/>
                  </a:cxn>
                  <a:cxn ang="0">
                    <a:pos x="1263" y="530"/>
                  </a:cxn>
                  <a:cxn ang="0">
                    <a:pos x="1130" y="584"/>
                  </a:cxn>
                  <a:cxn ang="0">
                    <a:pos x="1013" y="670"/>
                  </a:cxn>
                  <a:cxn ang="0">
                    <a:pos x="898" y="813"/>
                  </a:cxn>
                  <a:cxn ang="0">
                    <a:pos x="770" y="999"/>
                  </a:cxn>
                  <a:cxn ang="0">
                    <a:pos x="627" y="1176"/>
                  </a:cxn>
                  <a:cxn ang="0">
                    <a:pos x="458" y="1323"/>
                  </a:cxn>
                  <a:cxn ang="0">
                    <a:pos x="346" y="1378"/>
                  </a:cxn>
                  <a:cxn ang="0">
                    <a:pos x="317" y="1378"/>
                  </a:cxn>
                  <a:cxn ang="0">
                    <a:pos x="285" y="1381"/>
                  </a:cxn>
                  <a:cxn ang="0">
                    <a:pos x="257" y="1392"/>
                  </a:cxn>
                  <a:cxn ang="0">
                    <a:pos x="17" y="1430"/>
                  </a:cxn>
                  <a:cxn ang="0">
                    <a:pos x="0" y="1361"/>
                  </a:cxn>
                  <a:cxn ang="0">
                    <a:pos x="6" y="1297"/>
                  </a:cxn>
                  <a:cxn ang="0">
                    <a:pos x="19" y="1232"/>
                  </a:cxn>
                  <a:cxn ang="0">
                    <a:pos x="27" y="1171"/>
                  </a:cxn>
                  <a:cxn ang="0">
                    <a:pos x="118" y="1169"/>
                  </a:cxn>
                  <a:cxn ang="0">
                    <a:pos x="207" y="1157"/>
                  </a:cxn>
                  <a:cxn ang="0">
                    <a:pos x="293" y="1136"/>
                  </a:cxn>
                  <a:cxn ang="0">
                    <a:pos x="380" y="1119"/>
                  </a:cxn>
                  <a:cxn ang="0">
                    <a:pos x="961" y="442"/>
                  </a:cxn>
                  <a:cxn ang="0">
                    <a:pos x="962" y="344"/>
                  </a:cxn>
                  <a:cxn ang="0">
                    <a:pos x="964" y="246"/>
                  </a:cxn>
                  <a:cxn ang="0">
                    <a:pos x="963" y="155"/>
                  </a:cxn>
                  <a:cxn ang="0">
                    <a:pos x="979" y="132"/>
                  </a:cxn>
                  <a:cxn ang="0">
                    <a:pos x="998" y="182"/>
                  </a:cxn>
                  <a:cxn ang="0">
                    <a:pos x="1013" y="236"/>
                  </a:cxn>
                  <a:cxn ang="0">
                    <a:pos x="1044" y="278"/>
                  </a:cxn>
                  <a:cxn ang="0">
                    <a:pos x="1104" y="263"/>
                  </a:cxn>
                  <a:cxn ang="0">
                    <a:pos x="1144" y="195"/>
                  </a:cxn>
                  <a:cxn ang="0">
                    <a:pos x="1170" y="116"/>
                  </a:cxn>
                  <a:cxn ang="0">
                    <a:pos x="1198" y="36"/>
                  </a:cxn>
                  <a:cxn ang="0">
                    <a:pos x="1228" y="25"/>
                  </a:cxn>
                  <a:cxn ang="0">
                    <a:pos x="1234" y="85"/>
                  </a:cxn>
                  <a:cxn ang="0">
                    <a:pos x="1235" y="148"/>
                  </a:cxn>
                  <a:cxn ang="0">
                    <a:pos x="1241" y="204"/>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612392" name="Freeform 40"/>
              <p:cNvSpPr>
                <a:spLocks/>
              </p:cNvSpPr>
              <p:nvPr/>
            </p:nvSpPr>
            <p:spPr bwMode="auto">
              <a:xfrm>
                <a:off x="4220" y="878"/>
                <a:ext cx="10" cy="8"/>
              </a:xfrm>
              <a:custGeom>
                <a:avLst/>
                <a:gdLst/>
                <a:ahLst/>
                <a:cxnLst>
                  <a:cxn ang="0">
                    <a:pos x="52" y="20"/>
                  </a:cxn>
                  <a:cxn ang="0">
                    <a:pos x="45" y="22"/>
                  </a:cxn>
                  <a:cxn ang="0">
                    <a:pos x="43" y="30"/>
                  </a:cxn>
                  <a:cxn ang="0">
                    <a:pos x="42" y="37"/>
                  </a:cxn>
                  <a:cxn ang="0">
                    <a:pos x="42" y="42"/>
                  </a:cxn>
                  <a:cxn ang="0">
                    <a:pos x="0" y="20"/>
                  </a:cxn>
                  <a:cxn ang="0">
                    <a:pos x="21" y="0"/>
                  </a:cxn>
                  <a:cxn ang="0">
                    <a:pos x="52" y="20"/>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612393" name="Freeform 41"/>
              <p:cNvSpPr>
                <a:spLocks/>
              </p:cNvSpPr>
              <p:nvPr/>
            </p:nvSpPr>
            <p:spPr bwMode="auto">
              <a:xfrm>
                <a:off x="4081" y="893"/>
                <a:ext cx="27" cy="14"/>
              </a:xfrm>
              <a:custGeom>
                <a:avLst/>
                <a:gdLst/>
                <a:ahLst/>
                <a:cxnLst>
                  <a:cxn ang="0">
                    <a:pos x="134" y="5"/>
                  </a:cxn>
                  <a:cxn ang="0">
                    <a:pos x="117" y="14"/>
                  </a:cxn>
                  <a:cxn ang="0">
                    <a:pos x="104" y="27"/>
                  </a:cxn>
                  <a:cxn ang="0">
                    <a:pos x="89" y="39"/>
                  </a:cxn>
                  <a:cxn ang="0">
                    <a:pos x="74" y="52"/>
                  </a:cxn>
                  <a:cxn ang="0">
                    <a:pos x="57" y="62"/>
                  </a:cxn>
                  <a:cxn ang="0">
                    <a:pos x="40" y="69"/>
                  </a:cxn>
                  <a:cxn ang="0">
                    <a:pos x="20" y="71"/>
                  </a:cxn>
                  <a:cxn ang="0">
                    <a:pos x="0" y="68"/>
                  </a:cxn>
                  <a:cxn ang="0">
                    <a:pos x="11" y="54"/>
                  </a:cxn>
                  <a:cxn ang="0">
                    <a:pos x="27" y="42"/>
                  </a:cxn>
                  <a:cxn ang="0">
                    <a:pos x="44" y="28"/>
                  </a:cxn>
                  <a:cxn ang="0">
                    <a:pos x="62" y="17"/>
                  </a:cxn>
                  <a:cxn ang="0">
                    <a:pos x="80" y="8"/>
                  </a:cxn>
                  <a:cxn ang="0">
                    <a:pos x="99" y="2"/>
                  </a:cxn>
                  <a:cxn ang="0">
                    <a:pos x="116" y="0"/>
                  </a:cxn>
                  <a:cxn ang="0">
                    <a:pos x="134" y="5"/>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612394" name="Freeform 42"/>
              <p:cNvSpPr>
                <a:spLocks/>
              </p:cNvSpPr>
              <p:nvPr/>
            </p:nvSpPr>
            <p:spPr bwMode="auto">
              <a:xfrm>
                <a:off x="4147" y="896"/>
                <a:ext cx="43" cy="37"/>
              </a:xfrm>
              <a:custGeom>
                <a:avLst/>
                <a:gdLst/>
                <a:ahLst/>
                <a:cxnLst>
                  <a:cxn ang="0">
                    <a:pos x="208" y="3"/>
                  </a:cxn>
                  <a:cxn ang="0">
                    <a:pos x="212" y="21"/>
                  </a:cxn>
                  <a:cxn ang="0">
                    <a:pos x="214" y="39"/>
                  </a:cxn>
                  <a:cxn ang="0">
                    <a:pos x="211" y="56"/>
                  </a:cxn>
                  <a:cxn ang="0">
                    <a:pos x="207" y="73"/>
                  </a:cxn>
                  <a:cxn ang="0">
                    <a:pos x="200" y="89"/>
                  </a:cxn>
                  <a:cxn ang="0">
                    <a:pos x="192" y="104"/>
                  </a:cxn>
                  <a:cxn ang="0">
                    <a:pos x="183" y="120"/>
                  </a:cxn>
                  <a:cxn ang="0">
                    <a:pos x="176" y="137"/>
                  </a:cxn>
                  <a:cxn ang="0">
                    <a:pos x="158" y="147"/>
                  </a:cxn>
                  <a:cxn ang="0">
                    <a:pos x="140" y="159"/>
                  </a:cxn>
                  <a:cxn ang="0">
                    <a:pos x="120" y="168"/>
                  </a:cxn>
                  <a:cxn ang="0">
                    <a:pos x="101" y="177"/>
                  </a:cxn>
                  <a:cxn ang="0">
                    <a:pos x="78" y="181"/>
                  </a:cxn>
                  <a:cxn ang="0">
                    <a:pos x="55" y="185"/>
                  </a:cxn>
                  <a:cxn ang="0">
                    <a:pos x="33" y="183"/>
                  </a:cxn>
                  <a:cxn ang="0">
                    <a:pos x="10" y="179"/>
                  </a:cxn>
                  <a:cxn ang="0">
                    <a:pos x="1" y="166"/>
                  </a:cxn>
                  <a:cxn ang="0">
                    <a:pos x="0" y="156"/>
                  </a:cxn>
                  <a:cxn ang="0">
                    <a:pos x="2" y="145"/>
                  </a:cxn>
                  <a:cxn ang="0">
                    <a:pos x="9" y="135"/>
                  </a:cxn>
                  <a:cxn ang="0">
                    <a:pos x="16" y="124"/>
                  </a:cxn>
                  <a:cxn ang="0">
                    <a:pos x="24" y="112"/>
                  </a:cxn>
                  <a:cxn ang="0">
                    <a:pos x="29" y="99"/>
                  </a:cxn>
                  <a:cxn ang="0">
                    <a:pos x="32" y="85"/>
                  </a:cxn>
                  <a:cxn ang="0">
                    <a:pos x="47" y="68"/>
                  </a:cxn>
                  <a:cxn ang="0">
                    <a:pos x="65" y="52"/>
                  </a:cxn>
                  <a:cxn ang="0">
                    <a:pos x="85" y="35"/>
                  </a:cxn>
                  <a:cxn ang="0">
                    <a:pos x="107" y="23"/>
                  </a:cxn>
                  <a:cxn ang="0">
                    <a:pos x="130" y="12"/>
                  </a:cxn>
                  <a:cxn ang="0">
                    <a:pos x="154" y="4"/>
                  </a:cxn>
                  <a:cxn ang="0">
                    <a:pos x="180" y="0"/>
                  </a:cxn>
                  <a:cxn ang="0">
                    <a:pos x="208" y="3"/>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612395" name="Freeform 43"/>
              <p:cNvSpPr>
                <a:spLocks/>
              </p:cNvSpPr>
              <p:nvPr/>
            </p:nvSpPr>
            <p:spPr bwMode="auto">
              <a:xfrm>
                <a:off x="4170" y="904"/>
                <a:ext cx="9" cy="13"/>
              </a:xfrm>
              <a:custGeom>
                <a:avLst/>
                <a:gdLst/>
                <a:ahLst/>
                <a:cxnLst>
                  <a:cxn ang="0">
                    <a:pos x="22" y="62"/>
                  </a:cxn>
                  <a:cxn ang="0">
                    <a:pos x="7" y="50"/>
                  </a:cxn>
                  <a:cxn ang="0">
                    <a:pos x="0" y="39"/>
                  </a:cxn>
                  <a:cxn ang="0">
                    <a:pos x="0" y="29"/>
                  </a:cxn>
                  <a:cxn ang="0">
                    <a:pos x="5" y="20"/>
                  </a:cxn>
                  <a:cxn ang="0">
                    <a:pos x="13" y="11"/>
                  </a:cxn>
                  <a:cxn ang="0">
                    <a:pos x="24" y="5"/>
                  </a:cxn>
                  <a:cxn ang="0">
                    <a:pos x="34" y="0"/>
                  </a:cxn>
                  <a:cxn ang="0">
                    <a:pos x="44" y="0"/>
                  </a:cxn>
                  <a:cxn ang="0">
                    <a:pos x="46" y="7"/>
                  </a:cxn>
                  <a:cxn ang="0">
                    <a:pos x="47" y="15"/>
                  </a:cxn>
                  <a:cxn ang="0">
                    <a:pos x="46" y="23"/>
                  </a:cxn>
                  <a:cxn ang="0">
                    <a:pos x="45" y="31"/>
                  </a:cxn>
                  <a:cxn ang="0">
                    <a:pos x="40" y="39"/>
                  </a:cxn>
                  <a:cxn ang="0">
                    <a:pos x="35" y="47"/>
                  </a:cxn>
                  <a:cxn ang="0">
                    <a:pos x="28" y="55"/>
                  </a:cxn>
                  <a:cxn ang="0">
                    <a:pos x="22" y="62"/>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612396" name="Freeform 44"/>
              <p:cNvSpPr>
                <a:spLocks/>
              </p:cNvSpPr>
              <p:nvPr/>
            </p:nvSpPr>
            <p:spPr bwMode="auto">
              <a:xfrm>
                <a:off x="4160" y="913"/>
                <a:ext cx="10" cy="10"/>
              </a:xfrm>
              <a:custGeom>
                <a:avLst/>
                <a:gdLst/>
                <a:ahLst/>
                <a:cxnLst>
                  <a:cxn ang="0">
                    <a:pos x="52" y="42"/>
                  </a:cxn>
                  <a:cxn ang="0">
                    <a:pos x="50" y="44"/>
                  </a:cxn>
                  <a:cxn ang="0">
                    <a:pos x="44" y="46"/>
                  </a:cxn>
                  <a:cxn ang="0">
                    <a:pos x="37" y="48"/>
                  </a:cxn>
                  <a:cxn ang="0">
                    <a:pos x="29" y="50"/>
                  </a:cxn>
                  <a:cxn ang="0">
                    <a:pos x="20" y="50"/>
                  </a:cxn>
                  <a:cxn ang="0">
                    <a:pos x="11" y="51"/>
                  </a:cxn>
                  <a:cxn ang="0">
                    <a:pos x="5" y="51"/>
                  </a:cxn>
                  <a:cxn ang="0">
                    <a:pos x="0" y="52"/>
                  </a:cxn>
                  <a:cxn ang="0">
                    <a:pos x="22" y="0"/>
                  </a:cxn>
                  <a:cxn ang="0">
                    <a:pos x="52" y="42"/>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612397" name="Freeform 45"/>
              <p:cNvSpPr>
                <a:spLocks/>
              </p:cNvSpPr>
              <p:nvPr/>
            </p:nvSpPr>
            <p:spPr bwMode="auto">
              <a:xfrm>
                <a:off x="4222" y="954"/>
                <a:ext cx="19" cy="13"/>
              </a:xfrm>
              <a:custGeom>
                <a:avLst/>
                <a:gdLst/>
                <a:ahLst/>
                <a:cxnLst>
                  <a:cxn ang="0">
                    <a:pos x="93" y="11"/>
                  </a:cxn>
                  <a:cxn ang="0">
                    <a:pos x="94" y="18"/>
                  </a:cxn>
                  <a:cxn ang="0">
                    <a:pos x="93" y="26"/>
                  </a:cxn>
                  <a:cxn ang="0">
                    <a:pos x="89" y="33"/>
                  </a:cxn>
                  <a:cxn ang="0">
                    <a:pos x="84" y="41"/>
                  </a:cxn>
                  <a:cxn ang="0">
                    <a:pos x="76" y="46"/>
                  </a:cxn>
                  <a:cxn ang="0">
                    <a:pos x="67" y="53"/>
                  </a:cxn>
                  <a:cxn ang="0">
                    <a:pos x="58" y="58"/>
                  </a:cxn>
                  <a:cxn ang="0">
                    <a:pos x="51" y="63"/>
                  </a:cxn>
                  <a:cxn ang="0">
                    <a:pos x="38" y="62"/>
                  </a:cxn>
                  <a:cxn ang="0">
                    <a:pos x="29" y="62"/>
                  </a:cxn>
                  <a:cxn ang="0">
                    <a:pos x="20" y="61"/>
                  </a:cxn>
                  <a:cxn ang="0">
                    <a:pos x="14" y="59"/>
                  </a:cxn>
                  <a:cxn ang="0">
                    <a:pos x="7" y="54"/>
                  </a:cxn>
                  <a:cxn ang="0">
                    <a:pos x="3" y="50"/>
                  </a:cxn>
                  <a:cxn ang="0">
                    <a:pos x="0" y="42"/>
                  </a:cxn>
                  <a:cxn ang="0">
                    <a:pos x="0" y="32"/>
                  </a:cxn>
                  <a:cxn ang="0">
                    <a:pos x="10" y="29"/>
                  </a:cxn>
                  <a:cxn ang="0">
                    <a:pos x="20" y="24"/>
                  </a:cxn>
                  <a:cxn ang="0">
                    <a:pos x="31" y="16"/>
                  </a:cxn>
                  <a:cxn ang="0">
                    <a:pos x="42" y="9"/>
                  </a:cxn>
                  <a:cxn ang="0">
                    <a:pos x="52" y="2"/>
                  </a:cxn>
                  <a:cxn ang="0">
                    <a:pos x="63" y="0"/>
                  </a:cxn>
                  <a:cxn ang="0">
                    <a:pos x="77" y="2"/>
                  </a:cxn>
                  <a:cxn ang="0">
                    <a:pos x="93" y="11"/>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612398" name="Freeform 46"/>
              <p:cNvSpPr>
                <a:spLocks/>
              </p:cNvSpPr>
              <p:nvPr/>
            </p:nvSpPr>
            <p:spPr bwMode="auto">
              <a:xfrm>
                <a:off x="4222" y="958"/>
                <a:ext cx="102" cy="121"/>
              </a:xfrm>
              <a:custGeom>
                <a:avLst/>
                <a:gdLst/>
                <a:ahLst/>
                <a:cxnLst>
                  <a:cxn ang="0">
                    <a:pos x="408" y="72"/>
                  </a:cxn>
                  <a:cxn ang="0">
                    <a:pos x="422" y="148"/>
                  </a:cxn>
                  <a:cxn ang="0">
                    <a:pos x="449" y="220"/>
                  </a:cxn>
                  <a:cxn ang="0">
                    <a:pos x="487" y="285"/>
                  </a:cxn>
                  <a:cxn ang="0">
                    <a:pos x="500" y="329"/>
                  </a:cxn>
                  <a:cxn ang="0">
                    <a:pos x="475" y="363"/>
                  </a:cxn>
                  <a:cxn ang="0">
                    <a:pos x="444" y="398"/>
                  </a:cxn>
                  <a:cxn ang="0">
                    <a:pos x="411" y="432"/>
                  </a:cxn>
                  <a:cxn ang="0">
                    <a:pos x="366" y="418"/>
                  </a:cxn>
                  <a:cxn ang="0">
                    <a:pos x="392" y="393"/>
                  </a:cxn>
                  <a:cxn ang="0">
                    <a:pos x="422" y="369"/>
                  </a:cxn>
                  <a:cxn ang="0">
                    <a:pos x="444" y="342"/>
                  </a:cxn>
                  <a:cxn ang="0">
                    <a:pos x="448" y="314"/>
                  </a:cxn>
                  <a:cxn ang="0">
                    <a:pos x="422" y="297"/>
                  </a:cxn>
                  <a:cxn ang="0">
                    <a:pos x="396" y="294"/>
                  </a:cxn>
                  <a:cxn ang="0">
                    <a:pos x="369" y="296"/>
                  </a:cxn>
                  <a:cxn ang="0">
                    <a:pos x="344" y="304"/>
                  </a:cxn>
                  <a:cxn ang="0">
                    <a:pos x="316" y="264"/>
                  </a:cxn>
                  <a:cxn ang="0">
                    <a:pos x="301" y="219"/>
                  </a:cxn>
                  <a:cxn ang="0">
                    <a:pos x="284" y="180"/>
                  </a:cxn>
                  <a:cxn ang="0">
                    <a:pos x="252" y="158"/>
                  </a:cxn>
                  <a:cxn ang="0">
                    <a:pos x="227" y="202"/>
                  </a:cxn>
                  <a:cxn ang="0">
                    <a:pos x="212" y="254"/>
                  </a:cxn>
                  <a:cxn ang="0">
                    <a:pos x="201" y="310"/>
                  </a:cxn>
                  <a:cxn ang="0">
                    <a:pos x="189" y="366"/>
                  </a:cxn>
                  <a:cxn ang="0">
                    <a:pos x="150" y="381"/>
                  </a:cxn>
                  <a:cxn ang="0">
                    <a:pos x="112" y="397"/>
                  </a:cxn>
                  <a:cxn ang="0">
                    <a:pos x="72" y="412"/>
                  </a:cxn>
                  <a:cxn ang="0">
                    <a:pos x="34" y="428"/>
                  </a:cxn>
                  <a:cxn ang="0">
                    <a:pos x="69" y="462"/>
                  </a:cxn>
                  <a:cxn ang="0">
                    <a:pos x="121" y="486"/>
                  </a:cxn>
                  <a:cxn ang="0">
                    <a:pos x="158" y="520"/>
                  </a:cxn>
                  <a:cxn ang="0">
                    <a:pos x="148" y="584"/>
                  </a:cxn>
                  <a:cxn ang="0">
                    <a:pos x="122" y="591"/>
                  </a:cxn>
                  <a:cxn ang="0">
                    <a:pos x="93" y="598"/>
                  </a:cxn>
                  <a:cxn ang="0">
                    <a:pos x="63" y="602"/>
                  </a:cxn>
                  <a:cxn ang="0">
                    <a:pos x="34" y="604"/>
                  </a:cxn>
                  <a:cxn ang="0">
                    <a:pos x="39" y="574"/>
                  </a:cxn>
                  <a:cxn ang="0">
                    <a:pos x="34" y="549"/>
                  </a:cxn>
                  <a:cxn ang="0">
                    <a:pos x="19" y="528"/>
                  </a:cxn>
                  <a:cxn ang="0">
                    <a:pos x="3" y="511"/>
                  </a:cxn>
                  <a:cxn ang="0">
                    <a:pos x="1" y="443"/>
                  </a:cxn>
                  <a:cxn ang="0">
                    <a:pos x="0" y="369"/>
                  </a:cxn>
                  <a:cxn ang="0">
                    <a:pos x="2" y="294"/>
                  </a:cxn>
                  <a:cxn ang="0">
                    <a:pos x="13" y="221"/>
                  </a:cxn>
                  <a:cxn ang="0">
                    <a:pos x="61" y="229"/>
                  </a:cxn>
                  <a:cxn ang="0">
                    <a:pos x="109" y="236"/>
                  </a:cxn>
                  <a:cxn ang="0">
                    <a:pos x="157" y="235"/>
                  </a:cxn>
                  <a:cxn ang="0">
                    <a:pos x="200" y="221"/>
                  </a:cxn>
                  <a:cxn ang="0">
                    <a:pos x="231" y="156"/>
                  </a:cxn>
                  <a:cxn ang="0">
                    <a:pos x="226" y="77"/>
                  </a:cxn>
                  <a:cxn ang="0">
                    <a:pos x="238" y="15"/>
                  </a:cxn>
                  <a:cxn ang="0">
                    <a:pos x="324" y="3"/>
                  </a:cxn>
                  <a:cxn ang="0">
                    <a:pos x="348" y="10"/>
                  </a:cxn>
                  <a:cxn ang="0">
                    <a:pos x="373" y="10"/>
                  </a:cxn>
                  <a:cxn ang="0">
                    <a:pos x="393" y="14"/>
                  </a:cxn>
                  <a:cxn ang="0">
                    <a:pos x="406" y="34"/>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612399" name="Freeform 47"/>
              <p:cNvSpPr>
                <a:spLocks/>
              </p:cNvSpPr>
              <p:nvPr/>
            </p:nvSpPr>
            <p:spPr bwMode="auto">
              <a:xfrm>
                <a:off x="4108" y="967"/>
                <a:ext cx="69" cy="92"/>
              </a:xfrm>
              <a:custGeom>
                <a:avLst/>
                <a:gdLst/>
                <a:ahLst/>
                <a:cxnLst>
                  <a:cxn ang="0">
                    <a:pos x="255" y="100"/>
                  </a:cxn>
                  <a:cxn ang="0">
                    <a:pos x="262" y="125"/>
                  </a:cxn>
                  <a:cxn ang="0">
                    <a:pos x="264" y="151"/>
                  </a:cxn>
                  <a:cxn ang="0">
                    <a:pos x="261" y="175"/>
                  </a:cxn>
                  <a:cxn ang="0">
                    <a:pos x="251" y="189"/>
                  </a:cxn>
                  <a:cxn ang="0">
                    <a:pos x="236" y="196"/>
                  </a:cxn>
                  <a:cxn ang="0">
                    <a:pos x="223" y="204"/>
                  </a:cxn>
                  <a:cxn ang="0">
                    <a:pos x="210" y="212"/>
                  </a:cxn>
                  <a:cxn ang="0">
                    <a:pos x="214" y="239"/>
                  </a:cxn>
                  <a:cxn ang="0">
                    <a:pos x="246" y="257"/>
                  </a:cxn>
                  <a:cxn ang="0">
                    <a:pos x="287" y="258"/>
                  </a:cxn>
                  <a:cxn ang="0">
                    <a:pos x="327" y="275"/>
                  </a:cxn>
                  <a:cxn ang="0">
                    <a:pos x="345" y="322"/>
                  </a:cxn>
                  <a:cxn ang="0">
                    <a:pos x="343" y="367"/>
                  </a:cxn>
                  <a:cxn ang="0">
                    <a:pos x="329" y="408"/>
                  </a:cxn>
                  <a:cxn ang="0">
                    <a:pos x="300" y="441"/>
                  </a:cxn>
                  <a:cxn ang="0">
                    <a:pos x="273" y="459"/>
                  </a:cxn>
                  <a:cxn ang="0">
                    <a:pos x="277" y="458"/>
                  </a:cxn>
                  <a:cxn ang="0">
                    <a:pos x="294" y="444"/>
                  </a:cxn>
                  <a:cxn ang="0">
                    <a:pos x="303" y="424"/>
                  </a:cxn>
                  <a:cxn ang="0">
                    <a:pos x="268" y="415"/>
                  </a:cxn>
                  <a:cxn ang="0">
                    <a:pos x="230" y="383"/>
                  </a:cxn>
                  <a:cxn ang="0">
                    <a:pos x="205" y="339"/>
                  </a:cxn>
                  <a:cxn ang="0">
                    <a:pos x="166" y="323"/>
                  </a:cxn>
                  <a:cxn ang="0">
                    <a:pos x="130" y="344"/>
                  </a:cxn>
                  <a:cxn ang="0">
                    <a:pos x="138" y="341"/>
                  </a:cxn>
                  <a:cxn ang="0">
                    <a:pos x="159" y="326"/>
                  </a:cxn>
                  <a:cxn ang="0">
                    <a:pos x="180" y="308"/>
                  </a:cxn>
                  <a:cxn ang="0">
                    <a:pos x="173" y="278"/>
                  </a:cxn>
                  <a:cxn ang="0">
                    <a:pos x="147" y="273"/>
                  </a:cxn>
                  <a:cxn ang="0">
                    <a:pos x="121" y="293"/>
                  </a:cxn>
                  <a:cxn ang="0">
                    <a:pos x="94" y="315"/>
                  </a:cxn>
                  <a:cxn ang="0">
                    <a:pos x="78" y="318"/>
                  </a:cxn>
                  <a:cxn ang="0">
                    <a:pos x="90" y="306"/>
                  </a:cxn>
                  <a:cxn ang="0">
                    <a:pos x="107" y="287"/>
                  </a:cxn>
                  <a:cxn ang="0">
                    <a:pos x="105" y="261"/>
                  </a:cxn>
                  <a:cxn ang="0">
                    <a:pos x="102" y="233"/>
                  </a:cxn>
                  <a:cxn ang="0">
                    <a:pos x="131" y="215"/>
                  </a:cxn>
                  <a:cxn ang="0">
                    <a:pos x="159" y="201"/>
                  </a:cxn>
                  <a:cxn ang="0">
                    <a:pos x="164" y="180"/>
                  </a:cxn>
                  <a:cxn ang="0">
                    <a:pos x="133" y="164"/>
                  </a:cxn>
                  <a:cxn ang="0">
                    <a:pos x="95" y="187"/>
                  </a:cxn>
                  <a:cxn ang="0">
                    <a:pos x="61" y="216"/>
                  </a:cxn>
                  <a:cxn ang="0">
                    <a:pos x="27" y="232"/>
                  </a:cxn>
                  <a:cxn ang="0">
                    <a:pos x="21" y="207"/>
                  </a:cxn>
                  <a:cxn ang="0">
                    <a:pos x="55" y="174"/>
                  </a:cxn>
                  <a:cxn ang="0">
                    <a:pos x="95" y="145"/>
                  </a:cxn>
                  <a:cxn ang="0">
                    <a:pos x="126" y="117"/>
                  </a:cxn>
                  <a:cxn ang="0">
                    <a:pos x="114" y="100"/>
                  </a:cxn>
                  <a:cxn ang="0">
                    <a:pos x="79" y="106"/>
                  </a:cxn>
                  <a:cxn ang="0">
                    <a:pos x="47" y="125"/>
                  </a:cxn>
                  <a:cxn ang="0">
                    <a:pos x="15" y="144"/>
                  </a:cxn>
                  <a:cxn ang="0">
                    <a:pos x="19" y="152"/>
                  </a:cxn>
                  <a:cxn ang="0">
                    <a:pos x="32" y="123"/>
                  </a:cxn>
                  <a:cxn ang="0">
                    <a:pos x="33" y="82"/>
                  </a:cxn>
                  <a:cxn ang="0">
                    <a:pos x="55" y="48"/>
                  </a:cxn>
                  <a:cxn ang="0">
                    <a:pos x="102" y="10"/>
                  </a:cxn>
                  <a:cxn ang="0">
                    <a:pos x="142" y="4"/>
                  </a:cxn>
                  <a:cxn ang="0">
                    <a:pos x="182" y="38"/>
                  </a:cxn>
                  <a:cxn ang="0">
                    <a:pos x="225" y="78"/>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612400" name="Freeform 48"/>
              <p:cNvSpPr>
                <a:spLocks/>
              </p:cNvSpPr>
              <p:nvPr/>
            </p:nvSpPr>
            <p:spPr bwMode="auto">
              <a:xfrm>
                <a:off x="4170" y="989"/>
                <a:ext cx="44" cy="74"/>
              </a:xfrm>
              <a:custGeom>
                <a:avLst/>
                <a:gdLst/>
                <a:ahLst/>
                <a:cxnLst>
                  <a:cxn ang="0">
                    <a:pos x="218" y="52"/>
                  </a:cxn>
                  <a:cxn ang="0">
                    <a:pos x="213" y="91"/>
                  </a:cxn>
                  <a:cxn ang="0">
                    <a:pos x="208" y="130"/>
                  </a:cxn>
                  <a:cxn ang="0">
                    <a:pos x="204" y="168"/>
                  </a:cxn>
                  <a:cxn ang="0">
                    <a:pos x="201" y="208"/>
                  </a:cxn>
                  <a:cxn ang="0">
                    <a:pos x="198" y="246"/>
                  </a:cxn>
                  <a:cxn ang="0">
                    <a:pos x="198" y="286"/>
                  </a:cxn>
                  <a:cxn ang="0">
                    <a:pos x="201" y="324"/>
                  </a:cxn>
                  <a:cxn ang="0">
                    <a:pos x="208" y="364"/>
                  </a:cxn>
                  <a:cxn ang="0">
                    <a:pos x="188" y="366"/>
                  </a:cxn>
                  <a:cxn ang="0">
                    <a:pos x="168" y="367"/>
                  </a:cxn>
                  <a:cxn ang="0">
                    <a:pos x="149" y="366"/>
                  </a:cxn>
                  <a:cxn ang="0">
                    <a:pos x="131" y="365"/>
                  </a:cxn>
                  <a:cxn ang="0">
                    <a:pos x="112" y="361"/>
                  </a:cxn>
                  <a:cxn ang="0">
                    <a:pos x="95" y="355"/>
                  </a:cxn>
                  <a:cxn ang="0">
                    <a:pos x="77" y="348"/>
                  </a:cxn>
                  <a:cxn ang="0">
                    <a:pos x="62" y="342"/>
                  </a:cxn>
                  <a:cxn ang="0">
                    <a:pos x="66" y="320"/>
                  </a:cxn>
                  <a:cxn ang="0">
                    <a:pos x="71" y="295"/>
                  </a:cxn>
                  <a:cxn ang="0">
                    <a:pos x="76" y="266"/>
                  </a:cxn>
                  <a:cxn ang="0">
                    <a:pos x="80" y="237"/>
                  </a:cxn>
                  <a:cxn ang="0">
                    <a:pos x="79" y="207"/>
                  </a:cxn>
                  <a:cxn ang="0">
                    <a:pos x="76" y="178"/>
                  </a:cxn>
                  <a:cxn ang="0">
                    <a:pos x="67" y="149"/>
                  </a:cxn>
                  <a:cxn ang="0">
                    <a:pos x="52" y="126"/>
                  </a:cxn>
                  <a:cxn ang="0">
                    <a:pos x="28" y="115"/>
                  </a:cxn>
                  <a:cxn ang="0">
                    <a:pos x="14" y="103"/>
                  </a:cxn>
                  <a:cxn ang="0">
                    <a:pos x="6" y="89"/>
                  </a:cxn>
                  <a:cxn ang="0">
                    <a:pos x="2" y="74"/>
                  </a:cxn>
                  <a:cxn ang="0">
                    <a:pos x="1" y="55"/>
                  </a:cxn>
                  <a:cxn ang="0">
                    <a:pos x="1" y="39"/>
                  </a:cxn>
                  <a:cxn ang="0">
                    <a:pos x="1" y="19"/>
                  </a:cxn>
                  <a:cxn ang="0">
                    <a:pos x="0" y="0"/>
                  </a:cxn>
                  <a:cxn ang="0">
                    <a:pos x="218" y="52"/>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612401" name="Freeform 49"/>
              <p:cNvSpPr>
                <a:spLocks/>
              </p:cNvSpPr>
              <p:nvPr/>
            </p:nvSpPr>
            <p:spPr bwMode="auto">
              <a:xfrm>
                <a:off x="4249" y="1006"/>
                <a:ext cx="46" cy="66"/>
              </a:xfrm>
              <a:custGeom>
                <a:avLst/>
                <a:gdLst/>
                <a:ahLst/>
                <a:cxnLst>
                  <a:cxn ang="0">
                    <a:pos x="229" y="114"/>
                  </a:cxn>
                  <a:cxn ang="0">
                    <a:pos x="194" y="133"/>
                  </a:cxn>
                  <a:cxn ang="0">
                    <a:pos x="181" y="153"/>
                  </a:cxn>
                  <a:cxn ang="0">
                    <a:pos x="181" y="175"/>
                  </a:cxn>
                  <a:cxn ang="0">
                    <a:pos x="191" y="197"/>
                  </a:cxn>
                  <a:cxn ang="0">
                    <a:pos x="203" y="220"/>
                  </a:cxn>
                  <a:cxn ang="0">
                    <a:pos x="210" y="243"/>
                  </a:cxn>
                  <a:cxn ang="0">
                    <a:pos x="206" y="266"/>
                  </a:cxn>
                  <a:cxn ang="0">
                    <a:pos x="187" y="290"/>
                  </a:cxn>
                  <a:cxn ang="0">
                    <a:pos x="168" y="275"/>
                  </a:cxn>
                  <a:cxn ang="0">
                    <a:pos x="151" y="271"/>
                  </a:cxn>
                  <a:cxn ang="0">
                    <a:pos x="134" y="273"/>
                  </a:cxn>
                  <a:cxn ang="0">
                    <a:pos x="120" y="283"/>
                  </a:cxn>
                  <a:cxn ang="0">
                    <a:pos x="106" y="295"/>
                  </a:cxn>
                  <a:cxn ang="0">
                    <a:pos x="91" y="308"/>
                  </a:cxn>
                  <a:cxn ang="0">
                    <a:pos x="76" y="321"/>
                  </a:cxn>
                  <a:cxn ang="0">
                    <a:pos x="63" y="331"/>
                  </a:cxn>
                  <a:cxn ang="0">
                    <a:pos x="65" y="318"/>
                  </a:cxn>
                  <a:cxn ang="0">
                    <a:pos x="67" y="307"/>
                  </a:cxn>
                  <a:cxn ang="0">
                    <a:pos x="68" y="295"/>
                  </a:cxn>
                  <a:cxn ang="0">
                    <a:pos x="71" y="284"/>
                  </a:cxn>
                  <a:cxn ang="0">
                    <a:pos x="71" y="272"/>
                  </a:cxn>
                  <a:cxn ang="0">
                    <a:pos x="72" y="261"/>
                  </a:cxn>
                  <a:cxn ang="0">
                    <a:pos x="72" y="248"/>
                  </a:cxn>
                  <a:cxn ang="0">
                    <a:pos x="73" y="238"/>
                  </a:cxn>
                  <a:cxn ang="0">
                    <a:pos x="0" y="196"/>
                  </a:cxn>
                  <a:cxn ang="0">
                    <a:pos x="93" y="144"/>
                  </a:cxn>
                  <a:cxn ang="0">
                    <a:pos x="125" y="0"/>
                  </a:cxn>
                  <a:cxn ang="0">
                    <a:pos x="133" y="17"/>
                  </a:cxn>
                  <a:cxn ang="0">
                    <a:pos x="140" y="38"/>
                  </a:cxn>
                  <a:cxn ang="0">
                    <a:pos x="145" y="61"/>
                  </a:cxn>
                  <a:cxn ang="0">
                    <a:pos x="153" y="83"/>
                  </a:cxn>
                  <a:cxn ang="0">
                    <a:pos x="161" y="101"/>
                  </a:cxn>
                  <a:cxn ang="0">
                    <a:pos x="177" y="114"/>
                  </a:cxn>
                  <a:cxn ang="0">
                    <a:pos x="197" y="118"/>
                  </a:cxn>
                  <a:cxn ang="0">
                    <a:pos x="229" y="114"/>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612402" name="Freeform 50"/>
              <p:cNvSpPr>
                <a:spLocks/>
              </p:cNvSpPr>
              <p:nvPr/>
            </p:nvSpPr>
            <p:spPr bwMode="auto">
              <a:xfrm>
                <a:off x="4029" y="1022"/>
                <a:ext cx="116" cy="176"/>
              </a:xfrm>
              <a:custGeom>
                <a:avLst/>
                <a:gdLst/>
                <a:ahLst/>
                <a:cxnLst>
                  <a:cxn ang="0">
                    <a:pos x="413" y="78"/>
                  </a:cxn>
                  <a:cxn ang="0">
                    <a:pos x="467" y="130"/>
                  </a:cxn>
                  <a:cxn ang="0">
                    <a:pos x="521" y="138"/>
                  </a:cxn>
                  <a:cxn ang="0">
                    <a:pos x="568" y="140"/>
                  </a:cxn>
                  <a:cxn ang="0">
                    <a:pos x="548" y="154"/>
                  </a:cxn>
                  <a:cxn ang="0">
                    <a:pos x="516" y="175"/>
                  </a:cxn>
                  <a:cxn ang="0">
                    <a:pos x="545" y="215"/>
                  </a:cxn>
                  <a:cxn ang="0">
                    <a:pos x="521" y="231"/>
                  </a:cxn>
                  <a:cxn ang="0">
                    <a:pos x="475" y="185"/>
                  </a:cxn>
                  <a:cxn ang="0">
                    <a:pos x="427" y="217"/>
                  </a:cxn>
                  <a:cxn ang="0">
                    <a:pos x="393" y="192"/>
                  </a:cxn>
                  <a:cxn ang="0">
                    <a:pos x="360" y="203"/>
                  </a:cxn>
                  <a:cxn ang="0">
                    <a:pos x="329" y="237"/>
                  </a:cxn>
                  <a:cxn ang="0">
                    <a:pos x="308" y="273"/>
                  </a:cxn>
                  <a:cxn ang="0">
                    <a:pos x="348" y="295"/>
                  </a:cxn>
                  <a:cxn ang="0">
                    <a:pos x="290" y="378"/>
                  </a:cxn>
                  <a:cxn ang="0">
                    <a:pos x="317" y="398"/>
                  </a:cxn>
                  <a:cxn ang="0">
                    <a:pos x="352" y="388"/>
                  </a:cxn>
                  <a:cxn ang="0">
                    <a:pos x="366" y="434"/>
                  </a:cxn>
                  <a:cxn ang="0">
                    <a:pos x="314" y="514"/>
                  </a:cxn>
                  <a:cxn ang="0">
                    <a:pos x="263" y="533"/>
                  </a:cxn>
                  <a:cxn ang="0">
                    <a:pos x="232" y="544"/>
                  </a:cxn>
                  <a:cxn ang="0">
                    <a:pos x="273" y="602"/>
                  </a:cxn>
                  <a:cxn ang="0">
                    <a:pos x="298" y="694"/>
                  </a:cxn>
                  <a:cxn ang="0">
                    <a:pos x="276" y="787"/>
                  </a:cxn>
                  <a:cxn ang="0">
                    <a:pos x="200" y="854"/>
                  </a:cxn>
                  <a:cxn ang="0">
                    <a:pos x="151" y="878"/>
                  </a:cxn>
                  <a:cxn ang="0">
                    <a:pos x="111" y="854"/>
                  </a:cxn>
                  <a:cxn ang="0">
                    <a:pos x="151" y="809"/>
                  </a:cxn>
                  <a:cxn ang="0">
                    <a:pos x="208" y="761"/>
                  </a:cxn>
                  <a:cxn ang="0">
                    <a:pos x="169" y="752"/>
                  </a:cxn>
                  <a:cxn ang="0">
                    <a:pos x="108" y="793"/>
                  </a:cxn>
                  <a:cxn ang="0">
                    <a:pos x="95" y="737"/>
                  </a:cxn>
                  <a:cxn ang="0">
                    <a:pos x="187" y="674"/>
                  </a:cxn>
                  <a:cxn ang="0">
                    <a:pos x="226" y="662"/>
                  </a:cxn>
                  <a:cxn ang="0">
                    <a:pos x="220" y="633"/>
                  </a:cxn>
                  <a:cxn ang="0">
                    <a:pos x="175" y="638"/>
                  </a:cxn>
                  <a:cxn ang="0">
                    <a:pos x="115" y="641"/>
                  </a:cxn>
                  <a:cxn ang="0">
                    <a:pos x="139" y="583"/>
                  </a:cxn>
                  <a:cxn ang="0">
                    <a:pos x="204" y="537"/>
                  </a:cxn>
                  <a:cxn ang="0">
                    <a:pos x="203" y="513"/>
                  </a:cxn>
                  <a:cxn ang="0">
                    <a:pos x="171" y="518"/>
                  </a:cxn>
                  <a:cxn ang="0">
                    <a:pos x="59" y="588"/>
                  </a:cxn>
                  <a:cxn ang="0">
                    <a:pos x="47" y="556"/>
                  </a:cxn>
                  <a:cxn ang="0">
                    <a:pos x="113" y="523"/>
                  </a:cxn>
                  <a:cxn ang="0">
                    <a:pos x="209" y="440"/>
                  </a:cxn>
                  <a:cxn ang="0">
                    <a:pos x="207" y="400"/>
                  </a:cxn>
                  <a:cxn ang="0">
                    <a:pos x="113" y="460"/>
                  </a:cxn>
                  <a:cxn ang="0">
                    <a:pos x="99" y="413"/>
                  </a:cxn>
                  <a:cxn ang="0">
                    <a:pos x="185" y="345"/>
                  </a:cxn>
                  <a:cxn ang="0">
                    <a:pos x="165" y="318"/>
                  </a:cxn>
                  <a:cxn ang="0">
                    <a:pos x="68" y="392"/>
                  </a:cxn>
                  <a:cxn ang="0">
                    <a:pos x="3" y="395"/>
                  </a:cxn>
                  <a:cxn ang="0">
                    <a:pos x="38" y="314"/>
                  </a:cxn>
                  <a:cxn ang="0">
                    <a:pos x="104" y="284"/>
                  </a:cxn>
                  <a:cxn ang="0">
                    <a:pos x="148" y="295"/>
                  </a:cxn>
                  <a:cxn ang="0">
                    <a:pos x="169" y="254"/>
                  </a:cxn>
                  <a:cxn ang="0">
                    <a:pos x="171" y="185"/>
                  </a:cxn>
                  <a:cxn ang="0">
                    <a:pos x="260" y="128"/>
                  </a:cxn>
                  <a:cxn ang="0">
                    <a:pos x="253" y="51"/>
                  </a:cxn>
                  <a:cxn ang="0">
                    <a:pos x="311" y="4"/>
                  </a:cxn>
                  <a:cxn ang="0">
                    <a:pos x="366" y="3"/>
                  </a:cxn>
                  <a:cxn ang="0">
                    <a:pos x="415" y="26"/>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612403" name="Freeform 51"/>
              <p:cNvSpPr>
                <a:spLocks/>
              </p:cNvSpPr>
              <p:nvPr/>
            </p:nvSpPr>
            <p:spPr bwMode="auto">
              <a:xfrm>
                <a:off x="4091" y="1068"/>
                <a:ext cx="119" cy="108"/>
              </a:xfrm>
              <a:custGeom>
                <a:avLst/>
                <a:gdLst/>
                <a:ahLst/>
                <a:cxnLst>
                  <a:cxn ang="0">
                    <a:pos x="556" y="67"/>
                  </a:cxn>
                  <a:cxn ang="0">
                    <a:pos x="552" y="135"/>
                  </a:cxn>
                  <a:cxn ang="0">
                    <a:pos x="550" y="208"/>
                  </a:cxn>
                  <a:cxn ang="0">
                    <a:pos x="544" y="316"/>
                  </a:cxn>
                  <a:cxn ang="0">
                    <a:pos x="548" y="431"/>
                  </a:cxn>
                  <a:cxn ang="0">
                    <a:pos x="513" y="524"/>
                  </a:cxn>
                  <a:cxn ang="0">
                    <a:pos x="388" y="540"/>
                  </a:cxn>
                  <a:cxn ang="0">
                    <a:pos x="264" y="526"/>
                  </a:cxn>
                  <a:cxn ang="0">
                    <a:pos x="303" y="420"/>
                  </a:cxn>
                  <a:cxn ang="0">
                    <a:pos x="349" y="460"/>
                  </a:cxn>
                  <a:cxn ang="0">
                    <a:pos x="397" y="477"/>
                  </a:cxn>
                  <a:cxn ang="0">
                    <a:pos x="426" y="441"/>
                  </a:cxn>
                  <a:cxn ang="0">
                    <a:pos x="416" y="394"/>
                  </a:cxn>
                  <a:cxn ang="0">
                    <a:pos x="404" y="343"/>
                  </a:cxn>
                  <a:cxn ang="0">
                    <a:pos x="437" y="294"/>
                  </a:cxn>
                  <a:cxn ang="0">
                    <a:pos x="461" y="244"/>
                  </a:cxn>
                  <a:cxn ang="0">
                    <a:pos x="456" y="200"/>
                  </a:cxn>
                  <a:cxn ang="0">
                    <a:pos x="420" y="190"/>
                  </a:cxn>
                  <a:cxn ang="0">
                    <a:pos x="382" y="192"/>
                  </a:cxn>
                  <a:cxn ang="0">
                    <a:pos x="351" y="170"/>
                  </a:cxn>
                  <a:cxn ang="0">
                    <a:pos x="318" y="124"/>
                  </a:cxn>
                  <a:cxn ang="0">
                    <a:pos x="280" y="84"/>
                  </a:cxn>
                  <a:cxn ang="0">
                    <a:pos x="237" y="129"/>
                  </a:cxn>
                  <a:cxn ang="0">
                    <a:pos x="227" y="192"/>
                  </a:cxn>
                  <a:cxn ang="0">
                    <a:pos x="201" y="242"/>
                  </a:cxn>
                  <a:cxn ang="0">
                    <a:pos x="150" y="263"/>
                  </a:cxn>
                  <a:cxn ang="0">
                    <a:pos x="98" y="296"/>
                  </a:cxn>
                  <a:cxn ang="0">
                    <a:pos x="126" y="355"/>
                  </a:cxn>
                  <a:cxn ang="0">
                    <a:pos x="168" y="430"/>
                  </a:cxn>
                  <a:cxn ang="0">
                    <a:pos x="166" y="529"/>
                  </a:cxn>
                  <a:cxn ang="0">
                    <a:pos x="119" y="520"/>
                  </a:cxn>
                  <a:cxn ang="0">
                    <a:pos x="65" y="513"/>
                  </a:cxn>
                  <a:cxn ang="0">
                    <a:pos x="34" y="483"/>
                  </a:cxn>
                  <a:cxn ang="0">
                    <a:pos x="35" y="423"/>
                  </a:cxn>
                  <a:cxn ang="0">
                    <a:pos x="12" y="370"/>
                  </a:cxn>
                  <a:cxn ang="0">
                    <a:pos x="54" y="299"/>
                  </a:cxn>
                  <a:cxn ang="0">
                    <a:pos x="104" y="199"/>
                  </a:cxn>
                  <a:cxn ang="0">
                    <a:pos x="114" y="94"/>
                  </a:cxn>
                  <a:cxn ang="0">
                    <a:pos x="175" y="94"/>
                  </a:cxn>
                  <a:cxn ang="0">
                    <a:pos x="231" y="69"/>
                  </a:cxn>
                  <a:cxn ang="0">
                    <a:pos x="269" y="26"/>
                  </a:cxn>
                  <a:cxn ang="0">
                    <a:pos x="312" y="11"/>
                  </a:cxn>
                  <a:cxn ang="0">
                    <a:pos x="375" y="11"/>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612404" name="Freeform 52"/>
              <p:cNvSpPr>
                <a:spLocks/>
              </p:cNvSpPr>
              <p:nvPr/>
            </p:nvSpPr>
            <p:spPr bwMode="auto">
              <a:xfrm>
                <a:off x="4123" y="1101"/>
                <a:ext cx="47" cy="55"/>
              </a:xfrm>
              <a:custGeom>
                <a:avLst/>
                <a:gdLst/>
                <a:ahLst/>
                <a:cxnLst>
                  <a:cxn ang="0">
                    <a:pos x="238" y="83"/>
                  </a:cxn>
                  <a:cxn ang="0">
                    <a:pos x="237" y="95"/>
                  </a:cxn>
                  <a:cxn ang="0">
                    <a:pos x="231" y="111"/>
                  </a:cxn>
                  <a:cxn ang="0">
                    <a:pos x="221" y="128"/>
                  </a:cxn>
                  <a:cxn ang="0">
                    <a:pos x="211" y="148"/>
                  </a:cxn>
                  <a:cxn ang="0">
                    <a:pos x="201" y="169"/>
                  </a:cxn>
                  <a:cxn ang="0">
                    <a:pos x="195" y="191"/>
                  </a:cxn>
                  <a:cxn ang="0">
                    <a:pos x="196" y="215"/>
                  </a:cxn>
                  <a:cxn ang="0">
                    <a:pos x="208" y="239"/>
                  </a:cxn>
                  <a:cxn ang="0">
                    <a:pos x="201" y="234"/>
                  </a:cxn>
                  <a:cxn ang="0">
                    <a:pos x="193" y="224"/>
                  </a:cxn>
                  <a:cxn ang="0">
                    <a:pos x="183" y="210"/>
                  </a:cxn>
                  <a:cxn ang="0">
                    <a:pos x="171" y="196"/>
                  </a:cxn>
                  <a:cxn ang="0">
                    <a:pos x="157" y="181"/>
                  </a:cxn>
                  <a:cxn ang="0">
                    <a:pos x="143" y="172"/>
                  </a:cxn>
                  <a:cxn ang="0">
                    <a:pos x="128" y="169"/>
                  </a:cxn>
                  <a:cxn ang="0">
                    <a:pos x="114" y="177"/>
                  </a:cxn>
                  <a:cxn ang="0">
                    <a:pos x="62" y="271"/>
                  </a:cxn>
                  <a:cxn ang="0">
                    <a:pos x="61" y="254"/>
                  </a:cxn>
                  <a:cxn ang="0">
                    <a:pos x="58" y="237"/>
                  </a:cxn>
                  <a:cxn ang="0">
                    <a:pos x="54" y="220"/>
                  </a:cxn>
                  <a:cxn ang="0">
                    <a:pos x="49" y="205"/>
                  </a:cxn>
                  <a:cxn ang="0">
                    <a:pos x="40" y="189"/>
                  </a:cxn>
                  <a:cxn ang="0">
                    <a:pos x="30" y="177"/>
                  </a:cxn>
                  <a:cxn ang="0">
                    <a:pos x="17" y="164"/>
                  </a:cxn>
                  <a:cxn ang="0">
                    <a:pos x="0" y="156"/>
                  </a:cxn>
                  <a:cxn ang="0">
                    <a:pos x="8" y="150"/>
                  </a:cxn>
                  <a:cxn ang="0">
                    <a:pos x="18" y="142"/>
                  </a:cxn>
                  <a:cxn ang="0">
                    <a:pos x="28" y="133"/>
                  </a:cxn>
                  <a:cxn ang="0">
                    <a:pos x="41" y="127"/>
                  </a:cxn>
                  <a:cxn ang="0">
                    <a:pos x="54" y="121"/>
                  </a:cxn>
                  <a:cxn ang="0">
                    <a:pos x="67" y="123"/>
                  </a:cxn>
                  <a:cxn ang="0">
                    <a:pos x="80" y="129"/>
                  </a:cxn>
                  <a:cxn ang="0">
                    <a:pos x="93" y="145"/>
                  </a:cxn>
                  <a:cxn ang="0">
                    <a:pos x="105" y="130"/>
                  </a:cxn>
                  <a:cxn ang="0">
                    <a:pos x="111" y="115"/>
                  </a:cxn>
                  <a:cxn ang="0">
                    <a:pos x="115" y="95"/>
                  </a:cxn>
                  <a:cxn ang="0">
                    <a:pos x="117" y="76"/>
                  </a:cxn>
                  <a:cxn ang="0">
                    <a:pos x="117" y="55"/>
                  </a:cxn>
                  <a:cxn ang="0">
                    <a:pos x="119" y="36"/>
                  </a:cxn>
                  <a:cxn ang="0">
                    <a:pos x="124" y="16"/>
                  </a:cxn>
                  <a:cxn ang="0">
                    <a:pos x="134" y="0"/>
                  </a:cxn>
                  <a:cxn ang="0">
                    <a:pos x="144" y="14"/>
                  </a:cxn>
                  <a:cxn ang="0">
                    <a:pos x="153" y="32"/>
                  </a:cxn>
                  <a:cxn ang="0">
                    <a:pos x="161" y="52"/>
                  </a:cxn>
                  <a:cxn ang="0">
                    <a:pos x="170" y="72"/>
                  </a:cxn>
                  <a:cxn ang="0">
                    <a:pos x="180" y="86"/>
                  </a:cxn>
                  <a:cxn ang="0">
                    <a:pos x="195" y="95"/>
                  </a:cxn>
                  <a:cxn ang="0">
                    <a:pos x="213" y="94"/>
                  </a:cxn>
                  <a:cxn ang="0">
                    <a:pos x="238" y="83"/>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612405" name="Freeform 53"/>
              <p:cNvSpPr>
                <a:spLocks/>
              </p:cNvSpPr>
              <p:nvPr/>
            </p:nvSpPr>
            <p:spPr bwMode="auto">
              <a:xfrm>
                <a:off x="4135" y="1141"/>
                <a:ext cx="161" cy="158"/>
              </a:xfrm>
              <a:custGeom>
                <a:avLst/>
                <a:gdLst/>
                <a:ahLst/>
                <a:cxnLst>
                  <a:cxn ang="0">
                    <a:pos x="570" y="715"/>
                  </a:cxn>
                  <a:cxn ang="0">
                    <a:pos x="566" y="673"/>
                  </a:cxn>
                  <a:cxn ang="0">
                    <a:pos x="574" y="633"/>
                  </a:cxn>
                  <a:cxn ang="0">
                    <a:pos x="570" y="598"/>
                  </a:cxn>
                  <a:cxn ang="0">
                    <a:pos x="539" y="581"/>
                  </a:cxn>
                  <a:cxn ang="0">
                    <a:pos x="515" y="621"/>
                  </a:cxn>
                  <a:cxn ang="0">
                    <a:pos x="500" y="666"/>
                  </a:cxn>
                  <a:cxn ang="0">
                    <a:pos x="480" y="706"/>
                  </a:cxn>
                  <a:cxn ang="0">
                    <a:pos x="446" y="737"/>
                  </a:cxn>
                  <a:cxn ang="0">
                    <a:pos x="427" y="668"/>
                  </a:cxn>
                  <a:cxn ang="0">
                    <a:pos x="419" y="593"/>
                  </a:cxn>
                  <a:cxn ang="0">
                    <a:pos x="418" y="514"/>
                  </a:cxn>
                  <a:cxn ang="0">
                    <a:pos x="425" y="436"/>
                  </a:cxn>
                  <a:cxn ang="0">
                    <a:pos x="404" y="428"/>
                  </a:cxn>
                  <a:cxn ang="0">
                    <a:pos x="384" y="436"/>
                  </a:cxn>
                  <a:cxn ang="0">
                    <a:pos x="355" y="521"/>
                  </a:cxn>
                  <a:cxn ang="0">
                    <a:pos x="326" y="606"/>
                  </a:cxn>
                  <a:cxn ang="0">
                    <a:pos x="290" y="687"/>
                  </a:cxn>
                  <a:cxn ang="0">
                    <a:pos x="238" y="767"/>
                  </a:cxn>
                  <a:cxn ang="0">
                    <a:pos x="204" y="730"/>
                  </a:cxn>
                  <a:cxn ang="0">
                    <a:pos x="196" y="680"/>
                  </a:cxn>
                  <a:cxn ang="0">
                    <a:pos x="189" y="630"/>
                  </a:cxn>
                  <a:cxn ang="0">
                    <a:pos x="156" y="601"/>
                  </a:cxn>
                  <a:cxn ang="0">
                    <a:pos x="54" y="771"/>
                  </a:cxn>
                  <a:cxn ang="0">
                    <a:pos x="30" y="730"/>
                  </a:cxn>
                  <a:cxn ang="0">
                    <a:pos x="17" y="686"/>
                  </a:cxn>
                  <a:cxn ang="0">
                    <a:pos x="5" y="642"/>
                  </a:cxn>
                  <a:cxn ang="0">
                    <a:pos x="10" y="607"/>
                  </a:cxn>
                  <a:cxn ang="0">
                    <a:pos x="31" y="582"/>
                  </a:cxn>
                  <a:cxn ang="0">
                    <a:pos x="51" y="560"/>
                  </a:cxn>
                  <a:cxn ang="0">
                    <a:pos x="71" y="539"/>
                  </a:cxn>
                  <a:cxn ang="0">
                    <a:pos x="94" y="533"/>
                  </a:cxn>
                  <a:cxn ang="0">
                    <a:pos x="121" y="548"/>
                  </a:cxn>
                  <a:cxn ang="0">
                    <a:pos x="147" y="563"/>
                  </a:cxn>
                  <a:cxn ang="0">
                    <a:pos x="173" y="571"/>
                  </a:cxn>
                  <a:cxn ang="0">
                    <a:pos x="196" y="436"/>
                  </a:cxn>
                  <a:cxn ang="0">
                    <a:pos x="263" y="318"/>
                  </a:cxn>
                  <a:cxn ang="0">
                    <a:pos x="212" y="302"/>
                  </a:cxn>
                  <a:cxn ang="0">
                    <a:pos x="157" y="296"/>
                  </a:cxn>
                  <a:cxn ang="0">
                    <a:pos x="118" y="264"/>
                  </a:cxn>
                  <a:cxn ang="0">
                    <a:pos x="152" y="225"/>
                  </a:cxn>
                  <a:cxn ang="0">
                    <a:pos x="231" y="224"/>
                  </a:cxn>
                  <a:cxn ang="0">
                    <a:pos x="307" y="214"/>
                  </a:cxn>
                  <a:cxn ang="0">
                    <a:pos x="375" y="177"/>
                  </a:cxn>
                  <a:cxn ang="0">
                    <a:pos x="400" y="133"/>
                  </a:cxn>
                  <a:cxn ang="0">
                    <a:pos x="395" y="110"/>
                  </a:cxn>
                  <a:cxn ang="0">
                    <a:pos x="391" y="86"/>
                  </a:cxn>
                  <a:cxn ang="0">
                    <a:pos x="386" y="63"/>
                  </a:cxn>
                  <a:cxn ang="0">
                    <a:pos x="430" y="45"/>
                  </a:cxn>
                  <a:cxn ang="0">
                    <a:pos x="526" y="29"/>
                  </a:cxn>
                  <a:cxn ang="0">
                    <a:pos x="626" y="13"/>
                  </a:cxn>
                  <a:cxn ang="0">
                    <a:pos x="726" y="1"/>
                  </a:cxn>
                  <a:cxn ang="0">
                    <a:pos x="784" y="86"/>
                  </a:cxn>
                  <a:cxn ang="0">
                    <a:pos x="803" y="276"/>
                  </a:cxn>
                  <a:cxn ang="0">
                    <a:pos x="794" y="468"/>
                  </a:cxn>
                  <a:cxn ang="0">
                    <a:pos x="713" y="632"/>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612406" name="Freeform 54"/>
              <p:cNvSpPr>
                <a:spLocks/>
              </p:cNvSpPr>
              <p:nvPr/>
            </p:nvSpPr>
            <p:spPr bwMode="auto">
              <a:xfrm>
                <a:off x="4214" y="1168"/>
                <a:ext cx="81" cy="83"/>
              </a:xfrm>
              <a:custGeom>
                <a:avLst/>
                <a:gdLst/>
                <a:ahLst/>
                <a:cxnLst>
                  <a:cxn ang="0">
                    <a:pos x="285" y="139"/>
                  </a:cxn>
                  <a:cxn ang="0">
                    <a:pos x="321" y="140"/>
                  </a:cxn>
                  <a:cxn ang="0">
                    <a:pos x="357" y="139"/>
                  </a:cxn>
                  <a:cxn ang="0">
                    <a:pos x="391" y="144"/>
                  </a:cxn>
                  <a:cxn ang="0">
                    <a:pos x="390" y="179"/>
                  </a:cxn>
                  <a:cxn ang="0">
                    <a:pos x="339" y="227"/>
                  </a:cxn>
                  <a:cxn ang="0">
                    <a:pos x="291" y="275"/>
                  </a:cxn>
                  <a:cxn ang="0">
                    <a:pos x="279" y="335"/>
                  </a:cxn>
                  <a:cxn ang="0">
                    <a:pos x="291" y="414"/>
                  </a:cxn>
                  <a:cxn ang="0">
                    <a:pos x="259" y="403"/>
                  </a:cxn>
                  <a:cxn ang="0">
                    <a:pos x="241" y="379"/>
                  </a:cxn>
                  <a:cxn ang="0">
                    <a:pos x="225" y="348"/>
                  </a:cxn>
                  <a:cxn ang="0">
                    <a:pos x="207" y="321"/>
                  </a:cxn>
                  <a:cxn ang="0">
                    <a:pos x="179" y="348"/>
                  </a:cxn>
                  <a:cxn ang="0">
                    <a:pos x="154" y="379"/>
                  </a:cxn>
                  <a:cxn ang="0">
                    <a:pos x="127" y="403"/>
                  </a:cxn>
                  <a:cxn ang="0">
                    <a:pos x="93" y="414"/>
                  </a:cxn>
                  <a:cxn ang="0">
                    <a:pos x="95" y="372"/>
                  </a:cxn>
                  <a:cxn ang="0">
                    <a:pos x="108" y="332"/>
                  </a:cxn>
                  <a:cxn ang="0">
                    <a:pos x="112" y="292"/>
                  </a:cxn>
                  <a:cxn ang="0">
                    <a:pos x="93" y="258"/>
                  </a:cxn>
                  <a:cxn ang="0">
                    <a:pos x="67" y="257"/>
                  </a:cxn>
                  <a:cxn ang="0">
                    <a:pos x="42" y="255"/>
                  </a:cxn>
                  <a:cxn ang="0">
                    <a:pos x="18" y="249"/>
                  </a:cxn>
                  <a:cxn ang="0">
                    <a:pos x="0" y="238"/>
                  </a:cxn>
                  <a:cxn ang="0">
                    <a:pos x="22" y="212"/>
                  </a:cxn>
                  <a:cxn ang="0">
                    <a:pos x="52" y="205"/>
                  </a:cxn>
                  <a:cxn ang="0">
                    <a:pos x="85" y="203"/>
                  </a:cxn>
                  <a:cxn ang="0">
                    <a:pos x="114" y="196"/>
                  </a:cxn>
                  <a:cxn ang="0">
                    <a:pos x="146" y="147"/>
                  </a:cxn>
                  <a:cxn ang="0">
                    <a:pos x="170" y="98"/>
                  </a:cxn>
                  <a:cxn ang="0">
                    <a:pos x="191" y="47"/>
                  </a:cxn>
                  <a:cxn ang="0">
                    <a:pos x="218" y="0"/>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612407" name="Freeform 55"/>
              <p:cNvSpPr>
                <a:spLocks/>
              </p:cNvSpPr>
              <p:nvPr/>
            </p:nvSpPr>
            <p:spPr bwMode="auto">
              <a:xfrm>
                <a:off x="4091" y="1180"/>
                <a:ext cx="50" cy="114"/>
              </a:xfrm>
              <a:custGeom>
                <a:avLst/>
                <a:gdLst/>
                <a:ahLst/>
                <a:cxnLst>
                  <a:cxn ang="0">
                    <a:pos x="249" y="20"/>
                  </a:cxn>
                  <a:cxn ang="0">
                    <a:pos x="238" y="48"/>
                  </a:cxn>
                  <a:cxn ang="0">
                    <a:pos x="230" y="80"/>
                  </a:cxn>
                  <a:cxn ang="0">
                    <a:pos x="221" y="112"/>
                  </a:cxn>
                  <a:cxn ang="0">
                    <a:pos x="211" y="142"/>
                  </a:cxn>
                  <a:cxn ang="0">
                    <a:pos x="195" y="168"/>
                  </a:cxn>
                  <a:cxn ang="0">
                    <a:pos x="174" y="187"/>
                  </a:cxn>
                  <a:cxn ang="0">
                    <a:pos x="143" y="196"/>
                  </a:cxn>
                  <a:cxn ang="0">
                    <a:pos x="104" y="196"/>
                  </a:cxn>
                  <a:cxn ang="0">
                    <a:pos x="83" y="217"/>
                  </a:cxn>
                  <a:cxn ang="0">
                    <a:pos x="91" y="234"/>
                  </a:cxn>
                  <a:cxn ang="0">
                    <a:pos x="108" y="247"/>
                  </a:cxn>
                  <a:cxn ang="0">
                    <a:pos x="130" y="259"/>
                  </a:cxn>
                  <a:cxn ang="0">
                    <a:pos x="151" y="271"/>
                  </a:cxn>
                  <a:cxn ang="0">
                    <a:pos x="168" y="282"/>
                  </a:cxn>
                  <a:cxn ang="0">
                    <a:pos x="179" y="298"/>
                  </a:cxn>
                  <a:cxn ang="0">
                    <a:pos x="179" y="316"/>
                  </a:cxn>
                  <a:cxn ang="0">
                    <a:pos x="166" y="341"/>
                  </a:cxn>
                  <a:cxn ang="0">
                    <a:pos x="167" y="371"/>
                  </a:cxn>
                  <a:cxn ang="0">
                    <a:pos x="167" y="402"/>
                  </a:cxn>
                  <a:cxn ang="0">
                    <a:pos x="165" y="432"/>
                  </a:cxn>
                  <a:cxn ang="0">
                    <a:pos x="165" y="463"/>
                  </a:cxn>
                  <a:cxn ang="0">
                    <a:pos x="164" y="490"/>
                  </a:cxn>
                  <a:cxn ang="0">
                    <a:pos x="167" y="518"/>
                  </a:cxn>
                  <a:cxn ang="0">
                    <a:pos x="174" y="544"/>
                  </a:cxn>
                  <a:cxn ang="0">
                    <a:pos x="187" y="569"/>
                  </a:cxn>
                  <a:cxn ang="0">
                    <a:pos x="167" y="568"/>
                  </a:cxn>
                  <a:cxn ang="0">
                    <a:pos x="150" y="562"/>
                  </a:cxn>
                  <a:cxn ang="0">
                    <a:pos x="133" y="550"/>
                  </a:cxn>
                  <a:cxn ang="0">
                    <a:pos x="118" y="535"/>
                  </a:cxn>
                  <a:cxn ang="0">
                    <a:pos x="104" y="515"/>
                  </a:cxn>
                  <a:cxn ang="0">
                    <a:pos x="91" y="496"/>
                  </a:cxn>
                  <a:cxn ang="0">
                    <a:pos x="81" y="474"/>
                  </a:cxn>
                  <a:cxn ang="0">
                    <a:pos x="73" y="455"/>
                  </a:cxn>
                  <a:cxn ang="0">
                    <a:pos x="60" y="404"/>
                  </a:cxn>
                  <a:cxn ang="0">
                    <a:pos x="54" y="355"/>
                  </a:cxn>
                  <a:cxn ang="0">
                    <a:pos x="49" y="306"/>
                  </a:cxn>
                  <a:cxn ang="0">
                    <a:pos x="48" y="259"/>
                  </a:cxn>
                  <a:cxn ang="0">
                    <a:pos x="44" y="209"/>
                  </a:cxn>
                  <a:cxn ang="0">
                    <a:pos x="36" y="160"/>
                  </a:cxn>
                  <a:cxn ang="0">
                    <a:pos x="21" y="111"/>
                  </a:cxn>
                  <a:cxn ang="0">
                    <a:pos x="0" y="62"/>
                  </a:cxn>
                  <a:cxn ang="0">
                    <a:pos x="21" y="0"/>
                  </a:cxn>
                  <a:cxn ang="0">
                    <a:pos x="49" y="3"/>
                  </a:cxn>
                  <a:cxn ang="0">
                    <a:pos x="78" y="7"/>
                  </a:cxn>
                  <a:cxn ang="0">
                    <a:pos x="104" y="10"/>
                  </a:cxn>
                  <a:cxn ang="0">
                    <a:pos x="131" y="13"/>
                  </a:cxn>
                  <a:cxn ang="0">
                    <a:pos x="157" y="16"/>
                  </a:cxn>
                  <a:cxn ang="0">
                    <a:pos x="185" y="18"/>
                  </a:cxn>
                  <a:cxn ang="0">
                    <a:pos x="216" y="19"/>
                  </a:cxn>
                  <a:cxn ang="0">
                    <a:pos x="249" y="20"/>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612408" name="Freeform 56"/>
              <p:cNvSpPr>
                <a:spLocks/>
              </p:cNvSpPr>
              <p:nvPr/>
            </p:nvSpPr>
            <p:spPr bwMode="auto">
              <a:xfrm>
                <a:off x="4244" y="1188"/>
                <a:ext cx="34" cy="40"/>
              </a:xfrm>
              <a:custGeom>
                <a:avLst/>
                <a:gdLst/>
                <a:ahLst/>
                <a:cxnLst>
                  <a:cxn ang="0">
                    <a:pos x="106" y="94"/>
                  </a:cxn>
                  <a:cxn ang="0">
                    <a:pos x="168" y="84"/>
                  </a:cxn>
                  <a:cxn ang="0">
                    <a:pos x="86" y="177"/>
                  </a:cxn>
                  <a:cxn ang="0">
                    <a:pos x="83" y="169"/>
                  </a:cxn>
                  <a:cxn ang="0">
                    <a:pos x="79" y="162"/>
                  </a:cxn>
                  <a:cxn ang="0">
                    <a:pos x="72" y="157"/>
                  </a:cxn>
                  <a:cxn ang="0">
                    <a:pos x="65" y="156"/>
                  </a:cxn>
                  <a:cxn ang="0">
                    <a:pos x="53" y="153"/>
                  </a:cxn>
                  <a:cxn ang="0">
                    <a:pos x="43" y="155"/>
                  </a:cxn>
                  <a:cxn ang="0">
                    <a:pos x="33" y="159"/>
                  </a:cxn>
                  <a:cxn ang="0">
                    <a:pos x="26" y="165"/>
                  </a:cxn>
                  <a:cxn ang="0">
                    <a:pos x="18" y="172"/>
                  </a:cxn>
                  <a:cxn ang="0">
                    <a:pos x="12" y="180"/>
                  </a:cxn>
                  <a:cxn ang="0">
                    <a:pos x="5" y="189"/>
                  </a:cxn>
                  <a:cxn ang="0">
                    <a:pos x="2" y="198"/>
                  </a:cxn>
                  <a:cxn ang="0">
                    <a:pos x="0" y="171"/>
                  </a:cxn>
                  <a:cxn ang="0">
                    <a:pos x="2" y="147"/>
                  </a:cxn>
                  <a:cxn ang="0">
                    <a:pos x="7" y="124"/>
                  </a:cxn>
                  <a:cxn ang="0">
                    <a:pos x="16" y="102"/>
                  </a:cxn>
                  <a:cxn ang="0">
                    <a:pos x="25" y="78"/>
                  </a:cxn>
                  <a:cxn ang="0">
                    <a:pos x="35" y="56"/>
                  </a:cxn>
                  <a:cxn ang="0">
                    <a:pos x="44" y="29"/>
                  </a:cxn>
                  <a:cxn ang="0">
                    <a:pos x="54" y="0"/>
                  </a:cxn>
                  <a:cxn ang="0">
                    <a:pos x="57" y="12"/>
                  </a:cxn>
                  <a:cxn ang="0">
                    <a:pos x="62" y="25"/>
                  </a:cxn>
                  <a:cxn ang="0">
                    <a:pos x="65" y="38"/>
                  </a:cxn>
                  <a:cxn ang="0">
                    <a:pos x="72" y="51"/>
                  </a:cxn>
                  <a:cxn ang="0">
                    <a:pos x="78" y="63"/>
                  </a:cxn>
                  <a:cxn ang="0">
                    <a:pos x="86" y="75"/>
                  </a:cxn>
                  <a:cxn ang="0">
                    <a:pos x="95" y="84"/>
                  </a:cxn>
                  <a:cxn ang="0">
                    <a:pos x="106" y="94"/>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612409" name="Freeform 57"/>
              <p:cNvSpPr>
                <a:spLocks/>
              </p:cNvSpPr>
              <p:nvPr/>
            </p:nvSpPr>
            <p:spPr bwMode="auto">
              <a:xfrm>
                <a:off x="4127" y="1191"/>
                <a:ext cx="50" cy="56"/>
              </a:xfrm>
              <a:custGeom>
                <a:avLst/>
                <a:gdLst/>
                <a:ahLst/>
                <a:cxnLst>
                  <a:cxn ang="0">
                    <a:pos x="250" y="103"/>
                  </a:cxn>
                  <a:cxn ang="0">
                    <a:pos x="229" y="117"/>
                  </a:cxn>
                  <a:cxn ang="0">
                    <a:pos x="212" y="135"/>
                  </a:cxn>
                  <a:cxn ang="0">
                    <a:pos x="198" y="152"/>
                  </a:cxn>
                  <a:cxn ang="0">
                    <a:pos x="186" y="171"/>
                  </a:cxn>
                  <a:cxn ang="0">
                    <a:pos x="179" y="190"/>
                  </a:cxn>
                  <a:cxn ang="0">
                    <a:pos x="176" y="209"/>
                  </a:cxn>
                  <a:cxn ang="0">
                    <a:pos x="179" y="228"/>
                  </a:cxn>
                  <a:cxn ang="0">
                    <a:pos x="188" y="248"/>
                  </a:cxn>
                  <a:cxn ang="0">
                    <a:pos x="169" y="229"/>
                  </a:cxn>
                  <a:cxn ang="0">
                    <a:pos x="153" y="220"/>
                  </a:cxn>
                  <a:cxn ang="0">
                    <a:pos x="133" y="219"/>
                  </a:cxn>
                  <a:cxn ang="0">
                    <a:pos x="115" y="225"/>
                  </a:cxn>
                  <a:cxn ang="0">
                    <a:pos x="96" y="234"/>
                  </a:cxn>
                  <a:cxn ang="0">
                    <a:pos x="80" y="247"/>
                  </a:cxn>
                  <a:cxn ang="0">
                    <a:pos x="64" y="263"/>
                  </a:cxn>
                  <a:cxn ang="0">
                    <a:pos x="52" y="279"/>
                  </a:cxn>
                  <a:cxn ang="0">
                    <a:pos x="51" y="262"/>
                  </a:cxn>
                  <a:cxn ang="0">
                    <a:pos x="49" y="246"/>
                  </a:cxn>
                  <a:cxn ang="0">
                    <a:pos x="45" y="230"/>
                  </a:cxn>
                  <a:cxn ang="0">
                    <a:pos x="41" y="217"/>
                  </a:cxn>
                  <a:cxn ang="0">
                    <a:pos x="34" y="203"/>
                  </a:cxn>
                  <a:cxn ang="0">
                    <a:pos x="25" y="194"/>
                  </a:cxn>
                  <a:cxn ang="0">
                    <a:pos x="14" y="187"/>
                  </a:cxn>
                  <a:cxn ang="0">
                    <a:pos x="0" y="186"/>
                  </a:cxn>
                  <a:cxn ang="0">
                    <a:pos x="33" y="181"/>
                  </a:cxn>
                  <a:cxn ang="0">
                    <a:pos x="55" y="166"/>
                  </a:cxn>
                  <a:cxn ang="0">
                    <a:pos x="70" y="144"/>
                  </a:cxn>
                  <a:cxn ang="0">
                    <a:pos x="80" y="120"/>
                  </a:cxn>
                  <a:cxn ang="0">
                    <a:pos x="86" y="89"/>
                  </a:cxn>
                  <a:cxn ang="0">
                    <a:pos x="93" y="59"/>
                  </a:cxn>
                  <a:cxn ang="0">
                    <a:pos x="101" y="28"/>
                  </a:cxn>
                  <a:cxn ang="0">
                    <a:pos x="114" y="0"/>
                  </a:cxn>
                  <a:cxn ang="0">
                    <a:pos x="128" y="20"/>
                  </a:cxn>
                  <a:cxn ang="0">
                    <a:pos x="140" y="44"/>
                  </a:cxn>
                  <a:cxn ang="0">
                    <a:pos x="153" y="66"/>
                  </a:cxn>
                  <a:cxn ang="0">
                    <a:pos x="166" y="89"/>
                  </a:cxn>
                  <a:cxn ang="0">
                    <a:pos x="181" y="105"/>
                  </a:cxn>
                  <a:cxn ang="0">
                    <a:pos x="199" y="115"/>
                  </a:cxn>
                  <a:cxn ang="0">
                    <a:pos x="220" y="114"/>
                  </a:cxn>
                  <a:cxn ang="0">
                    <a:pos x="250" y="103"/>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612410" name="Freeform 58"/>
              <p:cNvSpPr>
                <a:spLocks/>
              </p:cNvSpPr>
              <p:nvPr/>
            </p:nvSpPr>
            <p:spPr bwMode="auto">
              <a:xfrm>
                <a:off x="4193" y="1267"/>
                <a:ext cx="21" cy="32"/>
              </a:xfrm>
              <a:custGeom>
                <a:avLst/>
                <a:gdLst/>
                <a:ahLst/>
                <a:cxnLst>
                  <a:cxn ang="0">
                    <a:pos x="104" y="144"/>
                  </a:cxn>
                  <a:cxn ang="0">
                    <a:pos x="87" y="147"/>
                  </a:cxn>
                  <a:cxn ang="0">
                    <a:pos x="74" y="150"/>
                  </a:cxn>
                  <a:cxn ang="0">
                    <a:pos x="60" y="151"/>
                  </a:cxn>
                  <a:cxn ang="0">
                    <a:pos x="48" y="153"/>
                  </a:cxn>
                  <a:cxn ang="0">
                    <a:pos x="34" y="153"/>
                  </a:cxn>
                  <a:cxn ang="0">
                    <a:pos x="23" y="155"/>
                  </a:cxn>
                  <a:cxn ang="0">
                    <a:pos x="12" y="155"/>
                  </a:cxn>
                  <a:cxn ang="0">
                    <a:pos x="0" y="156"/>
                  </a:cxn>
                  <a:cxn ang="0">
                    <a:pos x="73" y="0"/>
                  </a:cxn>
                  <a:cxn ang="0">
                    <a:pos x="104" y="144"/>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612411" name="Freeform 59"/>
              <p:cNvSpPr>
                <a:spLocks/>
              </p:cNvSpPr>
              <p:nvPr/>
            </p:nvSpPr>
            <p:spPr bwMode="auto">
              <a:xfrm>
                <a:off x="4160" y="1288"/>
                <a:ext cx="12" cy="13"/>
              </a:xfrm>
              <a:custGeom>
                <a:avLst/>
                <a:gdLst/>
                <a:ahLst/>
                <a:cxnLst>
                  <a:cxn ang="0">
                    <a:pos x="0" y="52"/>
                  </a:cxn>
                  <a:cxn ang="0">
                    <a:pos x="22" y="0"/>
                  </a:cxn>
                  <a:cxn ang="0">
                    <a:pos x="62" y="62"/>
                  </a:cxn>
                  <a:cxn ang="0">
                    <a:pos x="0" y="52"/>
                  </a:cxn>
                </a:cxnLst>
                <a:rect l="0" t="0" r="r" b="b"/>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612412" name="Freeform 60"/>
              <p:cNvSpPr>
                <a:spLocks/>
              </p:cNvSpPr>
              <p:nvPr/>
            </p:nvSpPr>
            <p:spPr bwMode="auto">
              <a:xfrm>
                <a:off x="4118" y="1290"/>
                <a:ext cx="158" cy="33"/>
              </a:xfrm>
              <a:custGeom>
                <a:avLst/>
                <a:gdLst/>
                <a:ahLst/>
                <a:cxnLst>
                  <a:cxn ang="0">
                    <a:pos x="788" y="42"/>
                  </a:cxn>
                  <a:cxn ang="0">
                    <a:pos x="699" y="85"/>
                  </a:cxn>
                  <a:cxn ang="0">
                    <a:pos x="607" y="118"/>
                  </a:cxn>
                  <a:cxn ang="0">
                    <a:pos x="511" y="141"/>
                  </a:cxn>
                  <a:cxn ang="0">
                    <a:pos x="414" y="156"/>
                  </a:cxn>
                  <a:cxn ang="0">
                    <a:pos x="313" y="163"/>
                  </a:cxn>
                  <a:cxn ang="0">
                    <a:pos x="213" y="165"/>
                  </a:cxn>
                  <a:cxn ang="0">
                    <a:pos x="111" y="161"/>
                  </a:cxn>
                  <a:cxn ang="0">
                    <a:pos x="10" y="156"/>
                  </a:cxn>
                  <a:cxn ang="0">
                    <a:pos x="6" y="150"/>
                  </a:cxn>
                  <a:cxn ang="0">
                    <a:pos x="4" y="146"/>
                  </a:cxn>
                  <a:cxn ang="0">
                    <a:pos x="1" y="139"/>
                  </a:cxn>
                  <a:cxn ang="0">
                    <a:pos x="1" y="133"/>
                  </a:cxn>
                  <a:cxn ang="0">
                    <a:pos x="0" y="125"/>
                  </a:cxn>
                  <a:cxn ang="0">
                    <a:pos x="0" y="118"/>
                  </a:cxn>
                  <a:cxn ang="0">
                    <a:pos x="0" y="111"/>
                  </a:cxn>
                  <a:cxn ang="0">
                    <a:pos x="0" y="104"/>
                  </a:cxn>
                  <a:cxn ang="0">
                    <a:pos x="95" y="108"/>
                  </a:cxn>
                  <a:cxn ang="0">
                    <a:pos x="194" y="111"/>
                  </a:cxn>
                  <a:cxn ang="0">
                    <a:pos x="294" y="106"/>
                  </a:cxn>
                  <a:cxn ang="0">
                    <a:pos x="397" y="98"/>
                  </a:cxn>
                  <a:cxn ang="0">
                    <a:pos x="498" y="82"/>
                  </a:cxn>
                  <a:cxn ang="0">
                    <a:pos x="598" y="62"/>
                  </a:cxn>
                  <a:cxn ang="0">
                    <a:pos x="694" y="34"/>
                  </a:cxn>
                  <a:cxn ang="0">
                    <a:pos x="788" y="0"/>
                  </a:cxn>
                  <a:cxn ang="0">
                    <a:pos x="788" y="42"/>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612413" name="Freeform 61"/>
              <p:cNvSpPr>
                <a:spLocks/>
              </p:cNvSpPr>
              <p:nvPr/>
            </p:nvSpPr>
            <p:spPr bwMode="auto">
              <a:xfrm>
                <a:off x="4064" y="1311"/>
                <a:ext cx="299" cy="429"/>
              </a:xfrm>
              <a:custGeom>
                <a:avLst/>
                <a:gdLst/>
                <a:ahLst/>
                <a:cxnLst>
                  <a:cxn ang="0">
                    <a:pos x="1190" y="1044"/>
                  </a:cxn>
                  <a:cxn ang="0">
                    <a:pos x="1085" y="1111"/>
                  </a:cxn>
                  <a:cxn ang="0">
                    <a:pos x="1146" y="1174"/>
                  </a:cxn>
                  <a:cxn ang="0">
                    <a:pos x="1168" y="1261"/>
                  </a:cxn>
                  <a:cxn ang="0">
                    <a:pos x="1152" y="1378"/>
                  </a:cxn>
                  <a:cxn ang="0">
                    <a:pos x="1251" y="1300"/>
                  </a:cxn>
                  <a:cxn ang="0">
                    <a:pos x="1362" y="1724"/>
                  </a:cxn>
                  <a:cxn ang="0">
                    <a:pos x="1273" y="1828"/>
                  </a:cxn>
                  <a:cxn ang="0">
                    <a:pos x="1239" y="1899"/>
                  </a:cxn>
                  <a:cxn ang="0">
                    <a:pos x="1289" y="2014"/>
                  </a:cxn>
                  <a:cxn ang="0">
                    <a:pos x="1357" y="2032"/>
                  </a:cxn>
                  <a:cxn ang="0">
                    <a:pos x="1493" y="2001"/>
                  </a:cxn>
                  <a:cxn ang="0">
                    <a:pos x="1460" y="2070"/>
                  </a:cxn>
                  <a:cxn ang="0">
                    <a:pos x="1362" y="2117"/>
                  </a:cxn>
                  <a:cxn ang="0">
                    <a:pos x="1203" y="2091"/>
                  </a:cxn>
                  <a:cxn ang="0">
                    <a:pos x="1120" y="1497"/>
                  </a:cxn>
                  <a:cxn ang="0">
                    <a:pos x="1061" y="891"/>
                  </a:cxn>
                  <a:cxn ang="0">
                    <a:pos x="1043" y="840"/>
                  </a:cxn>
                  <a:cxn ang="0">
                    <a:pos x="1029" y="1020"/>
                  </a:cxn>
                  <a:cxn ang="0">
                    <a:pos x="1056" y="1463"/>
                  </a:cxn>
                  <a:cxn ang="0">
                    <a:pos x="978" y="1540"/>
                  </a:cxn>
                  <a:cxn ang="0">
                    <a:pos x="877" y="1480"/>
                  </a:cxn>
                  <a:cxn ang="0">
                    <a:pos x="867" y="1653"/>
                  </a:cxn>
                  <a:cxn ang="0">
                    <a:pos x="805" y="1496"/>
                  </a:cxn>
                  <a:cxn ang="0">
                    <a:pos x="789" y="1150"/>
                  </a:cxn>
                  <a:cxn ang="0">
                    <a:pos x="760" y="1647"/>
                  </a:cxn>
                  <a:cxn ang="0">
                    <a:pos x="613" y="2115"/>
                  </a:cxn>
                  <a:cxn ang="0">
                    <a:pos x="626" y="1400"/>
                  </a:cxn>
                  <a:cxn ang="0">
                    <a:pos x="633" y="950"/>
                  </a:cxn>
                  <a:cxn ang="0">
                    <a:pos x="581" y="1192"/>
                  </a:cxn>
                  <a:cxn ang="0">
                    <a:pos x="548" y="1205"/>
                  </a:cxn>
                  <a:cxn ang="0">
                    <a:pos x="516" y="1171"/>
                  </a:cxn>
                  <a:cxn ang="0">
                    <a:pos x="466" y="1093"/>
                  </a:cxn>
                  <a:cxn ang="0">
                    <a:pos x="406" y="1214"/>
                  </a:cxn>
                  <a:cxn ang="0">
                    <a:pos x="315" y="1311"/>
                  </a:cxn>
                  <a:cxn ang="0">
                    <a:pos x="378" y="1354"/>
                  </a:cxn>
                  <a:cxn ang="0">
                    <a:pos x="401" y="1436"/>
                  </a:cxn>
                  <a:cxn ang="0">
                    <a:pos x="436" y="1534"/>
                  </a:cxn>
                  <a:cxn ang="0">
                    <a:pos x="506" y="1424"/>
                  </a:cxn>
                  <a:cxn ang="0">
                    <a:pos x="467" y="1803"/>
                  </a:cxn>
                  <a:cxn ang="0">
                    <a:pos x="424" y="1725"/>
                  </a:cxn>
                  <a:cxn ang="0">
                    <a:pos x="349" y="1719"/>
                  </a:cxn>
                  <a:cxn ang="0">
                    <a:pos x="294" y="1830"/>
                  </a:cxn>
                  <a:cxn ang="0">
                    <a:pos x="313" y="1359"/>
                  </a:cxn>
                  <a:cxn ang="0">
                    <a:pos x="301" y="1296"/>
                  </a:cxn>
                  <a:cxn ang="0">
                    <a:pos x="302" y="1204"/>
                  </a:cxn>
                  <a:cxn ang="0">
                    <a:pos x="261" y="1206"/>
                  </a:cxn>
                  <a:cxn ang="0">
                    <a:pos x="230" y="1332"/>
                  </a:cxn>
                  <a:cxn ang="0">
                    <a:pos x="186" y="1285"/>
                  </a:cxn>
                  <a:cxn ang="0">
                    <a:pos x="129" y="1245"/>
                  </a:cxn>
                  <a:cxn ang="0">
                    <a:pos x="60" y="1358"/>
                  </a:cxn>
                  <a:cxn ang="0">
                    <a:pos x="39" y="880"/>
                  </a:cxn>
                  <a:cxn ang="0">
                    <a:pos x="228" y="134"/>
                  </a:cxn>
                  <a:cxn ang="0">
                    <a:pos x="691" y="105"/>
                  </a:cxn>
                  <a:cxn ang="0">
                    <a:pos x="1137" y="100"/>
                  </a:cxn>
                  <a:cxn ang="0">
                    <a:pos x="1260" y="69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612414" name="Freeform 62"/>
              <p:cNvSpPr>
                <a:spLocks/>
              </p:cNvSpPr>
              <p:nvPr/>
            </p:nvSpPr>
            <p:spPr bwMode="auto">
              <a:xfrm>
                <a:off x="4203" y="1342"/>
                <a:ext cx="87" cy="79"/>
              </a:xfrm>
              <a:custGeom>
                <a:avLst/>
                <a:gdLst/>
                <a:ahLst/>
                <a:cxnLst>
                  <a:cxn ang="0">
                    <a:pos x="301" y="124"/>
                  </a:cxn>
                  <a:cxn ang="0">
                    <a:pos x="435" y="114"/>
                  </a:cxn>
                  <a:cxn ang="0">
                    <a:pos x="434" y="150"/>
                  </a:cxn>
                  <a:cxn ang="0">
                    <a:pos x="422" y="183"/>
                  </a:cxn>
                  <a:cxn ang="0">
                    <a:pos x="401" y="214"/>
                  </a:cxn>
                  <a:cxn ang="0">
                    <a:pos x="380" y="246"/>
                  </a:cxn>
                  <a:cxn ang="0">
                    <a:pos x="358" y="276"/>
                  </a:cxn>
                  <a:cxn ang="0">
                    <a:pos x="346" y="311"/>
                  </a:cxn>
                  <a:cxn ang="0">
                    <a:pos x="346" y="350"/>
                  </a:cxn>
                  <a:cxn ang="0">
                    <a:pos x="363" y="394"/>
                  </a:cxn>
                  <a:cxn ang="0">
                    <a:pos x="344" y="396"/>
                  </a:cxn>
                  <a:cxn ang="0">
                    <a:pos x="327" y="394"/>
                  </a:cxn>
                  <a:cxn ang="0">
                    <a:pos x="311" y="385"/>
                  </a:cxn>
                  <a:cxn ang="0">
                    <a:pos x="297" y="374"/>
                  </a:cxn>
                  <a:cxn ang="0">
                    <a:pos x="284" y="360"/>
                  </a:cxn>
                  <a:cxn ang="0">
                    <a:pos x="271" y="348"/>
                  </a:cxn>
                  <a:cxn ang="0">
                    <a:pos x="260" y="337"/>
                  </a:cxn>
                  <a:cxn ang="0">
                    <a:pos x="249" y="332"/>
                  </a:cxn>
                  <a:cxn ang="0">
                    <a:pos x="238" y="340"/>
                  </a:cxn>
                  <a:cxn ang="0">
                    <a:pos x="231" y="351"/>
                  </a:cxn>
                  <a:cxn ang="0">
                    <a:pos x="225" y="362"/>
                  </a:cxn>
                  <a:cxn ang="0">
                    <a:pos x="221" y="374"/>
                  </a:cxn>
                  <a:cxn ang="0">
                    <a:pos x="213" y="383"/>
                  </a:cxn>
                  <a:cxn ang="0">
                    <a:pos x="205" y="390"/>
                  </a:cxn>
                  <a:cxn ang="0">
                    <a:pos x="192" y="394"/>
                  </a:cxn>
                  <a:cxn ang="0">
                    <a:pos x="177" y="394"/>
                  </a:cxn>
                  <a:cxn ang="0">
                    <a:pos x="171" y="361"/>
                  </a:cxn>
                  <a:cxn ang="0">
                    <a:pos x="157" y="335"/>
                  </a:cxn>
                  <a:cxn ang="0">
                    <a:pos x="136" y="313"/>
                  </a:cxn>
                  <a:cxn ang="0">
                    <a:pos x="111" y="294"/>
                  </a:cxn>
                  <a:cxn ang="0">
                    <a:pos x="82" y="277"/>
                  </a:cxn>
                  <a:cxn ang="0">
                    <a:pos x="53" y="262"/>
                  </a:cxn>
                  <a:cxn ang="0">
                    <a:pos x="25" y="245"/>
                  </a:cxn>
                  <a:cxn ang="0">
                    <a:pos x="0" y="228"/>
                  </a:cxn>
                  <a:cxn ang="0">
                    <a:pos x="16" y="218"/>
                  </a:cxn>
                  <a:cxn ang="0">
                    <a:pos x="35" y="212"/>
                  </a:cxn>
                  <a:cxn ang="0">
                    <a:pos x="56" y="209"/>
                  </a:cxn>
                  <a:cxn ang="0">
                    <a:pos x="78" y="207"/>
                  </a:cxn>
                  <a:cxn ang="0">
                    <a:pos x="99" y="204"/>
                  </a:cxn>
                  <a:cxn ang="0">
                    <a:pos x="119" y="201"/>
                  </a:cxn>
                  <a:cxn ang="0">
                    <a:pos x="138" y="195"/>
                  </a:cxn>
                  <a:cxn ang="0">
                    <a:pos x="156" y="187"/>
                  </a:cxn>
                  <a:cxn ang="0">
                    <a:pos x="228" y="0"/>
                  </a:cxn>
                  <a:cxn ang="0">
                    <a:pos x="241" y="9"/>
                  </a:cxn>
                  <a:cxn ang="0">
                    <a:pos x="251" y="23"/>
                  </a:cxn>
                  <a:cxn ang="0">
                    <a:pos x="258" y="39"/>
                  </a:cxn>
                  <a:cxn ang="0">
                    <a:pos x="265" y="58"/>
                  </a:cxn>
                  <a:cxn ang="0">
                    <a:pos x="269" y="75"/>
                  </a:cxn>
                  <a:cxn ang="0">
                    <a:pos x="277" y="93"/>
                  </a:cxn>
                  <a:cxn ang="0">
                    <a:pos x="286" y="109"/>
                  </a:cxn>
                  <a:cxn ang="0">
                    <a:pos x="301" y="124"/>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612415" name="Freeform 63"/>
              <p:cNvSpPr>
                <a:spLocks/>
              </p:cNvSpPr>
              <p:nvPr/>
            </p:nvSpPr>
            <p:spPr bwMode="auto">
              <a:xfrm>
                <a:off x="4228" y="1363"/>
                <a:ext cx="52" cy="41"/>
              </a:xfrm>
              <a:custGeom>
                <a:avLst/>
                <a:gdLst/>
                <a:ahLst/>
                <a:cxnLst>
                  <a:cxn ang="0">
                    <a:pos x="258" y="62"/>
                  </a:cxn>
                  <a:cxn ang="0">
                    <a:pos x="248" y="79"/>
                  </a:cxn>
                  <a:cxn ang="0">
                    <a:pos x="235" y="96"/>
                  </a:cxn>
                  <a:cxn ang="0">
                    <a:pos x="220" y="110"/>
                  </a:cxn>
                  <a:cxn ang="0">
                    <a:pos x="206" y="126"/>
                  </a:cxn>
                  <a:cxn ang="0">
                    <a:pos x="194" y="141"/>
                  </a:cxn>
                  <a:cxn ang="0">
                    <a:pos x="185" y="160"/>
                  </a:cxn>
                  <a:cxn ang="0">
                    <a:pos x="181" y="181"/>
                  </a:cxn>
                  <a:cxn ang="0">
                    <a:pos x="186" y="207"/>
                  </a:cxn>
                  <a:cxn ang="0">
                    <a:pos x="169" y="192"/>
                  </a:cxn>
                  <a:cxn ang="0">
                    <a:pos x="153" y="180"/>
                  </a:cxn>
                  <a:cxn ang="0">
                    <a:pos x="136" y="171"/>
                  </a:cxn>
                  <a:cxn ang="0">
                    <a:pos x="122" y="168"/>
                  </a:cxn>
                  <a:cxn ang="0">
                    <a:pos x="105" y="168"/>
                  </a:cxn>
                  <a:cxn ang="0">
                    <a:pos x="92" y="175"/>
                  </a:cxn>
                  <a:cxn ang="0">
                    <a:pos x="80" y="187"/>
                  </a:cxn>
                  <a:cxn ang="0">
                    <a:pos x="72" y="207"/>
                  </a:cxn>
                  <a:cxn ang="0">
                    <a:pos x="0" y="145"/>
                  </a:cxn>
                  <a:cxn ang="0">
                    <a:pos x="6" y="136"/>
                  </a:cxn>
                  <a:cxn ang="0">
                    <a:pos x="13" y="134"/>
                  </a:cxn>
                  <a:cxn ang="0">
                    <a:pos x="20" y="135"/>
                  </a:cxn>
                  <a:cxn ang="0">
                    <a:pos x="27" y="141"/>
                  </a:cxn>
                  <a:cxn ang="0">
                    <a:pos x="33" y="145"/>
                  </a:cxn>
                  <a:cxn ang="0">
                    <a:pos x="41" y="149"/>
                  </a:cxn>
                  <a:cxn ang="0">
                    <a:pos x="50" y="149"/>
                  </a:cxn>
                  <a:cxn ang="0">
                    <a:pos x="62" y="145"/>
                  </a:cxn>
                  <a:cxn ang="0">
                    <a:pos x="103" y="0"/>
                  </a:cxn>
                  <a:cxn ang="0">
                    <a:pos x="108" y="24"/>
                  </a:cxn>
                  <a:cxn ang="0">
                    <a:pos x="122" y="42"/>
                  </a:cxn>
                  <a:cxn ang="0">
                    <a:pos x="141" y="51"/>
                  </a:cxn>
                  <a:cxn ang="0">
                    <a:pos x="166" y="57"/>
                  </a:cxn>
                  <a:cxn ang="0">
                    <a:pos x="191" y="58"/>
                  </a:cxn>
                  <a:cxn ang="0">
                    <a:pos x="217" y="58"/>
                  </a:cxn>
                  <a:cxn ang="0">
                    <a:pos x="239" y="58"/>
                  </a:cxn>
                  <a:cxn ang="0">
                    <a:pos x="258" y="62"/>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612416" name="Freeform 64"/>
              <p:cNvSpPr>
                <a:spLocks/>
              </p:cNvSpPr>
              <p:nvPr/>
            </p:nvSpPr>
            <p:spPr bwMode="auto">
              <a:xfrm>
                <a:off x="4087" y="1373"/>
                <a:ext cx="87" cy="91"/>
              </a:xfrm>
              <a:custGeom>
                <a:avLst/>
                <a:gdLst/>
                <a:ahLst/>
                <a:cxnLst>
                  <a:cxn ang="0">
                    <a:pos x="415" y="94"/>
                  </a:cxn>
                  <a:cxn ang="0">
                    <a:pos x="435" y="94"/>
                  </a:cxn>
                  <a:cxn ang="0">
                    <a:pos x="433" y="127"/>
                  </a:cxn>
                  <a:cxn ang="0">
                    <a:pos x="420" y="159"/>
                  </a:cxn>
                  <a:cxn ang="0">
                    <a:pos x="397" y="188"/>
                  </a:cxn>
                  <a:cxn ang="0">
                    <a:pos x="373" y="219"/>
                  </a:cxn>
                  <a:cxn ang="0">
                    <a:pos x="352" y="249"/>
                  </a:cxn>
                  <a:cxn ang="0">
                    <a:pos x="342" y="281"/>
                  </a:cxn>
                  <a:cxn ang="0">
                    <a:pos x="346" y="315"/>
                  </a:cxn>
                  <a:cxn ang="0">
                    <a:pos x="373" y="353"/>
                  </a:cxn>
                  <a:cxn ang="0">
                    <a:pos x="356" y="363"/>
                  </a:cxn>
                  <a:cxn ang="0">
                    <a:pos x="340" y="367"/>
                  </a:cxn>
                  <a:cxn ang="0">
                    <a:pos x="322" y="364"/>
                  </a:cxn>
                  <a:cxn ang="0">
                    <a:pos x="304" y="360"/>
                  </a:cxn>
                  <a:cxn ang="0">
                    <a:pos x="285" y="352"/>
                  </a:cxn>
                  <a:cxn ang="0">
                    <a:pos x="267" y="345"/>
                  </a:cxn>
                  <a:cxn ang="0">
                    <a:pos x="248" y="341"/>
                  </a:cxn>
                  <a:cxn ang="0">
                    <a:pos x="229" y="343"/>
                  </a:cxn>
                  <a:cxn ang="0">
                    <a:pos x="221" y="357"/>
                  </a:cxn>
                  <a:cxn ang="0">
                    <a:pos x="214" y="372"/>
                  </a:cxn>
                  <a:cxn ang="0">
                    <a:pos x="207" y="387"/>
                  </a:cxn>
                  <a:cxn ang="0">
                    <a:pos x="200" y="403"/>
                  </a:cxn>
                  <a:cxn ang="0">
                    <a:pos x="192" y="416"/>
                  </a:cxn>
                  <a:cxn ang="0">
                    <a:pos x="185" y="431"/>
                  </a:cxn>
                  <a:cxn ang="0">
                    <a:pos x="175" y="443"/>
                  </a:cxn>
                  <a:cxn ang="0">
                    <a:pos x="166" y="457"/>
                  </a:cxn>
                  <a:cxn ang="0">
                    <a:pos x="144" y="455"/>
                  </a:cxn>
                  <a:cxn ang="0">
                    <a:pos x="131" y="444"/>
                  </a:cxn>
                  <a:cxn ang="0">
                    <a:pos x="126" y="428"/>
                  </a:cxn>
                  <a:cxn ang="0">
                    <a:pos x="126" y="408"/>
                  </a:cxn>
                  <a:cxn ang="0">
                    <a:pos x="127" y="383"/>
                  </a:cxn>
                  <a:cxn ang="0">
                    <a:pos x="129" y="361"/>
                  </a:cxn>
                  <a:cxn ang="0">
                    <a:pos x="128" y="338"/>
                  </a:cxn>
                  <a:cxn ang="0">
                    <a:pos x="125" y="321"/>
                  </a:cxn>
                  <a:cxn ang="0">
                    <a:pos x="110" y="306"/>
                  </a:cxn>
                  <a:cxn ang="0">
                    <a:pos x="93" y="296"/>
                  </a:cxn>
                  <a:cxn ang="0">
                    <a:pos x="74" y="291"/>
                  </a:cxn>
                  <a:cxn ang="0">
                    <a:pos x="55" y="287"/>
                  </a:cxn>
                  <a:cxn ang="0">
                    <a:pos x="34" y="283"/>
                  </a:cxn>
                  <a:cxn ang="0">
                    <a:pos x="18" y="275"/>
                  </a:cxn>
                  <a:cxn ang="0">
                    <a:pos x="6" y="260"/>
                  </a:cxn>
                  <a:cxn ang="0">
                    <a:pos x="0" y="239"/>
                  </a:cxn>
                  <a:cxn ang="0">
                    <a:pos x="15" y="226"/>
                  </a:cxn>
                  <a:cxn ang="0">
                    <a:pos x="31" y="216"/>
                  </a:cxn>
                  <a:cxn ang="0">
                    <a:pos x="47" y="207"/>
                  </a:cxn>
                  <a:cxn ang="0">
                    <a:pos x="62" y="200"/>
                  </a:cxn>
                  <a:cxn ang="0">
                    <a:pos x="77" y="194"/>
                  </a:cxn>
                  <a:cxn ang="0">
                    <a:pos x="93" y="190"/>
                  </a:cxn>
                  <a:cxn ang="0">
                    <a:pos x="109" y="187"/>
                  </a:cxn>
                  <a:cxn ang="0">
                    <a:pos x="125" y="187"/>
                  </a:cxn>
                  <a:cxn ang="0">
                    <a:pos x="166" y="0"/>
                  </a:cxn>
                  <a:cxn ang="0">
                    <a:pos x="201" y="12"/>
                  </a:cxn>
                  <a:cxn ang="0">
                    <a:pos x="232" y="33"/>
                  </a:cxn>
                  <a:cxn ang="0">
                    <a:pos x="259" y="57"/>
                  </a:cxn>
                  <a:cxn ang="0">
                    <a:pos x="286" y="82"/>
                  </a:cxn>
                  <a:cxn ang="0">
                    <a:pos x="312" y="100"/>
                  </a:cxn>
                  <a:cxn ang="0">
                    <a:pos x="342" y="112"/>
                  </a:cxn>
                  <a:cxn ang="0">
                    <a:pos x="374" y="111"/>
                  </a:cxn>
                  <a:cxn ang="0">
                    <a:pos x="415" y="94"/>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612417" name="Freeform 65"/>
              <p:cNvSpPr>
                <a:spLocks/>
              </p:cNvSpPr>
              <p:nvPr/>
            </p:nvSpPr>
            <p:spPr bwMode="auto">
              <a:xfrm>
                <a:off x="4102" y="1386"/>
                <a:ext cx="62" cy="58"/>
              </a:xfrm>
              <a:custGeom>
                <a:avLst/>
                <a:gdLst/>
                <a:ahLst/>
                <a:cxnLst>
                  <a:cxn ang="0">
                    <a:pos x="290" y="72"/>
                  </a:cxn>
                  <a:cxn ang="0">
                    <a:pos x="312" y="72"/>
                  </a:cxn>
                  <a:cxn ang="0">
                    <a:pos x="292" y="96"/>
                  </a:cxn>
                  <a:cxn ang="0">
                    <a:pos x="273" y="117"/>
                  </a:cxn>
                  <a:cxn ang="0">
                    <a:pos x="253" y="136"/>
                  </a:cxn>
                  <a:cxn ang="0">
                    <a:pos x="236" y="156"/>
                  </a:cxn>
                  <a:cxn ang="0">
                    <a:pos x="222" y="174"/>
                  </a:cxn>
                  <a:cxn ang="0">
                    <a:pos x="217" y="195"/>
                  </a:cxn>
                  <a:cxn ang="0">
                    <a:pos x="220" y="219"/>
                  </a:cxn>
                  <a:cxn ang="0">
                    <a:pos x="238" y="248"/>
                  </a:cxn>
                  <a:cxn ang="0">
                    <a:pos x="225" y="247"/>
                  </a:cxn>
                  <a:cxn ang="0">
                    <a:pos x="212" y="246"/>
                  </a:cxn>
                  <a:cxn ang="0">
                    <a:pos x="199" y="244"/>
                  </a:cxn>
                  <a:cxn ang="0">
                    <a:pos x="186" y="241"/>
                  </a:cxn>
                  <a:cxn ang="0">
                    <a:pos x="173" y="238"/>
                  </a:cxn>
                  <a:cxn ang="0">
                    <a:pos x="159" y="235"/>
                  </a:cxn>
                  <a:cxn ang="0">
                    <a:pos x="145" y="231"/>
                  </a:cxn>
                  <a:cxn ang="0">
                    <a:pos x="135" y="228"/>
                  </a:cxn>
                  <a:cxn ang="0">
                    <a:pos x="93" y="290"/>
                  </a:cxn>
                  <a:cxn ang="0">
                    <a:pos x="91" y="276"/>
                  </a:cxn>
                  <a:cxn ang="0">
                    <a:pos x="87" y="261"/>
                  </a:cxn>
                  <a:cxn ang="0">
                    <a:pos x="80" y="244"/>
                  </a:cxn>
                  <a:cxn ang="0">
                    <a:pos x="70" y="228"/>
                  </a:cxn>
                  <a:cxn ang="0">
                    <a:pos x="56" y="211"/>
                  </a:cxn>
                  <a:cxn ang="0">
                    <a:pos x="39" y="197"/>
                  </a:cxn>
                  <a:cxn ang="0">
                    <a:pos x="20" y="185"/>
                  </a:cxn>
                  <a:cxn ang="0">
                    <a:pos x="0" y="176"/>
                  </a:cxn>
                  <a:cxn ang="0">
                    <a:pos x="39" y="176"/>
                  </a:cxn>
                  <a:cxn ang="0">
                    <a:pos x="69" y="167"/>
                  </a:cxn>
                  <a:cxn ang="0">
                    <a:pos x="88" y="148"/>
                  </a:cxn>
                  <a:cxn ang="0">
                    <a:pos x="100" y="122"/>
                  </a:cxn>
                  <a:cxn ang="0">
                    <a:pos x="108" y="91"/>
                  </a:cxn>
                  <a:cxn ang="0">
                    <a:pos x="113" y="59"/>
                  </a:cxn>
                  <a:cxn ang="0">
                    <a:pos x="117" y="28"/>
                  </a:cxn>
                  <a:cxn ang="0">
                    <a:pos x="124" y="0"/>
                  </a:cxn>
                  <a:cxn ang="0">
                    <a:pos x="139" y="19"/>
                  </a:cxn>
                  <a:cxn ang="0">
                    <a:pos x="157" y="38"/>
                  </a:cxn>
                  <a:cxn ang="0">
                    <a:pos x="175" y="55"/>
                  </a:cxn>
                  <a:cxn ang="0">
                    <a:pos x="195" y="71"/>
                  </a:cxn>
                  <a:cxn ang="0">
                    <a:pos x="215" y="80"/>
                  </a:cxn>
                  <a:cxn ang="0">
                    <a:pos x="239" y="84"/>
                  </a:cxn>
                  <a:cxn ang="0">
                    <a:pos x="263" y="82"/>
                  </a:cxn>
                  <a:cxn ang="0">
                    <a:pos x="290" y="72"/>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612418" name="Freeform 66"/>
              <p:cNvSpPr>
                <a:spLocks/>
              </p:cNvSpPr>
              <p:nvPr/>
            </p:nvSpPr>
            <p:spPr bwMode="auto">
              <a:xfrm>
                <a:off x="4170" y="1417"/>
                <a:ext cx="77" cy="84"/>
              </a:xfrm>
              <a:custGeom>
                <a:avLst/>
                <a:gdLst/>
                <a:ahLst/>
                <a:cxnLst>
                  <a:cxn ang="0">
                    <a:pos x="270" y="154"/>
                  </a:cxn>
                  <a:cxn ang="0">
                    <a:pos x="283" y="163"/>
                  </a:cxn>
                  <a:cxn ang="0">
                    <a:pos x="298" y="171"/>
                  </a:cxn>
                  <a:cxn ang="0">
                    <a:pos x="315" y="176"/>
                  </a:cxn>
                  <a:cxn ang="0">
                    <a:pos x="333" y="183"/>
                  </a:cxn>
                  <a:cxn ang="0">
                    <a:pos x="349" y="188"/>
                  </a:cxn>
                  <a:cxn ang="0">
                    <a:pos x="365" y="198"/>
                  </a:cxn>
                  <a:cxn ang="0">
                    <a:pos x="376" y="210"/>
                  </a:cxn>
                  <a:cxn ang="0">
                    <a:pos x="384" y="228"/>
                  </a:cxn>
                  <a:cxn ang="0">
                    <a:pos x="356" y="242"/>
                  </a:cxn>
                  <a:cxn ang="0">
                    <a:pos x="331" y="260"/>
                  </a:cxn>
                  <a:cxn ang="0">
                    <a:pos x="309" y="279"/>
                  </a:cxn>
                  <a:cxn ang="0">
                    <a:pos x="289" y="300"/>
                  </a:cxn>
                  <a:cxn ang="0">
                    <a:pos x="274" y="323"/>
                  </a:cxn>
                  <a:cxn ang="0">
                    <a:pos x="263" y="350"/>
                  </a:cxn>
                  <a:cxn ang="0">
                    <a:pos x="258" y="380"/>
                  </a:cxn>
                  <a:cxn ang="0">
                    <a:pos x="260" y="414"/>
                  </a:cxn>
                  <a:cxn ang="0">
                    <a:pos x="241" y="420"/>
                  </a:cxn>
                  <a:cxn ang="0">
                    <a:pos x="224" y="419"/>
                  </a:cxn>
                  <a:cxn ang="0">
                    <a:pos x="207" y="412"/>
                  </a:cxn>
                  <a:cxn ang="0">
                    <a:pos x="193" y="401"/>
                  </a:cxn>
                  <a:cxn ang="0">
                    <a:pos x="178" y="385"/>
                  </a:cxn>
                  <a:cxn ang="0">
                    <a:pos x="164" y="369"/>
                  </a:cxn>
                  <a:cxn ang="0">
                    <a:pos x="149" y="353"/>
                  </a:cxn>
                  <a:cxn ang="0">
                    <a:pos x="135" y="341"/>
                  </a:cxn>
                  <a:cxn ang="0">
                    <a:pos x="118" y="349"/>
                  </a:cxn>
                  <a:cxn ang="0">
                    <a:pos x="101" y="358"/>
                  </a:cxn>
                  <a:cxn ang="0">
                    <a:pos x="81" y="367"/>
                  </a:cxn>
                  <a:cxn ang="0">
                    <a:pos x="63" y="373"/>
                  </a:cxn>
                  <a:cxn ang="0">
                    <a:pos x="44" y="376"/>
                  </a:cxn>
                  <a:cxn ang="0">
                    <a:pos x="28" y="375"/>
                  </a:cxn>
                  <a:cxn ang="0">
                    <a:pos x="13" y="367"/>
                  </a:cxn>
                  <a:cxn ang="0">
                    <a:pos x="0" y="352"/>
                  </a:cxn>
                  <a:cxn ang="0">
                    <a:pos x="15" y="326"/>
                  </a:cxn>
                  <a:cxn ang="0">
                    <a:pos x="31" y="300"/>
                  </a:cxn>
                  <a:cxn ang="0">
                    <a:pos x="42" y="271"/>
                  </a:cxn>
                  <a:cxn ang="0">
                    <a:pos x="51" y="242"/>
                  </a:cxn>
                  <a:cxn ang="0">
                    <a:pos x="51" y="213"/>
                  </a:cxn>
                  <a:cxn ang="0">
                    <a:pos x="44" y="185"/>
                  </a:cxn>
                  <a:cxn ang="0">
                    <a:pos x="27" y="158"/>
                  </a:cxn>
                  <a:cxn ang="0">
                    <a:pos x="0" y="134"/>
                  </a:cxn>
                  <a:cxn ang="0">
                    <a:pos x="13" y="118"/>
                  </a:cxn>
                  <a:cxn ang="0">
                    <a:pos x="29" y="110"/>
                  </a:cxn>
                  <a:cxn ang="0">
                    <a:pos x="49" y="107"/>
                  </a:cxn>
                  <a:cxn ang="0">
                    <a:pos x="69" y="110"/>
                  </a:cxn>
                  <a:cxn ang="0">
                    <a:pos x="88" y="115"/>
                  </a:cxn>
                  <a:cxn ang="0">
                    <a:pos x="109" y="122"/>
                  </a:cxn>
                  <a:cxn ang="0">
                    <a:pos x="128" y="127"/>
                  </a:cxn>
                  <a:cxn ang="0">
                    <a:pos x="146" y="134"/>
                  </a:cxn>
                  <a:cxn ang="0">
                    <a:pos x="156" y="114"/>
                  </a:cxn>
                  <a:cxn ang="0">
                    <a:pos x="168" y="94"/>
                  </a:cxn>
                  <a:cxn ang="0">
                    <a:pos x="180" y="75"/>
                  </a:cxn>
                  <a:cxn ang="0">
                    <a:pos x="193" y="58"/>
                  </a:cxn>
                  <a:cxn ang="0">
                    <a:pos x="206" y="40"/>
                  </a:cxn>
                  <a:cxn ang="0">
                    <a:pos x="219" y="26"/>
                  </a:cxn>
                  <a:cxn ang="0">
                    <a:pos x="233" y="11"/>
                  </a:cxn>
                  <a:cxn ang="0">
                    <a:pos x="249" y="0"/>
                  </a:cxn>
                  <a:cxn ang="0">
                    <a:pos x="270" y="154"/>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612419" name="Freeform 67"/>
              <p:cNvSpPr>
                <a:spLocks/>
              </p:cNvSpPr>
              <p:nvPr/>
            </p:nvSpPr>
            <p:spPr bwMode="auto">
              <a:xfrm>
                <a:off x="4185" y="1435"/>
                <a:ext cx="47" cy="54"/>
              </a:xfrm>
              <a:custGeom>
                <a:avLst/>
                <a:gdLst/>
                <a:ahLst/>
                <a:cxnLst>
                  <a:cxn ang="0">
                    <a:pos x="239" y="136"/>
                  </a:cxn>
                  <a:cxn ang="0">
                    <a:pos x="229" y="141"/>
                  </a:cxn>
                  <a:cxn ang="0">
                    <a:pos x="220" y="147"/>
                  </a:cxn>
                  <a:cxn ang="0">
                    <a:pos x="208" y="152"/>
                  </a:cxn>
                  <a:cxn ang="0">
                    <a:pos x="197" y="158"/>
                  </a:cxn>
                  <a:cxn ang="0">
                    <a:pos x="185" y="164"/>
                  </a:cxn>
                  <a:cxn ang="0">
                    <a:pos x="174" y="173"/>
                  </a:cxn>
                  <a:cxn ang="0">
                    <a:pos x="164" y="183"/>
                  </a:cxn>
                  <a:cxn ang="0">
                    <a:pos x="156" y="198"/>
                  </a:cxn>
                  <a:cxn ang="0">
                    <a:pos x="146" y="270"/>
                  </a:cxn>
                  <a:cxn ang="0">
                    <a:pos x="127" y="255"/>
                  </a:cxn>
                  <a:cxn ang="0">
                    <a:pos x="109" y="237"/>
                  </a:cxn>
                  <a:cxn ang="0">
                    <a:pos x="92" y="219"/>
                  </a:cxn>
                  <a:cxn ang="0">
                    <a:pos x="76" y="206"/>
                  </a:cxn>
                  <a:cxn ang="0">
                    <a:pos x="58" y="196"/>
                  </a:cxn>
                  <a:cxn ang="0">
                    <a:pos x="41" y="194"/>
                  </a:cxn>
                  <a:cxn ang="0">
                    <a:pos x="21" y="204"/>
                  </a:cxn>
                  <a:cxn ang="0">
                    <a:pos x="0" y="228"/>
                  </a:cxn>
                  <a:cxn ang="0">
                    <a:pos x="6" y="210"/>
                  </a:cxn>
                  <a:cxn ang="0">
                    <a:pos x="15" y="193"/>
                  </a:cxn>
                  <a:cxn ang="0">
                    <a:pos x="24" y="174"/>
                  </a:cxn>
                  <a:cxn ang="0">
                    <a:pos x="34" y="155"/>
                  </a:cxn>
                  <a:cxn ang="0">
                    <a:pos x="39" y="135"/>
                  </a:cxn>
                  <a:cxn ang="0">
                    <a:pos x="41" y="117"/>
                  </a:cxn>
                  <a:cxn ang="0">
                    <a:pos x="35" y="100"/>
                  </a:cxn>
                  <a:cxn ang="0">
                    <a:pos x="22" y="84"/>
                  </a:cxn>
                  <a:cxn ang="0">
                    <a:pos x="0" y="72"/>
                  </a:cxn>
                  <a:cxn ang="0">
                    <a:pos x="13" y="70"/>
                  </a:cxn>
                  <a:cxn ang="0">
                    <a:pos x="23" y="76"/>
                  </a:cxn>
                  <a:cxn ang="0">
                    <a:pos x="30" y="83"/>
                  </a:cxn>
                  <a:cxn ang="0">
                    <a:pos x="37" y="93"/>
                  </a:cxn>
                  <a:cxn ang="0">
                    <a:pos x="42" y="102"/>
                  </a:cxn>
                  <a:cxn ang="0">
                    <a:pos x="50" y="110"/>
                  </a:cxn>
                  <a:cxn ang="0">
                    <a:pos x="59" y="114"/>
                  </a:cxn>
                  <a:cxn ang="0">
                    <a:pos x="74" y="114"/>
                  </a:cxn>
                  <a:cxn ang="0">
                    <a:pos x="146" y="0"/>
                  </a:cxn>
                  <a:cxn ang="0">
                    <a:pos x="138" y="27"/>
                  </a:cxn>
                  <a:cxn ang="0">
                    <a:pos x="139" y="52"/>
                  </a:cxn>
                  <a:cxn ang="0">
                    <a:pos x="147" y="70"/>
                  </a:cxn>
                  <a:cxn ang="0">
                    <a:pos x="161" y="87"/>
                  </a:cxn>
                  <a:cxn ang="0">
                    <a:pos x="178" y="100"/>
                  </a:cxn>
                  <a:cxn ang="0">
                    <a:pos x="198" y="112"/>
                  </a:cxn>
                  <a:cxn ang="0">
                    <a:pos x="219" y="123"/>
                  </a:cxn>
                  <a:cxn ang="0">
                    <a:pos x="239" y="136"/>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612420" name="Freeform 68"/>
              <p:cNvSpPr>
                <a:spLocks/>
              </p:cNvSpPr>
              <p:nvPr/>
            </p:nvSpPr>
            <p:spPr bwMode="auto">
              <a:xfrm>
                <a:off x="4297" y="1514"/>
                <a:ext cx="27" cy="50"/>
              </a:xfrm>
              <a:custGeom>
                <a:avLst/>
                <a:gdLst/>
                <a:ahLst/>
                <a:cxnLst>
                  <a:cxn ang="0">
                    <a:pos x="134" y="249"/>
                  </a:cxn>
                  <a:cxn ang="0">
                    <a:pos x="128" y="239"/>
                  </a:cxn>
                  <a:cxn ang="0">
                    <a:pos x="120" y="233"/>
                  </a:cxn>
                  <a:cxn ang="0">
                    <a:pos x="108" y="231"/>
                  </a:cxn>
                  <a:cxn ang="0">
                    <a:pos x="98" y="232"/>
                  </a:cxn>
                  <a:cxn ang="0">
                    <a:pos x="86" y="233"/>
                  </a:cxn>
                  <a:cxn ang="0">
                    <a:pos x="76" y="235"/>
                  </a:cxn>
                  <a:cxn ang="0">
                    <a:pos x="67" y="237"/>
                  </a:cxn>
                  <a:cxn ang="0">
                    <a:pos x="62" y="239"/>
                  </a:cxn>
                  <a:cxn ang="0">
                    <a:pos x="66" y="223"/>
                  </a:cxn>
                  <a:cxn ang="0">
                    <a:pos x="70" y="212"/>
                  </a:cxn>
                  <a:cxn ang="0">
                    <a:pos x="73" y="200"/>
                  </a:cxn>
                  <a:cxn ang="0">
                    <a:pos x="78" y="191"/>
                  </a:cxn>
                  <a:cxn ang="0">
                    <a:pos x="80" y="181"/>
                  </a:cxn>
                  <a:cxn ang="0">
                    <a:pos x="80" y="171"/>
                  </a:cxn>
                  <a:cxn ang="0">
                    <a:pos x="77" y="159"/>
                  </a:cxn>
                  <a:cxn ang="0">
                    <a:pos x="72" y="145"/>
                  </a:cxn>
                  <a:cxn ang="0">
                    <a:pos x="60" y="139"/>
                  </a:cxn>
                  <a:cxn ang="0">
                    <a:pos x="50" y="135"/>
                  </a:cxn>
                  <a:cxn ang="0">
                    <a:pos x="41" y="129"/>
                  </a:cxn>
                  <a:cxn ang="0">
                    <a:pos x="32" y="126"/>
                  </a:cxn>
                  <a:cxn ang="0">
                    <a:pos x="23" y="120"/>
                  </a:cxn>
                  <a:cxn ang="0">
                    <a:pos x="15" y="117"/>
                  </a:cxn>
                  <a:cxn ang="0">
                    <a:pos x="7" y="115"/>
                  </a:cxn>
                  <a:cxn ang="0">
                    <a:pos x="0" y="115"/>
                  </a:cxn>
                  <a:cxn ang="0">
                    <a:pos x="24" y="108"/>
                  </a:cxn>
                  <a:cxn ang="0">
                    <a:pos x="43" y="99"/>
                  </a:cxn>
                  <a:cxn ang="0">
                    <a:pos x="59" y="86"/>
                  </a:cxn>
                  <a:cxn ang="0">
                    <a:pos x="72" y="73"/>
                  </a:cxn>
                  <a:cxn ang="0">
                    <a:pos x="82" y="56"/>
                  </a:cxn>
                  <a:cxn ang="0">
                    <a:pos x="93" y="38"/>
                  </a:cxn>
                  <a:cxn ang="0">
                    <a:pos x="103" y="19"/>
                  </a:cxn>
                  <a:cxn ang="0">
                    <a:pos x="114" y="0"/>
                  </a:cxn>
                  <a:cxn ang="0">
                    <a:pos x="134" y="249"/>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612421" name="Freeform 69"/>
              <p:cNvSpPr>
                <a:spLocks/>
              </p:cNvSpPr>
              <p:nvPr/>
            </p:nvSpPr>
            <p:spPr bwMode="auto">
              <a:xfrm>
                <a:off x="4145" y="1547"/>
                <a:ext cx="34" cy="42"/>
              </a:xfrm>
              <a:custGeom>
                <a:avLst/>
                <a:gdLst/>
                <a:ahLst/>
                <a:cxnLst>
                  <a:cxn ang="0">
                    <a:pos x="166" y="72"/>
                  </a:cxn>
                  <a:cxn ang="0">
                    <a:pos x="166" y="196"/>
                  </a:cxn>
                  <a:cxn ang="0">
                    <a:pos x="157" y="192"/>
                  </a:cxn>
                  <a:cxn ang="0">
                    <a:pos x="149" y="188"/>
                  </a:cxn>
                  <a:cxn ang="0">
                    <a:pos x="141" y="185"/>
                  </a:cxn>
                  <a:cxn ang="0">
                    <a:pos x="133" y="181"/>
                  </a:cxn>
                  <a:cxn ang="0">
                    <a:pos x="123" y="178"/>
                  </a:cxn>
                  <a:cxn ang="0">
                    <a:pos x="114" y="177"/>
                  </a:cxn>
                  <a:cxn ang="0">
                    <a:pos x="104" y="176"/>
                  </a:cxn>
                  <a:cxn ang="0">
                    <a:pos x="94" y="176"/>
                  </a:cxn>
                  <a:cxn ang="0">
                    <a:pos x="72" y="206"/>
                  </a:cxn>
                  <a:cxn ang="0">
                    <a:pos x="70" y="199"/>
                  </a:cxn>
                  <a:cxn ang="0">
                    <a:pos x="66" y="189"/>
                  </a:cxn>
                  <a:cxn ang="0">
                    <a:pos x="59" y="177"/>
                  </a:cxn>
                  <a:cxn ang="0">
                    <a:pos x="51" y="166"/>
                  </a:cxn>
                  <a:cxn ang="0">
                    <a:pos x="39" y="152"/>
                  </a:cxn>
                  <a:cxn ang="0">
                    <a:pos x="28" y="143"/>
                  </a:cxn>
                  <a:cxn ang="0">
                    <a:pos x="13" y="136"/>
                  </a:cxn>
                  <a:cxn ang="0">
                    <a:pos x="0" y="134"/>
                  </a:cxn>
                  <a:cxn ang="0">
                    <a:pos x="52" y="0"/>
                  </a:cxn>
                  <a:cxn ang="0">
                    <a:pos x="56" y="20"/>
                  </a:cxn>
                  <a:cxn ang="0">
                    <a:pos x="64" y="39"/>
                  </a:cxn>
                  <a:cxn ang="0">
                    <a:pos x="74" y="54"/>
                  </a:cxn>
                  <a:cxn ang="0">
                    <a:pos x="89" y="66"/>
                  </a:cxn>
                  <a:cxn ang="0">
                    <a:pos x="104" y="73"/>
                  </a:cxn>
                  <a:cxn ang="0">
                    <a:pos x="122" y="77"/>
                  </a:cxn>
                  <a:cxn ang="0">
                    <a:pos x="142" y="76"/>
                  </a:cxn>
                  <a:cxn ang="0">
                    <a:pos x="166" y="72"/>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612422" name="Freeform 70"/>
              <p:cNvSpPr>
                <a:spLocks/>
              </p:cNvSpPr>
              <p:nvPr/>
            </p:nvSpPr>
            <p:spPr bwMode="auto">
              <a:xfrm>
                <a:off x="4063" y="1572"/>
                <a:ext cx="49" cy="66"/>
              </a:xfrm>
              <a:custGeom>
                <a:avLst/>
                <a:gdLst/>
                <a:ahLst/>
                <a:cxnLst>
                  <a:cxn ang="0">
                    <a:pos x="246" y="92"/>
                  </a:cxn>
                  <a:cxn ang="0">
                    <a:pos x="235" y="280"/>
                  </a:cxn>
                  <a:cxn ang="0">
                    <a:pos x="173" y="248"/>
                  </a:cxn>
                  <a:cxn ang="0">
                    <a:pos x="111" y="331"/>
                  </a:cxn>
                  <a:cxn ang="0">
                    <a:pos x="111" y="314"/>
                  </a:cxn>
                  <a:cxn ang="0">
                    <a:pos x="119" y="295"/>
                  </a:cxn>
                  <a:cxn ang="0">
                    <a:pos x="129" y="275"/>
                  </a:cxn>
                  <a:cxn ang="0">
                    <a:pos x="141" y="256"/>
                  </a:cxn>
                  <a:cxn ang="0">
                    <a:pos x="146" y="236"/>
                  </a:cxn>
                  <a:cxn ang="0">
                    <a:pos x="144" y="220"/>
                  </a:cxn>
                  <a:cxn ang="0">
                    <a:pos x="130" y="205"/>
                  </a:cxn>
                  <a:cxn ang="0">
                    <a:pos x="101" y="196"/>
                  </a:cxn>
                  <a:cxn ang="0">
                    <a:pos x="86" y="187"/>
                  </a:cxn>
                  <a:cxn ang="0">
                    <a:pos x="68" y="183"/>
                  </a:cxn>
                  <a:cxn ang="0">
                    <a:pos x="48" y="181"/>
                  </a:cxn>
                  <a:cxn ang="0">
                    <a:pos x="30" y="178"/>
                  </a:cxn>
                  <a:cxn ang="0">
                    <a:pos x="14" y="172"/>
                  </a:cxn>
                  <a:cxn ang="0">
                    <a:pos x="4" y="161"/>
                  </a:cxn>
                  <a:cxn ang="0">
                    <a:pos x="0" y="142"/>
                  </a:cxn>
                  <a:cxn ang="0">
                    <a:pos x="7" y="114"/>
                  </a:cxn>
                  <a:cxn ang="0">
                    <a:pos x="32" y="111"/>
                  </a:cxn>
                  <a:cxn ang="0">
                    <a:pos x="57" y="105"/>
                  </a:cxn>
                  <a:cxn ang="0">
                    <a:pos x="77" y="96"/>
                  </a:cxn>
                  <a:cxn ang="0">
                    <a:pos x="98" y="83"/>
                  </a:cxn>
                  <a:cxn ang="0">
                    <a:pos x="112" y="66"/>
                  </a:cxn>
                  <a:cxn ang="0">
                    <a:pos x="126" y="47"/>
                  </a:cxn>
                  <a:cxn ang="0">
                    <a:pos x="135" y="25"/>
                  </a:cxn>
                  <a:cxn ang="0">
                    <a:pos x="142" y="0"/>
                  </a:cxn>
                  <a:cxn ang="0">
                    <a:pos x="148" y="16"/>
                  </a:cxn>
                  <a:cxn ang="0">
                    <a:pos x="157" y="34"/>
                  </a:cxn>
                  <a:cxn ang="0">
                    <a:pos x="167" y="52"/>
                  </a:cxn>
                  <a:cxn ang="0">
                    <a:pos x="178" y="70"/>
                  </a:cxn>
                  <a:cxn ang="0">
                    <a:pos x="190" y="82"/>
                  </a:cxn>
                  <a:cxn ang="0">
                    <a:pos x="205" y="92"/>
                  </a:cxn>
                  <a:cxn ang="0">
                    <a:pos x="223" y="96"/>
                  </a:cxn>
                  <a:cxn ang="0">
                    <a:pos x="246" y="92"/>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612423" name="Freeform 71"/>
              <p:cNvSpPr>
                <a:spLocks/>
              </p:cNvSpPr>
              <p:nvPr/>
            </p:nvSpPr>
            <p:spPr bwMode="auto">
              <a:xfrm>
                <a:off x="4046" y="1616"/>
                <a:ext cx="62" cy="122"/>
              </a:xfrm>
              <a:custGeom>
                <a:avLst/>
                <a:gdLst/>
                <a:ahLst/>
                <a:cxnLst>
                  <a:cxn ang="0">
                    <a:pos x="155" y="30"/>
                  </a:cxn>
                  <a:cxn ang="0">
                    <a:pos x="153" y="53"/>
                  </a:cxn>
                  <a:cxn ang="0">
                    <a:pos x="149" y="77"/>
                  </a:cxn>
                  <a:cxn ang="0">
                    <a:pos x="143" y="99"/>
                  </a:cxn>
                  <a:cxn ang="0">
                    <a:pos x="137" y="123"/>
                  </a:cxn>
                  <a:cxn ang="0">
                    <a:pos x="132" y="146"/>
                  </a:cxn>
                  <a:cxn ang="0">
                    <a:pos x="129" y="169"/>
                  </a:cxn>
                  <a:cxn ang="0">
                    <a:pos x="129" y="193"/>
                  </a:cxn>
                  <a:cxn ang="0">
                    <a:pos x="135" y="217"/>
                  </a:cxn>
                  <a:cxn ang="0">
                    <a:pos x="160" y="207"/>
                  </a:cxn>
                  <a:cxn ang="0">
                    <a:pos x="182" y="190"/>
                  </a:cxn>
                  <a:cxn ang="0">
                    <a:pos x="203" y="168"/>
                  </a:cxn>
                  <a:cxn ang="0">
                    <a:pos x="223" y="147"/>
                  </a:cxn>
                  <a:cxn ang="0">
                    <a:pos x="242" y="126"/>
                  </a:cxn>
                  <a:cxn ang="0">
                    <a:pos x="263" y="115"/>
                  </a:cxn>
                  <a:cxn ang="0">
                    <a:pos x="285" y="112"/>
                  </a:cxn>
                  <a:cxn ang="0">
                    <a:pos x="311" y="124"/>
                  </a:cxn>
                  <a:cxn ang="0">
                    <a:pos x="310" y="182"/>
                  </a:cxn>
                  <a:cxn ang="0">
                    <a:pos x="303" y="242"/>
                  </a:cxn>
                  <a:cxn ang="0">
                    <a:pos x="291" y="301"/>
                  </a:cxn>
                  <a:cxn ang="0">
                    <a:pos x="279" y="363"/>
                  </a:cxn>
                  <a:cxn ang="0">
                    <a:pos x="263" y="424"/>
                  </a:cxn>
                  <a:cxn ang="0">
                    <a:pos x="251" y="486"/>
                  </a:cxn>
                  <a:cxn ang="0">
                    <a:pos x="241" y="548"/>
                  </a:cxn>
                  <a:cxn ang="0">
                    <a:pos x="239" y="611"/>
                  </a:cxn>
                  <a:cxn ang="0">
                    <a:pos x="206" y="607"/>
                  </a:cxn>
                  <a:cxn ang="0">
                    <a:pos x="175" y="603"/>
                  </a:cxn>
                  <a:cxn ang="0">
                    <a:pos x="142" y="599"/>
                  </a:cxn>
                  <a:cxn ang="0">
                    <a:pos x="111" y="595"/>
                  </a:cxn>
                  <a:cxn ang="0">
                    <a:pos x="80" y="587"/>
                  </a:cxn>
                  <a:cxn ang="0">
                    <a:pos x="51" y="578"/>
                  </a:cxn>
                  <a:cxn ang="0">
                    <a:pos x="24" y="565"/>
                  </a:cxn>
                  <a:cxn ang="0">
                    <a:pos x="0" y="549"/>
                  </a:cxn>
                  <a:cxn ang="0">
                    <a:pos x="23" y="485"/>
                  </a:cxn>
                  <a:cxn ang="0">
                    <a:pos x="40" y="418"/>
                  </a:cxn>
                  <a:cxn ang="0">
                    <a:pos x="52" y="350"/>
                  </a:cxn>
                  <a:cxn ang="0">
                    <a:pos x="62" y="281"/>
                  </a:cxn>
                  <a:cxn ang="0">
                    <a:pos x="68" y="210"/>
                  </a:cxn>
                  <a:cxn ang="0">
                    <a:pos x="75" y="140"/>
                  </a:cxn>
                  <a:cxn ang="0">
                    <a:pos x="82" y="69"/>
                  </a:cxn>
                  <a:cxn ang="0">
                    <a:pos x="93" y="0"/>
                  </a:cxn>
                  <a:cxn ang="0">
                    <a:pos x="103" y="0"/>
                  </a:cxn>
                  <a:cxn ang="0">
                    <a:pos x="114" y="2"/>
                  </a:cxn>
                  <a:cxn ang="0">
                    <a:pos x="123" y="5"/>
                  </a:cxn>
                  <a:cxn ang="0">
                    <a:pos x="132" y="11"/>
                  </a:cxn>
                  <a:cxn ang="0">
                    <a:pos x="138" y="15"/>
                  </a:cxn>
                  <a:cxn ang="0">
                    <a:pos x="145" y="20"/>
                  </a:cxn>
                  <a:cxn ang="0">
                    <a:pos x="150" y="25"/>
                  </a:cxn>
                  <a:cxn ang="0">
                    <a:pos x="155" y="30"/>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612424" name="Freeform 72"/>
              <p:cNvSpPr>
                <a:spLocks/>
              </p:cNvSpPr>
              <p:nvPr/>
            </p:nvSpPr>
            <p:spPr bwMode="auto">
              <a:xfrm>
                <a:off x="4232" y="1620"/>
                <a:ext cx="54" cy="60"/>
              </a:xfrm>
              <a:custGeom>
                <a:avLst/>
                <a:gdLst/>
                <a:ahLst/>
                <a:cxnLst>
                  <a:cxn ang="0">
                    <a:pos x="156" y="93"/>
                  </a:cxn>
                  <a:cxn ang="0">
                    <a:pos x="167" y="87"/>
                  </a:cxn>
                  <a:cxn ang="0">
                    <a:pos x="178" y="82"/>
                  </a:cxn>
                  <a:cxn ang="0">
                    <a:pos x="190" y="75"/>
                  </a:cxn>
                  <a:cxn ang="0">
                    <a:pos x="202" y="69"/>
                  </a:cxn>
                  <a:cxn ang="0">
                    <a:pos x="213" y="63"/>
                  </a:cxn>
                  <a:cxn ang="0">
                    <a:pos x="226" y="60"/>
                  </a:cxn>
                  <a:cxn ang="0">
                    <a:pos x="237" y="59"/>
                  </a:cxn>
                  <a:cxn ang="0">
                    <a:pos x="250" y="62"/>
                  </a:cxn>
                  <a:cxn ang="0">
                    <a:pos x="270" y="218"/>
                  </a:cxn>
                  <a:cxn ang="0">
                    <a:pos x="253" y="211"/>
                  </a:cxn>
                  <a:cxn ang="0">
                    <a:pos x="239" y="205"/>
                  </a:cxn>
                  <a:cxn ang="0">
                    <a:pos x="226" y="197"/>
                  </a:cxn>
                  <a:cxn ang="0">
                    <a:pos x="213" y="190"/>
                  </a:cxn>
                  <a:cxn ang="0">
                    <a:pos x="200" y="183"/>
                  </a:cxn>
                  <a:cxn ang="0">
                    <a:pos x="189" y="181"/>
                  </a:cxn>
                  <a:cxn ang="0">
                    <a:pos x="177" y="181"/>
                  </a:cxn>
                  <a:cxn ang="0">
                    <a:pos x="166" y="187"/>
                  </a:cxn>
                  <a:cxn ang="0">
                    <a:pos x="125" y="301"/>
                  </a:cxn>
                  <a:cxn ang="0">
                    <a:pos x="119" y="291"/>
                  </a:cxn>
                  <a:cxn ang="0">
                    <a:pos x="115" y="281"/>
                  </a:cxn>
                  <a:cxn ang="0">
                    <a:pos x="113" y="270"/>
                  </a:cxn>
                  <a:cxn ang="0">
                    <a:pos x="113" y="260"/>
                  </a:cxn>
                  <a:cxn ang="0">
                    <a:pos x="111" y="250"/>
                  </a:cxn>
                  <a:cxn ang="0">
                    <a:pos x="108" y="241"/>
                  </a:cxn>
                  <a:cxn ang="0">
                    <a:pos x="103" y="233"/>
                  </a:cxn>
                  <a:cxn ang="0">
                    <a:pos x="94" y="228"/>
                  </a:cxn>
                  <a:cxn ang="0">
                    <a:pos x="83" y="218"/>
                  </a:cxn>
                  <a:cxn ang="0">
                    <a:pos x="74" y="213"/>
                  </a:cxn>
                  <a:cxn ang="0">
                    <a:pos x="62" y="210"/>
                  </a:cxn>
                  <a:cxn ang="0">
                    <a:pos x="51" y="211"/>
                  </a:cxn>
                  <a:cxn ang="0">
                    <a:pos x="37" y="213"/>
                  </a:cxn>
                  <a:cxn ang="0">
                    <a:pos x="25" y="215"/>
                  </a:cxn>
                  <a:cxn ang="0">
                    <a:pos x="11" y="216"/>
                  </a:cxn>
                  <a:cxn ang="0">
                    <a:pos x="0" y="218"/>
                  </a:cxn>
                  <a:cxn ang="0">
                    <a:pos x="24" y="197"/>
                  </a:cxn>
                  <a:cxn ang="0">
                    <a:pos x="44" y="173"/>
                  </a:cxn>
                  <a:cxn ang="0">
                    <a:pos x="60" y="147"/>
                  </a:cxn>
                  <a:cxn ang="0">
                    <a:pos x="72" y="120"/>
                  </a:cxn>
                  <a:cxn ang="0">
                    <a:pos x="80" y="91"/>
                  </a:cxn>
                  <a:cxn ang="0">
                    <a:pos x="85" y="61"/>
                  </a:cxn>
                  <a:cxn ang="0">
                    <a:pos x="85" y="31"/>
                  </a:cxn>
                  <a:cxn ang="0">
                    <a:pos x="83" y="0"/>
                  </a:cxn>
                  <a:cxn ang="0">
                    <a:pos x="95" y="9"/>
                  </a:cxn>
                  <a:cxn ang="0">
                    <a:pos x="104" y="22"/>
                  </a:cxn>
                  <a:cxn ang="0">
                    <a:pos x="109" y="34"/>
                  </a:cxn>
                  <a:cxn ang="0">
                    <a:pos x="115" y="50"/>
                  </a:cxn>
                  <a:cxn ang="0">
                    <a:pos x="120" y="62"/>
                  </a:cxn>
                  <a:cxn ang="0">
                    <a:pos x="128" y="76"/>
                  </a:cxn>
                  <a:cxn ang="0">
                    <a:pos x="139" y="86"/>
                  </a:cxn>
                  <a:cxn ang="0">
                    <a:pos x="156" y="93"/>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612425" name="Freeform 73"/>
              <p:cNvSpPr>
                <a:spLocks/>
              </p:cNvSpPr>
              <p:nvPr/>
            </p:nvSpPr>
            <p:spPr bwMode="auto">
              <a:xfrm>
                <a:off x="4322" y="1663"/>
                <a:ext cx="37" cy="44"/>
              </a:xfrm>
              <a:custGeom>
                <a:avLst/>
                <a:gdLst/>
                <a:ahLst/>
                <a:cxnLst>
                  <a:cxn ang="0">
                    <a:pos x="187" y="176"/>
                  </a:cxn>
                  <a:cxn ang="0">
                    <a:pos x="174" y="171"/>
                  </a:cxn>
                  <a:cxn ang="0">
                    <a:pos x="163" y="166"/>
                  </a:cxn>
                  <a:cxn ang="0">
                    <a:pos x="152" y="161"/>
                  </a:cxn>
                  <a:cxn ang="0">
                    <a:pos x="142" y="157"/>
                  </a:cxn>
                  <a:cxn ang="0">
                    <a:pos x="130" y="153"/>
                  </a:cxn>
                  <a:cxn ang="0">
                    <a:pos x="121" y="152"/>
                  </a:cxn>
                  <a:cxn ang="0">
                    <a:pos x="111" y="152"/>
                  </a:cxn>
                  <a:cxn ang="0">
                    <a:pos x="104" y="155"/>
                  </a:cxn>
                  <a:cxn ang="0">
                    <a:pos x="95" y="162"/>
                  </a:cxn>
                  <a:cxn ang="0">
                    <a:pos x="88" y="172"/>
                  </a:cxn>
                  <a:cxn ang="0">
                    <a:pos x="83" y="181"/>
                  </a:cxn>
                  <a:cxn ang="0">
                    <a:pos x="77" y="190"/>
                  </a:cxn>
                  <a:cxn ang="0">
                    <a:pos x="70" y="197"/>
                  </a:cxn>
                  <a:cxn ang="0">
                    <a:pos x="65" y="205"/>
                  </a:cxn>
                  <a:cxn ang="0">
                    <a:pos x="58" y="211"/>
                  </a:cxn>
                  <a:cxn ang="0">
                    <a:pos x="52" y="217"/>
                  </a:cxn>
                  <a:cxn ang="0">
                    <a:pos x="59" y="201"/>
                  </a:cxn>
                  <a:cxn ang="0">
                    <a:pos x="59" y="186"/>
                  </a:cxn>
                  <a:cxn ang="0">
                    <a:pos x="53" y="171"/>
                  </a:cxn>
                  <a:cxn ang="0">
                    <a:pos x="44" y="157"/>
                  </a:cxn>
                  <a:cxn ang="0">
                    <a:pos x="32" y="144"/>
                  </a:cxn>
                  <a:cxn ang="0">
                    <a:pos x="21" y="132"/>
                  </a:cxn>
                  <a:cxn ang="0">
                    <a:pos x="8" y="122"/>
                  </a:cxn>
                  <a:cxn ang="0">
                    <a:pos x="0" y="114"/>
                  </a:cxn>
                  <a:cxn ang="0">
                    <a:pos x="24" y="112"/>
                  </a:cxn>
                  <a:cxn ang="0">
                    <a:pos x="42" y="104"/>
                  </a:cxn>
                  <a:cxn ang="0">
                    <a:pos x="57" y="89"/>
                  </a:cxn>
                  <a:cxn ang="0">
                    <a:pos x="68" y="73"/>
                  </a:cxn>
                  <a:cxn ang="0">
                    <a:pos x="78" y="51"/>
                  </a:cxn>
                  <a:cxn ang="0">
                    <a:pos x="88" y="32"/>
                  </a:cxn>
                  <a:cxn ang="0">
                    <a:pos x="100" y="13"/>
                  </a:cxn>
                  <a:cxn ang="0">
                    <a:pos x="114" y="0"/>
                  </a:cxn>
                  <a:cxn ang="0">
                    <a:pos x="118" y="23"/>
                  </a:cxn>
                  <a:cxn ang="0">
                    <a:pos x="122" y="45"/>
                  </a:cxn>
                  <a:cxn ang="0">
                    <a:pos x="127" y="68"/>
                  </a:cxn>
                  <a:cxn ang="0">
                    <a:pos x="135" y="92"/>
                  </a:cxn>
                  <a:cxn ang="0">
                    <a:pos x="143" y="113"/>
                  </a:cxn>
                  <a:cxn ang="0">
                    <a:pos x="154" y="135"/>
                  </a:cxn>
                  <a:cxn ang="0">
                    <a:pos x="169" y="155"/>
                  </a:cxn>
                  <a:cxn ang="0">
                    <a:pos x="187" y="176"/>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612426" name="Freeform 74"/>
              <p:cNvSpPr>
                <a:spLocks/>
              </p:cNvSpPr>
              <p:nvPr/>
            </p:nvSpPr>
            <p:spPr bwMode="auto">
              <a:xfrm>
                <a:off x="4112" y="1663"/>
                <a:ext cx="52" cy="46"/>
              </a:xfrm>
              <a:custGeom>
                <a:avLst/>
                <a:gdLst/>
                <a:ahLst/>
                <a:cxnLst>
                  <a:cxn ang="0">
                    <a:pos x="208" y="93"/>
                  </a:cxn>
                  <a:cxn ang="0">
                    <a:pos x="260" y="93"/>
                  </a:cxn>
                  <a:cxn ang="0">
                    <a:pos x="246" y="105"/>
                  </a:cxn>
                  <a:cxn ang="0">
                    <a:pos x="234" y="119"/>
                  </a:cxn>
                  <a:cxn ang="0">
                    <a:pos x="220" y="135"/>
                  </a:cxn>
                  <a:cxn ang="0">
                    <a:pos x="211" y="152"/>
                  </a:cxn>
                  <a:cxn ang="0">
                    <a:pos x="203" y="167"/>
                  </a:cxn>
                  <a:cxn ang="0">
                    <a:pos x="201" y="184"/>
                  </a:cxn>
                  <a:cxn ang="0">
                    <a:pos x="205" y="200"/>
                  </a:cxn>
                  <a:cxn ang="0">
                    <a:pos x="218" y="217"/>
                  </a:cxn>
                  <a:cxn ang="0">
                    <a:pos x="218" y="227"/>
                  </a:cxn>
                  <a:cxn ang="0">
                    <a:pos x="214" y="228"/>
                  </a:cxn>
                  <a:cxn ang="0">
                    <a:pos x="206" y="227"/>
                  </a:cxn>
                  <a:cxn ang="0">
                    <a:pos x="195" y="223"/>
                  </a:cxn>
                  <a:cxn ang="0">
                    <a:pos x="183" y="219"/>
                  </a:cxn>
                  <a:cxn ang="0">
                    <a:pos x="167" y="216"/>
                  </a:cxn>
                  <a:cxn ang="0">
                    <a:pos x="151" y="215"/>
                  </a:cxn>
                  <a:cxn ang="0">
                    <a:pos x="136" y="218"/>
                  </a:cxn>
                  <a:cxn ang="0">
                    <a:pos x="124" y="227"/>
                  </a:cxn>
                  <a:cxn ang="0">
                    <a:pos x="116" y="206"/>
                  </a:cxn>
                  <a:cxn ang="0">
                    <a:pos x="104" y="191"/>
                  </a:cxn>
                  <a:cxn ang="0">
                    <a:pos x="88" y="180"/>
                  </a:cxn>
                  <a:cxn ang="0">
                    <a:pos x="70" y="173"/>
                  </a:cxn>
                  <a:cxn ang="0">
                    <a:pos x="49" y="165"/>
                  </a:cxn>
                  <a:cxn ang="0">
                    <a:pos x="30" y="157"/>
                  </a:cxn>
                  <a:cxn ang="0">
                    <a:pos x="13" y="147"/>
                  </a:cxn>
                  <a:cxn ang="0">
                    <a:pos x="0" y="135"/>
                  </a:cxn>
                  <a:cxn ang="0">
                    <a:pos x="15" y="125"/>
                  </a:cxn>
                  <a:cxn ang="0">
                    <a:pos x="35" y="118"/>
                  </a:cxn>
                  <a:cxn ang="0">
                    <a:pos x="54" y="113"/>
                  </a:cxn>
                  <a:cxn ang="0">
                    <a:pos x="74" y="110"/>
                  </a:cxn>
                  <a:cxn ang="0">
                    <a:pos x="92" y="103"/>
                  </a:cxn>
                  <a:cxn ang="0">
                    <a:pos x="109" y="94"/>
                  </a:cxn>
                  <a:cxn ang="0">
                    <a:pos x="123" y="80"/>
                  </a:cxn>
                  <a:cxn ang="0">
                    <a:pos x="134" y="62"/>
                  </a:cxn>
                  <a:cxn ang="0">
                    <a:pos x="156" y="0"/>
                  </a:cxn>
                  <a:cxn ang="0">
                    <a:pos x="159" y="14"/>
                  </a:cxn>
                  <a:cxn ang="0">
                    <a:pos x="162" y="26"/>
                  </a:cxn>
                  <a:cxn ang="0">
                    <a:pos x="167" y="38"/>
                  </a:cxn>
                  <a:cxn ang="0">
                    <a:pos x="173" y="50"/>
                  </a:cxn>
                  <a:cxn ang="0">
                    <a:pos x="178" y="60"/>
                  </a:cxn>
                  <a:cxn ang="0">
                    <a:pos x="186" y="70"/>
                  </a:cxn>
                  <a:cxn ang="0">
                    <a:pos x="196" y="80"/>
                  </a:cxn>
                  <a:cxn ang="0">
                    <a:pos x="208" y="93"/>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612427" name="Freeform 75"/>
              <p:cNvSpPr>
                <a:spLocks/>
              </p:cNvSpPr>
              <p:nvPr/>
            </p:nvSpPr>
            <p:spPr bwMode="auto">
              <a:xfrm>
                <a:off x="4228" y="1668"/>
                <a:ext cx="60" cy="102"/>
              </a:xfrm>
              <a:custGeom>
                <a:avLst/>
                <a:gdLst/>
                <a:ahLst/>
                <a:cxnLst>
                  <a:cxn ang="0">
                    <a:pos x="300" y="456"/>
                  </a:cxn>
                  <a:cxn ang="0">
                    <a:pos x="266" y="473"/>
                  </a:cxn>
                  <a:cxn ang="0">
                    <a:pos x="230" y="488"/>
                  </a:cxn>
                  <a:cxn ang="0">
                    <a:pos x="192" y="499"/>
                  </a:cxn>
                  <a:cxn ang="0">
                    <a:pos x="153" y="507"/>
                  </a:cxn>
                  <a:cxn ang="0">
                    <a:pos x="113" y="510"/>
                  </a:cxn>
                  <a:cxn ang="0">
                    <a:pos x="73" y="510"/>
                  </a:cxn>
                  <a:cxn ang="0">
                    <a:pos x="35" y="506"/>
                  </a:cxn>
                  <a:cxn ang="0">
                    <a:pos x="0" y="497"/>
                  </a:cxn>
                  <a:cxn ang="0">
                    <a:pos x="0" y="20"/>
                  </a:cxn>
                  <a:cxn ang="0">
                    <a:pos x="44" y="10"/>
                  </a:cxn>
                  <a:cxn ang="0">
                    <a:pos x="71" y="18"/>
                  </a:cxn>
                  <a:cxn ang="0">
                    <a:pos x="85" y="37"/>
                  </a:cxn>
                  <a:cxn ang="0">
                    <a:pos x="93" y="66"/>
                  </a:cxn>
                  <a:cxn ang="0">
                    <a:pos x="97" y="98"/>
                  </a:cxn>
                  <a:cxn ang="0">
                    <a:pos x="102" y="131"/>
                  </a:cxn>
                  <a:cxn ang="0">
                    <a:pos x="113" y="158"/>
                  </a:cxn>
                  <a:cxn ang="0">
                    <a:pos x="134" y="176"/>
                  </a:cxn>
                  <a:cxn ang="0">
                    <a:pos x="159" y="163"/>
                  </a:cxn>
                  <a:cxn ang="0">
                    <a:pos x="177" y="148"/>
                  </a:cxn>
                  <a:cxn ang="0">
                    <a:pos x="187" y="126"/>
                  </a:cxn>
                  <a:cxn ang="0">
                    <a:pos x="195" y="102"/>
                  </a:cxn>
                  <a:cxn ang="0">
                    <a:pos x="198" y="75"/>
                  </a:cxn>
                  <a:cxn ang="0">
                    <a:pos x="203" y="49"/>
                  </a:cxn>
                  <a:cxn ang="0">
                    <a:pos x="207" y="23"/>
                  </a:cxn>
                  <a:cxn ang="0">
                    <a:pos x="218" y="0"/>
                  </a:cxn>
                  <a:cxn ang="0">
                    <a:pos x="290" y="52"/>
                  </a:cxn>
                  <a:cxn ang="0">
                    <a:pos x="300" y="456"/>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612428" name="Freeform 76"/>
              <p:cNvSpPr>
                <a:spLocks/>
              </p:cNvSpPr>
              <p:nvPr/>
            </p:nvSpPr>
            <p:spPr bwMode="auto">
              <a:xfrm>
                <a:off x="4104" y="1684"/>
                <a:ext cx="74" cy="83"/>
              </a:xfrm>
              <a:custGeom>
                <a:avLst/>
                <a:gdLst/>
                <a:ahLst/>
                <a:cxnLst>
                  <a:cxn ang="0">
                    <a:pos x="324" y="395"/>
                  </a:cxn>
                  <a:cxn ang="0">
                    <a:pos x="262" y="414"/>
                  </a:cxn>
                  <a:cxn ang="0">
                    <a:pos x="193" y="412"/>
                  </a:cxn>
                  <a:cxn ang="0">
                    <a:pos x="124" y="406"/>
                  </a:cxn>
                  <a:cxn ang="0">
                    <a:pos x="44" y="399"/>
                  </a:cxn>
                  <a:cxn ang="0">
                    <a:pos x="2" y="350"/>
                  </a:cxn>
                  <a:cxn ang="0">
                    <a:pos x="2" y="271"/>
                  </a:cxn>
                  <a:cxn ang="0">
                    <a:pos x="12" y="190"/>
                  </a:cxn>
                  <a:cxn ang="0">
                    <a:pos x="20" y="94"/>
                  </a:cxn>
                  <a:cxn ang="0">
                    <a:pos x="43" y="92"/>
                  </a:cxn>
                  <a:cxn ang="0">
                    <a:pos x="67" y="101"/>
                  </a:cxn>
                  <a:cxn ang="0">
                    <a:pos x="89" y="113"/>
                  </a:cxn>
                  <a:cxn ang="0">
                    <a:pos x="113" y="124"/>
                  </a:cxn>
                  <a:cxn ang="0">
                    <a:pos x="113" y="164"/>
                  </a:cxn>
                  <a:cxn ang="0">
                    <a:pos x="106" y="206"/>
                  </a:cxn>
                  <a:cxn ang="0">
                    <a:pos x="105" y="244"/>
                  </a:cxn>
                  <a:cxn ang="0">
                    <a:pos x="124" y="280"/>
                  </a:cxn>
                  <a:cxn ang="0">
                    <a:pos x="160" y="246"/>
                  </a:cxn>
                  <a:cxn ang="0">
                    <a:pos x="188" y="197"/>
                  </a:cxn>
                  <a:cxn ang="0">
                    <a:pos x="216" y="163"/>
                  </a:cxn>
                  <a:cxn ang="0">
                    <a:pos x="259" y="176"/>
                  </a:cxn>
                  <a:cxn ang="0">
                    <a:pos x="273" y="191"/>
                  </a:cxn>
                  <a:cxn ang="0">
                    <a:pos x="290" y="203"/>
                  </a:cxn>
                  <a:cxn ang="0">
                    <a:pos x="308" y="209"/>
                  </a:cxn>
                  <a:cxn ang="0">
                    <a:pos x="331" y="208"/>
                  </a:cxn>
                  <a:cxn ang="0">
                    <a:pos x="338" y="156"/>
                  </a:cxn>
                  <a:cxn ang="0">
                    <a:pos x="315" y="99"/>
                  </a:cxn>
                  <a:cxn ang="0">
                    <a:pos x="307" y="45"/>
                  </a:cxn>
                  <a:cxn ang="0">
                    <a:pos x="363" y="0"/>
                  </a:cxn>
                  <a:cxn ang="0">
                    <a:pos x="368" y="83"/>
                  </a:cxn>
                  <a:cxn ang="0">
                    <a:pos x="364" y="175"/>
                  </a:cxn>
                  <a:cxn ang="0">
                    <a:pos x="356" y="272"/>
                  </a:cxn>
                  <a:cxn ang="0">
                    <a:pos x="351" y="374"/>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612429" name="Freeform 77"/>
              <p:cNvSpPr>
                <a:spLocks/>
              </p:cNvSpPr>
              <p:nvPr/>
            </p:nvSpPr>
            <p:spPr bwMode="auto">
              <a:xfrm>
                <a:off x="4278" y="1767"/>
                <a:ext cx="31" cy="46"/>
              </a:xfrm>
              <a:custGeom>
                <a:avLst/>
                <a:gdLst/>
                <a:ahLst/>
                <a:cxnLst>
                  <a:cxn ang="0">
                    <a:pos x="156" y="31"/>
                  </a:cxn>
                  <a:cxn ang="0">
                    <a:pos x="42" y="228"/>
                  </a:cxn>
                  <a:cxn ang="0">
                    <a:pos x="32" y="219"/>
                  </a:cxn>
                  <a:cxn ang="0">
                    <a:pos x="20" y="211"/>
                  </a:cxn>
                  <a:cxn ang="0">
                    <a:pos x="14" y="205"/>
                  </a:cxn>
                  <a:cxn ang="0">
                    <a:pos x="8" y="200"/>
                  </a:cxn>
                  <a:cxn ang="0">
                    <a:pos x="4" y="193"/>
                  </a:cxn>
                  <a:cxn ang="0">
                    <a:pos x="0" y="187"/>
                  </a:cxn>
                  <a:cxn ang="0">
                    <a:pos x="114" y="0"/>
                  </a:cxn>
                  <a:cxn ang="0">
                    <a:pos x="120" y="0"/>
                  </a:cxn>
                  <a:cxn ang="0">
                    <a:pos x="126" y="2"/>
                  </a:cxn>
                  <a:cxn ang="0">
                    <a:pos x="130" y="5"/>
                  </a:cxn>
                  <a:cxn ang="0">
                    <a:pos x="135" y="11"/>
                  </a:cxn>
                  <a:cxn ang="0">
                    <a:pos x="138" y="15"/>
                  </a:cxn>
                  <a:cxn ang="0">
                    <a:pos x="144" y="21"/>
                  </a:cxn>
                  <a:cxn ang="0">
                    <a:pos x="148" y="26"/>
                  </a:cxn>
                  <a:cxn ang="0">
                    <a:pos x="156" y="31"/>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612430" name="Freeform 78"/>
              <p:cNvSpPr>
                <a:spLocks/>
              </p:cNvSpPr>
              <p:nvPr/>
            </p:nvSpPr>
            <p:spPr bwMode="auto">
              <a:xfrm>
                <a:off x="4275" y="1773"/>
                <a:ext cx="11" cy="19"/>
              </a:xfrm>
              <a:custGeom>
                <a:avLst/>
                <a:gdLst/>
                <a:ahLst/>
                <a:cxnLst>
                  <a:cxn ang="0">
                    <a:pos x="3" y="93"/>
                  </a:cxn>
                  <a:cxn ang="0">
                    <a:pos x="2" y="74"/>
                  </a:cxn>
                  <a:cxn ang="0">
                    <a:pos x="1" y="58"/>
                  </a:cxn>
                  <a:cxn ang="0">
                    <a:pos x="0" y="43"/>
                  </a:cxn>
                  <a:cxn ang="0">
                    <a:pos x="2" y="31"/>
                  </a:cxn>
                  <a:cxn ang="0">
                    <a:pos x="5" y="19"/>
                  </a:cxn>
                  <a:cxn ang="0">
                    <a:pos x="15" y="10"/>
                  </a:cxn>
                  <a:cxn ang="0">
                    <a:pos x="31" y="4"/>
                  </a:cxn>
                  <a:cxn ang="0">
                    <a:pos x="55" y="0"/>
                  </a:cxn>
                  <a:cxn ang="0">
                    <a:pos x="3" y="93"/>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612431" name="Freeform 79"/>
              <p:cNvSpPr>
                <a:spLocks/>
              </p:cNvSpPr>
              <p:nvPr/>
            </p:nvSpPr>
            <p:spPr bwMode="auto">
              <a:xfrm>
                <a:off x="4131" y="1777"/>
                <a:ext cx="29" cy="44"/>
              </a:xfrm>
              <a:custGeom>
                <a:avLst/>
                <a:gdLst/>
                <a:ahLst/>
                <a:cxnLst>
                  <a:cxn ang="0">
                    <a:pos x="145" y="0"/>
                  </a:cxn>
                  <a:cxn ang="0">
                    <a:pos x="126" y="27"/>
                  </a:cxn>
                  <a:cxn ang="0">
                    <a:pos x="109" y="55"/>
                  </a:cxn>
                  <a:cxn ang="0">
                    <a:pos x="92" y="82"/>
                  </a:cxn>
                  <a:cxn ang="0">
                    <a:pos x="76" y="111"/>
                  </a:cxn>
                  <a:cxn ang="0">
                    <a:pos x="58" y="139"/>
                  </a:cxn>
                  <a:cxn ang="0">
                    <a:pos x="41" y="167"/>
                  </a:cxn>
                  <a:cxn ang="0">
                    <a:pos x="21" y="193"/>
                  </a:cxn>
                  <a:cxn ang="0">
                    <a:pos x="0" y="218"/>
                  </a:cxn>
                  <a:cxn ang="0">
                    <a:pos x="2" y="183"/>
                  </a:cxn>
                  <a:cxn ang="0">
                    <a:pos x="8" y="150"/>
                  </a:cxn>
                  <a:cxn ang="0">
                    <a:pos x="17" y="119"/>
                  </a:cxn>
                  <a:cxn ang="0">
                    <a:pos x="31" y="92"/>
                  </a:cxn>
                  <a:cxn ang="0">
                    <a:pos x="45" y="65"/>
                  </a:cxn>
                  <a:cxn ang="0">
                    <a:pos x="60" y="41"/>
                  </a:cxn>
                  <a:cxn ang="0">
                    <a:pos x="76" y="19"/>
                  </a:cxn>
                  <a:cxn ang="0">
                    <a:pos x="93" y="0"/>
                  </a:cxn>
                  <a:cxn ang="0">
                    <a:pos x="96" y="2"/>
                  </a:cxn>
                  <a:cxn ang="0">
                    <a:pos x="102" y="3"/>
                  </a:cxn>
                  <a:cxn ang="0">
                    <a:pos x="109" y="3"/>
                  </a:cxn>
                  <a:cxn ang="0">
                    <a:pos x="116" y="3"/>
                  </a:cxn>
                  <a:cxn ang="0">
                    <a:pos x="122" y="1"/>
                  </a:cxn>
                  <a:cxn ang="0">
                    <a:pos x="129" y="1"/>
                  </a:cxn>
                  <a:cxn ang="0">
                    <a:pos x="137" y="0"/>
                  </a:cxn>
                  <a:cxn ang="0">
                    <a:pos x="145" y="0"/>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612432" name="Freeform 80"/>
              <p:cNvSpPr>
                <a:spLocks/>
              </p:cNvSpPr>
              <p:nvPr/>
            </p:nvSpPr>
            <p:spPr bwMode="auto">
              <a:xfrm>
                <a:off x="4139" y="1782"/>
                <a:ext cx="29" cy="53"/>
              </a:xfrm>
              <a:custGeom>
                <a:avLst/>
                <a:gdLst/>
                <a:ahLst/>
                <a:cxnLst>
                  <a:cxn ang="0">
                    <a:pos x="32" y="269"/>
                  </a:cxn>
                  <a:cxn ang="0">
                    <a:pos x="0" y="249"/>
                  </a:cxn>
                  <a:cxn ang="0">
                    <a:pos x="146" y="0"/>
                  </a:cxn>
                  <a:cxn ang="0">
                    <a:pos x="145" y="36"/>
                  </a:cxn>
                  <a:cxn ang="0">
                    <a:pos x="137" y="72"/>
                  </a:cxn>
                  <a:cxn ang="0">
                    <a:pos x="123" y="106"/>
                  </a:cxn>
                  <a:cxn ang="0">
                    <a:pos x="107" y="141"/>
                  </a:cxn>
                  <a:cxn ang="0">
                    <a:pos x="87" y="173"/>
                  </a:cxn>
                  <a:cxn ang="0">
                    <a:pos x="68" y="206"/>
                  </a:cxn>
                  <a:cxn ang="0">
                    <a:pos x="48" y="237"/>
                  </a:cxn>
                  <a:cxn ang="0">
                    <a:pos x="32" y="269"/>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612433" name="Freeform 81"/>
              <p:cNvSpPr>
                <a:spLocks/>
              </p:cNvSpPr>
              <p:nvPr/>
            </p:nvSpPr>
            <p:spPr bwMode="auto">
              <a:xfrm>
                <a:off x="4293" y="1782"/>
                <a:ext cx="30" cy="43"/>
              </a:xfrm>
              <a:custGeom>
                <a:avLst/>
                <a:gdLst/>
                <a:ahLst/>
                <a:cxnLst>
                  <a:cxn ang="0">
                    <a:pos x="61" y="217"/>
                  </a:cxn>
                  <a:cxn ang="0">
                    <a:pos x="51" y="209"/>
                  </a:cxn>
                  <a:cxn ang="0">
                    <a:pos x="38" y="203"/>
                  </a:cxn>
                  <a:cxn ang="0">
                    <a:pos x="26" y="198"/>
                  </a:cxn>
                  <a:cxn ang="0">
                    <a:pos x="14" y="193"/>
                  </a:cxn>
                  <a:cxn ang="0">
                    <a:pos x="4" y="185"/>
                  </a:cxn>
                  <a:cxn ang="0">
                    <a:pos x="0" y="179"/>
                  </a:cxn>
                  <a:cxn ang="0">
                    <a:pos x="1" y="167"/>
                  </a:cxn>
                  <a:cxn ang="0">
                    <a:pos x="9" y="155"/>
                  </a:cxn>
                  <a:cxn ang="0">
                    <a:pos x="112" y="0"/>
                  </a:cxn>
                  <a:cxn ang="0">
                    <a:pos x="139" y="23"/>
                  </a:cxn>
                  <a:cxn ang="0">
                    <a:pos x="149" y="49"/>
                  </a:cxn>
                  <a:cxn ang="0">
                    <a:pos x="143" y="76"/>
                  </a:cxn>
                  <a:cxn ang="0">
                    <a:pos x="129" y="104"/>
                  </a:cxn>
                  <a:cxn ang="0">
                    <a:pos x="107" y="131"/>
                  </a:cxn>
                  <a:cxn ang="0">
                    <a:pos x="87" y="161"/>
                  </a:cxn>
                  <a:cxn ang="0">
                    <a:pos x="69" y="189"/>
                  </a:cxn>
                  <a:cxn ang="0">
                    <a:pos x="61" y="217"/>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612434" name="Freeform 82"/>
              <p:cNvSpPr>
                <a:spLocks/>
              </p:cNvSpPr>
              <p:nvPr/>
            </p:nvSpPr>
            <p:spPr bwMode="auto">
              <a:xfrm>
                <a:off x="4313" y="1798"/>
                <a:ext cx="31" cy="37"/>
              </a:xfrm>
              <a:custGeom>
                <a:avLst/>
                <a:gdLst/>
                <a:ahLst/>
                <a:cxnLst>
                  <a:cxn ang="0">
                    <a:pos x="156" y="52"/>
                  </a:cxn>
                  <a:cxn ang="0">
                    <a:pos x="63" y="186"/>
                  </a:cxn>
                  <a:cxn ang="0">
                    <a:pos x="0" y="166"/>
                  </a:cxn>
                  <a:cxn ang="0">
                    <a:pos x="84" y="0"/>
                  </a:cxn>
                  <a:cxn ang="0">
                    <a:pos x="91" y="3"/>
                  </a:cxn>
                  <a:cxn ang="0">
                    <a:pos x="100" y="6"/>
                  </a:cxn>
                  <a:cxn ang="0">
                    <a:pos x="110" y="11"/>
                  </a:cxn>
                  <a:cxn ang="0">
                    <a:pos x="120" y="17"/>
                  </a:cxn>
                  <a:cxn ang="0">
                    <a:pos x="129" y="22"/>
                  </a:cxn>
                  <a:cxn ang="0">
                    <a:pos x="138" y="30"/>
                  </a:cxn>
                  <a:cxn ang="0">
                    <a:pos x="147" y="40"/>
                  </a:cxn>
                  <a:cxn ang="0">
                    <a:pos x="156" y="52"/>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612435" name="Freeform 83"/>
              <p:cNvSpPr>
                <a:spLocks/>
              </p:cNvSpPr>
              <p:nvPr/>
            </p:nvSpPr>
            <p:spPr bwMode="auto">
              <a:xfrm>
                <a:off x="4154" y="1809"/>
                <a:ext cx="26" cy="43"/>
              </a:xfrm>
              <a:custGeom>
                <a:avLst/>
                <a:gdLst/>
                <a:ahLst/>
                <a:cxnLst>
                  <a:cxn ang="0">
                    <a:pos x="124" y="72"/>
                  </a:cxn>
                  <a:cxn ang="0">
                    <a:pos x="40" y="218"/>
                  </a:cxn>
                  <a:cxn ang="0">
                    <a:pos x="30" y="209"/>
                  </a:cxn>
                  <a:cxn ang="0">
                    <a:pos x="20" y="201"/>
                  </a:cxn>
                  <a:cxn ang="0">
                    <a:pos x="7" y="193"/>
                  </a:cxn>
                  <a:cxn ang="0">
                    <a:pos x="0" y="186"/>
                  </a:cxn>
                  <a:cxn ang="0">
                    <a:pos x="82" y="0"/>
                  </a:cxn>
                  <a:cxn ang="0">
                    <a:pos x="92" y="1"/>
                  </a:cxn>
                  <a:cxn ang="0">
                    <a:pos x="104" y="6"/>
                  </a:cxn>
                  <a:cxn ang="0">
                    <a:pos x="113" y="13"/>
                  </a:cxn>
                  <a:cxn ang="0">
                    <a:pos x="122" y="23"/>
                  </a:cxn>
                  <a:cxn ang="0">
                    <a:pos x="126" y="33"/>
                  </a:cxn>
                  <a:cxn ang="0">
                    <a:pos x="130" y="47"/>
                  </a:cxn>
                  <a:cxn ang="0">
                    <a:pos x="128" y="59"/>
                  </a:cxn>
                  <a:cxn ang="0">
                    <a:pos x="124" y="72"/>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612436" name="Freeform 84"/>
              <p:cNvSpPr>
                <a:spLocks/>
              </p:cNvSpPr>
              <p:nvPr/>
            </p:nvSpPr>
            <p:spPr bwMode="auto">
              <a:xfrm>
                <a:off x="4336" y="1815"/>
                <a:ext cx="20" cy="29"/>
              </a:xfrm>
              <a:custGeom>
                <a:avLst/>
                <a:gdLst/>
                <a:ahLst/>
                <a:cxnLst>
                  <a:cxn ang="0">
                    <a:pos x="83" y="146"/>
                  </a:cxn>
                  <a:cxn ang="0">
                    <a:pos x="0" y="136"/>
                  </a:cxn>
                  <a:cxn ang="0">
                    <a:pos x="62" y="0"/>
                  </a:cxn>
                  <a:cxn ang="0">
                    <a:pos x="72" y="15"/>
                  </a:cxn>
                  <a:cxn ang="0">
                    <a:pos x="82" y="33"/>
                  </a:cxn>
                  <a:cxn ang="0">
                    <a:pos x="89" y="50"/>
                  </a:cxn>
                  <a:cxn ang="0">
                    <a:pos x="96" y="69"/>
                  </a:cxn>
                  <a:cxn ang="0">
                    <a:pos x="97" y="87"/>
                  </a:cxn>
                  <a:cxn ang="0">
                    <a:pos x="96" y="106"/>
                  </a:cxn>
                  <a:cxn ang="0">
                    <a:pos x="91" y="125"/>
                  </a:cxn>
                  <a:cxn ang="0">
                    <a:pos x="83" y="146"/>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612437" name="Freeform 85"/>
              <p:cNvSpPr>
                <a:spLocks/>
              </p:cNvSpPr>
              <p:nvPr/>
            </p:nvSpPr>
            <p:spPr bwMode="auto">
              <a:xfrm>
                <a:off x="4171" y="1827"/>
                <a:ext cx="24" cy="35"/>
              </a:xfrm>
              <a:custGeom>
                <a:avLst/>
                <a:gdLst/>
                <a:ahLst/>
                <a:cxnLst>
                  <a:cxn ang="0">
                    <a:pos x="57" y="176"/>
                  </a:cxn>
                  <a:cxn ang="0">
                    <a:pos x="44" y="174"/>
                  </a:cxn>
                  <a:cxn ang="0">
                    <a:pos x="31" y="171"/>
                  </a:cxn>
                  <a:cxn ang="0">
                    <a:pos x="18" y="163"/>
                  </a:cxn>
                  <a:cxn ang="0">
                    <a:pos x="9" y="155"/>
                  </a:cxn>
                  <a:cxn ang="0">
                    <a:pos x="2" y="144"/>
                  </a:cxn>
                  <a:cxn ang="0">
                    <a:pos x="0" y="132"/>
                  </a:cxn>
                  <a:cxn ang="0">
                    <a:pos x="4" y="118"/>
                  </a:cxn>
                  <a:cxn ang="0">
                    <a:pos x="15" y="104"/>
                  </a:cxn>
                  <a:cxn ang="0">
                    <a:pos x="79" y="0"/>
                  </a:cxn>
                  <a:cxn ang="0">
                    <a:pos x="107" y="19"/>
                  </a:cxn>
                  <a:cxn ang="0">
                    <a:pos x="119" y="42"/>
                  </a:cxn>
                  <a:cxn ang="0">
                    <a:pos x="118" y="65"/>
                  </a:cxn>
                  <a:cxn ang="0">
                    <a:pos x="110" y="88"/>
                  </a:cxn>
                  <a:cxn ang="0">
                    <a:pos x="95" y="111"/>
                  </a:cxn>
                  <a:cxn ang="0">
                    <a:pos x="79" y="133"/>
                  </a:cxn>
                  <a:cxn ang="0">
                    <a:pos x="64" y="155"/>
                  </a:cxn>
                  <a:cxn ang="0">
                    <a:pos x="57" y="176"/>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612438" name="Freeform 86"/>
              <p:cNvSpPr>
                <a:spLocks/>
              </p:cNvSpPr>
              <p:nvPr/>
            </p:nvSpPr>
            <p:spPr bwMode="auto">
              <a:xfrm>
                <a:off x="4193" y="1846"/>
                <a:ext cx="17" cy="23"/>
              </a:xfrm>
              <a:custGeom>
                <a:avLst/>
                <a:gdLst/>
                <a:ahLst/>
                <a:cxnLst>
                  <a:cxn ang="0">
                    <a:pos x="73" y="114"/>
                  </a:cxn>
                  <a:cxn ang="0">
                    <a:pos x="0" y="104"/>
                  </a:cxn>
                  <a:cxn ang="0">
                    <a:pos x="42" y="0"/>
                  </a:cxn>
                  <a:cxn ang="0">
                    <a:pos x="52" y="11"/>
                  </a:cxn>
                  <a:cxn ang="0">
                    <a:pos x="64" y="25"/>
                  </a:cxn>
                  <a:cxn ang="0">
                    <a:pos x="73" y="38"/>
                  </a:cxn>
                  <a:cxn ang="0">
                    <a:pos x="80" y="53"/>
                  </a:cxn>
                  <a:cxn ang="0">
                    <a:pos x="84" y="67"/>
                  </a:cxn>
                  <a:cxn ang="0">
                    <a:pos x="85" y="82"/>
                  </a:cxn>
                  <a:cxn ang="0">
                    <a:pos x="80" y="97"/>
                  </a:cxn>
                  <a:cxn ang="0">
                    <a:pos x="73" y="114"/>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612439" name="Freeform 87"/>
              <p:cNvSpPr>
                <a:spLocks/>
              </p:cNvSpPr>
              <p:nvPr/>
            </p:nvSpPr>
            <p:spPr bwMode="auto">
              <a:xfrm>
                <a:off x="4212" y="884"/>
                <a:ext cx="12" cy="7"/>
              </a:xfrm>
              <a:custGeom>
                <a:avLst/>
                <a:gdLst/>
                <a:ahLst/>
                <a:cxnLst>
                  <a:cxn ang="0">
                    <a:pos x="62" y="32"/>
                  </a:cxn>
                  <a:cxn ang="0">
                    <a:pos x="62" y="34"/>
                  </a:cxn>
                  <a:cxn ang="0">
                    <a:pos x="58" y="35"/>
                  </a:cxn>
                  <a:cxn ang="0">
                    <a:pos x="49" y="35"/>
                  </a:cxn>
                  <a:cxn ang="0">
                    <a:pos x="38" y="35"/>
                  </a:cxn>
                  <a:cxn ang="0">
                    <a:pos x="26" y="33"/>
                  </a:cxn>
                  <a:cxn ang="0">
                    <a:pos x="15" y="33"/>
                  </a:cxn>
                  <a:cxn ang="0">
                    <a:pos x="6" y="32"/>
                  </a:cxn>
                  <a:cxn ang="0">
                    <a:pos x="0" y="32"/>
                  </a:cxn>
                  <a:cxn ang="0">
                    <a:pos x="31" y="0"/>
                  </a:cxn>
                  <a:cxn ang="0">
                    <a:pos x="62" y="32"/>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612440" name="Freeform 88"/>
              <p:cNvSpPr>
                <a:spLocks/>
              </p:cNvSpPr>
              <p:nvPr/>
            </p:nvSpPr>
            <p:spPr bwMode="auto">
              <a:xfrm>
                <a:off x="4123" y="610"/>
                <a:ext cx="62" cy="66"/>
              </a:xfrm>
              <a:custGeom>
                <a:avLst/>
                <a:gdLst/>
                <a:ahLst/>
                <a:cxnLst>
                  <a:cxn ang="0">
                    <a:pos x="228" y="104"/>
                  </a:cxn>
                  <a:cxn ang="0">
                    <a:pos x="310" y="125"/>
                  </a:cxn>
                  <a:cxn ang="0">
                    <a:pos x="310" y="136"/>
                  </a:cxn>
                  <a:cxn ang="0">
                    <a:pos x="300" y="143"/>
                  </a:cxn>
                  <a:cxn ang="0">
                    <a:pos x="290" y="152"/>
                  </a:cxn>
                  <a:cxn ang="0">
                    <a:pos x="278" y="162"/>
                  </a:cxn>
                  <a:cxn ang="0">
                    <a:pos x="267" y="172"/>
                  </a:cxn>
                  <a:cxn ang="0">
                    <a:pos x="256" y="182"/>
                  </a:cxn>
                  <a:cxn ang="0">
                    <a:pos x="249" y="195"/>
                  </a:cxn>
                  <a:cxn ang="0">
                    <a:pos x="246" y="206"/>
                  </a:cxn>
                  <a:cxn ang="0">
                    <a:pos x="248" y="218"/>
                  </a:cxn>
                  <a:cxn ang="0">
                    <a:pos x="258" y="231"/>
                  </a:cxn>
                  <a:cxn ang="0">
                    <a:pos x="266" y="244"/>
                  </a:cxn>
                  <a:cxn ang="0">
                    <a:pos x="271" y="259"/>
                  </a:cxn>
                  <a:cxn ang="0">
                    <a:pos x="274" y="275"/>
                  </a:cxn>
                  <a:cxn ang="0">
                    <a:pos x="274" y="289"/>
                  </a:cxn>
                  <a:cxn ang="0">
                    <a:pos x="274" y="305"/>
                  </a:cxn>
                  <a:cxn ang="0">
                    <a:pos x="272" y="319"/>
                  </a:cxn>
                  <a:cxn ang="0">
                    <a:pos x="270" y="332"/>
                  </a:cxn>
                  <a:cxn ang="0">
                    <a:pos x="254" y="329"/>
                  </a:cxn>
                  <a:cxn ang="0">
                    <a:pos x="240" y="323"/>
                  </a:cxn>
                  <a:cxn ang="0">
                    <a:pos x="228" y="314"/>
                  </a:cxn>
                  <a:cxn ang="0">
                    <a:pos x="218" y="306"/>
                  </a:cxn>
                  <a:cxn ang="0">
                    <a:pos x="205" y="296"/>
                  </a:cxn>
                  <a:cxn ang="0">
                    <a:pos x="193" y="288"/>
                  </a:cxn>
                  <a:cxn ang="0">
                    <a:pos x="179" y="282"/>
                  </a:cxn>
                  <a:cxn ang="0">
                    <a:pos x="166" y="280"/>
                  </a:cxn>
                  <a:cxn ang="0">
                    <a:pos x="160" y="275"/>
                  </a:cxn>
                  <a:cxn ang="0">
                    <a:pos x="156" y="269"/>
                  </a:cxn>
                  <a:cxn ang="0">
                    <a:pos x="149" y="262"/>
                  </a:cxn>
                  <a:cxn ang="0">
                    <a:pos x="143" y="258"/>
                  </a:cxn>
                  <a:cxn ang="0">
                    <a:pos x="135" y="253"/>
                  </a:cxn>
                  <a:cxn ang="0">
                    <a:pos x="128" y="252"/>
                  </a:cxn>
                  <a:cxn ang="0">
                    <a:pos x="121" y="253"/>
                  </a:cxn>
                  <a:cxn ang="0">
                    <a:pos x="114" y="260"/>
                  </a:cxn>
                  <a:cxn ang="0">
                    <a:pos x="100" y="270"/>
                  </a:cxn>
                  <a:cxn ang="0">
                    <a:pos x="88" y="280"/>
                  </a:cxn>
                  <a:cxn ang="0">
                    <a:pos x="74" y="289"/>
                  </a:cxn>
                  <a:cxn ang="0">
                    <a:pos x="62" y="299"/>
                  </a:cxn>
                  <a:cxn ang="0">
                    <a:pos x="48" y="305"/>
                  </a:cxn>
                  <a:cxn ang="0">
                    <a:pos x="35" y="312"/>
                  </a:cxn>
                  <a:cxn ang="0">
                    <a:pos x="21" y="317"/>
                  </a:cxn>
                  <a:cxn ang="0">
                    <a:pos x="10" y="322"/>
                  </a:cxn>
                  <a:cxn ang="0">
                    <a:pos x="62" y="187"/>
                  </a:cxn>
                  <a:cxn ang="0">
                    <a:pos x="55" y="178"/>
                  </a:cxn>
                  <a:cxn ang="0">
                    <a:pos x="48" y="169"/>
                  </a:cxn>
                  <a:cxn ang="0">
                    <a:pos x="39" y="160"/>
                  </a:cxn>
                  <a:cxn ang="0">
                    <a:pos x="30" y="151"/>
                  </a:cxn>
                  <a:cxn ang="0">
                    <a:pos x="20" y="140"/>
                  </a:cxn>
                  <a:cxn ang="0">
                    <a:pos x="11" y="131"/>
                  </a:cxn>
                  <a:cxn ang="0">
                    <a:pos x="4" y="121"/>
                  </a:cxn>
                  <a:cxn ang="0">
                    <a:pos x="0" y="114"/>
                  </a:cxn>
                  <a:cxn ang="0">
                    <a:pos x="27" y="117"/>
                  </a:cxn>
                  <a:cxn ang="0">
                    <a:pos x="52" y="112"/>
                  </a:cxn>
                  <a:cxn ang="0">
                    <a:pos x="73" y="100"/>
                  </a:cxn>
                  <a:cxn ang="0">
                    <a:pos x="92" y="84"/>
                  </a:cxn>
                  <a:cxn ang="0">
                    <a:pos x="108" y="64"/>
                  </a:cxn>
                  <a:cxn ang="0">
                    <a:pos x="124" y="42"/>
                  </a:cxn>
                  <a:cxn ang="0">
                    <a:pos x="139" y="19"/>
                  </a:cxn>
                  <a:cxn ang="0">
                    <a:pos x="156" y="0"/>
                  </a:cxn>
                  <a:cxn ang="0">
                    <a:pos x="166" y="0"/>
                  </a:cxn>
                  <a:cxn ang="0">
                    <a:pos x="228" y="104"/>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612441" name="Freeform 89"/>
              <p:cNvSpPr>
                <a:spLocks/>
              </p:cNvSpPr>
              <p:nvPr/>
            </p:nvSpPr>
            <p:spPr bwMode="auto">
              <a:xfrm>
                <a:off x="4131" y="618"/>
                <a:ext cx="46" cy="52"/>
              </a:xfrm>
              <a:custGeom>
                <a:avLst/>
                <a:gdLst/>
                <a:ahLst/>
                <a:cxnLst>
                  <a:cxn ang="0">
                    <a:pos x="197" y="94"/>
                  </a:cxn>
                  <a:cxn ang="0">
                    <a:pos x="204" y="94"/>
                  </a:cxn>
                  <a:cxn ang="0">
                    <a:pos x="212" y="94"/>
                  </a:cxn>
                  <a:cxn ang="0">
                    <a:pos x="220" y="94"/>
                  </a:cxn>
                  <a:cxn ang="0">
                    <a:pos x="229" y="94"/>
                  </a:cxn>
                  <a:cxn ang="0">
                    <a:pos x="222" y="103"/>
                  </a:cxn>
                  <a:cxn ang="0">
                    <a:pos x="216" y="111"/>
                  </a:cxn>
                  <a:cxn ang="0">
                    <a:pos x="208" y="116"/>
                  </a:cxn>
                  <a:cxn ang="0">
                    <a:pos x="202" y="122"/>
                  </a:cxn>
                  <a:cxn ang="0">
                    <a:pos x="194" y="127"/>
                  </a:cxn>
                  <a:cxn ang="0">
                    <a:pos x="187" y="131"/>
                  </a:cxn>
                  <a:cxn ang="0">
                    <a:pos x="180" y="137"/>
                  </a:cxn>
                  <a:cxn ang="0">
                    <a:pos x="177" y="145"/>
                  </a:cxn>
                  <a:cxn ang="0">
                    <a:pos x="180" y="159"/>
                  </a:cxn>
                  <a:cxn ang="0">
                    <a:pos x="186" y="175"/>
                  </a:cxn>
                  <a:cxn ang="0">
                    <a:pos x="193" y="190"/>
                  </a:cxn>
                  <a:cxn ang="0">
                    <a:pos x="199" y="206"/>
                  </a:cxn>
                  <a:cxn ang="0">
                    <a:pos x="204" y="219"/>
                  </a:cxn>
                  <a:cxn ang="0">
                    <a:pos x="207" y="233"/>
                  </a:cxn>
                  <a:cxn ang="0">
                    <a:pos x="208" y="245"/>
                  </a:cxn>
                  <a:cxn ang="0">
                    <a:pos x="207" y="259"/>
                  </a:cxn>
                  <a:cxn ang="0">
                    <a:pos x="93" y="176"/>
                  </a:cxn>
                  <a:cxn ang="0">
                    <a:pos x="0" y="238"/>
                  </a:cxn>
                  <a:cxn ang="0">
                    <a:pos x="4" y="221"/>
                  </a:cxn>
                  <a:cxn ang="0">
                    <a:pos x="11" y="208"/>
                  </a:cxn>
                  <a:cxn ang="0">
                    <a:pos x="16" y="194"/>
                  </a:cxn>
                  <a:cxn ang="0">
                    <a:pos x="24" y="182"/>
                  </a:cxn>
                  <a:cxn ang="0">
                    <a:pos x="30" y="168"/>
                  </a:cxn>
                  <a:cxn ang="0">
                    <a:pos x="35" y="157"/>
                  </a:cxn>
                  <a:cxn ang="0">
                    <a:pos x="39" y="146"/>
                  </a:cxn>
                  <a:cxn ang="0">
                    <a:pos x="41" y="134"/>
                  </a:cxn>
                  <a:cxn ang="0">
                    <a:pos x="33" y="129"/>
                  </a:cxn>
                  <a:cxn ang="0">
                    <a:pos x="26" y="124"/>
                  </a:cxn>
                  <a:cxn ang="0">
                    <a:pos x="21" y="118"/>
                  </a:cxn>
                  <a:cxn ang="0">
                    <a:pos x="16" y="112"/>
                  </a:cxn>
                  <a:cxn ang="0">
                    <a:pos x="12" y="104"/>
                  </a:cxn>
                  <a:cxn ang="0">
                    <a:pos x="7" y="97"/>
                  </a:cxn>
                  <a:cxn ang="0">
                    <a:pos x="4" y="89"/>
                  </a:cxn>
                  <a:cxn ang="0">
                    <a:pos x="0" y="83"/>
                  </a:cxn>
                  <a:cxn ang="0">
                    <a:pos x="73" y="72"/>
                  </a:cxn>
                  <a:cxn ang="0">
                    <a:pos x="125" y="0"/>
                  </a:cxn>
                  <a:cxn ang="0">
                    <a:pos x="136" y="9"/>
                  </a:cxn>
                  <a:cxn ang="0">
                    <a:pos x="144" y="23"/>
                  </a:cxn>
                  <a:cxn ang="0">
                    <a:pos x="148" y="37"/>
                  </a:cxn>
                  <a:cxn ang="0">
                    <a:pos x="153" y="54"/>
                  </a:cxn>
                  <a:cxn ang="0">
                    <a:pos x="156" y="68"/>
                  </a:cxn>
                  <a:cxn ang="0">
                    <a:pos x="164" y="81"/>
                  </a:cxn>
                  <a:cxn ang="0">
                    <a:pos x="177" y="89"/>
                  </a:cxn>
                  <a:cxn ang="0">
                    <a:pos x="197" y="94"/>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612442" name="Freeform 90"/>
              <p:cNvSpPr>
                <a:spLocks/>
              </p:cNvSpPr>
              <p:nvPr/>
            </p:nvSpPr>
            <p:spPr bwMode="auto">
              <a:xfrm>
                <a:off x="4249" y="726"/>
                <a:ext cx="62" cy="60"/>
              </a:xfrm>
              <a:custGeom>
                <a:avLst/>
                <a:gdLst/>
                <a:ahLst/>
                <a:cxnLst>
                  <a:cxn ang="0">
                    <a:pos x="210" y="24"/>
                  </a:cxn>
                  <a:cxn ang="0">
                    <a:pos x="213" y="51"/>
                  </a:cxn>
                  <a:cxn ang="0">
                    <a:pos x="216" y="75"/>
                  </a:cxn>
                  <a:cxn ang="0">
                    <a:pos x="229" y="95"/>
                  </a:cxn>
                  <a:cxn ang="0">
                    <a:pos x="249" y="104"/>
                  </a:cxn>
                  <a:cxn ang="0">
                    <a:pos x="271" y="107"/>
                  </a:cxn>
                  <a:cxn ang="0">
                    <a:pos x="291" y="114"/>
                  </a:cxn>
                  <a:cxn ang="0">
                    <a:pos x="306" y="126"/>
                  </a:cxn>
                  <a:cxn ang="0">
                    <a:pos x="239" y="197"/>
                  </a:cxn>
                  <a:cxn ang="0">
                    <a:pos x="240" y="219"/>
                  </a:cxn>
                  <a:cxn ang="0">
                    <a:pos x="243" y="243"/>
                  </a:cxn>
                  <a:cxn ang="0">
                    <a:pos x="247" y="267"/>
                  </a:cxn>
                  <a:cxn ang="0">
                    <a:pos x="249" y="290"/>
                  </a:cxn>
                  <a:cxn ang="0">
                    <a:pos x="220" y="285"/>
                  </a:cxn>
                  <a:cxn ang="0">
                    <a:pos x="198" y="272"/>
                  </a:cxn>
                  <a:cxn ang="0">
                    <a:pos x="177" y="255"/>
                  </a:cxn>
                  <a:cxn ang="0">
                    <a:pos x="155" y="238"/>
                  </a:cxn>
                  <a:cxn ang="0">
                    <a:pos x="133" y="255"/>
                  </a:cxn>
                  <a:cxn ang="0">
                    <a:pos x="114" y="273"/>
                  </a:cxn>
                  <a:cxn ang="0">
                    <a:pos x="94" y="288"/>
                  </a:cxn>
                  <a:cxn ang="0">
                    <a:pos x="73" y="300"/>
                  </a:cxn>
                  <a:cxn ang="0">
                    <a:pos x="67" y="258"/>
                  </a:cxn>
                  <a:cxn ang="0">
                    <a:pos x="83" y="216"/>
                  </a:cxn>
                  <a:cxn ang="0">
                    <a:pos x="90" y="178"/>
                  </a:cxn>
                  <a:cxn ang="0">
                    <a:pos x="63" y="156"/>
                  </a:cxn>
                  <a:cxn ang="0">
                    <a:pos x="47" y="147"/>
                  </a:cxn>
                  <a:cxn ang="0">
                    <a:pos x="31" y="138"/>
                  </a:cxn>
                  <a:cxn ang="0">
                    <a:pos x="15" y="128"/>
                  </a:cxn>
                  <a:cxn ang="0">
                    <a:pos x="0" y="114"/>
                  </a:cxn>
                  <a:cxn ang="0">
                    <a:pos x="115" y="84"/>
                  </a:cxn>
                  <a:cxn ang="0">
                    <a:pos x="135" y="62"/>
                  </a:cxn>
                  <a:cxn ang="0">
                    <a:pos x="156" y="37"/>
                  </a:cxn>
                  <a:cxn ang="0">
                    <a:pos x="179" y="14"/>
                  </a:cxn>
                  <a:cxn ang="0">
                    <a:pos x="207" y="0"/>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612443" name="Freeform 91"/>
              <p:cNvSpPr>
                <a:spLocks/>
              </p:cNvSpPr>
              <p:nvPr/>
            </p:nvSpPr>
            <p:spPr bwMode="auto">
              <a:xfrm>
                <a:off x="4257" y="733"/>
                <a:ext cx="48" cy="47"/>
              </a:xfrm>
              <a:custGeom>
                <a:avLst/>
                <a:gdLst/>
                <a:ahLst/>
                <a:cxnLst>
                  <a:cxn ang="0">
                    <a:pos x="207" y="102"/>
                  </a:cxn>
                  <a:cxn ang="0">
                    <a:pos x="239" y="102"/>
                  </a:cxn>
                  <a:cxn ang="0">
                    <a:pos x="230" y="109"/>
                  </a:cxn>
                  <a:cxn ang="0">
                    <a:pos x="221" y="116"/>
                  </a:cxn>
                  <a:cxn ang="0">
                    <a:pos x="211" y="122"/>
                  </a:cxn>
                  <a:cxn ang="0">
                    <a:pos x="201" y="128"/>
                  </a:cxn>
                  <a:cxn ang="0">
                    <a:pos x="191" y="134"/>
                  </a:cxn>
                  <a:cxn ang="0">
                    <a:pos x="182" y="140"/>
                  </a:cxn>
                  <a:cxn ang="0">
                    <a:pos x="172" y="146"/>
                  </a:cxn>
                  <a:cxn ang="0">
                    <a:pos x="165" y="154"/>
                  </a:cxn>
                  <a:cxn ang="0">
                    <a:pos x="187" y="228"/>
                  </a:cxn>
                  <a:cxn ang="0">
                    <a:pos x="174" y="226"/>
                  </a:cxn>
                  <a:cxn ang="0">
                    <a:pos x="164" y="222"/>
                  </a:cxn>
                  <a:cxn ang="0">
                    <a:pos x="154" y="215"/>
                  </a:cxn>
                  <a:cxn ang="0">
                    <a:pos x="146" y="209"/>
                  </a:cxn>
                  <a:cxn ang="0">
                    <a:pos x="136" y="200"/>
                  </a:cxn>
                  <a:cxn ang="0">
                    <a:pos x="128" y="192"/>
                  </a:cxn>
                  <a:cxn ang="0">
                    <a:pos x="120" y="183"/>
                  </a:cxn>
                  <a:cxn ang="0">
                    <a:pos x="113" y="176"/>
                  </a:cxn>
                  <a:cxn ang="0">
                    <a:pos x="41" y="238"/>
                  </a:cxn>
                  <a:cxn ang="0">
                    <a:pos x="73" y="124"/>
                  </a:cxn>
                  <a:cxn ang="0">
                    <a:pos x="60" y="119"/>
                  </a:cxn>
                  <a:cxn ang="0">
                    <a:pos x="50" y="117"/>
                  </a:cxn>
                  <a:cxn ang="0">
                    <a:pos x="40" y="114"/>
                  </a:cxn>
                  <a:cxn ang="0">
                    <a:pos x="32" y="110"/>
                  </a:cxn>
                  <a:cxn ang="0">
                    <a:pos x="23" y="106"/>
                  </a:cxn>
                  <a:cxn ang="0">
                    <a:pos x="15" y="100"/>
                  </a:cxn>
                  <a:cxn ang="0">
                    <a:pos x="7" y="92"/>
                  </a:cxn>
                  <a:cxn ang="0">
                    <a:pos x="0" y="82"/>
                  </a:cxn>
                  <a:cxn ang="0">
                    <a:pos x="8" y="81"/>
                  </a:cxn>
                  <a:cxn ang="0">
                    <a:pos x="18" y="80"/>
                  </a:cxn>
                  <a:cxn ang="0">
                    <a:pos x="29" y="78"/>
                  </a:cxn>
                  <a:cxn ang="0">
                    <a:pos x="41" y="76"/>
                  </a:cxn>
                  <a:cxn ang="0">
                    <a:pos x="52" y="74"/>
                  </a:cxn>
                  <a:cxn ang="0">
                    <a:pos x="64" y="73"/>
                  </a:cxn>
                  <a:cxn ang="0">
                    <a:pos x="73" y="72"/>
                  </a:cxn>
                  <a:cxn ang="0">
                    <a:pos x="83" y="72"/>
                  </a:cxn>
                  <a:cxn ang="0">
                    <a:pos x="145" y="0"/>
                  </a:cxn>
                  <a:cxn ang="0">
                    <a:pos x="149" y="12"/>
                  </a:cxn>
                  <a:cxn ang="0">
                    <a:pos x="152" y="28"/>
                  </a:cxn>
                  <a:cxn ang="0">
                    <a:pos x="153" y="45"/>
                  </a:cxn>
                  <a:cxn ang="0">
                    <a:pos x="156" y="62"/>
                  </a:cxn>
                  <a:cxn ang="0">
                    <a:pos x="160" y="78"/>
                  </a:cxn>
                  <a:cxn ang="0">
                    <a:pos x="169" y="90"/>
                  </a:cxn>
                  <a:cxn ang="0">
                    <a:pos x="183" y="99"/>
                  </a:cxn>
                  <a:cxn ang="0">
                    <a:pos x="207" y="102"/>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612444" name="Freeform 92"/>
              <p:cNvSpPr>
                <a:spLocks/>
              </p:cNvSpPr>
              <p:nvPr/>
            </p:nvSpPr>
            <p:spPr bwMode="auto">
              <a:xfrm>
                <a:off x="3969" y="730"/>
                <a:ext cx="69" cy="69"/>
              </a:xfrm>
              <a:custGeom>
                <a:avLst/>
                <a:gdLst/>
                <a:ahLst/>
                <a:cxnLst>
                  <a:cxn ang="0">
                    <a:pos x="218" y="0"/>
                  </a:cxn>
                  <a:cxn ang="0">
                    <a:pos x="217" y="15"/>
                  </a:cxn>
                  <a:cxn ang="0">
                    <a:pos x="216" y="32"/>
                  </a:cxn>
                  <a:cxn ang="0">
                    <a:pos x="215" y="49"/>
                  </a:cxn>
                  <a:cxn ang="0">
                    <a:pos x="215" y="66"/>
                  </a:cxn>
                  <a:cxn ang="0">
                    <a:pos x="215" y="82"/>
                  </a:cxn>
                  <a:cxn ang="0">
                    <a:pos x="217" y="97"/>
                  </a:cxn>
                  <a:cxn ang="0">
                    <a:pos x="221" y="112"/>
                  </a:cxn>
                  <a:cxn ang="0">
                    <a:pos x="229" y="126"/>
                  </a:cxn>
                  <a:cxn ang="0">
                    <a:pos x="343" y="156"/>
                  </a:cxn>
                  <a:cxn ang="0">
                    <a:pos x="343" y="166"/>
                  </a:cxn>
                  <a:cxn ang="0">
                    <a:pos x="239" y="229"/>
                  </a:cxn>
                  <a:cxn ang="0">
                    <a:pos x="239" y="242"/>
                  </a:cxn>
                  <a:cxn ang="0">
                    <a:pos x="240" y="256"/>
                  </a:cxn>
                  <a:cxn ang="0">
                    <a:pos x="240" y="268"/>
                  </a:cxn>
                  <a:cxn ang="0">
                    <a:pos x="242" y="280"/>
                  </a:cxn>
                  <a:cxn ang="0">
                    <a:pos x="242" y="291"/>
                  </a:cxn>
                  <a:cxn ang="0">
                    <a:pos x="242" y="303"/>
                  </a:cxn>
                  <a:cxn ang="0">
                    <a:pos x="241" y="317"/>
                  </a:cxn>
                  <a:cxn ang="0">
                    <a:pos x="239" y="332"/>
                  </a:cxn>
                  <a:cxn ang="0">
                    <a:pos x="226" y="326"/>
                  </a:cxn>
                  <a:cxn ang="0">
                    <a:pos x="216" y="319"/>
                  </a:cxn>
                  <a:cxn ang="0">
                    <a:pos x="207" y="309"/>
                  </a:cxn>
                  <a:cxn ang="0">
                    <a:pos x="198" y="300"/>
                  </a:cxn>
                  <a:cxn ang="0">
                    <a:pos x="189" y="288"/>
                  </a:cxn>
                  <a:cxn ang="0">
                    <a:pos x="181" y="278"/>
                  </a:cxn>
                  <a:cxn ang="0">
                    <a:pos x="173" y="268"/>
                  </a:cxn>
                  <a:cxn ang="0">
                    <a:pos x="166" y="260"/>
                  </a:cxn>
                  <a:cxn ang="0">
                    <a:pos x="62" y="343"/>
                  </a:cxn>
                  <a:cxn ang="0">
                    <a:pos x="56" y="334"/>
                  </a:cxn>
                  <a:cxn ang="0">
                    <a:pos x="53" y="325"/>
                  </a:cxn>
                  <a:cxn ang="0">
                    <a:pos x="52" y="315"/>
                  </a:cxn>
                  <a:cxn ang="0">
                    <a:pos x="56" y="306"/>
                  </a:cxn>
                  <a:cxn ang="0">
                    <a:pos x="58" y="296"/>
                  </a:cxn>
                  <a:cxn ang="0">
                    <a:pos x="62" y="286"/>
                  </a:cxn>
                  <a:cxn ang="0">
                    <a:pos x="67" y="277"/>
                  </a:cxn>
                  <a:cxn ang="0">
                    <a:pos x="73" y="270"/>
                  </a:cxn>
                  <a:cxn ang="0">
                    <a:pos x="104" y="218"/>
                  </a:cxn>
                  <a:cxn ang="0">
                    <a:pos x="91" y="207"/>
                  </a:cxn>
                  <a:cxn ang="0">
                    <a:pos x="77" y="197"/>
                  </a:cxn>
                  <a:cxn ang="0">
                    <a:pos x="61" y="188"/>
                  </a:cxn>
                  <a:cxn ang="0">
                    <a:pos x="48" y="180"/>
                  </a:cxn>
                  <a:cxn ang="0">
                    <a:pos x="33" y="170"/>
                  </a:cxn>
                  <a:cxn ang="0">
                    <a:pos x="21" y="161"/>
                  </a:cxn>
                  <a:cxn ang="0">
                    <a:pos x="8" y="149"/>
                  </a:cxn>
                  <a:cxn ang="0">
                    <a:pos x="0" y="136"/>
                  </a:cxn>
                  <a:cxn ang="0">
                    <a:pos x="8" y="128"/>
                  </a:cxn>
                  <a:cxn ang="0">
                    <a:pos x="18" y="125"/>
                  </a:cxn>
                  <a:cxn ang="0">
                    <a:pos x="28" y="122"/>
                  </a:cxn>
                  <a:cxn ang="0">
                    <a:pos x="41" y="122"/>
                  </a:cxn>
                  <a:cxn ang="0">
                    <a:pos x="52" y="122"/>
                  </a:cxn>
                  <a:cxn ang="0">
                    <a:pos x="64" y="123"/>
                  </a:cxn>
                  <a:cxn ang="0">
                    <a:pos x="73" y="125"/>
                  </a:cxn>
                  <a:cxn ang="0">
                    <a:pos x="83" y="126"/>
                  </a:cxn>
                  <a:cxn ang="0">
                    <a:pos x="197" y="0"/>
                  </a:cxn>
                  <a:cxn ang="0">
                    <a:pos x="218" y="0"/>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612445" name="Freeform 93"/>
              <p:cNvSpPr>
                <a:spLocks/>
              </p:cNvSpPr>
              <p:nvPr/>
            </p:nvSpPr>
            <p:spPr bwMode="auto">
              <a:xfrm>
                <a:off x="3977" y="739"/>
                <a:ext cx="52" cy="49"/>
              </a:xfrm>
              <a:custGeom>
                <a:avLst/>
                <a:gdLst/>
                <a:ahLst/>
                <a:cxnLst>
                  <a:cxn ang="0">
                    <a:pos x="155" y="104"/>
                  </a:cxn>
                  <a:cxn ang="0">
                    <a:pos x="166" y="107"/>
                  </a:cxn>
                  <a:cxn ang="0">
                    <a:pos x="180" y="111"/>
                  </a:cxn>
                  <a:cxn ang="0">
                    <a:pos x="193" y="114"/>
                  </a:cxn>
                  <a:cxn ang="0">
                    <a:pos x="207" y="119"/>
                  </a:cxn>
                  <a:cxn ang="0">
                    <a:pos x="219" y="122"/>
                  </a:cxn>
                  <a:cxn ang="0">
                    <a:pos x="233" y="127"/>
                  </a:cxn>
                  <a:cxn ang="0">
                    <a:pos x="245" y="130"/>
                  </a:cxn>
                  <a:cxn ang="0">
                    <a:pos x="259" y="135"/>
                  </a:cxn>
                  <a:cxn ang="0">
                    <a:pos x="187" y="166"/>
                  </a:cxn>
                  <a:cxn ang="0">
                    <a:pos x="176" y="249"/>
                  </a:cxn>
                  <a:cxn ang="0">
                    <a:pos x="167" y="241"/>
                  </a:cxn>
                  <a:cxn ang="0">
                    <a:pos x="161" y="233"/>
                  </a:cxn>
                  <a:cxn ang="0">
                    <a:pos x="155" y="225"/>
                  </a:cxn>
                  <a:cxn ang="0">
                    <a:pos x="149" y="217"/>
                  </a:cxn>
                  <a:cxn ang="0">
                    <a:pos x="142" y="209"/>
                  </a:cxn>
                  <a:cxn ang="0">
                    <a:pos x="137" y="201"/>
                  </a:cxn>
                  <a:cxn ang="0">
                    <a:pos x="130" y="193"/>
                  </a:cxn>
                  <a:cxn ang="0">
                    <a:pos x="124" y="187"/>
                  </a:cxn>
                  <a:cxn ang="0">
                    <a:pos x="52" y="238"/>
                  </a:cxn>
                  <a:cxn ang="0">
                    <a:pos x="52" y="229"/>
                  </a:cxn>
                  <a:cxn ang="0">
                    <a:pos x="57" y="220"/>
                  </a:cxn>
                  <a:cxn ang="0">
                    <a:pos x="61" y="210"/>
                  </a:cxn>
                  <a:cxn ang="0">
                    <a:pos x="68" y="200"/>
                  </a:cxn>
                  <a:cxn ang="0">
                    <a:pos x="75" y="189"/>
                  </a:cxn>
                  <a:cxn ang="0">
                    <a:pos x="81" y="177"/>
                  </a:cxn>
                  <a:cxn ang="0">
                    <a:pos x="87" y="166"/>
                  </a:cxn>
                  <a:cxn ang="0">
                    <a:pos x="93" y="156"/>
                  </a:cxn>
                  <a:cxn ang="0">
                    <a:pos x="0" y="104"/>
                  </a:cxn>
                  <a:cxn ang="0">
                    <a:pos x="62" y="104"/>
                  </a:cxn>
                  <a:cxn ang="0">
                    <a:pos x="70" y="87"/>
                  </a:cxn>
                  <a:cxn ang="0">
                    <a:pos x="80" y="74"/>
                  </a:cxn>
                  <a:cxn ang="0">
                    <a:pos x="90" y="60"/>
                  </a:cxn>
                  <a:cxn ang="0">
                    <a:pos x="103" y="48"/>
                  </a:cxn>
                  <a:cxn ang="0">
                    <a:pos x="114" y="34"/>
                  </a:cxn>
                  <a:cxn ang="0">
                    <a:pos x="126" y="23"/>
                  </a:cxn>
                  <a:cxn ang="0">
                    <a:pos x="135" y="11"/>
                  </a:cxn>
                  <a:cxn ang="0">
                    <a:pos x="145" y="0"/>
                  </a:cxn>
                  <a:cxn ang="0">
                    <a:pos x="155" y="104"/>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612446" name="Freeform 94"/>
              <p:cNvSpPr>
                <a:spLocks/>
              </p:cNvSpPr>
              <p:nvPr/>
            </p:nvSpPr>
            <p:spPr bwMode="auto">
              <a:xfrm>
                <a:off x="3973" y="542"/>
                <a:ext cx="58" cy="58"/>
              </a:xfrm>
              <a:custGeom>
                <a:avLst/>
                <a:gdLst/>
                <a:ahLst/>
                <a:cxnLst>
                  <a:cxn ang="0">
                    <a:pos x="197" y="94"/>
                  </a:cxn>
                  <a:cxn ang="0">
                    <a:pos x="205" y="94"/>
                  </a:cxn>
                  <a:cxn ang="0">
                    <a:pos x="217" y="94"/>
                  </a:cxn>
                  <a:cxn ang="0">
                    <a:pos x="230" y="94"/>
                  </a:cxn>
                  <a:cxn ang="0">
                    <a:pos x="244" y="96"/>
                  </a:cxn>
                  <a:cxn ang="0">
                    <a:pos x="256" y="97"/>
                  </a:cxn>
                  <a:cxn ang="0">
                    <a:pos x="270" y="102"/>
                  </a:cxn>
                  <a:cxn ang="0">
                    <a:pos x="280" y="106"/>
                  </a:cxn>
                  <a:cxn ang="0">
                    <a:pos x="290" y="114"/>
                  </a:cxn>
                  <a:cxn ang="0">
                    <a:pos x="278" y="126"/>
                  </a:cxn>
                  <a:cxn ang="0">
                    <a:pos x="263" y="137"/>
                  </a:cxn>
                  <a:cxn ang="0">
                    <a:pos x="246" y="145"/>
                  </a:cxn>
                  <a:cxn ang="0">
                    <a:pos x="230" y="152"/>
                  </a:cxn>
                  <a:cxn ang="0">
                    <a:pos x="215" y="160"/>
                  </a:cxn>
                  <a:cxn ang="0">
                    <a:pos x="208" y="172"/>
                  </a:cxn>
                  <a:cxn ang="0">
                    <a:pos x="206" y="186"/>
                  </a:cxn>
                  <a:cxn ang="0">
                    <a:pos x="218" y="208"/>
                  </a:cxn>
                  <a:cxn ang="0">
                    <a:pos x="221" y="215"/>
                  </a:cxn>
                  <a:cxn ang="0">
                    <a:pos x="224" y="223"/>
                  </a:cxn>
                  <a:cxn ang="0">
                    <a:pos x="227" y="230"/>
                  </a:cxn>
                  <a:cxn ang="0">
                    <a:pos x="230" y="238"/>
                  </a:cxn>
                  <a:cxn ang="0">
                    <a:pos x="230" y="245"/>
                  </a:cxn>
                  <a:cxn ang="0">
                    <a:pos x="231" y="254"/>
                  </a:cxn>
                  <a:cxn ang="0">
                    <a:pos x="230" y="261"/>
                  </a:cxn>
                  <a:cxn ang="0">
                    <a:pos x="228" y="270"/>
                  </a:cxn>
                  <a:cxn ang="0">
                    <a:pos x="215" y="268"/>
                  </a:cxn>
                  <a:cxn ang="0">
                    <a:pos x="205" y="262"/>
                  </a:cxn>
                  <a:cxn ang="0">
                    <a:pos x="195" y="254"/>
                  </a:cxn>
                  <a:cxn ang="0">
                    <a:pos x="186" y="246"/>
                  </a:cxn>
                  <a:cxn ang="0">
                    <a:pos x="176" y="235"/>
                  </a:cxn>
                  <a:cxn ang="0">
                    <a:pos x="166" y="225"/>
                  </a:cxn>
                  <a:cxn ang="0">
                    <a:pos x="156" y="216"/>
                  </a:cxn>
                  <a:cxn ang="0">
                    <a:pos x="145" y="208"/>
                  </a:cxn>
                  <a:cxn ang="0">
                    <a:pos x="52" y="290"/>
                  </a:cxn>
                  <a:cxn ang="0">
                    <a:pos x="41" y="280"/>
                  </a:cxn>
                  <a:cxn ang="0">
                    <a:pos x="41" y="264"/>
                  </a:cxn>
                  <a:cxn ang="0">
                    <a:pos x="46" y="251"/>
                  </a:cxn>
                  <a:cxn ang="0">
                    <a:pos x="52" y="236"/>
                  </a:cxn>
                  <a:cxn ang="0">
                    <a:pos x="59" y="223"/>
                  </a:cxn>
                  <a:cxn ang="0">
                    <a:pos x="66" y="208"/>
                  </a:cxn>
                  <a:cxn ang="0">
                    <a:pos x="76" y="194"/>
                  </a:cxn>
                  <a:cxn ang="0">
                    <a:pos x="84" y="180"/>
                  </a:cxn>
                  <a:cxn ang="0">
                    <a:pos x="93" y="166"/>
                  </a:cxn>
                  <a:cxn ang="0">
                    <a:pos x="80" y="160"/>
                  </a:cxn>
                  <a:cxn ang="0">
                    <a:pos x="67" y="156"/>
                  </a:cxn>
                  <a:cxn ang="0">
                    <a:pos x="55" y="149"/>
                  </a:cxn>
                  <a:cxn ang="0">
                    <a:pos x="43" y="143"/>
                  </a:cxn>
                  <a:cxn ang="0">
                    <a:pos x="29" y="136"/>
                  </a:cxn>
                  <a:cxn ang="0">
                    <a:pos x="18" y="129"/>
                  </a:cxn>
                  <a:cxn ang="0">
                    <a:pos x="7" y="121"/>
                  </a:cxn>
                  <a:cxn ang="0">
                    <a:pos x="0" y="114"/>
                  </a:cxn>
                  <a:cxn ang="0">
                    <a:pos x="0" y="104"/>
                  </a:cxn>
                  <a:cxn ang="0">
                    <a:pos x="104" y="94"/>
                  </a:cxn>
                  <a:cxn ang="0">
                    <a:pos x="156" y="0"/>
                  </a:cxn>
                  <a:cxn ang="0">
                    <a:pos x="162" y="7"/>
                  </a:cxn>
                  <a:cxn ang="0">
                    <a:pos x="169" y="17"/>
                  </a:cxn>
                  <a:cxn ang="0">
                    <a:pos x="174" y="27"/>
                  </a:cxn>
                  <a:cxn ang="0">
                    <a:pos x="179" y="38"/>
                  </a:cxn>
                  <a:cxn ang="0">
                    <a:pos x="184" y="50"/>
                  </a:cxn>
                  <a:cxn ang="0">
                    <a:pos x="188" y="63"/>
                  </a:cxn>
                  <a:cxn ang="0">
                    <a:pos x="193" y="77"/>
                  </a:cxn>
                  <a:cxn ang="0">
                    <a:pos x="197" y="94"/>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612447" name="Freeform 95"/>
              <p:cNvSpPr>
                <a:spLocks/>
              </p:cNvSpPr>
              <p:nvPr/>
            </p:nvSpPr>
            <p:spPr bwMode="auto">
              <a:xfrm>
                <a:off x="3981" y="548"/>
                <a:ext cx="42" cy="44"/>
              </a:xfrm>
              <a:custGeom>
                <a:avLst/>
                <a:gdLst/>
                <a:ahLst/>
                <a:cxnLst>
                  <a:cxn ang="0">
                    <a:pos x="156" y="82"/>
                  </a:cxn>
                  <a:cxn ang="0">
                    <a:pos x="208" y="82"/>
                  </a:cxn>
                  <a:cxn ang="0">
                    <a:pos x="156" y="124"/>
                  </a:cxn>
                  <a:cxn ang="0">
                    <a:pos x="156" y="134"/>
                  </a:cxn>
                  <a:cxn ang="0">
                    <a:pos x="157" y="145"/>
                  </a:cxn>
                  <a:cxn ang="0">
                    <a:pos x="159" y="155"/>
                  </a:cxn>
                  <a:cxn ang="0">
                    <a:pos x="161" y="166"/>
                  </a:cxn>
                  <a:cxn ang="0">
                    <a:pos x="162" y="175"/>
                  </a:cxn>
                  <a:cxn ang="0">
                    <a:pos x="164" y="185"/>
                  </a:cxn>
                  <a:cxn ang="0">
                    <a:pos x="165" y="195"/>
                  </a:cxn>
                  <a:cxn ang="0">
                    <a:pos x="167" y="207"/>
                  </a:cxn>
                  <a:cxn ang="0">
                    <a:pos x="104" y="144"/>
                  </a:cxn>
                  <a:cxn ang="0">
                    <a:pos x="32" y="218"/>
                  </a:cxn>
                  <a:cxn ang="0">
                    <a:pos x="33" y="202"/>
                  </a:cxn>
                  <a:cxn ang="0">
                    <a:pos x="38" y="188"/>
                  </a:cxn>
                  <a:cxn ang="0">
                    <a:pos x="44" y="176"/>
                  </a:cxn>
                  <a:cxn ang="0">
                    <a:pos x="52" y="166"/>
                  </a:cxn>
                  <a:cxn ang="0">
                    <a:pos x="59" y="153"/>
                  </a:cxn>
                  <a:cxn ang="0">
                    <a:pos x="66" y="141"/>
                  </a:cxn>
                  <a:cxn ang="0">
                    <a:pos x="70" y="127"/>
                  </a:cxn>
                  <a:cxn ang="0">
                    <a:pos x="73" y="114"/>
                  </a:cxn>
                  <a:cxn ang="0">
                    <a:pos x="0" y="82"/>
                  </a:cxn>
                  <a:cxn ang="0">
                    <a:pos x="7" y="82"/>
                  </a:cxn>
                  <a:cxn ang="0">
                    <a:pos x="15" y="82"/>
                  </a:cxn>
                  <a:cxn ang="0">
                    <a:pos x="23" y="82"/>
                  </a:cxn>
                  <a:cxn ang="0">
                    <a:pos x="32" y="82"/>
                  </a:cxn>
                  <a:cxn ang="0">
                    <a:pos x="41" y="82"/>
                  </a:cxn>
                  <a:cxn ang="0">
                    <a:pos x="50" y="82"/>
                  </a:cxn>
                  <a:cxn ang="0">
                    <a:pos x="60" y="82"/>
                  </a:cxn>
                  <a:cxn ang="0">
                    <a:pos x="73" y="82"/>
                  </a:cxn>
                  <a:cxn ang="0">
                    <a:pos x="115" y="0"/>
                  </a:cxn>
                  <a:cxn ang="0">
                    <a:pos x="120" y="7"/>
                  </a:cxn>
                  <a:cxn ang="0">
                    <a:pos x="125" y="19"/>
                  </a:cxn>
                  <a:cxn ang="0">
                    <a:pos x="127" y="31"/>
                  </a:cxn>
                  <a:cxn ang="0">
                    <a:pos x="130" y="44"/>
                  </a:cxn>
                  <a:cxn ang="0">
                    <a:pos x="134" y="55"/>
                  </a:cxn>
                  <a:cxn ang="0">
                    <a:pos x="138" y="66"/>
                  </a:cxn>
                  <a:cxn ang="0">
                    <a:pos x="145" y="75"/>
                  </a:cxn>
                  <a:cxn ang="0">
                    <a:pos x="156" y="82"/>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612448" name="Freeform 96"/>
              <p:cNvSpPr>
                <a:spLocks/>
              </p:cNvSpPr>
              <p:nvPr/>
            </p:nvSpPr>
            <p:spPr bwMode="auto">
              <a:xfrm>
                <a:off x="4081" y="670"/>
                <a:ext cx="58" cy="58"/>
              </a:xfrm>
              <a:custGeom>
                <a:avLst/>
                <a:gdLst/>
                <a:ahLst/>
                <a:cxnLst>
                  <a:cxn ang="0">
                    <a:pos x="196" y="94"/>
                  </a:cxn>
                  <a:cxn ang="0">
                    <a:pos x="207" y="96"/>
                  </a:cxn>
                  <a:cxn ang="0">
                    <a:pos x="220" y="97"/>
                  </a:cxn>
                  <a:cxn ang="0">
                    <a:pos x="233" y="98"/>
                  </a:cxn>
                  <a:cxn ang="0">
                    <a:pos x="246" y="100"/>
                  </a:cxn>
                  <a:cxn ang="0">
                    <a:pos x="257" y="103"/>
                  </a:cxn>
                  <a:cxn ang="0">
                    <a:pos x="270" y="107"/>
                  </a:cxn>
                  <a:cxn ang="0">
                    <a:pos x="279" y="114"/>
                  </a:cxn>
                  <a:cxn ang="0">
                    <a:pos x="289" y="125"/>
                  </a:cxn>
                  <a:cxn ang="0">
                    <a:pos x="278" y="134"/>
                  </a:cxn>
                  <a:cxn ang="0">
                    <a:pos x="263" y="143"/>
                  </a:cxn>
                  <a:cxn ang="0">
                    <a:pos x="246" y="150"/>
                  </a:cxn>
                  <a:cxn ang="0">
                    <a:pos x="230" y="159"/>
                  </a:cxn>
                  <a:cxn ang="0">
                    <a:pos x="217" y="168"/>
                  </a:cxn>
                  <a:cxn ang="0">
                    <a:pos x="211" y="181"/>
                  </a:cxn>
                  <a:cxn ang="0">
                    <a:pos x="213" y="196"/>
                  </a:cxn>
                  <a:cxn ang="0">
                    <a:pos x="227" y="218"/>
                  </a:cxn>
                  <a:cxn ang="0">
                    <a:pos x="227" y="225"/>
                  </a:cxn>
                  <a:cxn ang="0">
                    <a:pos x="228" y="233"/>
                  </a:cxn>
                  <a:cxn ang="0">
                    <a:pos x="228" y="239"/>
                  </a:cxn>
                  <a:cxn ang="0">
                    <a:pos x="230" y="247"/>
                  </a:cxn>
                  <a:cxn ang="0">
                    <a:pos x="230" y="253"/>
                  </a:cxn>
                  <a:cxn ang="0">
                    <a:pos x="231" y="260"/>
                  </a:cxn>
                  <a:cxn ang="0">
                    <a:pos x="229" y="264"/>
                  </a:cxn>
                  <a:cxn ang="0">
                    <a:pos x="227" y="270"/>
                  </a:cxn>
                  <a:cxn ang="0">
                    <a:pos x="215" y="268"/>
                  </a:cxn>
                  <a:cxn ang="0">
                    <a:pos x="204" y="262"/>
                  </a:cxn>
                  <a:cxn ang="0">
                    <a:pos x="194" y="255"/>
                  </a:cxn>
                  <a:cxn ang="0">
                    <a:pos x="185" y="247"/>
                  </a:cxn>
                  <a:cxn ang="0">
                    <a:pos x="175" y="238"/>
                  </a:cxn>
                  <a:cxn ang="0">
                    <a:pos x="166" y="229"/>
                  </a:cxn>
                  <a:cxn ang="0">
                    <a:pos x="155" y="222"/>
                  </a:cxn>
                  <a:cxn ang="0">
                    <a:pos x="144" y="218"/>
                  </a:cxn>
                  <a:cxn ang="0">
                    <a:pos x="51" y="290"/>
                  </a:cxn>
                  <a:cxn ang="0">
                    <a:pos x="40" y="290"/>
                  </a:cxn>
                  <a:cxn ang="0">
                    <a:pos x="44" y="274"/>
                  </a:cxn>
                  <a:cxn ang="0">
                    <a:pos x="50" y="258"/>
                  </a:cxn>
                  <a:cxn ang="0">
                    <a:pos x="55" y="243"/>
                  </a:cxn>
                  <a:cxn ang="0">
                    <a:pos x="62" y="228"/>
                  </a:cxn>
                  <a:cxn ang="0">
                    <a:pos x="69" y="212"/>
                  </a:cxn>
                  <a:cxn ang="0">
                    <a:pos x="77" y="196"/>
                  </a:cxn>
                  <a:cxn ang="0">
                    <a:pos x="83" y="181"/>
                  </a:cxn>
                  <a:cxn ang="0">
                    <a:pos x="92" y="166"/>
                  </a:cxn>
                  <a:cxn ang="0">
                    <a:pos x="80" y="161"/>
                  </a:cxn>
                  <a:cxn ang="0">
                    <a:pos x="69" y="157"/>
                  </a:cxn>
                  <a:cxn ang="0">
                    <a:pos x="56" y="152"/>
                  </a:cxn>
                  <a:cxn ang="0">
                    <a:pos x="46" y="148"/>
                  </a:cxn>
                  <a:cxn ang="0">
                    <a:pos x="34" y="140"/>
                  </a:cxn>
                  <a:cxn ang="0">
                    <a:pos x="22" y="133"/>
                  </a:cxn>
                  <a:cxn ang="0">
                    <a:pos x="10" y="124"/>
                  </a:cxn>
                  <a:cxn ang="0">
                    <a:pos x="0" y="114"/>
                  </a:cxn>
                  <a:cxn ang="0">
                    <a:pos x="114" y="94"/>
                  </a:cxn>
                  <a:cxn ang="0">
                    <a:pos x="155" y="0"/>
                  </a:cxn>
                  <a:cxn ang="0">
                    <a:pos x="161" y="8"/>
                  </a:cxn>
                  <a:cxn ang="0">
                    <a:pos x="168" y="18"/>
                  </a:cxn>
                  <a:cxn ang="0">
                    <a:pos x="174" y="29"/>
                  </a:cxn>
                  <a:cxn ang="0">
                    <a:pos x="179" y="43"/>
                  </a:cxn>
                  <a:cxn ang="0">
                    <a:pos x="183" y="55"/>
                  </a:cxn>
                  <a:cxn ang="0">
                    <a:pos x="187" y="68"/>
                  </a:cxn>
                  <a:cxn ang="0">
                    <a:pos x="192" y="80"/>
                  </a:cxn>
                  <a:cxn ang="0">
                    <a:pos x="196" y="94"/>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612449" name="Freeform 97"/>
              <p:cNvSpPr>
                <a:spLocks/>
              </p:cNvSpPr>
              <p:nvPr/>
            </p:nvSpPr>
            <p:spPr bwMode="auto">
              <a:xfrm>
                <a:off x="4089" y="679"/>
                <a:ext cx="42" cy="41"/>
              </a:xfrm>
              <a:custGeom>
                <a:avLst/>
                <a:gdLst/>
                <a:ahLst/>
                <a:cxnLst>
                  <a:cxn ang="0">
                    <a:pos x="156" y="72"/>
                  </a:cxn>
                  <a:cxn ang="0">
                    <a:pos x="208" y="83"/>
                  </a:cxn>
                  <a:cxn ang="0">
                    <a:pos x="156" y="124"/>
                  </a:cxn>
                  <a:cxn ang="0">
                    <a:pos x="156" y="134"/>
                  </a:cxn>
                  <a:cxn ang="0">
                    <a:pos x="158" y="145"/>
                  </a:cxn>
                  <a:cxn ang="0">
                    <a:pos x="159" y="154"/>
                  </a:cxn>
                  <a:cxn ang="0">
                    <a:pos x="161" y="163"/>
                  </a:cxn>
                  <a:cxn ang="0">
                    <a:pos x="162" y="171"/>
                  </a:cxn>
                  <a:cxn ang="0">
                    <a:pos x="164" y="180"/>
                  </a:cxn>
                  <a:cxn ang="0">
                    <a:pos x="165" y="188"/>
                  </a:cxn>
                  <a:cxn ang="0">
                    <a:pos x="167" y="196"/>
                  </a:cxn>
                  <a:cxn ang="0">
                    <a:pos x="104" y="145"/>
                  </a:cxn>
                  <a:cxn ang="0">
                    <a:pos x="32" y="207"/>
                  </a:cxn>
                  <a:cxn ang="0">
                    <a:pos x="33" y="195"/>
                  </a:cxn>
                  <a:cxn ang="0">
                    <a:pos x="38" y="185"/>
                  </a:cxn>
                  <a:cxn ang="0">
                    <a:pos x="45" y="174"/>
                  </a:cxn>
                  <a:cxn ang="0">
                    <a:pos x="52" y="163"/>
                  </a:cxn>
                  <a:cxn ang="0">
                    <a:pos x="59" y="152"/>
                  </a:cxn>
                  <a:cxn ang="0">
                    <a:pos x="66" y="141"/>
                  </a:cxn>
                  <a:cxn ang="0">
                    <a:pos x="72" y="127"/>
                  </a:cxn>
                  <a:cxn ang="0">
                    <a:pos x="74" y="114"/>
                  </a:cxn>
                  <a:cxn ang="0">
                    <a:pos x="0" y="83"/>
                  </a:cxn>
                  <a:cxn ang="0">
                    <a:pos x="11" y="79"/>
                  </a:cxn>
                  <a:cxn ang="0">
                    <a:pos x="22" y="78"/>
                  </a:cxn>
                  <a:cxn ang="0">
                    <a:pos x="31" y="78"/>
                  </a:cxn>
                  <a:cxn ang="0">
                    <a:pos x="40" y="78"/>
                  </a:cxn>
                  <a:cxn ang="0">
                    <a:pos x="48" y="76"/>
                  </a:cxn>
                  <a:cxn ang="0">
                    <a:pos x="57" y="76"/>
                  </a:cxn>
                  <a:cxn ang="0">
                    <a:pos x="65" y="74"/>
                  </a:cxn>
                  <a:cxn ang="0">
                    <a:pos x="74" y="72"/>
                  </a:cxn>
                  <a:cxn ang="0">
                    <a:pos x="115" y="0"/>
                  </a:cxn>
                  <a:cxn ang="0">
                    <a:pos x="120" y="7"/>
                  </a:cxn>
                  <a:cxn ang="0">
                    <a:pos x="125" y="19"/>
                  </a:cxn>
                  <a:cxn ang="0">
                    <a:pos x="128" y="30"/>
                  </a:cxn>
                  <a:cxn ang="0">
                    <a:pos x="132" y="43"/>
                  </a:cxn>
                  <a:cxn ang="0">
                    <a:pos x="134" y="53"/>
                  </a:cxn>
                  <a:cxn ang="0">
                    <a:pos x="138" y="63"/>
                  </a:cxn>
                  <a:cxn ang="0">
                    <a:pos x="145" y="68"/>
                  </a:cxn>
                  <a:cxn ang="0">
                    <a:pos x="156" y="72"/>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612450" name="Freeform 98"/>
              <p:cNvSpPr>
                <a:spLocks/>
              </p:cNvSpPr>
              <p:nvPr/>
            </p:nvSpPr>
            <p:spPr bwMode="auto">
              <a:xfrm>
                <a:off x="4407" y="645"/>
                <a:ext cx="68" cy="69"/>
              </a:xfrm>
              <a:custGeom>
                <a:avLst/>
                <a:gdLst/>
                <a:ahLst/>
                <a:cxnLst>
                  <a:cxn ang="0">
                    <a:pos x="125" y="0"/>
                  </a:cxn>
                  <a:cxn ang="0">
                    <a:pos x="125" y="15"/>
                  </a:cxn>
                  <a:cxn ang="0">
                    <a:pos x="126" y="32"/>
                  </a:cxn>
                  <a:cxn ang="0">
                    <a:pos x="126" y="49"/>
                  </a:cxn>
                  <a:cxn ang="0">
                    <a:pos x="127" y="66"/>
                  </a:cxn>
                  <a:cxn ang="0">
                    <a:pos x="126" y="82"/>
                  </a:cxn>
                  <a:cxn ang="0">
                    <a:pos x="123" y="98"/>
                  </a:cxn>
                  <a:cxn ang="0">
                    <a:pos x="120" y="111"/>
                  </a:cxn>
                  <a:cxn ang="0">
                    <a:pos x="114" y="125"/>
                  </a:cxn>
                  <a:cxn ang="0">
                    <a:pos x="0" y="167"/>
                  </a:cxn>
                  <a:cxn ang="0">
                    <a:pos x="94" y="229"/>
                  </a:cxn>
                  <a:cxn ang="0">
                    <a:pos x="96" y="242"/>
                  </a:cxn>
                  <a:cxn ang="0">
                    <a:pos x="97" y="257"/>
                  </a:cxn>
                  <a:cxn ang="0">
                    <a:pos x="97" y="271"/>
                  </a:cxn>
                  <a:cxn ang="0">
                    <a:pos x="97" y="284"/>
                  </a:cxn>
                  <a:cxn ang="0">
                    <a:pos x="95" y="295"/>
                  </a:cxn>
                  <a:cxn ang="0">
                    <a:pos x="95" y="308"/>
                  </a:cxn>
                  <a:cxn ang="0">
                    <a:pos x="94" y="320"/>
                  </a:cxn>
                  <a:cxn ang="0">
                    <a:pos x="94" y="333"/>
                  </a:cxn>
                  <a:cxn ang="0">
                    <a:pos x="108" y="326"/>
                  </a:cxn>
                  <a:cxn ang="0">
                    <a:pos x="119" y="319"/>
                  </a:cxn>
                  <a:cxn ang="0">
                    <a:pos x="128" y="309"/>
                  </a:cxn>
                  <a:cxn ang="0">
                    <a:pos x="138" y="300"/>
                  </a:cxn>
                  <a:cxn ang="0">
                    <a:pos x="146" y="289"/>
                  </a:cxn>
                  <a:cxn ang="0">
                    <a:pos x="155" y="278"/>
                  </a:cxn>
                  <a:cxn ang="0">
                    <a:pos x="165" y="268"/>
                  </a:cxn>
                  <a:cxn ang="0">
                    <a:pos x="177" y="260"/>
                  </a:cxn>
                  <a:cxn ang="0">
                    <a:pos x="280" y="343"/>
                  </a:cxn>
                  <a:cxn ang="0">
                    <a:pos x="285" y="334"/>
                  </a:cxn>
                  <a:cxn ang="0">
                    <a:pos x="288" y="325"/>
                  </a:cxn>
                  <a:cxn ang="0">
                    <a:pos x="288" y="316"/>
                  </a:cxn>
                  <a:cxn ang="0">
                    <a:pos x="286" y="307"/>
                  </a:cxn>
                  <a:cxn ang="0">
                    <a:pos x="282" y="296"/>
                  </a:cxn>
                  <a:cxn ang="0">
                    <a:pos x="278" y="286"/>
                  </a:cxn>
                  <a:cxn ang="0">
                    <a:pos x="274" y="277"/>
                  </a:cxn>
                  <a:cxn ang="0">
                    <a:pos x="270" y="271"/>
                  </a:cxn>
                  <a:cxn ang="0">
                    <a:pos x="239" y="219"/>
                  </a:cxn>
                  <a:cxn ang="0">
                    <a:pos x="251" y="207"/>
                  </a:cxn>
                  <a:cxn ang="0">
                    <a:pos x="265" y="197"/>
                  </a:cxn>
                  <a:cxn ang="0">
                    <a:pos x="278" y="188"/>
                  </a:cxn>
                  <a:cxn ang="0">
                    <a:pos x="294" y="180"/>
                  </a:cxn>
                  <a:cxn ang="0">
                    <a:pos x="308" y="170"/>
                  </a:cxn>
                  <a:cxn ang="0">
                    <a:pos x="321" y="161"/>
                  </a:cxn>
                  <a:cxn ang="0">
                    <a:pos x="332" y="150"/>
                  </a:cxn>
                  <a:cxn ang="0">
                    <a:pos x="343" y="136"/>
                  </a:cxn>
                  <a:cxn ang="0">
                    <a:pos x="330" y="132"/>
                  </a:cxn>
                  <a:cxn ang="0">
                    <a:pos x="319" y="129"/>
                  </a:cxn>
                  <a:cxn ang="0">
                    <a:pos x="306" y="126"/>
                  </a:cxn>
                  <a:cxn ang="0">
                    <a:pos x="295" y="126"/>
                  </a:cxn>
                  <a:cxn ang="0">
                    <a:pos x="283" y="125"/>
                  </a:cxn>
                  <a:cxn ang="0">
                    <a:pos x="271" y="125"/>
                  </a:cxn>
                  <a:cxn ang="0">
                    <a:pos x="260" y="125"/>
                  </a:cxn>
                  <a:cxn ang="0">
                    <a:pos x="249" y="125"/>
                  </a:cxn>
                  <a:cxn ang="0">
                    <a:pos x="135" y="0"/>
                  </a:cxn>
                  <a:cxn ang="0">
                    <a:pos x="125" y="0"/>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612451" name="Freeform 99"/>
              <p:cNvSpPr>
                <a:spLocks/>
              </p:cNvSpPr>
              <p:nvPr/>
            </p:nvSpPr>
            <p:spPr bwMode="auto">
              <a:xfrm>
                <a:off x="4415" y="654"/>
                <a:ext cx="52" cy="49"/>
              </a:xfrm>
              <a:custGeom>
                <a:avLst/>
                <a:gdLst/>
                <a:ahLst/>
                <a:cxnLst>
                  <a:cxn ang="0">
                    <a:pos x="93" y="104"/>
                  </a:cxn>
                  <a:cxn ang="0">
                    <a:pos x="80" y="108"/>
                  </a:cxn>
                  <a:cxn ang="0">
                    <a:pos x="69" y="111"/>
                  </a:cxn>
                  <a:cxn ang="0">
                    <a:pos x="57" y="114"/>
                  </a:cxn>
                  <a:cxn ang="0">
                    <a:pos x="46" y="119"/>
                  </a:cxn>
                  <a:cxn ang="0">
                    <a:pos x="34" y="122"/>
                  </a:cxn>
                  <a:cxn ang="0">
                    <a:pos x="23" y="127"/>
                  </a:cxn>
                  <a:cxn ang="0">
                    <a:pos x="10" y="130"/>
                  </a:cxn>
                  <a:cxn ang="0">
                    <a:pos x="0" y="135"/>
                  </a:cxn>
                  <a:cxn ang="0">
                    <a:pos x="72" y="177"/>
                  </a:cxn>
                  <a:cxn ang="0">
                    <a:pos x="83" y="249"/>
                  </a:cxn>
                  <a:cxn ang="0">
                    <a:pos x="89" y="241"/>
                  </a:cxn>
                  <a:cxn ang="0">
                    <a:pos x="96" y="233"/>
                  </a:cxn>
                  <a:cxn ang="0">
                    <a:pos x="102" y="225"/>
                  </a:cxn>
                  <a:cxn ang="0">
                    <a:pos x="109" y="217"/>
                  </a:cxn>
                  <a:cxn ang="0">
                    <a:pos x="114" y="209"/>
                  </a:cxn>
                  <a:cxn ang="0">
                    <a:pos x="120" y="201"/>
                  </a:cxn>
                  <a:cxn ang="0">
                    <a:pos x="127" y="193"/>
                  </a:cxn>
                  <a:cxn ang="0">
                    <a:pos x="135" y="187"/>
                  </a:cxn>
                  <a:cxn ang="0">
                    <a:pos x="197" y="239"/>
                  </a:cxn>
                  <a:cxn ang="0">
                    <a:pos x="194" y="230"/>
                  </a:cxn>
                  <a:cxn ang="0">
                    <a:pos x="191" y="222"/>
                  </a:cxn>
                  <a:cxn ang="0">
                    <a:pos x="185" y="213"/>
                  </a:cxn>
                  <a:cxn ang="0">
                    <a:pos x="181" y="205"/>
                  </a:cxn>
                  <a:cxn ang="0">
                    <a:pos x="174" y="193"/>
                  </a:cxn>
                  <a:cxn ang="0">
                    <a:pos x="170" y="182"/>
                  </a:cxn>
                  <a:cxn ang="0">
                    <a:pos x="166" y="170"/>
                  </a:cxn>
                  <a:cxn ang="0">
                    <a:pos x="166" y="156"/>
                  </a:cxn>
                  <a:cxn ang="0">
                    <a:pos x="259" y="104"/>
                  </a:cxn>
                  <a:cxn ang="0">
                    <a:pos x="197" y="104"/>
                  </a:cxn>
                  <a:cxn ang="0">
                    <a:pos x="186" y="88"/>
                  </a:cxn>
                  <a:cxn ang="0">
                    <a:pos x="177" y="75"/>
                  </a:cxn>
                  <a:cxn ang="0">
                    <a:pos x="165" y="62"/>
                  </a:cxn>
                  <a:cxn ang="0">
                    <a:pos x="154" y="52"/>
                  </a:cxn>
                  <a:cxn ang="0">
                    <a:pos x="140" y="40"/>
                  </a:cxn>
                  <a:cxn ang="0">
                    <a:pos x="128" y="27"/>
                  </a:cxn>
                  <a:cxn ang="0">
                    <a:pos x="114" y="14"/>
                  </a:cxn>
                  <a:cxn ang="0">
                    <a:pos x="104" y="0"/>
                  </a:cxn>
                  <a:cxn ang="0">
                    <a:pos x="93" y="104"/>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612452" name="Freeform 100"/>
              <p:cNvSpPr>
                <a:spLocks/>
              </p:cNvSpPr>
              <p:nvPr/>
            </p:nvSpPr>
            <p:spPr bwMode="auto">
              <a:xfrm>
                <a:off x="3915" y="882"/>
                <a:ext cx="77" cy="74"/>
              </a:xfrm>
              <a:custGeom>
                <a:avLst/>
                <a:gdLst/>
                <a:ahLst/>
                <a:cxnLst>
                  <a:cxn ang="0">
                    <a:pos x="259" y="36"/>
                  </a:cxn>
                  <a:cxn ang="0">
                    <a:pos x="259" y="69"/>
                  </a:cxn>
                  <a:cxn ang="0">
                    <a:pos x="265" y="100"/>
                  </a:cxn>
                  <a:cxn ang="0">
                    <a:pos x="278" y="126"/>
                  </a:cxn>
                  <a:cxn ang="0">
                    <a:pos x="304" y="136"/>
                  </a:cxn>
                  <a:cxn ang="0">
                    <a:pos x="334" y="139"/>
                  </a:cxn>
                  <a:cxn ang="0">
                    <a:pos x="360" y="148"/>
                  </a:cxn>
                  <a:cxn ang="0">
                    <a:pos x="377" y="165"/>
                  </a:cxn>
                  <a:cxn ang="0">
                    <a:pos x="290" y="239"/>
                  </a:cxn>
                  <a:cxn ang="0">
                    <a:pos x="292" y="269"/>
                  </a:cxn>
                  <a:cxn ang="0">
                    <a:pos x="299" y="301"/>
                  </a:cxn>
                  <a:cxn ang="0">
                    <a:pos x="303" y="331"/>
                  </a:cxn>
                  <a:cxn ang="0">
                    <a:pos x="301" y="363"/>
                  </a:cxn>
                  <a:cxn ang="0">
                    <a:pos x="270" y="357"/>
                  </a:cxn>
                  <a:cxn ang="0">
                    <a:pos x="244" y="344"/>
                  </a:cxn>
                  <a:cxn ang="0">
                    <a:pos x="220" y="323"/>
                  </a:cxn>
                  <a:cxn ang="0">
                    <a:pos x="197" y="301"/>
                  </a:cxn>
                  <a:cxn ang="0">
                    <a:pos x="166" y="319"/>
                  </a:cxn>
                  <a:cxn ang="0">
                    <a:pos x="139" y="340"/>
                  </a:cxn>
                  <a:cxn ang="0">
                    <a:pos x="111" y="361"/>
                  </a:cxn>
                  <a:cxn ang="0">
                    <a:pos x="83" y="374"/>
                  </a:cxn>
                  <a:cxn ang="0">
                    <a:pos x="81" y="323"/>
                  </a:cxn>
                  <a:cxn ang="0">
                    <a:pos x="100" y="274"/>
                  </a:cxn>
                  <a:cxn ang="0">
                    <a:pos x="108" y="228"/>
                  </a:cxn>
                  <a:cxn ang="0">
                    <a:pos x="73" y="198"/>
                  </a:cxn>
                  <a:cxn ang="0">
                    <a:pos x="56" y="188"/>
                  </a:cxn>
                  <a:cxn ang="0">
                    <a:pos x="40" y="175"/>
                  </a:cxn>
                  <a:cxn ang="0">
                    <a:pos x="21" y="161"/>
                  </a:cxn>
                  <a:cxn ang="0">
                    <a:pos x="0" y="146"/>
                  </a:cxn>
                  <a:cxn ang="0">
                    <a:pos x="135" y="104"/>
                  </a:cxn>
                  <a:cxn ang="0">
                    <a:pos x="168" y="82"/>
                  </a:cxn>
                  <a:cxn ang="0">
                    <a:pos x="195" y="52"/>
                  </a:cxn>
                  <a:cxn ang="0">
                    <a:pos x="220" y="22"/>
                  </a:cxn>
                  <a:cxn ang="0">
                    <a:pos x="249" y="0"/>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612453" name="Freeform 101"/>
              <p:cNvSpPr>
                <a:spLocks/>
              </p:cNvSpPr>
              <p:nvPr/>
            </p:nvSpPr>
            <p:spPr bwMode="auto">
              <a:xfrm>
                <a:off x="3925" y="892"/>
                <a:ext cx="61" cy="58"/>
              </a:xfrm>
              <a:custGeom>
                <a:avLst/>
                <a:gdLst/>
                <a:ahLst/>
                <a:cxnLst>
                  <a:cxn ang="0">
                    <a:pos x="250" y="114"/>
                  </a:cxn>
                  <a:cxn ang="0">
                    <a:pos x="301" y="124"/>
                  </a:cxn>
                  <a:cxn ang="0">
                    <a:pos x="287" y="131"/>
                  </a:cxn>
                  <a:cxn ang="0">
                    <a:pos x="275" y="138"/>
                  </a:cxn>
                  <a:cxn ang="0">
                    <a:pos x="262" y="144"/>
                  </a:cxn>
                  <a:cxn ang="0">
                    <a:pos x="250" y="150"/>
                  </a:cxn>
                  <a:cxn ang="0">
                    <a:pos x="236" y="156"/>
                  </a:cxn>
                  <a:cxn ang="0">
                    <a:pos x="226" y="162"/>
                  </a:cxn>
                  <a:cxn ang="0">
                    <a:pos x="216" y="169"/>
                  </a:cxn>
                  <a:cxn ang="0">
                    <a:pos x="208" y="176"/>
                  </a:cxn>
                  <a:cxn ang="0">
                    <a:pos x="228" y="280"/>
                  </a:cxn>
                  <a:cxn ang="0">
                    <a:pos x="214" y="274"/>
                  </a:cxn>
                  <a:cxn ang="0">
                    <a:pos x="200" y="267"/>
                  </a:cxn>
                  <a:cxn ang="0">
                    <a:pos x="188" y="257"/>
                  </a:cxn>
                  <a:cxn ang="0">
                    <a:pos x="178" y="248"/>
                  </a:cxn>
                  <a:cxn ang="0">
                    <a:pos x="166" y="236"/>
                  </a:cxn>
                  <a:cxn ang="0">
                    <a:pos x="156" y="226"/>
                  </a:cxn>
                  <a:cxn ang="0">
                    <a:pos x="146" y="216"/>
                  </a:cxn>
                  <a:cxn ang="0">
                    <a:pos x="136" y="208"/>
                  </a:cxn>
                  <a:cxn ang="0">
                    <a:pos x="52" y="291"/>
                  </a:cxn>
                  <a:cxn ang="0">
                    <a:pos x="84" y="146"/>
                  </a:cxn>
                  <a:cxn ang="0">
                    <a:pos x="74" y="141"/>
                  </a:cxn>
                  <a:cxn ang="0">
                    <a:pos x="63" y="137"/>
                  </a:cxn>
                  <a:cxn ang="0">
                    <a:pos x="52" y="131"/>
                  </a:cxn>
                  <a:cxn ang="0">
                    <a:pos x="42" y="127"/>
                  </a:cxn>
                  <a:cxn ang="0">
                    <a:pos x="30" y="119"/>
                  </a:cxn>
                  <a:cxn ang="0">
                    <a:pos x="18" y="112"/>
                  </a:cxn>
                  <a:cxn ang="0">
                    <a:pos x="8" y="103"/>
                  </a:cxn>
                  <a:cxn ang="0">
                    <a:pos x="0" y="94"/>
                  </a:cxn>
                  <a:cxn ang="0">
                    <a:pos x="11" y="93"/>
                  </a:cxn>
                  <a:cxn ang="0">
                    <a:pos x="25" y="92"/>
                  </a:cxn>
                  <a:cxn ang="0">
                    <a:pos x="39" y="89"/>
                  </a:cxn>
                  <a:cxn ang="0">
                    <a:pos x="52" y="88"/>
                  </a:cxn>
                  <a:cxn ang="0">
                    <a:pos x="65" y="86"/>
                  </a:cxn>
                  <a:cxn ang="0">
                    <a:pos x="78" y="85"/>
                  </a:cxn>
                  <a:cxn ang="0">
                    <a:pos x="91" y="84"/>
                  </a:cxn>
                  <a:cxn ang="0">
                    <a:pos x="104" y="84"/>
                  </a:cxn>
                  <a:cxn ang="0">
                    <a:pos x="188" y="0"/>
                  </a:cxn>
                  <a:cxn ang="0">
                    <a:pos x="192" y="14"/>
                  </a:cxn>
                  <a:cxn ang="0">
                    <a:pos x="193" y="32"/>
                  </a:cxn>
                  <a:cxn ang="0">
                    <a:pos x="193" y="52"/>
                  </a:cxn>
                  <a:cxn ang="0">
                    <a:pos x="195" y="73"/>
                  </a:cxn>
                  <a:cxn ang="0">
                    <a:pos x="198" y="89"/>
                  </a:cxn>
                  <a:cxn ang="0">
                    <a:pos x="207" y="104"/>
                  </a:cxn>
                  <a:cxn ang="0">
                    <a:pos x="223" y="112"/>
                  </a:cxn>
                  <a:cxn ang="0">
                    <a:pos x="250" y="114"/>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612454" name="Freeform 102"/>
              <p:cNvSpPr>
                <a:spLocks/>
              </p:cNvSpPr>
              <p:nvPr/>
            </p:nvSpPr>
            <p:spPr bwMode="auto">
              <a:xfrm>
                <a:off x="4245" y="544"/>
                <a:ext cx="48" cy="48"/>
              </a:xfrm>
              <a:custGeom>
                <a:avLst/>
                <a:gdLst/>
                <a:ahLst/>
                <a:cxnLst>
                  <a:cxn ang="0">
                    <a:pos x="156" y="73"/>
                  </a:cxn>
                  <a:cxn ang="0">
                    <a:pos x="164" y="75"/>
                  </a:cxn>
                  <a:cxn ang="0">
                    <a:pos x="174" y="76"/>
                  </a:cxn>
                  <a:cxn ang="0">
                    <a:pos x="184" y="77"/>
                  </a:cxn>
                  <a:cxn ang="0">
                    <a:pos x="197" y="78"/>
                  </a:cxn>
                  <a:cxn ang="0">
                    <a:pos x="208" y="78"/>
                  </a:cxn>
                  <a:cxn ang="0">
                    <a:pos x="219" y="82"/>
                  </a:cxn>
                  <a:cxn ang="0">
                    <a:pos x="229" y="85"/>
                  </a:cxn>
                  <a:cxn ang="0">
                    <a:pos x="240" y="93"/>
                  </a:cxn>
                  <a:cxn ang="0">
                    <a:pos x="228" y="103"/>
                  </a:cxn>
                  <a:cxn ang="0">
                    <a:pos x="215" y="111"/>
                  </a:cxn>
                  <a:cxn ang="0">
                    <a:pos x="200" y="119"/>
                  </a:cxn>
                  <a:cxn ang="0">
                    <a:pos x="188" y="127"/>
                  </a:cxn>
                  <a:cxn ang="0">
                    <a:pos x="175" y="134"/>
                  </a:cxn>
                  <a:cxn ang="0">
                    <a:pos x="170" y="145"/>
                  </a:cxn>
                  <a:cxn ang="0">
                    <a:pos x="168" y="158"/>
                  </a:cxn>
                  <a:cxn ang="0">
                    <a:pos x="176" y="176"/>
                  </a:cxn>
                  <a:cxn ang="0">
                    <a:pos x="179" y="184"/>
                  </a:cxn>
                  <a:cxn ang="0">
                    <a:pos x="185" y="197"/>
                  </a:cxn>
                  <a:cxn ang="0">
                    <a:pos x="190" y="207"/>
                  </a:cxn>
                  <a:cxn ang="0">
                    <a:pos x="188" y="217"/>
                  </a:cxn>
                  <a:cxn ang="0">
                    <a:pos x="176" y="215"/>
                  </a:cxn>
                  <a:cxn ang="0">
                    <a:pos x="166" y="212"/>
                  </a:cxn>
                  <a:cxn ang="0">
                    <a:pos x="158" y="205"/>
                  </a:cxn>
                  <a:cxn ang="0">
                    <a:pos x="151" y="199"/>
                  </a:cxn>
                  <a:cxn ang="0">
                    <a:pos x="145" y="190"/>
                  </a:cxn>
                  <a:cxn ang="0">
                    <a:pos x="138" y="182"/>
                  </a:cxn>
                  <a:cxn ang="0">
                    <a:pos x="131" y="172"/>
                  </a:cxn>
                  <a:cxn ang="0">
                    <a:pos x="125" y="165"/>
                  </a:cxn>
                  <a:cxn ang="0">
                    <a:pos x="42" y="239"/>
                  </a:cxn>
                  <a:cxn ang="0">
                    <a:pos x="32" y="228"/>
                  </a:cxn>
                  <a:cxn ang="0">
                    <a:pos x="35" y="216"/>
                  </a:cxn>
                  <a:cxn ang="0">
                    <a:pos x="40" y="205"/>
                  </a:cxn>
                  <a:cxn ang="0">
                    <a:pos x="45" y="192"/>
                  </a:cxn>
                  <a:cxn ang="0">
                    <a:pos x="52" y="181"/>
                  </a:cxn>
                  <a:cxn ang="0">
                    <a:pos x="58" y="169"/>
                  </a:cxn>
                  <a:cxn ang="0">
                    <a:pos x="63" y="157"/>
                  </a:cxn>
                  <a:cxn ang="0">
                    <a:pos x="68" y="145"/>
                  </a:cxn>
                  <a:cxn ang="0">
                    <a:pos x="73" y="135"/>
                  </a:cxn>
                  <a:cxn ang="0">
                    <a:pos x="61" y="130"/>
                  </a:cxn>
                  <a:cxn ang="0">
                    <a:pos x="51" y="126"/>
                  </a:cxn>
                  <a:cxn ang="0">
                    <a:pos x="41" y="121"/>
                  </a:cxn>
                  <a:cxn ang="0">
                    <a:pos x="33" y="118"/>
                  </a:cxn>
                  <a:cxn ang="0">
                    <a:pos x="23" y="112"/>
                  </a:cxn>
                  <a:cxn ang="0">
                    <a:pos x="15" y="106"/>
                  </a:cxn>
                  <a:cxn ang="0">
                    <a:pos x="7" y="100"/>
                  </a:cxn>
                  <a:cxn ang="0">
                    <a:pos x="0" y="93"/>
                  </a:cxn>
                  <a:cxn ang="0">
                    <a:pos x="0" y="83"/>
                  </a:cxn>
                  <a:cxn ang="0">
                    <a:pos x="84" y="73"/>
                  </a:cxn>
                  <a:cxn ang="0">
                    <a:pos x="125" y="0"/>
                  </a:cxn>
                  <a:cxn ang="0">
                    <a:pos x="131" y="7"/>
                  </a:cxn>
                  <a:cxn ang="0">
                    <a:pos x="138" y="15"/>
                  </a:cxn>
                  <a:cxn ang="0">
                    <a:pos x="142" y="23"/>
                  </a:cxn>
                  <a:cxn ang="0">
                    <a:pos x="148" y="32"/>
                  </a:cxn>
                  <a:cxn ang="0">
                    <a:pos x="150" y="40"/>
                  </a:cxn>
                  <a:cxn ang="0">
                    <a:pos x="154" y="50"/>
                  </a:cxn>
                  <a:cxn ang="0">
                    <a:pos x="155" y="60"/>
                  </a:cxn>
                  <a:cxn ang="0">
                    <a:pos x="156" y="73"/>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612455" name="Freeform 103"/>
              <p:cNvSpPr>
                <a:spLocks/>
              </p:cNvSpPr>
              <p:nvPr/>
            </p:nvSpPr>
            <p:spPr bwMode="auto">
              <a:xfrm>
                <a:off x="4251" y="550"/>
                <a:ext cx="35" cy="33"/>
              </a:xfrm>
              <a:custGeom>
                <a:avLst/>
                <a:gdLst/>
                <a:ahLst/>
                <a:cxnLst>
                  <a:cxn ang="0">
                    <a:pos x="134" y="62"/>
                  </a:cxn>
                  <a:cxn ang="0">
                    <a:pos x="176" y="62"/>
                  </a:cxn>
                  <a:cxn ang="0">
                    <a:pos x="124" y="94"/>
                  </a:cxn>
                  <a:cxn ang="0">
                    <a:pos x="124" y="103"/>
                  </a:cxn>
                  <a:cxn ang="0">
                    <a:pos x="125" y="113"/>
                  </a:cxn>
                  <a:cxn ang="0">
                    <a:pos x="126" y="121"/>
                  </a:cxn>
                  <a:cxn ang="0">
                    <a:pos x="129" y="129"/>
                  </a:cxn>
                  <a:cxn ang="0">
                    <a:pos x="130" y="135"/>
                  </a:cxn>
                  <a:cxn ang="0">
                    <a:pos x="132" y="144"/>
                  </a:cxn>
                  <a:cxn ang="0">
                    <a:pos x="133" y="155"/>
                  </a:cxn>
                  <a:cxn ang="0">
                    <a:pos x="134" y="166"/>
                  </a:cxn>
                  <a:cxn ang="0">
                    <a:pos x="93" y="114"/>
                  </a:cxn>
                  <a:cxn ang="0">
                    <a:pos x="31" y="166"/>
                  </a:cxn>
                  <a:cxn ang="0">
                    <a:pos x="31" y="155"/>
                  </a:cxn>
                  <a:cxn ang="0">
                    <a:pos x="35" y="144"/>
                  </a:cxn>
                  <a:cxn ang="0">
                    <a:pos x="39" y="135"/>
                  </a:cxn>
                  <a:cxn ang="0">
                    <a:pos x="46" y="129"/>
                  </a:cxn>
                  <a:cxn ang="0">
                    <a:pos x="51" y="121"/>
                  </a:cxn>
                  <a:cxn ang="0">
                    <a:pos x="56" y="113"/>
                  </a:cxn>
                  <a:cxn ang="0">
                    <a:pos x="60" y="103"/>
                  </a:cxn>
                  <a:cxn ang="0">
                    <a:pos x="62" y="94"/>
                  </a:cxn>
                  <a:cxn ang="0">
                    <a:pos x="0" y="62"/>
                  </a:cxn>
                  <a:cxn ang="0">
                    <a:pos x="6" y="62"/>
                  </a:cxn>
                  <a:cxn ang="0">
                    <a:pos x="14" y="62"/>
                  </a:cxn>
                  <a:cxn ang="0">
                    <a:pos x="22" y="62"/>
                  </a:cxn>
                  <a:cxn ang="0">
                    <a:pos x="30" y="62"/>
                  </a:cxn>
                  <a:cxn ang="0">
                    <a:pos x="37" y="62"/>
                  </a:cxn>
                  <a:cxn ang="0">
                    <a:pos x="46" y="62"/>
                  </a:cxn>
                  <a:cxn ang="0">
                    <a:pos x="53" y="62"/>
                  </a:cxn>
                  <a:cxn ang="0">
                    <a:pos x="62" y="62"/>
                  </a:cxn>
                  <a:cxn ang="0">
                    <a:pos x="93" y="0"/>
                  </a:cxn>
                  <a:cxn ang="0">
                    <a:pos x="99" y="4"/>
                  </a:cxn>
                  <a:cxn ang="0">
                    <a:pos x="104" y="11"/>
                  </a:cxn>
                  <a:cxn ang="0">
                    <a:pos x="106" y="20"/>
                  </a:cxn>
                  <a:cxn ang="0">
                    <a:pos x="109" y="30"/>
                  </a:cxn>
                  <a:cxn ang="0">
                    <a:pos x="113" y="39"/>
                  </a:cxn>
                  <a:cxn ang="0">
                    <a:pos x="117" y="48"/>
                  </a:cxn>
                  <a:cxn ang="0">
                    <a:pos x="124" y="55"/>
                  </a:cxn>
                  <a:cxn ang="0">
                    <a:pos x="134" y="62"/>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612456" name="Freeform 104"/>
              <p:cNvSpPr>
                <a:spLocks/>
              </p:cNvSpPr>
              <p:nvPr/>
            </p:nvSpPr>
            <p:spPr bwMode="auto">
              <a:xfrm>
                <a:off x="4311" y="598"/>
                <a:ext cx="60" cy="62"/>
              </a:xfrm>
              <a:custGeom>
                <a:avLst/>
                <a:gdLst/>
                <a:ahLst/>
                <a:cxnLst>
                  <a:cxn ang="0">
                    <a:pos x="208" y="32"/>
                  </a:cxn>
                  <a:cxn ang="0">
                    <a:pos x="208" y="58"/>
                  </a:cxn>
                  <a:cxn ang="0">
                    <a:pos x="212" y="83"/>
                  </a:cxn>
                  <a:cxn ang="0">
                    <a:pos x="221" y="104"/>
                  </a:cxn>
                  <a:cxn ang="0">
                    <a:pos x="239" y="114"/>
                  </a:cxn>
                  <a:cxn ang="0">
                    <a:pos x="260" y="118"/>
                  </a:cxn>
                  <a:cxn ang="0">
                    <a:pos x="281" y="124"/>
                  </a:cxn>
                  <a:cxn ang="0">
                    <a:pos x="295" y="137"/>
                  </a:cxn>
                  <a:cxn ang="0">
                    <a:pos x="229" y="198"/>
                  </a:cxn>
                  <a:cxn ang="0">
                    <a:pos x="231" y="225"/>
                  </a:cxn>
                  <a:cxn ang="0">
                    <a:pos x="236" y="249"/>
                  </a:cxn>
                  <a:cxn ang="0">
                    <a:pos x="241" y="272"/>
                  </a:cxn>
                  <a:cxn ang="0">
                    <a:pos x="239" y="301"/>
                  </a:cxn>
                  <a:cxn ang="0">
                    <a:pos x="209" y="295"/>
                  </a:cxn>
                  <a:cxn ang="0">
                    <a:pos x="188" y="283"/>
                  </a:cxn>
                  <a:cxn ang="0">
                    <a:pos x="166" y="266"/>
                  </a:cxn>
                  <a:cxn ang="0">
                    <a:pos x="146" y="249"/>
                  </a:cxn>
                  <a:cxn ang="0">
                    <a:pos x="123" y="266"/>
                  </a:cxn>
                  <a:cxn ang="0">
                    <a:pos x="104" y="284"/>
                  </a:cxn>
                  <a:cxn ang="0">
                    <a:pos x="84" y="300"/>
                  </a:cxn>
                  <a:cxn ang="0">
                    <a:pos x="62" y="312"/>
                  </a:cxn>
                  <a:cxn ang="0">
                    <a:pos x="61" y="269"/>
                  </a:cxn>
                  <a:cxn ang="0">
                    <a:pos x="76" y="227"/>
                  </a:cxn>
                  <a:cxn ang="0">
                    <a:pos x="81" y="190"/>
                  </a:cxn>
                  <a:cxn ang="0">
                    <a:pos x="52" y="166"/>
                  </a:cxn>
                  <a:cxn ang="0">
                    <a:pos x="38" y="156"/>
                  </a:cxn>
                  <a:cxn ang="0">
                    <a:pos x="26" y="145"/>
                  </a:cxn>
                  <a:cxn ang="0">
                    <a:pos x="14" y="133"/>
                  </a:cxn>
                  <a:cxn ang="0">
                    <a:pos x="0" y="124"/>
                  </a:cxn>
                  <a:cxn ang="0">
                    <a:pos x="104" y="94"/>
                  </a:cxn>
                  <a:cxn ang="0">
                    <a:pos x="130" y="72"/>
                  </a:cxn>
                  <a:cxn ang="0">
                    <a:pos x="151" y="46"/>
                  </a:cxn>
                  <a:cxn ang="0">
                    <a:pos x="170" y="19"/>
                  </a:cxn>
                  <a:cxn ang="0">
                    <a:pos x="197" y="0"/>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612457" name="Freeform 105"/>
              <p:cNvSpPr>
                <a:spLocks/>
              </p:cNvSpPr>
              <p:nvPr/>
            </p:nvSpPr>
            <p:spPr bwMode="auto">
              <a:xfrm>
                <a:off x="4318" y="606"/>
                <a:ext cx="47" cy="48"/>
              </a:xfrm>
              <a:custGeom>
                <a:avLst/>
                <a:gdLst/>
                <a:ahLst/>
                <a:cxnLst>
                  <a:cxn ang="0">
                    <a:pos x="207" y="94"/>
                  </a:cxn>
                  <a:cxn ang="0">
                    <a:pos x="238" y="104"/>
                  </a:cxn>
                  <a:cxn ang="0">
                    <a:pos x="229" y="110"/>
                  </a:cxn>
                  <a:cxn ang="0">
                    <a:pos x="220" y="115"/>
                  </a:cxn>
                  <a:cxn ang="0">
                    <a:pos x="210" y="120"/>
                  </a:cxn>
                  <a:cxn ang="0">
                    <a:pos x="201" y="124"/>
                  </a:cxn>
                  <a:cxn ang="0">
                    <a:pos x="191" y="128"/>
                  </a:cxn>
                  <a:cxn ang="0">
                    <a:pos x="182" y="132"/>
                  </a:cxn>
                  <a:cxn ang="0">
                    <a:pos x="172" y="137"/>
                  </a:cxn>
                  <a:cxn ang="0">
                    <a:pos x="165" y="145"/>
                  </a:cxn>
                  <a:cxn ang="0">
                    <a:pos x="186" y="228"/>
                  </a:cxn>
                  <a:cxn ang="0">
                    <a:pos x="174" y="222"/>
                  </a:cxn>
                  <a:cxn ang="0">
                    <a:pos x="164" y="217"/>
                  </a:cxn>
                  <a:cxn ang="0">
                    <a:pos x="154" y="209"/>
                  </a:cxn>
                  <a:cxn ang="0">
                    <a:pos x="146" y="202"/>
                  </a:cxn>
                  <a:cxn ang="0">
                    <a:pos x="137" y="193"/>
                  </a:cxn>
                  <a:cxn ang="0">
                    <a:pos x="129" y="186"/>
                  </a:cxn>
                  <a:cxn ang="0">
                    <a:pos x="121" y="180"/>
                  </a:cxn>
                  <a:cxn ang="0">
                    <a:pos x="114" y="176"/>
                  </a:cxn>
                  <a:cxn ang="0">
                    <a:pos x="51" y="238"/>
                  </a:cxn>
                  <a:cxn ang="0">
                    <a:pos x="72" y="124"/>
                  </a:cxn>
                  <a:cxn ang="0">
                    <a:pos x="63" y="120"/>
                  </a:cxn>
                  <a:cxn ang="0">
                    <a:pos x="54" y="115"/>
                  </a:cxn>
                  <a:cxn ang="0">
                    <a:pos x="44" y="111"/>
                  </a:cxn>
                  <a:cxn ang="0">
                    <a:pos x="35" y="107"/>
                  </a:cxn>
                  <a:cxn ang="0">
                    <a:pos x="25" y="102"/>
                  </a:cxn>
                  <a:cxn ang="0">
                    <a:pos x="16" y="96"/>
                  </a:cxn>
                  <a:cxn ang="0">
                    <a:pos x="7" y="89"/>
                  </a:cxn>
                  <a:cxn ang="0">
                    <a:pos x="0" y="82"/>
                  </a:cxn>
                  <a:cxn ang="0">
                    <a:pos x="10" y="81"/>
                  </a:cxn>
                  <a:cxn ang="0">
                    <a:pos x="21" y="80"/>
                  </a:cxn>
                  <a:cxn ang="0">
                    <a:pos x="33" y="78"/>
                  </a:cxn>
                  <a:cxn ang="0">
                    <a:pos x="44" y="77"/>
                  </a:cxn>
                  <a:cxn ang="0">
                    <a:pos x="54" y="74"/>
                  </a:cxn>
                  <a:cxn ang="0">
                    <a:pos x="64" y="73"/>
                  </a:cxn>
                  <a:cxn ang="0">
                    <a:pos x="73" y="72"/>
                  </a:cxn>
                  <a:cxn ang="0">
                    <a:pos x="82" y="72"/>
                  </a:cxn>
                  <a:cxn ang="0">
                    <a:pos x="145" y="0"/>
                  </a:cxn>
                  <a:cxn ang="0">
                    <a:pos x="149" y="12"/>
                  </a:cxn>
                  <a:cxn ang="0">
                    <a:pos x="151" y="28"/>
                  </a:cxn>
                  <a:cxn ang="0">
                    <a:pos x="153" y="45"/>
                  </a:cxn>
                  <a:cxn ang="0">
                    <a:pos x="156" y="62"/>
                  </a:cxn>
                  <a:cxn ang="0">
                    <a:pos x="159" y="76"/>
                  </a:cxn>
                  <a:cxn ang="0">
                    <a:pos x="168" y="87"/>
                  </a:cxn>
                  <a:cxn ang="0">
                    <a:pos x="183" y="93"/>
                  </a:cxn>
                  <a:cxn ang="0">
                    <a:pos x="207" y="94"/>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43015" name="Text Box 107"/>
            <p:cNvSpPr txBox="1">
              <a:spLocks noChangeArrowheads="1"/>
            </p:cNvSpPr>
            <p:nvPr/>
          </p:nvSpPr>
          <p:spPr bwMode="auto">
            <a:xfrm>
              <a:off x="1632" y="3024"/>
              <a:ext cx="123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 witness</a:t>
              </a:r>
            </a:p>
          </p:txBody>
        </p:sp>
      </p:grpSp>
      <p:sp>
        <p:nvSpPr>
          <p:cNvPr id="110" name="Rectangle 2"/>
          <p:cNvSpPr txBox="1">
            <a:spLocks noChangeArrowheads="1"/>
          </p:cNvSpPr>
          <p:nvPr/>
        </p:nvSpPr>
        <p:spPr bwMode="auto">
          <a:xfrm>
            <a:off x="2895600" y="-76200"/>
            <a:ext cx="2667000" cy="914400"/>
          </a:xfrm>
          <a:prstGeom prst="rect">
            <a:avLst/>
          </a:prstGeom>
          <a:noFill/>
          <a:ln w="9525">
            <a:noFill/>
            <a:miter lim="800000"/>
            <a:headEnd/>
            <a:tailEnd/>
          </a:ln>
          <a:effectLst/>
        </p:spPr>
        <p:txBody>
          <a:bodyPr anchor="ctr"/>
          <a:lstStyle/>
          <a:p>
            <a:pPr algn="ctr">
              <a:defRPr/>
            </a:pPr>
            <a:r>
              <a:rPr lang="en-US" sz="3600" b="1" kern="0" dirty="0">
                <a:solidFill>
                  <a:schemeClr val="tx2"/>
                </a:solidFill>
                <a:effectLst>
                  <a:outerShdw blurRad="38100" dist="38100" dir="2700000" algn="tl">
                    <a:srgbClr val="000000"/>
                  </a:outerShdw>
                </a:effectLst>
                <a:latin typeface="+mj-lt"/>
                <a:ea typeface="+mj-ea"/>
                <a:cs typeface="+mj-cs"/>
              </a:rPr>
              <a:t>12 Steps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12355">
                                            <p:txEl>
                                              <p:pRg st="0" end="0"/>
                                            </p:txEl>
                                          </p:spTgt>
                                        </p:tgtEl>
                                        <p:attrNameLst>
                                          <p:attrName>style.visibility</p:attrName>
                                        </p:attrNameLst>
                                      </p:cBhvr>
                                      <p:to>
                                        <p:strVal val="visible"/>
                                      </p:to>
                                    </p:set>
                                    <p:anim calcmode="lin" valueType="num">
                                      <p:cBhvr additive="base">
                                        <p:cTn id="7" dur="500" fill="hold"/>
                                        <p:tgtEl>
                                          <p:spTgt spid="6123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23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2355">
                                            <p:txEl>
                                              <p:pRg st="1" end="1"/>
                                            </p:txEl>
                                          </p:spTgt>
                                        </p:tgtEl>
                                        <p:attrNameLst>
                                          <p:attrName>style.visibility</p:attrName>
                                        </p:attrNameLst>
                                      </p:cBhvr>
                                      <p:to>
                                        <p:strVal val="visible"/>
                                      </p:to>
                                    </p:set>
                                    <p:anim calcmode="lin" valueType="num">
                                      <p:cBhvr additive="base">
                                        <p:cTn id="13" dur="500" fill="hold"/>
                                        <p:tgtEl>
                                          <p:spTgt spid="6123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235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12355">
                                            <p:txEl>
                                              <p:pRg st="2" end="2"/>
                                            </p:txEl>
                                          </p:spTgt>
                                        </p:tgtEl>
                                        <p:attrNameLst>
                                          <p:attrName>style.visibility</p:attrName>
                                        </p:attrNameLst>
                                      </p:cBhvr>
                                      <p:to>
                                        <p:strVal val="visible"/>
                                      </p:to>
                                    </p:set>
                                    <p:anim calcmode="lin" valueType="num">
                                      <p:cBhvr additive="base">
                                        <p:cTn id="19" dur="500" fill="hold"/>
                                        <p:tgtEl>
                                          <p:spTgt spid="61235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2355">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5" name="Rectangle 3"/>
          <p:cNvSpPr>
            <a:spLocks noGrp="1" noChangeArrowheads="1"/>
          </p:cNvSpPr>
          <p:nvPr>
            <p:ph type="body" idx="1"/>
          </p:nvPr>
        </p:nvSpPr>
        <p:spPr>
          <a:xfrm>
            <a:off x="1219200" y="838200"/>
            <a:ext cx="8763000" cy="5105400"/>
          </a:xfrm>
        </p:spPr>
        <p:txBody>
          <a:bodyPr/>
          <a:lstStyle/>
          <a:p>
            <a:pPr marL="0" indent="0">
              <a:defRPr/>
            </a:pPr>
            <a:r>
              <a:rPr lang="en-US" sz="2400" smtClean="0">
                <a:latin typeface="Times New Roman" pitchFamily="18" charset="0"/>
                <a:cs typeface="Times New Roman" pitchFamily="18" charset="0"/>
              </a:rPr>
              <a:t>Steps for proving that P</a:t>
            </a:r>
            <a:r>
              <a:rPr lang="en-US" sz="2400" baseline="-25000" smtClean="0">
                <a:latin typeface="Times New Roman" pitchFamily="18" charset="0"/>
                <a:cs typeface="Times New Roman" pitchFamily="18" charset="0"/>
              </a:rPr>
              <a:t>new</a:t>
            </a:r>
            <a:r>
              <a:rPr lang="en-US" sz="2400" smtClean="0">
                <a:latin typeface="Times New Roman" pitchFamily="18" charset="0"/>
                <a:cs typeface="Times New Roman" pitchFamily="18" charset="0"/>
              </a:rPr>
              <a:t> is NP-Complete </a:t>
            </a:r>
            <a:endParaRPr lang="en-US" sz="2400" b="1" smtClean="0">
              <a:latin typeface="Times New Roman" pitchFamily="18" charset="0"/>
              <a:cs typeface="Times New Roman" pitchFamily="18" charset="0"/>
            </a:endParaRPr>
          </a:p>
          <a:p>
            <a:pPr marL="0" indent="0">
              <a:defRPr/>
            </a:pPr>
            <a:r>
              <a:rPr lang="en-US" sz="2400" smtClean="0">
                <a:latin typeface="Times New Roman" pitchFamily="18" charset="0"/>
                <a:cs typeface="Times New Roman" pitchFamily="18" charset="0"/>
              </a:rPr>
              <a:t>      0)  P</a:t>
            </a:r>
            <a:r>
              <a:rPr lang="en-US" sz="2400" baseline="-25000" smtClean="0">
                <a:latin typeface="Times New Roman" pitchFamily="18" charset="0"/>
                <a:cs typeface="Times New Roman" pitchFamily="18" charset="0"/>
              </a:rPr>
              <a:t>new</a:t>
            </a:r>
            <a:r>
              <a:rPr lang="en-US" sz="2400" smtClean="0">
                <a:latin typeface="Times New Roman" pitchFamily="18" charset="0"/>
                <a:cs typeface="Times New Roman" pitchFamily="18" charset="0"/>
              </a:rPr>
              <a:t> </a:t>
            </a:r>
            <a:r>
              <a:rPr lang="en-US" sz="2400" smtClean="0">
                <a:latin typeface="Times New Roman" pitchFamily="18" charset="0"/>
                <a:cs typeface="Times New Roman" pitchFamily="18" charset="0"/>
                <a:sym typeface="Symbol" pitchFamily="18" charset="2"/>
              </a:rPr>
              <a:t></a:t>
            </a:r>
            <a:r>
              <a:rPr lang="en-US" sz="2400" smtClean="0">
                <a:latin typeface="Times New Roman" pitchFamily="18" charset="0"/>
                <a:cs typeface="Times New Roman" pitchFamily="18" charset="0"/>
              </a:rPr>
              <a:t> NP</a:t>
            </a:r>
          </a:p>
          <a:p>
            <a:pPr marL="0" indent="0">
              <a:defRPr/>
            </a:pPr>
            <a:r>
              <a:rPr lang="en-US" sz="2400" smtClean="0">
                <a:latin typeface="Times New Roman" pitchFamily="18" charset="0"/>
                <a:cs typeface="Times New Roman" pitchFamily="18" charset="0"/>
              </a:rPr>
              <a:t>      1) What to reduce it to</a:t>
            </a:r>
          </a:p>
          <a:p>
            <a:pPr marL="1030288" lvl="2" indent="-514350">
              <a:buFontTx/>
              <a:buNone/>
              <a:defRPr/>
            </a:pPr>
            <a:r>
              <a:rPr lang="en-US" sz="2400" smtClean="0">
                <a:latin typeface="Times New Roman" pitchFamily="18" charset="0"/>
                <a:cs typeface="Times New Roman" pitchFamily="18" charset="0"/>
              </a:rPr>
              <a:t>2) What is what</a:t>
            </a: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3)</a:t>
            </a:r>
            <a:r>
              <a:rPr lang="en-US" sz="2400" smtClean="0">
                <a:latin typeface="Times New Roman" pitchFamily="18" charset="0"/>
                <a:cs typeface="Times New Roman" pitchFamily="18" charset="0"/>
              </a:rPr>
              <a:t> Direction of reduction &amp; Code</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4)</a:t>
            </a:r>
            <a:r>
              <a:rPr lang="en-US" sz="2400" smtClean="0">
                <a:latin typeface="Times New Roman" pitchFamily="18" charset="0"/>
                <a:cs typeface="Times New Roman" pitchFamily="18" charset="0"/>
              </a:rPr>
              <a:t> Look for similarities</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5) </a:t>
            </a:r>
            <a:r>
              <a:rPr lang="en-US" sz="2400" smtClean="0">
                <a:latin typeface="Times New Roman" pitchFamily="18" charset="0"/>
                <a:cs typeface="Times New Roman" pitchFamily="18" charset="0"/>
              </a:rPr>
              <a:t>Instance Map</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6)</a:t>
            </a:r>
            <a:r>
              <a:rPr lang="en-US" sz="2400" smtClean="0">
                <a:latin typeface="Times New Roman" pitchFamily="18" charset="0"/>
                <a:cs typeface="Times New Roman" pitchFamily="18" charset="0"/>
              </a:rPr>
              <a:t> Solution Map</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7)</a:t>
            </a:r>
            <a:r>
              <a:rPr lang="en-US" sz="2400" smtClean="0">
                <a:latin typeface="Times New Roman" pitchFamily="18" charset="0"/>
                <a:cs typeface="Times New Roman" pitchFamily="18" charset="0"/>
              </a:rPr>
              <a:t> Valid to Valid</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8)</a:t>
            </a:r>
            <a:r>
              <a:rPr lang="en-US" sz="2400" smtClean="0">
                <a:latin typeface="Times New Roman" pitchFamily="18" charset="0"/>
                <a:cs typeface="Times New Roman" pitchFamily="18" charset="0"/>
              </a:rPr>
              <a:t> Reverse Solution Map</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9)</a:t>
            </a:r>
            <a:r>
              <a:rPr lang="en-US" sz="2400" smtClean="0">
                <a:latin typeface="Times New Roman" pitchFamily="18" charset="0"/>
                <a:cs typeface="Times New Roman" pitchFamily="18" charset="0"/>
              </a:rPr>
              <a:t> Valid to Valid</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10)</a:t>
            </a:r>
            <a:r>
              <a:rPr lang="en-US" sz="2400" smtClean="0">
                <a:latin typeface="Times New Roman" pitchFamily="18" charset="0"/>
                <a:cs typeface="Times New Roman" pitchFamily="18" charset="0"/>
              </a:rPr>
              <a:t> Working Algorithm</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r>
              <a:rPr lang="en-US" sz="2400" b="1" smtClean="0">
                <a:effectLst>
                  <a:outerShdw blurRad="38100" dist="38100" dir="2700000" algn="tl">
                    <a:srgbClr val="000000"/>
                  </a:outerShdw>
                </a:effectLst>
                <a:latin typeface="Times New Roman" pitchFamily="18" charset="0"/>
                <a:cs typeface="Times New Roman" pitchFamily="18" charset="0"/>
              </a:rPr>
              <a:t>11)</a:t>
            </a:r>
            <a:r>
              <a:rPr lang="en-US" sz="2400" smtClean="0">
                <a:latin typeface="Times New Roman" pitchFamily="18" charset="0"/>
                <a:cs typeface="Times New Roman" pitchFamily="18" charset="0"/>
              </a:rPr>
              <a:t> Running Time</a:t>
            </a:r>
            <a:endParaRPr lang="en-US" sz="2400" b="1" smtClean="0">
              <a:effectLst>
                <a:outerShdw blurRad="38100" dist="38100" dir="2700000" algn="tl">
                  <a:srgbClr val="000000"/>
                </a:outerShdw>
              </a:effectLst>
              <a:latin typeface="Times New Roman" pitchFamily="18" charset="0"/>
              <a:cs typeface="Times New Roman" pitchFamily="18" charset="0"/>
            </a:endParaRPr>
          </a:p>
          <a:p>
            <a:pPr marL="1030288" lvl="2" indent="-514350">
              <a:buFontTx/>
              <a:buNone/>
              <a:defRPr/>
            </a:pPr>
            <a:endParaRPr lang="en-US" sz="2400" smtClean="0">
              <a:latin typeface="Times New Roman" pitchFamily="18" charset="0"/>
              <a:cs typeface="Times New Roman" pitchFamily="18" charset="0"/>
            </a:endParaRPr>
          </a:p>
        </p:txBody>
      </p:sp>
      <p:sp>
        <p:nvSpPr>
          <p:cNvPr id="44035" name="Text Box 106"/>
          <p:cNvSpPr txBox="1">
            <a:spLocks noChangeArrowheads="1"/>
          </p:cNvSpPr>
          <p:nvPr/>
        </p:nvSpPr>
        <p:spPr bwMode="auto">
          <a:xfrm>
            <a:off x="3230563" y="4659313"/>
            <a:ext cx="549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endParaRPr lang="en-US" altLang="en-US">
              <a:effectLst/>
            </a:endParaRPr>
          </a:p>
        </p:txBody>
      </p:sp>
      <p:sp>
        <p:nvSpPr>
          <p:cNvPr id="110" name="Rectangle 2"/>
          <p:cNvSpPr txBox="1">
            <a:spLocks noChangeArrowheads="1"/>
          </p:cNvSpPr>
          <p:nvPr/>
        </p:nvSpPr>
        <p:spPr bwMode="auto">
          <a:xfrm>
            <a:off x="2895600" y="-76200"/>
            <a:ext cx="2667000" cy="914400"/>
          </a:xfrm>
          <a:prstGeom prst="rect">
            <a:avLst/>
          </a:prstGeom>
          <a:noFill/>
          <a:ln w="9525">
            <a:noFill/>
            <a:miter lim="800000"/>
            <a:headEnd/>
            <a:tailEnd/>
          </a:ln>
          <a:effectLst/>
        </p:spPr>
        <p:txBody>
          <a:bodyPr anchor="ctr"/>
          <a:lstStyle/>
          <a:p>
            <a:pPr algn="ctr">
              <a:defRPr/>
            </a:pPr>
            <a:r>
              <a:rPr lang="en-US" sz="3600" b="1" kern="0" dirty="0">
                <a:solidFill>
                  <a:schemeClr val="tx2"/>
                </a:solidFill>
                <a:effectLst>
                  <a:outerShdw blurRad="38100" dist="38100" dir="2700000" algn="tl">
                    <a:srgbClr val="000000"/>
                  </a:outerShdw>
                </a:effectLst>
                <a:latin typeface="+mj-lt"/>
                <a:ea typeface="+mj-ea"/>
                <a:cs typeface="+mj-cs"/>
              </a:rPr>
              <a:t>12 Steps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12355">
                                            <p:txEl>
                                              <p:pRg st="1" end="1"/>
                                            </p:txEl>
                                          </p:spTgt>
                                        </p:tgtEl>
                                        <p:attrNameLst>
                                          <p:attrName>style.visibility</p:attrName>
                                        </p:attrNameLst>
                                      </p:cBhvr>
                                      <p:to>
                                        <p:strVal val="visible"/>
                                      </p:to>
                                    </p:set>
                                    <p:anim calcmode="lin" valueType="num">
                                      <p:cBhvr additive="base">
                                        <p:cTn id="7" dur="500" fill="hold"/>
                                        <p:tgtEl>
                                          <p:spTgt spid="61235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1235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12355">
                                            <p:txEl>
                                              <p:pRg st="2" end="2"/>
                                            </p:txEl>
                                          </p:spTgt>
                                        </p:tgtEl>
                                        <p:attrNameLst>
                                          <p:attrName>style.visibility</p:attrName>
                                        </p:attrNameLst>
                                      </p:cBhvr>
                                      <p:to>
                                        <p:strVal val="visible"/>
                                      </p:to>
                                    </p:set>
                                    <p:anim calcmode="lin" valueType="num">
                                      <p:cBhvr additive="base">
                                        <p:cTn id="11" dur="500" fill="hold"/>
                                        <p:tgtEl>
                                          <p:spTgt spid="61235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123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612355">
                                            <p:txEl>
                                              <p:pRg st="3" end="3"/>
                                            </p:txEl>
                                          </p:spTgt>
                                        </p:tgtEl>
                                        <p:attrNameLst>
                                          <p:attrName>style.visibility</p:attrName>
                                        </p:attrNameLst>
                                      </p:cBhvr>
                                      <p:to>
                                        <p:strVal val="visible"/>
                                      </p:to>
                                    </p:set>
                                    <p:anim calcmode="lin" valueType="num">
                                      <p:cBhvr additive="base">
                                        <p:cTn id="17" dur="500" fill="hold"/>
                                        <p:tgtEl>
                                          <p:spTgt spid="612355">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1235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612355">
                                            <p:txEl>
                                              <p:pRg st="4" end="4"/>
                                            </p:txEl>
                                          </p:spTgt>
                                        </p:tgtEl>
                                        <p:attrNameLst>
                                          <p:attrName>style.visibility</p:attrName>
                                        </p:attrNameLst>
                                      </p:cBhvr>
                                      <p:to>
                                        <p:strVal val="visible"/>
                                      </p:to>
                                    </p:set>
                                    <p:anim calcmode="lin" valueType="num">
                                      <p:cBhvr additive="base">
                                        <p:cTn id="23" dur="500" fill="hold"/>
                                        <p:tgtEl>
                                          <p:spTgt spid="612355">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123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612355">
                                            <p:txEl>
                                              <p:pRg st="5" end="5"/>
                                            </p:txEl>
                                          </p:spTgt>
                                        </p:tgtEl>
                                        <p:attrNameLst>
                                          <p:attrName>style.visibility</p:attrName>
                                        </p:attrNameLst>
                                      </p:cBhvr>
                                      <p:to>
                                        <p:strVal val="visible"/>
                                      </p:to>
                                    </p:set>
                                    <p:anim calcmode="lin" valueType="num">
                                      <p:cBhvr additive="base">
                                        <p:cTn id="29" dur="500" fill="hold"/>
                                        <p:tgtEl>
                                          <p:spTgt spid="612355">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1235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612355">
                                            <p:txEl>
                                              <p:pRg st="6" end="6"/>
                                            </p:txEl>
                                          </p:spTgt>
                                        </p:tgtEl>
                                        <p:attrNameLst>
                                          <p:attrName>style.visibility</p:attrName>
                                        </p:attrNameLst>
                                      </p:cBhvr>
                                      <p:to>
                                        <p:strVal val="visible"/>
                                      </p:to>
                                    </p:set>
                                    <p:anim calcmode="lin" valueType="num">
                                      <p:cBhvr additive="base">
                                        <p:cTn id="35" dur="500" fill="hold"/>
                                        <p:tgtEl>
                                          <p:spTgt spid="612355">
                                            <p:txEl>
                                              <p:pRg st="6" end="6"/>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1235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612355">
                                            <p:txEl>
                                              <p:pRg st="7" end="7"/>
                                            </p:txEl>
                                          </p:spTgt>
                                        </p:tgtEl>
                                        <p:attrNameLst>
                                          <p:attrName>style.visibility</p:attrName>
                                        </p:attrNameLst>
                                      </p:cBhvr>
                                      <p:to>
                                        <p:strVal val="visible"/>
                                      </p:to>
                                    </p:set>
                                    <p:anim calcmode="lin" valueType="num">
                                      <p:cBhvr additive="base">
                                        <p:cTn id="41" dur="500" fill="hold"/>
                                        <p:tgtEl>
                                          <p:spTgt spid="612355">
                                            <p:txEl>
                                              <p:pRg st="7" end="7"/>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1235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612355">
                                            <p:txEl>
                                              <p:pRg st="8" end="8"/>
                                            </p:txEl>
                                          </p:spTgt>
                                        </p:tgtEl>
                                        <p:attrNameLst>
                                          <p:attrName>style.visibility</p:attrName>
                                        </p:attrNameLst>
                                      </p:cBhvr>
                                      <p:to>
                                        <p:strVal val="visible"/>
                                      </p:to>
                                    </p:set>
                                    <p:anim calcmode="lin" valueType="num">
                                      <p:cBhvr additive="base">
                                        <p:cTn id="47" dur="500" fill="hold"/>
                                        <p:tgtEl>
                                          <p:spTgt spid="612355">
                                            <p:txEl>
                                              <p:pRg st="8" end="8"/>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1235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612355">
                                            <p:txEl>
                                              <p:pRg st="9" end="9"/>
                                            </p:txEl>
                                          </p:spTgt>
                                        </p:tgtEl>
                                        <p:attrNameLst>
                                          <p:attrName>style.visibility</p:attrName>
                                        </p:attrNameLst>
                                      </p:cBhvr>
                                      <p:to>
                                        <p:strVal val="visible"/>
                                      </p:to>
                                    </p:set>
                                    <p:anim calcmode="lin" valueType="num">
                                      <p:cBhvr additive="base">
                                        <p:cTn id="53" dur="500" fill="hold"/>
                                        <p:tgtEl>
                                          <p:spTgt spid="612355">
                                            <p:txEl>
                                              <p:pRg st="9" end="9"/>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61235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612355">
                                            <p:txEl>
                                              <p:pRg st="10" end="10"/>
                                            </p:txEl>
                                          </p:spTgt>
                                        </p:tgtEl>
                                        <p:attrNameLst>
                                          <p:attrName>style.visibility</p:attrName>
                                        </p:attrNameLst>
                                      </p:cBhvr>
                                      <p:to>
                                        <p:strVal val="visible"/>
                                      </p:to>
                                    </p:set>
                                    <p:anim calcmode="lin" valueType="num">
                                      <p:cBhvr additive="base">
                                        <p:cTn id="59" dur="500" fill="hold"/>
                                        <p:tgtEl>
                                          <p:spTgt spid="612355">
                                            <p:txEl>
                                              <p:pRg st="10" end="1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612355">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612355">
                                            <p:txEl>
                                              <p:pRg st="11" end="11"/>
                                            </p:txEl>
                                          </p:spTgt>
                                        </p:tgtEl>
                                        <p:attrNameLst>
                                          <p:attrName>style.visibility</p:attrName>
                                        </p:attrNameLst>
                                      </p:cBhvr>
                                      <p:to>
                                        <p:strVal val="visible"/>
                                      </p:to>
                                    </p:set>
                                    <p:anim calcmode="lin" valueType="num">
                                      <p:cBhvr additive="base">
                                        <p:cTn id="65" dur="500" fill="hold"/>
                                        <p:tgtEl>
                                          <p:spTgt spid="612355">
                                            <p:txEl>
                                              <p:pRg st="11" end="1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612355">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612355">
                                            <p:txEl>
                                              <p:pRg st="12" end="12"/>
                                            </p:txEl>
                                          </p:spTgt>
                                        </p:tgtEl>
                                        <p:attrNameLst>
                                          <p:attrName>style.visibility</p:attrName>
                                        </p:attrNameLst>
                                      </p:cBhvr>
                                      <p:to>
                                        <p:strVal val="visible"/>
                                      </p:to>
                                    </p:set>
                                    <p:anim calcmode="lin" valueType="num">
                                      <p:cBhvr additive="base">
                                        <p:cTn id="71" dur="500" fill="hold"/>
                                        <p:tgtEl>
                                          <p:spTgt spid="612355">
                                            <p:txEl>
                                              <p:pRg st="12" end="1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612355">
                                            <p:txEl>
                                              <p:pRg st="12" end="1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9" name="Text Box 3"/>
          <p:cNvSpPr txBox="1">
            <a:spLocks noChangeArrowheads="1"/>
          </p:cNvSpPr>
          <p:nvPr/>
        </p:nvSpPr>
        <p:spPr bwMode="auto">
          <a:xfrm>
            <a:off x="1981200" y="1674813"/>
            <a:ext cx="5249863" cy="1373187"/>
          </a:xfrm>
          <a:prstGeom prst="rect">
            <a:avLst/>
          </a:prstGeom>
          <a:noFill/>
          <a:ln w="38100" cap="sq">
            <a:noFill/>
            <a:miter lim="800000"/>
            <a:headEnd/>
            <a:tailEnd/>
          </a:ln>
          <a:effectLst/>
        </p:spPr>
        <p:txBody>
          <a:bodyPr wrap="none" lIns="274320" rIns="274320">
            <a:spAutoFit/>
          </a:bodyPr>
          <a:lstStyle/>
          <a:p>
            <a:pPr>
              <a:defRPr/>
            </a:pPr>
            <a:r>
              <a:rPr lang="en-US">
                <a:effectLst/>
              </a:rPr>
              <a:t>Formal definition:</a:t>
            </a:r>
          </a:p>
          <a:p>
            <a:pPr>
              <a:defRPr/>
            </a:pPr>
            <a:r>
              <a:rPr lang="en-US">
                <a:solidFill>
                  <a:srgbClr val="00FFCC"/>
                </a:solidFill>
                <a:effectLst/>
              </a:rPr>
              <a:t>P</a:t>
            </a:r>
            <a:r>
              <a:rPr lang="en-US" baseline="-25000">
                <a:solidFill>
                  <a:srgbClr val="00FFCC"/>
                </a:solidFill>
                <a:effectLst/>
              </a:rPr>
              <a:t>new</a:t>
            </a:r>
            <a:r>
              <a:rPr lang="en-US">
                <a:solidFill>
                  <a:srgbClr val="00FFCC"/>
                </a:solidFill>
                <a:effectLst/>
              </a:rPr>
              <a:t> </a:t>
            </a:r>
            <a:r>
              <a:rPr lang="en-US">
                <a:solidFill>
                  <a:srgbClr val="00FFCC"/>
                </a:solidFill>
                <a:effectLst/>
                <a:latin typeface="Symbol" pitchFamily="18" charset="2"/>
                <a:sym typeface="Symbol" pitchFamily="18" charset="2"/>
              </a:rPr>
              <a:t></a:t>
            </a:r>
            <a:r>
              <a:rPr lang="en-US">
                <a:solidFill>
                  <a:srgbClr val="00FFCC"/>
                </a:solidFill>
                <a:effectLst/>
              </a:rPr>
              <a:t> NP</a:t>
            </a:r>
            <a:r>
              <a:rPr lang="en-US">
                <a:effectLst/>
              </a:rPr>
              <a:t> iff </a:t>
            </a:r>
            <a:r>
              <a:rPr lang="en-US">
                <a:solidFill>
                  <a:srgbClr val="00FFCC"/>
                </a:solidFill>
                <a:effectLst/>
                <a:latin typeface="Symbol" pitchFamily="18" charset="2"/>
                <a:sym typeface="Symbol" pitchFamily="18" charset="2"/>
              </a:rPr>
              <a:t></a:t>
            </a:r>
            <a:r>
              <a:rPr lang="en-US">
                <a:solidFill>
                  <a:srgbClr val="00FFCC"/>
                </a:solidFill>
                <a:effectLst/>
              </a:rPr>
              <a:t> poly time Valid</a:t>
            </a:r>
          </a:p>
          <a:p>
            <a:pPr>
              <a:defRPr/>
            </a:pPr>
            <a:r>
              <a:rPr lang="en-US">
                <a:effectLst/>
              </a:rPr>
              <a:t>such that </a:t>
            </a:r>
            <a:r>
              <a:rPr lang="en-US">
                <a:solidFill>
                  <a:srgbClr val="00FFCC"/>
                </a:solidFill>
                <a:effectLst/>
              </a:rPr>
              <a:t>P</a:t>
            </a:r>
            <a:r>
              <a:rPr lang="en-US" baseline="-25000">
                <a:solidFill>
                  <a:srgbClr val="00FFCC"/>
                </a:solidFill>
                <a:effectLst/>
              </a:rPr>
              <a:t>new</a:t>
            </a:r>
            <a:r>
              <a:rPr lang="en-US">
                <a:solidFill>
                  <a:srgbClr val="00FFCC"/>
                </a:solidFill>
                <a:effectLst/>
              </a:rPr>
              <a:t>(I) = </a:t>
            </a:r>
            <a:r>
              <a:rPr lang="en-US">
                <a:solidFill>
                  <a:srgbClr val="00FFCC"/>
                </a:solidFill>
                <a:effectLst/>
                <a:latin typeface="Symbol" pitchFamily="18" charset="2"/>
                <a:sym typeface="Symbol" pitchFamily="18" charset="2"/>
              </a:rPr>
              <a:t></a:t>
            </a:r>
            <a:r>
              <a:rPr lang="en-US">
                <a:solidFill>
                  <a:srgbClr val="00FFCC"/>
                </a:solidFill>
                <a:effectLst/>
              </a:rPr>
              <a:t> S </a:t>
            </a:r>
            <a:r>
              <a:rPr lang="en-US">
                <a:solidFill>
                  <a:srgbClr val="00FFCC"/>
                </a:solidFill>
                <a:effectLst>
                  <a:outerShdw blurRad="38100" dist="38100" dir="2700000" algn="tl">
                    <a:srgbClr val="000000"/>
                  </a:outerShdw>
                </a:effectLst>
              </a:rPr>
              <a:t>Valid(I,S)</a:t>
            </a:r>
          </a:p>
        </p:txBody>
      </p:sp>
      <p:sp>
        <p:nvSpPr>
          <p:cNvPr id="613380" name="Rectangle 4"/>
          <p:cNvSpPr>
            <a:spLocks noGrp="1" noChangeArrowheads="1"/>
          </p:cNvSpPr>
          <p:nvPr>
            <p:ph type="body" idx="1"/>
          </p:nvPr>
        </p:nvSpPr>
        <p:spPr>
          <a:xfrm>
            <a:off x="1066800" y="3962400"/>
            <a:ext cx="7772400" cy="1752600"/>
          </a:xfrm>
        </p:spPr>
        <p:txBody>
          <a:bodyPr/>
          <a:lstStyle/>
          <a:p>
            <a:pPr marL="0" indent="0">
              <a:defRPr/>
            </a:pPr>
            <a:r>
              <a:rPr lang="en-US" sz="2800" smtClean="0">
                <a:latin typeface="Times New Roman" pitchFamily="18" charset="0"/>
              </a:rPr>
              <a:t>Design poly-time algorithm </a:t>
            </a:r>
            <a:r>
              <a:rPr lang="en-US" sz="2800" smtClean="0">
                <a:solidFill>
                  <a:srgbClr val="00FFCC"/>
                </a:solidFill>
                <a:latin typeface="Times New Roman" pitchFamily="18" charset="0"/>
              </a:rPr>
              <a:t>Valid(I,S)</a:t>
            </a:r>
          </a:p>
          <a:p>
            <a:pPr marL="0" indent="0">
              <a:defRPr/>
            </a:pPr>
            <a:r>
              <a:rPr lang="en-US" sz="2800" smtClean="0">
                <a:latin typeface="Times New Roman" pitchFamily="18" charset="0"/>
              </a:rPr>
              <a:t>which determines whether a given solution </a:t>
            </a:r>
            <a:r>
              <a:rPr lang="en-US" sz="2800" smtClean="0">
                <a:solidFill>
                  <a:srgbClr val="00FFCC"/>
                </a:solidFill>
                <a:latin typeface="Times New Roman" pitchFamily="18" charset="0"/>
              </a:rPr>
              <a:t>S</a:t>
            </a:r>
          </a:p>
          <a:p>
            <a:pPr marL="0" indent="0">
              <a:defRPr/>
            </a:pPr>
            <a:r>
              <a:rPr lang="en-US" sz="2800" smtClean="0">
                <a:latin typeface="Times New Roman" pitchFamily="18" charset="0"/>
              </a:rPr>
              <a:t>is valid for a given instance </a:t>
            </a:r>
            <a:r>
              <a:rPr lang="en-US" sz="2800" smtClean="0">
                <a:solidFill>
                  <a:srgbClr val="00FFCC"/>
                </a:solidFill>
                <a:latin typeface="Times New Roman" pitchFamily="18" charset="0"/>
              </a:rPr>
              <a:t>I</a:t>
            </a:r>
            <a:r>
              <a:rPr lang="en-US" sz="2800" smtClean="0">
                <a:latin typeface="Times New Roman" pitchFamily="18" charset="0"/>
              </a:rPr>
              <a:t>.</a:t>
            </a:r>
          </a:p>
        </p:txBody>
      </p:sp>
      <p:sp>
        <p:nvSpPr>
          <p:cNvPr id="6"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0: </a:t>
            </a:r>
            <a:r>
              <a:rPr lang="en-US" sz="2400" dirty="0" err="1">
                <a:solidFill>
                  <a:schemeClr val="tx2"/>
                </a:solidFill>
              </a:rPr>
              <a:t>P</a:t>
            </a:r>
            <a:r>
              <a:rPr lang="en-US" sz="2400" baseline="-25000" dirty="0" err="1">
                <a:solidFill>
                  <a:schemeClr val="tx2"/>
                </a:solidFill>
              </a:rPr>
              <a:t>new</a:t>
            </a:r>
            <a:r>
              <a:rPr lang="en-US" sz="2400" dirty="0">
                <a:solidFill>
                  <a:schemeClr val="tx2"/>
                </a:solidFill>
              </a:rPr>
              <a:t> </a:t>
            </a:r>
            <a:r>
              <a:rPr lang="en-US" sz="2400" dirty="0">
                <a:solidFill>
                  <a:schemeClr val="tx2"/>
                </a:solidFill>
                <a:latin typeface="Symbol" pitchFamily="18" charset="2"/>
                <a:sym typeface="Symbol" pitchFamily="18" charset="2"/>
              </a:rPr>
              <a:t></a:t>
            </a:r>
            <a:r>
              <a:rPr lang="en-US" sz="2400" dirty="0">
                <a:solidFill>
                  <a:schemeClr val="tx2"/>
                </a:solidFill>
              </a:rPr>
              <a:t> NP</a:t>
            </a:r>
            <a:r>
              <a:rPr lang="en-US" sz="2400" b="1" kern="0" dirty="0">
                <a:solidFill>
                  <a:schemeClr val="tx2"/>
                </a:solidFill>
                <a:effectLst>
                  <a:outerShdw blurRad="38100" dist="38100" dir="2700000" algn="tl">
                    <a:srgbClr val="000000"/>
                  </a:outerShdw>
                </a:effectLst>
                <a:latin typeface="+mj-lt"/>
                <a:ea typeface="+mj-ea"/>
                <a:cs typeface="+mj-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13379"/>
                                        </p:tgtEl>
                                        <p:attrNameLst>
                                          <p:attrName>style.visibility</p:attrName>
                                        </p:attrNameLst>
                                      </p:cBhvr>
                                      <p:to>
                                        <p:strVal val="visible"/>
                                      </p:to>
                                    </p:set>
                                    <p:anim calcmode="lin" valueType="num">
                                      <p:cBhvr additive="base">
                                        <p:cTn id="7" dur="500" fill="hold"/>
                                        <p:tgtEl>
                                          <p:spTgt spid="613379"/>
                                        </p:tgtEl>
                                        <p:attrNameLst>
                                          <p:attrName>ppt_x</p:attrName>
                                        </p:attrNameLst>
                                      </p:cBhvr>
                                      <p:tavLst>
                                        <p:tav tm="0">
                                          <p:val>
                                            <p:strVal val="#ppt_x"/>
                                          </p:val>
                                        </p:tav>
                                        <p:tav tm="100000">
                                          <p:val>
                                            <p:strVal val="#ppt_x"/>
                                          </p:val>
                                        </p:tav>
                                      </p:tavLst>
                                    </p:anim>
                                    <p:anim calcmode="lin" valueType="num">
                                      <p:cBhvr additive="base">
                                        <p:cTn id="8" dur="500" fill="hold"/>
                                        <p:tgtEl>
                                          <p:spTgt spid="61337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3380">
                                            <p:txEl>
                                              <p:pRg st="0" end="0"/>
                                            </p:txEl>
                                          </p:spTgt>
                                        </p:tgtEl>
                                        <p:attrNameLst>
                                          <p:attrName>style.visibility</p:attrName>
                                        </p:attrNameLst>
                                      </p:cBhvr>
                                      <p:to>
                                        <p:strVal val="visible"/>
                                      </p:to>
                                    </p:set>
                                    <p:anim calcmode="lin" valueType="num">
                                      <p:cBhvr additive="base">
                                        <p:cTn id="13" dur="500" fill="hold"/>
                                        <p:tgtEl>
                                          <p:spTgt spid="61338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3380">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13380">
                                            <p:txEl>
                                              <p:pRg st="1" end="1"/>
                                            </p:txEl>
                                          </p:spTgt>
                                        </p:tgtEl>
                                        <p:attrNameLst>
                                          <p:attrName>style.visibility</p:attrName>
                                        </p:attrNameLst>
                                      </p:cBhvr>
                                      <p:to>
                                        <p:strVal val="visible"/>
                                      </p:to>
                                    </p:set>
                                    <p:anim calcmode="lin" valueType="num">
                                      <p:cBhvr additive="base">
                                        <p:cTn id="17" dur="500" fill="hold"/>
                                        <p:tgtEl>
                                          <p:spTgt spid="61338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13380">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13380">
                                            <p:txEl>
                                              <p:pRg st="2" end="2"/>
                                            </p:txEl>
                                          </p:spTgt>
                                        </p:tgtEl>
                                        <p:attrNameLst>
                                          <p:attrName>style.visibility</p:attrName>
                                        </p:attrNameLst>
                                      </p:cBhvr>
                                      <p:to>
                                        <p:strVal val="visible"/>
                                      </p:to>
                                    </p:set>
                                    <p:anim calcmode="lin" valueType="num">
                                      <p:cBhvr additive="base">
                                        <p:cTn id="21" dur="500" fill="hold"/>
                                        <p:tgtEl>
                                          <p:spTgt spid="613380">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1338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3379" grpId="0"/>
      <p:bldP spid="613380"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3"/>
          <p:cNvSpPr>
            <a:spLocks noChangeArrowheads="1"/>
          </p:cNvSpPr>
          <p:nvPr/>
        </p:nvSpPr>
        <p:spPr bwMode="auto">
          <a:xfrm>
            <a:off x="2895600" y="1173163"/>
            <a:ext cx="28829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rgbClr val="00FFCC"/>
                </a:solidFill>
                <a:effectLst/>
              </a:rPr>
              <a:t>P</a:t>
            </a:r>
            <a:r>
              <a:rPr lang="en-US" altLang="en-US" sz="3200" baseline="-25000">
                <a:solidFill>
                  <a:srgbClr val="00FFCC"/>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rgbClr val="00FFCC"/>
                </a:solidFill>
                <a:effectLst/>
              </a:rPr>
              <a:t>P</a:t>
            </a:r>
            <a:r>
              <a:rPr lang="en-US" altLang="en-US" sz="3200" baseline="-25000">
                <a:solidFill>
                  <a:srgbClr val="00FFCC"/>
                </a:solidFill>
                <a:effectLst/>
              </a:rPr>
              <a:t>oracle</a:t>
            </a:r>
            <a:endParaRPr lang="en-US" altLang="en-US" sz="3200">
              <a:solidFill>
                <a:srgbClr val="00FFCC"/>
              </a:solidFill>
              <a:effectLst/>
            </a:endParaRPr>
          </a:p>
        </p:txBody>
      </p:sp>
      <p:sp>
        <p:nvSpPr>
          <p:cNvPr id="614405" name="Text Box 5"/>
          <p:cNvSpPr txBox="1">
            <a:spLocks noChangeArrowheads="1"/>
          </p:cNvSpPr>
          <p:nvPr/>
        </p:nvSpPr>
        <p:spPr bwMode="auto">
          <a:xfrm>
            <a:off x="1554163" y="2809875"/>
            <a:ext cx="651827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Choose a problem </a:t>
            </a:r>
            <a:r>
              <a:rPr lang="en-US" altLang="en-US">
                <a:solidFill>
                  <a:srgbClr val="00FFCC"/>
                </a:solidFill>
                <a:effectLst/>
              </a:rPr>
              <a:t>P</a:t>
            </a:r>
            <a:r>
              <a:rPr lang="en-US" altLang="en-US" baseline="-25000">
                <a:solidFill>
                  <a:srgbClr val="00FFCC"/>
                </a:solidFill>
                <a:effectLst/>
              </a:rPr>
              <a:t>is NP-comp</a:t>
            </a:r>
            <a:r>
              <a:rPr lang="en-US" altLang="en-US">
                <a:effectLst/>
              </a:rPr>
              <a:t> </a:t>
            </a:r>
          </a:p>
          <a:p>
            <a:r>
              <a:rPr lang="en-US" altLang="en-US">
                <a:effectLst/>
              </a:rPr>
              <a:t>that is  as similar to </a:t>
            </a:r>
            <a:r>
              <a:rPr lang="en-US" altLang="en-US">
                <a:solidFill>
                  <a:srgbClr val="00FFCC"/>
                </a:solidFill>
                <a:effectLst/>
              </a:rPr>
              <a:t>P</a:t>
            </a:r>
            <a:r>
              <a:rPr lang="en-US" altLang="en-US" baseline="-25000">
                <a:solidFill>
                  <a:srgbClr val="00FFCC"/>
                </a:solidFill>
                <a:effectLst/>
              </a:rPr>
              <a:t>new</a:t>
            </a:r>
            <a:r>
              <a:rPr lang="en-US" altLang="en-US">
                <a:effectLst/>
              </a:rPr>
              <a:t> as possible and </a:t>
            </a:r>
          </a:p>
          <a:p>
            <a:r>
              <a:rPr lang="en-US" altLang="en-US">
                <a:effectLst/>
              </a:rPr>
              <a:t>that is already known to be NP-Complete.</a:t>
            </a:r>
          </a:p>
        </p:txBody>
      </p:sp>
      <p:sp>
        <p:nvSpPr>
          <p:cNvPr id="5"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1: What to reduce it to</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14405">
                                            <p:txEl>
                                              <p:pRg st="0" end="0"/>
                                            </p:txEl>
                                          </p:spTgt>
                                        </p:tgtEl>
                                        <p:attrNameLst>
                                          <p:attrName>style.visibility</p:attrName>
                                        </p:attrNameLst>
                                      </p:cBhvr>
                                      <p:to>
                                        <p:strVal val="visible"/>
                                      </p:to>
                                    </p:set>
                                    <p:anim calcmode="lin" valueType="num">
                                      <p:cBhvr additive="base">
                                        <p:cTn id="7" dur="500" fill="hold"/>
                                        <p:tgtEl>
                                          <p:spTgt spid="61440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0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4405">
                                            <p:txEl>
                                              <p:pRg st="1" end="1"/>
                                            </p:txEl>
                                          </p:spTgt>
                                        </p:tgtEl>
                                        <p:attrNameLst>
                                          <p:attrName>style.visibility</p:attrName>
                                        </p:attrNameLst>
                                      </p:cBhvr>
                                      <p:to>
                                        <p:strVal val="visible"/>
                                      </p:to>
                                    </p:set>
                                    <p:anim calcmode="lin" valueType="num">
                                      <p:cBhvr additive="base">
                                        <p:cTn id="13" dur="500" fill="hold"/>
                                        <p:tgtEl>
                                          <p:spTgt spid="61440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40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14405">
                                            <p:txEl>
                                              <p:pRg st="2" end="2"/>
                                            </p:txEl>
                                          </p:spTgt>
                                        </p:tgtEl>
                                        <p:attrNameLst>
                                          <p:attrName>style.visibility</p:attrName>
                                        </p:attrNameLst>
                                      </p:cBhvr>
                                      <p:to>
                                        <p:strVal val="visible"/>
                                      </p:to>
                                    </p:set>
                                    <p:anim calcmode="lin" valueType="num">
                                      <p:cBhvr additive="base">
                                        <p:cTn id="19" dur="500" fill="hold"/>
                                        <p:tgtEl>
                                          <p:spTgt spid="61440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440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72" name="Freeform 24"/>
          <p:cNvSpPr>
            <a:spLocks noChangeAspect="1"/>
          </p:cNvSpPr>
          <p:nvPr/>
        </p:nvSpPr>
        <p:spPr bwMode="auto">
          <a:xfrm>
            <a:off x="1328738" y="2286000"/>
            <a:ext cx="2627312" cy="2930525"/>
          </a:xfrm>
          <a:custGeom>
            <a:avLst/>
            <a:gdLst/>
            <a:ahLst/>
            <a:cxnLst>
              <a:cxn ang="0">
                <a:pos x="136" y="498"/>
              </a:cxn>
              <a:cxn ang="0">
                <a:pos x="845" y="1245"/>
              </a:cxn>
              <a:cxn ang="0">
                <a:pos x="461" y="2205"/>
              </a:cxn>
              <a:cxn ang="0">
                <a:pos x="1613" y="2301"/>
              </a:cxn>
              <a:cxn ang="0">
                <a:pos x="1229" y="1245"/>
              </a:cxn>
              <a:cxn ang="0">
                <a:pos x="2141" y="717"/>
              </a:cxn>
              <a:cxn ang="0">
                <a:pos x="1613" y="93"/>
              </a:cxn>
              <a:cxn ang="0">
                <a:pos x="246" y="159"/>
              </a:cxn>
              <a:cxn ang="0">
                <a:pos x="136" y="488"/>
              </a:cxn>
            </a:cxnLst>
            <a:rect l="0" t="0" r="r" b="b"/>
            <a:pathLst>
              <a:path w="2205" h="2461">
                <a:moveTo>
                  <a:pt x="136" y="498"/>
                </a:moveTo>
                <a:cubicBezTo>
                  <a:pt x="251" y="624"/>
                  <a:pt x="791" y="961"/>
                  <a:pt x="845" y="1245"/>
                </a:cubicBezTo>
                <a:cubicBezTo>
                  <a:pt x="899" y="1529"/>
                  <a:pt x="333" y="2029"/>
                  <a:pt x="461" y="2205"/>
                </a:cubicBezTo>
                <a:cubicBezTo>
                  <a:pt x="589" y="2381"/>
                  <a:pt x="1485" y="2461"/>
                  <a:pt x="1613" y="2301"/>
                </a:cubicBezTo>
                <a:cubicBezTo>
                  <a:pt x="1741" y="2141"/>
                  <a:pt x="1141" y="1509"/>
                  <a:pt x="1229" y="1245"/>
                </a:cubicBezTo>
                <a:cubicBezTo>
                  <a:pt x="1317" y="981"/>
                  <a:pt x="2077" y="909"/>
                  <a:pt x="2141" y="717"/>
                </a:cubicBezTo>
                <a:cubicBezTo>
                  <a:pt x="2205" y="525"/>
                  <a:pt x="1929" y="186"/>
                  <a:pt x="1613" y="93"/>
                </a:cubicBezTo>
                <a:cubicBezTo>
                  <a:pt x="1297" y="0"/>
                  <a:pt x="492" y="93"/>
                  <a:pt x="246" y="159"/>
                </a:cubicBezTo>
                <a:cubicBezTo>
                  <a:pt x="0" y="225"/>
                  <a:pt x="159" y="420"/>
                  <a:pt x="136" y="488"/>
                </a:cubicBezTo>
              </a:path>
            </a:pathLst>
          </a:custGeom>
          <a:noFill/>
          <a:ln w="5715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616494" name="Rectangle 46"/>
          <p:cNvSpPr>
            <a:spLocks noChangeArrowheads="1"/>
          </p:cNvSpPr>
          <p:nvPr/>
        </p:nvSpPr>
        <p:spPr bwMode="auto">
          <a:xfrm>
            <a:off x="1077913" y="1249363"/>
            <a:ext cx="3144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200">
                <a:solidFill>
                  <a:schemeClr val="tx2"/>
                </a:solidFill>
                <a:effectLst/>
              </a:rPr>
              <a:t>= Independent Set</a:t>
            </a:r>
          </a:p>
        </p:txBody>
      </p:sp>
      <p:sp>
        <p:nvSpPr>
          <p:cNvPr id="616495" name="Rectangle 47"/>
          <p:cNvSpPr>
            <a:spLocks noChangeArrowheads="1"/>
          </p:cNvSpPr>
          <p:nvPr/>
        </p:nvSpPr>
        <p:spPr bwMode="auto">
          <a:xfrm>
            <a:off x="6904038" y="1249363"/>
            <a:ext cx="15986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200">
                <a:solidFill>
                  <a:schemeClr val="tx2"/>
                </a:solidFill>
                <a:effectLst/>
              </a:rPr>
              <a:t>= Clique</a:t>
            </a:r>
          </a:p>
        </p:txBody>
      </p:sp>
      <p:sp>
        <p:nvSpPr>
          <p:cNvPr id="616497" name="Rectangle 49"/>
          <p:cNvSpPr>
            <a:spLocks noChangeArrowheads="1"/>
          </p:cNvSpPr>
          <p:nvPr/>
        </p:nvSpPr>
        <p:spPr bwMode="auto">
          <a:xfrm>
            <a:off x="107950" y="1220788"/>
            <a:ext cx="1149350"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P</a:t>
            </a:r>
            <a:r>
              <a:rPr lang="en-US" baseline="-25000">
                <a:effectLst>
                  <a:outerShdw blurRad="38100" dist="38100" dir="2700000" algn="tl">
                    <a:srgbClr val="000000"/>
                  </a:outerShdw>
                </a:effectLst>
              </a:rPr>
              <a:t>new</a:t>
            </a:r>
            <a:endParaRPr lang="en-US">
              <a:effectLst/>
            </a:endParaRPr>
          </a:p>
        </p:txBody>
      </p:sp>
      <p:sp>
        <p:nvSpPr>
          <p:cNvPr id="616498" name="Rectangle 50"/>
          <p:cNvSpPr>
            <a:spLocks noChangeArrowheads="1"/>
          </p:cNvSpPr>
          <p:nvPr/>
        </p:nvSpPr>
        <p:spPr bwMode="auto">
          <a:xfrm>
            <a:off x="5334000" y="1236663"/>
            <a:ext cx="1893888"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P</a:t>
            </a:r>
            <a:r>
              <a:rPr lang="en-US" baseline="-25000">
                <a:effectLst>
                  <a:outerShdw blurRad="38100" dist="38100" dir="2700000" algn="tl">
                    <a:srgbClr val="000000"/>
                  </a:outerShdw>
                </a:effectLst>
              </a:rPr>
              <a:t>is NP-comp</a:t>
            </a:r>
          </a:p>
        </p:txBody>
      </p:sp>
      <p:sp>
        <p:nvSpPr>
          <p:cNvPr id="616499" name="Rectangle 51"/>
          <p:cNvSpPr>
            <a:spLocks noChangeArrowheads="1"/>
          </p:cNvSpPr>
          <p:nvPr/>
        </p:nvSpPr>
        <p:spPr bwMode="auto">
          <a:xfrm>
            <a:off x="76200" y="1981200"/>
            <a:ext cx="106997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new</a:t>
            </a:r>
            <a:endParaRPr lang="en-US">
              <a:effectLst/>
            </a:endParaRPr>
          </a:p>
        </p:txBody>
      </p:sp>
      <p:sp>
        <p:nvSpPr>
          <p:cNvPr id="616500" name="Rectangle 52"/>
          <p:cNvSpPr>
            <a:spLocks noChangeArrowheads="1"/>
          </p:cNvSpPr>
          <p:nvPr/>
        </p:nvSpPr>
        <p:spPr bwMode="auto">
          <a:xfrm>
            <a:off x="5289550" y="1997075"/>
            <a:ext cx="1814513"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is NP-comp</a:t>
            </a:r>
          </a:p>
        </p:txBody>
      </p:sp>
      <p:grpSp>
        <p:nvGrpSpPr>
          <p:cNvPr id="2" name="Group 55"/>
          <p:cNvGrpSpPr>
            <a:grpSpLocks/>
          </p:cNvGrpSpPr>
          <p:nvPr/>
        </p:nvGrpSpPr>
        <p:grpSpPr bwMode="auto">
          <a:xfrm>
            <a:off x="5384800" y="2762250"/>
            <a:ext cx="3594100" cy="2209800"/>
            <a:chOff x="96" y="1440"/>
            <a:chExt cx="2264" cy="1392"/>
          </a:xfrm>
        </p:grpSpPr>
        <p:sp>
          <p:nvSpPr>
            <p:cNvPr id="616474" name="Oval 26"/>
            <p:cNvSpPr>
              <a:spLocks noChangeAspect="1" noChangeArrowheads="1"/>
            </p:cNvSpPr>
            <p:nvPr/>
          </p:nvSpPr>
          <p:spPr bwMode="auto">
            <a:xfrm>
              <a:off x="1606" y="1476"/>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75" name="Oval 27"/>
            <p:cNvSpPr>
              <a:spLocks noChangeAspect="1" noChangeArrowheads="1"/>
            </p:cNvSpPr>
            <p:nvPr/>
          </p:nvSpPr>
          <p:spPr bwMode="auto">
            <a:xfrm>
              <a:off x="1606" y="2123"/>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76" name="Oval 28"/>
            <p:cNvSpPr>
              <a:spLocks noChangeAspect="1" noChangeArrowheads="1"/>
            </p:cNvSpPr>
            <p:nvPr/>
          </p:nvSpPr>
          <p:spPr bwMode="auto">
            <a:xfrm>
              <a:off x="2181" y="2123"/>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77" name="Oval 29"/>
            <p:cNvSpPr>
              <a:spLocks noChangeAspect="1" noChangeArrowheads="1"/>
            </p:cNvSpPr>
            <p:nvPr/>
          </p:nvSpPr>
          <p:spPr bwMode="auto">
            <a:xfrm>
              <a:off x="2181" y="1476"/>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7144" name="AutoShape 30"/>
            <p:cNvCxnSpPr>
              <a:cxnSpLocks noChangeAspect="1" noChangeShapeType="1"/>
              <a:stCxn id="616474" idx="6"/>
              <a:endCxn id="616477" idx="2"/>
            </p:cNvCxnSpPr>
            <p:nvPr/>
          </p:nvCxnSpPr>
          <p:spPr bwMode="auto">
            <a:xfrm>
              <a:off x="1785" y="1566"/>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45" name="AutoShape 31"/>
            <p:cNvCxnSpPr>
              <a:cxnSpLocks noChangeAspect="1" noChangeShapeType="1"/>
              <a:stCxn id="616474" idx="4"/>
              <a:endCxn id="616475" idx="0"/>
            </p:cNvCxnSpPr>
            <p:nvPr/>
          </p:nvCxnSpPr>
          <p:spPr bwMode="auto">
            <a:xfrm>
              <a:off x="1695" y="1656"/>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46" name="AutoShape 32"/>
            <p:cNvCxnSpPr>
              <a:cxnSpLocks noChangeAspect="1" noChangeShapeType="1"/>
              <a:stCxn id="616477" idx="4"/>
              <a:endCxn id="616476" idx="0"/>
            </p:cNvCxnSpPr>
            <p:nvPr/>
          </p:nvCxnSpPr>
          <p:spPr bwMode="auto">
            <a:xfrm>
              <a:off x="2270" y="1656"/>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47" name="AutoShape 33"/>
            <p:cNvCxnSpPr>
              <a:cxnSpLocks noChangeAspect="1" noChangeShapeType="1"/>
              <a:stCxn id="616475" idx="6"/>
              <a:endCxn id="616476" idx="2"/>
            </p:cNvCxnSpPr>
            <p:nvPr/>
          </p:nvCxnSpPr>
          <p:spPr bwMode="auto">
            <a:xfrm>
              <a:off x="1785" y="2213"/>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48" name="AutoShape 34"/>
            <p:cNvCxnSpPr>
              <a:cxnSpLocks noChangeAspect="1" noChangeShapeType="1"/>
              <a:stCxn id="616477" idx="3"/>
              <a:endCxn id="616475" idx="7"/>
            </p:cNvCxnSpPr>
            <p:nvPr/>
          </p:nvCxnSpPr>
          <p:spPr bwMode="auto">
            <a:xfrm flipH="1">
              <a:off x="1759" y="1629"/>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49" name="AutoShape 35"/>
            <p:cNvCxnSpPr>
              <a:cxnSpLocks noChangeAspect="1" noChangeShapeType="1"/>
              <a:stCxn id="616474" idx="5"/>
              <a:endCxn id="616476" idx="1"/>
            </p:cNvCxnSpPr>
            <p:nvPr/>
          </p:nvCxnSpPr>
          <p:spPr bwMode="auto">
            <a:xfrm>
              <a:off x="1759" y="1629"/>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16484" name="Oval 36"/>
            <p:cNvSpPr>
              <a:spLocks noChangeAspect="1" noChangeArrowheads="1"/>
            </p:cNvSpPr>
            <p:nvPr/>
          </p:nvSpPr>
          <p:spPr bwMode="auto">
            <a:xfrm>
              <a:off x="1004" y="2482"/>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85" name="Oval 37"/>
            <p:cNvSpPr>
              <a:spLocks noChangeAspect="1" noChangeArrowheads="1"/>
            </p:cNvSpPr>
            <p:nvPr/>
          </p:nvSpPr>
          <p:spPr bwMode="auto">
            <a:xfrm>
              <a:off x="96" y="2087"/>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86" name="Oval 38"/>
            <p:cNvSpPr>
              <a:spLocks noChangeAspect="1" noChangeArrowheads="1"/>
            </p:cNvSpPr>
            <p:nvPr/>
          </p:nvSpPr>
          <p:spPr bwMode="auto">
            <a:xfrm>
              <a:off x="671" y="2087"/>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87" name="Oval 39"/>
            <p:cNvSpPr>
              <a:spLocks noChangeAspect="1" noChangeArrowheads="1"/>
            </p:cNvSpPr>
            <p:nvPr/>
          </p:nvSpPr>
          <p:spPr bwMode="auto">
            <a:xfrm>
              <a:off x="671" y="1440"/>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7154" name="AutoShape 40"/>
            <p:cNvCxnSpPr>
              <a:cxnSpLocks noChangeAspect="1" noChangeShapeType="1"/>
              <a:endCxn id="616485" idx="5"/>
            </p:cNvCxnSpPr>
            <p:nvPr/>
          </p:nvCxnSpPr>
          <p:spPr bwMode="auto">
            <a:xfrm flipH="1" flipV="1">
              <a:off x="250" y="2241"/>
              <a:ext cx="755" cy="31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55" name="AutoShape 41"/>
            <p:cNvCxnSpPr>
              <a:cxnSpLocks noChangeAspect="1" noChangeShapeType="1"/>
              <a:stCxn id="616487" idx="4"/>
              <a:endCxn id="616486" idx="0"/>
            </p:cNvCxnSpPr>
            <p:nvPr/>
          </p:nvCxnSpPr>
          <p:spPr bwMode="auto">
            <a:xfrm>
              <a:off x="761" y="1620"/>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56" name="AutoShape 42"/>
            <p:cNvCxnSpPr>
              <a:cxnSpLocks noChangeAspect="1" noChangeShapeType="1"/>
              <a:stCxn id="616485" idx="6"/>
              <a:endCxn id="616486" idx="2"/>
            </p:cNvCxnSpPr>
            <p:nvPr/>
          </p:nvCxnSpPr>
          <p:spPr bwMode="auto">
            <a:xfrm>
              <a:off x="276" y="2177"/>
              <a:ext cx="39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57" name="AutoShape 43"/>
            <p:cNvCxnSpPr>
              <a:cxnSpLocks noChangeAspect="1" noChangeShapeType="1"/>
              <a:stCxn id="616487" idx="3"/>
              <a:endCxn id="616485" idx="7"/>
            </p:cNvCxnSpPr>
            <p:nvPr/>
          </p:nvCxnSpPr>
          <p:spPr bwMode="auto">
            <a:xfrm flipH="1">
              <a:off x="249" y="1593"/>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58" name="AutoShape 44"/>
            <p:cNvCxnSpPr>
              <a:cxnSpLocks noChangeAspect="1" noChangeShapeType="1"/>
              <a:stCxn id="616484" idx="6"/>
              <a:endCxn id="616475" idx="3"/>
            </p:cNvCxnSpPr>
            <p:nvPr/>
          </p:nvCxnSpPr>
          <p:spPr bwMode="auto">
            <a:xfrm flipV="1">
              <a:off x="1184" y="2276"/>
              <a:ext cx="448"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47159" name="Text Box 53"/>
            <p:cNvSpPr txBox="1">
              <a:spLocks noChangeArrowheads="1"/>
            </p:cNvSpPr>
            <p:nvPr/>
          </p:nvSpPr>
          <p:spPr bwMode="auto">
            <a:xfrm>
              <a:off x="1176" y="2505"/>
              <a:ext cx="6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k=4</a:t>
              </a:r>
            </a:p>
          </p:txBody>
        </p:sp>
      </p:grpSp>
      <p:grpSp>
        <p:nvGrpSpPr>
          <p:cNvPr id="3" name="Group 56"/>
          <p:cNvGrpSpPr>
            <a:grpSpLocks/>
          </p:cNvGrpSpPr>
          <p:nvPr/>
        </p:nvGrpSpPr>
        <p:grpSpPr bwMode="auto">
          <a:xfrm>
            <a:off x="849313" y="2754313"/>
            <a:ext cx="3602037" cy="2198687"/>
            <a:chOff x="3443" y="1438"/>
            <a:chExt cx="2269" cy="1385"/>
          </a:xfrm>
        </p:grpSpPr>
        <p:grpSp>
          <p:nvGrpSpPr>
            <p:cNvPr id="47119" name="Group 4"/>
            <p:cNvGrpSpPr>
              <a:grpSpLocks noChangeAspect="1"/>
            </p:cNvGrpSpPr>
            <p:nvPr/>
          </p:nvGrpSpPr>
          <p:grpSpPr bwMode="auto">
            <a:xfrm>
              <a:off x="3443" y="1438"/>
              <a:ext cx="2269" cy="1224"/>
              <a:chOff x="576" y="2160"/>
              <a:chExt cx="3024" cy="1632"/>
            </a:xfrm>
          </p:grpSpPr>
          <p:sp>
            <p:nvSpPr>
              <p:cNvPr id="616453" name="Oval 5"/>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54" name="Oval 6"/>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55" name="Oval 7"/>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56" name="Oval 8"/>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7125" name="AutoShape 9"/>
              <p:cNvCxnSpPr>
                <a:cxnSpLocks noChangeAspect="1" noChangeShapeType="1"/>
                <a:stCxn id="616453" idx="6"/>
                <a:endCxn id="616456"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26" name="AutoShape 10"/>
              <p:cNvCxnSpPr>
                <a:cxnSpLocks noChangeAspect="1" noChangeShapeType="1"/>
                <a:stCxn id="616453" idx="4"/>
                <a:endCxn id="616454"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27" name="AutoShape 11"/>
              <p:cNvCxnSpPr>
                <a:cxnSpLocks noChangeAspect="1" noChangeShapeType="1"/>
                <a:stCxn id="616456" idx="4"/>
                <a:endCxn id="616455"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28" name="AutoShape 12"/>
              <p:cNvCxnSpPr>
                <a:cxnSpLocks noChangeAspect="1" noChangeShapeType="1"/>
                <a:stCxn id="616454" idx="6"/>
                <a:endCxn id="616455"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29" name="AutoShape 13"/>
              <p:cNvCxnSpPr>
                <a:cxnSpLocks noChangeAspect="1" noChangeShapeType="1"/>
                <a:stCxn id="616456" idx="3"/>
                <a:endCxn id="616454"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30" name="AutoShape 14"/>
              <p:cNvCxnSpPr>
                <a:cxnSpLocks noChangeAspect="1" noChangeShapeType="1"/>
                <a:stCxn id="616453" idx="5"/>
                <a:endCxn id="616455"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16463" name="Oval 15"/>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64" name="Oval 16"/>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65" name="Oval 17"/>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16466" name="Oval 18"/>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47135" name="AutoShape 19"/>
              <p:cNvCxnSpPr>
                <a:cxnSpLocks noChangeAspect="1" noChangeShapeType="1"/>
                <a:endCxn id="616464"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36" name="AutoShape 20"/>
              <p:cNvCxnSpPr>
                <a:cxnSpLocks noChangeAspect="1" noChangeShapeType="1"/>
                <a:stCxn id="616466" idx="4"/>
                <a:endCxn id="616465"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37" name="AutoShape 21"/>
              <p:cNvCxnSpPr>
                <a:cxnSpLocks noChangeAspect="1" noChangeShapeType="1"/>
                <a:stCxn id="616464" idx="6"/>
                <a:endCxn id="616465"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38" name="AutoShape 22"/>
              <p:cNvCxnSpPr>
                <a:cxnSpLocks noChangeAspect="1" noChangeShapeType="1"/>
                <a:stCxn id="616466" idx="3"/>
                <a:endCxn id="616464"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47139" name="AutoShape 23"/>
              <p:cNvCxnSpPr>
                <a:cxnSpLocks noChangeAspect="1" noChangeShapeType="1"/>
                <a:stCxn id="616463" idx="6"/>
                <a:endCxn id="616454"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47120" name="Text Box 54"/>
            <p:cNvSpPr txBox="1">
              <a:spLocks noChangeArrowheads="1"/>
            </p:cNvSpPr>
            <p:nvPr/>
          </p:nvSpPr>
          <p:spPr bwMode="auto">
            <a:xfrm>
              <a:off x="4488" y="2496"/>
              <a:ext cx="6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k=3</a:t>
              </a:r>
            </a:p>
          </p:txBody>
        </p:sp>
      </p:grpSp>
      <p:sp>
        <p:nvSpPr>
          <p:cNvPr id="616505" name="Rectangle 57"/>
          <p:cNvSpPr>
            <a:spLocks noChangeArrowheads="1"/>
          </p:cNvSpPr>
          <p:nvPr/>
        </p:nvSpPr>
        <p:spPr bwMode="auto">
          <a:xfrm>
            <a:off x="2097088" y="1981200"/>
            <a:ext cx="114935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new</a:t>
            </a:r>
            <a:endParaRPr lang="en-US">
              <a:effectLst/>
            </a:endParaRPr>
          </a:p>
        </p:txBody>
      </p:sp>
      <p:sp>
        <p:nvSpPr>
          <p:cNvPr id="616506" name="Rectangle 58"/>
          <p:cNvSpPr>
            <a:spLocks noChangeArrowheads="1"/>
          </p:cNvSpPr>
          <p:nvPr/>
        </p:nvSpPr>
        <p:spPr bwMode="auto">
          <a:xfrm>
            <a:off x="7310438" y="1997075"/>
            <a:ext cx="1893887"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is NP-comp</a:t>
            </a:r>
          </a:p>
        </p:txBody>
      </p:sp>
      <p:sp>
        <p:nvSpPr>
          <p:cNvPr id="616511" name="Oval 63"/>
          <p:cNvSpPr>
            <a:spLocks noChangeArrowheads="1"/>
          </p:cNvSpPr>
          <p:nvPr/>
        </p:nvSpPr>
        <p:spPr bwMode="auto">
          <a:xfrm>
            <a:off x="7467600" y="2500313"/>
            <a:ext cx="1736725" cy="1952625"/>
          </a:xfrm>
          <a:prstGeom prst="ellipse">
            <a:avLst/>
          </a:prstGeom>
          <a:noFill/>
          <a:ln w="635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6"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2: What is what</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16497"/>
                                        </p:tgtEl>
                                        <p:attrNameLst>
                                          <p:attrName>style.visibility</p:attrName>
                                        </p:attrNameLst>
                                      </p:cBhvr>
                                      <p:to>
                                        <p:strVal val="visible"/>
                                      </p:to>
                                    </p:set>
                                    <p:anim calcmode="lin" valueType="num">
                                      <p:cBhvr additive="base">
                                        <p:cTn id="7" dur="500" fill="hold"/>
                                        <p:tgtEl>
                                          <p:spTgt spid="616497"/>
                                        </p:tgtEl>
                                        <p:attrNameLst>
                                          <p:attrName>ppt_x</p:attrName>
                                        </p:attrNameLst>
                                      </p:cBhvr>
                                      <p:tavLst>
                                        <p:tav tm="0">
                                          <p:val>
                                            <p:strVal val="#ppt_x"/>
                                          </p:val>
                                        </p:tav>
                                        <p:tav tm="100000">
                                          <p:val>
                                            <p:strVal val="#ppt_x"/>
                                          </p:val>
                                        </p:tav>
                                      </p:tavLst>
                                    </p:anim>
                                    <p:anim calcmode="lin" valueType="num">
                                      <p:cBhvr additive="base">
                                        <p:cTn id="8" dur="500" fill="hold"/>
                                        <p:tgtEl>
                                          <p:spTgt spid="6164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6494"/>
                                        </p:tgtEl>
                                        <p:attrNameLst>
                                          <p:attrName>style.visibility</p:attrName>
                                        </p:attrNameLst>
                                      </p:cBhvr>
                                      <p:to>
                                        <p:strVal val="visible"/>
                                      </p:to>
                                    </p:set>
                                    <p:anim calcmode="lin" valueType="num">
                                      <p:cBhvr additive="base">
                                        <p:cTn id="13" dur="500" fill="hold"/>
                                        <p:tgtEl>
                                          <p:spTgt spid="616494"/>
                                        </p:tgtEl>
                                        <p:attrNameLst>
                                          <p:attrName>ppt_x</p:attrName>
                                        </p:attrNameLst>
                                      </p:cBhvr>
                                      <p:tavLst>
                                        <p:tav tm="0">
                                          <p:val>
                                            <p:strVal val="#ppt_x"/>
                                          </p:val>
                                        </p:tav>
                                        <p:tav tm="100000">
                                          <p:val>
                                            <p:strVal val="#ppt_x"/>
                                          </p:val>
                                        </p:tav>
                                      </p:tavLst>
                                    </p:anim>
                                    <p:anim calcmode="lin" valueType="num">
                                      <p:cBhvr additive="base">
                                        <p:cTn id="14" dur="500" fill="hold"/>
                                        <p:tgtEl>
                                          <p:spTgt spid="61649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16499"/>
                                        </p:tgtEl>
                                        <p:attrNameLst>
                                          <p:attrName>style.visibility</p:attrName>
                                        </p:attrNameLst>
                                      </p:cBhvr>
                                      <p:to>
                                        <p:strVal val="visible"/>
                                      </p:to>
                                    </p:set>
                                    <p:anim calcmode="lin" valueType="num">
                                      <p:cBhvr additive="base">
                                        <p:cTn id="19" dur="500" fill="hold"/>
                                        <p:tgtEl>
                                          <p:spTgt spid="616499"/>
                                        </p:tgtEl>
                                        <p:attrNameLst>
                                          <p:attrName>ppt_x</p:attrName>
                                        </p:attrNameLst>
                                      </p:cBhvr>
                                      <p:tavLst>
                                        <p:tav tm="0">
                                          <p:val>
                                            <p:strVal val="#ppt_x"/>
                                          </p:val>
                                        </p:tav>
                                        <p:tav tm="100000">
                                          <p:val>
                                            <p:strVal val="#ppt_x"/>
                                          </p:val>
                                        </p:tav>
                                      </p:tavLst>
                                    </p:anim>
                                    <p:anim calcmode="lin" valueType="num">
                                      <p:cBhvr additive="base">
                                        <p:cTn id="20" dur="500" fill="hold"/>
                                        <p:tgtEl>
                                          <p:spTgt spid="61649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16505"/>
                                        </p:tgtEl>
                                        <p:attrNameLst>
                                          <p:attrName>style.visibility</p:attrName>
                                        </p:attrNameLst>
                                      </p:cBhvr>
                                      <p:to>
                                        <p:strVal val="visible"/>
                                      </p:to>
                                    </p:set>
                                    <p:anim calcmode="lin" valueType="num">
                                      <p:cBhvr additive="base">
                                        <p:cTn id="31" dur="500" fill="hold"/>
                                        <p:tgtEl>
                                          <p:spTgt spid="616505"/>
                                        </p:tgtEl>
                                        <p:attrNameLst>
                                          <p:attrName>ppt_x</p:attrName>
                                        </p:attrNameLst>
                                      </p:cBhvr>
                                      <p:tavLst>
                                        <p:tav tm="0">
                                          <p:val>
                                            <p:strVal val="#ppt_x"/>
                                          </p:val>
                                        </p:tav>
                                        <p:tav tm="100000">
                                          <p:val>
                                            <p:strVal val="#ppt_x"/>
                                          </p:val>
                                        </p:tav>
                                      </p:tavLst>
                                    </p:anim>
                                    <p:anim calcmode="lin" valueType="num">
                                      <p:cBhvr additive="base">
                                        <p:cTn id="32" dur="500" fill="hold"/>
                                        <p:tgtEl>
                                          <p:spTgt spid="61650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16472"/>
                                        </p:tgtEl>
                                        <p:attrNameLst>
                                          <p:attrName>style.visibility</p:attrName>
                                        </p:attrNameLst>
                                      </p:cBhvr>
                                      <p:to>
                                        <p:strVal val="visible"/>
                                      </p:to>
                                    </p:set>
                                    <p:anim calcmode="lin" valueType="num">
                                      <p:cBhvr additive="base">
                                        <p:cTn id="37" dur="500" fill="hold"/>
                                        <p:tgtEl>
                                          <p:spTgt spid="616472"/>
                                        </p:tgtEl>
                                        <p:attrNameLst>
                                          <p:attrName>ppt_x</p:attrName>
                                        </p:attrNameLst>
                                      </p:cBhvr>
                                      <p:tavLst>
                                        <p:tav tm="0">
                                          <p:val>
                                            <p:strVal val="#ppt_x"/>
                                          </p:val>
                                        </p:tav>
                                        <p:tav tm="100000">
                                          <p:val>
                                            <p:strVal val="#ppt_x"/>
                                          </p:val>
                                        </p:tav>
                                      </p:tavLst>
                                    </p:anim>
                                    <p:anim calcmode="lin" valueType="num">
                                      <p:cBhvr additive="base">
                                        <p:cTn id="38" dur="500" fill="hold"/>
                                        <p:tgtEl>
                                          <p:spTgt spid="61647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16498"/>
                                        </p:tgtEl>
                                        <p:attrNameLst>
                                          <p:attrName>style.visibility</p:attrName>
                                        </p:attrNameLst>
                                      </p:cBhvr>
                                      <p:to>
                                        <p:strVal val="visible"/>
                                      </p:to>
                                    </p:set>
                                    <p:anim calcmode="lin" valueType="num">
                                      <p:cBhvr additive="base">
                                        <p:cTn id="43" dur="500" fill="hold"/>
                                        <p:tgtEl>
                                          <p:spTgt spid="616498"/>
                                        </p:tgtEl>
                                        <p:attrNameLst>
                                          <p:attrName>ppt_x</p:attrName>
                                        </p:attrNameLst>
                                      </p:cBhvr>
                                      <p:tavLst>
                                        <p:tav tm="0">
                                          <p:val>
                                            <p:strVal val="#ppt_x"/>
                                          </p:val>
                                        </p:tav>
                                        <p:tav tm="100000">
                                          <p:val>
                                            <p:strVal val="#ppt_x"/>
                                          </p:val>
                                        </p:tav>
                                      </p:tavLst>
                                    </p:anim>
                                    <p:anim calcmode="lin" valueType="num">
                                      <p:cBhvr additive="base">
                                        <p:cTn id="44" dur="500" fill="hold"/>
                                        <p:tgtEl>
                                          <p:spTgt spid="616498"/>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16495"/>
                                        </p:tgtEl>
                                        <p:attrNameLst>
                                          <p:attrName>style.visibility</p:attrName>
                                        </p:attrNameLst>
                                      </p:cBhvr>
                                      <p:to>
                                        <p:strVal val="visible"/>
                                      </p:to>
                                    </p:set>
                                    <p:anim calcmode="lin" valueType="num">
                                      <p:cBhvr additive="base">
                                        <p:cTn id="49" dur="500" fill="hold"/>
                                        <p:tgtEl>
                                          <p:spTgt spid="616495"/>
                                        </p:tgtEl>
                                        <p:attrNameLst>
                                          <p:attrName>ppt_x</p:attrName>
                                        </p:attrNameLst>
                                      </p:cBhvr>
                                      <p:tavLst>
                                        <p:tav tm="0">
                                          <p:val>
                                            <p:strVal val="#ppt_x"/>
                                          </p:val>
                                        </p:tav>
                                        <p:tav tm="100000">
                                          <p:val>
                                            <p:strVal val="#ppt_x"/>
                                          </p:val>
                                        </p:tav>
                                      </p:tavLst>
                                    </p:anim>
                                    <p:anim calcmode="lin" valueType="num">
                                      <p:cBhvr additive="base">
                                        <p:cTn id="50" dur="500" fill="hold"/>
                                        <p:tgtEl>
                                          <p:spTgt spid="616495"/>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16500"/>
                                        </p:tgtEl>
                                        <p:attrNameLst>
                                          <p:attrName>style.visibility</p:attrName>
                                        </p:attrNameLst>
                                      </p:cBhvr>
                                      <p:to>
                                        <p:strVal val="visible"/>
                                      </p:to>
                                    </p:set>
                                    <p:anim calcmode="lin" valueType="num">
                                      <p:cBhvr additive="base">
                                        <p:cTn id="55" dur="500" fill="hold"/>
                                        <p:tgtEl>
                                          <p:spTgt spid="616500"/>
                                        </p:tgtEl>
                                        <p:attrNameLst>
                                          <p:attrName>ppt_x</p:attrName>
                                        </p:attrNameLst>
                                      </p:cBhvr>
                                      <p:tavLst>
                                        <p:tav tm="0">
                                          <p:val>
                                            <p:strVal val="#ppt_x"/>
                                          </p:val>
                                        </p:tav>
                                        <p:tav tm="100000">
                                          <p:val>
                                            <p:strVal val="#ppt_x"/>
                                          </p:val>
                                        </p:tav>
                                      </p:tavLst>
                                    </p:anim>
                                    <p:anim calcmode="lin" valueType="num">
                                      <p:cBhvr additive="base">
                                        <p:cTn id="56" dur="500" fill="hold"/>
                                        <p:tgtEl>
                                          <p:spTgt spid="616500"/>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ppt_x"/>
                                          </p:val>
                                        </p:tav>
                                        <p:tav tm="100000">
                                          <p:val>
                                            <p:strVal val="#ppt_x"/>
                                          </p:val>
                                        </p:tav>
                                      </p:tavLst>
                                    </p:anim>
                                    <p:anim calcmode="lin" valueType="num">
                                      <p:cBhvr additive="base">
                                        <p:cTn id="6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616506"/>
                                        </p:tgtEl>
                                        <p:attrNameLst>
                                          <p:attrName>style.visibility</p:attrName>
                                        </p:attrNameLst>
                                      </p:cBhvr>
                                      <p:to>
                                        <p:strVal val="visible"/>
                                      </p:to>
                                    </p:set>
                                    <p:anim calcmode="lin" valueType="num">
                                      <p:cBhvr additive="base">
                                        <p:cTn id="67" dur="500" fill="hold"/>
                                        <p:tgtEl>
                                          <p:spTgt spid="616506"/>
                                        </p:tgtEl>
                                        <p:attrNameLst>
                                          <p:attrName>ppt_x</p:attrName>
                                        </p:attrNameLst>
                                      </p:cBhvr>
                                      <p:tavLst>
                                        <p:tav tm="0">
                                          <p:val>
                                            <p:strVal val="#ppt_x"/>
                                          </p:val>
                                        </p:tav>
                                        <p:tav tm="100000">
                                          <p:val>
                                            <p:strVal val="#ppt_x"/>
                                          </p:val>
                                        </p:tav>
                                      </p:tavLst>
                                    </p:anim>
                                    <p:anim calcmode="lin" valueType="num">
                                      <p:cBhvr additive="base">
                                        <p:cTn id="68" dur="500" fill="hold"/>
                                        <p:tgtEl>
                                          <p:spTgt spid="616506"/>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16511"/>
                                        </p:tgtEl>
                                        <p:attrNameLst>
                                          <p:attrName>style.visibility</p:attrName>
                                        </p:attrNameLst>
                                      </p:cBhvr>
                                      <p:to>
                                        <p:strVal val="visible"/>
                                      </p:to>
                                    </p:set>
                                    <p:anim calcmode="lin" valueType="num">
                                      <p:cBhvr additive="base">
                                        <p:cTn id="73" dur="500" fill="hold"/>
                                        <p:tgtEl>
                                          <p:spTgt spid="616511"/>
                                        </p:tgtEl>
                                        <p:attrNameLst>
                                          <p:attrName>ppt_x</p:attrName>
                                        </p:attrNameLst>
                                      </p:cBhvr>
                                      <p:tavLst>
                                        <p:tav tm="0">
                                          <p:val>
                                            <p:strVal val="#ppt_x"/>
                                          </p:val>
                                        </p:tav>
                                        <p:tav tm="100000">
                                          <p:val>
                                            <p:strVal val="#ppt_x"/>
                                          </p:val>
                                        </p:tav>
                                      </p:tavLst>
                                    </p:anim>
                                    <p:anim calcmode="lin" valueType="num">
                                      <p:cBhvr additive="base">
                                        <p:cTn id="74" dur="500" fill="hold"/>
                                        <p:tgtEl>
                                          <p:spTgt spid="6165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494" grpId="0"/>
      <p:bldP spid="616495" grpId="0"/>
      <p:bldP spid="616497" grpId="0"/>
      <p:bldP spid="616498" grpId="0"/>
      <p:bldP spid="616499" grpId="0"/>
      <p:bldP spid="616500" grpId="0"/>
      <p:bldP spid="616505" grpId="0"/>
      <p:bldP spid="616506" grpId="0"/>
      <p:bldP spid="61651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502" name="Text Box 6"/>
          <p:cNvSpPr txBox="1">
            <a:spLocks noChangeArrowheads="1"/>
          </p:cNvSpPr>
          <p:nvPr/>
        </p:nvSpPr>
        <p:spPr bwMode="auto">
          <a:xfrm>
            <a:off x="457200" y="1444625"/>
            <a:ext cx="7145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Reduce </a:t>
            </a:r>
            <a:r>
              <a:rPr lang="en-US" altLang="en-US">
                <a:solidFill>
                  <a:srgbClr val="00FFCC"/>
                </a:solidFill>
                <a:effectLst/>
              </a:rPr>
              <a:t>P</a:t>
            </a:r>
            <a:r>
              <a:rPr lang="en-US" altLang="en-US" baseline="-25000">
                <a:solidFill>
                  <a:srgbClr val="00FFCC"/>
                </a:solidFill>
                <a:effectLst/>
              </a:rPr>
              <a:t>new</a:t>
            </a:r>
            <a:r>
              <a:rPr lang="en-US" altLang="en-US">
                <a:effectLst/>
              </a:rPr>
              <a:t> to </a:t>
            </a:r>
            <a:r>
              <a:rPr lang="en-US" altLang="en-US">
                <a:solidFill>
                  <a:srgbClr val="00FFCC"/>
                </a:solidFill>
                <a:effectLst/>
              </a:rPr>
              <a:t>P</a:t>
            </a:r>
            <a:r>
              <a:rPr lang="en-US" altLang="en-US" baseline="-25000">
                <a:solidFill>
                  <a:srgbClr val="00FFCC"/>
                </a:solidFill>
                <a:effectLst/>
              </a:rPr>
              <a:t>is NP-comp</a:t>
            </a:r>
            <a:r>
              <a:rPr lang="en-US" altLang="en-US">
                <a:effectLst/>
              </a:rPr>
              <a:t> or </a:t>
            </a:r>
            <a:r>
              <a:rPr lang="en-US" altLang="en-US">
                <a:solidFill>
                  <a:srgbClr val="00FFCC"/>
                </a:solidFill>
                <a:effectLst/>
              </a:rPr>
              <a:t>P</a:t>
            </a:r>
            <a:r>
              <a:rPr lang="en-US" altLang="en-US" baseline="-25000">
                <a:solidFill>
                  <a:srgbClr val="00FFCC"/>
                </a:solidFill>
                <a:effectLst/>
              </a:rPr>
              <a:t>is NP-comp</a:t>
            </a:r>
            <a:r>
              <a:rPr lang="en-US" altLang="en-US">
                <a:effectLst/>
              </a:rPr>
              <a:t> to </a:t>
            </a:r>
            <a:r>
              <a:rPr lang="en-US" altLang="en-US">
                <a:solidFill>
                  <a:srgbClr val="00FFCC"/>
                </a:solidFill>
                <a:effectLst/>
              </a:rPr>
              <a:t>P</a:t>
            </a:r>
            <a:r>
              <a:rPr lang="en-US" altLang="en-US" baseline="-25000">
                <a:solidFill>
                  <a:srgbClr val="00FFCC"/>
                </a:solidFill>
                <a:effectLst/>
              </a:rPr>
              <a:t>new</a:t>
            </a:r>
            <a:r>
              <a:rPr lang="en-US" altLang="en-US">
                <a:effectLst/>
              </a:rPr>
              <a:t>?</a:t>
            </a:r>
          </a:p>
        </p:txBody>
      </p:sp>
      <p:sp>
        <p:nvSpPr>
          <p:cNvPr id="618504" name="Rectangle 8"/>
          <p:cNvSpPr>
            <a:spLocks noChangeArrowheads="1"/>
          </p:cNvSpPr>
          <p:nvPr/>
        </p:nvSpPr>
        <p:spPr bwMode="auto">
          <a:xfrm>
            <a:off x="2209800" y="2438400"/>
            <a:ext cx="3613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rgbClr val="00FFCC"/>
                </a:solidFill>
                <a:effectLst/>
              </a:rPr>
              <a:t>P</a:t>
            </a:r>
            <a:r>
              <a:rPr lang="en-US" altLang="en-US" sz="3200" baseline="-25000">
                <a:solidFill>
                  <a:srgbClr val="00FFCC"/>
                </a:solidFill>
                <a:effectLst/>
              </a:rPr>
              <a:t>is NP-comp</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rgbClr val="00FFCC"/>
                </a:solidFill>
                <a:effectLst/>
              </a:rPr>
              <a:t>P</a:t>
            </a:r>
            <a:r>
              <a:rPr lang="en-US" altLang="en-US" sz="3200" baseline="-25000">
                <a:solidFill>
                  <a:srgbClr val="00FFCC"/>
                </a:solidFill>
                <a:effectLst/>
              </a:rPr>
              <a:t>new</a:t>
            </a:r>
            <a:endParaRPr lang="en-US" altLang="en-US" sz="3200">
              <a:solidFill>
                <a:srgbClr val="00FFCC"/>
              </a:solidFill>
              <a:effectLst/>
            </a:endParaRPr>
          </a:p>
        </p:txBody>
      </p:sp>
      <p:grpSp>
        <p:nvGrpSpPr>
          <p:cNvPr id="2" name="Group 14"/>
          <p:cNvGrpSpPr>
            <a:grpSpLocks/>
          </p:cNvGrpSpPr>
          <p:nvPr/>
        </p:nvGrpSpPr>
        <p:grpSpPr bwMode="auto">
          <a:xfrm>
            <a:off x="2895600" y="3076575"/>
            <a:ext cx="3086100" cy="779463"/>
            <a:chOff x="1968" y="3714"/>
            <a:chExt cx="1944" cy="491"/>
          </a:xfrm>
        </p:grpSpPr>
        <p:sp>
          <p:nvSpPr>
            <p:cNvPr id="48134" name="Rectangle 7"/>
            <p:cNvSpPr>
              <a:spLocks noChangeArrowheads="1"/>
            </p:cNvSpPr>
            <p:nvPr/>
          </p:nvSpPr>
          <p:spPr bwMode="auto">
            <a:xfrm>
              <a:off x="1968" y="3840"/>
              <a:ext cx="19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rgbClr val="00FFCC"/>
                  </a:solidFill>
                  <a:effectLst/>
                </a:rPr>
                <a:t>P</a:t>
              </a:r>
              <a:r>
                <a:rPr lang="en-US" altLang="en-US" sz="3200" baseline="-25000">
                  <a:solidFill>
                    <a:srgbClr val="00FFCC"/>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rgbClr val="00FFCC"/>
                  </a:solidFill>
                  <a:effectLst/>
                </a:rPr>
                <a:t>P</a:t>
              </a:r>
              <a:r>
                <a:rPr lang="en-US" altLang="en-US" sz="3200" baseline="-25000">
                  <a:solidFill>
                    <a:srgbClr val="00FFCC"/>
                  </a:solidFill>
                  <a:effectLst/>
                </a:rPr>
                <a:t>oracle</a:t>
              </a:r>
              <a:endParaRPr lang="en-US" altLang="en-US" sz="3200">
                <a:solidFill>
                  <a:srgbClr val="00FFCC"/>
                </a:solidFill>
                <a:effectLst/>
              </a:endParaRPr>
            </a:p>
          </p:txBody>
        </p:sp>
        <p:sp>
          <p:nvSpPr>
            <p:cNvPr id="618508" name="AutoShape 12"/>
            <p:cNvSpPr>
              <a:spLocks noChangeArrowheads="1"/>
            </p:cNvSpPr>
            <p:nvPr/>
          </p:nvSpPr>
          <p:spPr bwMode="auto">
            <a:xfrm>
              <a:off x="2256" y="3715"/>
              <a:ext cx="144" cy="173"/>
            </a:xfrm>
            <a:prstGeom prst="upDownArrow">
              <a:avLst>
                <a:gd name="adj1" fmla="val 50000"/>
                <a:gd name="adj2" fmla="val 2402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618509" name="AutoShape 13"/>
            <p:cNvSpPr>
              <a:spLocks noChangeArrowheads="1"/>
            </p:cNvSpPr>
            <p:nvPr/>
          </p:nvSpPr>
          <p:spPr bwMode="auto">
            <a:xfrm>
              <a:off x="3120" y="3714"/>
              <a:ext cx="144" cy="173"/>
            </a:xfrm>
            <a:prstGeom prst="upDownArrow">
              <a:avLst>
                <a:gd name="adj1" fmla="val 50000"/>
                <a:gd name="adj2" fmla="val 2402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sp>
        <p:nvSpPr>
          <p:cNvPr id="9"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3: Direction of reduction &amp; Code</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18502">
                                            <p:txEl>
                                              <p:pRg st="0" end="0"/>
                                            </p:txEl>
                                          </p:spTgt>
                                        </p:tgtEl>
                                        <p:attrNameLst>
                                          <p:attrName>style.visibility</p:attrName>
                                        </p:attrNameLst>
                                      </p:cBhvr>
                                      <p:to>
                                        <p:strVal val="visible"/>
                                      </p:to>
                                    </p:set>
                                    <p:anim calcmode="lin" valueType="num">
                                      <p:cBhvr additive="base">
                                        <p:cTn id="7" dur="500" fill="hold"/>
                                        <p:tgtEl>
                                          <p:spTgt spid="61850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850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8504"/>
                                        </p:tgtEl>
                                        <p:attrNameLst>
                                          <p:attrName>style.visibility</p:attrName>
                                        </p:attrNameLst>
                                      </p:cBhvr>
                                      <p:to>
                                        <p:strVal val="visible"/>
                                      </p:to>
                                    </p:set>
                                    <p:anim calcmode="lin" valueType="num">
                                      <p:cBhvr additive="base">
                                        <p:cTn id="13" dur="500" fill="hold"/>
                                        <p:tgtEl>
                                          <p:spTgt spid="618504"/>
                                        </p:tgtEl>
                                        <p:attrNameLst>
                                          <p:attrName>ppt_x</p:attrName>
                                        </p:attrNameLst>
                                      </p:cBhvr>
                                      <p:tavLst>
                                        <p:tav tm="0">
                                          <p:val>
                                            <p:strVal val="#ppt_x"/>
                                          </p:val>
                                        </p:tav>
                                        <p:tav tm="100000">
                                          <p:val>
                                            <p:strVal val="#ppt_x"/>
                                          </p:val>
                                        </p:tav>
                                      </p:tavLst>
                                    </p:anim>
                                    <p:anim calcmode="lin" valueType="num">
                                      <p:cBhvr additive="base">
                                        <p:cTn id="14" dur="500" fill="hold"/>
                                        <p:tgtEl>
                                          <p:spTgt spid="61850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850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3429" name="Picture 5"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838200"/>
            <a:ext cx="5503863" cy="5943600"/>
          </a:xfrm>
          <a:noFill/>
          <a:extLst>
            <a:ext uri="{909E8E84-426E-40DD-AFC4-6F175D3DCCD1}">
              <a14:hiddenFill xmlns:a14="http://schemas.microsoft.com/office/drawing/2010/main">
                <a:solidFill>
                  <a:srgbClr val="FFFFFF"/>
                </a:solidFill>
              </a14:hiddenFill>
            </a:ext>
          </a:extLst>
        </p:spPr>
      </p:pic>
      <p:sp>
        <p:nvSpPr>
          <p:cNvPr id="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3: Direction of reduction &amp; Code</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43429"/>
                                        </p:tgtEl>
                                        <p:attrNameLst>
                                          <p:attrName>style.visibility</p:attrName>
                                        </p:attrNameLst>
                                      </p:cBhvr>
                                      <p:to>
                                        <p:strVal val="visible"/>
                                      </p:to>
                                    </p:set>
                                    <p:anim calcmode="lin" valueType="num">
                                      <p:cBhvr additive="base">
                                        <p:cTn id="7" dur="500" fill="hold"/>
                                        <p:tgtEl>
                                          <p:spTgt spid="743429"/>
                                        </p:tgtEl>
                                        <p:attrNameLst>
                                          <p:attrName>ppt_x</p:attrName>
                                        </p:attrNameLst>
                                      </p:cBhvr>
                                      <p:tavLst>
                                        <p:tav tm="0">
                                          <p:val>
                                            <p:strVal val="#ppt_x"/>
                                          </p:val>
                                        </p:tav>
                                        <p:tav tm="100000">
                                          <p:val>
                                            <p:strVal val="#ppt_x"/>
                                          </p:val>
                                        </p:tav>
                                      </p:tavLst>
                                    </p:anim>
                                    <p:anim calcmode="lin" valueType="num">
                                      <p:cBhvr additive="base">
                                        <p:cTn id="8" dur="500" fill="hold"/>
                                        <p:tgtEl>
                                          <p:spTgt spid="7434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3"/>
          <p:cNvGrpSpPr>
            <a:grpSpLocks noChangeAspect="1"/>
          </p:cNvGrpSpPr>
          <p:nvPr/>
        </p:nvGrpSpPr>
        <p:grpSpPr bwMode="auto">
          <a:xfrm>
            <a:off x="5465763" y="1828800"/>
            <a:ext cx="3602037" cy="2930525"/>
            <a:chOff x="576" y="1779"/>
            <a:chExt cx="3024" cy="2461"/>
          </a:xfrm>
        </p:grpSpPr>
        <p:grpSp>
          <p:nvGrpSpPr>
            <p:cNvPr id="50204" name="Group 4"/>
            <p:cNvGrpSpPr>
              <a:grpSpLocks noChangeAspect="1"/>
            </p:cNvGrpSpPr>
            <p:nvPr/>
          </p:nvGrpSpPr>
          <p:grpSpPr bwMode="auto">
            <a:xfrm>
              <a:off x="576" y="2160"/>
              <a:ext cx="3024" cy="1632"/>
              <a:chOff x="576" y="2160"/>
              <a:chExt cx="3024" cy="1632"/>
            </a:xfrm>
          </p:grpSpPr>
          <p:sp>
            <p:nvSpPr>
              <p:cNvPr id="620549" name="Oval 5"/>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50" name="Oval 6"/>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51" name="Oval 7"/>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52" name="Oval 8"/>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0210" name="AutoShape 9"/>
              <p:cNvCxnSpPr>
                <a:cxnSpLocks noChangeAspect="1" noChangeShapeType="1"/>
                <a:stCxn id="620549" idx="6"/>
                <a:endCxn id="620552"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11" name="AutoShape 10"/>
              <p:cNvCxnSpPr>
                <a:cxnSpLocks noChangeAspect="1" noChangeShapeType="1"/>
                <a:stCxn id="620549" idx="4"/>
                <a:endCxn id="620550"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12" name="AutoShape 11"/>
              <p:cNvCxnSpPr>
                <a:cxnSpLocks noChangeAspect="1" noChangeShapeType="1"/>
                <a:stCxn id="620552" idx="4"/>
                <a:endCxn id="620551"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13" name="AutoShape 12"/>
              <p:cNvCxnSpPr>
                <a:cxnSpLocks noChangeAspect="1" noChangeShapeType="1"/>
                <a:stCxn id="620550" idx="6"/>
                <a:endCxn id="620551"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14" name="AutoShape 13"/>
              <p:cNvCxnSpPr>
                <a:cxnSpLocks noChangeAspect="1" noChangeShapeType="1"/>
                <a:stCxn id="620552" idx="3"/>
                <a:endCxn id="620550"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15" name="AutoShape 14"/>
              <p:cNvCxnSpPr>
                <a:cxnSpLocks noChangeAspect="1" noChangeShapeType="1"/>
                <a:stCxn id="620549" idx="5"/>
                <a:endCxn id="620551"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20559" name="Oval 15"/>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60" name="Oval 16"/>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61" name="Oval 17"/>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62" name="Oval 18"/>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0220" name="AutoShape 19"/>
              <p:cNvCxnSpPr>
                <a:cxnSpLocks noChangeAspect="1" noChangeShapeType="1"/>
                <a:endCxn id="620560"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21" name="AutoShape 20"/>
              <p:cNvCxnSpPr>
                <a:cxnSpLocks noChangeAspect="1" noChangeShapeType="1"/>
                <a:stCxn id="620562" idx="4"/>
                <a:endCxn id="620561"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22" name="AutoShape 21"/>
              <p:cNvCxnSpPr>
                <a:cxnSpLocks noChangeAspect="1" noChangeShapeType="1"/>
                <a:stCxn id="620560" idx="6"/>
                <a:endCxn id="620561"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23" name="AutoShape 22"/>
              <p:cNvCxnSpPr>
                <a:cxnSpLocks noChangeAspect="1" noChangeShapeType="1"/>
                <a:stCxn id="620562" idx="3"/>
                <a:endCxn id="620560"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24" name="AutoShape 23"/>
              <p:cNvCxnSpPr>
                <a:cxnSpLocks noChangeAspect="1" noChangeShapeType="1"/>
                <a:stCxn id="620559" idx="6"/>
                <a:endCxn id="620550"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620568" name="Freeform 24"/>
            <p:cNvSpPr>
              <a:spLocks noChangeAspect="1"/>
            </p:cNvSpPr>
            <p:nvPr/>
          </p:nvSpPr>
          <p:spPr bwMode="auto">
            <a:xfrm>
              <a:off x="978" y="1779"/>
              <a:ext cx="2206" cy="2461"/>
            </a:xfrm>
            <a:custGeom>
              <a:avLst/>
              <a:gdLst/>
              <a:ahLst/>
              <a:cxnLst>
                <a:cxn ang="0">
                  <a:pos x="136" y="498"/>
                </a:cxn>
                <a:cxn ang="0">
                  <a:pos x="845" y="1245"/>
                </a:cxn>
                <a:cxn ang="0">
                  <a:pos x="461" y="2205"/>
                </a:cxn>
                <a:cxn ang="0">
                  <a:pos x="1613" y="2301"/>
                </a:cxn>
                <a:cxn ang="0">
                  <a:pos x="1229" y="1245"/>
                </a:cxn>
                <a:cxn ang="0">
                  <a:pos x="2141" y="717"/>
                </a:cxn>
                <a:cxn ang="0">
                  <a:pos x="1613" y="93"/>
                </a:cxn>
                <a:cxn ang="0">
                  <a:pos x="246" y="159"/>
                </a:cxn>
                <a:cxn ang="0">
                  <a:pos x="136" y="488"/>
                </a:cxn>
              </a:cxnLst>
              <a:rect l="0" t="0" r="r" b="b"/>
              <a:pathLst>
                <a:path w="2205" h="2461">
                  <a:moveTo>
                    <a:pt x="136" y="498"/>
                  </a:moveTo>
                  <a:cubicBezTo>
                    <a:pt x="251" y="624"/>
                    <a:pt x="791" y="961"/>
                    <a:pt x="845" y="1245"/>
                  </a:cubicBezTo>
                  <a:cubicBezTo>
                    <a:pt x="899" y="1529"/>
                    <a:pt x="333" y="2029"/>
                    <a:pt x="461" y="2205"/>
                  </a:cubicBezTo>
                  <a:cubicBezTo>
                    <a:pt x="589" y="2381"/>
                    <a:pt x="1485" y="2461"/>
                    <a:pt x="1613" y="2301"/>
                  </a:cubicBezTo>
                  <a:cubicBezTo>
                    <a:pt x="1741" y="2141"/>
                    <a:pt x="1141" y="1509"/>
                    <a:pt x="1229" y="1245"/>
                  </a:cubicBezTo>
                  <a:cubicBezTo>
                    <a:pt x="1317" y="981"/>
                    <a:pt x="2077" y="909"/>
                    <a:pt x="2141" y="717"/>
                  </a:cubicBezTo>
                  <a:cubicBezTo>
                    <a:pt x="2205" y="525"/>
                    <a:pt x="1929" y="186"/>
                    <a:pt x="1613" y="93"/>
                  </a:cubicBezTo>
                  <a:cubicBezTo>
                    <a:pt x="1297" y="0"/>
                    <a:pt x="492" y="93"/>
                    <a:pt x="246" y="159"/>
                  </a:cubicBezTo>
                  <a:cubicBezTo>
                    <a:pt x="0" y="225"/>
                    <a:pt x="159" y="420"/>
                    <a:pt x="136" y="488"/>
                  </a:cubicBezTo>
                </a:path>
              </a:pathLst>
            </a:custGeom>
            <a:noFill/>
            <a:ln w="5715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grpSp>
      <p:grpSp>
        <p:nvGrpSpPr>
          <p:cNvPr id="50179" name="Group 25"/>
          <p:cNvGrpSpPr>
            <a:grpSpLocks noChangeAspect="1"/>
          </p:cNvGrpSpPr>
          <p:nvPr/>
        </p:nvGrpSpPr>
        <p:grpSpPr bwMode="auto">
          <a:xfrm>
            <a:off x="152400" y="2232025"/>
            <a:ext cx="3879850" cy="2111375"/>
            <a:chOff x="1200" y="1392"/>
            <a:chExt cx="3264" cy="1776"/>
          </a:xfrm>
        </p:grpSpPr>
        <p:sp>
          <p:nvSpPr>
            <p:cNvPr id="620570" name="Oval 26"/>
            <p:cNvSpPr>
              <a:spLocks noChangeAspect="1" noChangeArrowheads="1"/>
            </p:cNvSpPr>
            <p:nvPr/>
          </p:nvSpPr>
          <p:spPr bwMode="auto">
            <a:xfrm>
              <a:off x="3217" y="1584"/>
              <a:ext cx="239"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71" name="Oval 27"/>
            <p:cNvSpPr>
              <a:spLocks noChangeAspect="1" noChangeArrowheads="1"/>
            </p:cNvSpPr>
            <p:nvPr/>
          </p:nvSpPr>
          <p:spPr bwMode="auto">
            <a:xfrm>
              <a:off x="3217" y="2448"/>
              <a:ext cx="239"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72" name="Oval 28"/>
            <p:cNvSpPr>
              <a:spLocks noChangeAspect="1" noChangeArrowheads="1"/>
            </p:cNvSpPr>
            <p:nvPr/>
          </p:nvSpPr>
          <p:spPr bwMode="auto">
            <a:xfrm>
              <a:off x="3985" y="2448"/>
              <a:ext cx="239"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73" name="Oval 29"/>
            <p:cNvSpPr>
              <a:spLocks noChangeAspect="1" noChangeArrowheads="1"/>
            </p:cNvSpPr>
            <p:nvPr/>
          </p:nvSpPr>
          <p:spPr bwMode="auto">
            <a:xfrm>
              <a:off x="3985" y="1584"/>
              <a:ext cx="239"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0188" name="AutoShape 30"/>
            <p:cNvCxnSpPr>
              <a:cxnSpLocks noChangeAspect="1" noChangeShapeType="1"/>
              <a:stCxn id="620570" idx="6"/>
              <a:endCxn id="620573" idx="2"/>
            </p:cNvCxnSpPr>
            <p:nvPr/>
          </p:nvCxnSpPr>
          <p:spPr bwMode="auto">
            <a:xfrm>
              <a:off x="3456" y="170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89" name="AutoShape 31"/>
            <p:cNvCxnSpPr>
              <a:cxnSpLocks noChangeAspect="1" noChangeShapeType="1"/>
              <a:stCxn id="620570" idx="4"/>
              <a:endCxn id="620571" idx="0"/>
            </p:cNvCxnSpPr>
            <p:nvPr/>
          </p:nvCxnSpPr>
          <p:spPr bwMode="auto">
            <a:xfrm>
              <a:off x="3336"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90" name="AutoShape 32"/>
            <p:cNvCxnSpPr>
              <a:cxnSpLocks noChangeAspect="1" noChangeShapeType="1"/>
              <a:stCxn id="620573" idx="4"/>
              <a:endCxn id="620572" idx="0"/>
            </p:cNvCxnSpPr>
            <p:nvPr/>
          </p:nvCxnSpPr>
          <p:spPr bwMode="auto">
            <a:xfrm>
              <a:off x="4104" y="1824"/>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91" name="AutoShape 33"/>
            <p:cNvCxnSpPr>
              <a:cxnSpLocks noChangeAspect="1" noChangeShapeType="1"/>
              <a:stCxn id="620571" idx="6"/>
              <a:endCxn id="620572" idx="2"/>
            </p:cNvCxnSpPr>
            <p:nvPr/>
          </p:nvCxnSpPr>
          <p:spPr bwMode="auto">
            <a:xfrm>
              <a:off x="3456" y="256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92" name="AutoShape 34"/>
            <p:cNvCxnSpPr>
              <a:cxnSpLocks noChangeAspect="1" noChangeShapeType="1"/>
              <a:stCxn id="620573" idx="3"/>
              <a:endCxn id="620571" idx="7"/>
            </p:cNvCxnSpPr>
            <p:nvPr/>
          </p:nvCxnSpPr>
          <p:spPr bwMode="auto">
            <a:xfrm flipH="1">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93" name="AutoShape 35"/>
            <p:cNvCxnSpPr>
              <a:cxnSpLocks noChangeAspect="1" noChangeShapeType="1"/>
              <a:stCxn id="620570" idx="5"/>
              <a:endCxn id="620572" idx="1"/>
            </p:cNvCxnSpPr>
            <p:nvPr/>
          </p:nvCxnSpPr>
          <p:spPr bwMode="auto">
            <a:xfrm>
              <a:off x="3421" y="1789"/>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20580" name="Oval 36"/>
            <p:cNvSpPr>
              <a:spLocks noChangeAspect="1" noChangeArrowheads="1"/>
            </p:cNvSpPr>
            <p:nvPr/>
          </p:nvSpPr>
          <p:spPr bwMode="auto">
            <a:xfrm>
              <a:off x="2413" y="292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81" name="Oval 37"/>
            <p:cNvSpPr>
              <a:spLocks noChangeAspect="1" noChangeArrowheads="1"/>
            </p:cNvSpPr>
            <p:nvPr/>
          </p:nvSpPr>
          <p:spPr bwMode="auto">
            <a:xfrm>
              <a:off x="1200" y="240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82" name="Oval 38"/>
            <p:cNvSpPr>
              <a:spLocks noChangeAspect="1" noChangeArrowheads="1"/>
            </p:cNvSpPr>
            <p:nvPr/>
          </p:nvSpPr>
          <p:spPr bwMode="auto">
            <a:xfrm>
              <a:off x="1968" y="240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20583" name="Oval 39"/>
            <p:cNvSpPr>
              <a:spLocks noChangeAspect="1" noChangeArrowheads="1"/>
            </p:cNvSpPr>
            <p:nvPr/>
          </p:nvSpPr>
          <p:spPr bwMode="auto">
            <a:xfrm>
              <a:off x="1968" y="153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0198" name="AutoShape 40"/>
            <p:cNvCxnSpPr>
              <a:cxnSpLocks noChangeAspect="1" noChangeShapeType="1"/>
              <a:endCxn id="620581" idx="5"/>
            </p:cNvCxnSpPr>
            <p:nvPr/>
          </p:nvCxnSpPr>
          <p:spPr bwMode="auto">
            <a:xfrm flipH="1" flipV="1">
              <a:off x="1405" y="2605"/>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199" name="AutoShape 41"/>
            <p:cNvCxnSpPr>
              <a:cxnSpLocks noChangeAspect="1" noChangeShapeType="1"/>
              <a:stCxn id="620583" idx="4"/>
              <a:endCxn id="620582" idx="0"/>
            </p:cNvCxnSpPr>
            <p:nvPr/>
          </p:nvCxnSpPr>
          <p:spPr bwMode="auto">
            <a:xfrm>
              <a:off x="2088" y="1776"/>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00" name="AutoShape 42"/>
            <p:cNvCxnSpPr>
              <a:cxnSpLocks noChangeAspect="1" noChangeShapeType="1"/>
              <a:stCxn id="620581" idx="6"/>
              <a:endCxn id="620582" idx="2"/>
            </p:cNvCxnSpPr>
            <p:nvPr/>
          </p:nvCxnSpPr>
          <p:spPr bwMode="auto">
            <a:xfrm>
              <a:off x="1440" y="2520"/>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01" name="AutoShape 43"/>
            <p:cNvCxnSpPr>
              <a:cxnSpLocks noChangeAspect="1" noChangeShapeType="1"/>
              <a:stCxn id="620583" idx="3"/>
              <a:endCxn id="620581" idx="7"/>
            </p:cNvCxnSpPr>
            <p:nvPr/>
          </p:nvCxnSpPr>
          <p:spPr bwMode="auto">
            <a:xfrm flipH="1">
              <a:off x="1405" y="1741"/>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0202" name="AutoShape 44"/>
            <p:cNvCxnSpPr>
              <a:cxnSpLocks noChangeAspect="1" noChangeShapeType="1"/>
              <a:stCxn id="620580" idx="6"/>
              <a:endCxn id="620571" idx="3"/>
            </p:cNvCxnSpPr>
            <p:nvPr/>
          </p:nvCxnSpPr>
          <p:spPr bwMode="auto">
            <a:xfrm flipV="1">
              <a:off x="2653" y="2653"/>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20589" name="Oval 45"/>
            <p:cNvSpPr>
              <a:spLocks noChangeAspect="1" noChangeArrowheads="1"/>
            </p:cNvSpPr>
            <p:nvPr/>
          </p:nvSpPr>
          <p:spPr bwMode="auto">
            <a:xfrm>
              <a:off x="2976" y="1392"/>
              <a:ext cx="1488" cy="1536"/>
            </a:xfrm>
            <a:prstGeom prst="ellipse">
              <a:avLst/>
            </a:prstGeom>
            <a:noFill/>
            <a:ln w="57150" cap="sq">
              <a:solidFill>
                <a:schemeClr val="hlink"/>
              </a:solidFill>
              <a:round/>
              <a:headEnd/>
              <a:tailEnd/>
            </a:ln>
            <a:effectLst/>
          </p:spPr>
          <p:txBody>
            <a:bodyPr wrap="none" lIns="274320" rIns="274320" anchor="ctr">
              <a:spAutoFit/>
            </a:bodyPr>
            <a:lstStyle/>
            <a:p>
              <a:pPr>
                <a:defRPr/>
              </a:pPr>
              <a:endParaRPr lang="en-CA"/>
            </a:p>
          </p:txBody>
        </p:sp>
      </p:grpSp>
      <p:sp>
        <p:nvSpPr>
          <p:cNvPr id="50180" name="Rectangle 46"/>
          <p:cNvSpPr>
            <a:spLocks noChangeArrowheads="1"/>
          </p:cNvSpPr>
          <p:nvPr/>
        </p:nvSpPr>
        <p:spPr bwMode="auto">
          <a:xfrm>
            <a:off x="5824538" y="1249363"/>
            <a:ext cx="28146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200">
                <a:solidFill>
                  <a:schemeClr val="tx2"/>
                </a:solidFill>
                <a:effectLst/>
              </a:rPr>
              <a:t>Independent Set</a:t>
            </a:r>
          </a:p>
        </p:txBody>
      </p:sp>
      <p:sp>
        <p:nvSpPr>
          <p:cNvPr id="50181" name="Rectangle 47"/>
          <p:cNvSpPr>
            <a:spLocks noChangeArrowheads="1"/>
          </p:cNvSpPr>
          <p:nvPr/>
        </p:nvSpPr>
        <p:spPr bwMode="auto">
          <a:xfrm>
            <a:off x="1447800" y="1219200"/>
            <a:ext cx="1268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200">
                <a:solidFill>
                  <a:schemeClr val="tx2"/>
                </a:solidFill>
                <a:effectLst/>
              </a:rPr>
              <a:t>Clique</a:t>
            </a:r>
          </a:p>
        </p:txBody>
      </p:sp>
      <p:sp>
        <p:nvSpPr>
          <p:cNvPr id="620592" name="Text Box 48"/>
          <p:cNvSpPr txBox="1">
            <a:spLocks noChangeArrowheads="1"/>
          </p:cNvSpPr>
          <p:nvPr/>
        </p:nvSpPr>
        <p:spPr bwMode="auto">
          <a:xfrm>
            <a:off x="228600" y="4791075"/>
            <a:ext cx="894715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Both instances are graphs: nodes &amp; edges</a:t>
            </a:r>
          </a:p>
          <a:p>
            <a:r>
              <a:rPr lang="en-US" altLang="en-US">
                <a:effectLst/>
              </a:rPr>
              <a:t>A clique solution is a subset of the nodes with edges.</a:t>
            </a:r>
          </a:p>
          <a:p>
            <a:r>
              <a:rPr lang="en-US" altLang="en-US">
                <a:effectLst/>
              </a:rPr>
              <a:t>An Ind Set solution is a subset of the nodes without edges.</a:t>
            </a:r>
          </a:p>
          <a:p>
            <a:endParaRPr lang="en-US" altLang="en-US">
              <a:effectLst/>
            </a:endParaRPr>
          </a:p>
        </p:txBody>
      </p:sp>
      <p:sp>
        <p:nvSpPr>
          <p:cNvPr id="49"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4: Look for similarities</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20592">
                                            <p:txEl>
                                              <p:pRg st="0" end="0"/>
                                            </p:txEl>
                                          </p:spTgt>
                                        </p:tgtEl>
                                        <p:attrNameLst>
                                          <p:attrName>style.visibility</p:attrName>
                                        </p:attrNameLst>
                                      </p:cBhvr>
                                      <p:to>
                                        <p:strVal val="visible"/>
                                      </p:to>
                                    </p:set>
                                    <p:anim calcmode="lin" valueType="num">
                                      <p:cBhvr additive="base">
                                        <p:cTn id="7" dur="500" fill="hold"/>
                                        <p:tgtEl>
                                          <p:spTgt spid="6205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2059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20592">
                                            <p:txEl>
                                              <p:pRg st="1" end="1"/>
                                            </p:txEl>
                                          </p:spTgt>
                                        </p:tgtEl>
                                        <p:attrNameLst>
                                          <p:attrName>style.visibility</p:attrName>
                                        </p:attrNameLst>
                                      </p:cBhvr>
                                      <p:to>
                                        <p:strVal val="visible"/>
                                      </p:to>
                                    </p:set>
                                    <p:anim calcmode="lin" valueType="num">
                                      <p:cBhvr additive="base">
                                        <p:cTn id="13" dur="500" fill="hold"/>
                                        <p:tgtEl>
                                          <p:spTgt spid="62059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2059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20592">
                                            <p:txEl>
                                              <p:pRg st="2" end="2"/>
                                            </p:txEl>
                                          </p:spTgt>
                                        </p:tgtEl>
                                        <p:attrNameLst>
                                          <p:attrName>style.visibility</p:attrName>
                                        </p:attrNameLst>
                                      </p:cBhvr>
                                      <p:to>
                                        <p:strVal val="visible"/>
                                      </p:to>
                                    </p:set>
                                    <p:anim calcmode="lin" valueType="num">
                                      <p:cBhvr additive="base">
                                        <p:cTn id="19" dur="500" fill="hold"/>
                                        <p:tgtEl>
                                          <p:spTgt spid="62059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2059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838200"/>
            <a:ext cx="5503863" cy="5943600"/>
          </a:xfrm>
          <a:noFill/>
          <a:extLst>
            <a:ext uri="{909E8E84-426E-40DD-AFC4-6F175D3DCCD1}">
              <a14:hiddenFill xmlns:a14="http://schemas.microsoft.com/office/drawing/2010/main">
                <a:solidFill>
                  <a:srgbClr val="FFFFFF"/>
                </a:solidFill>
              </a14:hiddenFill>
            </a:ext>
          </a:extLst>
        </p:spPr>
      </p:pic>
      <p:sp>
        <p:nvSpPr>
          <p:cNvPr id="966662" name="Oval 6"/>
          <p:cNvSpPr>
            <a:spLocks noChangeArrowheads="1"/>
          </p:cNvSpPr>
          <p:nvPr/>
        </p:nvSpPr>
        <p:spPr bwMode="auto">
          <a:xfrm>
            <a:off x="2590800" y="2846388"/>
            <a:ext cx="3494088" cy="735012"/>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66662"/>
                                        </p:tgtEl>
                                        <p:attrNameLst>
                                          <p:attrName>style.visibility</p:attrName>
                                        </p:attrNameLst>
                                      </p:cBhvr>
                                      <p:to>
                                        <p:strVal val="visible"/>
                                      </p:to>
                                    </p:set>
                                    <p:anim calcmode="lin" valueType="num">
                                      <p:cBhvr additive="base">
                                        <p:cTn id="7" dur="500" fill="hold"/>
                                        <p:tgtEl>
                                          <p:spTgt spid="966662"/>
                                        </p:tgtEl>
                                        <p:attrNameLst>
                                          <p:attrName>ppt_x</p:attrName>
                                        </p:attrNameLst>
                                      </p:cBhvr>
                                      <p:tavLst>
                                        <p:tav tm="0">
                                          <p:val>
                                            <p:strVal val="#ppt_x"/>
                                          </p:val>
                                        </p:tav>
                                        <p:tav tm="100000">
                                          <p:val>
                                            <p:strVal val="#ppt_x"/>
                                          </p:val>
                                        </p:tav>
                                      </p:tavLst>
                                    </p:anim>
                                    <p:anim calcmode="lin" valueType="num">
                                      <p:cBhvr additive="base">
                                        <p:cTn id="8" dur="500" fill="hold"/>
                                        <p:tgtEl>
                                          <p:spTgt spid="9666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666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Text Box 2"/>
          <p:cNvSpPr txBox="1">
            <a:spLocks noChangeArrowheads="1"/>
          </p:cNvSpPr>
          <p:nvPr/>
        </p:nvSpPr>
        <p:spPr bwMode="auto">
          <a:xfrm>
            <a:off x="5935663" y="1676400"/>
            <a:ext cx="549275" cy="579438"/>
          </a:xfrm>
          <a:prstGeom prst="rect">
            <a:avLst/>
          </a:prstGeom>
          <a:noFill/>
          <a:ln w="38100" cap="sq">
            <a:noFill/>
            <a:miter lim="800000"/>
            <a:headEnd/>
            <a:tailEnd/>
          </a:ln>
        </p:spPr>
        <p:txBody>
          <a:bodyPr wrap="none" lIns="274320" rIns="274320">
            <a:spAutoFit/>
          </a:bodyPr>
          <a:lstStyle/>
          <a:p>
            <a:pPr>
              <a:defRPr/>
            </a:pPr>
            <a:endParaRPr lang="en-US" sz="3200">
              <a:latin typeface="Monotype Corsiva" pitchFamily="66" charset="0"/>
            </a:endParaRPr>
          </a:p>
        </p:txBody>
      </p:sp>
      <p:grpSp>
        <p:nvGrpSpPr>
          <p:cNvPr id="6147"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8" name="Rectangle 7"/>
            <p:cNvSpPr/>
            <p:nvPr/>
          </p:nvSpPr>
          <p:spPr>
            <a:xfrm>
              <a:off x="7271948" y="300057"/>
              <a:ext cx="1795463" cy="523898"/>
            </a:xfrm>
            <a:prstGeom prst="rect">
              <a:avLst/>
            </a:prstGeom>
          </p:spPr>
          <p:txBody>
            <a:bodyPr wrap="none">
              <a:spAutoFit/>
            </a:bodyPr>
            <a:lstStyle/>
            <a:p>
              <a:pPr>
                <a:defRPr/>
              </a:pPr>
              <a:r>
                <a:rPr lang="en-US" dirty="0">
                  <a:solidFill>
                    <a:srgbClr val="FF00FF"/>
                  </a:solidFill>
                  <a:cs typeface="Times New Roman" pitchFamily="18" charset="0"/>
                </a:rPr>
                <a:t>Acceptable</a:t>
              </a:r>
              <a:endParaRPr lang="en-CA" dirty="0">
                <a:solidFill>
                  <a:srgbClr val="FF00FF"/>
                </a:solidFill>
              </a:endParaRPr>
            </a:p>
          </p:txBody>
        </p:sp>
      </p:grpSp>
      <p:grpSp>
        <p:nvGrpSpPr>
          <p:cNvPr id="6148" name="Group 4"/>
          <p:cNvGrpSpPr>
            <a:grpSpLocks/>
          </p:cNvGrpSpPr>
          <p:nvPr/>
        </p:nvGrpSpPr>
        <p:grpSpPr bwMode="auto">
          <a:xfrm>
            <a:off x="3810000" y="838200"/>
            <a:ext cx="5257800" cy="5918200"/>
            <a:chOff x="2400" y="528"/>
            <a:chExt cx="3312" cy="3728"/>
          </a:xfrm>
        </p:grpSpPr>
        <p:sp>
          <p:nvSpPr>
            <p:cNvPr id="10"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6257"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13" name="Rectangle 12"/>
          <p:cNvSpPr/>
          <p:nvPr/>
        </p:nvSpPr>
        <p:spPr>
          <a:xfrm>
            <a:off x="152400" y="838200"/>
            <a:ext cx="4267200" cy="1384300"/>
          </a:xfrm>
          <a:prstGeom prst="rect">
            <a:avLst/>
          </a:prstGeom>
        </p:spPr>
        <p:txBody>
          <a:bodyPr>
            <a:spAutoFit/>
          </a:bodyPr>
          <a:lstStyle/>
          <a:p>
            <a:pPr>
              <a:defRPr/>
            </a:pPr>
            <a:r>
              <a:rPr lang="en-US" dirty="0">
                <a:cs typeface="Times New Roman" pitchFamily="18" charset="0"/>
              </a:rPr>
              <a:t>Is there a language</a:t>
            </a:r>
            <a:br>
              <a:rPr lang="en-US" dirty="0">
                <a:cs typeface="Times New Roman" pitchFamily="18" charset="0"/>
              </a:rPr>
            </a:br>
            <a:r>
              <a:rPr lang="en-US" dirty="0">
                <a:cs typeface="Times New Roman" pitchFamily="18" charset="0"/>
              </a:rPr>
              <a:t>that can be </a:t>
            </a:r>
            <a:r>
              <a:rPr lang="en-US" dirty="0">
                <a:solidFill>
                  <a:srgbClr val="FF00FF"/>
                </a:solidFill>
                <a:cs typeface="Times New Roman" pitchFamily="18" charset="0"/>
              </a:rPr>
              <a:t>accepted</a:t>
            </a:r>
            <a:r>
              <a:rPr lang="en-US" dirty="0">
                <a:cs typeface="Times New Roman" pitchFamily="18" charset="0"/>
              </a:rPr>
              <a:t/>
            </a:r>
            <a:br>
              <a:rPr lang="en-US" dirty="0">
                <a:cs typeface="Times New Roman" pitchFamily="18" charset="0"/>
              </a:rPr>
            </a:br>
            <a:r>
              <a:rPr lang="en-US" dirty="0">
                <a:cs typeface="Times New Roman" pitchFamily="18" charset="0"/>
              </a:rPr>
              <a:t>but not </a:t>
            </a:r>
            <a:r>
              <a:rPr lang="en-US" dirty="0">
                <a:solidFill>
                  <a:srgbClr val="C00000"/>
                </a:solidFill>
                <a:cs typeface="Times New Roman" pitchFamily="18" charset="0"/>
              </a:rPr>
              <a:t>computed</a:t>
            </a:r>
            <a:r>
              <a:rPr lang="en-US" dirty="0">
                <a:cs typeface="Times New Roman" pitchFamily="18" charset="0"/>
              </a:rPr>
              <a:t>?</a:t>
            </a:r>
          </a:p>
        </p:txBody>
      </p:sp>
      <p:sp>
        <p:nvSpPr>
          <p:cNvPr id="14" name="Rectangle 13"/>
          <p:cNvSpPr/>
          <p:nvPr/>
        </p:nvSpPr>
        <p:spPr>
          <a:xfrm>
            <a:off x="152400" y="4038600"/>
            <a:ext cx="4760913" cy="1816100"/>
          </a:xfrm>
          <a:prstGeom prst="rect">
            <a:avLst/>
          </a:prstGeom>
        </p:spPr>
        <p:txBody>
          <a:bodyPr wrap="none">
            <a:spAutoFit/>
          </a:bodyPr>
          <a:lstStyle/>
          <a:p>
            <a:pPr>
              <a:defRPr/>
            </a:pPr>
            <a:r>
              <a:rPr lang="en-US" dirty="0">
                <a:cs typeface="Times New Roman" pitchFamily="18" charset="0"/>
              </a:rPr>
              <a:t>Turing proves </a:t>
            </a:r>
            <a:r>
              <a:rPr lang="en-US" dirty="0" err="1">
                <a:cs typeface="Times New Roman" pitchFamily="18" charset="0"/>
              </a:rPr>
              <a:t>uncomputable</a:t>
            </a:r>
            <a:r>
              <a:rPr lang="en-US" dirty="0">
                <a:cs typeface="Times New Roman" pitchFamily="18" charset="0"/>
              </a:rPr>
              <a:t>.</a:t>
            </a:r>
          </a:p>
          <a:p>
            <a:pPr>
              <a:defRPr/>
            </a:pPr>
            <a:r>
              <a:rPr lang="en-US" dirty="0" err="1">
                <a:solidFill>
                  <a:srgbClr val="FF00FF"/>
                </a:solidFill>
                <a:cs typeface="Times New Roman" pitchFamily="18" charset="0"/>
              </a:rPr>
              <a:t>Alg</a:t>
            </a:r>
            <a:r>
              <a:rPr lang="en-US" dirty="0">
                <a:cs typeface="Times New Roman" pitchFamily="18" charset="0"/>
              </a:rPr>
              <a:t>: Run </a:t>
            </a:r>
            <a:r>
              <a:rPr lang="en-US" i="1" dirty="0">
                <a:solidFill>
                  <a:schemeClr val="accent2"/>
                </a:solidFill>
                <a:cs typeface="Times New Roman" pitchFamily="18" charset="0"/>
              </a:rPr>
              <a:t>M</a:t>
            </a:r>
            <a:r>
              <a:rPr lang="en-US" dirty="0">
                <a:cs typeface="Times New Roman" pitchFamily="18" charset="0"/>
              </a:rPr>
              <a:t> on </a:t>
            </a:r>
            <a:r>
              <a:rPr lang="en-US" i="1" dirty="0">
                <a:solidFill>
                  <a:schemeClr val="accent2"/>
                </a:solidFill>
                <a:cs typeface="Times New Roman" pitchFamily="18" charset="0"/>
              </a:rPr>
              <a:t>I</a:t>
            </a:r>
            <a:r>
              <a:rPr lang="en-CA" dirty="0"/>
              <a:t>.</a:t>
            </a:r>
          </a:p>
          <a:p>
            <a:pPr>
              <a:defRPr/>
            </a:pPr>
            <a:r>
              <a:rPr lang="en-CA" dirty="0">
                <a:cs typeface="Times New Roman" pitchFamily="18" charset="0"/>
              </a:rPr>
              <a:t>   If it halts halt and say “yes”</a:t>
            </a:r>
          </a:p>
          <a:p>
            <a:pPr>
              <a:defRPr/>
            </a:pPr>
            <a:r>
              <a:rPr lang="en-CA" dirty="0">
                <a:cs typeface="Times New Roman" pitchFamily="18" charset="0"/>
              </a:rPr>
              <a:t>   If it does not halt run forever.</a:t>
            </a:r>
            <a:endParaRPr lang="en-US" dirty="0">
              <a:cs typeface="Times New Roman" pitchFamily="18" charset="0"/>
            </a:endParaRPr>
          </a:p>
        </p:txBody>
      </p:sp>
      <p:sp>
        <p:nvSpPr>
          <p:cNvPr id="15" name="Text Box 2"/>
          <p:cNvSpPr txBox="1">
            <a:spLocks noChangeArrowheads="1"/>
          </p:cNvSpPr>
          <p:nvPr/>
        </p:nvSpPr>
        <p:spPr bwMode="auto">
          <a:xfrm>
            <a:off x="76200" y="2362200"/>
            <a:ext cx="3198813" cy="1384300"/>
          </a:xfrm>
          <a:prstGeom prst="rect">
            <a:avLst/>
          </a:prstGeom>
          <a:noFill/>
          <a:ln w="9525">
            <a:noFill/>
            <a:miter lim="800000"/>
            <a:headEnd/>
            <a:tailEnd/>
          </a:ln>
        </p:spPr>
        <p:txBody>
          <a:bodyPr>
            <a:spAutoFit/>
          </a:bodyPr>
          <a:lstStyle/>
          <a:p>
            <a:pPr>
              <a:defRPr/>
            </a:pPr>
            <a:r>
              <a:rPr lang="en-US" i="1" dirty="0">
                <a:solidFill>
                  <a:schemeClr val="accent2"/>
                </a:solidFill>
              </a:rPr>
              <a:t>Halting(M,I) </a:t>
            </a:r>
            <a:r>
              <a:rPr lang="en-US" dirty="0"/>
              <a:t/>
            </a:r>
            <a:br>
              <a:rPr lang="en-US" dirty="0"/>
            </a:br>
            <a:r>
              <a:rPr lang="en-US" dirty="0"/>
              <a:t>  = Does TM </a:t>
            </a:r>
            <a:r>
              <a:rPr lang="en-US" i="1" dirty="0">
                <a:solidFill>
                  <a:schemeClr val="accent2"/>
                </a:solidFill>
              </a:rPr>
              <a:t>M</a:t>
            </a:r>
            <a:r>
              <a:rPr lang="en-US" dirty="0"/>
              <a:t> halt </a:t>
            </a:r>
            <a:br>
              <a:rPr lang="en-US" dirty="0"/>
            </a:br>
            <a:r>
              <a:rPr lang="en-US" dirty="0"/>
              <a:t>     on input </a:t>
            </a:r>
            <a:r>
              <a:rPr lang="en-US" i="1" dirty="0">
                <a:solidFill>
                  <a:schemeClr val="accent2"/>
                </a:solidFill>
              </a:rPr>
              <a:t>I</a:t>
            </a:r>
            <a:r>
              <a:rPr lang="en-US" dirty="0"/>
              <a:t>.</a:t>
            </a:r>
          </a:p>
        </p:txBody>
      </p:sp>
      <p:sp>
        <p:nvSpPr>
          <p:cNvPr id="17" name="Text Box 32"/>
          <p:cNvSpPr txBox="1">
            <a:spLocks noChangeArrowheads="1"/>
          </p:cNvSpPr>
          <p:nvPr/>
        </p:nvSpPr>
        <p:spPr bwMode="auto">
          <a:xfrm>
            <a:off x="4356100" y="617538"/>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sp>
        <p:nvSpPr>
          <p:cNvPr id="18"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grpSp>
        <p:nvGrpSpPr>
          <p:cNvPr id="6154" name="Group 28"/>
          <p:cNvGrpSpPr>
            <a:grpSpLocks/>
          </p:cNvGrpSpPr>
          <p:nvPr/>
        </p:nvGrpSpPr>
        <p:grpSpPr bwMode="auto">
          <a:xfrm flipH="1">
            <a:off x="7991475" y="4430713"/>
            <a:ext cx="1076325" cy="2274887"/>
            <a:chOff x="3915" y="446"/>
            <a:chExt cx="678" cy="1433"/>
          </a:xfrm>
        </p:grpSpPr>
        <p:sp>
          <p:nvSpPr>
            <p:cNvPr id="20"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2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2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2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2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2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2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2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2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2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3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3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3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3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3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3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3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3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3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3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4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4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4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4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4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4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4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4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4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4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5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5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5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5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5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5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5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5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5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5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6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6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6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6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6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6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6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6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6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6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7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7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7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7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7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7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7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7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7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7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8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8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8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8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8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8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8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8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8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8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9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9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9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9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9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9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9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9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9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9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0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0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0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0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0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0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0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0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0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0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1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1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1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1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1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1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1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1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1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1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2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xEl>
                                              <p:pRg st="1" end="1"/>
                                            </p:txEl>
                                          </p:spTgt>
                                        </p:tgtEl>
                                        <p:attrNameLst>
                                          <p:attrName>style.visibility</p:attrName>
                                        </p:attrNameLst>
                                      </p:cBhvr>
                                      <p:to>
                                        <p:strVal val="visible"/>
                                      </p:to>
                                    </p:set>
                                    <p:anim calcmode="lin" valueType="num">
                                      <p:cBhvr additive="base">
                                        <p:cTn id="25"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
                                            <p:txEl>
                                              <p:pRg st="2" end="2"/>
                                            </p:txEl>
                                          </p:spTgt>
                                        </p:tgtEl>
                                        <p:attrNameLst>
                                          <p:attrName>style.visibility</p:attrName>
                                        </p:attrNameLst>
                                      </p:cBhvr>
                                      <p:to>
                                        <p:strVal val="visible"/>
                                      </p:to>
                                    </p:set>
                                    <p:anim calcmode="lin" valueType="num">
                                      <p:cBhvr additive="base">
                                        <p:cTn id="31"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4">
                                            <p:txEl>
                                              <p:pRg st="3" end="3"/>
                                            </p:txEl>
                                          </p:spTgt>
                                        </p:tgtEl>
                                        <p:attrNameLst>
                                          <p:attrName>style.visibility</p:attrName>
                                        </p:attrNameLst>
                                      </p:cBhvr>
                                      <p:to>
                                        <p:strVal val="visible"/>
                                      </p:to>
                                    </p:set>
                                    <p:anim calcmode="lin" valueType="num">
                                      <p:cBhvr additive="base">
                                        <p:cTn id="3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bldLvl="2" autoUpdateAnimBg="0"/>
      <p:bldP spid="1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2258"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59"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0"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1"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2"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3"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4"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5"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6"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7"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2268"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52273"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52227"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2235"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36"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37"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38"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39"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40"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2245"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46"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47"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48"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2249"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4206875" cy="519113"/>
          </a:xfrm>
          <a:prstGeom prst="rect">
            <a:avLst/>
          </a:prstGeom>
          <a:noFill/>
          <a:ln w="57150" cap="sq">
            <a:noFill/>
            <a:miter lim="800000"/>
            <a:headEnd/>
            <a:tailEnd/>
          </a:ln>
          <a:effectLst/>
        </p:spPr>
        <p:txBody>
          <a:bodyPr wrap="none" lIns="274320" rIns="274320">
            <a:spAutoFit/>
          </a:bodyPr>
          <a:lstStyle/>
          <a:p>
            <a:pPr>
              <a:defRPr/>
            </a:pPr>
            <a:r>
              <a:rPr lang="en-US" dirty="0" err="1">
                <a:solidFill>
                  <a:schemeClr val="tx2"/>
                </a:solidFill>
                <a:effectLst>
                  <a:outerShdw blurRad="38100" dist="38100" dir="2700000" algn="tl">
                    <a:srgbClr val="000000"/>
                  </a:outerShdw>
                </a:effectLst>
              </a:rPr>
              <a:t>I</a:t>
            </a:r>
            <a:r>
              <a:rPr lang="en-US" baseline="-25000" dirty="0" err="1">
                <a:solidFill>
                  <a:schemeClr val="tx2"/>
                </a:solidFill>
                <a:effectLst>
                  <a:outerShdw blurRad="38100" dist="38100" dir="2700000" algn="tl">
                    <a:srgbClr val="000000"/>
                  </a:outerShdw>
                </a:effectLst>
              </a:rPr>
              <a:t>oracle</a:t>
            </a:r>
            <a:r>
              <a:rPr lang="en-US" dirty="0">
                <a:solidFill>
                  <a:schemeClr val="tx2"/>
                </a:solidFill>
                <a:effectLst>
                  <a:outerShdw blurRad="38100" dist="38100" dir="2700000" algn="tl">
                    <a:srgbClr val="000000"/>
                  </a:outerShdw>
                </a:effectLst>
              </a:rPr>
              <a:t> </a:t>
            </a:r>
            <a:r>
              <a:rPr lang="en-US" dirty="0">
                <a:effectLst>
                  <a:outerShdw blurRad="38100" dist="38100" dir="2700000" algn="tl">
                    <a:srgbClr val="000000"/>
                  </a:outerShdw>
                </a:effectLst>
              </a:rPr>
              <a:t>= </a:t>
            </a:r>
            <a:r>
              <a:rPr lang="en-US" dirty="0" err="1">
                <a:effectLst>
                  <a:outerShdw blurRad="38100" dist="38100" dir="2700000" algn="tl">
                    <a:srgbClr val="000000"/>
                  </a:outerShdw>
                </a:effectLst>
              </a:rPr>
              <a:t>InstanceMap</a:t>
            </a:r>
            <a:r>
              <a:rPr lang="en-US" dirty="0">
                <a:effectLst>
                  <a:outerShdw blurRad="38100" dist="38100" dir="2700000" algn="tl">
                    <a:srgbClr val="000000"/>
                  </a:outerShdw>
                </a:effectLst>
              </a:rPr>
              <a:t>(</a:t>
            </a:r>
            <a:r>
              <a:rPr lang="en-US" dirty="0" err="1">
                <a:effectLst>
                  <a:outerShdw blurRad="38100" dist="38100" dir="2700000" algn="tl">
                    <a:srgbClr val="000000"/>
                  </a:outerShdw>
                </a:effectLst>
              </a:rPr>
              <a:t>I</a:t>
            </a:r>
            <a:r>
              <a:rPr lang="en-US" baseline="-25000" dirty="0" err="1">
                <a:effectLst>
                  <a:outerShdw blurRad="38100" dist="38100" dir="2700000" algn="tl">
                    <a:srgbClr val="000000"/>
                  </a:outerShdw>
                </a:effectLst>
              </a:rPr>
              <a:t>alg</a:t>
            </a:r>
            <a:r>
              <a:rPr lang="en-US" dirty="0">
                <a:effectLst>
                  <a:outerShdw blurRad="38100" dist="38100" dir="2700000" algn="tl">
                    <a:srgbClr val="000000"/>
                  </a:outerShdw>
                </a:effectLst>
              </a:rPr>
              <a:t>)</a:t>
            </a:r>
            <a:r>
              <a:rPr lang="en-US" dirty="0">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sp>
        <p:nvSpPr>
          <p:cNvPr id="57"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68051"/>
                                        </p:tgtEl>
                                        <p:attrNameLst>
                                          <p:attrName>style.visibility</p:attrName>
                                        </p:attrNameLst>
                                      </p:cBhvr>
                                      <p:to>
                                        <p:strVal val="visible"/>
                                      </p:to>
                                    </p:set>
                                    <p:anim calcmode="lin" valueType="num">
                                      <p:cBhvr additive="base">
                                        <p:cTn id="7" dur="500" fill="hold"/>
                                        <p:tgtEl>
                                          <p:spTgt spid="768051"/>
                                        </p:tgtEl>
                                        <p:attrNameLst>
                                          <p:attrName>ppt_x</p:attrName>
                                        </p:attrNameLst>
                                      </p:cBhvr>
                                      <p:tavLst>
                                        <p:tav tm="0">
                                          <p:val>
                                            <p:strVal val="#ppt_x"/>
                                          </p:val>
                                        </p:tav>
                                        <p:tav tm="100000">
                                          <p:val>
                                            <p:strVal val="#ppt_x"/>
                                          </p:val>
                                        </p:tav>
                                      </p:tavLst>
                                    </p:anim>
                                    <p:anim calcmode="lin" valueType="num">
                                      <p:cBhvr additive="base">
                                        <p:cTn id="8" dur="500" fill="hold"/>
                                        <p:tgtEl>
                                          <p:spTgt spid="76805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5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34" name="Rectangle 22"/>
          <p:cNvSpPr>
            <a:spLocks noChangeArrowheads="1"/>
          </p:cNvSpPr>
          <p:nvPr/>
        </p:nvSpPr>
        <p:spPr bwMode="auto">
          <a:xfrm>
            <a:off x="152400" y="3505200"/>
            <a:ext cx="1344613"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effectLst/>
              </a:rPr>
              <a:t> </a:t>
            </a:r>
          </a:p>
        </p:txBody>
      </p:sp>
      <p:sp>
        <p:nvSpPr>
          <p:cNvPr id="755735" name="Rectangle 23"/>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sp>
        <p:nvSpPr>
          <p:cNvPr id="53252" name="Oval 54"/>
          <p:cNvSpPr>
            <a:spLocks noChangeArrowheads="1"/>
          </p:cNvSpPr>
          <p:nvPr/>
        </p:nvSpPr>
        <p:spPr bwMode="auto">
          <a:xfrm>
            <a:off x="1489075" y="1219200"/>
            <a:ext cx="4378325" cy="22860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53" name="Oval 55"/>
          <p:cNvSpPr>
            <a:spLocks noChangeArrowheads="1"/>
          </p:cNvSpPr>
          <p:nvPr/>
        </p:nvSpPr>
        <p:spPr bwMode="auto">
          <a:xfrm>
            <a:off x="1489075" y="4024313"/>
            <a:ext cx="6588125" cy="2605087"/>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54" name="Oval 56"/>
          <p:cNvSpPr>
            <a:spLocks noChangeArrowheads="1"/>
          </p:cNvSpPr>
          <p:nvPr/>
        </p:nvSpPr>
        <p:spPr bwMode="auto">
          <a:xfrm>
            <a:off x="4114800" y="16764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2" name="Group 60"/>
          <p:cNvGrpSpPr>
            <a:grpSpLocks/>
          </p:cNvGrpSpPr>
          <p:nvPr/>
        </p:nvGrpSpPr>
        <p:grpSpPr bwMode="auto">
          <a:xfrm>
            <a:off x="2438400" y="776288"/>
            <a:ext cx="1722438" cy="3033712"/>
            <a:chOff x="1555" y="489"/>
            <a:chExt cx="1085" cy="1911"/>
          </a:xfrm>
        </p:grpSpPr>
        <p:sp>
          <p:nvSpPr>
            <p:cNvPr id="755769" name="Freeform 57"/>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53276" name="Text Box 58"/>
            <p:cNvSpPr txBox="1">
              <a:spLocks noChangeArrowheads="1"/>
            </p:cNvSpPr>
            <p:nvPr/>
          </p:nvSpPr>
          <p:spPr bwMode="auto">
            <a:xfrm>
              <a:off x="1555" y="504"/>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53277" name="Text Box 59"/>
            <p:cNvSpPr txBox="1">
              <a:spLocks noChangeArrowheads="1"/>
            </p:cNvSpPr>
            <p:nvPr/>
          </p:nvSpPr>
          <p:spPr bwMode="auto">
            <a:xfrm>
              <a:off x="1872" y="489"/>
              <a:ext cx="6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grpSp>
        <p:nvGrpSpPr>
          <p:cNvPr id="3" name="Group 61"/>
          <p:cNvGrpSpPr>
            <a:grpSpLocks/>
          </p:cNvGrpSpPr>
          <p:nvPr/>
        </p:nvGrpSpPr>
        <p:grpSpPr bwMode="auto">
          <a:xfrm>
            <a:off x="3962400" y="3595688"/>
            <a:ext cx="1905000" cy="3262312"/>
            <a:chOff x="1555" y="489"/>
            <a:chExt cx="1085" cy="1911"/>
          </a:xfrm>
        </p:grpSpPr>
        <p:sp>
          <p:nvSpPr>
            <p:cNvPr id="755774" name="Freeform 62"/>
            <p:cNvSpPr>
              <a:spLocks/>
            </p:cNvSpPr>
            <p:nvPr/>
          </p:nvSpPr>
          <p:spPr bwMode="auto">
            <a:xfrm>
              <a:off x="1920" y="576"/>
              <a:ext cx="720" cy="1824"/>
            </a:xfrm>
            <a:custGeom>
              <a:avLst/>
              <a:gdLst/>
              <a:ahLst/>
              <a:cxnLst>
                <a:cxn ang="0">
                  <a:pos x="0" y="0"/>
                </a:cxn>
                <a:cxn ang="0">
                  <a:pos x="392" y="672"/>
                </a:cxn>
                <a:cxn ang="0">
                  <a:pos x="408" y="1208"/>
                </a:cxn>
                <a:cxn ang="0">
                  <a:pos x="720" y="1824"/>
                </a:cxn>
              </a:cxnLst>
              <a:rect l="0" t="0" r="r" b="b"/>
              <a:pathLst>
                <a:path w="720" h="1824">
                  <a:moveTo>
                    <a:pt x="0" y="0"/>
                  </a:moveTo>
                  <a:cubicBezTo>
                    <a:pt x="65" y="112"/>
                    <a:pt x="324" y="471"/>
                    <a:pt x="392" y="672"/>
                  </a:cubicBezTo>
                  <a:cubicBezTo>
                    <a:pt x="460" y="873"/>
                    <a:pt x="353" y="1016"/>
                    <a:pt x="408" y="1208"/>
                  </a:cubicBezTo>
                  <a:cubicBezTo>
                    <a:pt x="463" y="1400"/>
                    <a:pt x="655" y="1696"/>
                    <a:pt x="720" y="1824"/>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53273" name="Text Box 63"/>
            <p:cNvSpPr txBox="1">
              <a:spLocks noChangeArrowheads="1"/>
            </p:cNvSpPr>
            <p:nvPr/>
          </p:nvSpPr>
          <p:spPr bwMode="auto">
            <a:xfrm>
              <a:off x="1555" y="504"/>
              <a:ext cx="515"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no</a:t>
              </a:r>
            </a:p>
          </p:txBody>
        </p:sp>
        <p:sp>
          <p:nvSpPr>
            <p:cNvPr id="53274" name="Text Box 64"/>
            <p:cNvSpPr txBox="1">
              <a:spLocks noChangeArrowheads="1"/>
            </p:cNvSpPr>
            <p:nvPr/>
          </p:nvSpPr>
          <p:spPr bwMode="auto">
            <a:xfrm>
              <a:off x="1872" y="489"/>
              <a:ext cx="583"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yes</a:t>
              </a:r>
            </a:p>
          </p:txBody>
        </p:sp>
      </p:grpSp>
      <p:sp>
        <p:nvSpPr>
          <p:cNvPr id="53257" name="Oval 65"/>
          <p:cNvSpPr>
            <a:spLocks noChangeArrowheads="1"/>
          </p:cNvSpPr>
          <p:nvPr/>
        </p:nvSpPr>
        <p:spPr bwMode="auto">
          <a:xfrm>
            <a:off x="4800600" y="2062163"/>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58" name="Oval 66"/>
          <p:cNvSpPr>
            <a:spLocks noChangeArrowheads="1"/>
          </p:cNvSpPr>
          <p:nvPr/>
        </p:nvSpPr>
        <p:spPr bwMode="auto">
          <a:xfrm>
            <a:off x="2400300" y="24003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59" name="Oval 67"/>
          <p:cNvSpPr>
            <a:spLocks noChangeArrowheads="1"/>
          </p:cNvSpPr>
          <p:nvPr/>
        </p:nvSpPr>
        <p:spPr bwMode="auto">
          <a:xfrm>
            <a:off x="3124200" y="2133600"/>
            <a:ext cx="76200" cy="76200"/>
          </a:xfrm>
          <a:prstGeom prst="ellipse">
            <a:avLst/>
          </a:prstGeom>
          <a:noFill/>
          <a:ln w="381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0" name="Oval 68"/>
          <p:cNvSpPr>
            <a:spLocks noChangeArrowheads="1"/>
          </p:cNvSpPr>
          <p:nvPr/>
        </p:nvSpPr>
        <p:spPr bwMode="auto">
          <a:xfrm>
            <a:off x="3784600" y="48006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1" name="Oval 69"/>
          <p:cNvSpPr>
            <a:spLocks noChangeArrowheads="1"/>
          </p:cNvSpPr>
          <p:nvPr/>
        </p:nvSpPr>
        <p:spPr bwMode="auto">
          <a:xfrm>
            <a:off x="2946400" y="55753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2" name="Oval 70"/>
          <p:cNvSpPr>
            <a:spLocks noChangeArrowheads="1"/>
          </p:cNvSpPr>
          <p:nvPr/>
        </p:nvSpPr>
        <p:spPr bwMode="auto">
          <a:xfrm>
            <a:off x="47244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3" name="Oval 71"/>
          <p:cNvSpPr>
            <a:spLocks noChangeArrowheads="1"/>
          </p:cNvSpPr>
          <p:nvPr/>
        </p:nvSpPr>
        <p:spPr bwMode="auto">
          <a:xfrm>
            <a:off x="6019800" y="57912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4" name="Oval 72"/>
          <p:cNvSpPr>
            <a:spLocks noChangeArrowheads="1"/>
          </p:cNvSpPr>
          <p:nvPr/>
        </p:nvSpPr>
        <p:spPr bwMode="auto">
          <a:xfrm>
            <a:off x="6705600" y="4876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3265" name="Oval 73"/>
          <p:cNvSpPr>
            <a:spLocks noChangeArrowheads="1"/>
          </p:cNvSpPr>
          <p:nvPr/>
        </p:nvSpPr>
        <p:spPr bwMode="auto">
          <a:xfrm>
            <a:off x="7162800" y="5638800"/>
            <a:ext cx="76200" cy="76200"/>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55786" name="Line 74"/>
          <p:cNvSpPr>
            <a:spLocks noChangeShapeType="1"/>
          </p:cNvSpPr>
          <p:nvPr/>
        </p:nvSpPr>
        <p:spPr bwMode="auto">
          <a:xfrm>
            <a:off x="2468563" y="2514600"/>
            <a:ext cx="503237" cy="30480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7" name="Line 75"/>
          <p:cNvSpPr>
            <a:spLocks noChangeShapeType="1"/>
          </p:cNvSpPr>
          <p:nvPr/>
        </p:nvSpPr>
        <p:spPr bwMode="auto">
          <a:xfrm>
            <a:off x="3187700" y="2235200"/>
            <a:ext cx="622300" cy="25654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8" name="Line 76"/>
          <p:cNvSpPr>
            <a:spLocks noChangeShapeType="1"/>
          </p:cNvSpPr>
          <p:nvPr/>
        </p:nvSpPr>
        <p:spPr bwMode="auto">
          <a:xfrm>
            <a:off x="4178300" y="1778000"/>
            <a:ext cx="1841500" cy="40132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89" name="Line 77"/>
          <p:cNvSpPr>
            <a:spLocks noChangeShapeType="1"/>
          </p:cNvSpPr>
          <p:nvPr/>
        </p:nvSpPr>
        <p:spPr bwMode="auto">
          <a:xfrm>
            <a:off x="4876800" y="2159000"/>
            <a:ext cx="1828800" cy="2717800"/>
          </a:xfrm>
          <a:prstGeom prst="line">
            <a:avLst/>
          </a:prstGeom>
          <a:noFill/>
          <a:ln w="25400" cap="sq">
            <a:solidFill>
              <a:srgbClr val="FF00FF"/>
            </a:solidFill>
            <a:round/>
            <a:headEnd/>
            <a:tailEnd type="triangle" w="med" len="med"/>
          </a:ln>
          <a:effectLst/>
        </p:spPr>
        <p:txBody>
          <a:bodyPr lIns="274320" rIns="274320">
            <a:spAutoFit/>
          </a:bodyPr>
          <a:lstStyle/>
          <a:p>
            <a:pPr>
              <a:defRPr/>
            </a:pPr>
            <a:endParaRPr lang="en-CA"/>
          </a:p>
        </p:txBody>
      </p:sp>
      <p:sp>
        <p:nvSpPr>
          <p:cNvPr id="755793" name="Text Box 81"/>
          <p:cNvSpPr txBox="1">
            <a:spLocks noChangeArrowheads="1"/>
          </p:cNvSpPr>
          <p:nvPr/>
        </p:nvSpPr>
        <p:spPr bwMode="auto">
          <a:xfrm>
            <a:off x="5867400" y="2635250"/>
            <a:ext cx="3321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Yes mapped to Yes</a:t>
            </a:r>
          </a:p>
          <a:p>
            <a:pPr algn="ctr"/>
            <a:r>
              <a:rPr lang="en-US" altLang="en-US">
                <a:effectLst/>
              </a:rPr>
              <a:t>No to No</a:t>
            </a:r>
          </a:p>
        </p:txBody>
      </p:sp>
      <p:sp>
        <p:nvSpPr>
          <p:cNvPr id="3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5: Instance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55793"/>
                                        </p:tgtEl>
                                        <p:attrNameLst>
                                          <p:attrName>style.visibility</p:attrName>
                                        </p:attrNameLst>
                                      </p:cBhvr>
                                      <p:to>
                                        <p:strVal val="visible"/>
                                      </p:to>
                                    </p:set>
                                    <p:anim calcmode="lin" valueType="num">
                                      <p:cBhvr additive="base">
                                        <p:cTn id="15" dur="500" fill="hold"/>
                                        <p:tgtEl>
                                          <p:spTgt spid="755793"/>
                                        </p:tgtEl>
                                        <p:attrNameLst>
                                          <p:attrName>ppt_x</p:attrName>
                                        </p:attrNameLst>
                                      </p:cBhvr>
                                      <p:tavLst>
                                        <p:tav tm="0">
                                          <p:val>
                                            <p:strVal val="#ppt_x"/>
                                          </p:val>
                                        </p:tav>
                                        <p:tav tm="100000">
                                          <p:val>
                                            <p:strVal val="#ppt_x"/>
                                          </p:val>
                                        </p:tav>
                                      </p:tavLst>
                                    </p:anim>
                                    <p:anim calcmode="lin" valueType="num">
                                      <p:cBhvr additive="base">
                                        <p:cTn id="16" dur="500" fill="hold"/>
                                        <p:tgtEl>
                                          <p:spTgt spid="7557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579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838200"/>
            <a:ext cx="5503863" cy="5943600"/>
          </a:xfrm>
          <a:noFill/>
          <a:extLst>
            <a:ext uri="{909E8E84-426E-40DD-AFC4-6F175D3DCCD1}">
              <a14:hiddenFill xmlns:a14="http://schemas.microsoft.com/office/drawing/2010/main">
                <a:solidFill>
                  <a:srgbClr val="FFFFFF"/>
                </a:solidFill>
              </a14:hiddenFill>
            </a:ext>
          </a:extLst>
        </p:spPr>
      </p:pic>
      <p:sp>
        <p:nvSpPr>
          <p:cNvPr id="968708" name="Oval 4"/>
          <p:cNvSpPr>
            <a:spLocks noChangeArrowheads="1"/>
          </p:cNvSpPr>
          <p:nvPr/>
        </p:nvSpPr>
        <p:spPr bwMode="auto">
          <a:xfrm>
            <a:off x="3124200" y="4191000"/>
            <a:ext cx="3810000" cy="735013"/>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6: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68708"/>
                                        </p:tgtEl>
                                        <p:attrNameLst>
                                          <p:attrName>style.visibility</p:attrName>
                                        </p:attrNameLst>
                                      </p:cBhvr>
                                      <p:to>
                                        <p:strVal val="visible"/>
                                      </p:to>
                                    </p:set>
                                    <p:anim calcmode="lin" valueType="num">
                                      <p:cBhvr additive="base">
                                        <p:cTn id="7" dur="500" fill="hold"/>
                                        <p:tgtEl>
                                          <p:spTgt spid="968708"/>
                                        </p:tgtEl>
                                        <p:attrNameLst>
                                          <p:attrName>ppt_x</p:attrName>
                                        </p:attrNameLst>
                                      </p:cBhvr>
                                      <p:tavLst>
                                        <p:tav tm="0">
                                          <p:val>
                                            <p:strVal val="#ppt_x"/>
                                          </p:val>
                                        </p:tav>
                                        <p:tav tm="100000">
                                          <p:val>
                                            <p:strVal val="#ppt_x"/>
                                          </p:val>
                                        </p:tav>
                                      </p:tavLst>
                                    </p:anim>
                                    <p:anim calcmode="lin" valueType="num">
                                      <p:cBhvr additive="base">
                                        <p:cTn id="8" dur="500" fill="hold"/>
                                        <p:tgtEl>
                                          <p:spTgt spid="9687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8708"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5337"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38"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39"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0"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1"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2"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3"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4"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5"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6"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5347"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55352"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55299"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5314"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15"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16"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17"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18"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19"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5324"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25"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26"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27"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5328"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1347788" cy="523875"/>
          </a:xfrm>
          <a:prstGeom prst="rect">
            <a:avLst/>
          </a:prstGeom>
          <a:noFill/>
          <a:ln w="57150" cap="sq">
            <a:noFill/>
            <a:miter lim="800000"/>
            <a:headEnd/>
            <a:tailEnd/>
          </a:ln>
          <a:effectLst/>
        </p:spPr>
        <p:txBody>
          <a:bodyPr wrap="none" lIns="274320" rIns="274320">
            <a:spAutoFit/>
          </a:bodyPr>
          <a:lstStyle/>
          <a:p>
            <a:pPr>
              <a:defRPr/>
            </a:pPr>
            <a:r>
              <a:rPr lang="en-US" dirty="0" err="1">
                <a:solidFill>
                  <a:schemeClr val="tx2"/>
                </a:solidFill>
                <a:effectLst>
                  <a:outerShdw blurRad="38100" dist="38100" dir="2700000" algn="tl">
                    <a:srgbClr val="000000"/>
                  </a:outerShdw>
                </a:effectLst>
              </a:rPr>
              <a:t>I</a:t>
            </a:r>
            <a:r>
              <a:rPr lang="en-US" baseline="-25000" dirty="0" err="1">
                <a:solidFill>
                  <a:schemeClr val="tx2"/>
                </a:solidFill>
                <a:effectLst>
                  <a:outerShdw blurRad="38100" dist="38100" dir="2700000" algn="tl">
                    <a:srgbClr val="000000"/>
                  </a:outerShdw>
                </a:effectLst>
              </a:rPr>
              <a:t>oracle</a:t>
            </a:r>
            <a:r>
              <a:rPr lang="en-US" dirty="0">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4" name="Group 61"/>
          <p:cNvGrpSpPr>
            <a:grpSpLocks/>
          </p:cNvGrpSpPr>
          <p:nvPr/>
        </p:nvGrpSpPr>
        <p:grpSpPr bwMode="auto">
          <a:xfrm>
            <a:off x="1828800" y="3781425"/>
            <a:ext cx="5318125" cy="2986088"/>
            <a:chOff x="1152" y="2382"/>
            <a:chExt cx="3350" cy="1881"/>
          </a:xfrm>
        </p:grpSpPr>
        <p:sp>
          <p:nvSpPr>
            <p:cNvPr id="55308" name="Text Box 54"/>
            <p:cNvSpPr txBox="1">
              <a:spLocks noChangeArrowheads="1"/>
            </p:cNvSpPr>
            <p:nvPr/>
          </p:nvSpPr>
          <p:spPr bwMode="auto">
            <a:xfrm>
              <a:off x="2309" y="3936"/>
              <a:ext cx="21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 S.</a:t>
              </a:r>
              <a:endParaRPr lang="en-US" altLang="en-US" baseline="-25000">
                <a:effectLst/>
              </a:endParaRPr>
            </a:p>
          </p:txBody>
        </p:sp>
        <p:sp>
          <p:nvSpPr>
            <p:cNvPr id="768055" name="Oval 55"/>
            <p:cNvSpPr>
              <a:spLocks noChangeArrowheads="1"/>
            </p:cNvSpPr>
            <p:nvPr/>
          </p:nvSpPr>
          <p:spPr bwMode="auto">
            <a:xfrm>
              <a:off x="1152" y="2382"/>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grpSp>
        <p:nvGrpSpPr>
          <p:cNvPr id="5" name="Group 60"/>
          <p:cNvGrpSpPr>
            <a:grpSpLocks/>
          </p:cNvGrpSpPr>
          <p:nvPr/>
        </p:nvGrpSpPr>
        <p:grpSpPr bwMode="auto">
          <a:xfrm>
            <a:off x="1981200" y="519113"/>
            <a:ext cx="6115050" cy="2986087"/>
            <a:chOff x="1248" y="327"/>
            <a:chExt cx="3852" cy="1881"/>
          </a:xfrm>
        </p:grpSpPr>
        <p:sp>
          <p:nvSpPr>
            <p:cNvPr id="768058" name="Oval 58"/>
            <p:cNvSpPr>
              <a:spLocks noChangeArrowheads="1"/>
            </p:cNvSpPr>
            <p:nvPr/>
          </p:nvSpPr>
          <p:spPr bwMode="auto">
            <a:xfrm>
              <a:off x="1248" y="327"/>
              <a:ext cx="1872" cy="168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5307" name="Text Box 59"/>
            <p:cNvSpPr txBox="1">
              <a:spLocks noChangeArrowheads="1"/>
            </p:cNvSpPr>
            <p:nvPr/>
          </p:nvSpPr>
          <p:spPr bwMode="auto">
            <a:xfrm>
              <a:off x="2736" y="1612"/>
              <a:ext cx="236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a:t>
              </a:r>
            </a:p>
            <a:p>
              <a:r>
                <a:rPr lang="en-US" altLang="en-US">
                  <a:effectLst/>
                </a:rPr>
                <a:t>      = SolutionMap(S).</a:t>
              </a:r>
            </a:p>
          </p:txBody>
        </p:sp>
      </p:grpSp>
      <p:sp>
        <p:nvSpPr>
          <p:cNvPr id="768062" name="AutoShape 62"/>
          <p:cNvSpPr>
            <a:spLocks noChangeArrowheads="1"/>
          </p:cNvSpPr>
          <p:nvPr/>
        </p:nvSpPr>
        <p:spPr bwMode="auto">
          <a:xfrm flipV="1">
            <a:off x="3962400" y="32004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9"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6: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68062"/>
                                        </p:tgtEl>
                                        <p:attrNameLst>
                                          <p:attrName>style.visibility</p:attrName>
                                        </p:attrNameLst>
                                      </p:cBhvr>
                                      <p:to>
                                        <p:strVal val="visible"/>
                                      </p:to>
                                    </p:set>
                                    <p:anim calcmode="lin" valueType="num">
                                      <p:cBhvr additive="base">
                                        <p:cTn id="17" dur="500" fill="hold"/>
                                        <p:tgtEl>
                                          <p:spTgt spid="768062"/>
                                        </p:tgtEl>
                                        <p:attrNameLst>
                                          <p:attrName>ppt_x</p:attrName>
                                        </p:attrNameLst>
                                      </p:cBhvr>
                                      <p:tavLst>
                                        <p:tav tm="0">
                                          <p:val>
                                            <p:strVal val="#ppt_x"/>
                                          </p:val>
                                        </p:tav>
                                        <p:tav tm="100000">
                                          <p:val>
                                            <p:strVal val="#ppt_x"/>
                                          </p:val>
                                        </p:tav>
                                      </p:tavLst>
                                    </p:anim>
                                    <p:anim calcmode="lin" valueType="num">
                                      <p:cBhvr additive="base">
                                        <p:cTn id="18" dur="500" fill="hold"/>
                                        <p:tgtEl>
                                          <p:spTgt spid="7680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6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2"/>
          <p:cNvGrpSpPr>
            <a:grpSpLocks/>
          </p:cNvGrpSpPr>
          <p:nvPr/>
        </p:nvGrpSpPr>
        <p:grpSpPr bwMode="auto">
          <a:xfrm>
            <a:off x="914400" y="4043363"/>
            <a:ext cx="4800600" cy="2738437"/>
            <a:chOff x="576" y="2403"/>
            <a:chExt cx="3024" cy="1725"/>
          </a:xfrm>
        </p:grpSpPr>
        <p:sp>
          <p:nvSpPr>
            <p:cNvPr id="9728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6365" name="AutoShape 11"/>
            <p:cNvCxnSpPr>
              <a:cxnSpLocks noChangeShapeType="1"/>
              <a:stCxn id="972809" idx="6"/>
              <a:endCxn id="9728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66" name="AutoShape 12"/>
            <p:cNvCxnSpPr>
              <a:cxnSpLocks noChangeShapeType="1"/>
              <a:stCxn id="972810" idx="6"/>
              <a:endCxn id="9728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67" name="AutoShape 13"/>
            <p:cNvCxnSpPr>
              <a:cxnSpLocks noChangeShapeType="1"/>
              <a:stCxn id="972807" idx="7"/>
              <a:endCxn id="9728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68" name="AutoShape 14"/>
            <p:cNvCxnSpPr>
              <a:cxnSpLocks noChangeShapeType="1"/>
              <a:stCxn id="9728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69" name="AutoShape 15"/>
            <p:cNvCxnSpPr>
              <a:cxnSpLocks noChangeShapeType="1"/>
              <a:stCxn id="972808" idx="6"/>
              <a:endCxn id="9728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0" name="AutoShape 16"/>
            <p:cNvCxnSpPr>
              <a:cxnSpLocks noChangeShapeType="1"/>
              <a:stCxn id="972810" idx="5"/>
              <a:endCxn id="9728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1" name="AutoShape 17"/>
            <p:cNvCxnSpPr>
              <a:cxnSpLocks noChangeShapeType="1"/>
              <a:stCxn id="972810" idx="4"/>
              <a:endCxn id="9728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2" name="AutoShape 18"/>
            <p:cNvCxnSpPr>
              <a:cxnSpLocks noChangeShapeType="1"/>
              <a:stCxn id="972809" idx="6"/>
              <a:endCxn id="9728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3" name="AutoShape 19"/>
            <p:cNvCxnSpPr>
              <a:cxnSpLocks noChangeShapeType="1"/>
              <a:stCxn id="972809" idx="5"/>
              <a:endCxn id="9728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4" name="AutoShape 20"/>
            <p:cNvCxnSpPr>
              <a:cxnSpLocks noChangeShapeType="1"/>
              <a:stCxn id="972808" idx="6"/>
              <a:endCxn id="9728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6375" name="AutoShape 21"/>
            <p:cNvCxnSpPr>
              <a:cxnSpLocks noChangeShapeType="1"/>
              <a:stCxn id="972810" idx="6"/>
              <a:endCxn id="9728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9728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9728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9728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9728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56380" name="AutoShape 26"/>
            <p:cNvCxnSpPr>
              <a:cxnSpLocks noChangeShapeType="1"/>
              <a:stCxn id="972807" idx="6"/>
              <a:endCxn id="9728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56323" name="Group 27"/>
          <p:cNvGrpSpPr>
            <a:grpSpLocks/>
          </p:cNvGrpSpPr>
          <p:nvPr/>
        </p:nvGrpSpPr>
        <p:grpSpPr bwMode="auto">
          <a:xfrm>
            <a:off x="1066800" y="914400"/>
            <a:ext cx="4800600" cy="2590800"/>
            <a:chOff x="576" y="2160"/>
            <a:chExt cx="3024" cy="1632"/>
          </a:xfrm>
        </p:grpSpPr>
        <p:sp>
          <p:nvSpPr>
            <p:cNvPr id="9728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6342" name="AutoShape 32"/>
            <p:cNvCxnSpPr>
              <a:cxnSpLocks noChangeShapeType="1"/>
              <a:stCxn id="972828" idx="6"/>
              <a:endCxn id="9728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43" name="AutoShape 33"/>
            <p:cNvCxnSpPr>
              <a:cxnSpLocks noChangeShapeType="1"/>
              <a:stCxn id="972828" idx="4"/>
              <a:endCxn id="9728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44" name="AutoShape 34"/>
            <p:cNvCxnSpPr>
              <a:cxnSpLocks noChangeShapeType="1"/>
              <a:stCxn id="972831" idx="4"/>
              <a:endCxn id="9728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45" name="AutoShape 35"/>
            <p:cNvCxnSpPr>
              <a:cxnSpLocks noChangeShapeType="1"/>
              <a:stCxn id="972829" idx="6"/>
              <a:endCxn id="9728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46" name="AutoShape 36"/>
            <p:cNvCxnSpPr>
              <a:cxnSpLocks noChangeShapeType="1"/>
              <a:stCxn id="972831" idx="3"/>
              <a:endCxn id="9728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47" name="AutoShape 37"/>
            <p:cNvCxnSpPr>
              <a:cxnSpLocks noChangeShapeType="1"/>
              <a:stCxn id="972828" idx="5"/>
              <a:endCxn id="9728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9728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9728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6352" name="AutoShape 42"/>
            <p:cNvCxnSpPr>
              <a:cxnSpLocks noChangeShapeType="1"/>
              <a:endCxn id="9728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53" name="AutoShape 43"/>
            <p:cNvCxnSpPr>
              <a:cxnSpLocks noChangeShapeType="1"/>
              <a:stCxn id="972841" idx="4"/>
              <a:endCxn id="9728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54" name="AutoShape 44"/>
            <p:cNvCxnSpPr>
              <a:cxnSpLocks noChangeShapeType="1"/>
              <a:stCxn id="972839" idx="6"/>
              <a:endCxn id="9728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55" name="AutoShape 45"/>
            <p:cNvCxnSpPr>
              <a:cxnSpLocks noChangeShapeType="1"/>
              <a:stCxn id="972841" idx="3"/>
              <a:endCxn id="9728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6356" name="AutoShape 46"/>
            <p:cNvCxnSpPr>
              <a:cxnSpLocks noChangeShapeType="1"/>
              <a:stCxn id="972838" idx="6"/>
              <a:endCxn id="9728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grpSp>
        <p:nvGrpSpPr>
          <p:cNvPr id="4" name="Group 47"/>
          <p:cNvGrpSpPr>
            <a:grpSpLocks/>
          </p:cNvGrpSpPr>
          <p:nvPr/>
        </p:nvGrpSpPr>
        <p:grpSpPr bwMode="auto">
          <a:xfrm>
            <a:off x="3919538" y="690563"/>
            <a:ext cx="5180012" cy="2571750"/>
            <a:chOff x="2469" y="435"/>
            <a:chExt cx="3263" cy="1620"/>
          </a:xfrm>
        </p:grpSpPr>
        <p:sp>
          <p:nvSpPr>
            <p:cNvPr id="56336" name="Oval 48"/>
            <p:cNvSpPr>
              <a:spLocks noChangeAspect="1" noChangeArrowheads="1"/>
            </p:cNvSpPr>
            <p:nvPr/>
          </p:nvSpPr>
          <p:spPr bwMode="auto">
            <a:xfrm>
              <a:off x="2469" y="435"/>
              <a:ext cx="1468" cy="151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6337" name="Text Box 49"/>
            <p:cNvSpPr txBox="1">
              <a:spLocks noChangeArrowheads="1"/>
            </p:cNvSpPr>
            <p:nvPr/>
          </p:nvSpPr>
          <p:spPr bwMode="auto">
            <a:xfrm>
              <a:off x="3024" y="1728"/>
              <a:ext cx="27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r>
                <a:rPr lang="en-US" altLang="en-US">
                  <a:effectLst/>
                </a:rPr>
                <a:t> = SolutionMap(S</a:t>
              </a:r>
              <a:r>
                <a:rPr lang="en-US" altLang="en-US" baseline="-25000">
                  <a:effectLst/>
                </a:rPr>
                <a:t>oracle</a:t>
              </a:r>
              <a:r>
                <a:rPr lang="en-US" altLang="en-US">
                  <a:effectLst/>
                </a:rPr>
                <a:t>)</a:t>
              </a:r>
            </a:p>
          </p:txBody>
        </p:sp>
      </p:grpSp>
      <p:sp>
        <p:nvSpPr>
          <p:cNvPr id="972850" name="Rectangle 50"/>
          <p:cNvSpPr>
            <a:spLocks noChangeArrowheads="1"/>
          </p:cNvSpPr>
          <p:nvPr/>
        </p:nvSpPr>
        <p:spPr bwMode="auto">
          <a:xfrm>
            <a:off x="152400" y="3505200"/>
            <a:ext cx="4206875"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solidFill>
                  <a:schemeClr val="tx2"/>
                </a:solidFill>
                <a:effectLst>
                  <a:outerShdw blurRad="38100" dist="38100" dir="2700000" algn="tl">
                    <a:srgbClr val="000000"/>
                  </a:outerShdw>
                </a:effectLst>
              </a:rPr>
              <a:t> </a:t>
            </a:r>
            <a:r>
              <a:rPr lang="en-US">
                <a:effectLst>
                  <a:outerShdw blurRad="38100" dist="38100" dir="2700000" algn="tl">
                    <a:srgbClr val="000000"/>
                  </a:outerShdw>
                </a:effectLst>
              </a:rPr>
              <a:t>= InstanceMap(I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a:t>
            </a:r>
            <a:r>
              <a:rPr lang="en-US">
                <a:effectLst/>
              </a:rPr>
              <a:t> </a:t>
            </a:r>
          </a:p>
        </p:txBody>
      </p:sp>
      <p:sp>
        <p:nvSpPr>
          <p:cNvPr id="972851" name="Rectangle 51"/>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5" name="Group 52"/>
          <p:cNvGrpSpPr>
            <a:grpSpLocks/>
          </p:cNvGrpSpPr>
          <p:nvPr/>
        </p:nvGrpSpPr>
        <p:grpSpPr bwMode="auto">
          <a:xfrm>
            <a:off x="3581400" y="3886200"/>
            <a:ext cx="2562225" cy="2667000"/>
            <a:chOff x="2256" y="2448"/>
            <a:chExt cx="1614" cy="1680"/>
          </a:xfrm>
        </p:grpSpPr>
        <p:sp>
          <p:nvSpPr>
            <p:cNvPr id="56334" name="Text Box 53"/>
            <p:cNvSpPr txBox="1">
              <a:spLocks noChangeArrowheads="1"/>
            </p:cNvSpPr>
            <p:nvPr/>
          </p:nvSpPr>
          <p:spPr bwMode="auto">
            <a:xfrm>
              <a:off x="3029" y="3801"/>
              <a:ext cx="8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p>
          </p:txBody>
        </p:sp>
        <p:sp>
          <p:nvSpPr>
            <p:cNvPr id="972854" name="Oval 54"/>
            <p:cNvSpPr>
              <a:spLocks noChangeArrowheads="1"/>
            </p:cNvSpPr>
            <p:nvPr/>
          </p:nvSpPr>
          <p:spPr bwMode="auto">
            <a:xfrm>
              <a:off x="2256" y="2448"/>
              <a:ext cx="1537" cy="1533"/>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sp>
        <p:nvSpPr>
          <p:cNvPr id="972856" name="Text Box 56"/>
          <p:cNvSpPr txBox="1">
            <a:spLocks noChangeArrowheads="1"/>
          </p:cNvSpPr>
          <p:nvPr/>
        </p:nvSpPr>
        <p:spPr bwMode="auto">
          <a:xfrm>
            <a:off x="6110288" y="3581400"/>
            <a:ext cx="31718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If S</a:t>
            </a:r>
            <a:r>
              <a:rPr lang="en-US" altLang="en-US" baseline="-25000">
                <a:effectLst/>
              </a:rPr>
              <a:t>oracle</a:t>
            </a:r>
            <a:r>
              <a:rPr lang="en-US" altLang="en-US">
                <a:effectLst/>
              </a:rPr>
              <a:t> is valid </a:t>
            </a:r>
            <a:br>
              <a:rPr lang="en-US" altLang="en-US">
                <a:effectLst/>
              </a:rPr>
            </a:br>
            <a:r>
              <a:rPr lang="en-US" altLang="en-US">
                <a:effectLst/>
              </a:rPr>
              <a:t> solution for I</a:t>
            </a:r>
            <a:r>
              <a:rPr lang="en-US" altLang="en-US" baseline="-25000">
                <a:effectLst/>
              </a:rPr>
              <a:t>oracle</a:t>
            </a:r>
            <a:r>
              <a:rPr lang="en-US" altLang="en-US">
                <a:effectLst/>
              </a:rPr>
              <a:t>,</a:t>
            </a:r>
            <a:br>
              <a:rPr lang="en-US" altLang="en-US">
                <a:effectLst/>
              </a:rPr>
            </a:br>
            <a:r>
              <a:rPr lang="en-US" altLang="en-US">
                <a:effectLst/>
              </a:rPr>
              <a:t>then S</a:t>
            </a:r>
            <a:r>
              <a:rPr lang="en-US" altLang="en-US" baseline="-25000">
                <a:effectLst/>
              </a:rPr>
              <a:t>alg</a:t>
            </a:r>
            <a:r>
              <a:rPr lang="en-US" altLang="en-US">
                <a:effectLst/>
              </a:rPr>
              <a:t> is valid </a:t>
            </a:r>
            <a:br>
              <a:rPr lang="en-US" altLang="en-US">
                <a:effectLst/>
              </a:rPr>
            </a:br>
            <a:r>
              <a:rPr lang="en-US" altLang="en-US">
                <a:effectLst/>
              </a:rPr>
              <a:t>solution for I</a:t>
            </a:r>
            <a:r>
              <a:rPr lang="en-US" altLang="en-US" baseline="-25000">
                <a:effectLst/>
              </a:rPr>
              <a:t>alg</a:t>
            </a:r>
            <a:endParaRPr lang="en-US" altLang="en-US">
              <a:effectLst/>
            </a:endParaRPr>
          </a:p>
        </p:txBody>
      </p:sp>
      <p:sp>
        <p:nvSpPr>
          <p:cNvPr id="972857" name="Text Box 57"/>
          <p:cNvSpPr txBox="1">
            <a:spLocks noChangeArrowheads="1"/>
          </p:cNvSpPr>
          <p:nvPr/>
        </p:nvSpPr>
        <p:spPr bwMode="auto">
          <a:xfrm>
            <a:off x="5638800" y="5629275"/>
            <a:ext cx="13382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grpSp>
        <p:nvGrpSpPr>
          <p:cNvPr id="6" name="Group 58"/>
          <p:cNvGrpSpPr>
            <a:grpSpLocks/>
          </p:cNvGrpSpPr>
          <p:nvPr/>
        </p:nvGrpSpPr>
        <p:grpSpPr bwMode="auto">
          <a:xfrm>
            <a:off x="5824538" y="1752600"/>
            <a:ext cx="2024062" cy="4419600"/>
            <a:chOff x="3669" y="1104"/>
            <a:chExt cx="1275" cy="2784"/>
          </a:xfrm>
        </p:grpSpPr>
        <p:sp>
          <p:nvSpPr>
            <p:cNvPr id="56332" name="Text Box 59"/>
            <p:cNvSpPr txBox="1">
              <a:spLocks noChangeArrowheads="1"/>
            </p:cNvSpPr>
            <p:nvPr/>
          </p:nvSpPr>
          <p:spPr bwMode="auto">
            <a:xfrm>
              <a:off x="3669" y="1449"/>
              <a:ext cx="84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sp>
          <p:nvSpPr>
            <p:cNvPr id="972860" name="AutoShape 60"/>
            <p:cNvSpPr>
              <a:spLocks noChangeArrowheads="1"/>
            </p:cNvSpPr>
            <p:nvPr/>
          </p:nvSpPr>
          <p:spPr bwMode="auto">
            <a:xfrm flipH="1" flipV="1">
              <a:off x="4368" y="1104"/>
              <a:ext cx="576" cy="2784"/>
            </a:xfrm>
            <a:prstGeom prst="curvedRightArrow">
              <a:avLst>
                <a:gd name="adj1" fmla="val 96667"/>
                <a:gd name="adj2" fmla="val 193333"/>
                <a:gd name="adj3" fmla="val 33333"/>
              </a:avLst>
            </a:prstGeom>
            <a:noFill/>
            <a:ln w="38100" cap="sq">
              <a:solidFill>
                <a:schemeClr val="hlink"/>
              </a:solidFill>
              <a:miter lim="800000"/>
              <a:headEnd/>
              <a:tailEnd/>
            </a:ln>
            <a:effectLst/>
          </p:spPr>
          <p:txBody>
            <a:bodyPr lIns="274320" rIns="274320" anchor="ctr">
              <a:spAutoFit/>
            </a:bodyPr>
            <a:lstStyle/>
            <a:p>
              <a:pPr>
                <a:defRPr/>
              </a:pPr>
              <a:endParaRPr lang="en-CA"/>
            </a:p>
          </p:txBody>
        </p:sp>
      </p:grpSp>
      <p:sp>
        <p:nvSpPr>
          <p:cNvPr id="61"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7: Valid to Valid</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72856"/>
                                        </p:tgtEl>
                                        <p:attrNameLst>
                                          <p:attrName>style.visibility</p:attrName>
                                        </p:attrNameLst>
                                      </p:cBhvr>
                                      <p:to>
                                        <p:strVal val="visible"/>
                                      </p:to>
                                    </p:set>
                                    <p:anim calcmode="lin" valueType="num">
                                      <p:cBhvr additive="base">
                                        <p:cTn id="19" dur="500" fill="hold"/>
                                        <p:tgtEl>
                                          <p:spTgt spid="972856"/>
                                        </p:tgtEl>
                                        <p:attrNameLst>
                                          <p:attrName>ppt_x</p:attrName>
                                        </p:attrNameLst>
                                      </p:cBhvr>
                                      <p:tavLst>
                                        <p:tav tm="0">
                                          <p:val>
                                            <p:strVal val="1+#ppt_w/2"/>
                                          </p:val>
                                        </p:tav>
                                        <p:tav tm="100000">
                                          <p:val>
                                            <p:strVal val="#ppt_x"/>
                                          </p:val>
                                        </p:tav>
                                      </p:tavLst>
                                    </p:anim>
                                    <p:anim calcmode="lin" valueType="num">
                                      <p:cBhvr additive="base">
                                        <p:cTn id="20" dur="500" fill="hold"/>
                                        <p:tgtEl>
                                          <p:spTgt spid="9728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972857"/>
                                        </p:tgtEl>
                                        <p:attrNameLst>
                                          <p:attrName>style.visibility</p:attrName>
                                        </p:attrNameLst>
                                      </p:cBhvr>
                                      <p:to>
                                        <p:strVal val="visible"/>
                                      </p:to>
                                    </p:set>
                                    <p:anim calcmode="lin" valueType="num">
                                      <p:cBhvr additive="base">
                                        <p:cTn id="25" dur="500" fill="hold"/>
                                        <p:tgtEl>
                                          <p:spTgt spid="972857"/>
                                        </p:tgtEl>
                                        <p:attrNameLst>
                                          <p:attrName>ppt_x</p:attrName>
                                        </p:attrNameLst>
                                      </p:cBhvr>
                                      <p:tavLst>
                                        <p:tav tm="0">
                                          <p:val>
                                            <p:strVal val="1+#ppt_w/2"/>
                                          </p:val>
                                        </p:tav>
                                        <p:tav tm="100000">
                                          <p:val>
                                            <p:strVal val="#ppt_x"/>
                                          </p:val>
                                        </p:tav>
                                      </p:tavLst>
                                    </p:anim>
                                    <p:anim calcmode="lin" valueType="num">
                                      <p:cBhvr additive="base">
                                        <p:cTn id="26" dur="500" fill="hold"/>
                                        <p:tgtEl>
                                          <p:spTgt spid="97285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56" grpId="0"/>
      <p:bldP spid="97285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914400" y="4043363"/>
            <a:ext cx="4800600" cy="2738437"/>
            <a:chOff x="576" y="2403"/>
            <a:chExt cx="3024" cy="1725"/>
          </a:xfrm>
        </p:grpSpPr>
        <p:sp>
          <p:nvSpPr>
            <p:cNvPr id="76800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0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1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7386" name="AutoShape 11"/>
            <p:cNvCxnSpPr>
              <a:cxnSpLocks noChangeShapeType="1"/>
              <a:stCxn id="768009" idx="6"/>
              <a:endCxn id="76800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87" name="AutoShape 12"/>
            <p:cNvCxnSpPr>
              <a:cxnSpLocks noChangeShapeType="1"/>
              <a:stCxn id="768010" idx="6"/>
              <a:endCxn id="76800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88" name="AutoShape 13"/>
            <p:cNvCxnSpPr>
              <a:cxnSpLocks noChangeShapeType="1"/>
              <a:stCxn id="768007" idx="7"/>
              <a:endCxn id="76800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89" name="AutoShape 14"/>
            <p:cNvCxnSpPr>
              <a:cxnSpLocks noChangeShapeType="1"/>
              <a:stCxn id="76800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0" name="AutoShape 15"/>
            <p:cNvCxnSpPr>
              <a:cxnSpLocks noChangeShapeType="1"/>
              <a:stCxn id="768008" idx="6"/>
              <a:endCxn id="76800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1" name="AutoShape 16"/>
            <p:cNvCxnSpPr>
              <a:cxnSpLocks noChangeShapeType="1"/>
              <a:stCxn id="768010" idx="5"/>
              <a:endCxn id="76800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2" name="AutoShape 17"/>
            <p:cNvCxnSpPr>
              <a:cxnSpLocks noChangeShapeType="1"/>
              <a:stCxn id="768010" idx="4"/>
              <a:endCxn id="76800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3" name="AutoShape 18"/>
            <p:cNvCxnSpPr>
              <a:cxnSpLocks noChangeShapeType="1"/>
              <a:stCxn id="768009" idx="6"/>
              <a:endCxn id="76800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4" name="AutoShape 19"/>
            <p:cNvCxnSpPr>
              <a:cxnSpLocks noChangeShapeType="1"/>
              <a:stCxn id="768009" idx="5"/>
              <a:endCxn id="76800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5" name="AutoShape 20"/>
            <p:cNvCxnSpPr>
              <a:cxnSpLocks noChangeShapeType="1"/>
              <a:stCxn id="768008" idx="6"/>
              <a:endCxn id="76800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7396" name="AutoShape 21"/>
            <p:cNvCxnSpPr>
              <a:cxnSpLocks noChangeShapeType="1"/>
              <a:stCxn id="768010" idx="6"/>
              <a:endCxn id="76800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6802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6802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57401" name="AutoShape 26"/>
            <p:cNvCxnSpPr>
              <a:cxnSpLocks noChangeShapeType="1"/>
              <a:stCxn id="768007" idx="6"/>
              <a:endCxn id="76800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57347" name="Group 27"/>
          <p:cNvGrpSpPr>
            <a:grpSpLocks/>
          </p:cNvGrpSpPr>
          <p:nvPr/>
        </p:nvGrpSpPr>
        <p:grpSpPr bwMode="auto">
          <a:xfrm>
            <a:off x="1066800" y="914400"/>
            <a:ext cx="4800600" cy="2590800"/>
            <a:chOff x="576" y="2160"/>
            <a:chExt cx="3024" cy="1632"/>
          </a:xfrm>
        </p:grpSpPr>
        <p:sp>
          <p:nvSpPr>
            <p:cNvPr id="76802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2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7363" name="AutoShape 32"/>
            <p:cNvCxnSpPr>
              <a:cxnSpLocks noChangeShapeType="1"/>
              <a:stCxn id="768028" idx="6"/>
              <a:endCxn id="76803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64" name="AutoShape 33"/>
            <p:cNvCxnSpPr>
              <a:cxnSpLocks noChangeShapeType="1"/>
              <a:stCxn id="768028" idx="4"/>
              <a:endCxn id="76802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65" name="AutoShape 34"/>
            <p:cNvCxnSpPr>
              <a:cxnSpLocks noChangeShapeType="1"/>
              <a:stCxn id="768031" idx="4"/>
              <a:endCxn id="76803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66" name="AutoShape 35"/>
            <p:cNvCxnSpPr>
              <a:cxnSpLocks noChangeShapeType="1"/>
              <a:stCxn id="768029" idx="6"/>
              <a:endCxn id="76803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67" name="AutoShape 36"/>
            <p:cNvCxnSpPr>
              <a:cxnSpLocks noChangeShapeType="1"/>
              <a:stCxn id="768031" idx="3"/>
              <a:endCxn id="76802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68" name="AutoShape 37"/>
            <p:cNvCxnSpPr>
              <a:cxnSpLocks noChangeShapeType="1"/>
              <a:stCxn id="768028" idx="5"/>
              <a:endCxn id="76803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6803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3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6804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7373" name="AutoShape 42"/>
            <p:cNvCxnSpPr>
              <a:cxnSpLocks noChangeShapeType="1"/>
              <a:endCxn id="76803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74" name="AutoShape 43"/>
            <p:cNvCxnSpPr>
              <a:cxnSpLocks noChangeShapeType="1"/>
              <a:stCxn id="768041" idx="4"/>
              <a:endCxn id="76804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75" name="AutoShape 44"/>
            <p:cNvCxnSpPr>
              <a:cxnSpLocks noChangeShapeType="1"/>
              <a:stCxn id="768039" idx="6"/>
              <a:endCxn id="76804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76" name="AutoShape 45"/>
            <p:cNvCxnSpPr>
              <a:cxnSpLocks noChangeShapeType="1"/>
              <a:stCxn id="768041" idx="3"/>
              <a:endCxn id="76803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7377" name="AutoShape 46"/>
            <p:cNvCxnSpPr>
              <a:cxnSpLocks noChangeShapeType="1"/>
              <a:stCxn id="768038" idx="6"/>
              <a:endCxn id="76802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768051" name="Rectangle 51"/>
          <p:cNvSpPr>
            <a:spLocks noChangeArrowheads="1"/>
          </p:cNvSpPr>
          <p:nvPr/>
        </p:nvSpPr>
        <p:spPr bwMode="auto">
          <a:xfrm>
            <a:off x="152400" y="3505200"/>
            <a:ext cx="1347788" cy="523875"/>
          </a:xfrm>
          <a:prstGeom prst="rect">
            <a:avLst/>
          </a:prstGeom>
          <a:noFill/>
          <a:ln w="57150" cap="sq">
            <a:noFill/>
            <a:miter lim="800000"/>
            <a:headEnd/>
            <a:tailEnd/>
          </a:ln>
          <a:effectLst/>
        </p:spPr>
        <p:txBody>
          <a:bodyPr wrap="none" lIns="274320" rIns="274320">
            <a:spAutoFit/>
          </a:bodyPr>
          <a:lstStyle/>
          <a:p>
            <a:pPr>
              <a:defRPr/>
            </a:pPr>
            <a:r>
              <a:rPr lang="en-US" dirty="0" err="1">
                <a:solidFill>
                  <a:schemeClr val="tx2"/>
                </a:solidFill>
                <a:effectLst>
                  <a:outerShdw blurRad="38100" dist="38100" dir="2700000" algn="tl">
                    <a:srgbClr val="000000"/>
                  </a:outerShdw>
                </a:effectLst>
              </a:rPr>
              <a:t>I</a:t>
            </a:r>
            <a:r>
              <a:rPr lang="en-US" baseline="-25000" dirty="0" err="1">
                <a:solidFill>
                  <a:schemeClr val="tx2"/>
                </a:solidFill>
                <a:effectLst>
                  <a:outerShdw blurRad="38100" dist="38100" dir="2700000" algn="tl">
                    <a:srgbClr val="000000"/>
                  </a:outerShdw>
                </a:effectLst>
              </a:rPr>
              <a:t>oracle</a:t>
            </a:r>
            <a:r>
              <a:rPr lang="en-US" dirty="0">
                <a:effectLst/>
              </a:rPr>
              <a:t> </a:t>
            </a:r>
          </a:p>
        </p:txBody>
      </p:sp>
      <p:sp>
        <p:nvSpPr>
          <p:cNvPr id="76805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4" name="Group 57"/>
          <p:cNvGrpSpPr>
            <a:grpSpLocks/>
          </p:cNvGrpSpPr>
          <p:nvPr/>
        </p:nvGrpSpPr>
        <p:grpSpPr bwMode="auto">
          <a:xfrm>
            <a:off x="1981200" y="519113"/>
            <a:ext cx="5995988" cy="2667000"/>
            <a:chOff x="1981200" y="519113"/>
            <a:chExt cx="5995988" cy="2667000"/>
          </a:xfrm>
        </p:grpSpPr>
        <p:sp>
          <p:nvSpPr>
            <p:cNvPr id="57357" name="Text Box 54"/>
            <p:cNvSpPr txBox="1">
              <a:spLocks noChangeArrowheads="1"/>
            </p:cNvSpPr>
            <p:nvPr/>
          </p:nvSpPr>
          <p:spPr bwMode="auto">
            <a:xfrm>
              <a:off x="4495800" y="2514600"/>
              <a:ext cx="34813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 S.</a:t>
              </a:r>
              <a:endParaRPr lang="en-US" altLang="en-US" baseline="-25000">
                <a:effectLst/>
              </a:endParaRPr>
            </a:p>
          </p:txBody>
        </p:sp>
        <p:sp>
          <p:nvSpPr>
            <p:cNvPr id="768058" name="Oval 58"/>
            <p:cNvSpPr>
              <a:spLocks noChangeArrowheads="1"/>
            </p:cNvSpPr>
            <p:nvPr/>
          </p:nvSpPr>
          <p:spPr bwMode="auto">
            <a:xfrm>
              <a:off x="1981200" y="519113"/>
              <a:ext cx="2971800" cy="2667000"/>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grpSp>
      <p:grpSp>
        <p:nvGrpSpPr>
          <p:cNvPr id="5" name="Group 59"/>
          <p:cNvGrpSpPr>
            <a:grpSpLocks/>
          </p:cNvGrpSpPr>
          <p:nvPr/>
        </p:nvGrpSpPr>
        <p:grpSpPr bwMode="auto">
          <a:xfrm>
            <a:off x="1828800" y="3276600"/>
            <a:ext cx="7458075" cy="3436938"/>
            <a:chOff x="1828800" y="3276600"/>
            <a:chExt cx="7457620" cy="3436957"/>
          </a:xfrm>
        </p:grpSpPr>
        <p:sp>
          <p:nvSpPr>
            <p:cNvPr id="768055" name="Oval 55"/>
            <p:cNvSpPr>
              <a:spLocks noChangeArrowheads="1"/>
            </p:cNvSpPr>
            <p:nvPr/>
          </p:nvSpPr>
          <p:spPr bwMode="auto">
            <a:xfrm>
              <a:off x="1828800" y="3781428"/>
              <a:ext cx="2971619" cy="2667015"/>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355" name="Text Box 59"/>
            <p:cNvSpPr txBox="1">
              <a:spLocks noChangeArrowheads="1"/>
            </p:cNvSpPr>
            <p:nvPr/>
          </p:nvSpPr>
          <p:spPr bwMode="auto">
            <a:xfrm>
              <a:off x="4343400" y="5759450"/>
              <a:ext cx="494302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Potential Solution</a:t>
              </a:r>
            </a:p>
            <a:p>
              <a:r>
                <a:rPr lang="en-US" altLang="en-US">
                  <a:effectLst/>
                </a:rPr>
                <a:t>      = ReverseSolutionMap(S).</a:t>
              </a:r>
            </a:p>
          </p:txBody>
        </p:sp>
        <p:sp>
          <p:nvSpPr>
            <p:cNvPr id="57356" name="AutoShape 61"/>
            <p:cNvSpPr>
              <a:spLocks noChangeArrowheads="1"/>
            </p:cNvSpPr>
            <p:nvPr/>
          </p:nvSpPr>
          <p:spPr bwMode="auto">
            <a:xfrm>
              <a:off x="3705225" y="32766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sp>
        <p:nvSpPr>
          <p:cNvPr id="61"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8: Reverse Solution Map</a:t>
            </a:r>
            <a:endParaRPr lang="en-US" sz="2400" b="1" kern="0" dirty="0">
              <a:solidFill>
                <a:schemeClr val="tx2"/>
              </a:solidFill>
              <a:effectLst>
                <a:outerShdw blurRad="38100" dist="38100" dir="2700000" algn="tl">
                  <a:srgbClr val="000000"/>
                </a:outerShdw>
              </a:effectLst>
              <a:latin typeface="+mj-lt"/>
              <a:ea typeface="+mj-ea"/>
              <a:cs typeface="+mj-cs"/>
            </a:endParaRPr>
          </a:p>
        </p:txBody>
      </p:sp>
      <p:sp>
        <p:nvSpPr>
          <p:cNvPr id="62" name="Text Box 20"/>
          <p:cNvSpPr txBox="1">
            <a:spLocks noChangeArrowheads="1"/>
          </p:cNvSpPr>
          <p:nvPr/>
        </p:nvSpPr>
        <p:spPr bwMode="auto">
          <a:xfrm>
            <a:off x="6096000" y="4768850"/>
            <a:ext cx="29575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hlink"/>
                </a:solidFill>
                <a:effectLst/>
              </a:rPr>
              <a:t>Not part of code,</a:t>
            </a:r>
          </a:p>
          <a:p>
            <a:pPr algn="ctr"/>
            <a:r>
              <a:rPr lang="en-US" altLang="en-US">
                <a:solidFill>
                  <a:schemeClr val="hlink"/>
                </a:solidFill>
                <a:effectLst/>
              </a:rPr>
              <a:t>but of proof.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2"/>
                                        </p:tgtEl>
                                        <p:attrNameLst>
                                          <p:attrName>style.visibility</p:attrName>
                                        </p:attrNameLst>
                                      </p:cBhvr>
                                      <p:to>
                                        <p:strVal val="visible"/>
                                      </p:to>
                                    </p:set>
                                    <p:anim calcmode="lin" valueType="num">
                                      <p:cBhvr additive="base">
                                        <p:cTn id="19" dur="500" fill="hold"/>
                                        <p:tgtEl>
                                          <p:spTgt spid="62"/>
                                        </p:tgtEl>
                                        <p:attrNameLst>
                                          <p:attrName>ppt_x</p:attrName>
                                        </p:attrNameLst>
                                      </p:cBhvr>
                                      <p:tavLst>
                                        <p:tav tm="0">
                                          <p:val>
                                            <p:strVal val="1+#ppt_w/2"/>
                                          </p:val>
                                        </p:tav>
                                        <p:tav tm="100000">
                                          <p:val>
                                            <p:strVal val="#ppt_x"/>
                                          </p:val>
                                        </p:tav>
                                      </p:tavLst>
                                    </p:anim>
                                    <p:anim calcmode="lin" valueType="num">
                                      <p:cBhvr additive="base">
                                        <p:cTn id="20"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914400" y="4043363"/>
            <a:ext cx="4800600" cy="2738437"/>
            <a:chOff x="576" y="2403"/>
            <a:chExt cx="3024" cy="1725"/>
          </a:xfrm>
        </p:grpSpPr>
        <p:sp>
          <p:nvSpPr>
            <p:cNvPr id="737283" name="Oval 3"/>
            <p:cNvSpPr>
              <a:spLocks noChangeAspect="1" noChangeArrowheads="1"/>
            </p:cNvSpPr>
            <p:nvPr/>
          </p:nvSpPr>
          <p:spPr bwMode="auto">
            <a:xfrm>
              <a:off x="2592"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4" name="Oval 4"/>
            <p:cNvSpPr>
              <a:spLocks noChangeAspect="1" noChangeArrowheads="1"/>
            </p:cNvSpPr>
            <p:nvPr/>
          </p:nvSpPr>
          <p:spPr bwMode="auto">
            <a:xfrm>
              <a:off x="2592"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5" name="Oval 5"/>
            <p:cNvSpPr>
              <a:spLocks noChangeAspect="1" noChangeArrowheads="1"/>
            </p:cNvSpPr>
            <p:nvPr/>
          </p:nvSpPr>
          <p:spPr bwMode="auto">
            <a:xfrm>
              <a:off x="3360" y="34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6" name="Oval 6"/>
            <p:cNvSpPr>
              <a:spLocks noChangeAspect="1" noChangeArrowheads="1"/>
            </p:cNvSpPr>
            <p:nvPr/>
          </p:nvSpPr>
          <p:spPr bwMode="auto">
            <a:xfrm>
              <a:off x="3360" y="254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7" name="Oval 7"/>
            <p:cNvSpPr>
              <a:spLocks noChangeAspect="1" noChangeArrowheads="1"/>
            </p:cNvSpPr>
            <p:nvPr/>
          </p:nvSpPr>
          <p:spPr bwMode="auto">
            <a:xfrm>
              <a:off x="1789" y="388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8" name="Oval 8"/>
            <p:cNvSpPr>
              <a:spLocks noChangeAspect="1" noChangeArrowheads="1"/>
            </p:cNvSpPr>
            <p:nvPr/>
          </p:nvSpPr>
          <p:spPr bwMode="auto">
            <a:xfrm>
              <a:off x="576"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89" name="Oval 9"/>
            <p:cNvSpPr>
              <a:spLocks noChangeAspect="1" noChangeArrowheads="1"/>
            </p:cNvSpPr>
            <p:nvPr/>
          </p:nvSpPr>
          <p:spPr bwMode="auto">
            <a:xfrm>
              <a:off x="1344" y="33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290" name="Oval 10"/>
            <p:cNvSpPr>
              <a:spLocks noChangeAspect="1" noChangeArrowheads="1"/>
            </p:cNvSpPr>
            <p:nvPr/>
          </p:nvSpPr>
          <p:spPr bwMode="auto">
            <a:xfrm>
              <a:off x="1344" y="2496"/>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8414" name="AutoShape 11"/>
            <p:cNvCxnSpPr>
              <a:cxnSpLocks noChangeShapeType="1"/>
              <a:stCxn id="737289" idx="6"/>
              <a:endCxn id="737284" idx="2"/>
            </p:cNvCxnSpPr>
            <p:nvPr/>
          </p:nvCxnSpPr>
          <p:spPr bwMode="auto">
            <a:xfrm>
              <a:off x="1584" y="3480"/>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15" name="AutoShape 12"/>
            <p:cNvCxnSpPr>
              <a:cxnSpLocks noChangeShapeType="1"/>
              <a:stCxn id="737290" idx="6"/>
              <a:endCxn id="737283" idx="2"/>
            </p:cNvCxnSpPr>
            <p:nvPr/>
          </p:nvCxnSpPr>
          <p:spPr bwMode="auto">
            <a:xfrm>
              <a:off x="1584" y="2616"/>
              <a:ext cx="1008" cy="4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16" name="AutoShape 13"/>
            <p:cNvCxnSpPr>
              <a:cxnSpLocks noChangeShapeType="1"/>
              <a:stCxn id="737287" idx="7"/>
              <a:endCxn id="737283" idx="3"/>
            </p:cNvCxnSpPr>
            <p:nvPr/>
          </p:nvCxnSpPr>
          <p:spPr bwMode="auto">
            <a:xfrm flipV="1">
              <a:off x="1994" y="2749"/>
              <a:ext cx="633" cy="1174"/>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17" name="AutoShape 14"/>
            <p:cNvCxnSpPr>
              <a:cxnSpLocks noChangeShapeType="1"/>
              <a:stCxn id="737289" idx="7"/>
            </p:cNvCxnSpPr>
            <p:nvPr/>
          </p:nvCxnSpPr>
          <p:spPr bwMode="auto">
            <a:xfrm flipV="1">
              <a:off x="1549" y="2760"/>
              <a:ext cx="1078" cy="635"/>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18" name="AutoShape 15"/>
            <p:cNvCxnSpPr>
              <a:cxnSpLocks noChangeShapeType="1"/>
              <a:stCxn id="737288" idx="6"/>
              <a:endCxn id="737283" idx="3"/>
            </p:cNvCxnSpPr>
            <p:nvPr/>
          </p:nvCxnSpPr>
          <p:spPr bwMode="auto">
            <a:xfrm flipV="1">
              <a:off x="816"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19" name="AutoShape 16"/>
            <p:cNvCxnSpPr>
              <a:cxnSpLocks noChangeShapeType="1"/>
              <a:stCxn id="737290" idx="5"/>
              <a:endCxn id="737284" idx="1"/>
            </p:cNvCxnSpPr>
            <p:nvPr/>
          </p:nvCxnSpPr>
          <p:spPr bwMode="auto">
            <a:xfrm>
              <a:off x="1549" y="2701"/>
              <a:ext cx="1078" cy="742"/>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20" name="AutoShape 17"/>
            <p:cNvCxnSpPr>
              <a:cxnSpLocks noChangeShapeType="1"/>
              <a:stCxn id="737290" idx="4"/>
              <a:endCxn id="737287" idx="1"/>
            </p:cNvCxnSpPr>
            <p:nvPr/>
          </p:nvCxnSpPr>
          <p:spPr bwMode="auto">
            <a:xfrm>
              <a:off x="1464" y="2736"/>
              <a:ext cx="360" cy="118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21" name="AutoShape 18"/>
            <p:cNvCxnSpPr>
              <a:cxnSpLocks noChangeShapeType="1"/>
              <a:stCxn id="737289" idx="6"/>
              <a:endCxn id="737286" idx="3"/>
            </p:cNvCxnSpPr>
            <p:nvPr/>
          </p:nvCxnSpPr>
          <p:spPr bwMode="auto">
            <a:xfrm flipV="1">
              <a:off x="1584" y="2749"/>
              <a:ext cx="1811"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22" name="AutoShape 19"/>
            <p:cNvCxnSpPr>
              <a:cxnSpLocks noChangeShapeType="1"/>
              <a:stCxn id="737289" idx="5"/>
              <a:endCxn id="737287" idx="1"/>
            </p:cNvCxnSpPr>
            <p:nvPr/>
          </p:nvCxnSpPr>
          <p:spPr bwMode="auto">
            <a:xfrm>
              <a:off x="1549" y="3565"/>
              <a:ext cx="275" cy="358"/>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23" name="AutoShape 20"/>
            <p:cNvCxnSpPr>
              <a:cxnSpLocks noChangeShapeType="1"/>
              <a:stCxn id="737288" idx="6"/>
              <a:endCxn id="737286" idx="3"/>
            </p:cNvCxnSpPr>
            <p:nvPr/>
          </p:nvCxnSpPr>
          <p:spPr bwMode="auto">
            <a:xfrm flipV="1">
              <a:off x="816" y="2749"/>
              <a:ext cx="2579" cy="731"/>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cxnSp>
          <p:nvCxnSpPr>
            <p:cNvPr id="58424" name="AutoShape 21"/>
            <p:cNvCxnSpPr>
              <a:cxnSpLocks noChangeShapeType="1"/>
              <a:stCxn id="737290" idx="6"/>
              <a:endCxn id="737285" idx="1"/>
            </p:cNvCxnSpPr>
            <p:nvPr/>
          </p:nvCxnSpPr>
          <p:spPr bwMode="auto">
            <a:xfrm>
              <a:off x="1584" y="2616"/>
              <a:ext cx="1811" cy="827"/>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sp>
          <p:nvSpPr>
            <p:cNvPr id="737302" name="Freeform 22"/>
            <p:cNvSpPr>
              <a:spLocks/>
            </p:cNvSpPr>
            <p:nvPr/>
          </p:nvSpPr>
          <p:spPr bwMode="auto">
            <a:xfrm>
              <a:off x="1584" y="2403"/>
              <a:ext cx="1793" cy="269"/>
            </a:xfrm>
            <a:custGeom>
              <a:avLst/>
              <a:gdLst/>
              <a:ahLst/>
              <a:cxnLst>
                <a:cxn ang="0">
                  <a:pos x="0" y="213"/>
                </a:cxn>
                <a:cxn ang="0">
                  <a:pos x="933" y="0"/>
                </a:cxn>
                <a:cxn ang="0">
                  <a:pos x="1793" y="269"/>
                </a:cxn>
              </a:cxnLst>
              <a:rect l="0" t="0" r="r" b="b"/>
              <a:pathLst>
                <a:path w="1793" h="269">
                  <a:moveTo>
                    <a:pt x="0" y="213"/>
                  </a:moveTo>
                  <a:lnTo>
                    <a:pt x="933" y="0"/>
                  </a:lnTo>
                  <a:lnTo>
                    <a:pt x="1793" y="269"/>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37303" name="Freeform 23"/>
            <p:cNvSpPr>
              <a:spLocks/>
            </p:cNvSpPr>
            <p:nvPr/>
          </p:nvSpPr>
          <p:spPr bwMode="auto">
            <a:xfrm>
              <a:off x="813" y="3532"/>
              <a:ext cx="1783" cy="142"/>
            </a:xfrm>
            <a:custGeom>
              <a:avLst/>
              <a:gdLst/>
              <a:ahLst/>
              <a:cxnLst>
                <a:cxn ang="0">
                  <a:pos x="0" y="0"/>
                </a:cxn>
                <a:cxn ang="0">
                  <a:pos x="1112" y="142"/>
                </a:cxn>
                <a:cxn ang="0">
                  <a:pos x="1783" y="47"/>
                </a:cxn>
              </a:cxnLst>
              <a:rect l="0" t="0" r="r" b="b"/>
              <a:pathLst>
                <a:path w="1783" h="142">
                  <a:moveTo>
                    <a:pt x="0" y="0"/>
                  </a:moveTo>
                  <a:lnTo>
                    <a:pt x="1112" y="142"/>
                  </a:lnTo>
                  <a:lnTo>
                    <a:pt x="1783" y="47"/>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37304" name="Freeform 24"/>
            <p:cNvSpPr>
              <a:spLocks/>
            </p:cNvSpPr>
            <p:nvPr/>
          </p:nvSpPr>
          <p:spPr bwMode="auto">
            <a:xfrm>
              <a:off x="813" y="3547"/>
              <a:ext cx="2627" cy="229"/>
            </a:xfrm>
            <a:custGeom>
              <a:avLst/>
              <a:gdLst/>
              <a:ahLst/>
              <a:cxnLst>
                <a:cxn ang="0">
                  <a:pos x="0" y="0"/>
                </a:cxn>
                <a:cxn ang="0">
                  <a:pos x="1357" y="229"/>
                </a:cxn>
                <a:cxn ang="0">
                  <a:pos x="2627" y="111"/>
                </a:cxn>
              </a:cxnLst>
              <a:rect l="0" t="0" r="r" b="b"/>
              <a:pathLst>
                <a:path w="2627" h="229">
                  <a:moveTo>
                    <a:pt x="0" y="0"/>
                  </a:moveTo>
                  <a:lnTo>
                    <a:pt x="1357" y="229"/>
                  </a:lnTo>
                  <a:lnTo>
                    <a:pt x="2627" y="111"/>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sp>
          <p:nvSpPr>
            <p:cNvPr id="737305" name="Freeform 25"/>
            <p:cNvSpPr>
              <a:spLocks/>
            </p:cNvSpPr>
            <p:nvPr/>
          </p:nvSpPr>
          <p:spPr bwMode="auto">
            <a:xfrm>
              <a:off x="1570" y="3540"/>
              <a:ext cx="1823" cy="142"/>
            </a:xfrm>
            <a:custGeom>
              <a:avLst/>
              <a:gdLst/>
              <a:ahLst/>
              <a:cxnLst>
                <a:cxn ang="0">
                  <a:pos x="0" y="0"/>
                </a:cxn>
                <a:cxn ang="0">
                  <a:pos x="1121" y="142"/>
                </a:cxn>
                <a:cxn ang="0">
                  <a:pos x="1823" y="78"/>
                </a:cxn>
              </a:cxnLst>
              <a:rect l="0" t="0" r="r" b="b"/>
              <a:pathLst>
                <a:path w="1823" h="142">
                  <a:moveTo>
                    <a:pt x="0" y="0"/>
                  </a:moveTo>
                  <a:lnTo>
                    <a:pt x="1121" y="142"/>
                  </a:lnTo>
                  <a:lnTo>
                    <a:pt x="1823" y="78"/>
                  </a:lnTo>
                </a:path>
              </a:pathLst>
            </a:custGeom>
            <a:noFill/>
            <a:ln w="57150" cap="sq" cmpd="sng">
              <a:solidFill>
                <a:schemeClr val="tx2"/>
              </a:solidFill>
              <a:prstDash val="solid"/>
              <a:round/>
              <a:headEnd type="none" w="med" len="med"/>
              <a:tailEnd type="none" w="med" len="med"/>
            </a:ln>
            <a:effectLst/>
          </p:spPr>
          <p:txBody>
            <a:bodyPr lIns="274320" rIns="274320">
              <a:spAutoFit/>
            </a:bodyPr>
            <a:lstStyle/>
            <a:p>
              <a:pPr>
                <a:defRPr/>
              </a:pPr>
              <a:endParaRPr lang="en-CA"/>
            </a:p>
          </p:txBody>
        </p:sp>
        <p:cxnSp>
          <p:nvCxnSpPr>
            <p:cNvPr id="58429" name="AutoShape 26"/>
            <p:cNvCxnSpPr>
              <a:cxnSpLocks noChangeShapeType="1"/>
              <a:stCxn id="737287" idx="6"/>
              <a:endCxn id="737285" idx="4"/>
            </p:cNvCxnSpPr>
            <p:nvPr/>
          </p:nvCxnSpPr>
          <p:spPr bwMode="auto">
            <a:xfrm flipV="1">
              <a:off x="2029" y="3648"/>
              <a:ext cx="1451" cy="360"/>
            </a:xfrm>
            <a:prstGeom prst="straightConnector1">
              <a:avLst/>
            </a:prstGeom>
            <a:noFill/>
            <a:ln w="57150" cap="sq">
              <a:solidFill>
                <a:schemeClr val="tx2"/>
              </a:solidFill>
              <a:round/>
              <a:headEnd/>
              <a:tailEnd/>
            </a:ln>
            <a:extLst>
              <a:ext uri="{909E8E84-426E-40DD-AFC4-6F175D3DCCD1}">
                <a14:hiddenFill xmlns:a14="http://schemas.microsoft.com/office/drawing/2010/main">
                  <a:noFill/>
                </a14:hiddenFill>
              </a:ext>
            </a:extLst>
          </p:spPr>
        </p:cxnSp>
      </p:grpSp>
      <p:grpSp>
        <p:nvGrpSpPr>
          <p:cNvPr id="58371" name="Group 27"/>
          <p:cNvGrpSpPr>
            <a:grpSpLocks/>
          </p:cNvGrpSpPr>
          <p:nvPr/>
        </p:nvGrpSpPr>
        <p:grpSpPr bwMode="auto">
          <a:xfrm>
            <a:off x="1066800" y="914400"/>
            <a:ext cx="4800600" cy="2590800"/>
            <a:chOff x="576" y="2160"/>
            <a:chExt cx="3024" cy="1632"/>
          </a:xfrm>
        </p:grpSpPr>
        <p:sp>
          <p:nvSpPr>
            <p:cNvPr id="737308" name="Oval 28"/>
            <p:cNvSpPr>
              <a:spLocks noChangeAspect="1" noChangeArrowheads="1"/>
            </p:cNvSpPr>
            <p:nvPr/>
          </p:nvSpPr>
          <p:spPr bwMode="auto">
            <a:xfrm>
              <a:off x="2592"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09" name="Oval 29"/>
            <p:cNvSpPr>
              <a:spLocks noChangeAspect="1" noChangeArrowheads="1"/>
            </p:cNvSpPr>
            <p:nvPr/>
          </p:nvSpPr>
          <p:spPr bwMode="auto">
            <a:xfrm>
              <a:off x="2592"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10" name="Oval 30"/>
            <p:cNvSpPr>
              <a:spLocks noChangeAspect="1" noChangeArrowheads="1"/>
            </p:cNvSpPr>
            <p:nvPr/>
          </p:nvSpPr>
          <p:spPr bwMode="auto">
            <a:xfrm>
              <a:off x="3360" y="307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11" name="Oval 31"/>
            <p:cNvSpPr>
              <a:spLocks noChangeAspect="1" noChangeArrowheads="1"/>
            </p:cNvSpPr>
            <p:nvPr/>
          </p:nvSpPr>
          <p:spPr bwMode="auto">
            <a:xfrm>
              <a:off x="3360" y="2208"/>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8391" name="AutoShape 32"/>
            <p:cNvCxnSpPr>
              <a:cxnSpLocks noChangeShapeType="1"/>
              <a:stCxn id="737308" idx="6"/>
              <a:endCxn id="737311" idx="2"/>
            </p:cNvCxnSpPr>
            <p:nvPr/>
          </p:nvCxnSpPr>
          <p:spPr bwMode="auto">
            <a:xfrm>
              <a:off x="2832" y="2328"/>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392" name="AutoShape 33"/>
            <p:cNvCxnSpPr>
              <a:cxnSpLocks noChangeShapeType="1"/>
              <a:stCxn id="737308" idx="4"/>
              <a:endCxn id="737309" idx="0"/>
            </p:cNvCxnSpPr>
            <p:nvPr/>
          </p:nvCxnSpPr>
          <p:spPr bwMode="auto">
            <a:xfrm>
              <a:off x="2712"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393" name="AutoShape 34"/>
            <p:cNvCxnSpPr>
              <a:cxnSpLocks noChangeShapeType="1"/>
              <a:stCxn id="737311" idx="4"/>
              <a:endCxn id="737310" idx="0"/>
            </p:cNvCxnSpPr>
            <p:nvPr/>
          </p:nvCxnSpPr>
          <p:spPr bwMode="auto">
            <a:xfrm>
              <a:off x="3480" y="2448"/>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394" name="AutoShape 35"/>
            <p:cNvCxnSpPr>
              <a:cxnSpLocks noChangeShapeType="1"/>
              <a:stCxn id="737309" idx="6"/>
              <a:endCxn id="737310" idx="2"/>
            </p:cNvCxnSpPr>
            <p:nvPr/>
          </p:nvCxnSpPr>
          <p:spPr bwMode="auto">
            <a:xfrm>
              <a:off x="2832" y="3192"/>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395" name="AutoShape 36"/>
            <p:cNvCxnSpPr>
              <a:cxnSpLocks noChangeShapeType="1"/>
              <a:stCxn id="737311" idx="3"/>
              <a:endCxn id="737309" idx="7"/>
            </p:cNvCxnSpPr>
            <p:nvPr/>
          </p:nvCxnSpPr>
          <p:spPr bwMode="auto">
            <a:xfrm flipH="1">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396" name="AutoShape 37"/>
            <p:cNvCxnSpPr>
              <a:cxnSpLocks noChangeShapeType="1"/>
              <a:stCxn id="737308" idx="5"/>
              <a:endCxn id="737310" idx="1"/>
            </p:cNvCxnSpPr>
            <p:nvPr/>
          </p:nvCxnSpPr>
          <p:spPr bwMode="auto">
            <a:xfrm>
              <a:off x="2797" y="2413"/>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37318" name="Oval 38"/>
            <p:cNvSpPr>
              <a:spLocks noChangeAspect="1" noChangeArrowheads="1"/>
            </p:cNvSpPr>
            <p:nvPr/>
          </p:nvSpPr>
          <p:spPr bwMode="auto">
            <a:xfrm>
              <a:off x="1789" y="3552"/>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19" name="Oval 39"/>
            <p:cNvSpPr>
              <a:spLocks noChangeAspect="1" noChangeArrowheads="1"/>
            </p:cNvSpPr>
            <p:nvPr/>
          </p:nvSpPr>
          <p:spPr bwMode="auto">
            <a:xfrm>
              <a:off x="576"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20" name="Oval 40"/>
            <p:cNvSpPr>
              <a:spLocks noChangeAspect="1" noChangeArrowheads="1"/>
            </p:cNvSpPr>
            <p:nvPr/>
          </p:nvSpPr>
          <p:spPr bwMode="auto">
            <a:xfrm>
              <a:off x="1344" y="3024"/>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737321" name="Oval 41"/>
            <p:cNvSpPr>
              <a:spLocks noChangeAspect="1" noChangeArrowheads="1"/>
            </p:cNvSpPr>
            <p:nvPr/>
          </p:nvSpPr>
          <p:spPr bwMode="auto">
            <a:xfrm>
              <a:off x="1344" y="2160"/>
              <a:ext cx="240" cy="24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58401" name="AutoShape 42"/>
            <p:cNvCxnSpPr>
              <a:cxnSpLocks noChangeShapeType="1"/>
              <a:endCxn id="737319" idx="5"/>
            </p:cNvCxnSpPr>
            <p:nvPr/>
          </p:nvCxnSpPr>
          <p:spPr bwMode="auto">
            <a:xfrm flipH="1" flipV="1">
              <a:off x="781" y="3229"/>
              <a:ext cx="1008" cy="4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402" name="AutoShape 43"/>
            <p:cNvCxnSpPr>
              <a:cxnSpLocks noChangeShapeType="1"/>
              <a:stCxn id="737321" idx="4"/>
              <a:endCxn id="737320" idx="0"/>
            </p:cNvCxnSpPr>
            <p:nvPr/>
          </p:nvCxnSpPr>
          <p:spPr bwMode="auto">
            <a:xfrm>
              <a:off x="1464" y="2400"/>
              <a:ext cx="0" cy="62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403" name="AutoShape 44"/>
            <p:cNvCxnSpPr>
              <a:cxnSpLocks noChangeShapeType="1"/>
              <a:stCxn id="737319" idx="6"/>
              <a:endCxn id="737320" idx="2"/>
            </p:cNvCxnSpPr>
            <p:nvPr/>
          </p:nvCxnSpPr>
          <p:spPr bwMode="auto">
            <a:xfrm>
              <a:off x="816" y="3144"/>
              <a:ext cx="528"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404" name="AutoShape 45"/>
            <p:cNvCxnSpPr>
              <a:cxnSpLocks noChangeShapeType="1"/>
              <a:stCxn id="737321" idx="3"/>
              <a:endCxn id="737319" idx="7"/>
            </p:cNvCxnSpPr>
            <p:nvPr/>
          </p:nvCxnSpPr>
          <p:spPr bwMode="auto">
            <a:xfrm flipH="1">
              <a:off x="781" y="2365"/>
              <a:ext cx="598" cy="6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58405" name="AutoShape 46"/>
            <p:cNvCxnSpPr>
              <a:cxnSpLocks noChangeShapeType="1"/>
              <a:stCxn id="737318" idx="6"/>
              <a:endCxn id="737309" idx="3"/>
            </p:cNvCxnSpPr>
            <p:nvPr/>
          </p:nvCxnSpPr>
          <p:spPr bwMode="auto">
            <a:xfrm flipV="1">
              <a:off x="2029" y="3277"/>
              <a:ext cx="598" cy="39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grpSp>
        <p:nvGrpSpPr>
          <p:cNvPr id="4" name="Group 48"/>
          <p:cNvGrpSpPr>
            <a:grpSpLocks/>
          </p:cNvGrpSpPr>
          <p:nvPr/>
        </p:nvGrpSpPr>
        <p:grpSpPr bwMode="auto">
          <a:xfrm>
            <a:off x="3919538" y="690563"/>
            <a:ext cx="2330450" cy="2571750"/>
            <a:chOff x="2469" y="435"/>
            <a:chExt cx="1468" cy="1620"/>
          </a:xfrm>
        </p:grpSpPr>
        <p:sp>
          <p:nvSpPr>
            <p:cNvPr id="58385" name="Oval 49"/>
            <p:cNvSpPr>
              <a:spLocks noChangeAspect="1" noChangeArrowheads="1"/>
            </p:cNvSpPr>
            <p:nvPr/>
          </p:nvSpPr>
          <p:spPr bwMode="auto">
            <a:xfrm>
              <a:off x="2469" y="435"/>
              <a:ext cx="1468" cy="151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8386" name="Text Box 50"/>
            <p:cNvSpPr txBox="1">
              <a:spLocks noChangeArrowheads="1"/>
            </p:cNvSpPr>
            <p:nvPr/>
          </p:nvSpPr>
          <p:spPr bwMode="auto">
            <a:xfrm>
              <a:off x="3024" y="1728"/>
              <a:ext cx="6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endParaRPr lang="en-US" altLang="en-US">
                <a:effectLst/>
              </a:endParaRPr>
            </a:p>
          </p:txBody>
        </p:sp>
      </p:grpSp>
      <p:sp>
        <p:nvSpPr>
          <p:cNvPr id="737331" name="Rectangle 51"/>
          <p:cNvSpPr>
            <a:spLocks noChangeArrowheads="1"/>
          </p:cNvSpPr>
          <p:nvPr/>
        </p:nvSpPr>
        <p:spPr bwMode="auto">
          <a:xfrm>
            <a:off x="152400" y="3505200"/>
            <a:ext cx="4206875" cy="519113"/>
          </a:xfrm>
          <a:prstGeom prst="rect">
            <a:avLst/>
          </a:prstGeom>
          <a:noFill/>
          <a:ln w="57150" cap="sq">
            <a:noFill/>
            <a:miter lim="800000"/>
            <a:headEnd/>
            <a:tailEnd/>
          </a:ln>
          <a:effectLst/>
        </p:spPr>
        <p:txBody>
          <a:bodyPr wrap="none" lIns="274320" rIns="274320">
            <a:spAutoFit/>
          </a:bodyPr>
          <a:lstStyle/>
          <a:p>
            <a:pPr>
              <a:defRPr/>
            </a:pPr>
            <a:r>
              <a:rPr lang="en-US">
                <a:solidFill>
                  <a:schemeClr val="tx2"/>
                </a:solidFill>
                <a:effectLst>
                  <a:outerShdw blurRad="38100" dist="38100" dir="2700000" algn="tl">
                    <a:srgbClr val="000000"/>
                  </a:outerShdw>
                </a:effectLst>
              </a:rPr>
              <a:t>I</a:t>
            </a:r>
            <a:r>
              <a:rPr lang="en-US" baseline="-25000">
                <a:solidFill>
                  <a:schemeClr val="tx2"/>
                </a:solidFill>
                <a:effectLst>
                  <a:outerShdw blurRad="38100" dist="38100" dir="2700000" algn="tl">
                    <a:srgbClr val="000000"/>
                  </a:outerShdw>
                </a:effectLst>
              </a:rPr>
              <a:t>oracle</a:t>
            </a:r>
            <a:r>
              <a:rPr lang="en-US">
                <a:solidFill>
                  <a:schemeClr val="tx2"/>
                </a:solidFill>
                <a:effectLst>
                  <a:outerShdw blurRad="38100" dist="38100" dir="2700000" algn="tl">
                    <a:srgbClr val="000000"/>
                  </a:outerShdw>
                </a:effectLst>
              </a:rPr>
              <a:t> </a:t>
            </a:r>
            <a:r>
              <a:rPr lang="en-US">
                <a:effectLst>
                  <a:outerShdw blurRad="38100" dist="38100" dir="2700000" algn="tl">
                    <a:srgbClr val="000000"/>
                  </a:outerShdw>
                </a:effectLst>
              </a:rPr>
              <a:t>= InstanceMap(I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a:t>
            </a:r>
            <a:r>
              <a:rPr lang="en-US">
                <a:effectLst/>
              </a:rPr>
              <a:t> </a:t>
            </a:r>
          </a:p>
        </p:txBody>
      </p:sp>
      <p:sp>
        <p:nvSpPr>
          <p:cNvPr id="737332" name="Rectangle 52"/>
          <p:cNvSpPr>
            <a:spLocks noChangeArrowheads="1"/>
          </p:cNvSpPr>
          <p:nvPr/>
        </p:nvSpPr>
        <p:spPr bwMode="auto">
          <a:xfrm>
            <a:off x="260350" y="984250"/>
            <a:ext cx="96202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p>
        </p:txBody>
      </p:sp>
      <p:grpSp>
        <p:nvGrpSpPr>
          <p:cNvPr id="5" name="Group 57"/>
          <p:cNvGrpSpPr>
            <a:grpSpLocks/>
          </p:cNvGrpSpPr>
          <p:nvPr/>
        </p:nvGrpSpPr>
        <p:grpSpPr bwMode="auto">
          <a:xfrm>
            <a:off x="3581400" y="3886200"/>
            <a:ext cx="5495925" cy="2881313"/>
            <a:chOff x="2256" y="2448"/>
            <a:chExt cx="3462" cy="1815"/>
          </a:xfrm>
        </p:grpSpPr>
        <p:sp>
          <p:nvSpPr>
            <p:cNvPr id="737335" name="Oval 55"/>
            <p:cNvSpPr>
              <a:spLocks noChangeArrowheads="1"/>
            </p:cNvSpPr>
            <p:nvPr/>
          </p:nvSpPr>
          <p:spPr bwMode="auto">
            <a:xfrm>
              <a:off x="2256" y="2448"/>
              <a:ext cx="1537" cy="1533"/>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8384" name="Text Box 56"/>
            <p:cNvSpPr txBox="1">
              <a:spLocks noChangeArrowheads="1"/>
            </p:cNvSpPr>
            <p:nvPr/>
          </p:nvSpPr>
          <p:spPr bwMode="auto">
            <a:xfrm>
              <a:off x="2290" y="3936"/>
              <a:ext cx="34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oracle</a:t>
              </a:r>
              <a:r>
                <a:rPr lang="en-US" altLang="en-US">
                  <a:effectLst/>
                </a:rPr>
                <a:t> = ReverseSolutionMap(S</a:t>
              </a:r>
              <a:r>
                <a:rPr lang="en-US" altLang="en-US" baseline="-25000">
                  <a:effectLst/>
                </a:rPr>
                <a:t>alg</a:t>
              </a:r>
              <a:r>
                <a:rPr lang="en-US" altLang="en-US">
                  <a:effectLst/>
                </a:rPr>
                <a:t>)</a:t>
              </a:r>
            </a:p>
          </p:txBody>
        </p:sp>
      </p:grpSp>
      <p:sp>
        <p:nvSpPr>
          <p:cNvPr id="737341" name="AutoShape 61"/>
          <p:cNvSpPr>
            <a:spLocks noChangeArrowheads="1"/>
          </p:cNvSpPr>
          <p:nvPr/>
        </p:nvSpPr>
        <p:spPr bwMode="auto">
          <a:xfrm>
            <a:off x="4953000" y="3276600"/>
            <a:ext cx="333375" cy="533400"/>
          </a:xfrm>
          <a:prstGeom prst="downArrow">
            <a:avLst>
              <a:gd name="adj1" fmla="val 50000"/>
              <a:gd name="adj2" fmla="val 40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59" name="Text Box 56"/>
          <p:cNvSpPr txBox="1">
            <a:spLocks noChangeArrowheads="1"/>
          </p:cNvSpPr>
          <p:nvPr/>
        </p:nvSpPr>
        <p:spPr bwMode="auto">
          <a:xfrm>
            <a:off x="6110288" y="3581400"/>
            <a:ext cx="32480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If S</a:t>
            </a:r>
            <a:r>
              <a:rPr lang="en-US" altLang="en-US" baseline="-25000">
                <a:effectLst/>
              </a:rPr>
              <a:t>alg</a:t>
            </a:r>
            <a:r>
              <a:rPr lang="en-US" altLang="en-US">
                <a:effectLst/>
              </a:rPr>
              <a:t> is valid </a:t>
            </a:r>
            <a:br>
              <a:rPr lang="en-US" altLang="en-US">
                <a:effectLst/>
              </a:rPr>
            </a:br>
            <a:r>
              <a:rPr lang="en-US" altLang="en-US">
                <a:effectLst/>
              </a:rPr>
              <a:t> solution for I</a:t>
            </a:r>
            <a:r>
              <a:rPr lang="en-US" altLang="en-US" baseline="-25000">
                <a:effectLst/>
              </a:rPr>
              <a:t>alg</a:t>
            </a:r>
            <a:r>
              <a:rPr lang="en-US" altLang="en-US">
                <a:effectLst/>
              </a:rPr>
              <a:t>,</a:t>
            </a:r>
            <a:br>
              <a:rPr lang="en-US" altLang="en-US">
                <a:effectLst/>
              </a:rPr>
            </a:br>
            <a:r>
              <a:rPr lang="en-US" altLang="en-US">
                <a:effectLst/>
              </a:rPr>
              <a:t>then S</a:t>
            </a:r>
            <a:r>
              <a:rPr lang="en-US" altLang="en-US" baseline="-25000">
                <a:effectLst/>
              </a:rPr>
              <a:t>oracle</a:t>
            </a:r>
            <a:r>
              <a:rPr lang="en-US" altLang="en-US">
                <a:effectLst/>
              </a:rPr>
              <a:t> is valid </a:t>
            </a:r>
            <a:br>
              <a:rPr lang="en-US" altLang="en-US">
                <a:effectLst/>
              </a:rPr>
            </a:br>
            <a:r>
              <a:rPr lang="en-US" altLang="en-US">
                <a:effectLst/>
              </a:rPr>
              <a:t>solution for I</a:t>
            </a:r>
            <a:r>
              <a:rPr lang="en-US" altLang="en-US" baseline="-25000">
                <a:effectLst/>
              </a:rPr>
              <a:t>oracle</a:t>
            </a:r>
            <a:endParaRPr lang="en-US" altLang="en-US">
              <a:effectLst/>
            </a:endParaRPr>
          </a:p>
        </p:txBody>
      </p:sp>
      <p:sp>
        <p:nvSpPr>
          <p:cNvPr id="60" name="Text Box 59"/>
          <p:cNvSpPr txBox="1">
            <a:spLocks noChangeArrowheads="1"/>
          </p:cNvSpPr>
          <p:nvPr/>
        </p:nvSpPr>
        <p:spPr bwMode="auto">
          <a:xfrm>
            <a:off x="5824538" y="2300288"/>
            <a:ext cx="13382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grpSp>
        <p:nvGrpSpPr>
          <p:cNvPr id="6" name="Group 64"/>
          <p:cNvGrpSpPr>
            <a:grpSpLocks/>
          </p:cNvGrpSpPr>
          <p:nvPr/>
        </p:nvGrpSpPr>
        <p:grpSpPr bwMode="auto">
          <a:xfrm>
            <a:off x="5638800" y="2209800"/>
            <a:ext cx="2286000" cy="4419600"/>
            <a:chOff x="3552" y="1392"/>
            <a:chExt cx="1440" cy="2784"/>
          </a:xfrm>
        </p:grpSpPr>
        <p:sp>
          <p:nvSpPr>
            <p:cNvPr id="58381" name="Text Box 57"/>
            <p:cNvSpPr txBox="1">
              <a:spLocks noChangeArrowheads="1"/>
            </p:cNvSpPr>
            <p:nvPr/>
          </p:nvSpPr>
          <p:spPr bwMode="auto">
            <a:xfrm>
              <a:off x="3552" y="3546"/>
              <a:ext cx="84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sp>
          <p:nvSpPr>
            <p:cNvPr id="63" name="AutoShape 60"/>
            <p:cNvSpPr>
              <a:spLocks noChangeArrowheads="1"/>
            </p:cNvSpPr>
            <p:nvPr/>
          </p:nvSpPr>
          <p:spPr bwMode="auto">
            <a:xfrm flipH="1">
              <a:off x="4416" y="1392"/>
              <a:ext cx="576" cy="2784"/>
            </a:xfrm>
            <a:prstGeom prst="curvedRightArrow">
              <a:avLst>
                <a:gd name="adj1" fmla="val 96667"/>
                <a:gd name="adj2" fmla="val 193333"/>
                <a:gd name="adj3" fmla="val 33333"/>
              </a:avLst>
            </a:prstGeom>
            <a:noFill/>
            <a:ln w="38100" cap="sq">
              <a:solidFill>
                <a:schemeClr val="hlink"/>
              </a:solidFill>
              <a:miter lim="800000"/>
              <a:headEnd/>
              <a:tailEnd/>
            </a:ln>
            <a:effectLst/>
          </p:spPr>
          <p:txBody>
            <a:bodyPr lIns="274320" rIns="274320" anchor="ctr">
              <a:spAutoFit/>
            </a:bodyPr>
            <a:lstStyle/>
            <a:p>
              <a:pPr>
                <a:defRPr/>
              </a:pPr>
              <a:endParaRPr lang="en-CA"/>
            </a:p>
          </p:txBody>
        </p:sp>
      </p:grpSp>
      <p:sp>
        <p:nvSpPr>
          <p:cNvPr id="64"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9: Valid to Valid</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737341"/>
                                        </p:tgtEl>
                                        <p:attrNameLst>
                                          <p:attrName>style.visibility</p:attrName>
                                        </p:attrNameLst>
                                      </p:cBhvr>
                                      <p:to>
                                        <p:strVal val="visible"/>
                                      </p:to>
                                    </p:set>
                                    <p:anim calcmode="lin" valueType="num">
                                      <p:cBhvr additive="base">
                                        <p:cTn id="17" dur="500" fill="hold"/>
                                        <p:tgtEl>
                                          <p:spTgt spid="737341"/>
                                        </p:tgtEl>
                                        <p:attrNameLst>
                                          <p:attrName>ppt_x</p:attrName>
                                        </p:attrNameLst>
                                      </p:cBhvr>
                                      <p:tavLst>
                                        <p:tav tm="0">
                                          <p:val>
                                            <p:strVal val="#ppt_x"/>
                                          </p:val>
                                        </p:tav>
                                        <p:tav tm="100000">
                                          <p:val>
                                            <p:strVal val="#ppt_x"/>
                                          </p:val>
                                        </p:tav>
                                      </p:tavLst>
                                    </p:anim>
                                    <p:anim calcmode="lin" valueType="num">
                                      <p:cBhvr additive="base">
                                        <p:cTn id="18" dur="500" fill="hold"/>
                                        <p:tgtEl>
                                          <p:spTgt spid="737341"/>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additive="base">
                                        <p:cTn id="23" dur="500" fill="hold"/>
                                        <p:tgtEl>
                                          <p:spTgt spid="59"/>
                                        </p:tgtEl>
                                        <p:attrNameLst>
                                          <p:attrName>ppt_x</p:attrName>
                                        </p:attrNameLst>
                                      </p:cBhvr>
                                      <p:tavLst>
                                        <p:tav tm="0">
                                          <p:val>
                                            <p:strVal val="1+#ppt_w/2"/>
                                          </p:val>
                                        </p:tav>
                                        <p:tav tm="100000">
                                          <p:val>
                                            <p:strVal val="#ppt_x"/>
                                          </p:val>
                                        </p:tav>
                                      </p:tavLst>
                                    </p:anim>
                                    <p:anim calcmode="lin" valueType="num">
                                      <p:cBhvr additive="base">
                                        <p:cTn id="24"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60"/>
                                        </p:tgtEl>
                                        <p:attrNameLst>
                                          <p:attrName>style.visibility</p:attrName>
                                        </p:attrNameLst>
                                      </p:cBhvr>
                                      <p:to>
                                        <p:strVal val="visible"/>
                                      </p:to>
                                    </p:set>
                                    <p:anim calcmode="lin" valueType="num">
                                      <p:cBhvr additive="base">
                                        <p:cTn id="29" dur="500" fill="hold"/>
                                        <p:tgtEl>
                                          <p:spTgt spid="60"/>
                                        </p:tgtEl>
                                        <p:attrNameLst>
                                          <p:attrName>ppt_x</p:attrName>
                                        </p:attrNameLst>
                                      </p:cBhvr>
                                      <p:tavLst>
                                        <p:tav tm="0">
                                          <p:val>
                                            <p:strVal val="1+#ppt_w/2"/>
                                          </p:val>
                                        </p:tav>
                                        <p:tav tm="100000">
                                          <p:val>
                                            <p:strVal val="#ppt_x"/>
                                          </p:val>
                                        </p:tav>
                                      </p:tavLst>
                                    </p:anim>
                                    <p:anim calcmode="lin" valueType="num">
                                      <p:cBhvr additive="base">
                                        <p:cTn id="30"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1+#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41" grpId="0" animBg="1"/>
      <p:bldP spid="59" grpId="0"/>
      <p:bldP spid="6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9" name="Text Box 3"/>
          <p:cNvSpPr txBox="1">
            <a:spLocks noChangeArrowheads="1"/>
          </p:cNvSpPr>
          <p:nvPr/>
        </p:nvSpPr>
        <p:spPr bwMode="auto">
          <a:xfrm>
            <a:off x="577850" y="4356100"/>
            <a:ext cx="5942013"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Our Alg</a:t>
            </a:r>
            <a:r>
              <a:rPr lang="en-US" altLang="en-US" baseline="-25000">
                <a:effectLst/>
              </a:rPr>
              <a:t>alg</a:t>
            </a:r>
            <a:r>
              <a:rPr lang="en-US" altLang="en-US">
                <a:effectLst/>
              </a:rPr>
              <a:t> says yes to I</a:t>
            </a:r>
            <a:r>
              <a:rPr lang="en-US" altLang="en-US" baseline="-25000">
                <a:effectLst/>
              </a:rPr>
              <a:t>alg</a:t>
            </a:r>
            <a:endParaRPr lang="en-US" altLang="en-US">
              <a:effectLst/>
            </a:endParaRPr>
          </a:p>
          <a:p>
            <a:r>
              <a:rPr lang="en-US" altLang="en-US">
                <a:effectLst/>
              </a:rPr>
              <a:t>     </a:t>
            </a:r>
            <a:r>
              <a:rPr lang="en-US" altLang="en-US">
                <a:solidFill>
                  <a:schemeClr val="hlink"/>
                </a:solidFill>
                <a:effectLst/>
              </a:rPr>
              <a:t>iff</a:t>
            </a:r>
            <a:r>
              <a:rPr lang="en-US" altLang="en-US">
                <a:effectLst/>
              </a:rPr>
              <a:t> old Alg</a:t>
            </a:r>
            <a:r>
              <a:rPr lang="en-US" altLang="en-US" baseline="-25000">
                <a:effectLst/>
              </a:rPr>
              <a:t>oracle</a:t>
            </a:r>
            <a:r>
              <a:rPr lang="en-US" altLang="en-US">
                <a:effectLst/>
              </a:rPr>
              <a:t> says yes to I</a:t>
            </a:r>
            <a:r>
              <a:rPr lang="en-US" altLang="en-US" baseline="-25000">
                <a:effectLst/>
              </a:rPr>
              <a:t>oracle</a:t>
            </a:r>
            <a:endParaRPr lang="en-US" altLang="en-US">
              <a:solidFill>
                <a:schemeClr val="tx2"/>
              </a:solidFill>
              <a:effectLst/>
            </a:endParaRPr>
          </a:p>
          <a:p>
            <a:pPr lvl="1"/>
            <a:r>
              <a:rPr lang="en-US" altLang="en-US">
                <a:solidFill>
                  <a:schemeClr val="hlink"/>
                </a:solidFill>
                <a:effectLst/>
              </a:rPr>
              <a:t>iff</a:t>
            </a:r>
            <a:r>
              <a:rPr lang="en-US" altLang="en-US">
                <a:effectLst/>
              </a:rPr>
              <a:t> I</a:t>
            </a:r>
            <a:r>
              <a:rPr lang="en-US" altLang="en-US" baseline="-25000">
                <a:effectLst/>
              </a:rPr>
              <a:t>oracle</a:t>
            </a:r>
            <a:r>
              <a:rPr lang="en-US" altLang="en-US">
                <a:effectLst/>
              </a:rPr>
              <a:t> has a valid solution S</a:t>
            </a:r>
            <a:r>
              <a:rPr lang="en-US" altLang="en-US" baseline="-25000">
                <a:effectLst/>
              </a:rPr>
              <a:t>oracle</a:t>
            </a:r>
            <a:r>
              <a:rPr lang="en-US" altLang="en-US">
                <a:effectLst/>
              </a:rPr>
              <a:t> </a:t>
            </a:r>
          </a:p>
          <a:p>
            <a:pPr lvl="1"/>
            <a:r>
              <a:rPr lang="en-US" altLang="en-US">
                <a:solidFill>
                  <a:schemeClr val="hlink"/>
                </a:solidFill>
                <a:effectLst/>
              </a:rPr>
              <a:t>iff </a:t>
            </a:r>
            <a:r>
              <a:rPr lang="en-US" altLang="en-US">
                <a:effectLst/>
              </a:rPr>
              <a:t>I</a:t>
            </a:r>
            <a:r>
              <a:rPr lang="en-US" altLang="en-US" baseline="-25000">
                <a:effectLst/>
              </a:rPr>
              <a:t>alg</a:t>
            </a:r>
            <a:r>
              <a:rPr lang="en-US" altLang="en-US">
                <a:effectLst/>
              </a:rPr>
              <a:t> has a valid solution S</a:t>
            </a:r>
            <a:r>
              <a:rPr lang="en-US" altLang="en-US" baseline="-25000">
                <a:effectLst/>
              </a:rPr>
              <a:t>alg</a:t>
            </a:r>
          </a:p>
          <a:p>
            <a:pPr lvl="1"/>
            <a:r>
              <a:rPr lang="en-US" altLang="en-US">
                <a:solidFill>
                  <a:schemeClr val="hlink"/>
                </a:solidFill>
                <a:effectLst/>
              </a:rPr>
              <a:t>iff</a:t>
            </a:r>
            <a:r>
              <a:rPr lang="en-US" altLang="en-US">
                <a:effectLst/>
              </a:rPr>
              <a:t> I</a:t>
            </a:r>
            <a:r>
              <a:rPr lang="en-US" altLang="en-US" baseline="-25000">
                <a:effectLst/>
              </a:rPr>
              <a:t>alg </a:t>
            </a:r>
            <a:r>
              <a:rPr lang="en-US" altLang="en-US">
                <a:effectLst/>
              </a:rPr>
              <a:t>is a yes instance.</a:t>
            </a:r>
          </a:p>
          <a:p>
            <a:endParaRPr lang="en-US" altLang="en-US">
              <a:effectLst/>
            </a:endParaRPr>
          </a:p>
        </p:txBody>
      </p:sp>
      <p:pic>
        <p:nvPicPr>
          <p:cNvPr id="59395" name="Picture 4" descr="cap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800100"/>
            <a:ext cx="4800600" cy="346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5"/>
          <p:cNvGrpSpPr>
            <a:grpSpLocks/>
          </p:cNvGrpSpPr>
          <p:nvPr/>
        </p:nvGrpSpPr>
        <p:grpSpPr bwMode="auto">
          <a:xfrm>
            <a:off x="6445250" y="5534025"/>
            <a:ext cx="2165350" cy="561975"/>
            <a:chOff x="3312" y="3150"/>
            <a:chExt cx="1364" cy="354"/>
          </a:xfrm>
        </p:grpSpPr>
        <p:sp>
          <p:nvSpPr>
            <p:cNvPr id="751622" name="AutoShape 6"/>
            <p:cNvSpPr>
              <a:spLocks noChangeArrowheads="1"/>
            </p:cNvSpPr>
            <p:nvPr/>
          </p:nvSpPr>
          <p:spPr bwMode="auto">
            <a:xfrm>
              <a:off x="3312" y="3168"/>
              <a:ext cx="201" cy="336"/>
            </a:xfrm>
            <a:prstGeom prst="curvedLeftArrow">
              <a:avLst>
                <a:gd name="adj1" fmla="val 33433"/>
                <a:gd name="adj2" fmla="val 66866"/>
                <a:gd name="adj3" fmla="val 33333"/>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59402" name="Text Box 7"/>
            <p:cNvSpPr txBox="1">
              <a:spLocks noChangeArrowheads="1"/>
            </p:cNvSpPr>
            <p:nvPr/>
          </p:nvSpPr>
          <p:spPr bwMode="auto">
            <a:xfrm>
              <a:off x="3391" y="3150"/>
              <a:ext cx="12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Steps 6&amp;7</a:t>
              </a:r>
            </a:p>
          </p:txBody>
        </p:sp>
      </p:grpSp>
      <p:grpSp>
        <p:nvGrpSpPr>
          <p:cNvPr id="3" name="Group 8"/>
          <p:cNvGrpSpPr>
            <a:grpSpLocks/>
          </p:cNvGrpSpPr>
          <p:nvPr/>
        </p:nvGrpSpPr>
        <p:grpSpPr bwMode="auto">
          <a:xfrm>
            <a:off x="6442075" y="5546725"/>
            <a:ext cx="2165350" cy="561975"/>
            <a:chOff x="4370" y="3147"/>
            <a:chExt cx="1364" cy="354"/>
          </a:xfrm>
        </p:grpSpPr>
        <p:sp>
          <p:nvSpPr>
            <p:cNvPr id="751625" name="AutoShape 9"/>
            <p:cNvSpPr>
              <a:spLocks noChangeArrowheads="1"/>
            </p:cNvSpPr>
            <p:nvPr/>
          </p:nvSpPr>
          <p:spPr bwMode="auto">
            <a:xfrm flipV="1">
              <a:off x="4370" y="3165"/>
              <a:ext cx="201" cy="336"/>
            </a:xfrm>
            <a:prstGeom prst="curvedLeftArrow">
              <a:avLst>
                <a:gd name="adj1" fmla="val 33433"/>
                <a:gd name="adj2" fmla="val 66866"/>
                <a:gd name="adj3" fmla="val 33333"/>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59400" name="Text Box 10"/>
            <p:cNvSpPr txBox="1">
              <a:spLocks noChangeArrowheads="1"/>
            </p:cNvSpPr>
            <p:nvPr/>
          </p:nvSpPr>
          <p:spPr bwMode="auto">
            <a:xfrm>
              <a:off x="4449" y="3147"/>
              <a:ext cx="12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Steps 8&amp;9</a:t>
              </a:r>
            </a:p>
          </p:txBody>
        </p:sp>
      </p:grpSp>
      <p:sp>
        <p:nvSpPr>
          <p:cNvPr id="11"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10: Working Algorithm</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51619">
                                            <p:txEl>
                                              <p:pRg st="0" end="0"/>
                                            </p:txEl>
                                          </p:spTgt>
                                        </p:tgtEl>
                                        <p:attrNameLst>
                                          <p:attrName>style.visibility</p:attrName>
                                        </p:attrNameLst>
                                      </p:cBhvr>
                                      <p:to>
                                        <p:strVal val="visible"/>
                                      </p:to>
                                    </p:set>
                                    <p:anim calcmode="lin" valueType="num">
                                      <p:cBhvr additive="base">
                                        <p:cTn id="7" dur="500" fill="hold"/>
                                        <p:tgtEl>
                                          <p:spTgt spid="7516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516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51619">
                                            <p:txEl>
                                              <p:pRg st="4" end="4"/>
                                            </p:txEl>
                                          </p:spTgt>
                                        </p:tgtEl>
                                        <p:attrNameLst>
                                          <p:attrName>style.visibility</p:attrName>
                                        </p:attrNameLst>
                                      </p:cBhvr>
                                      <p:to>
                                        <p:strVal val="visible"/>
                                      </p:to>
                                    </p:set>
                                    <p:anim calcmode="lin" valueType="num">
                                      <p:cBhvr additive="base">
                                        <p:cTn id="11" dur="500" fill="hold"/>
                                        <p:tgtEl>
                                          <p:spTgt spid="751619">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5161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751619">
                                            <p:txEl>
                                              <p:pRg st="1" end="1"/>
                                            </p:txEl>
                                          </p:spTgt>
                                        </p:tgtEl>
                                        <p:attrNameLst>
                                          <p:attrName>style.visibility</p:attrName>
                                        </p:attrNameLst>
                                      </p:cBhvr>
                                      <p:to>
                                        <p:strVal val="visible"/>
                                      </p:to>
                                    </p:set>
                                    <p:anim calcmode="lin" valueType="num">
                                      <p:cBhvr additive="base">
                                        <p:cTn id="17" dur="500" fill="hold"/>
                                        <p:tgtEl>
                                          <p:spTgt spid="75161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516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751619">
                                            <p:txEl>
                                              <p:pRg st="2" end="2"/>
                                            </p:txEl>
                                          </p:spTgt>
                                        </p:tgtEl>
                                        <p:attrNameLst>
                                          <p:attrName>style.visibility</p:attrName>
                                        </p:attrNameLst>
                                      </p:cBhvr>
                                      <p:to>
                                        <p:strVal val="visible"/>
                                      </p:to>
                                    </p:set>
                                    <p:anim calcmode="lin" valueType="num">
                                      <p:cBhvr additive="base">
                                        <p:cTn id="23" dur="500" fill="hold"/>
                                        <p:tgtEl>
                                          <p:spTgt spid="751619">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516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51619">
                                            <p:txEl>
                                              <p:pRg st="3" end="3"/>
                                            </p:txEl>
                                          </p:spTgt>
                                        </p:tgtEl>
                                        <p:attrNameLst>
                                          <p:attrName>style.visibility</p:attrName>
                                        </p:attrNameLst>
                                      </p:cBhvr>
                                      <p:to>
                                        <p:strVal val="visible"/>
                                      </p:to>
                                    </p:set>
                                    <p:anim calcmode="lin" valueType="num">
                                      <p:cBhvr additive="base">
                                        <p:cTn id="29" dur="500" fill="hold"/>
                                        <p:tgtEl>
                                          <p:spTgt spid="751619">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5161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1+#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1+#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3" name="Text Box 3"/>
          <p:cNvSpPr txBox="1">
            <a:spLocks noChangeArrowheads="1"/>
          </p:cNvSpPr>
          <p:nvPr/>
        </p:nvSpPr>
        <p:spPr bwMode="auto">
          <a:xfrm>
            <a:off x="2209800" y="3978275"/>
            <a:ext cx="4298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
            </a:r>
            <a:r>
              <a:rPr lang="en-US" altLang="en-US" baseline="-25000">
                <a:effectLst/>
              </a:rPr>
              <a:t>alg</a:t>
            </a:r>
            <a:r>
              <a:rPr lang="en-US" altLang="en-US">
                <a:effectLst/>
              </a:rPr>
              <a:t> = SolutionMap(S</a:t>
            </a:r>
            <a:r>
              <a:rPr lang="en-US" altLang="en-US" baseline="-25000">
                <a:effectLst/>
              </a:rPr>
              <a:t>oracle</a:t>
            </a:r>
            <a:r>
              <a:rPr lang="en-US" altLang="en-US">
                <a:effectLst/>
              </a:rPr>
              <a:t>)</a:t>
            </a:r>
          </a:p>
        </p:txBody>
      </p:sp>
      <p:sp>
        <p:nvSpPr>
          <p:cNvPr id="742404" name="Rectangle 4"/>
          <p:cNvSpPr>
            <a:spLocks noChangeArrowheads="1"/>
          </p:cNvSpPr>
          <p:nvPr/>
        </p:nvSpPr>
        <p:spPr bwMode="auto">
          <a:xfrm>
            <a:off x="2209800" y="3354388"/>
            <a:ext cx="4206875"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oracle</a:t>
            </a:r>
            <a:r>
              <a:rPr lang="en-US">
                <a:effectLst>
                  <a:outerShdw blurRad="38100" dist="38100" dir="2700000" algn="tl">
                    <a:srgbClr val="000000"/>
                  </a:outerShdw>
                </a:effectLst>
              </a:rPr>
              <a:t> = InstanceMap(I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a:t>
            </a:r>
            <a:r>
              <a:rPr lang="en-US">
                <a:effectLst/>
              </a:rPr>
              <a:t> </a:t>
            </a:r>
          </a:p>
        </p:txBody>
      </p:sp>
      <p:sp>
        <p:nvSpPr>
          <p:cNvPr id="742405" name="Rectangle 5"/>
          <p:cNvSpPr>
            <a:spLocks noChangeArrowheads="1"/>
          </p:cNvSpPr>
          <p:nvPr/>
        </p:nvSpPr>
        <p:spPr bwMode="auto">
          <a:xfrm>
            <a:off x="1524000" y="1828800"/>
            <a:ext cx="4514850" cy="1373188"/>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Alg</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alg</a:t>
            </a:r>
            <a:r>
              <a:rPr lang="en-US">
                <a:effectLst>
                  <a:outerShdw blurRad="38100" dist="38100" dir="2700000" algn="tl">
                    <a:srgbClr val="000000"/>
                  </a:outerShdw>
                </a:effectLst>
              </a:rPr>
              <a:t>) is poly time if</a:t>
            </a:r>
            <a:r>
              <a:rPr lang="en-US">
                <a:effectLst/>
              </a:rPr>
              <a:t> </a:t>
            </a:r>
            <a:br>
              <a:rPr lang="en-US">
                <a:effectLst/>
              </a:rPr>
            </a:br>
            <a:r>
              <a:rPr lang="en-US">
                <a:effectLst>
                  <a:outerShdw blurRad="38100" dist="38100" dir="2700000" algn="tl">
                    <a:srgbClr val="000000"/>
                  </a:outerShdw>
                </a:effectLst>
              </a:rPr>
              <a:t>the following are poly time:</a:t>
            </a:r>
          </a:p>
          <a:p>
            <a:pPr>
              <a:defRPr/>
            </a:pPr>
            <a:r>
              <a:rPr lang="en-US">
                <a:effectLst/>
              </a:rPr>
              <a:t> </a:t>
            </a:r>
          </a:p>
        </p:txBody>
      </p:sp>
      <p:sp>
        <p:nvSpPr>
          <p:cNvPr id="742406" name="Rectangle 6"/>
          <p:cNvSpPr>
            <a:spLocks noChangeArrowheads="1"/>
          </p:cNvSpPr>
          <p:nvPr/>
        </p:nvSpPr>
        <p:spPr bwMode="auto">
          <a:xfrm>
            <a:off x="2179638" y="2835275"/>
            <a:ext cx="2792412"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Alg</a:t>
            </a:r>
            <a:r>
              <a:rPr lang="en-US" baseline="-25000">
                <a:effectLst>
                  <a:outerShdw blurRad="38100" dist="38100" dir="2700000" algn="tl">
                    <a:srgbClr val="000000"/>
                  </a:outerShdw>
                </a:effectLst>
              </a:rPr>
              <a:t>oracle</a:t>
            </a:r>
            <a:r>
              <a:rPr lang="en-US">
                <a:effectLst>
                  <a:outerShdw blurRad="38100" dist="38100" dir="2700000" algn="tl">
                    <a:srgbClr val="000000"/>
                  </a:outerShdw>
                </a:effectLst>
              </a:rPr>
              <a:t>(I</a:t>
            </a:r>
            <a:r>
              <a:rPr lang="en-US" baseline="-25000">
                <a:effectLst>
                  <a:outerShdw blurRad="38100" dist="38100" dir="2700000" algn="tl">
                    <a:srgbClr val="000000"/>
                  </a:outerShdw>
                </a:effectLst>
              </a:rPr>
              <a:t>oracle</a:t>
            </a:r>
            <a:r>
              <a:rPr lang="en-US">
                <a:effectLst>
                  <a:outerShdw blurRad="38100" dist="38100" dir="2700000" algn="tl">
                    <a:srgbClr val="000000"/>
                  </a:outerShdw>
                </a:effectLst>
              </a:rPr>
              <a:t>)</a:t>
            </a:r>
            <a:r>
              <a:rPr lang="en-US">
                <a:effectLst/>
              </a:rPr>
              <a:t>  </a:t>
            </a:r>
          </a:p>
        </p:txBody>
      </p:sp>
      <p:sp>
        <p:nvSpPr>
          <p:cNvPr id="742408" name="Text Box 8"/>
          <p:cNvSpPr txBox="1">
            <a:spLocks noChangeArrowheads="1"/>
          </p:cNvSpPr>
          <p:nvPr/>
        </p:nvSpPr>
        <p:spPr bwMode="auto">
          <a:xfrm>
            <a:off x="6532563" y="2852738"/>
            <a:ext cx="1871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Assumed</a:t>
            </a:r>
          </a:p>
        </p:txBody>
      </p:sp>
      <p:grpSp>
        <p:nvGrpSpPr>
          <p:cNvPr id="2" name="Group 11"/>
          <p:cNvGrpSpPr>
            <a:grpSpLocks/>
          </p:cNvGrpSpPr>
          <p:nvPr/>
        </p:nvGrpSpPr>
        <p:grpSpPr bwMode="auto">
          <a:xfrm>
            <a:off x="6651625" y="3509963"/>
            <a:ext cx="1824038" cy="909637"/>
            <a:chOff x="4512" y="1806"/>
            <a:chExt cx="1149" cy="573"/>
          </a:xfrm>
        </p:grpSpPr>
        <p:sp>
          <p:nvSpPr>
            <p:cNvPr id="60425" name="Text Box 9"/>
            <p:cNvSpPr txBox="1">
              <a:spLocks noChangeArrowheads="1"/>
            </p:cNvSpPr>
            <p:nvPr/>
          </p:nvSpPr>
          <p:spPr bwMode="auto">
            <a:xfrm>
              <a:off x="4512" y="1920"/>
              <a:ext cx="11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Your job</a:t>
              </a:r>
            </a:p>
          </p:txBody>
        </p:sp>
        <p:sp>
          <p:nvSpPr>
            <p:cNvPr id="742410" name="AutoShape 10"/>
            <p:cNvSpPr>
              <a:spLocks/>
            </p:cNvSpPr>
            <p:nvPr/>
          </p:nvSpPr>
          <p:spPr bwMode="auto">
            <a:xfrm>
              <a:off x="4609" y="1806"/>
              <a:ext cx="47" cy="573"/>
            </a:xfrm>
            <a:prstGeom prst="rightBrace">
              <a:avLst>
                <a:gd name="adj1" fmla="val 101596"/>
                <a:gd name="adj2" fmla="val 50000"/>
              </a:avLst>
            </a:prstGeom>
            <a:noFill/>
            <a:ln w="38100" cap="sq">
              <a:solidFill>
                <a:schemeClr val="hlink"/>
              </a:solidFill>
              <a:round/>
              <a:headEnd/>
              <a:tailEnd/>
            </a:ln>
            <a:effectLst/>
          </p:spPr>
          <p:txBody>
            <a:bodyPr wrap="none" lIns="274320" rIns="274320" anchor="ctr">
              <a:spAutoFit/>
            </a:bodyPr>
            <a:lstStyle/>
            <a:p>
              <a:pPr>
                <a:defRPr/>
              </a:pPr>
              <a:endParaRPr lang="en-CA"/>
            </a:p>
          </p:txBody>
        </p:sp>
      </p:grpSp>
      <p:sp>
        <p:nvSpPr>
          <p:cNvPr id="12" name="Rectangle 2"/>
          <p:cNvSpPr txBox="1">
            <a:spLocks noChangeArrowheads="1"/>
          </p:cNvSpPr>
          <p:nvPr/>
        </p:nvSpPr>
        <p:spPr bwMode="auto">
          <a:xfrm>
            <a:off x="1295400" y="-76200"/>
            <a:ext cx="5943600" cy="914400"/>
          </a:xfrm>
          <a:prstGeom prst="rect">
            <a:avLst/>
          </a:prstGeom>
          <a:noFill/>
          <a:ln w="9525">
            <a:noFill/>
            <a:miter lim="800000"/>
            <a:headEnd/>
            <a:tailEnd/>
          </a:ln>
          <a:effectLst/>
        </p:spPr>
        <p:txBody>
          <a:bodyPr anchor="ctr"/>
          <a:lstStyle/>
          <a:p>
            <a:pPr algn="ctr">
              <a:defRPr/>
            </a:pPr>
            <a:r>
              <a:rPr lang="en-US" sz="2400" b="1" kern="0" dirty="0">
                <a:solidFill>
                  <a:schemeClr val="tx2"/>
                </a:solidFill>
                <a:effectLst>
                  <a:outerShdw blurRad="38100" dist="38100" dir="2700000" algn="tl">
                    <a:srgbClr val="000000"/>
                  </a:outerShdw>
                </a:effectLst>
                <a:latin typeface="+mj-lt"/>
                <a:ea typeface="+mj-ea"/>
                <a:cs typeface="+mj-cs"/>
              </a:rPr>
              <a:t>12 Steps </a:t>
            </a:r>
            <a:r>
              <a:rPr lang="en-US" sz="2400" dirty="0">
                <a:solidFill>
                  <a:schemeClr val="tx2"/>
                </a:solidFill>
              </a:rPr>
              <a:t> </a:t>
            </a:r>
          </a:p>
          <a:p>
            <a:pPr algn="ctr">
              <a:defRPr/>
            </a:pPr>
            <a:r>
              <a:rPr lang="en-US" sz="2400" dirty="0">
                <a:solidFill>
                  <a:schemeClr val="tx2"/>
                </a:solidFill>
              </a:rPr>
              <a:t>Step 11: Running Time</a:t>
            </a:r>
            <a:endParaRPr lang="en-US" sz="2400" b="1" kern="0" dirty="0">
              <a:solidFill>
                <a:schemeClr val="tx2"/>
              </a:solidFill>
              <a:effectLst>
                <a:outerShdw blurRad="38100" dist="38100" dir="2700000" algn="tl">
                  <a:srgbClr val="000000"/>
                </a:outerShdw>
              </a:effectLst>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42405"/>
                                        </p:tgtEl>
                                        <p:attrNameLst>
                                          <p:attrName>style.visibility</p:attrName>
                                        </p:attrNameLst>
                                      </p:cBhvr>
                                      <p:to>
                                        <p:strVal val="visible"/>
                                      </p:to>
                                    </p:set>
                                    <p:anim calcmode="lin" valueType="num">
                                      <p:cBhvr additive="base">
                                        <p:cTn id="7" dur="500" fill="hold"/>
                                        <p:tgtEl>
                                          <p:spTgt spid="742405"/>
                                        </p:tgtEl>
                                        <p:attrNameLst>
                                          <p:attrName>ppt_x</p:attrName>
                                        </p:attrNameLst>
                                      </p:cBhvr>
                                      <p:tavLst>
                                        <p:tav tm="0">
                                          <p:val>
                                            <p:strVal val="#ppt_x"/>
                                          </p:val>
                                        </p:tav>
                                        <p:tav tm="100000">
                                          <p:val>
                                            <p:strVal val="#ppt_x"/>
                                          </p:val>
                                        </p:tav>
                                      </p:tavLst>
                                    </p:anim>
                                    <p:anim calcmode="lin" valueType="num">
                                      <p:cBhvr additive="base">
                                        <p:cTn id="8" dur="500" fill="hold"/>
                                        <p:tgtEl>
                                          <p:spTgt spid="74240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42406"/>
                                        </p:tgtEl>
                                        <p:attrNameLst>
                                          <p:attrName>style.visibility</p:attrName>
                                        </p:attrNameLst>
                                      </p:cBhvr>
                                      <p:to>
                                        <p:strVal val="visible"/>
                                      </p:to>
                                    </p:set>
                                    <p:anim calcmode="lin" valueType="num">
                                      <p:cBhvr additive="base">
                                        <p:cTn id="13" dur="500" fill="hold"/>
                                        <p:tgtEl>
                                          <p:spTgt spid="742406"/>
                                        </p:tgtEl>
                                        <p:attrNameLst>
                                          <p:attrName>ppt_x</p:attrName>
                                        </p:attrNameLst>
                                      </p:cBhvr>
                                      <p:tavLst>
                                        <p:tav tm="0">
                                          <p:val>
                                            <p:strVal val="1+#ppt_w/2"/>
                                          </p:val>
                                        </p:tav>
                                        <p:tav tm="100000">
                                          <p:val>
                                            <p:strVal val="#ppt_x"/>
                                          </p:val>
                                        </p:tav>
                                      </p:tavLst>
                                    </p:anim>
                                    <p:anim calcmode="lin" valueType="num">
                                      <p:cBhvr additive="base">
                                        <p:cTn id="14" dur="500" fill="hold"/>
                                        <p:tgtEl>
                                          <p:spTgt spid="74240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42404"/>
                                        </p:tgtEl>
                                        <p:attrNameLst>
                                          <p:attrName>style.visibility</p:attrName>
                                        </p:attrNameLst>
                                      </p:cBhvr>
                                      <p:to>
                                        <p:strVal val="visible"/>
                                      </p:to>
                                    </p:set>
                                    <p:anim calcmode="lin" valueType="num">
                                      <p:cBhvr additive="base">
                                        <p:cTn id="19" dur="500" fill="hold"/>
                                        <p:tgtEl>
                                          <p:spTgt spid="742404"/>
                                        </p:tgtEl>
                                        <p:attrNameLst>
                                          <p:attrName>ppt_x</p:attrName>
                                        </p:attrNameLst>
                                      </p:cBhvr>
                                      <p:tavLst>
                                        <p:tav tm="0">
                                          <p:val>
                                            <p:strVal val="1+#ppt_w/2"/>
                                          </p:val>
                                        </p:tav>
                                        <p:tav tm="100000">
                                          <p:val>
                                            <p:strVal val="#ppt_x"/>
                                          </p:val>
                                        </p:tav>
                                      </p:tavLst>
                                    </p:anim>
                                    <p:anim calcmode="lin" valueType="num">
                                      <p:cBhvr additive="base">
                                        <p:cTn id="20" dur="500" fill="hold"/>
                                        <p:tgtEl>
                                          <p:spTgt spid="74240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42403"/>
                                        </p:tgtEl>
                                        <p:attrNameLst>
                                          <p:attrName>style.visibility</p:attrName>
                                        </p:attrNameLst>
                                      </p:cBhvr>
                                      <p:to>
                                        <p:strVal val="visible"/>
                                      </p:to>
                                    </p:set>
                                    <p:anim calcmode="lin" valueType="num">
                                      <p:cBhvr additive="base">
                                        <p:cTn id="25" dur="500" fill="hold"/>
                                        <p:tgtEl>
                                          <p:spTgt spid="742403"/>
                                        </p:tgtEl>
                                        <p:attrNameLst>
                                          <p:attrName>ppt_x</p:attrName>
                                        </p:attrNameLst>
                                      </p:cBhvr>
                                      <p:tavLst>
                                        <p:tav tm="0">
                                          <p:val>
                                            <p:strVal val="1+#ppt_w/2"/>
                                          </p:val>
                                        </p:tav>
                                        <p:tav tm="100000">
                                          <p:val>
                                            <p:strVal val="#ppt_x"/>
                                          </p:val>
                                        </p:tav>
                                      </p:tavLst>
                                    </p:anim>
                                    <p:anim calcmode="lin" valueType="num">
                                      <p:cBhvr additive="base">
                                        <p:cTn id="26" dur="500" fill="hold"/>
                                        <p:tgtEl>
                                          <p:spTgt spid="74240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42408"/>
                                        </p:tgtEl>
                                        <p:attrNameLst>
                                          <p:attrName>style.visibility</p:attrName>
                                        </p:attrNameLst>
                                      </p:cBhvr>
                                      <p:to>
                                        <p:strVal val="visible"/>
                                      </p:to>
                                    </p:set>
                                    <p:anim calcmode="lin" valueType="num">
                                      <p:cBhvr additive="base">
                                        <p:cTn id="31" dur="500" fill="hold"/>
                                        <p:tgtEl>
                                          <p:spTgt spid="742408"/>
                                        </p:tgtEl>
                                        <p:attrNameLst>
                                          <p:attrName>ppt_x</p:attrName>
                                        </p:attrNameLst>
                                      </p:cBhvr>
                                      <p:tavLst>
                                        <p:tav tm="0">
                                          <p:val>
                                            <p:strVal val="1+#ppt_w/2"/>
                                          </p:val>
                                        </p:tav>
                                        <p:tav tm="100000">
                                          <p:val>
                                            <p:strVal val="#ppt_x"/>
                                          </p:val>
                                        </p:tav>
                                      </p:tavLst>
                                    </p:anim>
                                    <p:anim calcmode="lin" valueType="num">
                                      <p:cBhvr additive="base">
                                        <p:cTn id="32" dur="500" fill="hold"/>
                                        <p:tgtEl>
                                          <p:spTgt spid="74240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1+#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03" grpId="0"/>
      <p:bldP spid="742404" grpId="0"/>
      <p:bldP spid="742405" grpId="0"/>
      <p:bldP spid="742406" grpId="0"/>
      <p:bldP spid="74240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609600" y="1949450"/>
            <a:ext cx="4800600" cy="946150"/>
            <a:chOff x="384" y="1228"/>
            <a:chExt cx="3024" cy="596"/>
          </a:xfrm>
        </p:grpSpPr>
        <p:sp>
          <p:nvSpPr>
            <p:cNvPr id="61462" name="Text Box 8"/>
            <p:cNvSpPr txBox="1">
              <a:spLocks noChangeArrowheads="1"/>
            </p:cNvSpPr>
            <p:nvPr/>
          </p:nvSpPr>
          <p:spPr bwMode="auto">
            <a:xfrm>
              <a:off x="2154" y="1228"/>
              <a:ext cx="12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61463" name="Text Box 9"/>
            <p:cNvSpPr txBox="1">
              <a:spLocks noChangeArrowheads="1"/>
            </p:cNvSpPr>
            <p:nvPr/>
          </p:nvSpPr>
          <p:spPr bwMode="auto">
            <a:xfrm>
              <a:off x="384" y="1344"/>
              <a:ext cx="13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640010" name="Line 10"/>
            <p:cNvSpPr>
              <a:spLocks noChangeShapeType="1"/>
            </p:cNvSpPr>
            <p:nvPr/>
          </p:nvSpPr>
          <p:spPr bwMode="auto">
            <a:xfrm>
              <a:off x="1680" y="1491"/>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640011" name="Line 11"/>
            <p:cNvSpPr>
              <a:spLocks noChangeShapeType="1"/>
            </p:cNvSpPr>
            <p:nvPr/>
          </p:nvSpPr>
          <p:spPr bwMode="auto">
            <a:xfrm flipH="1">
              <a:off x="1650" y="1566"/>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grpSp>
        <p:nvGrpSpPr>
          <p:cNvPr id="3" name="Group 12"/>
          <p:cNvGrpSpPr>
            <a:grpSpLocks/>
          </p:cNvGrpSpPr>
          <p:nvPr/>
        </p:nvGrpSpPr>
        <p:grpSpPr bwMode="auto">
          <a:xfrm>
            <a:off x="838200" y="4038600"/>
            <a:ext cx="5000625" cy="519113"/>
            <a:chOff x="528" y="2544"/>
            <a:chExt cx="3150" cy="327"/>
          </a:xfrm>
        </p:grpSpPr>
        <p:sp>
          <p:nvSpPr>
            <p:cNvPr id="61458" name="Text Box 13"/>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61459" name="Text Box 14"/>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640015" name="Line 15"/>
            <p:cNvSpPr>
              <a:spLocks noChangeShapeType="1"/>
            </p:cNvSpPr>
            <p:nvPr/>
          </p:nvSpPr>
          <p:spPr bwMode="auto">
            <a:xfrm>
              <a:off x="1374" y="2679"/>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640016" name="Line 16"/>
            <p:cNvSpPr>
              <a:spLocks noChangeShapeType="1"/>
            </p:cNvSpPr>
            <p:nvPr/>
          </p:nvSpPr>
          <p:spPr bwMode="auto">
            <a:xfrm flipH="1">
              <a:off x="1344" y="2754"/>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sp>
        <p:nvSpPr>
          <p:cNvPr id="61444" name="Rectangle 17"/>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61445" name="Rectangle 18"/>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640019" name="Line 19"/>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4" name="Group 29"/>
          <p:cNvGrpSpPr>
            <a:grpSpLocks/>
          </p:cNvGrpSpPr>
          <p:nvPr/>
        </p:nvGrpSpPr>
        <p:grpSpPr bwMode="auto">
          <a:xfrm>
            <a:off x="1716088" y="1905000"/>
            <a:ext cx="6743700" cy="2165350"/>
            <a:chOff x="1081" y="1200"/>
            <a:chExt cx="4248" cy="1364"/>
          </a:xfrm>
        </p:grpSpPr>
        <p:sp>
          <p:nvSpPr>
            <p:cNvPr id="61456" name="Text Box 3"/>
            <p:cNvSpPr txBox="1">
              <a:spLocks noChangeArrowheads="1"/>
            </p:cNvSpPr>
            <p:nvPr/>
          </p:nvSpPr>
          <p:spPr bwMode="auto">
            <a:xfrm>
              <a:off x="3840" y="1200"/>
              <a:ext cx="148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sp>
          <p:nvSpPr>
            <p:cNvPr id="640023" name="Freeform 23"/>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nvGrpSpPr>
          <p:cNvPr id="5" name="Group 30"/>
          <p:cNvGrpSpPr>
            <a:grpSpLocks/>
          </p:cNvGrpSpPr>
          <p:nvPr/>
        </p:nvGrpSpPr>
        <p:grpSpPr bwMode="auto">
          <a:xfrm>
            <a:off x="1955800" y="2362200"/>
            <a:ext cx="4360863" cy="1751013"/>
            <a:chOff x="1232" y="1488"/>
            <a:chExt cx="2747" cy="1103"/>
          </a:xfrm>
        </p:grpSpPr>
        <p:sp>
          <p:nvSpPr>
            <p:cNvPr id="640005" name="Line 5"/>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640022" name="Freeform 22"/>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640024" name="Freeform 24"/>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nvGrpSpPr>
          <p:cNvPr id="6" name="Group 27"/>
          <p:cNvGrpSpPr>
            <a:grpSpLocks/>
          </p:cNvGrpSpPr>
          <p:nvPr/>
        </p:nvGrpSpPr>
        <p:grpSpPr bwMode="auto">
          <a:xfrm>
            <a:off x="5989638" y="3276600"/>
            <a:ext cx="3030537" cy="1219200"/>
            <a:chOff x="3773" y="2064"/>
            <a:chExt cx="1909" cy="768"/>
          </a:xfrm>
        </p:grpSpPr>
        <p:sp>
          <p:nvSpPr>
            <p:cNvPr id="61451" name="Text Box 20"/>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640025" name="Line 25"/>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640028" name="Text Box 28"/>
          <p:cNvSpPr txBox="1">
            <a:spLocks noChangeArrowheads="1"/>
          </p:cNvSpPr>
          <p:nvPr/>
        </p:nvSpPr>
        <p:spPr bwMode="auto">
          <a:xfrm>
            <a:off x="4572000" y="4997450"/>
            <a:ext cx="42529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This will prove that</a:t>
            </a:r>
          </a:p>
          <a:p>
            <a:r>
              <a:rPr lang="en-US" altLang="en-US">
                <a:solidFill>
                  <a:schemeClr val="tx2"/>
                </a:solidFill>
                <a:effectLst/>
              </a:rPr>
              <a:t>Cir-SAT</a:t>
            </a:r>
            <a:r>
              <a:rPr lang="en-US" altLang="en-US">
                <a:effectLst/>
              </a:rPr>
              <a:t> is NP-Complete.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640028"/>
                                        </p:tgtEl>
                                        <p:attrNameLst>
                                          <p:attrName>style.visibility</p:attrName>
                                        </p:attrNameLst>
                                      </p:cBhvr>
                                      <p:to>
                                        <p:strVal val="visible"/>
                                      </p:to>
                                    </p:set>
                                    <p:anim calcmode="lin" valueType="num">
                                      <p:cBhvr additive="base">
                                        <p:cTn id="35" dur="500" fill="hold"/>
                                        <p:tgtEl>
                                          <p:spTgt spid="640028"/>
                                        </p:tgtEl>
                                        <p:attrNameLst>
                                          <p:attrName>ppt_x</p:attrName>
                                        </p:attrNameLst>
                                      </p:cBhvr>
                                      <p:tavLst>
                                        <p:tav tm="0">
                                          <p:val>
                                            <p:strVal val="#ppt_x"/>
                                          </p:val>
                                        </p:tav>
                                        <p:tav tm="100000">
                                          <p:val>
                                            <p:strVal val="#ppt_x"/>
                                          </p:val>
                                        </p:tav>
                                      </p:tavLst>
                                    </p:anim>
                                    <p:anim calcmode="lin" valueType="num">
                                      <p:cBhvr additive="base">
                                        <p:cTn id="36" dur="500" fill="hold"/>
                                        <p:tgtEl>
                                          <p:spTgt spid="640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2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a:spLocks noChangeArrowheads="1"/>
          </p:cNvSpPr>
          <p:nvPr/>
        </p:nvSpPr>
        <p:spPr bwMode="auto">
          <a:xfrm>
            <a:off x="395288" y="403225"/>
            <a:ext cx="6913562" cy="954088"/>
          </a:xfrm>
          <a:prstGeom prst="rect">
            <a:avLst/>
          </a:prstGeom>
          <a:noFill/>
          <a:ln w="9525">
            <a:noFill/>
            <a:miter lim="800000"/>
            <a:headEnd/>
            <a:tailEnd/>
          </a:ln>
        </p:spPr>
        <p:txBody>
          <a:bodyPr>
            <a:spAutoFit/>
          </a:bodyPr>
          <a:lstStyle/>
          <a:p>
            <a:pPr>
              <a:defRPr/>
            </a:pPr>
            <a:r>
              <a:rPr lang="en-US" dirty="0">
                <a:solidFill>
                  <a:schemeClr val="tx2"/>
                </a:solidFill>
                <a:effectLst>
                  <a:outerShdw blurRad="38100" dist="38100" dir="2700000" algn="tl">
                    <a:srgbClr val="000000"/>
                  </a:outerShdw>
                </a:effectLst>
              </a:rPr>
              <a:t>The Post Correspondence Problem (PCP)</a:t>
            </a:r>
          </a:p>
          <a:p>
            <a:pPr>
              <a:buFont typeface="Arial" pitchFamily="34" charset="0"/>
              <a:buChar char="•"/>
              <a:defRPr/>
            </a:pPr>
            <a:r>
              <a:rPr lang="en-CA" dirty="0"/>
              <a:t>The input is a finite collection of dominos</a:t>
            </a:r>
          </a:p>
        </p:txBody>
      </p:sp>
      <p:sp>
        <p:nvSpPr>
          <p:cNvPr id="64" name="TextBox 63"/>
          <p:cNvSpPr txBox="1">
            <a:spLocks noChangeArrowheads="1"/>
          </p:cNvSpPr>
          <p:nvPr/>
        </p:nvSpPr>
        <p:spPr bwMode="auto">
          <a:xfrm>
            <a:off x="323850" y="2332038"/>
            <a:ext cx="8064500" cy="523875"/>
          </a:xfrm>
          <a:prstGeom prst="rect">
            <a:avLst/>
          </a:prstGeom>
          <a:noFill/>
          <a:ln w="9525">
            <a:noFill/>
            <a:miter lim="800000"/>
            <a:headEnd/>
            <a:tailEnd/>
          </a:ln>
        </p:spPr>
        <p:txBody>
          <a:bodyPr>
            <a:spAutoFit/>
          </a:bodyPr>
          <a:lstStyle/>
          <a:p>
            <a:pPr>
              <a:buFont typeface="Arial" pitchFamily="34" charset="0"/>
              <a:buChar char="•"/>
              <a:defRPr/>
            </a:pPr>
            <a:r>
              <a:rPr lang="en-CA" dirty="0"/>
              <a:t>A solution is a finite sequence of the dominos </a:t>
            </a:r>
          </a:p>
        </p:txBody>
      </p:sp>
      <p:grpSp>
        <p:nvGrpSpPr>
          <p:cNvPr id="2" name="Group 89"/>
          <p:cNvGrpSpPr>
            <a:grpSpLocks/>
          </p:cNvGrpSpPr>
          <p:nvPr/>
        </p:nvGrpSpPr>
        <p:grpSpPr bwMode="auto">
          <a:xfrm>
            <a:off x="762000" y="2719388"/>
            <a:ext cx="3067050" cy="984250"/>
            <a:chOff x="2088722" y="3975395"/>
            <a:chExt cx="3066681" cy="983778"/>
          </a:xfrm>
        </p:grpSpPr>
        <p:grpSp>
          <p:nvGrpSpPr>
            <p:cNvPr id="7315" name="Group 20"/>
            <p:cNvGrpSpPr>
              <a:grpSpLocks/>
            </p:cNvGrpSpPr>
            <p:nvPr/>
          </p:nvGrpSpPr>
          <p:grpSpPr bwMode="auto">
            <a:xfrm>
              <a:off x="2651029" y="4005064"/>
              <a:ext cx="522900" cy="954107"/>
              <a:chOff x="2771800" y="3122965"/>
              <a:chExt cx="522900" cy="954107"/>
            </a:xfrm>
          </p:grpSpPr>
          <p:sp>
            <p:nvSpPr>
              <p:cNvPr id="51262" name="Rectangle 15"/>
              <p:cNvSpPr>
                <a:spLocks noChangeArrowheads="1"/>
              </p:cNvSpPr>
              <p:nvPr/>
            </p:nvSpPr>
            <p:spPr bwMode="auto">
              <a:xfrm>
                <a:off x="2782512" y="3123444"/>
                <a:ext cx="501590" cy="953630"/>
              </a:xfrm>
              <a:prstGeom prst="rect">
                <a:avLst/>
              </a:prstGeom>
              <a:noFill/>
              <a:ln w="9525">
                <a:noFill/>
                <a:miter lim="800000"/>
                <a:headEnd/>
                <a:tailEnd/>
              </a:ln>
            </p:spPr>
            <p:txBody>
              <a:bodyPr wrap="none">
                <a:spAutoFit/>
              </a:bodyPr>
              <a:lstStyle/>
              <a:p>
                <a:pPr>
                  <a:defRPr/>
                </a:pPr>
                <a:r>
                  <a:rPr lang="en-CA"/>
                  <a:t>b</a:t>
                </a:r>
              </a:p>
              <a:p>
                <a:pPr>
                  <a:defRPr/>
                </a:pPr>
                <a:r>
                  <a:rPr lang="en-CA"/>
                  <a:t>ca</a:t>
                </a:r>
              </a:p>
            </p:txBody>
          </p:sp>
          <p:cxnSp>
            <p:nvCxnSpPr>
              <p:cNvPr id="7333"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64" name="Double Bracket 19"/>
              <p:cNvSpPr>
                <a:spLocks noChangeArrowheads="1"/>
              </p:cNvSpPr>
              <p:nvPr/>
            </p:nvSpPr>
            <p:spPr bwMode="auto">
              <a:xfrm>
                <a:off x="2771400" y="3293225"/>
                <a:ext cx="523812" cy="737833"/>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7316" name="Group 26"/>
            <p:cNvGrpSpPr>
              <a:grpSpLocks/>
            </p:cNvGrpSpPr>
            <p:nvPr/>
          </p:nvGrpSpPr>
          <p:grpSpPr bwMode="auto">
            <a:xfrm>
              <a:off x="2088722" y="4005066"/>
              <a:ext cx="522900" cy="954107"/>
              <a:chOff x="2771800" y="3122967"/>
              <a:chExt cx="522900" cy="954107"/>
            </a:xfrm>
          </p:grpSpPr>
          <p:sp>
            <p:nvSpPr>
              <p:cNvPr id="51259" name="Rectangle 27"/>
              <p:cNvSpPr>
                <a:spLocks noChangeArrowheads="1"/>
              </p:cNvSpPr>
              <p:nvPr/>
            </p:nvSpPr>
            <p:spPr bwMode="auto">
              <a:xfrm>
                <a:off x="2771800" y="3123444"/>
                <a:ext cx="522225" cy="953630"/>
              </a:xfrm>
              <a:prstGeom prst="rect">
                <a:avLst/>
              </a:prstGeom>
              <a:noFill/>
              <a:ln w="9525">
                <a:noFill/>
                <a:miter lim="800000"/>
                <a:headEnd/>
                <a:tailEnd/>
              </a:ln>
            </p:spPr>
            <p:txBody>
              <a:bodyPr wrap="none">
                <a:spAutoFit/>
              </a:bodyPr>
              <a:lstStyle/>
              <a:p>
                <a:pPr>
                  <a:defRPr/>
                </a:pPr>
                <a:r>
                  <a:rPr lang="en-CA" dirty="0"/>
                  <a:t>a</a:t>
                </a:r>
              </a:p>
              <a:p>
                <a:pPr>
                  <a:defRPr/>
                </a:pPr>
                <a:r>
                  <a:rPr lang="en-CA" dirty="0" err="1"/>
                  <a:t>ab</a:t>
                </a:r>
                <a:endParaRPr lang="en-CA" dirty="0"/>
              </a:p>
            </p:txBody>
          </p:sp>
          <p:cxnSp>
            <p:nvCxnSpPr>
              <p:cNvPr id="7330"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61" name="Double Bracket 29"/>
              <p:cNvSpPr>
                <a:spLocks noChangeArrowheads="1"/>
              </p:cNvSpPr>
              <p:nvPr/>
            </p:nvSpPr>
            <p:spPr bwMode="auto">
              <a:xfrm>
                <a:off x="2771800" y="3293225"/>
                <a:ext cx="522225" cy="737833"/>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7317" name="Group 31"/>
            <p:cNvGrpSpPr>
              <a:grpSpLocks/>
            </p:cNvGrpSpPr>
            <p:nvPr/>
          </p:nvGrpSpPr>
          <p:grpSpPr bwMode="auto">
            <a:xfrm>
              <a:off x="3212315" y="3991337"/>
              <a:ext cx="522900" cy="954108"/>
              <a:chOff x="2771800" y="3122969"/>
              <a:chExt cx="522900" cy="954108"/>
            </a:xfrm>
          </p:grpSpPr>
          <p:sp>
            <p:nvSpPr>
              <p:cNvPr id="51256" name="Rectangle 32"/>
              <p:cNvSpPr>
                <a:spLocks noChangeArrowheads="1"/>
              </p:cNvSpPr>
              <p:nvPr/>
            </p:nvSpPr>
            <p:spPr bwMode="auto">
              <a:xfrm>
                <a:off x="2783134" y="3122894"/>
                <a:ext cx="500002" cy="953629"/>
              </a:xfrm>
              <a:prstGeom prst="rect">
                <a:avLst/>
              </a:prstGeom>
              <a:noFill/>
              <a:ln w="9525">
                <a:noFill/>
                <a:miter lim="800000"/>
                <a:headEnd/>
                <a:tailEnd/>
              </a:ln>
            </p:spPr>
            <p:txBody>
              <a:bodyPr wrap="none">
                <a:spAutoFit/>
              </a:bodyPr>
              <a:lstStyle/>
              <a:p>
                <a:pPr>
                  <a:defRPr/>
                </a:pPr>
                <a:r>
                  <a:rPr lang="en-CA"/>
                  <a:t>ca</a:t>
                </a:r>
              </a:p>
              <a:p>
                <a:pPr>
                  <a:defRPr/>
                </a:pPr>
                <a:r>
                  <a:rPr lang="en-CA"/>
                  <a:t>a</a:t>
                </a:r>
              </a:p>
            </p:txBody>
          </p:sp>
          <p:cxnSp>
            <p:nvCxnSpPr>
              <p:cNvPr id="7327"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8" name="Double Bracket 34"/>
              <p:cNvSpPr>
                <a:spLocks noChangeArrowheads="1"/>
              </p:cNvSpPr>
              <p:nvPr/>
            </p:nvSpPr>
            <p:spPr bwMode="auto">
              <a:xfrm>
                <a:off x="2772022" y="3292675"/>
                <a:ext cx="522225"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7318" name="Group 36"/>
            <p:cNvGrpSpPr>
              <a:grpSpLocks/>
            </p:cNvGrpSpPr>
            <p:nvPr/>
          </p:nvGrpSpPr>
          <p:grpSpPr bwMode="auto">
            <a:xfrm>
              <a:off x="4211959" y="3975395"/>
              <a:ext cx="943444" cy="954108"/>
              <a:chOff x="2692451" y="3122969"/>
              <a:chExt cx="681597" cy="954108"/>
            </a:xfrm>
          </p:grpSpPr>
          <p:sp>
            <p:nvSpPr>
              <p:cNvPr id="51253" name="Rectangle 37"/>
              <p:cNvSpPr>
                <a:spLocks noChangeArrowheads="1"/>
              </p:cNvSpPr>
              <p:nvPr/>
            </p:nvSpPr>
            <p:spPr bwMode="auto">
              <a:xfrm>
                <a:off x="2692872" y="3122969"/>
                <a:ext cx="681176" cy="953629"/>
              </a:xfrm>
              <a:prstGeom prst="rect">
                <a:avLst/>
              </a:prstGeom>
              <a:noFill/>
              <a:ln w="9525">
                <a:noFill/>
                <a:miter lim="800000"/>
                <a:headEnd/>
                <a:tailEnd/>
              </a:ln>
            </p:spPr>
            <p:txBody>
              <a:bodyPr wrap="none">
                <a:spAutoFit/>
              </a:bodyPr>
              <a:lstStyle/>
              <a:p>
                <a:pPr>
                  <a:defRPr/>
                </a:pPr>
                <a:r>
                  <a:rPr lang="en-CA"/>
                  <a:t>abc</a:t>
                </a:r>
              </a:p>
              <a:p>
                <a:pPr>
                  <a:defRPr/>
                </a:pPr>
                <a:r>
                  <a:rPr lang="en-CA"/>
                  <a:t>c</a:t>
                </a:r>
              </a:p>
            </p:txBody>
          </p:sp>
          <p:cxnSp>
            <p:nvCxnSpPr>
              <p:cNvPr id="7324"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5" name="Double Bracket 39"/>
              <p:cNvSpPr>
                <a:spLocks noChangeArrowheads="1"/>
              </p:cNvSpPr>
              <p:nvPr/>
            </p:nvSpPr>
            <p:spPr bwMode="auto">
              <a:xfrm>
                <a:off x="2771999" y="3292750"/>
                <a:ext cx="522923"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7319" name="Group 64"/>
            <p:cNvGrpSpPr>
              <a:grpSpLocks/>
            </p:cNvGrpSpPr>
            <p:nvPr/>
          </p:nvGrpSpPr>
          <p:grpSpPr bwMode="auto">
            <a:xfrm>
              <a:off x="3769535" y="3988135"/>
              <a:ext cx="522900" cy="954108"/>
              <a:chOff x="2771800" y="3122970"/>
              <a:chExt cx="522900" cy="954108"/>
            </a:xfrm>
          </p:grpSpPr>
          <p:sp>
            <p:nvSpPr>
              <p:cNvPr id="51250" name="Rectangle 65"/>
              <p:cNvSpPr>
                <a:spLocks noChangeArrowheads="1"/>
              </p:cNvSpPr>
              <p:nvPr/>
            </p:nvSpPr>
            <p:spPr bwMode="auto">
              <a:xfrm>
                <a:off x="2771948" y="3122924"/>
                <a:ext cx="522224" cy="953629"/>
              </a:xfrm>
              <a:prstGeom prst="rect">
                <a:avLst/>
              </a:prstGeom>
              <a:noFill/>
              <a:ln w="9525">
                <a:noFill/>
                <a:miter lim="800000"/>
                <a:headEnd/>
                <a:tailEnd/>
              </a:ln>
            </p:spPr>
            <p:txBody>
              <a:bodyPr wrap="none">
                <a:spAutoFit/>
              </a:bodyPr>
              <a:lstStyle/>
              <a:p>
                <a:pPr>
                  <a:defRPr/>
                </a:pPr>
                <a:r>
                  <a:rPr lang="en-CA"/>
                  <a:t>a</a:t>
                </a:r>
              </a:p>
              <a:p>
                <a:pPr>
                  <a:defRPr/>
                </a:pPr>
                <a:r>
                  <a:rPr lang="en-CA"/>
                  <a:t>ab</a:t>
                </a:r>
              </a:p>
            </p:txBody>
          </p:sp>
          <p:cxnSp>
            <p:nvCxnSpPr>
              <p:cNvPr id="7321"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2" name="Double Bracket 67"/>
              <p:cNvSpPr>
                <a:spLocks noChangeArrowheads="1"/>
              </p:cNvSpPr>
              <p:nvPr/>
            </p:nvSpPr>
            <p:spPr bwMode="auto">
              <a:xfrm>
                <a:off x="2771948" y="3292705"/>
                <a:ext cx="522224"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sp>
        <p:nvSpPr>
          <p:cNvPr id="91" name="TextBox 90"/>
          <p:cNvSpPr txBox="1">
            <a:spLocks noChangeArrowheads="1"/>
          </p:cNvSpPr>
          <p:nvPr/>
        </p:nvSpPr>
        <p:spPr bwMode="auto">
          <a:xfrm>
            <a:off x="323850" y="3636963"/>
            <a:ext cx="8064500" cy="954087"/>
          </a:xfrm>
          <a:prstGeom prst="rect">
            <a:avLst/>
          </a:prstGeom>
          <a:noFill/>
          <a:ln w="9525">
            <a:noFill/>
            <a:miter lim="800000"/>
            <a:headEnd/>
            <a:tailEnd/>
          </a:ln>
        </p:spPr>
        <p:txBody>
          <a:bodyPr>
            <a:spAutoFit/>
          </a:bodyPr>
          <a:lstStyle/>
          <a:p>
            <a:pPr>
              <a:buFont typeface="Arial" pitchFamily="34" charset="0"/>
              <a:buChar char="•"/>
              <a:defRPr/>
            </a:pPr>
            <a:r>
              <a:rPr lang="en-CA"/>
              <a:t>So that the combined string on the top</a:t>
            </a:r>
            <a:br>
              <a:rPr lang="en-CA"/>
            </a:br>
            <a:r>
              <a:rPr lang="en-CA"/>
              <a:t>  is the same as that on the bottom</a:t>
            </a:r>
          </a:p>
        </p:txBody>
      </p:sp>
      <p:grpSp>
        <p:nvGrpSpPr>
          <p:cNvPr id="8" name="Group 167"/>
          <p:cNvGrpSpPr>
            <a:grpSpLocks/>
          </p:cNvGrpSpPr>
          <p:nvPr/>
        </p:nvGrpSpPr>
        <p:grpSpPr bwMode="auto">
          <a:xfrm>
            <a:off x="685800" y="4572000"/>
            <a:ext cx="2124075" cy="954088"/>
            <a:chOff x="1907704" y="5643243"/>
            <a:chExt cx="2124299" cy="954107"/>
          </a:xfrm>
        </p:grpSpPr>
        <p:sp>
          <p:nvSpPr>
            <p:cNvPr id="51232" name="Rectangle 73"/>
            <p:cNvSpPr>
              <a:spLocks noChangeArrowheads="1"/>
            </p:cNvSpPr>
            <p:nvPr/>
          </p:nvSpPr>
          <p:spPr bwMode="auto">
            <a:xfrm>
              <a:off x="1907704" y="5643243"/>
              <a:ext cx="2124299" cy="954107"/>
            </a:xfrm>
            <a:prstGeom prst="rect">
              <a:avLst/>
            </a:prstGeom>
            <a:noFill/>
            <a:ln w="9525">
              <a:noFill/>
              <a:miter lim="800000"/>
              <a:headEnd/>
              <a:tailEnd/>
            </a:ln>
          </p:spPr>
          <p:txBody>
            <a:bodyPr wrap="none">
              <a:spAutoFit/>
            </a:bodyPr>
            <a:lstStyle/>
            <a:p>
              <a:pPr>
                <a:defRPr/>
              </a:pPr>
              <a:r>
                <a:rPr lang="en-CA"/>
                <a:t>a b c a a a b c</a:t>
              </a:r>
            </a:p>
            <a:p>
              <a:pPr>
                <a:defRPr/>
              </a:pPr>
              <a:r>
                <a:rPr lang="en-CA"/>
                <a:t>a b c a a a b c</a:t>
              </a:r>
            </a:p>
          </p:txBody>
        </p:sp>
        <p:cxnSp>
          <p:nvCxnSpPr>
            <p:cNvPr id="7303" name="Straight Connector 130"/>
            <p:cNvCxnSpPr>
              <a:cxnSpLocks noChangeShapeType="1"/>
            </p:cNvCxnSpPr>
            <p:nvPr/>
          </p:nvCxnSpPr>
          <p:spPr bwMode="auto">
            <a:xfrm rot="16200000" flipH="1">
              <a:off x="2015219" y="59000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4" name="Straight Connector 146"/>
            <p:cNvCxnSpPr>
              <a:cxnSpLocks noChangeShapeType="1"/>
            </p:cNvCxnSpPr>
            <p:nvPr/>
          </p:nvCxnSpPr>
          <p:spPr bwMode="auto">
            <a:xfrm rot="16200000" flipH="1">
              <a:off x="2290512"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5" name="Straight Connector 147"/>
            <p:cNvCxnSpPr>
              <a:cxnSpLocks noChangeShapeType="1"/>
            </p:cNvCxnSpPr>
            <p:nvPr/>
          </p:nvCxnSpPr>
          <p:spPr bwMode="auto">
            <a:xfrm rot="16200000" flipH="1">
              <a:off x="2777634"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6" name="Straight Connector 148"/>
            <p:cNvCxnSpPr>
              <a:cxnSpLocks noChangeShapeType="1"/>
            </p:cNvCxnSpPr>
            <p:nvPr/>
          </p:nvCxnSpPr>
          <p:spPr bwMode="auto">
            <a:xfrm rot="16200000" flipH="1">
              <a:off x="3027526"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7" name="Straight Connector 149"/>
            <p:cNvCxnSpPr>
              <a:cxnSpLocks noChangeShapeType="1"/>
            </p:cNvCxnSpPr>
            <p:nvPr/>
          </p:nvCxnSpPr>
          <p:spPr bwMode="auto">
            <a:xfrm rot="16200000" flipH="1">
              <a:off x="3531582" y="635009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8" name="Straight Connector 150"/>
            <p:cNvCxnSpPr>
              <a:cxnSpLocks noChangeShapeType="1"/>
            </p:cNvCxnSpPr>
            <p:nvPr/>
          </p:nvCxnSpPr>
          <p:spPr bwMode="auto">
            <a:xfrm rot="16200000" flipH="1">
              <a:off x="3035993" y="635856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09" name="Straight Connector 151"/>
            <p:cNvCxnSpPr>
              <a:cxnSpLocks noChangeShapeType="1"/>
            </p:cNvCxnSpPr>
            <p:nvPr/>
          </p:nvCxnSpPr>
          <p:spPr bwMode="auto">
            <a:xfrm rot="16200000" flipH="1">
              <a:off x="2777634"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10" name="Straight Connector 152"/>
            <p:cNvCxnSpPr>
              <a:cxnSpLocks noChangeShapeType="1"/>
            </p:cNvCxnSpPr>
            <p:nvPr/>
          </p:nvCxnSpPr>
          <p:spPr bwMode="auto">
            <a:xfrm rot="16200000" flipH="1">
              <a:off x="2290512"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11" name="Straight Connector 153"/>
            <p:cNvCxnSpPr>
              <a:cxnSpLocks noChangeShapeType="1"/>
            </p:cNvCxnSpPr>
            <p:nvPr/>
          </p:nvCxnSpPr>
          <p:spPr bwMode="auto">
            <a:xfrm>
              <a:off x="2209333" y="6084829"/>
              <a:ext cx="265967" cy="9740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12" name="Straight Connector 156"/>
            <p:cNvCxnSpPr>
              <a:cxnSpLocks noChangeShapeType="1"/>
            </p:cNvCxnSpPr>
            <p:nvPr/>
          </p:nvCxnSpPr>
          <p:spPr bwMode="auto">
            <a:xfrm>
              <a:off x="2483768" y="6093296"/>
              <a:ext cx="478655" cy="88942"/>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13" name="Straight Connector 158"/>
            <p:cNvCxnSpPr>
              <a:cxnSpLocks noChangeShapeType="1"/>
            </p:cNvCxnSpPr>
            <p:nvPr/>
          </p:nvCxnSpPr>
          <p:spPr bwMode="auto">
            <a:xfrm>
              <a:off x="2987824" y="6089101"/>
              <a:ext cx="226443" cy="8467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7314" name="Straight Connector 163"/>
            <p:cNvCxnSpPr>
              <a:cxnSpLocks noChangeShapeType="1"/>
            </p:cNvCxnSpPr>
            <p:nvPr/>
          </p:nvCxnSpPr>
          <p:spPr bwMode="auto">
            <a:xfrm>
              <a:off x="3229249" y="6089101"/>
              <a:ext cx="495589" cy="7620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9" name="Group 171"/>
          <p:cNvGrpSpPr>
            <a:grpSpLocks/>
          </p:cNvGrpSpPr>
          <p:nvPr/>
        </p:nvGrpSpPr>
        <p:grpSpPr bwMode="auto">
          <a:xfrm>
            <a:off x="700088" y="1357313"/>
            <a:ext cx="4016375" cy="1098550"/>
            <a:chOff x="916332" y="1052736"/>
            <a:chExt cx="4015708" cy="1098123"/>
          </a:xfrm>
        </p:grpSpPr>
        <p:grpSp>
          <p:nvGrpSpPr>
            <p:cNvPr id="7281" name="Group 42"/>
            <p:cNvGrpSpPr>
              <a:grpSpLocks/>
            </p:cNvGrpSpPr>
            <p:nvPr/>
          </p:nvGrpSpPr>
          <p:grpSpPr bwMode="auto">
            <a:xfrm>
              <a:off x="1763688" y="1052736"/>
              <a:ext cx="522900" cy="954107"/>
              <a:chOff x="2771800" y="3122965"/>
              <a:chExt cx="522900" cy="954107"/>
            </a:xfrm>
          </p:grpSpPr>
          <p:sp>
            <p:nvSpPr>
              <p:cNvPr id="51229" name="Rectangle 43"/>
              <p:cNvSpPr>
                <a:spLocks noChangeArrowheads="1"/>
              </p:cNvSpPr>
              <p:nvPr/>
            </p:nvSpPr>
            <p:spPr bwMode="auto">
              <a:xfrm>
                <a:off x="2783138" y="3122965"/>
                <a:ext cx="499980" cy="953716"/>
              </a:xfrm>
              <a:prstGeom prst="rect">
                <a:avLst/>
              </a:prstGeom>
              <a:noFill/>
              <a:ln w="9525">
                <a:noFill/>
                <a:miter lim="800000"/>
                <a:headEnd/>
                <a:tailEnd/>
              </a:ln>
            </p:spPr>
            <p:txBody>
              <a:bodyPr wrap="none">
                <a:spAutoFit/>
              </a:bodyPr>
              <a:lstStyle/>
              <a:p>
                <a:pPr>
                  <a:defRPr/>
                </a:pPr>
                <a:r>
                  <a:rPr lang="en-CA"/>
                  <a:t>b</a:t>
                </a:r>
              </a:p>
              <a:p>
                <a:pPr>
                  <a:defRPr/>
                </a:pPr>
                <a:r>
                  <a:rPr lang="en-CA"/>
                  <a:t>ca</a:t>
                </a:r>
              </a:p>
            </p:txBody>
          </p:sp>
          <p:cxnSp>
            <p:nvCxnSpPr>
              <p:cNvPr id="7300"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31" name="Double Bracket 45"/>
              <p:cNvSpPr>
                <a:spLocks noChangeArrowheads="1"/>
              </p:cNvSpPr>
              <p:nvPr/>
            </p:nvSpPr>
            <p:spPr bwMode="auto">
              <a:xfrm>
                <a:off x="2772028" y="3292761"/>
                <a:ext cx="522200" cy="737901"/>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sp>
          <p:nvSpPr>
            <p:cNvPr id="51212" name="Rectangle 46"/>
            <p:cNvSpPr>
              <a:spLocks noChangeArrowheads="1"/>
            </p:cNvSpPr>
            <p:nvPr/>
          </p:nvSpPr>
          <p:spPr bwMode="auto">
            <a:xfrm>
              <a:off x="2209929" y="1484368"/>
              <a:ext cx="274592" cy="522084"/>
            </a:xfrm>
            <a:prstGeom prst="rect">
              <a:avLst/>
            </a:prstGeom>
            <a:noFill/>
            <a:ln w="9525">
              <a:noFill/>
              <a:miter lim="800000"/>
              <a:headEnd/>
              <a:tailEnd/>
            </a:ln>
          </p:spPr>
          <p:txBody>
            <a:bodyPr wrap="none">
              <a:spAutoFit/>
            </a:bodyPr>
            <a:lstStyle/>
            <a:p>
              <a:pPr>
                <a:defRPr/>
              </a:pPr>
              <a:r>
                <a:rPr lang="en-CA"/>
                <a:t>,</a:t>
              </a:r>
            </a:p>
          </p:txBody>
        </p:sp>
        <p:grpSp>
          <p:nvGrpSpPr>
            <p:cNvPr id="7283" name="Group 47"/>
            <p:cNvGrpSpPr>
              <a:grpSpLocks/>
            </p:cNvGrpSpPr>
            <p:nvPr/>
          </p:nvGrpSpPr>
          <p:grpSpPr bwMode="auto">
            <a:xfrm>
              <a:off x="2483768" y="1052736"/>
              <a:ext cx="522900" cy="954107"/>
              <a:chOff x="2771800" y="3122965"/>
              <a:chExt cx="522900" cy="954107"/>
            </a:xfrm>
          </p:grpSpPr>
          <p:sp>
            <p:nvSpPr>
              <p:cNvPr id="51226" name="Rectangle 48"/>
              <p:cNvSpPr>
                <a:spLocks noChangeArrowheads="1"/>
              </p:cNvSpPr>
              <p:nvPr/>
            </p:nvSpPr>
            <p:spPr bwMode="auto">
              <a:xfrm>
                <a:off x="2772554" y="3122965"/>
                <a:ext cx="522200" cy="953716"/>
              </a:xfrm>
              <a:prstGeom prst="rect">
                <a:avLst/>
              </a:prstGeom>
              <a:noFill/>
              <a:ln w="9525">
                <a:noFill/>
                <a:miter lim="800000"/>
                <a:headEnd/>
                <a:tailEnd/>
              </a:ln>
            </p:spPr>
            <p:txBody>
              <a:bodyPr wrap="none">
                <a:spAutoFit/>
              </a:bodyPr>
              <a:lstStyle/>
              <a:p>
                <a:pPr>
                  <a:defRPr/>
                </a:pPr>
                <a:r>
                  <a:rPr lang="en-CA"/>
                  <a:t>a</a:t>
                </a:r>
              </a:p>
              <a:p>
                <a:pPr>
                  <a:defRPr/>
                </a:pPr>
                <a:r>
                  <a:rPr lang="en-CA"/>
                  <a:t>ab</a:t>
                </a:r>
              </a:p>
            </p:txBody>
          </p:sp>
          <p:cxnSp>
            <p:nvCxnSpPr>
              <p:cNvPr id="7297" name="Straight Connector 4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28" name="Double Bracket 50"/>
              <p:cNvSpPr>
                <a:spLocks noChangeArrowheads="1"/>
              </p:cNvSpPr>
              <p:nvPr/>
            </p:nvSpPr>
            <p:spPr bwMode="auto">
              <a:xfrm>
                <a:off x="2772554" y="3292761"/>
                <a:ext cx="522200" cy="737901"/>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sp>
          <p:nvSpPr>
            <p:cNvPr id="51214" name="Rectangle 51"/>
            <p:cNvSpPr>
              <a:spLocks noChangeArrowheads="1"/>
            </p:cNvSpPr>
            <p:nvPr/>
          </p:nvSpPr>
          <p:spPr bwMode="auto">
            <a:xfrm>
              <a:off x="2928948" y="1484368"/>
              <a:ext cx="274591" cy="522084"/>
            </a:xfrm>
            <a:prstGeom prst="rect">
              <a:avLst/>
            </a:prstGeom>
            <a:noFill/>
            <a:ln w="9525">
              <a:noFill/>
              <a:miter lim="800000"/>
              <a:headEnd/>
              <a:tailEnd/>
            </a:ln>
          </p:spPr>
          <p:txBody>
            <a:bodyPr wrap="none">
              <a:spAutoFit/>
            </a:bodyPr>
            <a:lstStyle/>
            <a:p>
              <a:pPr>
                <a:defRPr/>
              </a:pPr>
              <a:r>
                <a:rPr lang="en-CA"/>
                <a:t>,</a:t>
              </a:r>
            </a:p>
          </p:txBody>
        </p:sp>
        <p:grpSp>
          <p:nvGrpSpPr>
            <p:cNvPr id="7285" name="Group 52"/>
            <p:cNvGrpSpPr>
              <a:grpSpLocks/>
            </p:cNvGrpSpPr>
            <p:nvPr/>
          </p:nvGrpSpPr>
          <p:grpSpPr bwMode="auto">
            <a:xfrm>
              <a:off x="3203848" y="1052736"/>
              <a:ext cx="522900" cy="954107"/>
              <a:chOff x="2771800" y="3122965"/>
              <a:chExt cx="522900" cy="954107"/>
            </a:xfrm>
          </p:grpSpPr>
          <p:sp>
            <p:nvSpPr>
              <p:cNvPr id="51223" name="Rectangle 53"/>
              <p:cNvSpPr>
                <a:spLocks noChangeArrowheads="1"/>
              </p:cNvSpPr>
              <p:nvPr/>
            </p:nvSpPr>
            <p:spPr bwMode="auto">
              <a:xfrm>
                <a:off x="2782602" y="3122965"/>
                <a:ext cx="501567" cy="953716"/>
              </a:xfrm>
              <a:prstGeom prst="rect">
                <a:avLst/>
              </a:prstGeom>
              <a:noFill/>
              <a:ln w="9525">
                <a:noFill/>
                <a:miter lim="800000"/>
                <a:headEnd/>
                <a:tailEnd/>
              </a:ln>
            </p:spPr>
            <p:txBody>
              <a:bodyPr wrap="none">
                <a:spAutoFit/>
              </a:bodyPr>
              <a:lstStyle/>
              <a:p>
                <a:pPr>
                  <a:defRPr/>
                </a:pPr>
                <a:r>
                  <a:rPr lang="en-CA"/>
                  <a:t>ca</a:t>
                </a:r>
              </a:p>
              <a:p>
                <a:pPr>
                  <a:defRPr/>
                </a:pPr>
                <a:r>
                  <a:rPr lang="en-CA"/>
                  <a:t>a</a:t>
                </a:r>
              </a:p>
            </p:txBody>
          </p:sp>
          <p:cxnSp>
            <p:nvCxnSpPr>
              <p:cNvPr id="7294" name="Straight Connector 5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25" name="Double Bracket 55"/>
              <p:cNvSpPr>
                <a:spLocks noChangeArrowheads="1"/>
              </p:cNvSpPr>
              <p:nvPr/>
            </p:nvSpPr>
            <p:spPr bwMode="auto">
              <a:xfrm>
                <a:off x="2771491" y="3292761"/>
                <a:ext cx="523788" cy="737901"/>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sp>
          <p:nvSpPr>
            <p:cNvPr id="51216" name="Rectangle 56"/>
            <p:cNvSpPr>
              <a:spLocks noChangeArrowheads="1"/>
            </p:cNvSpPr>
            <p:nvPr/>
          </p:nvSpPr>
          <p:spPr bwMode="auto">
            <a:xfrm>
              <a:off x="3649553" y="1484368"/>
              <a:ext cx="274591" cy="522084"/>
            </a:xfrm>
            <a:prstGeom prst="rect">
              <a:avLst/>
            </a:prstGeom>
            <a:noFill/>
            <a:ln w="9525">
              <a:noFill/>
              <a:miter lim="800000"/>
              <a:headEnd/>
              <a:tailEnd/>
            </a:ln>
          </p:spPr>
          <p:txBody>
            <a:bodyPr wrap="none">
              <a:spAutoFit/>
            </a:bodyPr>
            <a:lstStyle/>
            <a:p>
              <a:pPr>
                <a:defRPr/>
              </a:pPr>
              <a:r>
                <a:rPr lang="en-CA"/>
                <a:t>,</a:t>
              </a:r>
            </a:p>
          </p:txBody>
        </p:sp>
        <p:grpSp>
          <p:nvGrpSpPr>
            <p:cNvPr id="7287" name="Group 57"/>
            <p:cNvGrpSpPr>
              <a:grpSpLocks/>
            </p:cNvGrpSpPr>
            <p:nvPr/>
          </p:nvGrpSpPr>
          <p:grpSpPr bwMode="auto">
            <a:xfrm>
              <a:off x="3844578" y="1052736"/>
              <a:ext cx="943444" cy="954107"/>
              <a:chOff x="2692450" y="3122965"/>
              <a:chExt cx="681597" cy="954107"/>
            </a:xfrm>
          </p:grpSpPr>
          <p:sp>
            <p:nvSpPr>
              <p:cNvPr id="51220" name="Rectangle 58"/>
              <p:cNvSpPr>
                <a:spLocks noChangeArrowheads="1"/>
              </p:cNvSpPr>
              <p:nvPr/>
            </p:nvSpPr>
            <p:spPr bwMode="auto">
              <a:xfrm>
                <a:off x="2692598" y="3122965"/>
                <a:ext cx="681145" cy="953716"/>
              </a:xfrm>
              <a:prstGeom prst="rect">
                <a:avLst/>
              </a:prstGeom>
              <a:noFill/>
              <a:ln w="9525">
                <a:noFill/>
                <a:miter lim="800000"/>
                <a:headEnd/>
                <a:tailEnd/>
              </a:ln>
            </p:spPr>
            <p:txBody>
              <a:bodyPr wrap="none">
                <a:spAutoFit/>
              </a:bodyPr>
              <a:lstStyle/>
              <a:p>
                <a:pPr>
                  <a:defRPr/>
                </a:pPr>
                <a:r>
                  <a:rPr lang="en-CA"/>
                  <a:t>abc</a:t>
                </a:r>
              </a:p>
              <a:p>
                <a:pPr>
                  <a:defRPr/>
                </a:pPr>
                <a:r>
                  <a:rPr lang="en-CA"/>
                  <a:t>c</a:t>
                </a:r>
              </a:p>
            </p:txBody>
          </p:sp>
          <p:cxnSp>
            <p:nvCxnSpPr>
              <p:cNvPr id="7291" name="Straight Connector 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22" name="Double Bracket 60"/>
              <p:cNvSpPr>
                <a:spLocks noChangeArrowheads="1"/>
              </p:cNvSpPr>
              <p:nvPr/>
            </p:nvSpPr>
            <p:spPr bwMode="auto">
              <a:xfrm>
                <a:off x="2771721" y="3292761"/>
                <a:ext cx="522899" cy="737901"/>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sp>
          <p:nvSpPr>
            <p:cNvPr id="51218" name="Double Brace 61"/>
            <p:cNvSpPr>
              <a:spLocks noChangeArrowheads="1"/>
            </p:cNvSpPr>
            <p:nvPr/>
          </p:nvSpPr>
          <p:spPr bwMode="auto">
            <a:xfrm>
              <a:off x="1475039" y="1052736"/>
              <a:ext cx="3457001" cy="1098123"/>
            </a:xfrm>
            <a:prstGeom prst="bracePair">
              <a:avLst>
                <a:gd name="adj" fmla="val 8333"/>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sp>
          <p:nvSpPr>
            <p:cNvPr id="51219" name="Rectangle 169"/>
            <p:cNvSpPr>
              <a:spLocks noChangeArrowheads="1"/>
            </p:cNvSpPr>
            <p:nvPr/>
          </p:nvSpPr>
          <p:spPr bwMode="auto">
            <a:xfrm>
              <a:off x="916332" y="1320919"/>
              <a:ext cx="685686" cy="523671"/>
            </a:xfrm>
            <a:prstGeom prst="rect">
              <a:avLst/>
            </a:prstGeom>
            <a:noFill/>
            <a:ln w="9525">
              <a:noFill/>
              <a:miter lim="800000"/>
              <a:headEnd/>
              <a:tailEnd/>
            </a:ln>
          </p:spPr>
          <p:txBody>
            <a:bodyPr wrap="none">
              <a:spAutoFit/>
            </a:bodyPr>
            <a:lstStyle/>
            <a:p>
              <a:pPr>
                <a:defRPr/>
              </a:pPr>
              <a:r>
                <a:rPr lang="en-CA" dirty="0"/>
                <a:t>I = </a:t>
              </a:r>
            </a:p>
          </p:txBody>
        </p:sp>
      </p:grpSp>
      <p:sp>
        <p:nvSpPr>
          <p:cNvPr id="66"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grpSp>
        <p:nvGrpSpPr>
          <p:cNvPr id="14" name="Group 196"/>
          <p:cNvGrpSpPr>
            <a:grpSpLocks/>
          </p:cNvGrpSpPr>
          <p:nvPr/>
        </p:nvGrpSpPr>
        <p:grpSpPr bwMode="auto">
          <a:xfrm>
            <a:off x="7010400" y="3276600"/>
            <a:ext cx="2057400" cy="3429000"/>
            <a:chOff x="7010400" y="3276600"/>
            <a:chExt cx="2057400" cy="3429000"/>
          </a:xfrm>
        </p:grpSpPr>
        <p:grpSp>
          <p:nvGrpSpPr>
            <p:cNvPr id="7178" name="Group 28"/>
            <p:cNvGrpSpPr>
              <a:grpSpLocks/>
            </p:cNvGrpSpPr>
            <p:nvPr/>
          </p:nvGrpSpPr>
          <p:grpSpPr bwMode="auto">
            <a:xfrm flipH="1">
              <a:off x="7991465" y="4430710"/>
              <a:ext cx="1076335" cy="2274890"/>
              <a:chOff x="3915" y="446"/>
              <a:chExt cx="678" cy="1433"/>
            </a:xfrm>
          </p:grpSpPr>
          <p:sp>
            <p:nvSpPr>
              <p:cNvPr id="68"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6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7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7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7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7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7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7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7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7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7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7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8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8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8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8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8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8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8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8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8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8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0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0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0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0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0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0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0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0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0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0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1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1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1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1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1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1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1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1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1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1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2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2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2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2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2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2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2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2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2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2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3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3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3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3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3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3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3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3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3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3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4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4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4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4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4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4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4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4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4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4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5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5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5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5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5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5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5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5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5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5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6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6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6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6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6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6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6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6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6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7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72" name="AutoShape 38"/>
            <p:cNvSpPr>
              <a:spLocks noChangeArrowheads="1"/>
            </p:cNvSpPr>
            <p:nvPr/>
          </p:nvSpPr>
          <p:spPr bwMode="auto">
            <a:xfrm>
              <a:off x="7010400" y="3276600"/>
              <a:ext cx="1765300" cy="1258888"/>
            </a:xfrm>
            <a:prstGeom prst="wedgeRoundRectCallout">
              <a:avLst>
                <a:gd name="adj1" fmla="val 30613"/>
                <a:gd name="adj2" fmla="val 85068"/>
                <a:gd name="adj3" fmla="val 16667"/>
              </a:avLst>
            </a:prstGeom>
            <a:noFill/>
            <a:ln w="38100">
              <a:solidFill>
                <a:srgbClr val="FF00FF"/>
              </a:solidFill>
              <a:miter lim="800000"/>
              <a:headEnd/>
              <a:tailEnd/>
            </a:ln>
          </p:spPr>
          <p:txBody>
            <a:bodyPr lIns="0" tIns="0" rIns="0" bIns="0"/>
            <a:lstStyle/>
            <a:p>
              <a:pPr eaLnBrk="1" hangingPunct="1">
                <a:spcBef>
                  <a:spcPct val="50000"/>
                </a:spcBef>
                <a:defRPr/>
              </a:pPr>
              <a:r>
                <a:rPr lang="en-US" sz="2400" dirty="0"/>
                <a:t>I can give a solution as a witness.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500" fill="hold"/>
                                        <p:tgtEl>
                                          <p:spTgt spid="91"/>
                                        </p:tgtEl>
                                        <p:attrNameLst>
                                          <p:attrName>ppt_x</p:attrName>
                                        </p:attrNameLst>
                                      </p:cBhvr>
                                      <p:tavLst>
                                        <p:tav tm="0">
                                          <p:val>
                                            <p:strVal val="0-#ppt_w/2"/>
                                          </p:val>
                                        </p:tav>
                                        <p:tav tm="100000">
                                          <p:val>
                                            <p:strVal val="#ppt_x"/>
                                          </p:val>
                                        </p:tav>
                                      </p:tavLst>
                                    </p:anim>
                                    <p:anim calcmode="lin" valueType="num">
                                      <p:cBhvr additive="base">
                                        <p:cTn id="28" dur="500" fill="hold"/>
                                        <p:tgtEl>
                                          <p:spTgt spid="91"/>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9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216775" y="2911475"/>
            <a:ext cx="1800225" cy="3413125"/>
            <a:chOff x="4194" y="1993"/>
            <a:chExt cx="1422" cy="2309"/>
          </a:xfrm>
        </p:grpSpPr>
        <p:pic>
          <p:nvPicPr>
            <p:cNvPr id="62480"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2481" name="Text Box 4"/>
            <p:cNvSpPr txBox="1">
              <a:spLocks noChangeArrowheads="1"/>
            </p:cNvSpPr>
            <p:nvPr/>
          </p:nvSpPr>
          <p:spPr bwMode="auto">
            <a:xfrm>
              <a:off x="4194" y="3612"/>
              <a:ext cx="1422" cy="690"/>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1800">
                  <a:effectLst/>
                  <a:latin typeface="Arial Rounded MT Bold" pitchFamily="34" charset="0"/>
                </a:rPr>
                <a:t>Oracle for Cir-Sat</a:t>
              </a:r>
              <a:endParaRPr lang="en-US" altLang="en-US" sz="1800">
                <a:solidFill>
                  <a:schemeClr val="tx2"/>
                </a:solidFill>
                <a:effectLst/>
                <a:latin typeface="Arial Rounded MT Bold" pitchFamily="34" charset="0"/>
              </a:endParaRPr>
            </a:p>
          </p:txBody>
        </p:sp>
      </p:grpSp>
      <p:sp>
        <p:nvSpPr>
          <p:cNvPr id="1094661" name="Text Box 5"/>
          <p:cNvSpPr txBox="1">
            <a:spLocks noChangeArrowheads="1"/>
          </p:cNvSpPr>
          <p:nvPr/>
        </p:nvSpPr>
        <p:spPr bwMode="auto">
          <a:xfrm>
            <a:off x="60960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solidFill>
                  <a:srgbClr val="00FFCC"/>
                </a:solidFill>
                <a:effectLst/>
              </a:rPr>
              <a:t>I</a:t>
            </a:r>
          </a:p>
        </p:txBody>
      </p:sp>
      <p:grpSp>
        <p:nvGrpSpPr>
          <p:cNvPr id="3" name="Group 6"/>
          <p:cNvGrpSpPr>
            <a:grpSpLocks/>
          </p:cNvGrpSpPr>
          <p:nvPr/>
        </p:nvGrpSpPr>
        <p:grpSpPr bwMode="auto">
          <a:xfrm>
            <a:off x="1676400" y="2819400"/>
            <a:ext cx="1906588" cy="3429000"/>
            <a:chOff x="4194" y="1993"/>
            <a:chExt cx="1422" cy="2594"/>
          </a:xfrm>
        </p:grpSpPr>
        <p:pic>
          <p:nvPicPr>
            <p:cNvPr id="62478"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2479" name="Text Box 8"/>
            <p:cNvSpPr txBox="1">
              <a:spLocks noChangeArrowheads="1"/>
            </p:cNvSpPr>
            <p:nvPr/>
          </p:nvSpPr>
          <p:spPr bwMode="auto">
            <a:xfrm>
              <a:off x="4194" y="3608"/>
              <a:ext cx="1422" cy="9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1800">
                  <a:effectLst/>
                  <a:latin typeface="Arial Rounded MT Bold" pitchFamily="34" charset="0"/>
                </a:rPr>
                <a:t>Oracle for arbitrary</a:t>
              </a:r>
              <a:br>
                <a:rPr lang="en-US" altLang="en-US" sz="1800">
                  <a:effectLst/>
                  <a:latin typeface="Arial Rounded MT Bold" pitchFamily="34" charset="0"/>
                </a:rPr>
              </a:br>
              <a:r>
                <a:rPr lang="en-US" altLang="en-US" sz="1800">
                  <a:effectLst/>
                  <a:latin typeface="Arial Rounded MT Bold" pitchFamily="34" charset="0"/>
                </a:rPr>
                <a:t>NP Problem</a:t>
              </a:r>
            </a:p>
          </p:txBody>
        </p:sp>
      </p:grpSp>
      <p:grpSp>
        <p:nvGrpSpPr>
          <p:cNvPr id="4" name="Group 9"/>
          <p:cNvGrpSpPr>
            <a:grpSpLocks/>
          </p:cNvGrpSpPr>
          <p:nvPr/>
        </p:nvGrpSpPr>
        <p:grpSpPr bwMode="auto">
          <a:xfrm>
            <a:off x="3124200" y="3429000"/>
            <a:ext cx="4652963" cy="852488"/>
            <a:chOff x="1968" y="672"/>
            <a:chExt cx="2931" cy="2025"/>
          </a:xfrm>
        </p:grpSpPr>
        <p:sp>
          <p:nvSpPr>
            <p:cNvPr id="62476" name="Text Box 10"/>
            <p:cNvSpPr txBox="1">
              <a:spLocks noChangeArrowheads="1"/>
            </p:cNvSpPr>
            <p:nvPr/>
          </p:nvSpPr>
          <p:spPr bwMode="auto">
            <a:xfrm>
              <a:off x="1968" y="672"/>
              <a:ext cx="2931"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a:t>
              </a:r>
            </a:p>
          </p:txBody>
        </p:sp>
        <p:sp>
          <p:nvSpPr>
            <p:cNvPr id="1094667" name="Line 11"/>
            <p:cNvSpPr>
              <a:spLocks noChangeShapeType="1"/>
            </p:cNvSpPr>
            <p:nvPr/>
          </p:nvSpPr>
          <p:spPr bwMode="auto">
            <a:xfrm>
              <a:off x="2500" y="2689"/>
              <a:ext cx="1872" cy="8"/>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094668"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5" name="Group 13"/>
          <p:cNvGrpSpPr>
            <a:grpSpLocks/>
          </p:cNvGrpSpPr>
          <p:nvPr/>
        </p:nvGrpSpPr>
        <p:grpSpPr bwMode="auto">
          <a:xfrm>
            <a:off x="990600" y="1498600"/>
            <a:ext cx="5105400" cy="1397000"/>
            <a:chOff x="336" y="992"/>
            <a:chExt cx="3216" cy="880"/>
          </a:xfrm>
        </p:grpSpPr>
        <p:sp>
          <p:nvSpPr>
            <p:cNvPr id="1094670" name="Freeform 14"/>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62475" name="Text Box 15"/>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 don’t even know what problem I am trying to solve!!!</a:t>
              </a:r>
            </a:p>
          </p:txBody>
        </p:sp>
      </p:grpSp>
      <p:sp>
        <p:nvSpPr>
          <p:cNvPr id="62472" name="Text Box 16"/>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1094673" name="Rectangle 17"/>
          <p:cNvSpPr>
            <a:spLocks noChangeArrowheads="1"/>
          </p:cNvSpPr>
          <p:nvPr/>
        </p:nvSpPr>
        <p:spPr bwMode="auto">
          <a:xfrm>
            <a:off x="2000250" y="563563"/>
            <a:ext cx="5238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CA" altLang="en-US" sz="3200">
                <a:solidFill>
                  <a:schemeClr val="tx2"/>
                </a:solidFill>
                <a:effectLst/>
              </a:rPr>
              <a:t>Cir-</a:t>
            </a:r>
            <a:r>
              <a:rPr lang="en-US" altLang="en-US">
                <a:solidFill>
                  <a:schemeClr val="tx2"/>
                </a:solidFill>
                <a:effectLst/>
              </a:rPr>
              <a:t>SAT</a:t>
            </a:r>
            <a:endParaRPr lang="en-US" altLang="en-US" sz="3200" baseline="30000">
              <a:solidFill>
                <a:schemeClr val="tx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1094673"/>
                                        </p:tgtEl>
                                        <p:attrNameLst>
                                          <p:attrName>style.visibility</p:attrName>
                                        </p:attrNameLst>
                                      </p:cBhvr>
                                      <p:to>
                                        <p:strVal val="visible"/>
                                      </p:to>
                                    </p:set>
                                    <p:anim calcmode="lin" valueType="num">
                                      <p:cBhvr additive="base">
                                        <p:cTn id="7" dur="500" fill="hold"/>
                                        <p:tgtEl>
                                          <p:spTgt spid="1094673"/>
                                        </p:tgtEl>
                                        <p:attrNameLst>
                                          <p:attrName>ppt_x</p:attrName>
                                        </p:attrNameLst>
                                      </p:cBhvr>
                                      <p:tavLst>
                                        <p:tav tm="0">
                                          <p:val>
                                            <p:strVal val="#ppt_x"/>
                                          </p:val>
                                        </p:tav>
                                        <p:tav tm="100000">
                                          <p:val>
                                            <p:strVal val="#ppt_x"/>
                                          </p:val>
                                        </p:tav>
                                      </p:tavLst>
                                    </p:anim>
                                    <p:anim calcmode="lin" valueType="num">
                                      <p:cBhvr additive="base">
                                        <p:cTn id="8" dur="500" fill="hold"/>
                                        <p:tgtEl>
                                          <p:spTgt spid="109467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94661"/>
                                        </p:tgtEl>
                                        <p:attrNameLst>
                                          <p:attrName>style.visibility</p:attrName>
                                        </p:attrNameLst>
                                      </p:cBhvr>
                                      <p:to>
                                        <p:strVal val="visible"/>
                                      </p:to>
                                    </p:set>
                                    <p:anim calcmode="lin" valueType="num">
                                      <p:cBhvr additive="base">
                                        <p:cTn id="25" dur="500" fill="hold"/>
                                        <p:tgtEl>
                                          <p:spTgt spid="1094661"/>
                                        </p:tgtEl>
                                        <p:attrNameLst>
                                          <p:attrName>ppt_x</p:attrName>
                                        </p:attrNameLst>
                                      </p:cBhvr>
                                      <p:tavLst>
                                        <p:tav tm="0">
                                          <p:val>
                                            <p:strVal val="0-#ppt_w/2"/>
                                          </p:val>
                                        </p:tav>
                                        <p:tav tm="100000">
                                          <p:val>
                                            <p:strVal val="#ppt_x"/>
                                          </p:val>
                                        </p:tav>
                                      </p:tavLst>
                                    </p:anim>
                                    <p:anim calcmode="lin" valueType="num">
                                      <p:cBhvr additive="base">
                                        <p:cTn id="26" dur="500" fill="hold"/>
                                        <p:tgtEl>
                                          <p:spTgt spid="1094661"/>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094668"/>
                                        </p:tgtEl>
                                        <p:attrNameLst>
                                          <p:attrName>style.visibility</p:attrName>
                                        </p:attrNameLst>
                                      </p:cBhvr>
                                      <p:to>
                                        <p:strVal val="visible"/>
                                      </p:to>
                                    </p:set>
                                    <p:anim calcmode="lin" valueType="num">
                                      <p:cBhvr additive="base">
                                        <p:cTn id="29" dur="500" fill="hold"/>
                                        <p:tgtEl>
                                          <p:spTgt spid="1094668"/>
                                        </p:tgtEl>
                                        <p:attrNameLst>
                                          <p:attrName>ppt_x</p:attrName>
                                        </p:attrNameLst>
                                      </p:cBhvr>
                                      <p:tavLst>
                                        <p:tav tm="0">
                                          <p:val>
                                            <p:strVal val="0-#ppt_w/2"/>
                                          </p:val>
                                        </p:tav>
                                        <p:tav tm="100000">
                                          <p:val>
                                            <p:strVal val="#ppt_x"/>
                                          </p:val>
                                        </p:tav>
                                      </p:tavLst>
                                    </p:anim>
                                    <p:anim calcmode="lin" valueType="num">
                                      <p:cBhvr additive="base">
                                        <p:cTn id="30" dur="500" fill="hold"/>
                                        <p:tgtEl>
                                          <p:spTgt spid="1094668"/>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0-#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6"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1+#ppt_w/2"/>
                                          </p:val>
                                        </p:tav>
                                        <p:tav tm="100000">
                                          <p:val>
                                            <p:strVal val="#ppt_x"/>
                                          </p:val>
                                        </p:tav>
                                      </p:tavLst>
                                    </p:anim>
                                    <p:anim calcmode="lin" valueType="num">
                                      <p:cBhvr additive="base">
                                        <p:cTn id="4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61" grpId="0" autoUpdateAnimBg="0"/>
      <p:bldP spid="109467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3634" name="Text Box 2"/>
          <p:cNvSpPr txBox="1">
            <a:spLocks noChangeArrowheads="1"/>
          </p:cNvSpPr>
          <p:nvPr/>
        </p:nvSpPr>
        <p:spPr bwMode="auto">
          <a:xfrm>
            <a:off x="1371600" y="3397250"/>
            <a:ext cx="8534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We have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          </a:t>
            </a:r>
            <a:endParaRPr lang="en-US" altLang="en-US" sz="3200">
              <a:solidFill>
                <a:schemeClr val="accent2"/>
              </a:solidFill>
              <a:effectLst/>
            </a:endParaRPr>
          </a:p>
        </p:txBody>
      </p:sp>
      <p:sp>
        <p:nvSpPr>
          <p:cNvPr id="1093635" name="Oval 3"/>
          <p:cNvSpPr>
            <a:spLocks noChangeAspect="1" noChangeArrowheads="1"/>
          </p:cNvSpPr>
          <p:nvPr/>
        </p:nvSpPr>
        <p:spPr bwMode="auto">
          <a:xfrm>
            <a:off x="2797175" y="4594225"/>
            <a:ext cx="1768475" cy="1825625"/>
          </a:xfrm>
          <a:prstGeom prst="ellipse">
            <a:avLst/>
          </a:prstGeom>
          <a:noFill/>
          <a:ln w="5715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b="1">
              <a:effectLst/>
            </a:endParaRPr>
          </a:p>
        </p:txBody>
      </p:sp>
      <p:grpSp>
        <p:nvGrpSpPr>
          <p:cNvPr id="2" name="Group 4"/>
          <p:cNvGrpSpPr>
            <a:grpSpLocks/>
          </p:cNvGrpSpPr>
          <p:nvPr/>
        </p:nvGrpSpPr>
        <p:grpSpPr bwMode="auto">
          <a:xfrm>
            <a:off x="685800" y="4765675"/>
            <a:ext cx="3594100" cy="2001838"/>
            <a:chOff x="432" y="3002"/>
            <a:chExt cx="2264" cy="1261"/>
          </a:xfrm>
        </p:grpSpPr>
        <p:grpSp>
          <p:nvGrpSpPr>
            <p:cNvPr id="63496" name="Group 5"/>
            <p:cNvGrpSpPr>
              <a:grpSpLocks/>
            </p:cNvGrpSpPr>
            <p:nvPr/>
          </p:nvGrpSpPr>
          <p:grpSpPr bwMode="auto">
            <a:xfrm>
              <a:off x="432" y="3002"/>
              <a:ext cx="2264" cy="1222"/>
              <a:chOff x="1780" y="3002"/>
              <a:chExt cx="2264" cy="1222"/>
            </a:xfrm>
          </p:grpSpPr>
          <p:sp>
            <p:nvSpPr>
              <p:cNvPr id="1093638" name="Oval 6"/>
              <p:cNvSpPr>
                <a:spLocks noChangeAspect="1" noChangeArrowheads="1"/>
              </p:cNvSpPr>
              <p:nvPr/>
            </p:nvSpPr>
            <p:spPr bwMode="auto">
              <a:xfrm>
                <a:off x="3290"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39" name="Oval 7"/>
              <p:cNvSpPr>
                <a:spLocks noChangeAspect="1" noChangeArrowheads="1"/>
              </p:cNvSpPr>
              <p:nvPr/>
            </p:nvSpPr>
            <p:spPr bwMode="auto">
              <a:xfrm>
                <a:off x="3290"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40" name="Oval 8"/>
              <p:cNvSpPr>
                <a:spLocks noChangeAspect="1" noChangeArrowheads="1"/>
              </p:cNvSpPr>
              <p:nvPr/>
            </p:nvSpPr>
            <p:spPr bwMode="auto">
              <a:xfrm>
                <a:off x="3865" y="3685"/>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41" name="Oval 9"/>
              <p:cNvSpPr>
                <a:spLocks noChangeAspect="1" noChangeArrowheads="1"/>
              </p:cNvSpPr>
              <p:nvPr/>
            </p:nvSpPr>
            <p:spPr bwMode="auto">
              <a:xfrm>
                <a:off x="3865" y="3038"/>
                <a:ext cx="179"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63502" name="AutoShape 10"/>
              <p:cNvCxnSpPr>
                <a:cxnSpLocks noChangeAspect="1" noChangeShapeType="1"/>
                <a:stCxn id="1093638" idx="6"/>
                <a:endCxn id="1093641" idx="2"/>
              </p:cNvCxnSpPr>
              <p:nvPr/>
            </p:nvCxnSpPr>
            <p:spPr bwMode="auto">
              <a:xfrm>
                <a:off x="3469" y="3128"/>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3" name="AutoShape 11"/>
              <p:cNvCxnSpPr>
                <a:cxnSpLocks noChangeAspect="1" noChangeShapeType="1"/>
                <a:stCxn id="1093638" idx="4"/>
                <a:endCxn id="1093639" idx="0"/>
              </p:cNvCxnSpPr>
              <p:nvPr/>
            </p:nvCxnSpPr>
            <p:spPr bwMode="auto">
              <a:xfrm>
                <a:off x="3379"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4" name="AutoShape 12"/>
              <p:cNvCxnSpPr>
                <a:cxnSpLocks noChangeAspect="1" noChangeShapeType="1"/>
                <a:stCxn id="1093641" idx="4"/>
                <a:endCxn id="1093640" idx="0"/>
              </p:cNvCxnSpPr>
              <p:nvPr/>
            </p:nvCxnSpPr>
            <p:spPr bwMode="auto">
              <a:xfrm>
                <a:off x="3954" y="3218"/>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5" name="AutoShape 13"/>
              <p:cNvCxnSpPr>
                <a:cxnSpLocks noChangeAspect="1" noChangeShapeType="1"/>
                <a:stCxn id="1093639" idx="6"/>
                <a:endCxn id="1093640" idx="2"/>
              </p:cNvCxnSpPr>
              <p:nvPr/>
            </p:nvCxnSpPr>
            <p:spPr bwMode="auto">
              <a:xfrm>
                <a:off x="3469" y="3775"/>
                <a:ext cx="396"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6" name="AutoShape 14"/>
              <p:cNvCxnSpPr>
                <a:cxnSpLocks noChangeAspect="1" noChangeShapeType="1"/>
                <a:stCxn id="1093641" idx="3"/>
                <a:endCxn id="1093639" idx="7"/>
              </p:cNvCxnSpPr>
              <p:nvPr/>
            </p:nvCxnSpPr>
            <p:spPr bwMode="auto">
              <a:xfrm flipH="1">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7" name="AutoShape 15"/>
              <p:cNvCxnSpPr>
                <a:cxnSpLocks noChangeAspect="1" noChangeShapeType="1"/>
                <a:stCxn id="1093638" idx="5"/>
                <a:endCxn id="1093640" idx="1"/>
              </p:cNvCxnSpPr>
              <p:nvPr/>
            </p:nvCxnSpPr>
            <p:spPr bwMode="auto">
              <a:xfrm>
                <a:off x="3443" y="3191"/>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093648" name="Oval 16"/>
              <p:cNvSpPr>
                <a:spLocks noChangeAspect="1" noChangeArrowheads="1"/>
              </p:cNvSpPr>
              <p:nvPr/>
            </p:nvSpPr>
            <p:spPr bwMode="auto">
              <a:xfrm>
                <a:off x="2688" y="4044"/>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49" name="Oval 17"/>
              <p:cNvSpPr>
                <a:spLocks noChangeAspect="1" noChangeArrowheads="1"/>
              </p:cNvSpPr>
              <p:nvPr/>
            </p:nvSpPr>
            <p:spPr bwMode="auto">
              <a:xfrm>
                <a:off x="1780"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50" name="Oval 18"/>
              <p:cNvSpPr>
                <a:spLocks noChangeAspect="1" noChangeArrowheads="1"/>
              </p:cNvSpPr>
              <p:nvPr/>
            </p:nvSpPr>
            <p:spPr bwMode="auto">
              <a:xfrm>
                <a:off x="2355" y="3649"/>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1093651" name="Oval 19"/>
              <p:cNvSpPr>
                <a:spLocks noChangeAspect="1" noChangeArrowheads="1"/>
              </p:cNvSpPr>
              <p:nvPr/>
            </p:nvSpPr>
            <p:spPr bwMode="auto">
              <a:xfrm>
                <a:off x="2355" y="3002"/>
                <a:ext cx="180" cy="18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63512" name="AutoShape 20"/>
              <p:cNvCxnSpPr>
                <a:cxnSpLocks noChangeAspect="1" noChangeShapeType="1"/>
                <a:endCxn id="1093649" idx="5"/>
              </p:cNvCxnSpPr>
              <p:nvPr/>
            </p:nvCxnSpPr>
            <p:spPr bwMode="auto">
              <a:xfrm flipH="1" flipV="1">
                <a:off x="1934" y="3803"/>
                <a:ext cx="755" cy="31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3" name="AutoShape 21"/>
              <p:cNvCxnSpPr>
                <a:cxnSpLocks noChangeAspect="1" noChangeShapeType="1"/>
                <a:stCxn id="1093651" idx="4"/>
                <a:endCxn id="1093650" idx="0"/>
              </p:cNvCxnSpPr>
              <p:nvPr/>
            </p:nvCxnSpPr>
            <p:spPr bwMode="auto">
              <a:xfrm>
                <a:off x="2445" y="3182"/>
                <a:ext cx="0" cy="4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4" name="AutoShape 22"/>
              <p:cNvCxnSpPr>
                <a:cxnSpLocks noChangeAspect="1" noChangeShapeType="1"/>
                <a:stCxn id="1093649" idx="6"/>
                <a:endCxn id="1093650" idx="2"/>
              </p:cNvCxnSpPr>
              <p:nvPr/>
            </p:nvCxnSpPr>
            <p:spPr bwMode="auto">
              <a:xfrm>
                <a:off x="1960" y="3739"/>
                <a:ext cx="39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5" name="AutoShape 23"/>
              <p:cNvCxnSpPr>
                <a:cxnSpLocks noChangeAspect="1" noChangeShapeType="1"/>
                <a:stCxn id="1093651" idx="3"/>
                <a:endCxn id="1093649" idx="7"/>
              </p:cNvCxnSpPr>
              <p:nvPr/>
            </p:nvCxnSpPr>
            <p:spPr bwMode="auto">
              <a:xfrm flipH="1">
                <a:off x="1933" y="3155"/>
                <a:ext cx="448" cy="5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6" name="AutoShape 24"/>
              <p:cNvCxnSpPr>
                <a:cxnSpLocks noChangeAspect="1" noChangeShapeType="1"/>
                <a:stCxn id="1093648" idx="6"/>
                <a:endCxn id="1093639" idx="3"/>
              </p:cNvCxnSpPr>
              <p:nvPr/>
            </p:nvCxnSpPr>
            <p:spPr bwMode="auto">
              <a:xfrm flipV="1">
                <a:off x="2868" y="3838"/>
                <a:ext cx="448"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63497" name="Text Box 25"/>
            <p:cNvSpPr txBox="1">
              <a:spLocks noChangeArrowheads="1"/>
            </p:cNvSpPr>
            <p:nvPr/>
          </p:nvSpPr>
          <p:spPr bwMode="auto">
            <a:xfrm>
              <a:off x="1632" y="3936"/>
              <a:ext cx="6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k=4</a:t>
              </a:r>
            </a:p>
          </p:txBody>
        </p:sp>
      </p:grpSp>
      <p:sp>
        <p:nvSpPr>
          <p:cNvPr id="1093658" name="Text Box 26"/>
          <p:cNvSpPr txBox="1">
            <a:spLocks noChangeArrowheads="1"/>
          </p:cNvSpPr>
          <p:nvPr/>
        </p:nvSpPr>
        <p:spPr bwMode="auto">
          <a:xfrm>
            <a:off x="4148138" y="4572000"/>
            <a:ext cx="13382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Valid</a:t>
            </a:r>
          </a:p>
        </p:txBody>
      </p:sp>
      <p:sp>
        <p:nvSpPr>
          <p:cNvPr id="1093659" name="Text Box 27"/>
          <p:cNvSpPr txBox="1">
            <a:spLocks noChangeArrowheads="1"/>
          </p:cNvSpPr>
          <p:nvPr/>
        </p:nvSpPr>
        <p:spPr bwMode="auto">
          <a:xfrm>
            <a:off x="2057400" y="1600200"/>
            <a:ext cx="567848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Formal definition:</a:t>
            </a:r>
          </a:p>
          <a:p>
            <a:r>
              <a:rPr lang="en-US" altLang="en-US">
                <a:solidFill>
                  <a:schemeClr val="tx2"/>
                </a:solidFill>
                <a:effectLst/>
              </a:rPr>
              <a:t>P</a:t>
            </a:r>
            <a:r>
              <a:rPr lang="en-US" altLang="en-US" baseline="-25000">
                <a:solidFill>
                  <a:schemeClr val="tx2"/>
                </a:solidFill>
                <a:effectLst/>
              </a:rPr>
              <a:t>arbitrary</a:t>
            </a:r>
            <a:r>
              <a:rPr lang="en-US" altLang="en-US">
                <a:solidFill>
                  <a:srgbClr val="00FFCC"/>
                </a:solidFill>
                <a:effectLst/>
              </a:rPr>
              <a:t> </a:t>
            </a:r>
            <a:r>
              <a:rPr lang="en-US" altLang="en-US">
                <a:effectLst/>
                <a:latin typeface="Symbol" pitchFamily="18" charset="2"/>
                <a:sym typeface="Symbol" pitchFamily="18" charset="2"/>
              </a:rPr>
              <a:t></a:t>
            </a:r>
            <a:r>
              <a:rPr lang="en-US" altLang="en-US">
                <a:effectLst/>
              </a:rPr>
              <a:t> NP iff </a:t>
            </a:r>
            <a:r>
              <a:rPr lang="en-US" altLang="en-US">
                <a:effectLst/>
                <a:latin typeface="Symbol" pitchFamily="18" charset="2"/>
                <a:sym typeface="Symbol" pitchFamily="18" charset="2"/>
              </a:rPr>
              <a:t></a:t>
            </a:r>
            <a:r>
              <a:rPr lang="en-US" altLang="en-US">
                <a:effectLst/>
              </a:rPr>
              <a:t> poly time</a:t>
            </a:r>
            <a:r>
              <a:rPr lang="en-US" altLang="en-US">
                <a:solidFill>
                  <a:srgbClr val="00FFCC"/>
                </a:solidFill>
                <a:effectLst/>
              </a:rPr>
              <a:t> Valid</a:t>
            </a:r>
          </a:p>
          <a:p>
            <a:r>
              <a:rPr lang="en-US" altLang="en-US">
                <a:effectLst/>
              </a:rPr>
              <a:t>such that </a:t>
            </a:r>
            <a:r>
              <a:rPr lang="en-US" altLang="en-US">
                <a:solidFill>
                  <a:schemeClr val="tx2"/>
                </a:solidFill>
                <a:effectLst/>
              </a:rPr>
              <a:t>P</a:t>
            </a:r>
            <a:r>
              <a:rPr lang="en-US" altLang="en-US" baseline="-25000">
                <a:solidFill>
                  <a:schemeClr val="tx2"/>
                </a:solidFill>
                <a:effectLst/>
              </a:rPr>
              <a:t>arbitrary</a:t>
            </a:r>
            <a:r>
              <a:rPr lang="en-US" altLang="en-US">
                <a:solidFill>
                  <a:schemeClr val="tx2"/>
                </a:solidFill>
                <a:effectLst/>
              </a:rPr>
              <a:t>(</a:t>
            </a:r>
            <a:r>
              <a:rPr lang="en-US" altLang="en-US">
                <a:solidFill>
                  <a:srgbClr val="00FFCC"/>
                </a:solidFill>
                <a:effectLst/>
              </a:rPr>
              <a:t>I</a:t>
            </a:r>
            <a:r>
              <a:rPr lang="en-US" altLang="en-US">
                <a:solidFill>
                  <a:schemeClr val="tx2"/>
                </a:solidFill>
                <a:effectLst/>
              </a:rPr>
              <a:t>)</a:t>
            </a:r>
            <a:r>
              <a:rPr lang="en-US" altLang="en-US">
                <a:solidFill>
                  <a:srgbClr val="00FFCC"/>
                </a:solidFill>
                <a:effectLst/>
              </a:rPr>
              <a:t> </a:t>
            </a:r>
            <a:r>
              <a:rPr lang="en-US" altLang="en-US">
                <a:effectLst/>
              </a:rPr>
              <a:t>= </a:t>
            </a:r>
            <a:r>
              <a:rPr lang="en-US" altLang="en-US">
                <a:effectLst/>
                <a:latin typeface="Symbol" pitchFamily="18" charset="2"/>
                <a:sym typeface="Symbol" pitchFamily="18" charset="2"/>
              </a:rPr>
              <a:t></a:t>
            </a:r>
            <a:r>
              <a:rPr lang="en-US" altLang="en-US">
                <a:solidFill>
                  <a:srgbClr val="00FFCC"/>
                </a:solidFill>
                <a:effectLst/>
              </a:rPr>
              <a:t> S Valid(I,S)</a:t>
            </a:r>
          </a:p>
        </p:txBody>
      </p:sp>
      <p:sp>
        <p:nvSpPr>
          <p:cNvPr id="1093661" name="Text Box 29"/>
          <p:cNvSpPr txBox="1">
            <a:spLocks noChangeArrowheads="1"/>
          </p:cNvSpPr>
          <p:nvPr/>
        </p:nvSpPr>
        <p:spPr bwMode="auto">
          <a:xfrm>
            <a:off x="1066800" y="457200"/>
            <a:ext cx="72120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We need to solve some unknown NP-Problem.</a:t>
            </a:r>
          </a:p>
          <a:p>
            <a:pPr algn="ctr"/>
            <a:r>
              <a:rPr lang="en-US" altLang="en-US">
                <a:effectLst/>
              </a:rPr>
              <a:t>What do we know about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93661">
                                            <p:txEl>
                                              <p:pRg st="0" end="0"/>
                                            </p:txEl>
                                          </p:spTgt>
                                        </p:tgtEl>
                                        <p:attrNameLst>
                                          <p:attrName>style.visibility</p:attrName>
                                        </p:attrNameLst>
                                      </p:cBhvr>
                                      <p:to>
                                        <p:strVal val="visible"/>
                                      </p:to>
                                    </p:set>
                                    <p:anim calcmode="lin" valueType="num">
                                      <p:cBhvr additive="base">
                                        <p:cTn id="7" dur="500" fill="hold"/>
                                        <p:tgtEl>
                                          <p:spTgt spid="109366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9366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093661">
                                            <p:txEl>
                                              <p:pRg st="1" end="1"/>
                                            </p:txEl>
                                          </p:spTgt>
                                        </p:tgtEl>
                                        <p:attrNameLst>
                                          <p:attrName>style.visibility</p:attrName>
                                        </p:attrNameLst>
                                      </p:cBhvr>
                                      <p:to>
                                        <p:strVal val="visible"/>
                                      </p:to>
                                    </p:set>
                                    <p:anim calcmode="lin" valueType="num">
                                      <p:cBhvr additive="base">
                                        <p:cTn id="12" dur="500" fill="hold"/>
                                        <p:tgtEl>
                                          <p:spTgt spid="1093661">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09366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093659"/>
                                        </p:tgtEl>
                                        <p:attrNameLst>
                                          <p:attrName>style.visibility</p:attrName>
                                        </p:attrNameLst>
                                      </p:cBhvr>
                                      <p:to>
                                        <p:strVal val="visible"/>
                                      </p:to>
                                    </p:set>
                                    <p:anim calcmode="lin" valueType="num">
                                      <p:cBhvr additive="base">
                                        <p:cTn id="18" dur="500" fill="hold"/>
                                        <p:tgtEl>
                                          <p:spTgt spid="1093659"/>
                                        </p:tgtEl>
                                        <p:attrNameLst>
                                          <p:attrName>ppt_x</p:attrName>
                                        </p:attrNameLst>
                                      </p:cBhvr>
                                      <p:tavLst>
                                        <p:tav tm="0">
                                          <p:val>
                                            <p:strVal val="#ppt_x"/>
                                          </p:val>
                                        </p:tav>
                                        <p:tav tm="100000">
                                          <p:val>
                                            <p:strVal val="#ppt_x"/>
                                          </p:val>
                                        </p:tav>
                                      </p:tavLst>
                                    </p:anim>
                                    <p:anim calcmode="lin" valueType="num">
                                      <p:cBhvr additive="base">
                                        <p:cTn id="19" dur="500" fill="hold"/>
                                        <p:tgtEl>
                                          <p:spTgt spid="1093659"/>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093634">
                                            <p:txEl>
                                              <p:pRg st="0" end="0"/>
                                            </p:txEl>
                                          </p:spTgt>
                                        </p:tgtEl>
                                        <p:attrNameLst>
                                          <p:attrName>style.visibility</p:attrName>
                                        </p:attrNameLst>
                                      </p:cBhvr>
                                      <p:to>
                                        <p:strVal val="visible"/>
                                      </p:to>
                                    </p:set>
                                    <p:anim calcmode="lin" valueType="num">
                                      <p:cBhvr additive="base">
                                        <p:cTn id="24" dur="500" fill="hold"/>
                                        <p:tgtEl>
                                          <p:spTgt spid="1093634">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0936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500" fill="hold"/>
                                        <p:tgtEl>
                                          <p:spTgt spid="2"/>
                                        </p:tgtEl>
                                        <p:attrNameLst>
                                          <p:attrName>ppt_x</p:attrName>
                                        </p:attrNameLst>
                                      </p:cBhvr>
                                      <p:tavLst>
                                        <p:tav tm="0">
                                          <p:val>
                                            <p:strVal val="#ppt_x"/>
                                          </p:val>
                                        </p:tav>
                                        <p:tav tm="100000">
                                          <p:val>
                                            <p:strVal val="#ppt_x"/>
                                          </p:val>
                                        </p:tav>
                                      </p:tavLst>
                                    </p:anim>
                                    <p:anim calcmode="lin" valueType="num">
                                      <p:cBhvr additive="base">
                                        <p:cTn id="31" dur="500" fill="hold"/>
                                        <p:tgtEl>
                                          <p:spTgt spid="2"/>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093635"/>
                                        </p:tgtEl>
                                        <p:attrNameLst>
                                          <p:attrName>style.visibility</p:attrName>
                                        </p:attrNameLst>
                                      </p:cBhvr>
                                      <p:to>
                                        <p:strVal val="visible"/>
                                      </p:to>
                                    </p:set>
                                    <p:anim calcmode="lin" valueType="num">
                                      <p:cBhvr additive="base">
                                        <p:cTn id="34" dur="500" fill="hold"/>
                                        <p:tgtEl>
                                          <p:spTgt spid="1093635"/>
                                        </p:tgtEl>
                                        <p:attrNameLst>
                                          <p:attrName>ppt_x</p:attrName>
                                        </p:attrNameLst>
                                      </p:cBhvr>
                                      <p:tavLst>
                                        <p:tav tm="0">
                                          <p:val>
                                            <p:strVal val="#ppt_x"/>
                                          </p:val>
                                        </p:tav>
                                        <p:tav tm="100000">
                                          <p:val>
                                            <p:strVal val="#ppt_x"/>
                                          </p:val>
                                        </p:tav>
                                      </p:tavLst>
                                    </p:anim>
                                    <p:anim calcmode="lin" valueType="num">
                                      <p:cBhvr additive="base">
                                        <p:cTn id="35" dur="500" fill="hold"/>
                                        <p:tgtEl>
                                          <p:spTgt spid="1093635"/>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1093658"/>
                                        </p:tgtEl>
                                        <p:attrNameLst>
                                          <p:attrName>style.visibility</p:attrName>
                                        </p:attrNameLst>
                                      </p:cBhvr>
                                      <p:to>
                                        <p:strVal val="visible"/>
                                      </p:to>
                                    </p:set>
                                    <p:anim calcmode="lin" valueType="num">
                                      <p:cBhvr additive="base">
                                        <p:cTn id="38" dur="500" fill="hold"/>
                                        <p:tgtEl>
                                          <p:spTgt spid="1093658"/>
                                        </p:tgtEl>
                                        <p:attrNameLst>
                                          <p:attrName>ppt_x</p:attrName>
                                        </p:attrNameLst>
                                      </p:cBhvr>
                                      <p:tavLst>
                                        <p:tav tm="0">
                                          <p:val>
                                            <p:strVal val="#ppt_x"/>
                                          </p:val>
                                        </p:tav>
                                        <p:tav tm="100000">
                                          <p:val>
                                            <p:strVal val="#ppt_x"/>
                                          </p:val>
                                        </p:tav>
                                      </p:tavLst>
                                    </p:anim>
                                    <p:anim calcmode="lin" valueType="num">
                                      <p:cBhvr additive="base">
                                        <p:cTn id="39" dur="500" fill="hold"/>
                                        <p:tgtEl>
                                          <p:spTgt spid="10936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3634" grpId="0" build="p" bldLvl="2" autoUpdateAnimBg="0"/>
      <p:bldP spid="1093635" grpId="0" animBg="1"/>
      <p:bldP spid="1093658" grpId="0"/>
      <p:bldP spid="109365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2"/>
          <p:cNvGrpSpPr>
            <a:grpSpLocks/>
          </p:cNvGrpSpPr>
          <p:nvPr/>
        </p:nvGrpSpPr>
        <p:grpSpPr bwMode="auto">
          <a:xfrm>
            <a:off x="7216775" y="2911475"/>
            <a:ext cx="1800225" cy="3413125"/>
            <a:chOff x="4194" y="1993"/>
            <a:chExt cx="1422" cy="2309"/>
          </a:xfrm>
        </p:grpSpPr>
        <p:pic>
          <p:nvPicPr>
            <p:cNvPr id="64528"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4529" name="Text Box 4"/>
            <p:cNvSpPr txBox="1">
              <a:spLocks noChangeArrowheads="1"/>
            </p:cNvSpPr>
            <p:nvPr/>
          </p:nvSpPr>
          <p:spPr bwMode="auto">
            <a:xfrm>
              <a:off x="4194" y="3612"/>
              <a:ext cx="1422" cy="690"/>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1800">
                  <a:effectLst/>
                  <a:latin typeface="Arial Rounded MT Bold" pitchFamily="34" charset="0"/>
                </a:rPr>
                <a:t>Oracle for Cir-Sat</a:t>
              </a:r>
              <a:endParaRPr lang="en-US" altLang="en-US" sz="1800">
                <a:solidFill>
                  <a:schemeClr val="tx2"/>
                </a:solidFill>
                <a:effectLst/>
                <a:latin typeface="Arial Rounded MT Bold" pitchFamily="34" charset="0"/>
              </a:endParaRPr>
            </a:p>
          </p:txBody>
        </p:sp>
      </p:grpSp>
      <p:sp>
        <p:nvSpPr>
          <p:cNvPr id="1095685" name="Text Box 5"/>
          <p:cNvSpPr txBox="1">
            <a:spLocks noChangeArrowheads="1"/>
          </p:cNvSpPr>
          <p:nvPr/>
        </p:nvSpPr>
        <p:spPr bwMode="auto">
          <a:xfrm>
            <a:off x="60960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solidFill>
                  <a:srgbClr val="00FFCC"/>
                </a:solidFill>
                <a:effectLst/>
              </a:rPr>
              <a:t>I</a:t>
            </a:r>
          </a:p>
        </p:txBody>
      </p:sp>
      <p:grpSp>
        <p:nvGrpSpPr>
          <p:cNvPr id="64516" name="Group 6"/>
          <p:cNvGrpSpPr>
            <a:grpSpLocks/>
          </p:cNvGrpSpPr>
          <p:nvPr/>
        </p:nvGrpSpPr>
        <p:grpSpPr bwMode="auto">
          <a:xfrm>
            <a:off x="1676400" y="2819400"/>
            <a:ext cx="1906588" cy="3429000"/>
            <a:chOff x="4194" y="1993"/>
            <a:chExt cx="1422" cy="2594"/>
          </a:xfrm>
        </p:grpSpPr>
        <p:pic>
          <p:nvPicPr>
            <p:cNvPr id="64526"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4527" name="Text Box 8"/>
            <p:cNvSpPr txBox="1">
              <a:spLocks noChangeArrowheads="1"/>
            </p:cNvSpPr>
            <p:nvPr/>
          </p:nvSpPr>
          <p:spPr bwMode="auto">
            <a:xfrm>
              <a:off x="4194" y="3608"/>
              <a:ext cx="1422" cy="9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1800">
                  <a:effectLst/>
                  <a:latin typeface="Arial Rounded MT Bold" pitchFamily="34" charset="0"/>
                </a:rPr>
                <a:t>Oracle for arbitrary</a:t>
              </a:r>
              <a:br>
                <a:rPr lang="en-US" altLang="en-US" sz="1800">
                  <a:effectLst/>
                  <a:latin typeface="Arial Rounded MT Bold" pitchFamily="34" charset="0"/>
                </a:rPr>
              </a:br>
              <a:r>
                <a:rPr lang="en-US" altLang="en-US" sz="1800">
                  <a:effectLst/>
                  <a:latin typeface="Arial Rounded MT Bold" pitchFamily="34" charset="0"/>
                </a:rPr>
                <a:t>NP Problem</a:t>
              </a:r>
            </a:p>
          </p:txBody>
        </p:sp>
      </p:grpSp>
      <p:grpSp>
        <p:nvGrpSpPr>
          <p:cNvPr id="4" name="Group 18"/>
          <p:cNvGrpSpPr>
            <a:grpSpLocks/>
          </p:cNvGrpSpPr>
          <p:nvPr/>
        </p:nvGrpSpPr>
        <p:grpSpPr bwMode="auto">
          <a:xfrm>
            <a:off x="3124200" y="2170113"/>
            <a:ext cx="4652963" cy="1995487"/>
            <a:chOff x="1968" y="1575"/>
            <a:chExt cx="2931" cy="1257"/>
          </a:xfrm>
        </p:grpSpPr>
        <p:sp>
          <p:nvSpPr>
            <p:cNvPr id="64524" name="Text Box 10"/>
            <p:cNvSpPr txBox="1">
              <a:spLocks noChangeArrowheads="1"/>
            </p:cNvSpPr>
            <p:nvPr/>
          </p:nvSpPr>
          <p:spPr bwMode="auto">
            <a:xfrm>
              <a:off x="1968" y="1575"/>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Please, give me </a:t>
              </a:r>
              <a:br>
                <a:rPr lang="en-US" altLang="en-US">
                  <a:effectLst/>
                </a:rPr>
              </a:br>
              <a:r>
                <a:rPr lang="en-US" altLang="en-US">
                  <a:effectLst/>
                </a:rPr>
                <a:t>a solution </a:t>
              </a:r>
              <a:r>
                <a:rPr lang="en-US" altLang="en-US">
                  <a:solidFill>
                    <a:srgbClr val="00FFCC"/>
                  </a:solidFill>
                  <a:effectLst/>
                </a:rPr>
                <a:t>S</a:t>
              </a:r>
              <a:r>
                <a:rPr lang="en-US" altLang="en-US">
                  <a:effectLst/>
                </a:rPr>
                <a:t/>
              </a:r>
              <a:br>
                <a:rPr lang="en-US" altLang="en-US">
                  <a:effectLst/>
                </a:rPr>
              </a:br>
              <a:r>
                <a:rPr lang="en-US" altLang="en-US">
                  <a:effectLst/>
                </a:rPr>
                <a:t>such that </a:t>
              </a:r>
              <a:br>
                <a:rPr lang="en-US" altLang="en-US">
                  <a:effectLst/>
                </a:rPr>
              </a:br>
              <a:r>
                <a:rPr lang="en-US" altLang="en-US">
                  <a:solidFill>
                    <a:srgbClr val="00FFCC"/>
                  </a:solidFill>
                  <a:effectLst/>
                </a:rPr>
                <a:t>Valid(I,S)</a:t>
              </a:r>
              <a:r>
                <a:rPr lang="en-US" altLang="en-US">
                  <a:effectLst/>
                </a:rPr>
                <a:t> is true.</a:t>
              </a:r>
            </a:p>
          </p:txBody>
        </p:sp>
        <p:sp>
          <p:nvSpPr>
            <p:cNvPr id="1095691" name="Line 11"/>
            <p:cNvSpPr>
              <a:spLocks noChangeShapeType="1"/>
            </p:cNvSpPr>
            <p:nvPr/>
          </p:nvSpPr>
          <p:spPr bwMode="auto">
            <a:xfrm>
              <a:off x="2500" y="2830"/>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095692"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sp>
        <p:nvSpPr>
          <p:cNvPr id="64519" name="Text Box 16"/>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64520" name="Rectangle 17"/>
          <p:cNvSpPr>
            <a:spLocks noChangeArrowheads="1"/>
          </p:cNvSpPr>
          <p:nvPr/>
        </p:nvSpPr>
        <p:spPr bwMode="auto">
          <a:xfrm>
            <a:off x="2000250" y="563563"/>
            <a:ext cx="5238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CA" altLang="en-US" sz="3200">
                <a:solidFill>
                  <a:schemeClr val="tx2"/>
                </a:solidFill>
                <a:effectLst/>
              </a:rPr>
              <a:t>Cir-</a:t>
            </a:r>
            <a:r>
              <a:rPr lang="en-US" altLang="en-US">
                <a:solidFill>
                  <a:schemeClr val="tx2"/>
                </a:solidFill>
                <a:effectLst/>
              </a:rPr>
              <a:t>SAT</a:t>
            </a:r>
            <a:endParaRPr lang="en-US" altLang="en-US" sz="3200" baseline="30000">
              <a:solidFill>
                <a:schemeClr val="tx2"/>
              </a:solidFill>
              <a:effectLst/>
            </a:endParaRPr>
          </a:p>
        </p:txBody>
      </p:sp>
      <p:grpSp>
        <p:nvGrpSpPr>
          <p:cNvPr id="5" name="Group 22"/>
          <p:cNvGrpSpPr>
            <a:grpSpLocks/>
          </p:cNvGrpSpPr>
          <p:nvPr/>
        </p:nvGrpSpPr>
        <p:grpSpPr bwMode="auto">
          <a:xfrm>
            <a:off x="3119438" y="4394200"/>
            <a:ext cx="4652962" cy="1854200"/>
            <a:chOff x="1965" y="2960"/>
            <a:chExt cx="2931" cy="1168"/>
          </a:xfrm>
        </p:grpSpPr>
        <p:sp>
          <p:nvSpPr>
            <p:cNvPr id="1095700" name="Line 20"/>
            <p:cNvSpPr>
              <a:spLocks noChangeShapeType="1"/>
            </p:cNvSpPr>
            <p:nvPr/>
          </p:nvSpPr>
          <p:spPr bwMode="auto">
            <a:xfrm flipH="1">
              <a:off x="2496" y="4128"/>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64523" name="Text Box 21"/>
            <p:cNvSpPr txBox="1">
              <a:spLocks noChangeArrowheads="1"/>
            </p:cNvSpPr>
            <p:nvPr/>
          </p:nvSpPr>
          <p:spPr bwMode="auto">
            <a:xfrm>
              <a:off x="1965" y="2960"/>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That looks like </a:t>
              </a:r>
              <a:br>
                <a:rPr lang="en-US" altLang="en-US">
                  <a:effectLst/>
                </a:rPr>
              </a:br>
              <a:r>
                <a:rPr lang="en-US" altLang="en-US">
                  <a:effectLst/>
                </a:rPr>
                <a:t>a Turing Machine.</a:t>
              </a:r>
            </a:p>
            <a:p>
              <a:pPr algn="ctr"/>
              <a:r>
                <a:rPr lang="en-US" altLang="en-US">
                  <a:effectLst/>
                </a:rPr>
                <a:t>I only know about </a:t>
              </a:r>
            </a:p>
            <a:p>
              <a:pPr algn="ctr"/>
              <a:r>
                <a:rPr lang="en-US" altLang="en-US">
                  <a:effectLst/>
                </a:rPr>
                <a:t>circuits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95685"/>
                                        </p:tgtEl>
                                        <p:attrNameLst>
                                          <p:attrName>style.visibility</p:attrName>
                                        </p:attrNameLst>
                                      </p:cBhvr>
                                      <p:to>
                                        <p:strVal val="visible"/>
                                      </p:to>
                                    </p:set>
                                    <p:anim calcmode="lin" valueType="num">
                                      <p:cBhvr additive="base">
                                        <p:cTn id="7" dur="500" fill="hold"/>
                                        <p:tgtEl>
                                          <p:spTgt spid="1095685"/>
                                        </p:tgtEl>
                                        <p:attrNameLst>
                                          <p:attrName>ppt_x</p:attrName>
                                        </p:attrNameLst>
                                      </p:cBhvr>
                                      <p:tavLst>
                                        <p:tav tm="0">
                                          <p:val>
                                            <p:strVal val="0-#ppt_w/2"/>
                                          </p:val>
                                        </p:tav>
                                        <p:tav tm="100000">
                                          <p:val>
                                            <p:strVal val="#ppt_x"/>
                                          </p:val>
                                        </p:tav>
                                      </p:tavLst>
                                    </p:anim>
                                    <p:anim calcmode="lin" valueType="num">
                                      <p:cBhvr additive="base">
                                        <p:cTn id="8" dur="500" fill="hold"/>
                                        <p:tgtEl>
                                          <p:spTgt spid="109568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95692"/>
                                        </p:tgtEl>
                                        <p:attrNameLst>
                                          <p:attrName>style.visibility</p:attrName>
                                        </p:attrNameLst>
                                      </p:cBhvr>
                                      <p:to>
                                        <p:strVal val="visible"/>
                                      </p:to>
                                    </p:set>
                                    <p:anim calcmode="lin" valueType="num">
                                      <p:cBhvr additive="base">
                                        <p:cTn id="11" dur="500" fill="hold"/>
                                        <p:tgtEl>
                                          <p:spTgt spid="1095692"/>
                                        </p:tgtEl>
                                        <p:attrNameLst>
                                          <p:attrName>ppt_x</p:attrName>
                                        </p:attrNameLst>
                                      </p:cBhvr>
                                      <p:tavLst>
                                        <p:tav tm="0">
                                          <p:val>
                                            <p:strVal val="0-#ppt_w/2"/>
                                          </p:val>
                                        </p:tav>
                                        <p:tav tm="100000">
                                          <p:val>
                                            <p:strVal val="#ppt_x"/>
                                          </p:val>
                                        </p:tav>
                                      </p:tavLst>
                                    </p:anim>
                                    <p:anim calcmode="lin" valueType="num">
                                      <p:cBhvr additive="base">
                                        <p:cTn id="12" dur="500" fill="hold"/>
                                        <p:tgtEl>
                                          <p:spTgt spid="109569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685"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6096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b="0" smtClean="0">
                <a:effectLst/>
              </a:rPr>
              <a:t>The Circuit Satisfiability Problem</a:t>
            </a:r>
          </a:p>
        </p:txBody>
      </p:sp>
      <p:grpSp>
        <p:nvGrpSpPr>
          <p:cNvPr id="2" name="Group 3"/>
          <p:cNvGrpSpPr>
            <a:grpSpLocks/>
          </p:cNvGrpSpPr>
          <p:nvPr/>
        </p:nvGrpSpPr>
        <p:grpSpPr bwMode="auto">
          <a:xfrm>
            <a:off x="228600" y="2030413"/>
            <a:ext cx="4727575" cy="4854575"/>
            <a:chOff x="168" y="1279"/>
            <a:chExt cx="2978" cy="3058"/>
          </a:xfrm>
        </p:grpSpPr>
        <p:sp>
          <p:nvSpPr>
            <p:cNvPr id="65557" name="Text Box 4"/>
            <p:cNvSpPr txBox="1">
              <a:spLocks noChangeArrowheads="1"/>
            </p:cNvSpPr>
            <p:nvPr/>
          </p:nvSpPr>
          <p:spPr bwMode="auto">
            <a:xfrm>
              <a:off x="2478" y="1279"/>
              <a:ext cx="66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3</a:t>
              </a:r>
              <a:endParaRPr lang="en-US" altLang="en-US" sz="4400">
                <a:effectLst/>
                <a:latin typeface="Arial Rounded MT Bold" pitchFamily="34" charset="0"/>
              </a:endParaRPr>
            </a:p>
          </p:txBody>
        </p:sp>
        <p:sp>
          <p:nvSpPr>
            <p:cNvPr id="65558" name="Text Box 5"/>
            <p:cNvSpPr txBox="1">
              <a:spLocks noChangeArrowheads="1"/>
            </p:cNvSpPr>
            <p:nvPr/>
          </p:nvSpPr>
          <p:spPr bwMode="auto">
            <a:xfrm>
              <a:off x="1442"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2</a:t>
              </a:r>
              <a:endParaRPr lang="en-US" altLang="en-US" sz="4400">
                <a:effectLst/>
                <a:latin typeface="Arial Rounded MT Bold" pitchFamily="34" charset="0"/>
              </a:endParaRPr>
            </a:p>
          </p:txBody>
        </p:sp>
        <p:sp>
          <p:nvSpPr>
            <p:cNvPr id="65559" name="Text Box 6"/>
            <p:cNvSpPr txBox="1">
              <a:spLocks noChangeArrowheads="1"/>
            </p:cNvSpPr>
            <p:nvPr/>
          </p:nvSpPr>
          <p:spPr bwMode="auto">
            <a:xfrm>
              <a:off x="441"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1</a:t>
              </a:r>
              <a:endParaRPr lang="en-US" altLang="en-US" sz="4400">
                <a:effectLst/>
                <a:latin typeface="Arial Rounded MT Bold" pitchFamily="34" charset="0"/>
              </a:endParaRPr>
            </a:p>
          </p:txBody>
        </p:sp>
        <p:sp>
          <p:nvSpPr>
            <p:cNvPr id="65560"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65561"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65562"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sp>
          <p:nvSpPr>
            <p:cNvPr id="65563"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cxnSp>
          <p:nvCxnSpPr>
            <p:cNvPr id="65564" name="AutoShape 11"/>
            <p:cNvCxnSpPr>
              <a:cxnSpLocks noChangeShapeType="1"/>
              <a:stCxn id="65559" idx="2"/>
              <a:endCxn id="65563"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65" name="AutoShape 12"/>
            <p:cNvCxnSpPr>
              <a:cxnSpLocks noChangeShapeType="1"/>
              <a:stCxn id="65558" idx="2"/>
              <a:endCxn id="65563"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66" name="AutoShape 13"/>
            <p:cNvCxnSpPr>
              <a:cxnSpLocks noChangeShapeType="1"/>
              <a:stCxn id="65559" idx="2"/>
              <a:endCxn id="65562"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67" name="AutoShape 14"/>
            <p:cNvCxnSpPr>
              <a:cxnSpLocks noChangeShapeType="1"/>
              <a:stCxn id="65557" idx="2"/>
              <a:endCxn id="65562"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68" name="AutoShape 15"/>
            <p:cNvCxnSpPr>
              <a:cxnSpLocks noChangeShapeType="1"/>
              <a:stCxn id="65557" idx="2"/>
              <a:endCxn id="65561"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69" name="AutoShape 16"/>
            <p:cNvCxnSpPr>
              <a:cxnSpLocks noChangeShapeType="1"/>
              <a:stCxn id="65558" idx="2"/>
              <a:endCxn id="65561"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5570"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65571" name="AutoShape 18"/>
            <p:cNvCxnSpPr>
              <a:cxnSpLocks noChangeShapeType="1"/>
              <a:stCxn id="65563" idx="3"/>
              <a:endCxn id="65560"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72" name="AutoShape 19"/>
            <p:cNvCxnSpPr>
              <a:cxnSpLocks noChangeShapeType="1"/>
              <a:stCxn id="65562" idx="3"/>
              <a:endCxn id="65560"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73" name="AutoShape 20"/>
            <p:cNvCxnSpPr>
              <a:cxnSpLocks noChangeShapeType="1"/>
              <a:stCxn id="65575" idx="3"/>
              <a:endCxn id="65570"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74" name="AutoShape 21"/>
            <p:cNvCxnSpPr>
              <a:cxnSpLocks noChangeShapeType="1"/>
              <a:stCxn id="65560" idx="3"/>
              <a:endCxn id="65570"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5575"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65576" name="AutoShape 23"/>
            <p:cNvCxnSpPr>
              <a:cxnSpLocks noChangeShapeType="1"/>
              <a:stCxn id="65561" idx="3"/>
              <a:endCxn id="65575"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577" name="AutoShape 24"/>
            <p:cNvCxnSpPr>
              <a:cxnSpLocks noChangeShapeType="1"/>
              <a:stCxn id="65570"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1096729" name="Rectangle 25"/>
          <p:cNvSpPr>
            <a:spLocks noChangeArrowheads="1"/>
          </p:cNvSpPr>
          <p:nvPr/>
        </p:nvSpPr>
        <p:spPr bwMode="auto">
          <a:xfrm>
            <a:off x="4138613" y="4967288"/>
            <a:ext cx="2989262" cy="946150"/>
          </a:xfrm>
          <a:prstGeom prst="rect">
            <a:avLst/>
          </a:prstGeom>
          <a:noFill/>
          <a:ln w="57150" cap="sq">
            <a:noFill/>
            <a:miter lim="800000"/>
            <a:headEnd/>
            <a:tailEnd/>
          </a:ln>
          <a:effectLst/>
        </p:spPr>
        <p:txBody>
          <a:bodyPr wrap="none" lIns="274320" rIns="274320">
            <a:spAutoFit/>
          </a:bodyPr>
          <a:lstStyle/>
          <a:p>
            <a:pPr algn="ctr">
              <a:spcBef>
                <a:spcPct val="20000"/>
              </a:spcBef>
              <a:defRPr/>
            </a:pPr>
            <a:r>
              <a:rPr lang="en-US">
                <a:effectLst>
                  <a:outerShdw blurRad="38100" dist="38100" dir="2700000" algn="tl">
                    <a:srgbClr val="000000"/>
                  </a:outerShdw>
                </a:effectLst>
                <a:latin typeface="Comic Sans MS" pitchFamily="66" charset="0"/>
              </a:rPr>
              <a:t>One bit output</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No feedback</a:t>
            </a:r>
            <a:r>
              <a:rPr lang="en-US">
                <a:effectLst/>
                <a:latin typeface="Comic Sans MS" pitchFamily="66" charset="0"/>
              </a:rPr>
              <a:t> </a:t>
            </a:r>
          </a:p>
        </p:txBody>
      </p:sp>
      <p:sp>
        <p:nvSpPr>
          <p:cNvPr id="1096730" name="Text Box 26"/>
          <p:cNvSpPr txBox="1">
            <a:spLocks noChangeArrowheads="1"/>
          </p:cNvSpPr>
          <p:nvPr/>
        </p:nvSpPr>
        <p:spPr bwMode="auto">
          <a:xfrm>
            <a:off x="457200" y="533400"/>
            <a:ext cx="4216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An instance is a circuit </a:t>
            </a:r>
            <a:r>
              <a:rPr lang="en-US" altLang="en-US">
                <a:solidFill>
                  <a:srgbClr val="FF00FF"/>
                </a:solidFill>
                <a:effectLst/>
              </a:rPr>
              <a:t>C</a:t>
            </a:r>
            <a:r>
              <a:rPr lang="en-US" altLang="en-US">
                <a:effectLst/>
              </a:rPr>
              <a:t>.</a:t>
            </a:r>
          </a:p>
        </p:txBody>
      </p:sp>
      <p:grpSp>
        <p:nvGrpSpPr>
          <p:cNvPr id="3" name="Group 27"/>
          <p:cNvGrpSpPr>
            <a:grpSpLocks/>
          </p:cNvGrpSpPr>
          <p:nvPr/>
        </p:nvGrpSpPr>
        <p:grpSpPr bwMode="auto">
          <a:xfrm>
            <a:off x="1157288" y="2057400"/>
            <a:ext cx="3871912" cy="533400"/>
            <a:chOff x="384" y="672"/>
            <a:chExt cx="2439" cy="336"/>
          </a:xfrm>
        </p:grpSpPr>
        <p:sp>
          <p:nvSpPr>
            <p:cNvPr id="65554" name="Text Box 28"/>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 F</a:t>
              </a:r>
            </a:p>
          </p:txBody>
        </p:sp>
        <p:sp>
          <p:nvSpPr>
            <p:cNvPr id="65555" name="Text Box 29"/>
            <p:cNvSpPr txBox="1">
              <a:spLocks noChangeArrowheads="1"/>
            </p:cNvSpPr>
            <p:nvPr/>
          </p:nvSpPr>
          <p:spPr bwMode="auto">
            <a:xfrm>
              <a:off x="1392" y="67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T</a:t>
              </a:r>
            </a:p>
          </p:txBody>
        </p:sp>
        <p:sp>
          <p:nvSpPr>
            <p:cNvPr id="65556" name="Text Box 30"/>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grpSp>
      <p:sp>
        <p:nvSpPr>
          <p:cNvPr id="65543"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4"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1096737" name="Text Box 33"/>
          <p:cNvSpPr txBox="1">
            <a:spLocks noChangeArrowheads="1"/>
          </p:cNvSpPr>
          <p:nvPr/>
        </p:nvSpPr>
        <p:spPr bwMode="auto">
          <a:xfrm>
            <a:off x="457200" y="1014413"/>
            <a:ext cx="6851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 solution is an assignment </a:t>
            </a:r>
            <a:r>
              <a:rPr lang="en-US" altLang="en-US">
                <a:solidFill>
                  <a:srgbClr val="FF00FF"/>
                </a:solidFill>
                <a:effectLst/>
              </a:rPr>
              <a:t>X = [F,T,F…]</a:t>
            </a:r>
            <a:r>
              <a:rPr lang="en-US" altLang="en-US">
                <a:effectLst/>
              </a:rPr>
              <a:t>.</a:t>
            </a:r>
          </a:p>
        </p:txBody>
      </p:sp>
      <p:grpSp>
        <p:nvGrpSpPr>
          <p:cNvPr id="4" name="Group 34"/>
          <p:cNvGrpSpPr>
            <a:grpSpLocks/>
          </p:cNvGrpSpPr>
          <p:nvPr/>
        </p:nvGrpSpPr>
        <p:grpSpPr bwMode="auto">
          <a:xfrm>
            <a:off x="609600" y="4124325"/>
            <a:ext cx="4572000" cy="2886075"/>
            <a:chOff x="384" y="2598"/>
            <a:chExt cx="2880" cy="1818"/>
          </a:xfrm>
        </p:grpSpPr>
        <p:sp>
          <p:nvSpPr>
            <p:cNvPr id="65548" name="Text Box 35"/>
            <p:cNvSpPr txBox="1">
              <a:spLocks noChangeArrowheads="1"/>
            </p:cNvSpPr>
            <p:nvPr/>
          </p:nvSpPr>
          <p:spPr bwMode="auto">
            <a:xfrm>
              <a:off x="384" y="259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5549" name="Text Box 36"/>
            <p:cNvSpPr txBox="1">
              <a:spLocks noChangeArrowheads="1"/>
            </p:cNvSpPr>
            <p:nvPr/>
          </p:nvSpPr>
          <p:spPr bwMode="auto">
            <a:xfrm>
              <a:off x="1344" y="259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5550" name="Text Box 37"/>
            <p:cNvSpPr txBox="1">
              <a:spLocks noChangeArrowheads="1"/>
            </p:cNvSpPr>
            <p:nvPr/>
          </p:nvSpPr>
          <p:spPr bwMode="auto">
            <a:xfrm>
              <a:off x="1608" y="4089"/>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5551" name="Text Box 38"/>
            <p:cNvSpPr txBox="1">
              <a:spLocks noChangeArrowheads="1"/>
            </p:cNvSpPr>
            <p:nvPr/>
          </p:nvSpPr>
          <p:spPr bwMode="auto">
            <a:xfrm>
              <a:off x="912" y="336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5552" name="Text Box 39"/>
            <p:cNvSpPr txBox="1">
              <a:spLocks noChangeArrowheads="1"/>
            </p:cNvSpPr>
            <p:nvPr/>
          </p:nvSpPr>
          <p:spPr bwMode="auto">
            <a:xfrm>
              <a:off x="1920" y="336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5553" name="Text Box 40"/>
            <p:cNvSpPr txBox="1">
              <a:spLocks noChangeArrowheads="1"/>
            </p:cNvSpPr>
            <p:nvPr/>
          </p:nvSpPr>
          <p:spPr bwMode="auto">
            <a:xfrm>
              <a:off x="2781" y="2598"/>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T</a:t>
              </a:r>
            </a:p>
          </p:txBody>
        </p:sp>
      </p:grpSp>
      <p:sp>
        <p:nvSpPr>
          <p:cNvPr id="1096745" name="Text Box 41"/>
          <p:cNvSpPr txBox="1">
            <a:spLocks noChangeArrowheads="1"/>
          </p:cNvSpPr>
          <p:nvPr/>
        </p:nvSpPr>
        <p:spPr bwMode="auto">
          <a:xfrm>
            <a:off x="457200" y="1462088"/>
            <a:ext cx="4122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C(X)</a:t>
            </a:r>
            <a:r>
              <a:rPr lang="en-US" altLang="en-US">
                <a:effectLst/>
              </a:rPr>
              <a:t> evaluates to </a:t>
            </a:r>
            <a:r>
              <a:rPr lang="en-US" altLang="en-US">
                <a:solidFill>
                  <a:srgbClr val="FF00FF"/>
                </a:solidFill>
                <a:effectLst/>
              </a:rPr>
              <a:t>T</a:t>
            </a:r>
            <a:r>
              <a:rPr lang="en-US" altLang="en-US">
                <a:effectLst/>
              </a:rPr>
              <a:t> or </a:t>
            </a:r>
            <a:r>
              <a:rPr lang="en-US" altLang="en-US">
                <a:solidFill>
                  <a:srgbClr val="FF00FF"/>
                </a:solidFill>
                <a:effectLst/>
              </a:rPr>
              <a:t>F</a:t>
            </a:r>
            <a:r>
              <a:rPr lang="en-US" altLang="en-US">
                <a:effectLst/>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96730"/>
                                        </p:tgtEl>
                                        <p:attrNameLst>
                                          <p:attrName>style.visibility</p:attrName>
                                        </p:attrNameLst>
                                      </p:cBhvr>
                                      <p:to>
                                        <p:strVal val="visible"/>
                                      </p:to>
                                    </p:set>
                                    <p:anim calcmode="lin" valueType="num">
                                      <p:cBhvr additive="base">
                                        <p:cTn id="7" dur="500" fill="hold"/>
                                        <p:tgtEl>
                                          <p:spTgt spid="1096730"/>
                                        </p:tgtEl>
                                        <p:attrNameLst>
                                          <p:attrName>ppt_x</p:attrName>
                                        </p:attrNameLst>
                                      </p:cBhvr>
                                      <p:tavLst>
                                        <p:tav tm="0">
                                          <p:val>
                                            <p:strVal val="#ppt_x"/>
                                          </p:val>
                                        </p:tav>
                                        <p:tav tm="100000">
                                          <p:val>
                                            <p:strVal val="#ppt_x"/>
                                          </p:val>
                                        </p:tav>
                                      </p:tavLst>
                                    </p:anim>
                                    <p:anim calcmode="lin" valueType="num">
                                      <p:cBhvr additive="base">
                                        <p:cTn id="8" dur="500" fill="hold"/>
                                        <p:tgtEl>
                                          <p:spTgt spid="10967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96729"/>
                                        </p:tgtEl>
                                        <p:attrNameLst>
                                          <p:attrName>style.visibility</p:attrName>
                                        </p:attrNameLst>
                                      </p:cBhvr>
                                      <p:to>
                                        <p:strVal val="visible"/>
                                      </p:to>
                                    </p:set>
                                    <p:anim calcmode="lin" valueType="num">
                                      <p:cBhvr additive="base">
                                        <p:cTn id="17" dur="500" fill="hold"/>
                                        <p:tgtEl>
                                          <p:spTgt spid="1096729"/>
                                        </p:tgtEl>
                                        <p:attrNameLst>
                                          <p:attrName>ppt_x</p:attrName>
                                        </p:attrNameLst>
                                      </p:cBhvr>
                                      <p:tavLst>
                                        <p:tav tm="0">
                                          <p:val>
                                            <p:strVal val="#ppt_x"/>
                                          </p:val>
                                        </p:tav>
                                        <p:tav tm="100000">
                                          <p:val>
                                            <p:strVal val="#ppt_x"/>
                                          </p:val>
                                        </p:tav>
                                      </p:tavLst>
                                    </p:anim>
                                    <p:anim calcmode="lin" valueType="num">
                                      <p:cBhvr additive="base">
                                        <p:cTn id="18" dur="500" fill="hold"/>
                                        <p:tgtEl>
                                          <p:spTgt spid="1096729"/>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96737"/>
                                        </p:tgtEl>
                                        <p:attrNameLst>
                                          <p:attrName>style.visibility</p:attrName>
                                        </p:attrNameLst>
                                      </p:cBhvr>
                                      <p:to>
                                        <p:strVal val="visible"/>
                                      </p:to>
                                    </p:set>
                                    <p:anim calcmode="lin" valueType="num">
                                      <p:cBhvr additive="base">
                                        <p:cTn id="23" dur="500" fill="hold"/>
                                        <p:tgtEl>
                                          <p:spTgt spid="1096737"/>
                                        </p:tgtEl>
                                        <p:attrNameLst>
                                          <p:attrName>ppt_x</p:attrName>
                                        </p:attrNameLst>
                                      </p:cBhvr>
                                      <p:tavLst>
                                        <p:tav tm="0">
                                          <p:val>
                                            <p:strVal val="#ppt_x"/>
                                          </p:val>
                                        </p:tav>
                                        <p:tav tm="100000">
                                          <p:val>
                                            <p:strVal val="#ppt_x"/>
                                          </p:val>
                                        </p:tav>
                                      </p:tavLst>
                                    </p:anim>
                                    <p:anim calcmode="lin" valueType="num">
                                      <p:cBhvr additive="base">
                                        <p:cTn id="24" dur="500" fill="hold"/>
                                        <p:tgtEl>
                                          <p:spTgt spid="1096737"/>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1096729"/>
                                        </p:tgtEl>
                                        <p:attrNameLst>
                                          <p:attrName>style.visibility</p:attrName>
                                        </p:attrNameLst>
                                      </p:cBhvr>
                                      <p:to>
                                        <p:strVal val="hidden"/>
                                      </p:to>
                                    </p:set>
                                  </p:childTnLst>
                                </p:cTn>
                              </p:par>
                              <p:par>
                                <p:cTn id="27" presetID="2" presetClass="entr" presetSubtype="4"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096745"/>
                                        </p:tgtEl>
                                        <p:attrNameLst>
                                          <p:attrName>style.visibility</p:attrName>
                                        </p:attrNameLst>
                                      </p:cBhvr>
                                      <p:to>
                                        <p:strVal val="visible"/>
                                      </p:to>
                                    </p:set>
                                    <p:anim calcmode="lin" valueType="num">
                                      <p:cBhvr additive="base">
                                        <p:cTn id="35" dur="500" fill="hold"/>
                                        <p:tgtEl>
                                          <p:spTgt spid="1096745"/>
                                        </p:tgtEl>
                                        <p:attrNameLst>
                                          <p:attrName>ppt_x</p:attrName>
                                        </p:attrNameLst>
                                      </p:cBhvr>
                                      <p:tavLst>
                                        <p:tav tm="0">
                                          <p:val>
                                            <p:strVal val="#ppt_x"/>
                                          </p:val>
                                        </p:tav>
                                        <p:tav tm="100000">
                                          <p:val>
                                            <p:strVal val="#ppt_x"/>
                                          </p:val>
                                        </p:tav>
                                      </p:tavLst>
                                    </p:anim>
                                    <p:anim calcmode="lin" valueType="num">
                                      <p:cBhvr additive="base">
                                        <p:cTn id="36" dur="500" fill="hold"/>
                                        <p:tgtEl>
                                          <p:spTgt spid="10967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6729" grpId="0"/>
      <p:bldP spid="1096729" grpId="1"/>
      <p:bldP spid="1096730" grpId="0"/>
      <p:bldP spid="1096737" grpId="0"/>
      <p:bldP spid="109674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6096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b="0" smtClean="0">
                <a:effectLst/>
              </a:rPr>
              <a:t>The Circuit Satisfiability Problem</a:t>
            </a:r>
          </a:p>
        </p:txBody>
      </p:sp>
      <p:grpSp>
        <p:nvGrpSpPr>
          <p:cNvPr id="66563" name="Group 3"/>
          <p:cNvGrpSpPr>
            <a:grpSpLocks/>
          </p:cNvGrpSpPr>
          <p:nvPr/>
        </p:nvGrpSpPr>
        <p:grpSpPr bwMode="auto">
          <a:xfrm>
            <a:off x="228600" y="2030413"/>
            <a:ext cx="4727575" cy="4854575"/>
            <a:chOff x="168" y="1279"/>
            <a:chExt cx="2978" cy="3058"/>
          </a:xfrm>
        </p:grpSpPr>
        <p:sp>
          <p:nvSpPr>
            <p:cNvPr id="66581" name="Text Box 4"/>
            <p:cNvSpPr txBox="1">
              <a:spLocks noChangeArrowheads="1"/>
            </p:cNvSpPr>
            <p:nvPr/>
          </p:nvSpPr>
          <p:spPr bwMode="auto">
            <a:xfrm>
              <a:off x="2478" y="1279"/>
              <a:ext cx="66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3</a:t>
              </a:r>
              <a:endParaRPr lang="en-US" altLang="en-US" sz="4400">
                <a:effectLst/>
                <a:latin typeface="Arial Rounded MT Bold" pitchFamily="34" charset="0"/>
              </a:endParaRPr>
            </a:p>
          </p:txBody>
        </p:sp>
        <p:sp>
          <p:nvSpPr>
            <p:cNvPr id="66582" name="Text Box 5"/>
            <p:cNvSpPr txBox="1">
              <a:spLocks noChangeArrowheads="1"/>
            </p:cNvSpPr>
            <p:nvPr/>
          </p:nvSpPr>
          <p:spPr bwMode="auto">
            <a:xfrm>
              <a:off x="1442"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2</a:t>
              </a:r>
              <a:endParaRPr lang="en-US" altLang="en-US" sz="4400">
                <a:effectLst/>
                <a:latin typeface="Arial Rounded MT Bold" pitchFamily="34" charset="0"/>
              </a:endParaRPr>
            </a:p>
          </p:txBody>
        </p:sp>
        <p:sp>
          <p:nvSpPr>
            <p:cNvPr id="66583" name="Text Box 6"/>
            <p:cNvSpPr txBox="1">
              <a:spLocks noChangeArrowheads="1"/>
            </p:cNvSpPr>
            <p:nvPr/>
          </p:nvSpPr>
          <p:spPr bwMode="auto">
            <a:xfrm>
              <a:off x="441"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1</a:t>
              </a:r>
              <a:endParaRPr lang="en-US" altLang="en-US" sz="4400">
                <a:effectLst/>
                <a:latin typeface="Arial Rounded MT Bold" pitchFamily="34" charset="0"/>
              </a:endParaRPr>
            </a:p>
          </p:txBody>
        </p:sp>
        <p:sp>
          <p:nvSpPr>
            <p:cNvPr id="66584"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66585"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66586"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sp>
          <p:nvSpPr>
            <p:cNvPr id="66587"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cxnSp>
          <p:nvCxnSpPr>
            <p:cNvPr id="66588" name="AutoShape 11"/>
            <p:cNvCxnSpPr>
              <a:cxnSpLocks noChangeShapeType="1"/>
              <a:stCxn id="66583" idx="2"/>
              <a:endCxn id="66587"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89" name="AutoShape 12"/>
            <p:cNvCxnSpPr>
              <a:cxnSpLocks noChangeShapeType="1"/>
              <a:stCxn id="66582" idx="2"/>
              <a:endCxn id="66587"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0" name="AutoShape 13"/>
            <p:cNvCxnSpPr>
              <a:cxnSpLocks noChangeShapeType="1"/>
              <a:stCxn id="66583" idx="2"/>
              <a:endCxn id="66586"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1" name="AutoShape 14"/>
            <p:cNvCxnSpPr>
              <a:cxnSpLocks noChangeShapeType="1"/>
              <a:stCxn id="66581" idx="2"/>
              <a:endCxn id="66586"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2" name="AutoShape 15"/>
            <p:cNvCxnSpPr>
              <a:cxnSpLocks noChangeShapeType="1"/>
              <a:stCxn id="66581" idx="2"/>
              <a:endCxn id="66585"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3" name="AutoShape 16"/>
            <p:cNvCxnSpPr>
              <a:cxnSpLocks noChangeShapeType="1"/>
              <a:stCxn id="66582" idx="2"/>
              <a:endCxn id="66585"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6594"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66595" name="AutoShape 18"/>
            <p:cNvCxnSpPr>
              <a:cxnSpLocks noChangeShapeType="1"/>
              <a:stCxn id="66587" idx="3"/>
              <a:endCxn id="66584"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6" name="AutoShape 19"/>
            <p:cNvCxnSpPr>
              <a:cxnSpLocks noChangeShapeType="1"/>
              <a:stCxn id="66586" idx="3"/>
              <a:endCxn id="66584"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7" name="AutoShape 20"/>
            <p:cNvCxnSpPr>
              <a:cxnSpLocks noChangeShapeType="1"/>
              <a:stCxn id="66599" idx="3"/>
              <a:endCxn id="66594"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598" name="AutoShape 21"/>
            <p:cNvCxnSpPr>
              <a:cxnSpLocks noChangeShapeType="1"/>
              <a:stCxn id="66584" idx="3"/>
              <a:endCxn id="66594"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6599"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66600" name="AutoShape 23"/>
            <p:cNvCxnSpPr>
              <a:cxnSpLocks noChangeShapeType="1"/>
              <a:stCxn id="66585" idx="3"/>
              <a:endCxn id="66599"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6601" name="AutoShape 24"/>
            <p:cNvCxnSpPr>
              <a:cxnSpLocks noChangeShapeType="1"/>
              <a:stCxn id="66594"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66564" name="Text Box 25"/>
          <p:cNvSpPr txBox="1">
            <a:spLocks noChangeArrowheads="1"/>
          </p:cNvSpPr>
          <p:nvPr/>
        </p:nvSpPr>
        <p:spPr bwMode="auto">
          <a:xfrm>
            <a:off x="457200" y="533400"/>
            <a:ext cx="4216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An instance is a circuit </a:t>
            </a:r>
            <a:r>
              <a:rPr lang="en-US" altLang="en-US">
                <a:solidFill>
                  <a:srgbClr val="FF00FF"/>
                </a:solidFill>
                <a:effectLst/>
              </a:rPr>
              <a:t>C</a:t>
            </a:r>
            <a:r>
              <a:rPr lang="en-US" altLang="en-US">
                <a:effectLst/>
              </a:rPr>
              <a:t>.</a:t>
            </a:r>
          </a:p>
        </p:txBody>
      </p:sp>
      <p:sp>
        <p:nvSpPr>
          <p:cNvPr id="66565" name="Rectangle 26"/>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6" name="Rectangle 27"/>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7" name="Text Box 28"/>
          <p:cNvSpPr txBox="1">
            <a:spLocks noChangeArrowheads="1"/>
          </p:cNvSpPr>
          <p:nvPr/>
        </p:nvSpPr>
        <p:spPr bwMode="auto">
          <a:xfrm>
            <a:off x="457200" y="1014413"/>
            <a:ext cx="6851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 solution is an assignment </a:t>
            </a:r>
            <a:r>
              <a:rPr lang="en-US" altLang="en-US">
                <a:solidFill>
                  <a:srgbClr val="FF00FF"/>
                </a:solidFill>
                <a:effectLst/>
              </a:rPr>
              <a:t>X = [F,T,F…]</a:t>
            </a:r>
            <a:r>
              <a:rPr lang="en-US" altLang="en-US">
                <a:effectLst/>
              </a:rPr>
              <a:t>.</a:t>
            </a:r>
          </a:p>
        </p:txBody>
      </p:sp>
      <p:sp>
        <p:nvSpPr>
          <p:cNvPr id="1097757" name="Text Box 29"/>
          <p:cNvSpPr txBox="1">
            <a:spLocks noChangeArrowheads="1"/>
          </p:cNvSpPr>
          <p:nvPr/>
        </p:nvSpPr>
        <p:spPr bwMode="auto">
          <a:xfrm>
            <a:off x="457200" y="1462088"/>
            <a:ext cx="5537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 valid solution has </a:t>
            </a:r>
            <a:r>
              <a:rPr lang="en-US" altLang="en-US">
                <a:solidFill>
                  <a:srgbClr val="FF00FF"/>
                </a:solidFill>
                <a:effectLst/>
              </a:rPr>
              <a:t>C(X) = True</a:t>
            </a:r>
            <a:r>
              <a:rPr lang="en-US" altLang="en-US">
                <a:effectLst/>
              </a:rPr>
              <a:t>.</a:t>
            </a:r>
          </a:p>
        </p:txBody>
      </p:sp>
      <p:grpSp>
        <p:nvGrpSpPr>
          <p:cNvPr id="3" name="Group 30"/>
          <p:cNvGrpSpPr>
            <a:grpSpLocks/>
          </p:cNvGrpSpPr>
          <p:nvPr/>
        </p:nvGrpSpPr>
        <p:grpSpPr bwMode="auto">
          <a:xfrm>
            <a:off x="1157288" y="2057400"/>
            <a:ext cx="3871912" cy="533400"/>
            <a:chOff x="384" y="672"/>
            <a:chExt cx="2439" cy="336"/>
          </a:xfrm>
        </p:grpSpPr>
        <p:sp>
          <p:nvSpPr>
            <p:cNvPr id="66578" name="Text Box 31"/>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 F</a:t>
              </a:r>
            </a:p>
          </p:txBody>
        </p:sp>
        <p:sp>
          <p:nvSpPr>
            <p:cNvPr id="66579" name="Text Box 32"/>
            <p:cNvSpPr txBox="1">
              <a:spLocks noChangeArrowheads="1"/>
            </p:cNvSpPr>
            <p:nvPr/>
          </p:nvSpPr>
          <p:spPr bwMode="auto">
            <a:xfrm>
              <a:off x="1392" y="67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6580" name="Text Box 33"/>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grpSp>
      <p:grpSp>
        <p:nvGrpSpPr>
          <p:cNvPr id="4" name="Group 34"/>
          <p:cNvGrpSpPr>
            <a:grpSpLocks/>
          </p:cNvGrpSpPr>
          <p:nvPr/>
        </p:nvGrpSpPr>
        <p:grpSpPr bwMode="auto">
          <a:xfrm>
            <a:off x="609600" y="4124325"/>
            <a:ext cx="4552950" cy="2886075"/>
            <a:chOff x="384" y="2598"/>
            <a:chExt cx="2868" cy="1818"/>
          </a:xfrm>
        </p:grpSpPr>
        <p:sp>
          <p:nvSpPr>
            <p:cNvPr id="66572" name="Text Box 35"/>
            <p:cNvSpPr txBox="1">
              <a:spLocks noChangeArrowheads="1"/>
            </p:cNvSpPr>
            <p:nvPr/>
          </p:nvSpPr>
          <p:spPr bwMode="auto">
            <a:xfrm>
              <a:off x="384" y="259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6573" name="Text Box 36"/>
            <p:cNvSpPr txBox="1">
              <a:spLocks noChangeArrowheads="1"/>
            </p:cNvSpPr>
            <p:nvPr/>
          </p:nvSpPr>
          <p:spPr bwMode="auto">
            <a:xfrm>
              <a:off x="1344" y="259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6574" name="Text Box 37"/>
            <p:cNvSpPr txBox="1">
              <a:spLocks noChangeArrowheads="1"/>
            </p:cNvSpPr>
            <p:nvPr/>
          </p:nvSpPr>
          <p:spPr bwMode="auto">
            <a:xfrm>
              <a:off x="1608" y="4089"/>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T</a:t>
              </a:r>
            </a:p>
          </p:txBody>
        </p:sp>
        <p:sp>
          <p:nvSpPr>
            <p:cNvPr id="66575" name="Text Box 38"/>
            <p:cNvSpPr txBox="1">
              <a:spLocks noChangeArrowheads="1"/>
            </p:cNvSpPr>
            <p:nvPr/>
          </p:nvSpPr>
          <p:spPr bwMode="auto">
            <a:xfrm>
              <a:off x="912" y="336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66576" name="Text Box 39"/>
            <p:cNvSpPr txBox="1">
              <a:spLocks noChangeArrowheads="1"/>
            </p:cNvSpPr>
            <p:nvPr/>
          </p:nvSpPr>
          <p:spPr bwMode="auto">
            <a:xfrm>
              <a:off x="1920" y="3368"/>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T</a:t>
              </a:r>
            </a:p>
          </p:txBody>
        </p:sp>
        <p:sp>
          <p:nvSpPr>
            <p:cNvPr id="66577" name="Text Box 40"/>
            <p:cNvSpPr txBox="1">
              <a:spLocks noChangeArrowheads="1"/>
            </p:cNvSpPr>
            <p:nvPr/>
          </p:nvSpPr>
          <p:spPr bwMode="auto">
            <a:xfrm>
              <a:off x="2781" y="2598"/>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grpSp>
      <p:sp>
        <p:nvSpPr>
          <p:cNvPr id="1097769" name="Rectangle 41"/>
          <p:cNvSpPr>
            <a:spLocks noChangeArrowheads="1"/>
          </p:cNvSpPr>
          <p:nvPr/>
        </p:nvSpPr>
        <p:spPr bwMode="auto">
          <a:xfrm>
            <a:off x="4724400" y="4600575"/>
            <a:ext cx="4308475" cy="145891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a:effectLst>
                  <a:outerShdw blurRad="38100" dist="38100" dir="2700000" algn="tl">
                    <a:srgbClr val="000000"/>
                  </a:outerShdw>
                </a:effectLst>
                <a:latin typeface="Comic Sans MS" pitchFamily="66" charset="0"/>
              </a:rPr>
              <a:t>Given a circuit, </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does it have a </a:t>
            </a:r>
          </a:p>
          <a:p>
            <a:pPr>
              <a:spcBef>
                <a:spcPct val="20000"/>
              </a:spcBef>
              <a:defRPr/>
            </a:pPr>
            <a:r>
              <a:rPr lang="en-US">
                <a:effectLst>
                  <a:outerShdw blurRad="38100" dist="38100" dir="2700000" algn="tl">
                    <a:srgbClr val="000000"/>
                  </a:outerShdw>
                </a:effectLst>
                <a:latin typeface="Comic Sans MS" pitchFamily="66" charset="0"/>
              </a:rPr>
              <a:t>satisfying assignment?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97757"/>
                                        </p:tgtEl>
                                        <p:attrNameLst>
                                          <p:attrName>style.visibility</p:attrName>
                                        </p:attrNameLst>
                                      </p:cBhvr>
                                      <p:to>
                                        <p:strVal val="visible"/>
                                      </p:to>
                                    </p:set>
                                    <p:anim calcmode="lin" valueType="num">
                                      <p:cBhvr additive="base">
                                        <p:cTn id="7" dur="500" fill="hold"/>
                                        <p:tgtEl>
                                          <p:spTgt spid="1097757"/>
                                        </p:tgtEl>
                                        <p:attrNameLst>
                                          <p:attrName>ppt_x</p:attrName>
                                        </p:attrNameLst>
                                      </p:cBhvr>
                                      <p:tavLst>
                                        <p:tav tm="0">
                                          <p:val>
                                            <p:strVal val="#ppt_x"/>
                                          </p:val>
                                        </p:tav>
                                        <p:tav tm="100000">
                                          <p:val>
                                            <p:strVal val="#ppt_x"/>
                                          </p:val>
                                        </p:tav>
                                      </p:tavLst>
                                    </p:anim>
                                    <p:anim calcmode="lin" valueType="num">
                                      <p:cBhvr additive="base">
                                        <p:cTn id="8" dur="500" fill="hold"/>
                                        <p:tgtEl>
                                          <p:spTgt spid="10977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97769"/>
                                        </p:tgtEl>
                                        <p:attrNameLst>
                                          <p:attrName>style.visibility</p:attrName>
                                        </p:attrNameLst>
                                      </p:cBhvr>
                                      <p:to>
                                        <p:strVal val="visible"/>
                                      </p:to>
                                    </p:set>
                                    <p:anim calcmode="lin" valueType="num">
                                      <p:cBhvr additive="base">
                                        <p:cTn id="25" dur="500" fill="hold"/>
                                        <p:tgtEl>
                                          <p:spTgt spid="1097769"/>
                                        </p:tgtEl>
                                        <p:attrNameLst>
                                          <p:attrName>ppt_x</p:attrName>
                                        </p:attrNameLst>
                                      </p:cBhvr>
                                      <p:tavLst>
                                        <p:tav tm="0">
                                          <p:val>
                                            <p:strVal val="#ppt_x"/>
                                          </p:val>
                                        </p:tav>
                                        <p:tav tm="100000">
                                          <p:val>
                                            <p:strVal val="#ppt_x"/>
                                          </p:val>
                                        </p:tav>
                                      </p:tavLst>
                                    </p:anim>
                                    <p:anim calcmode="lin" valueType="num">
                                      <p:cBhvr additive="base">
                                        <p:cTn id="26" dur="500" fill="hold"/>
                                        <p:tgtEl>
                                          <p:spTgt spid="10977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7757" grpId="0"/>
      <p:bldP spid="109776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7586" name="Object 2"/>
          <p:cNvGraphicFramePr>
            <a:graphicFrameLocks noChangeAspect="1"/>
          </p:cNvGraphicFramePr>
          <p:nvPr/>
        </p:nvGraphicFramePr>
        <p:xfrm>
          <a:off x="5562600" y="944563"/>
          <a:ext cx="3171825" cy="4999037"/>
        </p:xfrm>
        <a:graphic>
          <a:graphicData uri="http://schemas.openxmlformats.org/presentationml/2006/ole">
            <mc:AlternateContent xmlns:mc="http://schemas.openxmlformats.org/markup-compatibility/2006">
              <mc:Choice xmlns:v="urn:schemas-microsoft-com:vml" Requires="v">
                <p:oleObj spid="_x0000_s67593"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944563"/>
                        <a:ext cx="3171825" cy="4999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02851" name="Text Box 3"/>
          <p:cNvSpPr txBox="1">
            <a:spLocks noChangeArrowheads="1"/>
          </p:cNvSpPr>
          <p:nvPr/>
        </p:nvSpPr>
        <p:spPr bwMode="auto">
          <a:xfrm>
            <a:off x="644525" y="3244850"/>
            <a:ext cx="354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effectLst/>
                <a:latin typeface="Comic Sans MS" pitchFamily="66" charset="0"/>
              </a:rPr>
              <a:t>Very Powerful</a:t>
            </a:r>
          </a:p>
        </p:txBody>
      </p:sp>
      <p:sp>
        <p:nvSpPr>
          <p:cNvPr id="1102852" name="Text Box 4"/>
          <p:cNvSpPr txBox="1">
            <a:spLocks noChangeArrowheads="1"/>
          </p:cNvSpPr>
          <p:nvPr/>
        </p:nvSpPr>
        <p:spPr bwMode="auto">
          <a:xfrm>
            <a:off x="228600" y="1322388"/>
            <a:ext cx="5041900"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Turing (and friends) prove that </a:t>
            </a:r>
            <a:br>
              <a:rPr lang="en-US" altLang="en-US">
                <a:effectLst/>
              </a:rPr>
            </a:br>
            <a:r>
              <a:rPr lang="en-US" altLang="en-US">
                <a:effectLst/>
              </a:rPr>
              <a:t>any algorithm computed by a</a:t>
            </a:r>
          </a:p>
          <a:p>
            <a:r>
              <a:rPr lang="en-US" altLang="en-US">
                <a:effectLst/>
              </a:rPr>
              <a:t>JAVA program in poly-time</a:t>
            </a:r>
          </a:p>
          <a:p>
            <a:r>
              <a:rPr lang="en-US" altLang="en-US">
                <a:effectLst/>
              </a:rPr>
              <a:t>can be computed by a </a:t>
            </a:r>
            <a:br>
              <a:rPr lang="en-US" altLang="en-US">
                <a:effectLst/>
              </a:rPr>
            </a:br>
            <a:r>
              <a:rPr lang="en-US" altLang="en-US">
                <a:effectLst/>
              </a:rPr>
              <a:t>Turing Machine in poly-time.</a:t>
            </a:r>
          </a:p>
        </p:txBody>
      </p:sp>
      <p:sp>
        <p:nvSpPr>
          <p:cNvPr id="1102853" name="Text Box 5"/>
          <p:cNvSpPr txBox="1">
            <a:spLocks noChangeArrowheads="1"/>
          </p:cNvSpPr>
          <p:nvPr/>
        </p:nvSpPr>
        <p:spPr bwMode="auto">
          <a:xfrm>
            <a:off x="228600" y="3652838"/>
            <a:ext cx="5881688"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Cook proves that  any algorithm </a:t>
            </a:r>
          </a:p>
          <a:p>
            <a:r>
              <a:rPr lang="en-US" altLang="en-US">
                <a:effectLst/>
              </a:rPr>
              <a:t>computed by a Turing Machine </a:t>
            </a:r>
          </a:p>
          <a:p>
            <a:r>
              <a:rPr lang="en-US" altLang="en-US">
                <a:effectLst/>
              </a:rPr>
              <a:t>in time T(n) can be computed </a:t>
            </a:r>
          </a:p>
          <a:p>
            <a:r>
              <a:rPr lang="en-US" altLang="en-US">
                <a:effectLst/>
              </a:rPr>
              <a:t>by a family of circuits of size [T(n)]</a:t>
            </a:r>
            <a:r>
              <a:rPr lang="en-US" altLang="en-US" baseline="30000">
                <a:effectLst/>
              </a:rPr>
              <a:t>2</a:t>
            </a:r>
            <a:r>
              <a:rPr lang="en-US" altLang="en-US">
                <a:effectLst/>
              </a:rPr>
              <a:t>.</a:t>
            </a:r>
          </a:p>
        </p:txBody>
      </p:sp>
      <p:pic>
        <p:nvPicPr>
          <p:cNvPr id="1102854" name="Picture 6" descr="j028575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0600" y="5867400"/>
            <a:ext cx="12192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2855" name="Text Box 7"/>
          <p:cNvSpPr txBox="1">
            <a:spLocks noChangeArrowheads="1"/>
          </p:cNvSpPr>
          <p:nvPr/>
        </p:nvSpPr>
        <p:spPr bwMode="auto">
          <a:xfrm>
            <a:off x="228600" y="5943600"/>
            <a:ext cx="47386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But clearly, circuits compute.</a:t>
            </a:r>
          </a:p>
        </p:txBody>
      </p:sp>
      <p:sp>
        <p:nvSpPr>
          <p:cNvPr id="67592" name="Rectangle 8"/>
          <p:cNvSpPr>
            <a:spLocks noGrp="1" noChangeArrowheads="1"/>
          </p:cNvSpPr>
          <p:nvPr>
            <p:ph type="title"/>
          </p:nvPr>
        </p:nvSpPr>
        <p:spPr>
          <a:xfrm>
            <a:off x="6096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z="3200" b="0" smtClean="0">
                <a:effectLst/>
              </a:rPr>
              <a:t>The Circuit Satisfiability Problem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2852"/>
                                        </p:tgtEl>
                                        <p:attrNameLst>
                                          <p:attrName>style.visibility</p:attrName>
                                        </p:attrNameLst>
                                      </p:cBhvr>
                                      <p:to>
                                        <p:strVal val="visible"/>
                                      </p:to>
                                    </p:set>
                                    <p:anim calcmode="lin" valueType="num">
                                      <p:cBhvr additive="base">
                                        <p:cTn id="7" dur="500" fill="hold"/>
                                        <p:tgtEl>
                                          <p:spTgt spid="1102852"/>
                                        </p:tgtEl>
                                        <p:attrNameLst>
                                          <p:attrName>ppt_x</p:attrName>
                                        </p:attrNameLst>
                                      </p:cBhvr>
                                      <p:tavLst>
                                        <p:tav tm="0">
                                          <p:val>
                                            <p:strVal val="#ppt_x"/>
                                          </p:val>
                                        </p:tav>
                                        <p:tav tm="100000">
                                          <p:val>
                                            <p:strVal val="#ppt_x"/>
                                          </p:val>
                                        </p:tav>
                                      </p:tavLst>
                                    </p:anim>
                                    <p:anim calcmode="lin" valueType="num">
                                      <p:cBhvr additive="base">
                                        <p:cTn id="8" dur="500" fill="hold"/>
                                        <p:tgtEl>
                                          <p:spTgt spid="1102852"/>
                                        </p:tgtEl>
                                        <p:attrNameLst>
                                          <p:attrName>ppt_y</p:attrName>
                                        </p:attrNameLst>
                                      </p:cBhvr>
                                      <p:tavLst>
                                        <p:tav tm="0">
                                          <p:val>
                                            <p:strVal val="1+#ppt_h/2"/>
                                          </p:val>
                                        </p:tav>
                                        <p:tav tm="100000">
                                          <p:val>
                                            <p:strVal val="#ppt_y"/>
                                          </p:val>
                                        </p:tav>
                                      </p:tavLst>
                                    </p:anim>
                                  </p:childTnLst>
                                </p:cTn>
                              </p:par>
                              <p:par>
                                <p:cTn id="9" presetID="64" presetClass="path" presetSubtype="0" accel="50000" decel="50000" fill="hold" grpId="0" nodeType="withEffect">
                                  <p:stCondLst>
                                    <p:cond delay="0"/>
                                  </p:stCondLst>
                                  <p:childTnLst>
                                    <p:animMotion origin="layout" path="M 2.77778E-7 3.54302E-6 L 2.77778E-7 -0.36402 " pathEditMode="relative" rAng="0" ptsTypes="AA">
                                      <p:cBhvr>
                                        <p:cTn id="10" dur="1000" fill="hold"/>
                                        <p:tgtEl>
                                          <p:spTgt spid="1102851"/>
                                        </p:tgtEl>
                                        <p:attrNameLst>
                                          <p:attrName>ppt_x</p:attrName>
                                          <p:attrName>ppt_y</p:attrName>
                                        </p:attrNameLst>
                                      </p:cBhvr>
                                      <p:rCtr x="0" y="-18201"/>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102853"/>
                                        </p:tgtEl>
                                        <p:attrNameLst>
                                          <p:attrName>style.visibility</p:attrName>
                                        </p:attrNameLst>
                                      </p:cBhvr>
                                      <p:to>
                                        <p:strVal val="visible"/>
                                      </p:to>
                                    </p:set>
                                    <p:anim calcmode="lin" valueType="num">
                                      <p:cBhvr additive="base">
                                        <p:cTn id="15" dur="500" fill="hold"/>
                                        <p:tgtEl>
                                          <p:spTgt spid="1102853"/>
                                        </p:tgtEl>
                                        <p:attrNameLst>
                                          <p:attrName>ppt_x</p:attrName>
                                        </p:attrNameLst>
                                      </p:cBhvr>
                                      <p:tavLst>
                                        <p:tav tm="0">
                                          <p:val>
                                            <p:strVal val="#ppt_x"/>
                                          </p:val>
                                        </p:tav>
                                        <p:tav tm="100000">
                                          <p:val>
                                            <p:strVal val="#ppt_x"/>
                                          </p:val>
                                        </p:tav>
                                      </p:tavLst>
                                    </p:anim>
                                    <p:anim calcmode="lin" valueType="num">
                                      <p:cBhvr additive="base">
                                        <p:cTn id="16" dur="500" fill="hold"/>
                                        <p:tgtEl>
                                          <p:spTgt spid="1102853"/>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102855"/>
                                        </p:tgtEl>
                                        <p:attrNameLst>
                                          <p:attrName>style.visibility</p:attrName>
                                        </p:attrNameLst>
                                      </p:cBhvr>
                                      <p:to>
                                        <p:strVal val="visible"/>
                                      </p:to>
                                    </p:set>
                                    <p:anim calcmode="lin" valueType="num">
                                      <p:cBhvr additive="base">
                                        <p:cTn id="21" dur="500" fill="hold"/>
                                        <p:tgtEl>
                                          <p:spTgt spid="1102855"/>
                                        </p:tgtEl>
                                        <p:attrNameLst>
                                          <p:attrName>ppt_x</p:attrName>
                                        </p:attrNameLst>
                                      </p:cBhvr>
                                      <p:tavLst>
                                        <p:tav tm="0">
                                          <p:val>
                                            <p:strVal val="#ppt_x"/>
                                          </p:val>
                                        </p:tav>
                                        <p:tav tm="100000">
                                          <p:val>
                                            <p:strVal val="#ppt_x"/>
                                          </p:val>
                                        </p:tav>
                                      </p:tavLst>
                                    </p:anim>
                                    <p:anim calcmode="lin" valueType="num">
                                      <p:cBhvr additive="base">
                                        <p:cTn id="22" dur="500" fill="hold"/>
                                        <p:tgtEl>
                                          <p:spTgt spid="1102855"/>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02854"/>
                                        </p:tgtEl>
                                        <p:attrNameLst>
                                          <p:attrName>style.visibility</p:attrName>
                                        </p:attrNameLst>
                                      </p:cBhvr>
                                      <p:to>
                                        <p:strVal val="visible"/>
                                      </p:to>
                                    </p:set>
                                    <p:anim calcmode="lin" valueType="num">
                                      <p:cBhvr additive="base">
                                        <p:cTn id="25" dur="500" fill="hold"/>
                                        <p:tgtEl>
                                          <p:spTgt spid="1102854"/>
                                        </p:tgtEl>
                                        <p:attrNameLst>
                                          <p:attrName>ppt_x</p:attrName>
                                        </p:attrNameLst>
                                      </p:cBhvr>
                                      <p:tavLst>
                                        <p:tav tm="0">
                                          <p:val>
                                            <p:strVal val="#ppt_x"/>
                                          </p:val>
                                        </p:tav>
                                        <p:tav tm="100000">
                                          <p:val>
                                            <p:strVal val="#ppt_x"/>
                                          </p:val>
                                        </p:tav>
                                      </p:tavLst>
                                    </p:anim>
                                    <p:anim calcmode="lin" valueType="num">
                                      <p:cBhvr additive="base">
                                        <p:cTn id="26" dur="500" fill="hold"/>
                                        <p:tgtEl>
                                          <p:spTgt spid="11028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851" grpId="0"/>
      <p:bldP spid="1102852" grpId="0"/>
      <p:bldP spid="1102853" grpId="0"/>
      <p:bldP spid="110285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7216775" y="2911475"/>
            <a:ext cx="1800225" cy="3413125"/>
            <a:chOff x="4194" y="1993"/>
            <a:chExt cx="1422" cy="2309"/>
          </a:xfrm>
        </p:grpSpPr>
        <p:pic>
          <p:nvPicPr>
            <p:cNvPr id="68625"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8626" name="Text Box 4"/>
            <p:cNvSpPr txBox="1">
              <a:spLocks noChangeArrowheads="1"/>
            </p:cNvSpPr>
            <p:nvPr/>
          </p:nvSpPr>
          <p:spPr bwMode="auto">
            <a:xfrm>
              <a:off x="4194" y="3612"/>
              <a:ext cx="1422" cy="690"/>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1800">
                  <a:effectLst/>
                  <a:latin typeface="Arial Rounded MT Bold" pitchFamily="34" charset="0"/>
                </a:rPr>
                <a:t>Oracle for Cir-Sat</a:t>
              </a:r>
              <a:endParaRPr lang="en-US" altLang="en-US" sz="1800">
                <a:solidFill>
                  <a:schemeClr val="tx2"/>
                </a:solidFill>
                <a:effectLst/>
                <a:latin typeface="Arial Rounded MT Bold" pitchFamily="34" charset="0"/>
              </a:endParaRPr>
            </a:p>
          </p:txBody>
        </p:sp>
      </p:grpSp>
      <p:sp>
        <p:nvSpPr>
          <p:cNvPr id="1098757" name="Text Box 5"/>
          <p:cNvSpPr txBox="1">
            <a:spLocks noChangeArrowheads="1"/>
          </p:cNvSpPr>
          <p:nvPr/>
        </p:nvSpPr>
        <p:spPr bwMode="auto">
          <a:xfrm>
            <a:off x="60960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solidFill>
                  <a:srgbClr val="00FFCC"/>
                </a:solidFill>
                <a:effectLst/>
              </a:rPr>
              <a:t>I</a:t>
            </a:r>
          </a:p>
        </p:txBody>
      </p:sp>
      <p:grpSp>
        <p:nvGrpSpPr>
          <p:cNvPr id="68612" name="Group 6"/>
          <p:cNvGrpSpPr>
            <a:grpSpLocks/>
          </p:cNvGrpSpPr>
          <p:nvPr/>
        </p:nvGrpSpPr>
        <p:grpSpPr bwMode="auto">
          <a:xfrm>
            <a:off x="1676400" y="2819400"/>
            <a:ext cx="1906588" cy="3429000"/>
            <a:chOff x="4194" y="1993"/>
            <a:chExt cx="1422" cy="2594"/>
          </a:xfrm>
        </p:grpSpPr>
        <p:pic>
          <p:nvPicPr>
            <p:cNvPr id="68623"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8624" name="Text Box 8"/>
            <p:cNvSpPr txBox="1">
              <a:spLocks noChangeArrowheads="1"/>
            </p:cNvSpPr>
            <p:nvPr/>
          </p:nvSpPr>
          <p:spPr bwMode="auto">
            <a:xfrm>
              <a:off x="4194" y="3608"/>
              <a:ext cx="1422" cy="9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1800">
                  <a:effectLst/>
                  <a:latin typeface="Arial Rounded MT Bold" pitchFamily="34" charset="0"/>
                </a:rPr>
                <a:t>Oracle for arbitrary</a:t>
              </a:r>
              <a:br>
                <a:rPr lang="en-US" altLang="en-US" sz="1800">
                  <a:effectLst/>
                  <a:latin typeface="Arial Rounded MT Bold" pitchFamily="34" charset="0"/>
                </a:rPr>
              </a:br>
              <a:r>
                <a:rPr lang="en-US" altLang="en-US" sz="1800">
                  <a:effectLst/>
                  <a:latin typeface="Arial Rounded MT Bold" pitchFamily="34" charset="0"/>
                </a:rPr>
                <a:t>NP Problem</a:t>
              </a:r>
            </a:p>
          </p:txBody>
        </p:sp>
      </p:grpSp>
      <p:grpSp>
        <p:nvGrpSpPr>
          <p:cNvPr id="4" name="Group 9"/>
          <p:cNvGrpSpPr>
            <a:grpSpLocks/>
          </p:cNvGrpSpPr>
          <p:nvPr/>
        </p:nvGrpSpPr>
        <p:grpSpPr bwMode="auto">
          <a:xfrm>
            <a:off x="3124200" y="2271713"/>
            <a:ext cx="4652963" cy="1995487"/>
            <a:chOff x="1968" y="1575"/>
            <a:chExt cx="2931" cy="1257"/>
          </a:xfrm>
        </p:grpSpPr>
        <p:sp>
          <p:nvSpPr>
            <p:cNvPr id="68621" name="Text Box 10"/>
            <p:cNvSpPr txBox="1">
              <a:spLocks noChangeArrowheads="1"/>
            </p:cNvSpPr>
            <p:nvPr/>
          </p:nvSpPr>
          <p:spPr bwMode="auto">
            <a:xfrm>
              <a:off x="1968" y="1575"/>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Please, give me </a:t>
              </a:r>
              <a:br>
                <a:rPr lang="en-US" altLang="en-US">
                  <a:effectLst/>
                </a:rPr>
              </a:br>
              <a:r>
                <a:rPr lang="en-US" altLang="en-US">
                  <a:effectLst/>
                </a:rPr>
                <a:t>a solution </a:t>
              </a:r>
              <a:r>
                <a:rPr lang="en-US" altLang="en-US">
                  <a:solidFill>
                    <a:srgbClr val="00FFCC"/>
                  </a:solidFill>
                  <a:effectLst/>
                </a:rPr>
                <a:t>S</a:t>
              </a:r>
              <a:r>
                <a:rPr lang="en-US" altLang="en-US">
                  <a:effectLst/>
                </a:rPr>
                <a:t/>
              </a:r>
              <a:br>
                <a:rPr lang="en-US" altLang="en-US">
                  <a:effectLst/>
                </a:rPr>
              </a:br>
              <a:r>
                <a:rPr lang="en-US" altLang="en-US">
                  <a:effectLst/>
                </a:rPr>
                <a:t>such that </a:t>
              </a:r>
              <a:br>
                <a:rPr lang="en-US" altLang="en-US">
                  <a:effectLst/>
                </a:rPr>
              </a:br>
              <a:r>
                <a:rPr lang="en-US" altLang="en-US">
                  <a:effectLst/>
                </a:rPr>
                <a: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a:t>
              </a:r>
              <a:r>
                <a:rPr lang="en-US" altLang="en-US">
                  <a:solidFill>
                    <a:srgbClr val="00FFFF"/>
                  </a:solidFill>
                  <a:effectLst/>
                </a:rPr>
                <a:t>S</a:t>
              </a:r>
              <a:r>
                <a:rPr lang="en-US" altLang="en-US">
                  <a:solidFill>
                    <a:srgbClr val="FF00FF"/>
                  </a:solidFill>
                  <a:effectLst/>
                </a:rPr>
                <a:t>)</a:t>
              </a:r>
              <a:r>
                <a:rPr lang="en-US" altLang="en-US">
                  <a:effectLst/>
                </a:rPr>
                <a:t> is true.</a:t>
              </a:r>
            </a:p>
          </p:txBody>
        </p:sp>
        <p:sp>
          <p:nvSpPr>
            <p:cNvPr id="1098763" name="Line 11"/>
            <p:cNvSpPr>
              <a:spLocks noChangeShapeType="1"/>
            </p:cNvSpPr>
            <p:nvPr/>
          </p:nvSpPr>
          <p:spPr bwMode="auto">
            <a:xfrm>
              <a:off x="2500" y="2830"/>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098764"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sp>
        <p:nvSpPr>
          <p:cNvPr id="68615" name="Text Box 13"/>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68616" name="Rectangle 14"/>
          <p:cNvSpPr>
            <a:spLocks noChangeArrowheads="1"/>
          </p:cNvSpPr>
          <p:nvPr/>
        </p:nvSpPr>
        <p:spPr bwMode="auto">
          <a:xfrm>
            <a:off x="2000250" y="563563"/>
            <a:ext cx="5238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CA" altLang="en-US" sz="3200">
                <a:solidFill>
                  <a:schemeClr val="tx2"/>
                </a:solidFill>
                <a:effectLst/>
              </a:rPr>
              <a:t>Cir-</a:t>
            </a:r>
            <a:r>
              <a:rPr lang="en-US" altLang="en-US">
                <a:solidFill>
                  <a:schemeClr val="tx2"/>
                </a:solidFill>
                <a:effectLst/>
              </a:rPr>
              <a:t>SAT</a:t>
            </a:r>
            <a:endParaRPr lang="en-US" altLang="en-US" sz="3200" baseline="30000">
              <a:solidFill>
                <a:schemeClr val="tx2"/>
              </a:solidFill>
              <a:effectLst/>
            </a:endParaRPr>
          </a:p>
        </p:txBody>
      </p:sp>
      <p:grpSp>
        <p:nvGrpSpPr>
          <p:cNvPr id="5" name="Group 22"/>
          <p:cNvGrpSpPr>
            <a:grpSpLocks/>
          </p:cNvGrpSpPr>
          <p:nvPr/>
        </p:nvGrpSpPr>
        <p:grpSpPr bwMode="auto">
          <a:xfrm>
            <a:off x="3119438" y="4572000"/>
            <a:ext cx="4652962" cy="1828800"/>
            <a:chOff x="1965" y="2880"/>
            <a:chExt cx="2931" cy="1152"/>
          </a:xfrm>
        </p:grpSpPr>
        <p:sp>
          <p:nvSpPr>
            <p:cNvPr id="1098768" name="Line 16"/>
            <p:cNvSpPr>
              <a:spLocks noChangeShapeType="1"/>
            </p:cNvSpPr>
            <p:nvPr/>
          </p:nvSpPr>
          <p:spPr bwMode="auto">
            <a:xfrm flipH="1">
              <a:off x="2464" y="403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68620" name="Text Box 17"/>
            <p:cNvSpPr txBox="1">
              <a:spLocks noChangeArrowheads="1"/>
            </p:cNvSpPr>
            <p:nvPr/>
          </p:nvSpPr>
          <p:spPr bwMode="auto">
            <a:xfrm>
              <a:off x="1965" y="2880"/>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Thanks for the circuit.</a:t>
              </a:r>
            </a:p>
            <a:p>
              <a:pPr algn="ctr"/>
              <a:r>
                <a:rPr lang="en-US" altLang="en-US">
                  <a:effectLst/>
                </a:rPr>
                <a:t>But what is </a:t>
              </a:r>
              <a:r>
                <a:rPr lang="en-US" altLang="en-US">
                  <a:solidFill>
                    <a:srgbClr val="00FFFF"/>
                  </a:solidFill>
                  <a:effectLst/>
                </a:rPr>
                <a:t>S</a:t>
              </a:r>
              <a:r>
                <a:rPr lang="en-US" altLang="en-US">
                  <a:effectLst/>
                </a:rPr>
                <a:t>?</a:t>
              </a:r>
            </a:p>
            <a:p>
              <a:pPr algn="ctr"/>
              <a:r>
                <a:rPr lang="en-US" altLang="en-US">
                  <a:effectLst/>
                </a:rPr>
                <a:t>I can only find </a:t>
              </a:r>
              <a:br>
                <a:rPr lang="en-US" altLang="en-US">
                  <a:effectLst/>
                </a:rPr>
              </a:br>
              <a:r>
                <a:rPr lang="en-US" altLang="en-US">
                  <a:effectLst/>
                </a:rPr>
                <a:t>assignments.</a:t>
              </a:r>
            </a:p>
          </p:txBody>
        </p:sp>
      </p:grpSp>
      <p:sp>
        <p:nvSpPr>
          <p:cNvPr id="1098771" name="Text Box 19"/>
          <p:cNvSpPr txBox="1">
            <a:spLocks noChangeArrowheads="1"/>
          </p:cNvSpPr>
          <p:nvPr/>
        </p:nvSpPr>
        <p:spPr bwMode="auto">
          <a:xfrm>
            <a:off x="2819400" y="1219200"/>
            <a:ext cx="4652963"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 build a circuit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endParaRPr lang="en-US" altLang="en-US">
              <a:solidFill>
                <a:srgbClr val="00FFCC"/>
              </a:solidFill>
              <a:effectLst/>
            </a:endParaRPr>
          </a:p>
          <a:p>
            <a:pPr algn="ctr"/>
            <a:r>
              <a:rPr lang="en-US" altLang="en-US">
                <a:effectLst/>
              </a:rPr>
              <a:t>equivalent to</a:t>
            </a:r>
            <a:r>
              <a:rPr lang="en-US" altLang="en-US">
                <a:solidFill>
                  <a:srgbClr val="00FFCC"/>
                </a:solidFill>
                <a:effectLst/>
              </a:rPr>
              <a:t> Valid(I,S)</a:t>
            </a:r>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98757"/>
                                        </p:tgtEl>
                                        <p:attrNameLst>
                                          <p:attrName>style.visibility</p:attrName>
                                        </p:attrNameLst>
                                      </p:cBhvr>
                                      <p:to>
                                        <p:strVal val="visible"/>
                                      </p:to>
                                    </p:set>
                                    <p:anim calcmode="lin" valueType="num">
                                      <p:cBhvr additive="base">
                                        <p:cTn id="7" dur="500" fill="hold"/>
                                        <p:tgtEl>
                                          <p:spTgt spid="1098757"/>
                                        </p:tgtEl>
                                        <p:attrNameLst>
                                          <p:attrName>ppt_x</p:attrName>
                                        </p:attrNameLst>
                                      </p:cBhvr>
                                      <p:tavLst>
                                        <p:tav tm="0">
                                          <p:val>
                                            <p:strVal val="0-#ppt_w/2"/>
                                          </p:val>
                                        </p:tav>
                                        <p:tav tm="100000">
                                          <p:val>
                                            <p:strVal val="#ppt_x"/>
                                          </p:val>
                                        </p:tav>
                                      </p:tavLst>
                                    </p:anim>
                                    <p:anim calcmode="lin" valueType="num">
                                      <p:cBhvr additive="base">
                                        <p:cTn id="8" dur="500" fill="hold"/>
                                        <p:tgtEl>
                                          <p:spTgt spid="109875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98764"/>
                                        </p:tgtEl>
                                        <p:attrNameLst>
                                          <p:attrName>style.visibility</p:attrName>
                                        </p:attrNameLst>
                                      </p:cBhvr>
                                      <p:to>
                                        <p:strVal val="visible"/>
                                      </p:to>
                                    </p:set>
                                    <p:anim calcmode="lin" valueType="num">
                                      <p:cBhvr additive="base">
                                        <p:cTn id="11" dur="500" fill="hold"/>
                                        <p:tgtEl>
                                          <p:spTgt spid="1098764"/>
                                        </p:tgtEl>
                                        <p:attrNameLst>
                                          <p:attrName>ppt_x</p:attrName>
                                        </p:attrNameLst>
                                      </p:cBhvr>
                                      <p:tavLst>
                                        <p:tav tm="0">
                                          <p:val>
                                            <p:strVal val="0-#ppt_w/2"/>
                                          </p:val>
                                        </p:tav>
                                        <p:tav tm="100000">
                                          <p:val>
                                            <p:strVal val="#ppt_x"/>
                                          </p:val>
                                        </p:tav>
                                      </p:tavLst>
                                    </p:anim>
                                    <p:anim calcmode="lin" valueType="num">
                                      <p:cBhvr additive="base">
                                        <p:cTn id="12" dur="500" fill="hold"/>
                                        <p:tgtEl>
                                          <p:spTgt spid="1098764"/>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98771"/>
                                        </p:tgtEl>
                                        <p:attrNameLst>
                                          <p:attrName>style.visibility</p:attrName>
                                        </p:attrNameLst>
                                      </p:cBhvr>
                                      <p:to>
                                        <p:strVal val="visible"/>
                                      </p:to>
                                    </p:set>
                                    <p:anim calcmode="lin" valueType="num">
                                      <p:cBhvr additive="base">
                                        <p:cTn id="17" dur="500" fill="hold"/>
                                        <p:tgtEl>
                                          <p:spTgt spid="1098771"/>
                                        </p:tgtEl>
                                        <p:attrNameLst>
                                          <p:attrName>ppt_x</p:attrName>
                                        </p:attrNameLst>
                                      </p:cBhvr>
                                      <p:tavLst>
                                        <p:tav tm="0">
                                          <p:val>
                                            <p:strVal val="0-#ppt_w/2"/>
                                          </p:val>
                                        </p:tav>
                                        <p:tav tm="100000">
                                          <p:val>
                                            <p:strVal val="#ppt_x"/>
                                          </p:val>
                                        </p:tav>
                                      </p:tavLst>
                                    </p:anim>
                                    <p:anim calcmode="lin" valueType="num">
                                      <p:cBhvr additive="base">
                                        <p:cTn id="18" dur="500" fill="hold"/>
                                        <p:tgtEl>
                                          <p:spTgt spid="10987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1+#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8757" grpId="0" autoUpdateAnimBg="0"/>
      <p:bldP spid="109877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4" name="Group 2"/>
          <p:cNvGrpSpPr>
            <a:grpSpLocks/>
          </p:cNvGrpSpPr>
          <p:nvPr/>
        </p:nvGrpSpPr>
        <p:grpSpPr bwMode="auto">
          <a:xfrm>
            <a:off x="7216775" y="2911475"/>
            <a:ext cx="1800225" cy="3413125"/>
            <a:chOff x="4194" y="1993"/>
            <a:chExt cx="1422" cy="2309"/>
          </a:xfrm>
        </p:grpSpPr>
        <p:pic>
          <p:nvPicPr>
            <p:cNvPr id="69652"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9653" name="Text Box 4"/>
            <p:cNvSpPr txBox="1">
              <a:spLocks noChangeArrowheads="1"/>
            </p:cNvSpPr>
            <p:nvPr/>
          </p:nvSpPr>
          <p:spPr bwMode="auto">
            <a:xfrm>
              <a:off x="4194" y="3612"/>
              <a:ext cx="1422" cy="690"/>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a:t>
              </a:r>
              <a:r>
                <a:rPr lang="en-US" altLang="en-US">
                  <a:solidFill>
                    <a:schemeClr val="tx2"/>
                  </a:solidFill>
                  <a:effectLst/>
                  <a:latin typeface="Arial Rounded MT Bold" pitchFamily="34" charset="0"/>
                </a:rPr>
                <a:t/>
              </a:r>
              <a:br>
                <a:rPr lang="en-US" altLang="en-US">
                  <a:solidFill>
                    <a:schemeClr val="tx2"/>
                  </a:solidFill>
                  <a:effectLst/>
                  <a:latin typeface="Arial Rounded MT Bold" pitchFamily="34" charset="0"/>
                </a:rPr>
              </a:br>
              <a:r>
                <a:rPr lang="en-US" altLang="en-US" sz="1800">
                  <a:effectLst/>
                  <a:latin typeface="Arial Rounded MT Bold" pitchFamily="34" charset="0"/>
                </a:rPr>
                <a:t>Oracle for Cir-Sat</a:t>
              </a:r>
              <a:endParaRPr lang="en-US" altLang="en-US" sz="1800">
                <a:solidFill>
                  <a:schemeClr val="tx2"/>
                </a:solidFill>
                <a:effectLst/>
                <a:latin typeface="Arial Rounded MT Bold" pitchFamily="34" charset="0"/>
              </a:endParaRPr>
            </a:p>
          </p:txBody>
        </p:sp>
      </p:grpSp>
      <p:sp>
        <p:nvSpPr>
          <p:cNvPr id="69635" name="Text Box 5"/>
          <p:cNvSpPr txBox="1">
            <a:spLocks noChangeArrowheads="1"/>
          </p:cNvSpPr>
          <p:nvPr/>
        </p:nvSpPr>
        <p:spPr bwMode="auto">
          <a:xfrm>
            <a:off x="609600" y="1143000"/>
            <a:ext cx="3429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a:r>
            <a:br>
              <a:rPr lang="en-US" altLang="en-US">
                <a:effectLst/>
              </a:rPr>
            </a:br>
            <a:r>
              <a:rPr lang="en-US" altLang="en-US">
                <a:solidFill>
                  <a:srgbClr val="00FFCC"/>
                </a:solidFill>
                <a:effectLst/>
              </a:rPr>
              <a:t>I</a:t>
            </a:r>
          </a:p>
        </p:txBody>
      </p:sp>
      <p:grpSp>
        <p:nvGrpSpPr>
          <p:cNvPr id="69636" name="Group 6"/>
          <p:cNvGrpSpPr>
            <a:grpSpLocks/>
          </p:cNvGrpSpPr>
          <p:nvPr/>
        </p:nvGrpSpPr>
        <p:grpSpPr bwMode="auto">
          <a:xfrm>
            <a:off x="1676400" y="2819400"/>
            <a:ext cx="1906588" cy="3429000"/>
            <a:chOff x="4194" y="1993"/>
            <a:chExt cx="1422" cy="2594"/>
          </a:xfrm>
        </p:grpSpPr>
        <p:pic>
          <p:nvPicPr>
            <p:cNvPr id="69650"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69651" name="Text Box 8"/>
            <p:cNvSpPr txBox="1">
              <a:spLocks noChangeArrowheads="1"/>
            </p:cNvSpPr>
            <p:nvPr/>
          </p:nvSpPr>
          <p:spPr bwMode="auto">
            <a:xfrm>
              <a:off x="4194" y="3608"/>
              <a:ext cx="1422" cy="97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1800">
                  <a:effectLst/>
                  <a:latin typeface="Arial Rounded MT Bold" pitchFamily="34" charset="0"/>
                </a:rPr>
                <a:t>Oracle for arbitrary</a:t>
              </a:r>
              <a:br>
                <a:rPr lang="en-US" altLang="en-US" sz="1800">
                  <a:effectLst/>
                  <a:latin typeface="Arial Rounded MT Bold" pitchFamily="34" charset="0"/>
                </a:rPr>
              </a:br>
              <a:r>
                <a:rPr lang="en-US" altLang="en-US" sz="1800">
                  <a:effectLst/>
                  <a:latin typeface="Arial Rounded MT Bold" pitchFamily="34" charset="0"/>
                </a:rPr>
                <a:t>NP Problem</a:t>
              </a:r>
            </a:p>
          </p:txBody>
        </p:sp>
      </p:grpSp>
      <p:grpSp>
        <p:nvGrpSpPr>
          <p:cNvPr id="4" name="Group 9"/>
          <p:cNvGrpSpPr>
            <a:grpSpLocks/>
          </p:cNvGrpSpPr>
          <p:nvPr/>
        </p:nvGrpSpPr>
        <p:grpSpPr bwMode="auto">
          <a:xfrm>
            <a:off x="3124200" y="2271713"/>
            <a:ext cx="4652963" cy="1995487"/>
            <a:chOff x="1968" y="1575"/>
            <a:chExt cx="2931" cy="1257"/>
          </a:xfrm>
        </p:grpSpPr>
        <p:sp>
          <p:nvSpPr>
            <p:cNvPr id="69648" name="Text Box 10"/>
            <p:cNvSpPr txBox="1">
              <a:spLocks noChangeArrowheads="1"/>
            </p:cNvSpPr>
            <p:nvPr/>
          </p:nvSpPr>
          <p:spPr bwMode="auto">
            <a:xfrm>
              <a:off x="1968" y="1575"/>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Please, give me </a:t>
              </a:r>
              <a:br>
                <a:rPr lang="en-US" altLang="en-US">
                  <a:effectLst/>
                </a:rPr>
              </a:br>
              <a:r>
                <a:rPr lang="en-US" altLang="en-US">
                  <a:effectLst/>
                </a:rPr>
                <a:t>an assignment </a:t>
              </a:r>
              <a:r>
                <a:rPr lang="en-US" altLang="en-US">
                  <a:solidFill>
                    <a:srgbClr val="FF00FF"/>
                  </a:solidFill>
                  <a:effectLst/>
                </a:rPr>
                <a:t>X</a:t>
              </a:r>
            </a:p>
            <a:p>
              <a:pPr algn="ctr"/>
              <a:r>
                <a:rPr lang="en-US" altLang="en-US">
                  <a:effectLst/>
                </a:rPr>
                <a:t>such that </a:t>
              </a:r>
              <a:br>
                <a:rPr lang="en-US" altLang="en-US">
                  <a:effectLst/>
                </a:rPr>
              </a:br>
              <a:r>
                <a:rPr lang="en-US" altLang="en-US">
                  <a:effectLst/>
                </a:rPr>
                <a: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(X)</a:t>
              </a:r>
              <a:r>
                <a:rPr lang="en-US" altLang="en-US">
                  <a:effectLst/>
                </a:rPr>
                <a:t> is true.</a:t>
              </a:r>
            </a:p>
          </p:txBody>
        </p:sp>
        <p:sp>
          <p:nvSpPr>
            <p:cNvPr id="1100811" name="Line 11"/>
            <p:cNvSpPr>
              <a:spLocks noChangeShapeType="1"/>
            </p:cNvSpPr>
            <p:nvPr/>
          </p:nvSpPr>
          <p:spPr bwMode="auto">
            <a:xfrm>
              <a:off x="2500" y="2830"/>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sp>
        <p:nvSpPr>
          <p:cNvPr id="1100812" name="Freeform 12"/>
          <p:cNvSpPr>
            <a:spLocks/>
          </p:cNvSpPr>
          <p:nvPr/>
        </p:nvSpPr>
        <p:spPr bwMode="auto">
          <a:xfrm>
            <a:off x="990600" y="2133600"/>
            <a:ext cx="685800" cy="129540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sp>
        <p:nvSpPr>
          <p:cNvPr id="69639" name="Text Box 13"/>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sp>
        <p:nvSpPr>
          <p:cNvPr id="69640" name="Rectangle 14"/>
          <p:cNvSpPr>
            <a:spLocks noChangeArrowheads="1"/>
          </p:cNvSpPr>
          <p:nvPr/>
        </p:nvSpPr>
        <p:spPr bwMode="auto">
          <a:xfrm>
            <a:off x="2000250" y="563563"/>
            <a:ext cx="5238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CA" altLang="en-US" sz="3200">
                <a:solidFill>
                  <a:schemeClr val="tx2"/>
                </a:solidFill>
                <a:effectLst/>
              </a:rPr>
              <a:t>Cir-</a:t>
            </a:r>
            <a:r>
              <a:rPr lang="en-US" altLang="en-US">
                <a:solidFill>
                  <a:schemeClr val="tx2"/>
                </a:solidFill>
                <a:effectLst/>
              </a:rPr>
              <a:t>SAT</a:t>
            </a:r>
            <a:endParaRPr lang="en-US" altLang="en-US" sz="3200" baseline="30000">
              <a:solidFill>
                <a:schemeClr val="tx2"/>
              </a:solidFill>
              <a:effectLst/>
            </a:endParaRPr>
          </a:p>
        </p:txBody>
      </p:sp>
      <p:grpSp>
        <p:nvGrpSpPr>
          <p:cNvPr id="5" name="Group 19"/>
          <p:cNvGrpSpPr>
            <a:grpSpLocks/>
          </p:cNvGrpSpPr>
          <p:nvPr/>
        </p:nvGrpSpPr>
        <p:grpSpPr bwMode="auto">
          <a:xfrm>
            <a:off x="3119438" y="4572000"/>
            <a:ext cx="4652962" cy="1066800"/>
            <a:chOff x="1965" y="2880"/>
            <a:chExt cx="2931" cy="672"/>
          </a:xfrm>
        </p:grpSpPr>
        <p:sp>
          <p:nvSpPr>
            <p:cNvPr id="1100816" name="Line 16"/>
            <p:cNvSpPr>
              <a:spLocks noChangeShapeType="1"/>
            </p:cNvSpPr>
            <p:nvPr/>
          </p:nvSpPr>
          <p:spPr bwMode="auto">
            <a:xfrm flipH="1">
              <a:off x="2448" y="3552"/>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69647" name="Text Box 17"/>
            <p:cNvSpPr txBox="1">
              <a:spLocks noChangeArrowheads="1"/>
            </p:cNvSpPr>
            <p:nvPr/>
          </p:nvSpPr>
          <p:spPr bwMode="auto">
            <a:xfrm>
              <a:off x="1965" y="2880"/>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My pleasure.</a:t>
              </a:r>
            </a:p>
            <a:p>
              <a:pPr algn="ctr"/>
              <a:r>
                <a:rPr lang="en-US" altLang="en-US">
                  <a:effectLst/>
                </a:rPr>
                <a:t>Here: </a:t>
              </a:r>
              <a:r>
                <a:rPr lang="en-US" altLang="en-US">
                  <a:solidFill>
                    <a:srgbClr val="FF00FF"/>
                  </a:solidFill>
                  <a:effectLst/>
                </a:rPr>
                <a:t>X</a:t>
              </a:r>
            </a:p>
          </p:txBody>
        </p:sp>
      </p:grpSp>
      <p:sp>
        <p:nvSpPr>
          <p:cNvPr id="1100818" name="Text Box 18"/>
          <p:cNvSpPr txBox="1">
            <a:spLocks noChangeArrowheads="1"/>
          </p:cNvSpPr>
          <p:nvPr/>
        </p:nvSpPr>
        <p:spPr bwMode="auto">
          <a:xfrm>
            <a:off x="2819400" y="1219200"/>
            <a:ext cx="4652963"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 build a circuit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endParaRPr lang="en-US" altLang="en-US">
              <a:solidFill>
                <a:srgbClr val="00FFCC"/>
              </a:solidFill>
              <a:effectLst/>
            </a:endParaRPr>
          </a:p>
          <a:p>
            <a:pPr algn="ctr"/>
            <a:r>
              <a:rPr lang="en-US" altLang="en-US">
                <a:effectLst/>
              </a:rPr>
              <a:t>equivalent to</a:t>
            </a:r>
            <a:r>
              <a:rPr lang="en-US" altLang="en-US">
                <a:solidFill>
                  <a:srgbClr val="00FFCC"/>
                </a:solidFill>
                <a:effectLst/>
              </a:rPr>
              <a:t> Valid(I,S)</a:t>
            </a:r>
            <a:endParaRPr lang="en-US" altLang="en-US">
              <a:effectLst/>
            </a:endParaRPr>
          </a:p>
        </p:txBody>
      </p:sp>
      <p:grpSp>
        <p:nvGrpSpPr>
          <p:cNvPr id="6" name="Group 20"/>
          <p:cNvGrpSpPr>
            <a:grpSpLocks/>
          </p:cNvGrpSpPr>
          <p:nvPr/>
        </p:nvGrpSpPr>
        <p:grpSpPr bwMode="auto">
          <a:xfrm>
            <a:off x="533400" y="1498600"/>
            <a:ext cx="5105400" cy="1397000"/>
            <a:chOff x="336" y="992"/>
            <a:chExt cx="3216" cy="880"/>
          </a:xfrm>
        </p:grpSpPr>
        <p:sp>
          <p:nvSpPr>
            <p:cNvPr id="1100821" name="Freeform 21"/>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69645" name="Text Box 22"/>
            <p:cNvSpPr txBox="1">
              <a:spLocks noChangeArrowheads="1"/>
            </p:cNvSpPr>
            <p:nvPr/>
          </p:nvSpPr>
          <p:spPr bwMode="auto">
            <a:xfrm>
              <a:off x="336" y="992"/>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 decode</a:t>
              </a:r>
              <a:r>
                <a:rPr lang="en-US" altLang="en-US">
                  <a:solidFill>
                    <a:srgbClr val="FF00FF"/>
                  </a:solidFill>
                  <a:effectLst/>
                </a:rPr>
                <a:t> X</a:t>
              </a:r>
              <a:r>
                <a:rPr lang="en-US" altLang="en-US">
                  <a:effectLst/>
                </a:rPr>
                <a:t> into </a:t>
              </a:r>
              <a:r>
                <a:rPr lang="en-US" altLang="en-US">
                  <a:solidFill>
                    <a:srgbClr val="00FFFF"/>
                  </a:solidFill>
                  <a:effectLst/>
                </a:rPr>
                <a:t>S</a:t>
              </a:r>
              <a:r>
                <a:rPr lang="en-US" altLang="en-US">
                  <a:effectLst/>
                </a:rPr>
                <a:t/>
              </a:r>
              <a:br>
                <a:rPr lang="en-US" altLang="en-US">
                  <a:effectLst/>
                </a:rPr>
              </a:br>
              <a:r>
                <a:rPr lang="en-US" altLang="en-US">
                  <a:effectLst/>
                </a:rPr>
                <a:t>and am done.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11008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081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78" name="Rectangle 2"/>
          <p:cNvSpPr>
            <a:spLocks noGrp="1" noChangeArrowheads="1"/>
          </p:cNvSpPr>
          <p:nvPr>
            <p:ph type="title"/>
          </p:nvPr>
        </p:nvSpPr>
        <p:spPr/>
        <p:txBody>
          <a:bodyPr/>
          <a:lstStyle/>
          <a:p>
            <a:pPr>
              <a:defRPr/>
            </a:pPr>
            <a:r>
              <a:rPr lang="en-US" smtClean="0"/>
              <a:t>12 Step Program</a:t>
            </a:r>
          </a:p>
        </p:txBody>
      </p:sp>
      <p:sp>
        <p:nvSpPr>
          <p:cNvPr id="1099779" name="Rectangle 3"/>
          <p:cNvSpPr>
            <a:spLocks noGrp="1" noChangeArrowheads="1"/>
          </p:cNvSpPr>
          <p:nvPr>
            <p:ph type="body" idx="1"/>
          </p:nvPr>
        </p:nvSpPr>
        <p:spPr/>
        <p:txBody>
          <a:bodyPr/>
          <a:lstStyle/>
          <a:p>
            <a:pPr marL="0" indent="0" algn="ctr">
              <a:defRPr/>
            </a:pPr>
            <a:r>
              <a:rPr lang="en-US" dirty="0" smtClean="0">
                <a:latin typeface="Times New Roman" pitchFamily="18" charset="0"/>
              </a:rPr>
              <a:t>Let's be more formal.</a:t>
            </a:r>
          </a:p>
          <a:p>
            <a:pPr marL="0" indent="0" algn="ctr">
              <a:defRPr/>
            </a:pPr>
            <a:r>
              <a:rPr lang="en-US" dirty="0" smtClean="0">
                <a:latin typeface="Times New Roman" pitchFamily="18" charset="0"/>
              </a:rPr>
              <a:t>And flow the 12 steps.</a:t>
            </a: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22" name="Rectangle 2"/>
          <p:cNvSpPr>
            <a:spLocks noGrp="1" noChangeArrowheads="1"/>
          </p:cNvSpPr>
          <p:nvPr>
            <p:ph type="title"/>
          </p:nvPr>
        </p:nvSpPr>
        <p:spPr>
          <a:xfrm>
            <a:off x="685800" y="-228600"/>
            <a:ext cx="7772400" cy="1143000"/>
          </a:xfrm>
        </p:spPr>
        <p:txBody>
          <a:bodyPr/>
          <a:lstStyle/>
          <a:p>
            <a:pPr>
              <a:defRPr/>
            </a:pPr>
            <a:r>
              <a:rPr lang="en-US" smtClean="0"/>
              <a:t>Step 0: Cir-SAT </a:t>
            </a:r>
            <a:r>
              <a:rPr lang="en-US" smtClean="0">
                <a:latin typeface="Symbol" pitchFamily="18" charset="2"/>
                <a:sym typeface="Symbol" pitchFamily="18" charset="2"/>
              </a:rPr>
              <a:t></a:t>
            </a:r>
            <a:r>
              <a:rPr lang="en-US" smtClean="0"/>
              <a:t> NP</a:t>
            </a:r>
          </a:p>
        </p:txBody>
      </p:sp>
      <p:sp>
        <p:nvSpPr>
          <p:cNvPr id="849924" name="Rectangle 4"/>
          <p:cNvSpPr>
            <a:spLocks noGrp="1" noChangeArrowheads="1"/>
          </p:cNvSpPr>
          <p:nvPr>
            <p:ph type="body" idx="1"/>
          </p:nvPr>
        </p:nvSpPr>
        <p:spPr>
          <a:xfrm>
            <a:off x="1066800" y="1447800"/>
            <a:ext cx="7772400" cy="1752600"/>
          </a:xfrm>
        </p:spPr>
        <p:txBody>
          <a:bodyPr/>
          <a:lstStyle/>
          <a:p>
            <a:pPr marL="0" indent="0">
              <a:defRPr/>
            </a:pPr>
            <a:r>
              <a:rPr lang="en-US" sz="2800" smtClean="0">
                <a:latin typeface="Times New Roman" pitchFamily="18" charset="0"/>
              </a:rPr>
              <a:t>Design poly-time algorithm </a:t>
            </a:r>
            <a:r>
              <a:rPr lang="en-US" sz="2800" smtClean="0">
                <a:solidFill>
                  <a:srgbClr val="00FFCC"/>
                </a:solidFill>
                <a:latin typeface="Times New Roman" pitchFamily="18" charset="0"/>
              </a:rPr>
              <a:t>Valid</a:t>
            </a:r>
            <a:r>
              <a:rPr lang="en-US" sz="2800" baseline="-25000" smtClean="0">
                <a:solidFill>
                  <a:schemeClr val="tx2"/>
                </a:solidFill>
                <a:latin typeface="Times New Roman" pitchFamily="18" charset="0"/>
              </a:rPr>
              <a:t>Cir-SAT</a:t>
            </a:r>
            <a:r>
              <a:rPr lang="en-US" sz="2800" smtClean="0">
                <a:solidFill>
                  <a:srgbClr val="00FFCC"/>
                </a:solidFill>
                <a:latin typeface="Times New Roman" pitchFamily="18" charset="0"/>
              </a:rPr>
              <a:t>(</a:t>
            </a:r>
            <a:r>
              <a:rPr lang="en-US" sz="2800" smtClean="0">
                <a:solidFill>
                  <a:srgbClr val="FF00FF"/>
                </a:solidFill>
                <a:latin typeface="Times New Roman" pitchFamily="18" charset="0"/>
              </a:rPr>
              <a:t>C</a:t>
            </a:r>
            <a:r>
              <a:rPr lang="en-US" sz="2800" smtClean="0">
                <a:solidFill>
                  <a:srgbClr val="00FFCC"/>
                </a:solidFill>
                <a:latin typeface="Times New Roman" pitchFamily="18" charset="0"/>
              </a:rPr>
              <a:t>,</a:t>
            </a:r>
            <a:r>
              <a:rPr lang="en-US" sz="2800" smtClean="0">
                <a:solidFill>
                  <a:srgbClr val="FF00FF"/>
                </a:solidFill>
                <a:latin typeface="Times New Roman" pitchFamily="18" charset="0"/>
              </a:rPr>
              <a:t>X</a:t>
            </a:r>
            <a:r>
              <a:rPr lang="en-US" sz="2800" smtClean="0">
                <a:solidFill>
                  <a:srgbClr val="00FFCC"/>
                </a:solidFill>
                <a:latin typeface="Times New Roman" pitchFamily="18" charset="0"/>
              </a:rPr>
              <a:t>)</a:t>
            </a:r>
          </a:p>
          <a:p>
            <a:pPr marL="0" indent="0">
              <a:defRPr/>
            </a:pPr>
            <a:r>
              <a:rPr lang="en-US" sz="2800" smtClean="0">
                <a:latin typeface="Times New Roman" pitchFamily="18" charset="0"/>
              </a:rPr>
              <a:t>which determines whether a given assignment </a:t>
            </a:r>
            <a:r>
              <a:rPr lang="en-US" sz="2800" smtClean="0">
                <a:solidFill>
                  <a:srgbClr val="FF00FF"/>
                </a:solidFill>
                <a:latin typeface="Times New Roman" pitchFamily="18" charset="0"/>
              </a:rPr>
              <a:t>X</a:t>
            </a:r>
          </a:p>
          <a:p>
            <a:pPr marL="0" indent="0">
              <a:defRPr/>
            </a:pPr>
            <a:r>
              <a:rPr lang="en-US" sz="2800" smtClean="0">
                <a:latin typeface="Times New Roman" pitchFamily="18" charset="0"/>
              </a:rPr>
              <a:t>is valid for a given circuit </a:t>
            </a:r>
            <a:r>
              <a:rPr lang="en-US" sz="2800" smtClean="0">
                <a:solidFill>
                  <a:srgbClr val="FF00FF"/>
                </a:solidFill>
                <a:latin typeface="Times New Roman" pitchFamily="18" charset="0"/>
              </a:rPr>
              <a:t>C</a:t>
            </a:r>
            <a:r>
              <a:rPr lang="en-US" sz="2800" smtClean="0">
                <a:latin typeface="Times New Roman" pitchFamily="18" charset="0"/>
              </a:rPr>
              <a:t>.</a:t>
            </a:r>
          </a:p>
          <a:p>
            <a:pPr marL="0" indent="0">
              <a:defRPr/>
            </a:pPr>
            <a:r>
              <a:rPr lang="en-US" sz="2800" smtClean="0">
                <a:latin typeface="Times New Roman" pitchFamily="18" charset="0"/>
              </a:rPr>
              <a:t>    Easy: Evaluate </a:t>
            </a:r>
            <a:r>
              <a:rPr lang="en-US" sz="2800" smtClean="0">
                <a:solidFill>
                  <a:srgbClr val="FF00FF"/>
                </a:solidFill>
                <a:latin typeface="Times New Roman" pitchFamily="18" charset="0"/>
              </a:rPr>
              <a:t>C(X)</a:t>
            </a:r>
            <a:r>
              <a:rPr lang="en-US" sz="2800" smtClean="0">
                <a:latin typeface="Times New Roman" pitchFamily="18" charset="0"/>
              </a:rPr>
              <a:t>.</a:t>
            </a:r>
          </a:p>
          <a:p>
            <a:pPr marL="0" indent="0">
              <a:defRPr/>
            </a:pPr>
            <a:endParaRPr lang="en-US" sz="2800" smtClean="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49924">
                                            <p:txEl>
                                              <p:pRg st="0" end="0"/>
                                            </p:txEl>
                                          </p:spTgt>
                                        </p:tgtEl>
                                        <p:attrNameLst>
                                          <p:attrName>style.visibility</p:attrName>
                                        </p:attrNameLst>
                                      </p:cBhvr>
                                      <p:to>
                                        <p:strVal val="visible"/>
                                      </p:to>
                                    </p:set>
                                    <p:anim calcmode="lin" valueType="num">
                                      <p:cBhvr additive="base">
                                        <p:cTn id="7" dur="500" fill="hold"/>
                                        <p:tgtEl>
                                          <p:spTgt spid="8499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992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49924">
                                            <p:txEl>
                                              <p:pRg st="1" end="1"/>
                                            </p:txEl>
                                          </p:spTgt>
                                        </p:tgtEl>
                                        <p:attrNameLst>
                                          <p:attrName>style.visibility</p:attrName>
                                        </p:attrNameLst>
                                      </p:cBhvr>
                                      <p:to>
                                        <p:strVal val="visible"/>
                                      </p:to>
                                    </p:set>
                                    <p:anim calcmode="lin" valueType="num">
                                      <p:cBhvr additive="base">
                                        <p:cTn id="11" dur="500" fill="hold"/>
                                        <p:tgtEl>
                                          <p:spTgt spid="84992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4992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49924">
                                            <p:txEl>
                                              <p:pRg st="2" end="2"/>
                                            </p:txEl>
                                          </p:spTgt>
                                        </p:tgtEl>
                                        <p:attrNameLst>
                                          <p:attrName>style.visibility</p:attrName>
                                        </p:attrNameLst>
                                      </p:cBhvr>
                                      <p:to>
                                        <p:strVal val="visible"/>
                                      </p:to>
                                    </p:set>
                                    <p:anim calcmode="lin" valueType="num">
                                      <p:cBhvr additive="base">
                                        <p:cTn id="15" dur="500" fill="hold"/>
                                        <p:tgtEl>
                                          <p:spTgt spid="84992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4992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849924">
                                            <p:txEl>
                                              <p:pRg st="3" end="3"/>
                                            </p:txEl>
                                          </p:spTgt>
                                        </p:tgtEl>
                                        <p:attrNameLst>
                                          <p:attrName>style.visibility</p:attrName>
                                        </p:attrNameLst>
                                      </p:cBhvr>
                                      <p:to>
                                        <p:strVal val="visible"/>
                                      </p:to>
                                    </p:set>
                                    <p:anim calcmode="lin" valueType="num">
                                      <p:cBhvr additive="base">
                                        <p:cTn id="21" dur="500" fill="hold"/>
                                        <p:tgtEl>
                                          <p:spTgt spid="84992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4992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2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89"/>
          <p:cNvGrpSpPr>
            <a:grpSpLocks/>
          </p:cNvGrpSpPr>
          <p:nvPr/>
        </p:nvGrpSpPr>
        <p:grpSpPr bwMode="auto">
          <a:xfrm>
            <a:off x="762000" y="2719388"/>
            <a:ext cx="3067050" cy="984250"/>
            <a:chOff x="2088722" y="3975395"/>
            <a:chExt cx="3066681" cy="983778"/>
          </a:xfrm>
        </p:grpSpPr>
        <p:grpSp>
          <p:nvGrpSpPr>
            <p:cNvPr id="8348" name="Group 20"/>
            <p:cNvGrpSpPr>
              <a:grpSpLocks/>
            </p:cNvGrpSpPr>
            <p:nvPr/>
          </p:nvGrpSpPr>
          <p:grpSpPr bwMode="auto">
            <a:xfrm>
              <a:off x="2651029" y="4005064"/>
              <a:ext cx="522900" cy="954107"/>
              <a:chOff x="2771800" y="3122965"/>
              <a:chExt cx="522900" cy="954107"/>
            </a:xfrm>
          </p:grpSpPr>
          <p:sp>
            <p:nvSpPr>
              <p:cNvPr id="51262" name="Rectangle 15"/>
              <p:cNvSpPr>
                <a:spLocks noChangeArrowheads="1"/>
              </p:cNvSpPr>
              <p:nvPr/>
            </p:nvSpPr>
            <p:spPr bwMode="auto">
              <a:xfrm>
                <a:off x="2782512" y="3123444"/>
                <a:ext cx="501590" cy="953630"/>
              </a:xfrm>
              <a:prstGeom prst="rect">
                <a:avLst/>
              </a:prstGeom>
              <a:noFill/>
              <a:ln w="9525">
                <a:noFill/>
                <a:miter lim="800000"/>
                <a:headEnd/>
                <a:tailEnd/>
              </a:ln>
            </p:spPr>
            <p:txBody>
              <a:bodyPr wrap="none">
                <a:spAutoFit/>
              </a:bodyPr>
              <a:lstStyle/>
              <a:p>
                <a:pPr>
                  <a:defRPr/>
                </a:pPr>
                <a:r>
                  <a:rPr lang="en-CA"/>
                  <a:t>b</a:t>
                </a:r>
              </a:p>
              <a:p>
                <a:pPr>
                  <a:defRPr/>
                </a:pPr>
                <a:r>
                  <a:rPr lang="en-CA"/>
                  <a:t>ca</a:t>
                </a:r>
              </a:p>
            </p:txBody>
          </p:sp>
          <p:cxnSp>
            <p:nvCxnSpPr>
              <p:cNvPr id="8366"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64" name="Double Bracket 19"/>
              <p:cNvSpPr>
                <a:spLocks noChangeArrowheads="1"/>
              </p:cNvSpPr>
              <p:nvPr/>
            </p:nvSpPr>
            <p:spPr bwMode="auto">
              <a:xfrm>
                <a:off x="2771400" y="3293225"/>
                <a:ext cx="523812" cy="737833"/>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8349" name="Group 26"/>
            <p:cNvGrpSpPr>
              <a:grpSpLocks/>
            </p:cNvGrpSpPr>
            <p:nvPr/>
          </p:nvGrpSpPr>
          <p:grpSpPr bwMode="auto">
            <a:xfrm>
              <a:off x="2088722" y="4005066"/>
              <a:ext cx="522900" cy="954107"/>
              <a:chOff x="2771800" y="3122967"/>
              <a:chExt cx="522900" cy="954107"/>
            </a:xfrm>
          </p:grpSpPr>
          <p:sp>
            <p:nvSpPr>
              <p:cNvPr id="51259" name="Rectangle 27"/>
              <p:cNvSpPr>
                <a:spLocks noChangeArrowheads="1"/>
              </p:cNvSpPr>
              <p:nvPr/>
            </p:nvSpPr>
            <p:spPr bwMode="auto">
              <a:xfrm>
                <a:off x="2771800" y="3123444"/>
                <a:ext cx="522225" cy="953630"/>
              </a:xfrm>
              <a:prstGeom prst="rect">
                <a:avLst/>
              </a:prstGeom>
              <a:noFill/>
              <a:ln w="9525">
                <a:noFill/>
                <a:miter lim="800000"/>
                <a:headEnd/>
                <a:tailEnd/>
              </a:ln>
            </p:spPr>
            <p:txBody>
              <a:bodyPr wrap="none">
                <a:spAutoFit/>
              </a:bodyPr>
              <a:lstStyle/>
              <a:p>
                <a:pPr>
                  <a:defRPr/>
                </a:pPr>
                <a:r>
                  <a:rPr lang="en-CA" dirty="0"/>
                  <a:t>a</a:t>
                </a:r>
              </a:p>
              <a:p>
                <a:pPr>
                  <a:defRPr/>
                </a:pPr>
                <a:r>
                  <a:rPr lang="en-CA" dirty="0" err="1"/>
                  <a:t>ab</a:t>
                </a:r>
                <a:endParaRPr lang="en-CA" dirty="0"/>
              </a:p>
            </p:txBody>
          </p:sp>
          <p:cxnSp>
            <p:nvCxnSpPr>
              <p:cNvPr id="8363"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61" name="Double Bracket 29"/>
              <p:cNvSpPr>
                <a:spLocks noChangeArrowheads="1"/>
              </p:cNvSpPr>
              <p:nvPr/>
            </p:nvSpPr>
            <p:spPr bwMode="auto">
              <a:xfrm>
                <a:off x="2771800" y="3293225"/>
                <a:ext cx="522225" cy="737833"/>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8350" name="Group 31"/>
            <p:cNvGrpSpPr>
              <a:grpSpLocks/>
            </p:cNvGrpSpPr>
            <p:nvPr/>
          </p:nvGrpSpPr>
          <p:grpSpPr bwMode="auto">
            <a:xfrm>
              <a:off x="3212315" y="3991337"/>
              <a:ext cx="522900" cy="954108"/>
              <a:chOff x="2771800" y="3122969"/>
              <a:chExt cx="522900" cy="954108"/>
            </a:xfrm>
          </p:grpSpPr>
          <p:sp>
            <p:nvSpPr>
              <p:cNvPr id="51256" name="Rectangle 32"/>
              <p:cNvSpPr>
                <a:spLocks noChangeArrowheads="1"/>
              </p:cNvSpPr>
              <p:nvPr/>
            </p:nvSpPr>
            <p:spPr bwMode="auto">
              <a:xfrm>
                <a:off x="2783134" y="3122894"/>
                <a:ext cx="500002" cy="953629"/>
              </a:xfrm>
              <a:prstGeom prst="rect">
                <a:avLst/>
              </a:prstGeom>
              <a:noFill/>
              <a:ln w="9525">
                <a:noFill/>
                <a:miter lim="800000"/>
                <a:headEnd/>
                <a:tailEnd/>
              </a:ln>
            </p:spPr>
            <p:txBody>
              <a:bodyPr wrap="none">
                <a:spAutoFit/>
              </a:bodyPr>
              <a:lstStyle/>
              <a:p>
                <a:pPr>
                  <a:defRPr/>
                </a:pPr>
                <a:r>
                  <a:rPr lang="en-CA"/>
                  <a:t>ca</a:t>
                </a:r>
              </a:p>
              <a:p>
                <a:pPr>
                  <a:defRPr/>
                </a:pPr>
                <a:r>
                  <a:rPr lang="en-CA"/>
                  <a:t>a</a:t>
                </a:r>
              </a:p>
            </p:txBody>
          </p:sp>
          <p:cxnSp>
            <p:nvCxnSpPr>
              <p:cNvPr id="8360"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8" name="Double Bracket 34"/>
              <p:cNvSpPr>
                <a:spLocks noChangeArrowheads="1"/>
              </p:cNvSpPr>
              <p:nvPr/>
            </p:nvSpPr>
            <p:spPr bwMode="auto">
              <a:xfrm>
                <a:off x="2772022" y="3292675"/>
                <a:ext cx="522225"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8351" name="Group 36"/>
            <p:cNvGrpSpPr>
              <a:grpSpLocks/>
            </p:cNvGrpSpPr>
            <p:nvPr/>
          </p:nvGrpSpPr>
          <p:grpSpPr bwMode="auto">
            <a:xfrm>
              <a:off x="4211959" y="3975395"/>
              <a:ext cx="943444" cy="954108"/>
              <a:chOff x="2692451" y="3122969"/>
              <a:chExt cx="681597" cy="954108"/>
            </a:xfrm>
          </p:grpSpPr>
          <p:sp>
            <p:nvSpPr>
              <p:cNvPr id="51253" name="Rectangle 37"/>
              <p:cNvSpPr>
                <a:spLocks noChangeArrowheads="1"/>
              </p:cNvSpPr>
              <p:nvPr/>
            </p:nvSpPr>
            <p:spPr bwMode="auto">
              <a:xfrm>
                <a:off x="2692872" y="3122969"/>
                <a:ext cx="681176" cy="953629"/>
              </a:xfrm>
              <a:prstGeom prst="rect">
                <a:avLst/>
              </a:prstGeom>
              <a:noFill/>
              <a:ln w="9525">
                <a:noFill/>
                <a:miter lim="800000"/>
                <a:headEnd/>
                <a:tailEnd/>
              </a:ln>
            </p:spPr>
            <p:txBody>
              <a:bodyPr wrap="none">
                <a:spAutoFit/>
              </a:bodyPr>
              <a:lstStyle/>
              <a:p>
                <a:pPr>
                  <a:defRPr/>
                </a:pPr>
                <a:r>
                  <a:rPr lang="en-CA"/>
                  <a:t>abc</a:t>
                </a:r>
              </a:p>
              <a:p>
                <a:pPr>
                  <a:defRPr/>
                </a:pPr>
                <a:r>
                  <a:rPr lang="en-CA"/>
                  <a:t>c</a:t>
                </a:r>
              </a:p>
            </p:txBody>
          </p:sp>
          <p:cxnSp>
            <p:nvCxnSpPr>
              <p:cNvPr id="8357"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5" name="Double Bracket 39"/>
              <p:cNvSpPr>
                <a:spLocks noChangeArrowheads="1"/>
              </p:cNvSpPr>
              <p:nvPr/>
            </p:nvSpPr>
            <p:spPr bwMode="auto">
              <a:xfrm>
                <a:off x="2771999" y="3292750"/>
                <a:ext cx="522923"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nvGrpSpPr>
            <p:cNvPr id="8352" name="Group 64"/>
            <p:cNvGrpSpPr>
              <a:grpSpLocks/>
            </p:cNvGrpSpPr>
            <p:nvPr/>
          </p:nvGrpSpPr>
          <p:grpSpPr bwMode="auto">
            <a:xfrm>
              <a:off x="3769535" y="3988135"/>
              <a:ext cx="522900" cy="954108"/>
              <a:chOff x="2771800" y="3122970"/>
              <a:chExt cx="522900" cy="954108"/>
            </a:xfrm>
          </p:grpSpPr>
          <p:sp>
            <p:nvSpPr>
              <p:cNvPr id="51250" name="Rectangle 65"/>
              <p:cNvSpPr>
                <a:spLocks noChangeArrowheads="1"/>
              </p:cNvSpPr>
              <p:nvPr/>
            </p:nvSpPr>
            <p:spPr bwMode="auto">
              <a:xfrm>
                <a:off x="2771948" y="3122924"/>
                <a:ext cx="522224" cy="953629"/>
              </a:xfrm>
              <a:prstGeom prst="rect">
                <a:avLst/>
              </a:prstGeom>
              <a:noFill/>
              <a:ln w="9525">
                <a:noFill/>
                <a:miter lim="800000"/>
                <a:headEnd/>
                <a:tailEnd/>
              </a:ln>
            </p:spPr>
            <p:txBody>
              <a:bodyPr wrap="none">
                <a:spAutoFit/>
              </a:bodyPr>
              <a:lstStyle/>
              <a:p>
                <a:pPr>
                  <a:defRPr/>
                </a:pPr>
                <a:r>
                  <a:rPr lang="en-CA"/>
                  <a:t>a</a:t>
                </a:r>
              </a:p>
              <a:p>
                <a:pPr>
                  <a:defRPr/>
                </a:pPr>
                <a:r>
                  <a:rPr lang="en-CA"/>
                  <a:t>ab</a:t>
                </a:r>
              </a:p>
            </p:txBody>
          </p:sp>
          <p:cxnSp>
            <p:nvCxnSpPr>
              <p:cNvPr id="8354"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51252" name="Double Bracket 67"/>
              <p:cNvSpPr>
                <a:spLocks noChangeArrowheads="1"/>
              </p:cNvSpPr>
              <p:nvPr/>
            </p:nvSpPr>
            <p:spPr bwMode="auto">
              <a:xfrm>
                <a:off x="2771948" y="3292705"/>
                <a:ext cx="522224" cy="737834"/>
              </a:xfrm>
              <a:prstGeom prst="bracketPair">
                <a:avLst>
                  <a:gd name="adj" fmla="val 16667"/>
                </a:avLst>
              </a:prstGeom>
              <a:noFill/>
              <a:ln w="12700" cap="sq" algn="ctr">
                <a:solidFill>
                  <a:schemeClr val="tx1"/>
                </a:solidFill>
                <a:round/>
                <a:headEnd type="none" w="sm" len="sm"/>
                <a:tailEnd type="none" w="sm" len="sm"/>
              </a:ln>
            </p:spPr>
            <p:txBody>
              <a:bodyPr lIns="274320" rIns="274320" anchor="ctr">
                <a:spAutoFit/>
              </a:bodyPr>
              <a:lstStyle/>
              <a:p>
                <a:pPr>
                  <a:defRPr/>
                </a:pPr>
                <a:endParaRPr lang="en-CA" sz="2400">
                  <a:latin typeface="Arial Rounded MT Bold" pitchFamily="34" charset="0"/>
                </a:endParaRPr>
              </a:p>
            </p:txBody>
          </p:sp>
        </p:grpSp>
      </p:grpSp>
      <p:sp>
        <p:nvSpPr>
          <p:cNvPr id="66"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grpSp>
        <p:nvGrpSpPr>
          <p:cNvPr id="8196" name="Group 196"/>
          <p:cNvGrpSpPr>
            <a:grpSpLocks/>
          </p:cNvGrpSpPr>
          <p:nvPr/>
        </p:nvGrpSpPr>
        <p:grpSpPr bwMode="auto">
          <a:xfrm>
            <a:off x="7010400" y="3276600"/>
            <a:ext cx="2057400" cy="3429000"/>
            <a:chOff x="7010400" y="3276600"/>
            <a:chExt cx="2057400" cy="3429000"/>
          </a:xfrm>
        </p:grpSpPr>
        <p:grpSp>
          <p:nvGrpSpPr>
            <p:cNvPr id="8245" name="Group 28"/>
            <p:cNvGrpSpPr>
              <a:grpSpLocks/>
            </p:cNvGrpSpPr>
            <p:nvPr/>
          </p:nvGrpSpPr>
          <p:grpSpPr bwMode="auto">
            <a:xfrm flipH="1">
              <a:off x="7991465" y="4430710"/>
              <a:ext cx="1076335" cy="2274890"/>
              <a:chOff x="3915" y="446"/>
              <a:chExt cx="678" cy="1433"/>
            </a:xfrm>
          </p:grpSpPr>
          <p:sp>
            <p:nvSpPr>
              <p:cNvPr id="68"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6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7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7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7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7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7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7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7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7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7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7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8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8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8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8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8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8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8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8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8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8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9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9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9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9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9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9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9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9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9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0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0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0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0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0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0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0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0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0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0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1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1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1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1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1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1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1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1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1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1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2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2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2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2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2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2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2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2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2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2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3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3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3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3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3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3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3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3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3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3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4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4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4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4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4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4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4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4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4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4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5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5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5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5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5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5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5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5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5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5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6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6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6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6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6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6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6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6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6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7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72" name="AutoShape 38"/>
            <p:cNvSpPr>
              <a:spLocks noChangeArrowheads="1"/>
            </p:cNvSpPr>
            <p:nvPr/>
          </p:nvSpPr>
          <p:spPr bwMode="auto">
            <a:xfrm>
              <a:off x="7010400" y="3276600"/>
              <a:ext cx="1765300" cy="1258888"/>
            </a:xfrm>
            <a:prstGeom prst="wedgeRoundRectCallout">
              <a:avLst>
                <a:gd name="adj1" fmla="val 30613"/>
                <a:gd name="adj2" fmla="val 85068"/>
                <a:gd name="adj3" fmla="val 16667"/>
              </a:avLst>
            </a:prstGeom>
            <a:noFill/>
            <a:ln w="38100">
              <a:solidFill>
                <a:srgbClr val="FF00FF"/>
              </a:solidFill>
              <a:miter lim="800000"/>
              <a:headEnd/>
              <a:tailEnd/>
            </a:ln>
          </p:spPr>
          <p:txBody>
            <a:bodyPr lIns="0" tIns="0" rIns="0" bIns="0"/>
            <a:lstStyle/>
            <a:p>
              <a:pPr eaLnBrk="1" hangingPunct="1">
                <a:spcBef>
                  <a:spcPct val="50000"/>
                </a:spcBef>
                <a:defRPr/>
              </a:pPr>
              <a:r>
                <a:rPr lang="en-US" sz="2400" dirty="0"/>
                <a:t>I can give a solution as a witness.</a:t>
              </a:r>
            </a:p>
          </p:txBody>
        </p:sp>
      </p:grpSp>
      <p:grpSp>
        <p:nvGrpSpPr>
          <p:cNvPr id="10" name="Group 144"/>
          <p:cNvGrpSpPr>
            <a:grpSpLocks/>
          </p:cNvGrpSpPr>
          <p:nvPr/>
        </p:nvGrpSpPr>
        <p:grpSpPr bwMode="auto">
          <a:xfrm>
            <a:off x="304800" y="638175"/>
            <a:ext cx="2840038" cy="2251075"/>
            <a:chOff x="0" y="2249012"/>
            <a:chExt cx="5918201" cy="3618388"/>
          </a:xfrm>
        </p:grpSpPr>
        <p:sp>
          <p:nvSpPr>
            <p:cNvPr id="175" name="AutoShape 35"/>
            <p:cNvSpPr>
              <a:spLocks noChangeArrowheads="1"/>
            </p:cNvSpPr>
            <p:nvPr/>
          </p:nvSpPr>
          <p:spPr bwMode="auto">
            <a:xfrm>
              <a:off x="1429101" y="2249012"/>
              <a:ext cx="4489100" cy="1291188"/>
            </a:xfrm>
            <a:prstGeom prst="wedgeRoundRectCallout">
              <a:avLst>
                <a:gd name="adj1" fmla="val -40042"/>
                <a:gd name="adj2" fmla="val 78191"/>
                <a:gd name="adj3" fmla="val 16667"/>
              </a:avLst>
            </a:prstGeom>
            <a:noFill/>
            <a:ln w="38100">
              <a:solidFill>
                <a:schemeClr val="hlink"/>
              </a:solidFill>
              <a:miter lim="800000"/>
              <a:headEnd/>
              <a:tailEnd/>
            </a:ln>
          </p:spPr>
          <p:txBody>
            <a:bodyPr/>
            <a:lstStyle/>
            <a:p>
              <a:pPr>
                <a:defRPr/>
              </a:pPr>
              <a:r>
                <a:rPr lang="en-US" sz="2400" dirty="0"/>
                <a:t>But how big is </a:t>
              </a:r>
              <a:br>
                <a:rPr lang="en-US" sz="2400" dirty="0"/>
              </a:br>
              <a:r>
                <a:rPr lang="en-US" sz="2400" dirty="0"/>
                <a:t>this witness?</a:t>
              </a:r>
            </a:p>
          </p:txBody>
        </p:sp>
        <p:grpSp>
          <p:nvGrpSpPr>
            <p:cNvPr id="8227" name="Group 9"/>
            <p:cNvGrpSpPr>
              <a:grpSpLocks/>
            </p:cNvGrpSpPr>
            <p:nvPr/>
          </p:nvGrpSpPr>
          <p:grpSpPr bwMode="auto">
            <a:xfrm>
              <a:off x="0" y="3124200"/>
              <a:ext cx="2282825" cy="2743200"/>
              <a:chOff x="2065" y="1551"/>
              <a:chExt cx="1628" cy="1988"/>
            </a:xfrm>
          </p:grpSpPr>
          <p:sp>
            <p:nvSpPr>
              <p:cNvPr id="177" name="Freeform 10"/>
              <p:cNvSpPr>
                <a:spLocks/>
              </p:cNvSpPr>
              <p:nvPr/>
            </p:nvSpPr>
            <p:spPr bwMode="auto">
              <a:xfrm>
                <a:off x="2777" y="1976"/>
                <a:ext cx="330" cy="338"/>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defRPr/>
                </a:pPr>
                <a:endParaRPr lang="en-CA"/>
              </a:p>
            </p:txBody>
          </p:sp>
          <p:sp>
            <p:nvSpPr>
              <p:cNvPr id="178" name="Freeform 11"/>
              <p:cNvSpPr>
                <a:spLocks/>
              </p:cNvSpPr>
              <p:nvPr/>
            </p:nvSpPr>
            <p:spPr bwMode="auto">
              <a:xfrm>
                <a:off x="2811" y="1930"/>
                <a:ext cx="304"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defRPr/>
                </a:pPr>
                <a:endParaRPr lang="en-CA"/>
              </a:p>
            </p:txBody>
          </p:sp>
          <p:sp>
            <p:nvSpPr>
              <p:cNvPr id="179" name="Freeform 12"/>
              <p:cNvSpPr>
                <a:spLocks/>
              </p:cNvSpPr>
              <p:nvPr/>
            </p:nvSpPr>
            <p:spPr bwMode="auto">
              <a:xfrm>
                <a:off x="2891" y="1840"/>
                <a:ext cx="514"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defRPr/>
                </a:pPr>
                <a:endParaRPr lang="en-CA"/>
              </a:p>
            </p:txBody>
          </p:sp>
          <p:sp>
            <p:nvSpPr>
              <p:cNvPr id="180" name="Freeform 13"/>
              <p:cNvSpPr>
                <a:spLocks/>
              </p:cNvSpPr>
              <p:nvPr/>
            </p:nvSpPr>
            <p:spPr bwMode="auto">
              <a:xfrm>
                <a:off x="3188" y="2047"/>
                <a:ext cx="45" cy="85"/>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defRPr/>
                </a:pPr>
                <a:endParaRPr lang="en-CA"/>
              </a:p>
            </p:txBody>
          </p:sp>
          <p:sp>
            <p:nvSpPr>
              <p:cNvPr id="181" name="Freeform 14"/>
              <p:cNvSpPr>
                <a:spLocks/>
              </p:cNvSpPr>
              <p:nvPr/>
            </p:nvSpPr>
            <p:spPr bwMode="auto">
              <a:xfrm>
                <a:off x="3141" y="1560"/>
                <a:ext cx="552"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defRPr/>
                </a:pPr>
                <a:endParaRPr lang="en-CA"/>
              </a:p>
            </p:txBody>
          </p:sp>
          <p:sp>
            <p:nvSpPr>
              <p:cNvPr id="182" name="Freeform 15"/>
              <p:cNvSpPr>
                <a:spLocks/>
              </p:cNvSpPr>
              <p:nvPr/>
            </p:nvSpPr>
            <p:spPr bwMode="auto">
              <a:xfrm>
                <a:off x="3136"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defRPr/>
                </a:pPr>
                <a:endParaRPr lang="en-CA"/>
              </a:p>
            </p:txBody>
          </p:sp>
          <p:sp>
            <p:nvSpPr>
              <p:cNvPr id="183" name="Freeform 16"/>
              <p:cNvSpPr>
                <a:spLocks/>
              </p:cNvSpPr>
              <p:nvPr/>
            </p:nvSpPr>
            <p:spPr bwMode="auto">
              <a:xfrm>
                <a:off x="3098" y="1812"/>
                <a:ext cx="26"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defRPr/>
                </a:pPr>
                <a:endParaRPr lang="en-CA"/>
              </a:p>
            </p:txBody>
          </p:sp>
          <p:sp>
            <p:nvSpPr>
              <p:cNvPr id="184" name="Freeform 17"/>
              <p:cNvSpPr>
                <a:spLocks/>
              </p:cNvSpPr>
              <p:nvPr/>
            </p:nvSpPr>
            <p:spPr bwMode="auto">
              <a:xfrm>
                <a:off x="3037" y="1830"/>
                <a:ext cx="66"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defRPr/>
                </a:pPr>
                <a:endParaRPr lang="en-CA"/>
              </a:p>
            </p:txBody>
          </p:sp>
          <p:sp>
            <p:nvSpPr>
              <p:cNvPr id="185" name="Freeform 18"/>
              <p:cNvSpPr>
                <a:spLocks/>
              </p:cNvSpPr>
              <p:nvPr/>
            </p:nvSpPr>
            <p:spPr bwMode="auto">
              <a:xfrm>
                <a:off x="2440" y="1819"/>
                <a:ext cx="420"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defRPr/>
                </a:pPr>
                <a:endParaRPr lang="en-CA"/>
              </a:p>
            </p:txBody>
          </p:sp>
          <p:sp>
            <p:nvSpPr>
              <p:cNvPr id="186" name="Freeform 19"/>
              <p:cNvSpPr>
                <a:spLocks/>
              </p:cNvSpPr>
              <p:nvPr/>
            </p:nvSpPr>
            <p:spPr bwMode="auto">
              <a:xfrm>
                <a:off x="2499" y="1551"/>
                <a:ext cx="347"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defRPr/>
                </a:pPr>
                <a:endParaRPr lang="en-CA"/>
              </a:p>
            </p:txBody>
          </p:sp>
          <p:sp>
            <p:nvSpPr>
              <p:cNvPr id="187" name="Freeform 20"/>
              <p:cNvSpPr>
                <a:spLocks/>
              </p:cNvSpPr>
              <p:nvPr/>
            </p:nvSpPr>
            <p:spPr bwMode="auto">
              <a:xfrm>
                <a:off x="2879" y="1821"/>
                <a:ext cx="68"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defRPr/>
                </a:pPr>
                <a:endParaRPr lang="en-CA"/>
              </a:p>
            </p:txBody>
          </p:sp>
          <p:sp>
            <p:nvSpPr>
              <p:cNvPr id="188" name="Freeform 21"/>
              <p:cNvSpPr>
                <a:spLocks/>
              </p:cNvSpPr>
              <p:nvPr/>
            </p:nvSpPr>
            <p:spPr bwMode="auto">
              <a:xfrm>
                <a:off x="2858" y="1782"/>
                <a:ext cx="40"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defRPr/>
                </a:pPr>
                <a:endParaRPr lang="en-CA"/>
              </a:p>
            </p:txBody>
          </p:sp>
          <p:sp>
            <p:nvSpPr>
              <p:cNvPr id="189" name="Freeform 22"/>
              <p:cNvSpPr>
                <a:spLocks/>
              </p:cNvSpPr>
              <p:nvPr/>
            </p:nvSpPr>
            <p:spPr bwMode="auto">
              <a:xfrm>
                <a:off x="2667" y="1962"/>
                <a:ext cx="80"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defRPr/>
                </a:pPr>
                <a:endParaRPr lang="en-CA"/>
              </a:p>
            </p:txBody>
          </p:sp>
          <p:sp>
            <p:nvSpPr>
              <p:cNvPr id="190" name="Freeform 23"/>
              <p:cNvSpPr>
                <a:spLocks/>
              </p:cNvSpPr>
              <p:nvPr/>
            </p:nvSpPr>
            <p:spPr bwMode="auto">
              <a:xfrm>
                <a:off x="2688" y="1989"/>
                <a:ext cx="85" cy="74"/>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defRPr/>
                </a:pPr>
                <a:endParaRPr lang="en-CA"/>
              </a:p>
            </p:txBody>
          </p:sp>
          <p:sp>
            <p:nvSpPr>
              <p:cNvPr id="191" name="Freeform 24"/>
              <p:cNvSpPr>
                <a:spLocks/>
              </p:cNvSpPr>
              <p:nvPr/>
            </p:nvSpPr>
            <p:spPr bwMode="auto">
              <a:xfrm>
                <a:off x="2626" y="2367"/>
                <a:ext cx="326" cy="573"/>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defRPr/>
                </a:pPr>
                <a:endParaRPr lang="en-CA"/>
              </a:p>
            </p:txBody>
          </p:sp>
          <p:sp>
            <p:nvSpPr>
              <p:cNvPr id="192" name="Freeform 25"/>
              <p:cNvSpPr>
                <a:spLocks/>
              </p:cNvSpPr>
              <p:nvPr/>
            </p:nvSpPr>
            <p:spPr bwMode="auto">
              <a:xfrm>
                <a:off x="2608" y="2860"/>
                <a:ext cx="366"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defRPr/>
                </a:pPr>
                <a:endParaRPr lang="en-CA"/>
              </a:p>
            </p:txBody>
          </p:sp>
          <p:sp>
            <p:nvSpPr>
              <p:cNvPr id="193" name="Freeform 26"/>
              <p:cNvSpPr>
                <a:spLocks/>
              </p:cNvSpPr>
              <p:nvPr/>
            </p:nvSpPr>
            <p:spPr bwMode="auto">
              <a:xfrm>
                <a:off x="2065" y="2760"/>
                <a:ext cx="694" cy="362"/>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defRPr/>
                </a:pPr>
                <a:endParaRPr lang="en-CA"/>
              </a:p>
            </p:txBody>
          </p:sp>
        </p:grpSp>
      </p:grpSp>
      <p:grpSp>
        <p:nvGrpSpPr>
          <p:cNvPr id="12" name="Group 316"/>
          <p:cNvGrpSpPr>
            <a:grpSpLocks/>
          </p:cNvGrpSpPr>
          <p:nvPr/>
        </p:nvGrpSpPr>
        <p:grpSpPr bwMode="auto">
          <a:xfrm>
            <a:off x="3267075" y="290513"/>
            <a:ext cx="5800725" cy="6589712"/>
            <a:chOff x="3267722" y="289881"/>
            <a:chExt cx="5800078" cy="6590344"/>
          </a:xfrm>
        </p:grpSpPr>
        <p:grpSp>
          <p:nvGrpSpPr>
            <p:cNvPr id="8211" name="Group 14"/>
            <p:cNvGrpSpPr>
              <a:grpSpLocks/>
            </p:cNvGrpSpPr>
            <p:nvPr/>
          </p:nvGrpSpPr>
          <p:grpSpPr bwMode="auto">
            <a:xfrm>
              <a:off x="3657600" y="3087688"/>
              <a:ext cx="4202113" cy="3254375"/>
              <a:chOff x="2304" y="1945"/>
              <a:chExt cx="2647" cy="2050"/>
            </a:xfrm>
          </p:grpSpPr>
          <p:sp>
            <p:nvSpPr>
              <p:cNvPr id="331"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225"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8212" name="Group 7"/>
            <p:cNvGrpSpPr>
              <a:grpSpLocks/>
            </p:cNvGrpSpPr>
            <p:nvPr/>
          </p:nvGrpSpPr>
          <p:grpSpPr bwMode="auto">
            <a:xfrm>
              <a:off x="3916363" y="1830388"/>
              <a:ext cx="4986337" cy="4887912"/>
              <a:chOff x="2467" y="1153"/>
              <a:chExt cx="3141" cy="3079"/>
            </a:xfrm>
          </p:grpSpPr>
          <p:sp>
            <p:nvSpPr>
              <p:cNvPr id="329"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822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8213" name="Group 125"/>
            <p:cNvGrpSpPr>
              <a:grpSpLocks/>
            </p:cNvGrpSpPr>
            <p:nvPr/>
          </p:nvGrpSpPr>
          <p:grpSpPr bwMode="auto">
            <a:xfrm>
              <a:off x="5245100" y="4370388"/>
              <a:ext cx="2286000" cy="2386012"/>
              <a:chOff x="5245100" y="4370388"/>
              <a:chExt cx="2286000" cy="2386012"/>
            </a:xfrm>
          </p:grpSpPr>
          <p:sp>
            <p:nvSpPr>
              <p:cNvPr id="822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22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14" name="Group 4"/>
            <p:cNvGrpSpPr>
              <a:grpSpLocks/>
            </p:cNvGrpSpPr>
            <p:nvPr/>
          </p:nvGrpSpPr>
          <p:grpSpPr bwMode="auto">
            <a:xfrm>
              <a:off x="3810000" y="838200"/>
              <a:ext cx="5257800" cy="5918200"/>
              <a:chOff x="2400" y="528"/>
              <a:chExt cx="3312" cy="3728"/>
            </a:xfrm>
          </p:grpSpPr>
          <p:sp>
            <p:nvSpPr>
              <p:cNvPr id="325"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8219"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8215" name="Group 21"/>
            <p:cNvGrpSpPr>
              <a:grpSpLocks/>
            </p:cNvGrpSpPr>
            <p:nvPr/>
          </p:nvGrpSpPr>
          <p:grpSpPr bwMode="auto">
            <a:xfrm flipH="1">
              <a:off x="3267722" y="289881"/>
              <a:ext cx="5715000" cy="6590344"/>
              <a:chOff x="3901686" y="300057"/>
              <a:chExt cx="5715000" cy="6590006"/>
            </a:xfrm>
          </p:grpSpPr>
          <p:sp>
            <p:nvSpPr>
              <p:cNvPr id="323" name="Oval 3"/>
              <p:cNvSpPr>
                <a:spLocks noChangeArrowheads="1"/>
              </p:cNvSpPr>
              <p:nvPr/>
            </p:nvSpPr>
            <p:spPr bwMode="auto">
              <a:xfrm rot="1873939">
                <a:off x="3902324" y="361972"/>
                <a:ext cx="5714362"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24" name="Rectangle 323"/>
              <p:cNvSpPr/>
              <p:nvPr/>
            </p:nvSpPr>
            <p:spPr>
              <a:xfrm>
                <a:off x="7272210" y="300057"/>
                <a:ext cx="1795263" cy="523898"/>
              </a:xfrm>
              <a:prstGeom prst="rect">
                <a:avLst/>
              </a:prstGeom>
            </p:spPr>
            <p:txBody>
              <a:bodyPr wrap="none">
                <a:spAutoFit/>
              </a:bodyPr>
              <a:lstStyle/>
              <a:p>
                <a:pPr>
                  <a:defRPr/>
                </a:pPr>
                <a:r>
                  <a:rPr lang="en-US" dirty="0">
                    <a:solidFill>
                      <a:srgbClr val="FF00FF"/>
                    </a:solidFill>
                    <a:cs typeface="Times New Roman" pitchFamily="18" charset="0"/>
                  </a:rPr>
                  <a:t>Acceptable</a:t>
                </a:r>
                <a:endParaRPr lang="en-CA" dirty="0">
                  <a:solidFill>
                    <a:srgbClr val="FF00FF"/>
                  </a:solidFill>
                </a:endParaRPr>
              </a:p>
            </p:txBody>
          </p:sp>
        </p:grpSp>
      </p:grpSp>
      <p:sp>
        <p:nvSpPr>
          <p:cNvPr id="204" name="TextBox 203"/>
          <p:cNvSpPr txBox="1">
            <a:spLocks noChangeArrowheads="1"/>
          </p:cNvSpPr>
          <p:nvPr/>
        </p:nvSpPr>
        <p:spPr bwMode="auto">
          <a:xfrm>
            <a:off x="219075" y="4813300"/>
            <a:ext cx="4810125" cy="1816100"/>
          </a:xfrm>
          <a:prstGeom prst="rect">
            <a:avLst/>
          </a:prstGeom>
          <a:noFill/>
          <a:ln w="9525">
            <a:noFill/>
            <a:miter lim="800000"/>
            <a:headEnd/>
            <a:tailEnd/>
          </a:ln>
        </p:spPr>
        <p:txBody>
          <a:bodyPr>
            <a:spAutoFit/>
          </a:bodyPr>
          <a:lstStyle/>
          <a:p>
            <a:pPr>
              <a:buFont typeface="Arial" pitchFamily="34" charset="0"/>
              <a:buChar char="•"/>
              <a:defRPr/>
            </a:pPr>
            <a:r>
              <a:rPr lang="en-CA" dirty="0"/>
              <a:t>If dominos can’t be repeated,</a:t>
            </a:r>
            <a:br>
              <a:rPr lang="en-CA" dirty="0"/>
            </a:br>
            <a:r>
              <a:rPr lang="en-CA" dirty="0"/>
              <a:t>   |S| </a:t>
            </a:r>
            <a:r>
              <a:rPr lang="en-CA" dirty="0">
                <a:sym typeface="Symbol"/>
              </a:rPr>
              <a:t> |I|</a:t>
            </a:r>
          </a:p>
          <a:p>
            <a:pPr>
              <a:buFont typeface="Arial" pitchFamily="34" charset="0"/>
              <a:buChar char="•"/>
              <a:defRPr/>
            </a:pPr>
            <a:r>
              <a:rPr lang="en-CA" dirty="0"/>
              <a:t>If dominos can be repeated,</a:t>
            </a:r>
            <a:r>
              <a:rPr lang="en-CA" dirty="0">
                <a:sym typeface="Symbol"/>
              </a:rPr>
              <a:t/>
            </a:r>
            <a:br>
              <a:rPr lang="en-CA" dirty="0">
                <a:sym typeface="Symbol"/>
              </a:rPr>
            </a:br>
            <a:r>
              <a:rPr lang="en-CA" dirty="0">
                <a:sym typeface="Symbol"/>
              </a:rPr>
              <a:t>   |S| can be arbitrarily long.</a:t>
            </a:r>
            <a:endParaRPr lang="en-CA" dirty="0"/>
          </a:p>
        </p:txBody>
      </p:sp>
      <p:sp>
        <p:nvSpPr>
          <p:cNvPr id="205" name="Rectangle 204"/>
          <p:cNvSpPr/>
          <p:nvPr/>
        </p:nvSpPr>
        <p:spPr>
          <a:xfrm>
            <a:off x="4371975" y="3895725"/>
            <a:ext cx="919163" cy="461963"/>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PCP?</a:t>
            </a:r>
            <a:endParaRPr lang="en-CA" sz="2400" i="1" dirty="0">
              <a:solidFill>
                <a:schemeClr val="accent2"/>
              </a:solidFill>
            </a:endParaRPr>
          </a:p>
        </p:txBody>
      </p:sp>
      <p:sp>
        <p:nvSpPr>
          <p:cNvPr id="206" name="Rectangle 205"/>
          <p:cNvSpPr/>
          <p:nvPr/>
        </p:nvSpPr>
        <p:spPr>
          <a:xfrm>
            <a:off x="4191000" y="909638"/>
            <a:ext cx="919163" cy="461962"/>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PCP?</a:t>
            </a:r>
            <a:endParaRPr lang="en-CA" sz="2400" i="1" dirty="0">
              <a:solidFill>
                <a:schemeClr val="accent2"/>
              </a:solidFill>
            </a:endParaRPr>
          </a:p>
        </p:txBody>
      </p:sp>
      <p:grpSp>
        <p:nvGrpSpPr>
          <p:cNvPr id="18" name="Group 207"/>
          <p:cNvGrpSpPr>
            <a:grpSpLocks/>
          </p:cNvGrpSpPr>
          <p:nvPr/>
        </p:nvGrpSpPr>
        <p:grpSpPr bwMode="auto">
          <a:xfrm>
            <a:off x="571500" y="2778125"/>
            <a:ext cx="2544763" cy="995363"/>
            <a:chOff x="572052" y="2777704"/>
            <a:chExt cx="2543522" cy="995784"/>
          </a:xfrm>
        </p:grpSpPr>
        <p:sp>
          <p:nvSpPr>
            <p:cNvPr id="194" name="Oval 193"/>
            <p:cNvSpPr/>
            <p:nvPr/>
          </p:nvSpPr>
          <p:spPr>
            <a:xfrm>
              <a:off x="572052" y="2818996"/>
              <a:ext cx="875873" cy="954492"/>
            </a:xfrm>
            <a:prstGeom prst="ellipse">
              <a:avLst/>
            </a:prstGeom>
            <a:ln>
              <a:solidFill>
                <a:schemeClr val="hlink"/>
              </a:solidFill>
            </a:ln>
          </p:spPr>
          <p:txBody>
            <a:bodyPr anchor="ctr">
              <a:spAutoFit/>
            </a:bodyPr>
            <a:lstStyle/>
            <a:p>
              <a:pPr>
                <a:defRPr/>
              </a:pPr>
              <a:endParaRPr lang="en-CA" sz="2400" dirty="0"/>
            </a:p>
          </p:txBody>
        </p:sp>
        <p:sp>
          <p:nvSpPr>
            <p:cNvPr id="207" name="Oval 206"/>
            <p:cNvSpPr/>
            <p:nvPr/>
          </p:nvSpPr>
          <p:spPr>
            <a:xfrm>
              <a:off x="2239701" y="2777704"/>
              <a:ext cx="875873" cy="954492"/>
            </a:xfrm>
            <a:prstGeom prst="ellipse">
              <a:avLst/>
            </a:prstGeom>
            <a:ln>
              <a:solidFill>
                <a:schemeClr val="hlink"/>
              </a:solidFill>
            </a:ln>
          </p:spPr>
          <p:txBody>
            <a:bodyPr anchor="ctr">
              <a:spAutoFit/>
            </a:bodyPr>
            <a:lstStyle/>
            <a:p>
              <a:pPr>
                <a:defRPr/>
              </a:pPr>
              <a:endParaRPr lang="en-CA" sz="2400" dirty="0"/>
            </a:p>
          </p:txBody>
        </p:sp>
      </p:grpSp>
      <p:grpSp>
        <p:nvGrpSpPr>
          <p:cNvPr id="19" name="Group 211"/>
          <p:cNvGrpSpPr>
            <a:grpSpLocks/>
          </p:cNvGrpSpPr>
          <p:nvPr/>
        </p:nvGrpSpPr>
        <p:grpSpPr bwMode="auto">
          <a:xfrm>
            <a:off x="4189413" y="4186238"/>
            <a:ext cx="1217612" cy="690562"/>
            <a:chOff x="4189563" y="4186535"/>
            <a:chExt cx="1217641" cy="690265"/>
          </a:xfrm>
        </p:grpSpPr>
        <p:sp>
          <p:nvSpPr>
            <p:cNvPr id="209" name="Rectangle 208"/>
            <p:cNvSpPr/>
            <p:nvPr/>
          </p:nvSpPr>
          <p:spPr>
            <a:xfrm>
              <a:off x="4189563" y="4186535"/>
              <a:ext cx="1217641" cy="461763"/>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Without </a:t>
              </a:r>
              <a:endParaRPr lang="en-CA" sz="2400" i="1" dirty="0">
                <a:solidFill>
                  <a:schemeClr val="accent2"/>
                </a:solidFill>
              </a:endParaRPr>
            </a:p>
          </p:txBody>
        </p:sp>
        <p:sp>
          <p:nvSpPr>
            <p:cNvPr id="211" name="Rectangle 210"/>
            <p:cNvSpPr/>
            <p:nvPr/>
          </p:nvSpPr>
          <p:spPr>
            <a:xfrm>
              <a:off x="4191150" y="4415037"/>
              <a:ext cx="1157316" cy="461763"/>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Repeats</a:t>
              </a:r>
              <a:endParaRPr lang="en-CA" sz="2400" dirty="0"/>
            </a:p>
          </p:txBody>
        </p:sp>
      </p:grpSp>
      <p:grpSp>
        <p:nvGrpSpPr>
          <p:cNvPr id="20" name="Group 212"/>
          <p:cNvGrpSpPr>
            <a:grpSpLocks/>
          </p:cNvGrpSpPr>
          <p:nvPr/>
        </p:nvGrpSpPr>
        <p:grpSpPr bwMode="auto">
          <a:xfrm>
            <a:off x="3981450" y="1160463"/>
            <a:ext cx="1157288" cy="690562"/>
            <a:chOff x="4191000" y="4186535"/>
            <a:chExt cx="1157689" cy="690265"/>
          </a:xfrm>
        </p:grpSpPr>
        <p:sp>
          <p:nvSpPr>
            <p:cNvPr id="214" name="Rectangle 213"/>
            <p:cNvSpPr/>
            <p:nvPr/>
          </p:nvSpPr>
          <p:spPr>
            <a:xfrm>
              <a:off x="4424444" y="4186535"/>
              <a:ext cx="747971" cy="461763"/>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With</a:t>
              </a:r>
              <a:endParaRPr lang="en-CA" sz="2400" i="1" dirty="0">
                <a:solidFill>
                  <a:schemeClr val="accent2"/>
                </a:solidFill>
              </a:endParaRPr>
            </a:p>
          </p:txBody>
        </p:sp>
        <p:sp>
          <p:nvSpPr>
            <p:cNvPr id="215" name="Rectangle 214"/>
            <p:cNvSpPr/>
            <p:nvPr/>
          </p:nvSpPr>
          <p:spPr>
            <a:xfrm>
              <a:off x="4191000" y="4415037"/>
              <a:ext cx="1157689" cy="461763"/>
            </a:xfrm>
            <a:prstGeom prst="rect">
              <a:avLst/>
            </a:prstGeom>
          </p:spPr>
          <p:txBody>
            <a:bodyPr wrap="none">
              <a:spAutoFit/>
            </a:bodyPr>
            <a:lstStyle/>
            <a:p>
              <a:pPr>
                <a:defRPr/>
              </a:pPr>
              <a:r>
                <a:rPr lang="en-US" sz="2400" i="1" dirty="0">
                  <a:solidFill>
                    <a:schemeClr val="accent2"/>
                  </a:solidFill>
                  <a:effectLst>
                    <a:outerShdw blurRad="38100" dist="38100" dir="2700000" algn="tl">
                      <a:srgbClr val="000000"/>
                    </a:outerShdw>
                  </a:effectLst>
                </a:rPr>
                <a:t>Repeats</a:t>
              </a:r>
              <a:endParaRPr lang="en-CA" sz="2400" dirty="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
                                        </p:tgtEl>
                                        <p:attrNameLst>
                                          <p:attrName>style.visibility</p:attrName>
                                        </p:attrNameLst>
                                      </p:cBhvr>
                                      <p:to>
                                        <p:strVal val="visible"/>
                                      </p:to>
                                    </p:set>
                                    <p:anim calcmode="lin" valueType="num">
                                      <p:cBhvr additive="base">
                                        <p:cTn id="13" dur="500" fill="hold"/>
                                        <p:tgtEl>
                                          <p:spTgt spid="205"/>
                                        </p:tgtEl>
                                        <p:attrNameLst>
                                          <p:attrName>ppt_x</p:attrName>
                                        </p:attrNameLst>
                                      </p:cBhvr>
                                      <p:tavLst>
                                        <p:tav tm="0">
                                          <p:val>
                                            <p:strVal val="#ppt_x"/>
                                          </p:val>
                                        </p:tav>
                                        <p:tav tm="100000">
                                          <p:val>
                                            <p:strVal val="#ppt_x"/>
                                          </p:val>
                                        </p:tav>
                                      </p:tavLst>
                                    </p:anim>
                                    <p:anim calcmode="lin" valueType="num">
                                      <p:cBhvr additive="base">
                                        <p:cTn id="14" dur="500" fill="hold"/>
                                        <p:tgtEl>
                                          <p:spTgt spid="20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6"/>
                                        </p:tgtEl>
                                        <p:attrNameLst>
                                          <p:attrName>style.visibility</p:attrName>
                                        </p:attrNameLst>
                                      </p:cBhvr>
                                      <p:to>
                                        <p:strVal val="visible"/>
                                      </p:to>
                                    </p:set>
                                    <p:anim calcmode="lin" valueType="num">
                                      <p:cBhvr additive="base">
                                        <p:cTn id="19" dur="500" fill="hold"/>
                                        <p:tgtEl>
                                          <p:spTgt spid="206"/>
                                        </p:tgtEl>
                                        <p:attrNameLst>
                                          <p:attrName>ppt_x</p:attrName>
                                        </p:attrNameLst>
                                      </p:cBhvr>
                                      <p:tavLst>
                                        <p:tav tm="0">
                                          <p:val>
                                            <p:strVal val="#ppt_x"/>
                                          </p:val>
                                        </p:tav>
                                        <p:tav tm="100000">
                                          <p:val>
                                            <p:strVal val="#ppt_x"/>
                                          </p:val>
                                        </p:tav>
                                      </p:tavLst>
                                    </p:anim>
                                    <p:anim calcmode="lin" valueType="num">
                                      <p:cBhvr additive="base">
                                        <p:cTn id="20" dur="500" fill="hold"/>
                                        <p:tgtEl>
                                          <p:spTgt spid="20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04">
                                            <p:txEl>
                                              <p:pRg st="0" end="0"/>
                                            </p:txEl>
                                          </p:spTgt>
                                        </p:tgtEl>
                                        <p:attrNameLst>
                                          <p:attrName>style.visibility</p:attrName>
                                        </p:attrNameLst>
                                      </p:cBhvr>
                                      <p:to>
                                        <p:strVal val="visible"/>
                                      </p:to>
                                    </p:set>
                                    <p:anim calcmode="lin" valueType="num">
                                      <p:cBhvr additive="base">
                                        <p:cTn id="31" dur="500" fill="hold"/>
                                        <p:tgtEl>
                                          <p:spTgt spid="20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0-#ppt_w/2"/>
                                          </p:val>
                                        </p:tav>
                                        <p:tav tm="100000">
                                          <p:val>
                                            <p:strVal val="#ppt_x"/>
                                          </p:val>
                                        </p:tav>
                                      </p:tavLst>
                                    </p:anim>
                                    <p:anim calcmode="lin" valueType="num">
                                      <p:cBhvr additive="base">
                                        <p:cTn id="3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204">
                                            <p:txEl>
                                              <p:pRg st="1" end="1"/>
                                            </p:txEl>
                                          </p:spTgt>
                                        </p:tgtEl>
                                        <p:attrNameLst>
                                          <p:attrName>style.visibility</p:attrName>
                                        </p:attrNameLst>
                                      </p:cBhvr>
                                      <p:to>
                                        <p:strVal val="visible"/>
                                      </p:to>
                                    </p:set>
                                    <p:anim calcmode="lin" valueType="num">
                                      <p:cBhvr additive="base">
                                        <p:cTn id="47" dur="500" fill="hold"/>
                                        <p:tgtEl>
                                          <p:spTgt spid="204">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p:bldP spid="20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Rectangle 2"/>
          <p:cNvSpPr>
            <a:spLocks noGrp="1" noChangeArrowheads="1"/>
          </p:cNvSpPr>
          <p:nvPr>
            <p:ph type="title"/>
          </p:nvPr>
        </p:nvSpPr>
        <p:spPr>
          <a:xfrm>
            <a:off x="685800" y="-228600"/>
            <a:ext cx="7772400" cy="1143000"/>
          </a:xfrm>
        </p:spPr>
        <p:txBody>
          <a:bodyPr/>
          <a:lstStyle/>
          <a:p>
            <a:pPr>
              <a:defRPr/>
            </a:pPr>
            <a:r>
              <a:rPr lang="en-US" smtClean="0"/>
              <a:t>Step 1: What to reduce it to</a:t>
            </a:r>
          </a:p>
        </p:txBody>
      </p:sp>
      <p:sp>
        <p:nvSpPr>
          <p:cNvPr id="850947" name="Rectangle 3"/>
          <p:cNvSpPr>
            <a:spLocks noChangeArrowheads="1"/>
          </p:cNvSpPr>
          <p:nvPr/>
        </p:nvSpPr>
        <p:spPr bwMode="auto">
          <a:xfrm>
            <a:off x="2895600" y="1173163"/>
            <a:ext cx="31765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Cir-Sat</a:t>
            </a:r>
          </a:p>
        </p:txBody>
      </p:sp>
      <p:sp>
        <p:nvSpPr>
          <p:cNvPr id="850948" name="Text Box 4"/>
          <p:cNvSpPr txBox="1">
            <a:spLocks noChangeArrowheads="1"/>
          </p:cNvSpPr>
          <p:nvPr/>
        </p:nvSpPr>
        <p:spPr bwMode="auto">
          <a:xfrm>
            <a:off x="1554163" y="1981200"/>
            <a:ext cx="67627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Choose a problem </a:t>
            </a:r>
            <a:r>
              <a:rPr lang="en-US" altLang="en-US">
                <a:solidFill>
                  <a:schemeClr val="tx2"/>
                </a:solidFill>
                <a:effectLst/>
              </a:rPr>
              <a:t>P</a:t>
            </a:r>
            <a:r>
              <a:rPr lang="en-US" altLang="en-US" baseline="-25000">
                <a:solidFill>
                  <a:schemeClr val="tx2"/>
                </a:solidFill>
                <a:effectLst/>
              </a:rPr>
              <a:t>is NP-comp</a:t>
            </a:r>
            <a:r>
              <a:rPr lang="en-US" altLang="en-US">
                <a:effectLst/>
              </a:rPr>
              <a:t> </a:t>
            </a:r>
          </a:p>
          <a:p>
            <a:r>
              <a:rPr lang="en-US" altLang="en-US">
                <a:effectLst/>
              </a:rPr>
              <a:t>that is  as similar to </a:t>
            </a:r>
            <a:r>
              <a:rPr lang="en-US" altLang="en-US">
                <a:solidFill>
                  <a:schemeClr val="tx2"/>
                </a:solidFill>
                <a:effectLst/>
              </a:rPr>
              <a:t>Cir-Sat</a:t>
            </a:r>
            <a:r>
              <a:rPr lang="en-US" altLang="en-US">
                <a:effectLst/>
              </a:rPr>
              <a:t> as possible and </a:t>
            </a:r>
          </a:p>
          <a:p>
            <a:r>
              <a:rPr lang="en-US" altLang="en-US">
                <a:effectLst/>
              </a:rPr>
              <a:t>that is already known to be NP-Complete.</a:t>
            </a:r>
          </a:p>
        </p:txBody>
      </p:sp>
      <p:sp>
        <p:nvSpPr>
          <p:cNvPr id="850949" name="Rectangle 5"/>
          <p:cNvSpPr>
            <a:spLocks noChangeArrowheads="1"/>
          </p:cNvSpPr>
          <p:nvPr/>
        </p:nvSpPr>
        <p:spPr bwMode="auto">
          <a:xfrm>
            <a:off x="1295400" y="4419600"/>
            <a:ext cx="52387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CA" altLang="en-US" sz="3200">
                <a:solidFill>
                  <a:schemeClr val="tx2"/>
                </a:solidFill>
                <a:effectLst/>
              </a:rPr>
              <a:t>Cir-</a:t>
            </a:r>
            <a:r>
              <a:rPr lang="en-US" altLang="en-US">
                <a:solidFill>
                  <a:schemeClr val="tx2"/>
                </a:solidFill>
                <a:effectLst/>
              </a:rPr>
              <a:t>SAT</a:t>
            </a:r>
            <a:endParaRPr lang="en-US" altLang="en-US" sz="3200" baseline="30000">
              <a:solidFill>
                <a:schemeClr val="tx2"/>
              </a:solidFill>
              <a:effectLst/>
            </a:endParaRPr>
          </a:p>
        </p:txBody>
      </p:sp>
      <p:grpSp>
        <p:nvGrpSpPr>
          <p:cNvPr id="2" name="Group 8"/>
          <p:cNvGrpSpPr>
            <a:grpSpLocks/>
          </p:cNvGrpSpPr>
          <p:nvPr/>
        </p:nvGrpSpPr>
        <p:grpSpPr bwMode="auto">
          <a:xfrm>
            <a:off x="3429000" y="2895600"/>
            <a:ext cx="3962400" cy="1042988"/>
            <a:chOff x="2160" y="1824"/>
            <a:chExt cx="2496" cy="657"/>
          </a:xfrm>
        </p:grpSpPr>
        <p:sp>
          <p:nvSpPr>
            <p:cNvPr id="850950" name="Line 6"/>
            <p:cNvSpPr>
              <a:spLocks noChangeShapeType="1"/>
            </p:cNvSpPr>
            <p:nvPr/>
          </p:nvSpPr>
          <p:spPr bwMode="auto">
            <a:xfrm flipV="1">
              <a:off x="2160" y="1824"/>
              <a:ext cx="2496" cy="28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2714" name="Text Box 7"/>
            <p:cNvSpPr txBox="1">
              <a:spLocks noChangeArrowheads="1"/>
            </p:cNvSpPr>
            <p:nvPr/>
          </p:nvSpPr>
          <p:spPr bwMode="auto">
            <a:xfrm>
              <a:off x="2899" y="2154"/>
              <a:ext cx="1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Have none.</a:t>
              </a:r>
            </a:p>
          </p:txBody>
        </p:sp>
      </p:grpSp>
      <p:sp>
        <p:nvSpPr>
          <p:cNvPr id="850953" name="Oval 9"/>
          <p:cNvSpPr>
            <a:spLocks noChangeArrowheads="1"/>
          </p:cNvSpPr>
          <p:nvPr/>
        </p:nvSpPr>
        <p:spPr bwMode="auto">
          <a:xfrm>
            <a:off x="1295400" y="4343400"/>
            <a:ext cx="2971800" cy="8382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50954" name="Text Box 10"/>
          <p:cNvSpPr txBox="1">
            <a:spLocks noChangeArrowheads="1"/>
          </p:cNvSpPr>
          <p:nvPr/>
        </p:nvSpPr>
        <p:spPr bwMode="auto">
          <a:xfrm>
            <a:off x="1295400" y="5454650"/>
            <a:ext cx="8534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We have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          </a:t>
            </a:r>
            <a:endParaRPr lang="en-US" altLang="en-US" sz="3200">
              <a:solidFill>
                <a:schemeClr val="accent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50947"/>
                                        </p:tgtEl>
                                        <p:attrNameLst>
                                          <p:attrName>style.visibility</p:attrName>
                                        </p:attrNameLst>
                                      </p:cBhvr>
                                      <p:to>
                                        <p:strVal val="visible"/>
                                      </p:to>
                                    </p:set>
                                    <p:anim calcmode="lin" valueType="num">
                                      <p:cBhvr additive="base">
                                        <p:cTn id="7" dur="500" fill="hold"/>
                                        <p:tgtEl>
                                          <p:spTgt spid="850947"/>
                                        </p:tgtEl>
                                        <p:attrNameLst>
                                          <p:attrName>ppt_x</p:attrName>
                                        </p:attrNameLst>
                                      </p:cBhvr>
                                      <p:tavLst>
                                        <p:tav tm="0">
                                          <p:val>
                                            <p:strVal val="#ppt_x"/>
                                          </p:val>
                                        </p:tav>
                                        <p:tav tm="100000">
                                          <p:val>
                                            <p:strVal val="#ppt_x"/>
                                          </p:val>
                                        </p:tav>
                                      </p:tavLst>
                                    </p:anim>
                                    <p:anim calcmode="lin" valueType="num">
                                      <p:cBhvr additive="base">
                                        <p:cTn id="8" dur="500" fill="hold"/>
                                        <p:tgtEl>
                                          <p:spTgt spid="85094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50948"/>
                                        </p:tgtEl>
                                        <p:attrNameLst>
                                          <p:attrName>style.visibility</p:attrName>
                                        </p:attrNameLst>
                                      </p:cBhvr>
                                      <p:to>
                                        <p:strVal val="visible"/>
                                      </p:to>
                                    </p:set>
                                    <p:anim calcmode="lin" valueType="num">
                                      <p:cBhvr additive="base">
                                        <p:cTn id="13" dur="500" fill="hold"/>
                                        <p:tgtEl>
                                          <p:spTgt spid="850948"/>
                                        </p:tgtEl>
                                        <p:attrNameLst>
                                          <p:attrName>ppt_x</p:attrName>
                                        </p:attrNameLst>
                                      </p:cBhvr>
                                      <p:tavLst>
                                        <p:tav tm="0">
                                          <p:val>
                                            <p:strVal val="#ppt_x"/>
                                          </p:val>
                                        </p:tav>
                                        <p:tav tm="100000">
                                          <p:val>
                                            <p:strVal val="#ppt_x"/>
                                          </p:val>
                                        </p:tav>
                                      </p:tavLst>
                                    </p:anim>
                                    <p:anim calcmode="lin" valueType="num">
                                      <p:cBhvr additive="base">
                                        <p:cTn id="14" dur="500" fill="hold"/>
                                        <p:tgtEl>
                                          <p:spTgt spid="85094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50949"/>
                                        </p:tgtEl>
                                        <p:attrNameLst>
                                          <p:attrName>style.visibility</p:attrName>
                                        </p:attrNameLst>
                                      </p:cBhvr>
                                      <p:to>
                                        <p:strVal val="visible"/>
                                      </p:to>
                                    </p:set>
                                    <p:anim calcmode="lin" valueType="num">
                                      <p:cBhvr additive="base">
                                        <p:cTn id="25" dur="500" fill="hold"/>
                                        <p:tgtEl>
                                          <p:spTgt spid="850949"/>
                                        </p:tgtEl>
                                        <p:attrNameLst>
                                          <p:attrName>ppt_x</p:attrName>
                                        </p:attrNameLst>
                                      </p:cBhvr>
                                      <p:tavLst>
                                        <p:tav tm="0">
                                          <p:val>
                                            <p:strVal val="#ppt_x"/>
                                          </p:val>
                                        </p:tav>
                                        <p:tav tm="100000">
                                          <p:val>
                                            <p:strVal val="#ppt_x"/>
                                          </p:val>
                                        </p:tav>
                                      </p:tavLst>
                                    </p:anim>
                                    <p:anim calcmode="lin" valueType="num">
                                      <p:cBhvr additive="base">
                                        <p:cTn id="26" dur="500" fill="hold"/>
                                        <p:tgtEl>
                                          <p:spTgt spid="85094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50953"/>
                                        </p:tgtEl>
                                        <p:attrNameLst>
                                          <p:attrName>style.visibility</p:attrName>
                                        </p:attrNameLst>
                                      </p:cBhvr>
                                      <p:to>
                                        <p:strVal val="visible"/>
                                      </p:to>
                                    </p:set>
                                    <p:anim calcmode="lin" valueType="num">
                                      <p:cBhvr additive="base">
                                        <p:cTn id="31" dur="500" fill="hold"/>
                                        <p:tgtEl>
                                          <p:spTgt spid="850953"/>
                                        </p:tgtEl>
                                        <p:attrNameLst>
                                          <p:attrName>ppt_x</p:attrName>
                                        </p:attrNameLst>
                                      </p:cBhvr>
                                      <p:tavLst>
                                        <p:tav tm="0">
                                          <p:val>
                                            <p:strVal val="0-#ppt_w/2"/>
                                          </p:val>
                                        </p:tav>
                                        <p:tav tm="100000">
                                          <p:val>
                                            <p:strVal val="#ppt_x"/>
                                          </p:val>
                                        </p:tav>
                                      </p:tavLst>
                                    </p:anim>
                                    <p:anim calcmode="lin" valueType="num">
                                      <p:cBhvr additive="base">
                                        <p:cTn id="32" dur="500" fill="hold"/>
                                        <p:tgtEl>
                                          <p:spTgt spid="850953"/>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50954">
                                            <p:txEl>
                                              <p:pRg st="0" end="0"/>
                                            </p:txEl>
                                          </p:spTgt>
                                        </p:tgtEl>
                                        <p:attrNameLst>
                                          <p:attrName>style.visibility</p:attrName>
                                        </p:attrNameLst>
                                      </p:cBhvr>
                                      <p:to>
                                        <p:strVal val="visible"/>
                                      </p:to>
                                    </p:set>
                                    <p:anim calcmode="lin" valueType="num">
                                      <p:cBhvr additive="base">
                                        <p:cTn id="35" dur="500" fill="hold"/>
                                        <p:tgtEl>
                                          <p:spTgt spid="850954">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5095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0947" grpId="0"/>
      <p:bldP spid="850948" grpId="0"/>
      <p:bldP spid="850949" grpId="0"/>
      <p:bldP spid="850953" grpId="0" animBg="1"/>
      <p:bldP spid="850954" grpId="0" build="p" bldLvl="2"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Rectangle 2"/>
          <p:cNvSpPr>
            <a:spLocks noGrp="1" noChangeArrowheads="1"/>
          </p:cNvSpPr>
          <p:nvPr>
            <p:ph type="title"/>
          </p:nvPr>
        </p:nvSpPr>
        <p:spPr>
          <a:xfrm>
            <a:off x="685800" y="-228600"/>
            <a:ext cx="7772400" cy="1143000"/>
          </a:xfrm>
        </p:spPr>
        <p:txBody>
          <a:bodyPr/>
          <a:lstStyle/>
          <a:p>
            <a:pPr>
              <a:defRPr/>
            </a:pPr>
            <a:r>
              <a:rPr lang="en-US" smtClean="0"/>
              <a:t>Step 2: What is what</a:t>
            </a:r>
          </a:p>
        </p:txBody>
      </p:sp>
      <p:sp>
        <p:nvSpPr>
          <p:cNvPr id="852997" name="Rectangle 5"/>
          <p:cNvSpPr>
            <a:spLocks noChangeArrowheads="1"/>
          </p:cNvSpPr>
          <p:nvPr/>
        </p:nvSpPr>
        <p:spPr bwMode="auto">
          <a:xfrm>
            <a:off x="1981200" y="638175"/>
            <a:ext cx="2297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sz="3200">
                <a:solidFill>
                  <a:schemeClr val="tx2"/>
                </a:solidFill>
                <a:effectLst/>
              </a:rPr>
              <a:t>= Circuit-Sat</a:t>
            </a:r>
          </a:p>
        </p:txBody>
      </p:sp>
      <p:sp>
        <p:nvSpPr>
          <p:cNvPr id="852998" name="Rectangle 6"/>
          <p:cNvSpPr>
            <a:spLocks noChangeArrowheads="1"/>
          </p:cNvSpPr>
          <p:nvPr/>
        </p:nvSpPr>
        <p:spPr bwMode="auto">
          <a:xfrm>
            <a:off x="6180138" y="685800"/>
            <a:ext cx="3040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r>
              <a:rPr lang="en-US" altLang="en-US">
                <a:effectLst/>
              </a:rPr>
              <a:t>= some NP problem</a:t>
            </a:r>
          </a:p>
        </p:txBody>
      </p:sp>
      <p:sp>
        <p:nvSpPr>
          <p:cNvPr id="852999" name="Rectangle 7"/>
          <p:cNvSpPr>
            <a:spLocks noChangeArrowheads="1"/>
          </p:cNvSpPr>
          <p:nvPr/>
        </p:nvSpPr>
        <p:spPr bwMode="auto">
          <a:xfrm>
            <a:off x="762000" y="609600"/>
            <a:ext cx="1149350"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P</a:t>
            </a:r>
            <a:r>
              <a:rPr lang="en-US" baseline="-25000">
                <a:effectLst>
                  <a:outerShdw blurRad="38100" dist="38100" dir="2700000" algn="tl">
                    <a:srgbClr val="000000"/>
                  </a:outerShdw>
                </a:effectLst>
              </a:rPr>
              <a:t>new</a:t>
            </a:r>
            <a:endParaRPr lang="en-US">
              <a:effectLst/>
            </a:endParaRPr>
          </a:p>
        </p:txBody>
      </p:sp>
      <p:sp>
        <p:nvSpPr>
          <p:cNvPr id="853000" name="Rectangle 8"/>
          <p:cNvSpPr>
            <a:spLocks noChangeArrowheads="1"/>
          </p:cNvSpPr>
          <p:nvPr/>
        </p:nvSpPr>
        <p:spPr bwMode="auto">
          <a:xfrm>
            <a:off x="4975225" y="625475"/>
            <a:ext cx="1577975" cy="519113"/>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P</a:t>
            </a:r>
            <a:r>
              <a:rPr lang="en-US" baseline="-25000">
                <a:effectLst>
                  <a:outerShdw blurRad="38100" dist="38100" dir="2700000" algn="tl">
                    <a:srgbClr val="000000"/>
                  </a:outerShdw>
                </a:effectLst>
              </a:rPr>
              <a:t>arbitrary</a:t>
            </a:r>
          </a:p>
        </p:txBody>
      </p:sp>
      <p:sp>
        <p:nvSpPr>
          <p:cNvPr id="853001" name="Rectangle 9"/>
          <p:cNvSpPr>
            <a:spLocks noChangeArrowheads="1"/>
          </p:cNvSpPr>
          <p:nvPr/>
        </p:nvSpPr>
        <p:spPr bwMode="auto">
          <a:xfrm>
            <a:off x="730250" y="1217613"/>
            <a:ext cx="1069975"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new</a:t>
            </a:r>
            <a:endParaRPr lang="en-US">
              <a:effectLst/>
            </a:endParaRPr>
          </a:p>
        </p:txBody>
      </p:sp>
      <p:sp>
        <p:nvSpPr>
          <p:cNvPr id="853002" name="Rectangle 10"/>
          <p:cNvSpPr>
            <a:spLocks noChangeArrowheads="1"/>
          </p:cNvSpPr>
          <p:nvPr/>
        </p:nvSpPr>
        <p:spPr bwMode="auto">
          <a:xfrm>
            <a:off x="4930775" y="1233488"/>
            <a:ext cx="1498600"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I</a:t>
            </a:r>
            <a:r>
              <a:rPr lang="en-US" baseline="-25000">
                <a:effectLst>
                  <a:outerShdw blurRad="38100" dist="38100" dir="2700000" algn="tl">
                    <a:srgbClr val="000000"/>
                  </a:outerShdw>
                </a:effectLst>
              </a:rPr>
              <a:t>arbitrary</a:t>
            </a:r>
          </a:p>
        </p:txBody>
      </p:sp>
      <p:sp>
        <p:nvSpPr>
          <p:cNvPr id="853046" name="Rectangle 54"/>
          <p:cNvSpPr>
            <a:spLocks noChangeArrowheads="1"/>
          </p:cNvSpPr>
          <p:nvPr/>
        </p:nvSpPr>
        <p:spPr bwMode="auto">
          <a:xfrm>
            <a:off x="2751138" y="1217613"/>
            <a:ext cx="1149350"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new</a:t>
            </a:r>
            <a:endParaRPr lang="en-US">
              <a:effectLst/>
            </a:endParaRPr>
          </a:p>
        </p:txBody>
      </p:sp>
      <p:sp>
        <p:nvSpPr>
          <p:cNvPr id="853047" name="Rectangle 55"/>
          <p:cNvSpPr>
            <a:spLocks noChangeArrowheads="1"/>
          </p:cNvSpPr>
          <p:nvPr/>
        </p:nvSpPr>
        <p:spPr bwMode="auto">
          <a:xfrm>
            <a:off x="7121525" y="1233488"/>
            <a:ext cx="1577975" cy="519112"/>
          </a:xfrm>
          <a:prstGeom prst="rect">
            <a:avLst/>
          </a:prstGeom>
          <a:noFill/>
          <a:ln w="57150" cap="sq">
            <a:noFill/>
            <a:miter lim="800000"/>
            <a:headEnd/>
            <a:tailEnd/>
          </a:ln>
          <a:effectLst/>
        </p:spPr>
        <p:txBody>
          <a:bodyPr wrap="none" lIns="274320" rIns="274320">
            <a:spAutoFit/>
          </a:bodyPr>
          <a:lstStyle/>
          <a:p>
            <a:pPr>
              <a:defRPr/>
            </a:pPr>
            <a:r>
              <a:rPr lang="en-US">
                <a:effectLst>
                  <a:outerShdw blurRad="38100" dist="38100" dir="2700000" algn="tl">
                    <a:srgbClr val="000000"/>
                  </a:outerShdw>
                </a:effectLst>
              </a:rPr>
              <a:t>S</a:t>
            </a:r>
            <a:r>
              <a:rPr lang="en-US" baseline="-25000">
                <a:effectLst>
                  <a:outerShdw blurRad="38100" dist="38100" dir="2700000" algn="tl">
                    <a:srgbClr val="000000"/>
                  </a:outerShdw>
                </a:effectLst>
              </a:rPr>
              <a:t>arbitrary</a:t>
            </a:r>
          </a:p>
        </p:txBody>
      </p:sp>
      <p:sp>
        <p:nvSpPr>
          <p:cNvPr id="853049" name="Text Box 57"/>
          <p:cNvSpPr txBox="1">
            <a:spLocks noChangeArrowheads="1"/>
          </p:cNvSpPr>
          <p:nvPr/>
        </p:nvSpPr>
        <p:spPr bwMode="auto">
          <a:xfrm>
            <a:off x="5976938" y="1309688"/>
            <a:ext cx="9572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t>
            </a:r>
            <a:r>
              <a:rPr lang="en-US" altLang="en-US">
                <a:solidFill>
                  <a:srgbClr val="00FFCC"/>
                </a:solidFill>
                <a:effectLst/>
              </a:rPr>
              <a:t> I</a:t>
            </a:r>
          </a:p>
        </p:txBody>
      </p:sp>
      <p:sp>
        <p:nvSpPr>
          <p:cNvPr id="853050" name="Text Box 58"/>
          <p:cNvSpPr txBox="1">
            <a:spLocks noChangeArrowheads="1"/>
          </p:cNvSpPr>
          <p:nvPr/>
        </p:nvSpPr>
        <p:spPr bwMode="auto">
          <a:xfrm>
            <a:off x="8183563" y="1295400"/>
            <a:ext cx="10366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t>
            </a:r>
            <a:r>
              <a:rPr lang="en-US" altLang="en-US">
                <a:solidFill>
                  <a:srgbClr val="00FFCC"/>
                </a:solidFill>
                <a:effectLst/>
              </a:rPr>
              <a:t> S</a:t>
            </a:r>
          </a:p>
        </p:txBody>
      </p:sp>
      <p:grpSp>
        <p:nvGrpSpPr>
          <p:cNvPr id="2" name="Group 100"/>
          <p:cNvGrpSpPr>
            <a:grpSpLocks/>
          </p:cNvGrpSpPr>
          <p:nvPr/>
        </p:nvGrpSpPr>
        <p:grpSpPr bwMode="auto">
          <a:xfrm>
            <a:off x="76200" y="2030413"/>
            <a:ext cx="4727575" cy="4854575"/>
            <a:chOff x="168" y="1279"/>
            <a:chExt cx="2978" cy="3058"/>
          </a:xfrm>
        </p:grpSpPr>
        <p:sp>
          <p:nvSpPr>
            <p:cNvPr id="73746" name="Text Box 101"/>
            <p:cNvSpPr txBox="1">
              <a:spLocks noChangeArrowheads="1"/>
            </p:cNvSpPr>
            <p:nvPr/>
          </p:nvSpPr>
          <p:spPr bwMode="auto">
            <a:xfrm>
              <a:off x="2478" y="1279"/>
              <a:ext cx="66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3</a:t>
              </a:r>
              <a:endParaRPr lang="en-US" altLang="en-US" sz="4400">
                <a:effectLst/>
                <a:latin typeface="Arial Rounded MT Bold" pitchFamily="34" charset="0"/>
              </a:endParaRPr>
            </a:p>
          </p:txBody>
        </p:sp>
        <p:sp>
          <p:nvSpPr>
            <p:cNvPr id="73747" name="Text Box 102"/>
            <p:cNvSpPr txBox="1">
              <a:spLocks noChangeArrowheads="1"/>
            </p:cNvSpPr>
            <p:nvPr/>
          </p:nvSpPr>
          <p:spPr bwMode="auto">
            <a:xfrm>
              <a:off x="1442"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2</a:t>
              </a:r>
              <a:endParaRPr lang="en-US" altLang="en-US" sz="4400">
                <a:effectLst/>
                <a:latin typeface="Arial Rounded MT Bold" pitchFamily="34" charset="0"/>
              </a:endParaRPr>
            </a:p>
          </p:txBody>
        </p:sp>
        <p:sp>
          <p:nvSpPr>
            <p:cNvPr id="73748" name="Text Box 103"/>
            <p:cNvSpPr txBox="1">
              <a:spLocks noChangeArrowheads="1"/>
            </p:cNvSpPr>
            <p:nvPr/>
          </p:nvSpPr>
          <p:spPr bwMode="auto">
            <a:xfrm>
              <a:off x="441"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1</a:t>
              </a:r>
              <a:endParaRPr lang="en-US" altLang="en-US" sz="4400">
                <a:effectLst/>
                <a:latin typeface="Arial Rounded MT Bold" pitchFamily="34" charset="0"/>
              </a:endParaRPr>
            </a:p>
          </p:txBody>
        </p:sp>
        <p:sp>
          <p:nvSpPr>
            <p:cNvPr id="73749" name="AutoShape 104"/>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73750" name="AutoShape 105"/>
            <p:cNvSpPr>
              <a:spLocks noChangeArrowheads="1"/>
            </p:cNvSpPr>
            <p:nvPr/>
          </p:nvSpPr>
          <p:spPr bwMode="auto">
            <a:xfrm rot="5400000" flipV="1">
              <a:off x="2550" y="206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73751" name="AutoShape 106"/>
            <p:cNvSpPr>
              <a:spLocks noChangeArrowheads="1"/>
            </p:cNvSpPr>
            <p:nvPr/>
          </p:nvSpPr>
          <p:spPr bwMode="auto">
            <a:xfrm rot="5400000" flipV="1">
              <a:off x="1315" y="1971"/>
              <a:ext cx="640" cy="68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sp>
          <p:nvSpPr>
            <p:cNvPr id="73752" name="AutoShape 107"/>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cxnSp>
          <p:nvCxnSpPr>
            <p:cNvPr id="73753" name="AutoShape 108"/>
            <p:cNvCxnSpPr>
              <a:cxnSpLocks noChangeShapeType="1"/>
              <a:stCxn id="73748" idx="2"/>
              <a:endCxn id="73752"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54" name="AutoShape 109"/>
            <p:cNvCxnSpPr>
              <a:cxnSpLocks noChangeShapeType="1"/>
              <a:stCxn id="73747" idx="2"/>
              <a:endCxn id="73752"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55" name="AutoShape 110"/>
            <p:cNvCxnSpPr>
              <a:cxnSpLocks noChangeShapeType="1"/>
              <a:stCxn id="73748" idx="2"/>
              <a:endCxn id="73751"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56" name="AutoShape 111"/>
            <p:cNvCxnSpPr>
              <a:cxnSpLocks noChangeShapeType="1"/>
              <a:stCxn id="73746" idx="2"/>
              <a:endCxn id="73751"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57" name="AutoShape 112"/>
            <p:cNvCxnSpPr>
              <a:cxnSpLocks noChangeShapeType="1"/>
              <a:stCxn id="73746" idx="2"/>
              <a:endCxn id="73750"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58" name="AutoShape 113"/>
            <p:cNvCxnSpPr>
              <a:cxnSpLocks noChangeShapeType="1"/>
              <a:stCxn id="73747" idx="2"/>
              <a:endCxn id="73750"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3759" name="AutoShape 114"/>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73760" name="AutoShape 115"/>
            <p:cNvCxnSpPr>
              <a:cxnSpLocks noChangeShapeType="1"/>
              <a:stCxn id="73752" idx="3"/>
              <a:endCxn id="73749"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61" name="AutoShape 116"/>
            <p:cNvCxnSpPr>
              <a:cxnSpLocks noChangeShapeType="1"/>
              <a:stCxn id="73751" idx="3"/>
              <a:endCxn id="73749"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62" name="AutoShape 117"/>
            <p:cNvCxnSpPr>
              <a:cxnSpLocks noChangeShapeType="1"/>
              <a:stCxn id="73764" idx="3"/>
              <a:endCxn id="73759"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63" name="AutoShape 118"/>
            <p:cNvCxnSpPr>
              <a:cxnSpLocks noChangeShapeType="1"/>
              <a:stCxn id="73749" idx="3"/>
              <a:endCxn id="73759"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3764" name="AutoShape 119"/>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73765" name="AutoShape 120"/>
            <p:cNvCxnSpPr>
              <a:cxnSpLocks noChangeShapeType="1"/>
              <a:stCxn id="73750" idx="3"/>
              <a:endCxn id="73764"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3766" name="AutoShape 121"/>
            <p:cNvCxnSpPr>
              <a:cxnSpLocks noChangeShapeType="1"/>
              <a:stCxn id="73759"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3" name="Group 122"/>
          <p:cNvGrpSpPr>
            <a:grpSpLocks/>
          </p:cNvGrpSpPr>
          <p:nvPr/>
        </p:nvGrpSpPr>
        <p:grpSpPr bwMode="auto">
          <a:xfrm>
            <a:off x="1004888" y="2057400"/>
            <a:ext cx="3871912" cy="533400"/>
            <a:chOff x="384" y="672"/>
            <a:chExt cx="2439" cy="336"/>
          </a:xfrm>
        </p:grpSpPr>
        <p:sp>
          <p:nvSpPr>
            <p:cNvPr id="73743" name="Text Box 123"/>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 F</a:t>
              </a:r>
            </a:p>
          </p:txBody>
        </p:sp>
        <p:sp>
          <p:nvSpPr>
            <p:cNvPr id="73744" name="Text Box 124"/>
            <p:cNvSpPr txBox="1">
              <a:spLocks noChangeArrowheads="1"/>
            </p:cNvSpPr>
            <p:nvPr/>
          </p:nvSpPr>
          <p:spPr bwMode="auto">
            <a:xfrm>
              <a:off x="1392" y="67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73745" name="Text Box 125"/>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52999"/>
                                        </p:tgtEl>
                                        <p:attrNameLst>
                                          <p:attrName>style.visibility</p:attrName>
                                        </p:attrNameLst>
                                      </p:cBhvr>
                                      <p:to>
                                        <p:strVal val="visible"/>
                                      </p:to>
                                    </p:set>
                                    <p:anim calcmode="lin" valueType="num">
                                      <p:cBhvr additive="base">
                                        <p:cTn id="7" dur="500" fill="hold"/>
                                        <p:tgtEl>
                                          <p:spTgt spid="852999"/>
                                        </p:tgtEl>
                                        <p:attrNameLst>
                                          <p:attrName>ppt_x</p:attrName>
                                        </p:attrNameLst>
                                      </p:cBhvr>
                                      <p:tavLst>
                                        <p:tav tm="0">
                                          <p:val>
                                            <p:strVal val="#ppt_x"/>
                                          </p:val>
                                        </p:tav>
                                        <p:tav tm="100000">
                                          <p:val>
                                            <p:strVal val="#ppt_x"/>
                                          </p:val>
                                        </p:tav>
                                      </p:tavLst>
                                    </p:anim>
                                    <p:anim calcmode="lin" valueType="num">
                                      <p:cBhvr additive="base">
                                        <p:cTn id="8" dur="500" fill="hold"/>
                                        <p:tgtEl>
                                          <p:spTgt spid="85299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52997"/>
                                        </p:tgtEl>
                                        <p:attrNameLst>
                                          <p:attrName>style.visibility</p:attrName>
                                        </p:attrNameLst>
                                      </p:cBhvr>
                                      <p:to>
                                        <p:strVal val="visible"/>
                                      </p:to>
                                    </p:set>
                                    <p:anim calcmode="lin" valueType="num">
                                      <p:cBhvr additive="base">
                                        <p:cTn id="13" dur="500" fill="hold"/>
                                        <p:tgtEl>
                                          <p:spTgt spid="852997"/>
                                        </p:tgtEl>
                                        <p:attrNameLst>
                                          <p:attrName>ppt_x</p:attrName>
                                        </p:attrNameLst>
                                      </p:cBhvr>
                                      <p:tavLst>
                                        <p:tav tm="0">
                                          <p:val>
                                            <p:strVal val="#ppt_x"/>
                                          </p:val>
                                        </p:tav>
                                        <p:tav tm="100000">
                                          <p:val>
                                            <p:strVal val="#ppt_x"/>
                                          </p:val>
                                        </p:tav>
                                      </p:tavLst>
                                    </p:anim>
                                    <p:anim calcmode="lin" valueType="num">
                                      <p:cBhvr additive="base">
                                        <p:cTn id="14" dur="500" fill="hold"/>
                                        <p:tgtEl>
                                          <p:spTgt spid="85299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53001"/>
                                        </p:tgtEl>
                                        <p:attrNameLst>
                                          <p:attrName>style.visibility</p:attrName>
                                        </p:attrNameLst>
                                      </p:cBhvr>
                                      <p:to>
                                        <p:strVal val="visible"/>
                                      </p:to>
                                    </p:set>
                                    <p:anim calcmode="lin" valueType="num">
                                      <p:cBhvr additive="base">
                                        <p:cTn id="19" dur="500" fill="hold"/>
                                        <p:tgtEl>
                                          <p:spTgt spid="853001"/>
                                        </p:tgtEl>
                                        <p:attrNameLst>
                                          <p:attrName>ppt_x</p:attrName>
                                        </p:attrNameLst>
                                      </p:cBhvr>
                                      <p:tavLst>
                                        <p:tav tm="0">
                                          <p:val>
                                            <p:strVal val="#ppt_x"/>
                                          </p:val>
                                        </p:tav>
                                        <p:tav tm="100000">
                                          <p:val>
                                            <p:strVal val="#ppt_x"/>
                                          </p:val>
                                        </p:tav>
                                      </p:tavLst>
                                    </p:anim>
                                    <p:anim calcmode="lin" valueType="num">
                                      <p:cBhvr additive="base">
                                        <p:cTn id="20" dur="500" fill="hold"/>
                                        <p:tgtEl>
                                          <p:spTgt spid="85300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53046"/>
                                        </p:tgtEl>
                                        <p:attrNameLst>
                                          <p:attrName>style.visibility</p:attrName>
                                        </p:attrNameLst>
                                      </p:cBhvr>
                                      <p:to>
                                        <p:strVal val="visible"/>
                                      </p:to>
                                    </p:set>
                                    <p:anim calcmode="lin" valueType="num">
                                      <p:cBhvr additive="base">
                                        <p:cTn id="31" dur="500" fill="hold"/>
                                        <p:tgtEl>
                                          <p:spTgt spid="853046"/>
                                        </p:tgtEl>
                                        <p:attrNameLst>
                                          <p:attrName>ppt_x</p:attrName>
                                        </p:attrNameLst>
                                      </p:cBhvr>
                                      <p:tavLst>
                                        <p:tav tm="0">
                                          <p:val>
                                            <p:strVal val="#ppt_x"/>
                                          </p:val>
                                        </p:tav>
                                        <p:tav tm="100000">
                                          <p:val>
                                            <p:strVal val="#ppt_x"/>
                                          </p:val>
                                        </p:tav>
                                      </p:tavLst>
                                    </p:anim>
                                    <p:anim calcmode="lin" valueType="num">
                                      <p:cBhvr additive="base">
                                        <p:cTn id="32" dur="500" fill="hold"/>
                                        <p:tgtEl>
                                          <p:spTgt spid="85304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853000"/>
                                        </p:tgtEl>
                                        <p:attrNameLst>
                                          <p:attrName>style.visibility</p:attrName>
                                        </p:attrNameLst>
                                      </p:cBhvr>
                                      <p:to>
                                        <p:strVal val="visible"/>
                                      </p:to>
                                    </p:set>
                                    <p:anim calcmode="lin" valueType="num">
                                      <p:cBhvr additive="base">
                                        <p:cTn id="43" dur="500" fill="hold"/>
                                        <p:tgtEl>
                                          <p:spTgt spid="853000"/>
                                        </p:tgtEl>
                                        <p:attrNameLst>
                                          <p:attrName>ppt_x</p:attrName>
                                        </p:attrNameLst>
                                      </p:cBhvr>
                                      <p:tavLst>
                                        <p:tav tm="0">
                                          <p:val>
                                            <p:strVal val="#ppt_x"/>
                                          </p:val>
                                        </p:tav>
                                        <p:tav tm="100000">
                                          <p:val>
                                            <p:strVal val="#ppt_x"/>
                                          </p:val>
                                        </p:tav>
                                      </p:tavLst>
                                    </p:anim>
                                    <p:anim calcmode="lin" valueType="num">
                                      <p:cBhvr additive="base">
                                        <p:cTn id="44" dur="500" fill="hold"/>
                                        <p:tgtEl>
                                          <p:spTgt spid="853000"/>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52998"/>
                                        </p:tgtEl>
                                        <p:attrNameLst>
                                          <p:attrName>style.visibility</p:attrName>
                                        </p:attrNameLst>
                                      </p:cBhvr>
                                      <p:to>
                                        <p:strVal val="visible"/>
                                      </p:to>
                                    </p:set>
                                    <p:anim calcmode="lin" valueType="num">
                                      <p:cBhvr additive="base">
                                        <p:cTn id="49" dur="500" fill="hold"/>
                                        <p:tgtEl>
                                          <p:spTgt spid="852998"/>
                                        </p:tgtEl>
                                        <p:attrNameLst>
                                          <p:attrName>ppt_x</p:attrName>
                                        </p:attrNameLst>
                                      </p:cBhvr>
                                      <p:tavLst>
                                        <p:tav tm="0">
                                          <p:val>
                                            <p:strVal val="#ppt_x"/>
                                          </p:val>
                                        </p:tav>
                                        <p:tav tm="100000">
                                          <p:val>
                                            <p:strVal val="#ppt_x"/>
                                          </p:val>
                                        </p:tav>
                                      </p:tavLst>
                                    </p:anim>
                                    <p:anim calcmode="lin" valueType="num">
                                      <p:cBhvr additive="base">
                                        <p:cTn id="50" dur="500" fill="hold"/>
                                        <p:tgtEl>
                                          <p:spTgt spid="85299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53002"/>
                                        </p:tgtEl>
                                        <p:attrNameLst>
                                          <p:attrName>style.visibility</p:attrName>
                                        </p:attrNameLst>
                                      </p:cBhvr>
                                      <p:to>
                                        <p:strVal val="visible"/>
                                      </p:to>
                                    </p:set>
                                    <p:anim calcmode="lin" valueType="num">
                                      <p:cBhvr additive="base">
                                        <p:cTn id="55" dur="500" fill="hold"/>
                                        <p:tgtEl>
                                          <p:spTgt spid="853002"/>
                                        </p:tgtEl>
                                        <p:attrNameLst>
                                          <p:attrName>ppt_x</p:attrName>
                                        </p:attrNameLst>
                                      </p:cBhvr>
                                      <p:tavLst>
                                        <p:tav tm="0">
                                          <p:val>
                                            <p:strVal val="#ppt_x"/>
                                          </p:val>
                                        </p:tav>
                                        <p:tav tm="100000">
                                          <p:val>
                                            <p:strVal val="#ppt_x"/>
                                          </p:val>
                                        </p:tav>
                                      </p:tavLst>
                                    </p:anim>
                                    <p:anim calcmode="lin" valueType="num">
                                      <p:cBhvr additive="base">
                                        <p:cTn id="56" dur="500" fill="hold"/>
                                        <p:tgtEl>
                                          <p:spTgt spid="85300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853049"/>
                                        </p:tgtEl>
                                        <p:attrNameLst>
                                          <p:attrName>style.visibility</p:attrName>
                                        </p:attrNameLst>
                                      </p:cBhvr>
                                      <p:to>
                                        <p:strVal val="visible"/>
                                      </p:to>
                                    </p:set>
                                    <p:anim calcmode="lin" valueType="num">
                                      <p:cBhvr additive="base">
                                        <p:cTn id="61" dur="500" fill="hold"/>
                                        <p:tgtEl>
                                          <p:spTgt spid="853049"/>
                                        </p:tgtEl>
                                        <p:attrNameLst>
                                          <p:attrName>ppt_x</p:attrName>
                                        </p:attrNameLst>
                                      </p:cBhvr>
                                      <p:tavLst>
                                        <p:tav tm="0">
                                          <p:val>
                                            <p:strVal val="#ppt_x"/>
                                          </p:val>
                                        </p:tav>
                                        <p:tav tm="100000">
                                          <p:val>
                                            <p:strVal val="#ppt_x"/>
                                          </p:val>
                                        </p:tav>
                                      </p:tavLst>
                                    </p:anim>
                                    <p:anim calcmode="lin" valueType="num">
                                      <p:cBhvr additive="base">
                                        <p:cTn id="62" dur="500" fill="hold"/>
                                        <p:tgtEl>
                                          <p:spTgt spid="853049"/>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853047"/>
                                        </p:tgtEl>
                                        <p:attrNameLst>
                                          <p:attrName>style.visibility</p:attrName>
                                        </p:attrNameLst>
                                      </p:cBhvr>
                                      <p:to>
                                        <p:strVal val="visible"/>
                                      </p:to>
                                    </p:set>
                                    <p:anim calcmode="lin" valueType="num">
                                      <p:cBhvr additive="base">
                                        <p:cTn id="67" dur="500" fill="hold"/>
                                        <p:tgtEl>
                                          <p:spTgt spid="853047"/>
                                        </p:tgtEl>
                                        <p:attrNameLst>
                                          <p:attrName>ppt_x</p:attrName>
                                        </p:attrNameLst>
                                      </p:cBhvr>
                                      <p:tavLst>
                                        <p:tav tm="0">
                                          <p:val>
                                            <p:strVal val="#ppt_x"/>
                                          </p:val>
                                        </p:tav>
                                        <p:tav tm="100000">
                                          <p:val>
                                            <p:strVal val="#ppt_x"/>
                                          </p:val>
                                        </p:tav>
                                      </p:tavLst>
                                    </p:anim>
                                    <p:anim calcmode="lin" valueType="num">
                                      <p:cBhvr additive="base">
                                        <p:cTn id="68" dur="500" fill="hold"/>
                                        <p:tgtEl>
                                          <p:spTgt spid="853047"/>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853050"/>
                                        </p:tgtEl>
                                        <p:attrNameLst>
                                          <p:attrName>style.visibility</p:attrName>
                                        </p:attrNameLst>
                                      </p:cBhvr>
                                      <p:to>
                                        <p:strVal val="visible"/>
                                      </p:to>
                                    </p:set>
                                    <p:anim calcmode="lin" valueType="num">
                                      <p:cBhvr additive="base">
                                        <p:cTn id="73" dur="500" fill="hold"/>
                                        <p:tgtEl>
                                          <p:spTgt spid="853050"/>
                                        </p:tgtEl>
                                        <p:attrNameLst>
                                          <p:attrName>ppt_x</p:attrName>
                                        </p:attrNameLst>
                                      </p:cBhvr>
                                      <p:tavLst>
                                        <p:tav tm="0">
                                          <p:val>
                                            <p:strVal val="#ppt_x"/>
                                          </p:val>
                                        </p:tav>
                                        <p:tav tm="100000">
                                          <p:val>
                                            <p:strVal val="#ppt_x"/>
                                          </p:val>
                                        </p:tav>
                                      </p:tavLst>
                                    </p:anim>
                                    <p:anim calcmode="lin" valueType="num">
                                      <p:cBhvr additive="base">
                                        <p:cTn id="74" dur="500" fill="hold"/>
                                        <p:tgtEl>
                                          <p:spTgt spid="853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997" grpId="0"/>
      <p:bldP spid="852998" grpId="0"/>
      <p:bldP spid="852999" grpId="0"/>
      <p:bldP spid="853000" grpId="0"/>
      <p:bldP spid="853001" grpId="0"/>
      <p:bldP spid="853002" grpId="0"/>
      <p:bldP spid="853046" grpId="0"/>
      <p:bldP spid="853047" grpId="0"/>
      <p:bldP spid="853049" grpId="0"/>
      <p:bldP spid="85305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5042" name="Rectangle 2"/>
          <p:cNvSpPr>
            <a:spLocks noGrp="1" noChangeArrowheads="1"/>
          </p:cNvSpPr>
          <p:nvPr>
            <p:ph type="title"/>
          </p:nvPr>
        </p:nvSpPr>
        <p:spPr/>
        <p:txBody>
          <a:bodyPr/>
          <a:lstStyle/>
          <a:p>
            <a:pPr>
              <a:defRPr/>
            </a:pPr>
            <a:r>
              <a:rPr lang="en-US" sz="3200" smtClean="0"/>
              <a:t>Step 3: Direction of reduction &amp; Code</a:t>
            </a:r>
          </a:p>
        </p:txBody>
      </p:sp>
      <p:sp>
        <p:nvSpPr>
          <p:cNvPr id="855044" name="Text Box 4"/>
          <p:cNvSpPr txBox="1">
            <a:spLocks noChangeArrowheads="1"/>
          </p:cNvSpPr>
          <p:nvPr/>
        </p:nvSpPr>
        <p:spPr bwMode="auto">
          <a:xfrm>
            <a:off x="304800" y="1492250"/>
            <a:ext cx="8401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Given oracle for Cir-Sat,</a:t>
            </a:r>
          </a:p>
          <a:p>
            <a:r>
              <a:rPr lang="en-US" altLang="en-US">
                <a:effectLst/>
              </a:rPr>
              <a:t>we need to be able to solve any NP-Complete problem.</a:t>
            </a:r>
          </a:p>
        </p:txBody>
      </p:sp>
      <p:pic>
        <p:nvPicPr>
          <p:cNvPr id="74756" name="Picture 5"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667000" y="2667000"/>
            <a:ext cx="3810000" cy="4114800"/>
          </a:xfrm>
          <a:noFill/>
          <a:extLst>
            <a:ext uri="{909E8E84-426E-40DD-AFC4-6F175D3DCCD1}">
              <a14:hiddenFill xmlns:a14="http://schemas.microsoft.com/office/drawing/2010/main">
                <a:solidFill>
                  <a:srgbClr val="FFFFFF"/>
                </a:solidFill>
              </a14:hiddenFill>
            </a:ext>
          </a:extLst>
        </p:spPr>
      </p:pic>
      <p:grpSp>
        <p:nvGrpSpPr>
          <p:cNvPr id="2" name="Group 11"/>
          <p:cNvGrpSpPr>
            <a:grpSpLocks/>
          </p:cNvGrpSpPr>
          <p:nvPr/>
        </p:nvGrpSpPr>
        <p:grpSpPr bwMode="auto">
          <a:xfrm>
            <a:off x="4572000" y="4327525"/>
            <a:ext cx="1281113" cy="396875"/>
            <a:chOff x="4002" y="2583"/>
            <a:chExt cx="807" cy="250"/>
          </a:xfrm>
        </p:grpSpPr>
        <p:sp>
          <p:nvSpPr>
            <p:cNvPr id="855050" name="Rectangle 10"/>
            <p:cNvSpPr>
              <a:spLocks noChangeArrowheads="1"/>
            </p:cNvSpPr>
            <p:nvPr/>
          </p:nvSpPr>
          <p:spPr bwMode="auto">
            <a:xfrm>
              <a:off x="4176" y="2640"/>
              <a:ext cx="480" cy="154"/>
            </a:xfrm>
            <a:prstGeom prst="rect">
              <a:avLst/>
            </a:prstGeom>
            <a:solidFill>
              <a:schemeClr val="tx1"/>
            </a:solidFill>
            <a:ln w="38100" cap="sq">
              <a:noFill/>
              <a:miter lim="800000"/>
              <a:headEnd/>
              <a:tailEnd/>
            </a:ln>
            <a:effectLst/>
          </p:spPr>
          <p:txBody>
            <a:bodyPr lIns="274320" rIns="274320" anchor="ctr">
              <a:spAutoFit/>
            </a:bodyPr>
            <a:lstStyle/>
            <a:p>
              <a:pPr>
                <a:defRPr/>
              </a:pPr>
              <a:endParaRPr lang="en-CA"/>
            </a:p>
          </p:txBody>
        </p:sp>
        <p:sp>
          <p:nvSpPr>
            <p:cNvPr id="74762" name="Text Box 7"/>
            <p:cNvSpPr txBox="1">
              <a:spLocks noChangeArrowheads="1"/>
            </p:cNvSpPr>
            <p:nvPr/>
          </p:nvSpPr>
          <p:spPr bwMode="auto">
            <a:xfrm>
              <a:off x="4002" y="2583"/>
              <a:ext cx="80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solidFill>
                    <a:schemeClr val="hlink"/>
                  </a:solidFill>
                  <a:effectLst/>
                </a:rPr>
                <a:t>Cir-Sat</a:t>
              </a:r>
            </a:p>
          </p:txBody>
        </p:sp>
      </p:grpSp>
      <p:grpSp>
        <p:nvGrpSpPr>
          <p:cNvPr id="3" name="Group 12"/>
          <p:cNvGrpSpPr>
            <a:grpSpLocks/>
          </p:cNvGrpSpPr>
          <p:nvPr/>
        </p:nvGrpSpPr>
        <p:grpSpPr bwMode="auto">
          <a:xfrm>
            <a:off x="3276600" y="2590800"/>
            <a:ext cx="1260475" cy="396875"/>
            <a:chOff x="4320" y="1632"/>
            <a:chExt cx="794" cy="250"/>
          </a:xfrm>
        </p:grpSpPr>
        <p:sp>
          <p:nvSpPr>
            <p:cNvPr id="855049" name="Rectangle 9"/>
            <p:cNvSpPr>
              <a:spLocks noChangeArrowheads="1"/>
            </p:cNvSpPr>
            <p:nvPr/>
          </p:nvSpPr>
          <p:spPr bwMode="auto">
            <a:xfrm>
              <a:off x="4486" y="1718"/>
              <a:ext cx="480" cy="154"/>
            </a:xfrm>
            <a:prstGeom prst="rect">
              <a:avLst/>
            </a:prstGeom>
            <a:solidFill>
              <a:schemeClr val="tx1"/>
            </a:solidFill>
            <a:ln w="38100" cap="sq">
              <a:noFill/>
              <a:miter lim="800000"/>
              <a:headEnd/>
              <a:tailEnd/>
            </a:ln>
            <a:effectLst/>
          </p:spPr>
          <p:txBody>
            <a:bodyPr lIns="274320" rIns="274320" anchor="ctr">
              <a:spAutoFit/>
            </a:bodyPr>
            <a:lstStyle/>
            <a:p>
              <a:pPr>
                <a:defRPr/>
              </a:pPr>
              <a:endParaRPr lang="en-CA"/>
            </a:p>
          </p:txBody>
        </p:sp>
        <p:sp>
          <p:nvSpPr>
            <p:cNvPr id="74760" name="Text Box 8"/>
            <p:cNvSpPr txBox="1">
              <a:spLocks noChangeArrowheads="1"/>
            </p:cNvSpPr>
            <p:nvPr/>
          </p:nvSpPr>
          <p:spPr bwMode="auto">
            <a:xfrm>
              <a:off x="4320" y="1632"/>
              <a:ext cx="79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solidFill>
                    <a:schemeClr val="hlink"/>
                  </a:solidFill>
                  <a:effectLst/>
                </a:rPr>
                <a:t>P</a:t>
              </a:r>
              <a:r>
                <a:rPr lang="en-US" altLang="en-US" sz="2000" baseline="-25000">
                  <a:solidFill>
                    <a:schemeClr val="hlink"/>
                  </a:solidFill>
                  <a:effectLst/>
                </a:rPr>
                <a:t>arbitrary</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55044">
                                            <p:txEl>
                                              <p:pRg st="0" end="0"/>
                                            </p:txEl>
                                          </p:spTgt>
                                        </p:tgtEl>
                                        <p:attrNameLst>
                                          <p:attrName>style.visibility</p:attrName>
                                        </p:attrNameLst>
                                      </p:cBhvr>
                                      <p:to>
                                        <p:strVal val="visible"/>
                                      </p:to>
                                    </p:set>
                                    <p:anim calcmode="lin" valueType="num">
                                      <p:cBhvr additive="base">
                                        <p:cTn id="7" dur="500" fill="hold"/>
                                        <p:tgtEl>
                                          <p:spTgt spid="85504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5504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855044">
                                            <p:txEl>
                                              <p:pRg st="1" end="1"/>
                                            </p:txEl>
                                          </p:spTgt>
                                        </p:tgtEl>
                                        <p:attrNameLst>
                                          <p:attrName>style.visibility</p:attrName>
                                        </p:attrNameLst>
                                      </p:cBhvr>
                                      <p:to>
                                        <p:strVal val="visible"/>
                                      </p:to>
                                    </p:set>
                                    <p:anim calcmode="lin" valueType="num">
                                      <p:cBhvr additive="base">
                                        <p:cTn id="17" dur="500" fill="hold"/>
                                        <p:tgtEl>
                                          <p:spTgt spid="85504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55044">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11"/>
          <p:cNvSpPr txBox="1">
            <a:spLocks noChangeArrowheads="1"/>
          </p:cNvSpPr>
          <p:nvPr/>
        </p:nvSpPr>
        <p:spPr bwMode="auto">
          <a:xfrm>
            <a:off x="5486400" y="1843088"/>
            <a:ext cx="668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75779" name="Text Box 12"/>
          <p:cNvSpPr txBox="1">
            <a:spLocks noChangeArrowheads="1"/>
          </p:cNvSpPr>
          <p:nvPr/>
        </p:nvSpPr>
        <p:spPr bwMode="auto">
          <a:xfrm>
            <a:off x="7467600" y="1833563"/>
            <a:ext cx="747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S</a:t>
            </a:r>
          </a:p>
        </p:txBody>
      </p:sp>
      <p:grpSp>
        <p:nvGrpSpPr>
          <p:cNvPr id="75780" name="Group 13"/>
          <p:cNvGrpSpPr>
            <a:grpSpLocks/>
          </p:cNvGrpSpPr>
          <p:nvPr/>
        </p:nvGrpSpPr>
        <p:grpSpPr bwMode="auto">
          <a:xfrm>
            <a:off x="381000" y="2030413"/>
            <a:ext cx="4727575" cy="4854575"/>
            <a:chOff x="168" y="1279"/>
            <a:chExt cx="2978" cy="3058"/>
          </a:xfrm>
        </p:grpSpPr>
        <p:sp>
          <p:nvSpPr>
            <p:cNvPr id="75787" name="Text Box 14"/>
            <p:cNvSpPr txBox="1">
              <a:spLocks noChangeArrowheads="1"/>
            </p:cNvSpPr>
            <p:nvPr/>
          </p:nvSpPr>
          <p:spPr bwMode="auto">
            <a:xfrm>
              <a:off x="2478" y="1279"/>
              <a:ext cx="66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3</a:t>
              </a:r>
              <a:endParaRPr lang="en-US" altLang="en-US" sz="4400">
                <a:effectLst/>
                <a:latin typeface="Arial Rounded MT Bold" pitchFamily="34" charset="0"/>
              </a:endParaRPr>
            </a:p>
          </p:txBody>
        </p:sp>
        <p:sp>
          <p:nvSpPr>
            <p:cNvPr id="75788" name="Text Box 15"/>
            <p:cNvSpPr txBox="1">
              <a:spLocks noChangeArrowheads="1"/>
            </p:cNvSpPr>
            <p:nvPr/>
          </p:nvSpPr>
          <p:spPr bwMode="auto">
            <a:xfrm>
              <a:off x="1442"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2</a:t>
              </a:r>
              <a:endParaRPr lang="en-US" altLang="en-US" sz="4400">
                <a:effectLst/>
                <a:latin typeface="Arial Rounded MT Bold" pitchFamily="34" charset="0"/>
              </a:endParaRPr>
            </a:p>
          </p:txBody>
        </p:sp>
        <p:sp>
          <p:nvSpPr>
            <p:cNvPr id="75789" name="Text Box 16"/>
            <p:cNvSpPr txBox="1">
              <a:spLocks noChangeArrowheads="1"/>
            </p:cNvSpPr>
            <p:nvPr/>
          </p:nvSpPr>
          <p:spPr bwMode="auto">
            <a:xfrm>
              <a:off x="441" y="1279"/>
              <a:ext cx="66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4400">
                  <a:solidFill>
                    <a:schemeClr val="tx2"/>
                  </a:solidFill>
                  <a:effectLst/>
                  <a:latin typeface="Arial Rounded MT Bold" pitchFamily="34" charset="0"/>
                </a:rPr>
                <a:t>x</a:t>
              </a:r>
              <a:r>
                <a:rPr lang="en-US" altLang="en-US" sz="4400" baseline="-25000">
                  <a:solidFill>
                    <a:schemeClr val="tx2"/>
                  </a:solidFill>
                  <a:effectLst/>
                  <a:latin typeface="Arial Rounded MT Bold" pitchFamily="34" charset="0"/>
                </a:rPr>
                <a:t>1</a:t>
              </a:r>
              <a:endParaRPr lang="en-US" altLang="en-US" sz="4400">
                <a:effectLst/>
                <a:latin typeface="Arial Rounded MT Bold" pitchFamily="34" charset="0"/>
              </a:endParaRPr>
            </a:p>
          </p:txBody>
        </p:sp>
        <p:sp>
          <p:nvSpPr>
            <p:cNvPr id="75790" name="AutoShape 1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75791" name="AutoShape 18"/>
            <p:cNvSpPr>
              <a:spLocks noChangeArrowheads="1"/>
            </p:cNvSpPr>
            <p:nvPr/>
          </p:nvSpPr>
          <p:spPr bwMode="auto">
            <a:xfrm rot="5400000" flipV="1">
              <a:off x="2550" y="2067"/>
              <a:ext cx="640" cy="49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sp>
          <p:nvSpPr>
            <p:cNvPr id="75792" name="AutoShape 19"/>
            <p:cNvSpPr>
              <a:spLocks noChangeArrowheads="1"/>
            </p:cNvSpPr>
            <p:nvPr/>
          </p:nvSpPr>
          <p:spPr bwMode="auto">
            <a:xfrm rot="5400000" flipV="1">
              <a:off x="1315" y="1971"/>
              <a:ext cx="640" cy="68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sp>
          <p:nvSpPr>
            <p:cNvPr id="75793" name="AutoShape 2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AND</a:t>
              </a:r>
            </a:p>
          </p:txBody>
        </p:sp>
        <p:cxnSp>
          <p:nvCxnSpPr>
            <p:cNvPr id="75794" name="AutoShape 21"/>
            <p:cNvCxnSpPr>
              <a:cxnSpLocks noChangeShapeType="1"/>
              <a:stCxn id="75789" idx="2"/>
              <a:endCxn id="75793"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795" name="AutoShape 22"/>
            <p:cNvCxnSpPr>
              <a:cxnSpLocks noChangeShapeType="1"/>
              <a:stCxn id="75788" idx="2"/>
              <a:endCxn id="75793"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796" name="AutoShape 23"/>
            <p:cNvCxnSpPr>
              <a:cxnSpLocks noChangeShapeType="1"/>
              <a:stCxn id="75789" idx="2"/>
              <a:endCxn id="75792"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797" name="AutoShape 24"/>
            <p:cNvCxnSpPr>
              <a:cxnSpLocks noChangeShapeType="1"/>
              <a:stCxn id="75787" idx="2"/>
              <a:endCxn id="75792"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798" name="AutoShape 25"/>
            <p:cNvCxnSpPr>
              <a:cxnSpLocks noChangeShapeType="1"/>
              <a:stCxn id="75787" idx="2"/>
              <a:endCxn id="75791"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799" name="AutoShape 26"/>
            <p:cNvCxnSpPr>
              <a:cxnSpLocks noChangeShapeType="1"/>
              <a:stCxn id="75788" idx="2"/>
              <a:endCxn id="75791"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5800" name="AutoShape 2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OR</a:t>
              </a:r>
            </a:p>
          </p:txBody>
        </p:sp>
        <p:cxnSp>
          <p:nvCxnSpPr>
            <p:cNvPr id="75801" name="AutoShape 28"/>
            <p:cNvCxnSpPr>
              <a:cxnSpLocks noChangeShapeType="1"/>
              <a:stCxn id="75793" idx="3"/>
              <a:endCxn id="75790"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802" name="AutoShape 29"/>
            <p:cNvCxnSpPr>
              <a:cxnSpLocks noChangeShapeType="1"/>
              <a:stCxn id="75792" idx="3"/>
              <a:endCxn id="75790"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803" name="AutoShape 30"/>
            <p:cNvCxnSpPr>
              <a:cxnSpLocks noChangeShapeType="1"/>
              <a:stCxn id="75805" idx="3"/>
              <a:endCxn id="75800"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804" name="AutoShape 31"/>
            <p:cNvCxnSpPr>
              <a:cxnSpLocks noChangeShapeType="1"/>
              <a:stCxn id="75790" idx="3"/>
              <a:endCxn id="75800"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5805" name="AutoShape 3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NOT</a:t>
              </a:r>
            </a:p>
          </p:txBody>
        </p:sp>
        <p:cxnSp>
          <p:nvCxnSpPr>
            <p:cNvPr id="75806" name="AutoShape 33"/>
            <p:cNvCxnSpPr>
              <a:cxnSpLocks noChangeShapeType="1"/>
              <a:stCxn id="75791" idx="3"/>
              <a:endCxn id="75805"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807" name="AutoShape 34"/>
            <p:cNvCxnSpPr>
              <a:cxnSpLocks noChangeShapeType="1"/>
              <a:stCxn id="75800"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75781" name="Group 35"/>
          <p:cNvGrpSpPr>
            <a:grpSpLocks/>
          </p:cNvGrpSpPr>
          <p:nvPr/>
        </p:nvGrpSpPr>
        <p:grpSpPr bwMode="auto">
          <a:xfrm>
            <a:off x="1236663" y="2057400"/>
            <a:ext cx="3871912" cy="533400"/>
            <a:chOff x="384" y="672"/>
            <a:chExt cx="2439" cy="336"/>
          </a:xfrm>
        </p:grpSpPr>
        <p:sp>
          <p:nvSpPr>
            <p:cNvPr id="75784" name="Text Box 36"/>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 F</a:t>
              </a:r>
            </a:p>
          </p:txBody>
        </p:sp>
        <p:sp>
          <p:nvSpPr>
            <p:cNvPr id="75785" name="Text Box 37"/>
            <p:cNvSpPr txBox="1">
              <a:spLocks noChangeArrowheads="1"/>
            </p:cNvSpPr>
            <p:nvPr/>
          </p:nvSpPr>
          <p:spPr bwMode="auto">
            <a:xfrm>
              <a:off x="1392" y="67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sp>
          <p:nvSpPr>
            <p:cNvPr id="75786" name="Text Box 38"/>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F</a:t>
              </a:r>
            </a:p>
          </p:txBody>
        </p:sp>
      </p:grpSp>
      <p:sp>
        <p:nvSpPr>
          <p:cNvPr id="863272" name="Rectangle 40"/>
          <p:cNvSpPr>
            <a:spLocks noGrp="1" noChangeArrowheads="1"/>
          </p:cNvSpPr>
          <p:nvPr>
            <p:ph type="title"/>
          </p:nvPr>
        </p:nvSpPr>
        <p:spPr>
          <a:xfrm>
            <a:off x="685800" y="-228600"/>
            <a:ext cx="7772400" cy="1143000"/>
          </a:xfrm>
        </p:spPr>
        <p:txBody>
          <a:bodyPr/>
          <a:lstStyle/>
          <a:p>
            <a:pPr>
              <a:defRPr/>
            </a:pPr>
            <a:r>
              <a:rPr lang="en-US" smtClean="0"/>
              <a:t>Step 4: Look for similarities</a:t>
            </a:r>
          </a:p>
        </p:txBody>
      </p:sp>
      <p:sp>
        <p:nvSpPr>
          <p:cNvPr id="863273" name="Text Box 41"/>
          <p:cNvSpPr txBox="1">
            <a:spLocks noChangeArrowheads="1"/>
          </p:cNvSpPr>
          <p:nvPr/>
        </p:nvSpPr>
        <p:spPr bwMode="auto">
          <a:xfrm>
            <a:off x="6126163" y="4789488"/>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4400">
                <a:solidFill>
                  <a:schemeClr val="hlink"/>
                </a:solidFill>
                <a:effectLst/>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63273"/>
                                        </p:tgtEl>
                                        <p:attrNameLst>
                                          <p:attrName>style.visibility</p:attrName>
                                        </p:attrNameLst>
                                      </p:cBhvr>
                                      <p:to>
                                        <p:strVal val="visible"/>
                                      </p:to>
                                    </p:set>
                                    <p:anim calcmode="lin" valueType="num">
                                      <p:cBhvr additive="base">
                                        <p:cTn id="7" dur="500" fill="hold"/>
                                        <p:tgtEl>
                                          <p:spTgt spid="863273"/>
                                        </p:tgtEl>
                                        <p:attrNameLst>
                                          <p:attrName>ppt_x</p:attrName>
                                        </p:attrNameLst>
                                      </p:cBhvr>
                                      <p:tavLst>
                                        <p:tav tm="0">
                                          <p:val>
                                            <p:strVal val="#ppt_x"/>
                                          </p:val>
                                        </p:tav>
                                        <p:tav tm="100000">
                                          <p:val>
                                            <p:strVal val="#ppt_x"/>
                                          </p:val>
                                        </p:tav>
                                      </p:tavLst>
                                    </p:anim>
                                    <p:anim calcmode="lin" valueType="num">
                                      <p:cBhvr additive="base">
                                        <p:cTn id="8" dur="500" fill="hold"/>
                                        <p:tgtEl>
                                          <p:spTgt spid="8632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327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685800"/>
            <a:ext cx="5503863" cy="5943600"/>
          </a:xfrm>
          <a:noFill/>
          <a:extLst>
            <a:ext uri="{909E8E84-426E-40DD-AFC4-6F175D3DCCD1}">
              <a14:hiddenFill xmlns:a14="http://schemas.microsoft.com/office/drawing/2010/main">
                <a:solidFill>
                  <a:srgbClr val="FFFFFF"/>
                </a:solidFill>
              </a14:hiddenFill>
            </a:ext>
          </a:extLst>
        </p:spPr>
      </p:pic>
      <p:sp>
        <p:nvSpPr>
          <p:cNvPr id="995331" name="Rectangle 3"/>
          <p:cNvSpPr>
            <a:spLocks noGrp="1" noChangeArrowheads="1"/>
          </p:cNvSpPr>
          <p:nvPr>
            <p:ph type="title"/>
          </p:nvPr>
        </p:nvSpPr>
        <p:spPr>
          <a:xfrm>
            <a:off x="685800" y="-228600"/>
            <a:ext cx="7772400" cy="1143000"/>
          </a:xfrm>
        </p:spPr>
        <p:txBody>
          <a:bodyPr/>
          <a:lstStyle/>
          <a:p>
            <a:pPr>
              <a:defRPr/>
            </a:pPr>
            <a:r>
              <a:rPr lang="en-US" smtClean="0"/>
              <a:t>Step 5: Instance Map</a:t>
            </a:r>
          </a:p>
        </p:txBody>
      </p:sp>
      <p:sp>
        <p:nvSpPr>
          <p:cNvPr id="76804" name="Oval 4"/>
          <p:cNvSpPr>
            <a:spLocks noChangeArrowheads="1"/>
          </p:cNvSpPr>
          <p:nvPr/>
        </p:nvSpPr>
        <p:spPr bwMode="auto">
          <a:xfrm>
            <a:off x="2590800" y="2693988"/>
            <a:ext cx="3494088" cy="735012"/>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89" name="Rectangle 89"/>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819316" name="Text Box 116"/>
          <p:cNvSpPr txBox="1">
            <a:spLocks noChangeArrowheads="1"/>
          </p:cNvSpPr>
          <p:nvPr/>
        </p:nvSpPr>
        <p:spPr bwMode="auto">
          <a:xfrm>
            <a:off x="5105400" y="-90488"/>
            <a:ext cx="21923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 </a:t>
            </a:r>
            <a:r>
              <a:rPr lang="en-US" altLang="en-US">
                <a:effectLst/>
                <a:latin typeface="Symbol" pitchFamily="18" charset="2"/>
                <a:sym typeface="Symbol" pitchFamily="18" charset="2"/>
              </a:rPr>
              <a:t></a:t>
            </a:r>
            <a:r>
              <a:rPr lang="en-US" altLang="en-US">
                <a:effectLst/>
              </a:rPr>
              <a:t> circuit </a:t>
            </a:r>
          </a:p>
        </p:txBody>
      </p:sp>
      <p:sp>
        <p:nvSpPr>
          <p:cNvPr id="819319" name="Text Box 119"/>
          <p:cNvSpPr txBox="1">
            <a:spLocks noChangeArrowheads="1"/>
          </p:cNvSpPr>
          <p:nvPr/>
        </p:nvSpPr>
        <p:spPr bwMode="auto">
          <a:xfrm>
            <a:off x="609600" y="457200"/>
            <a:ext cx="8534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We have a poly-time alg </a:t>
            </a:r>
            <a:r>
              <a:rPr lang="en-US" altLang="en-US">
                <a:solidFill>
                  <a:srgbClr val="00FFCC"/>
                </a:solidFill>
                <a:effectLst/>
              </a:rPr>
              <a:t>Valid(I,S)</a:t>
            </a:r>
            <a:r>
              <a:rPr lang="en-US" altLang="en-US">
                <a:effectLst/>
              </a:rPr>
              <a:t> to test </a:t>
            </a:r>
            <a:br>
              <a:rPr lang="en-US" altLang="en-US">
                <a:effectLst/>
              </a:rPr>
            </a:br>
            <a:r>
              <a:rPr lang="en-US" altLang="en-US">
                <a:effectLst/>
              </a:rPr>
              <a:t> whether or not </a:t>
            </a:r>
            <a:r>
              <a:rPr lang="en-US" altLang="en-US">
                <a:solidFill>
                  <a:srgbClr val="00FFCC"/>
                </a:solidFill>
                <a:effectLst/>
              </a:rPr>
              <a:t>S</a:t>
            </a:r>
            <a:r>
              <a:rPr lang="en-US" altLang="en-US">
                <a:effectLst/>
              </a:rPr>
              <a:t> is a valid solution for </a:t>
            </a:r>
            <a:r>
              <a:rPr lang="en-US" altLang="en-US">
                <a:solidFill>
                  <a:srgbClr val="00FFCC"/>
                </a:solidFill>
                <a:effectLst/>
              </a:rPr>
              <a:t>I</a:t>
            </a:r>
            <a:r>
              <a:rPr lang="en-US" altLang="en-US">
                <a:effectLst/>
              </a:rPr>
              <a:t>.          </a:t>
            </a:r>
            <a:endParaRPr lang="en-US" altLang="en-US" sz="3200">
              <a:solidFill>
                <a:schemeClr val="accent2"/>
              </a:solidFill>
              <a:effectLst/>
            </a:endParaRPr>
          </a:p>
        </p:txBody>
      </p:sp>
      <p:sp>
        <p:nvSpPr>
          <p:cNvPr id="819321" name="AutoShape 121"/>
          <p:cNvSpPr>
            <a:spLocks noChangeArrowheads="1"/>
          </p:cNvSpPr>
          <p:nvPr/>
        </p:nvSpPr>
        <p:spPr bwMode="auto">
          <a:xfrm>
            <a:off x="2982913" y="1371600"/>
            <a:ext cx="354012" cy="319088"/>
          </a:xfrm>
          <a:prstGeom prst="downArrow">
            <a:avLst>
              <a:gd name="adj1" fmla="val 50000"/>
              <a:gd name="adj2" fmla="val 25000"/>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9325" name="Text Box 125"/>
          <p:cNvSpPr txBox="1">
            <a:spLocks noChangeArrowheads="1"/>
          </p:cNvSpPr>
          <p:nvPr/>
        </p:nvSpPr>
        <p:spPr bwMode="auto">
          <a:xfrm>
            <a:off x="493713" y="1647825"/>
            <a:ext cx="8366125"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sym typeface="Symbol" pitchFamily="18" charset="2"/>
              </a:rPr>
              <a:t>Let </a:t>
            </a:r>
            <a:r>
              <a:rPr lang="en-US" altLang="en-US">
                <a:solidFill>
                  <a:srgbClr val="FF00FF"/>
                </a:solidFill>
                <a:effectLst/>
              </a:rPr>
              <a:t>Valid</a:t>
            </a:r>
            <a:r>
              <a:rPr lang="en-US" altLang="en-US" baseline="-25000">
                <a:solidFill>
                  <a:srgbClr val="FF00FF"/>
                </a:solidFill>
                <a:effectLst/>
              </a:rPr>
              <a:t>n</a:t>
            </a:r>
            <a:r>
              <a:rPr lang="en-US" altLang="en-US">
                <a:solidFill>
                  <a:srgbClr val="FF00FF"/>
                </a:solidFill>
                <a:effectLst/>
              </a:rPr>
              <a:t>(I,S)</a:t>
            </a:r>
            <a:r>
              <a:rPr lang="en-US" altLang="en-US">
                <a:effectLst/>
              </a:rPr>
              <a:t> be a circuit:</a:t>
            </a:r>
          </a:p>
          <a:p>
            <a:pPr lvl="1" eaLnBrk="1" hangingPunct="1">
              <a:buFontTx/>
              <a:buChar char="•"/>
            </a:pPr>
            <a:r>
              <a:rPr lang="en-US" altLang="en-US">
                <a:solidFill>
                  <a:srgbClr val="FF00FF"/>
                </a:solidFill>
                <a:effectLst/>
              </a:rPr>
              <a:t>I</a:t>
            </a:r>
            <a:r>
              <a:rPr lang="en-US" altLang="en-US">
                <a:effectLst/>
              </a:rPr>
              <a:t> is a bit string representing an instance </a:t>
            </a:r>
            <a:r>
              <a:rPr lang="en-US" altLang="en-US">
                <a:solidFill>
                  <a:srgbClr val="00FFCC"/>
                </a:solidFill>
                <a:effectLst/>
              </a:rPr>
              <a:t>I</a:t>
            </a:r>
            <a:r>
              <a:rPr lang="en-US" altLang="en-US">
                <a:effectLst/>
              </a:rPr>
              <a:t>.</a:t>
            </a:r>
          </a:p>
          <a:p>
            <a:pPr lvl="1" eaLnBrk="1" hangingPunct="1">
              <a:buFontTx/>
              <a:buChar char="•"/>
            </a:pPr>
            <a:r>
              <a:rPr lang="en-US" altLang="en-US">
                <a:solidFill>
                  <a:srgbClr val="FF00FF"/>
                </a:solidFill>
                <a:effectLst/>
              </a:rPr>
              <a:t>S</a:t>
            </a:r>
            <a:r>
              <a:rPr lang="en-US" altLang="en-US">
                <a:effectLst/>
              </a:rPr>
              <a:t> is a bit string representing a solution </a:t>
            </a:r>
            <a:r>
              <a:rPr lang="en-US" altLang="en-US">
                <a:solidFill>
                  <a:srgbClr val="00FFCC"/>
                </a:solidFill>
                <a:effectLst/>
              </a:rPr>
              <a:t>S</a:t>
            </a:r>
            <a:r>
              <a:rPr lang="en-US" altLang="en-US">
                <a:effectLst/>
              </a:rPr>
              <a:t>.</a:t>
            </a:r>
          </a:p>
          <a:p>
            <a:pPr lvl="1">
              <a:buFontTx/>
              <a:buChar char="•"/>
            </a:pPr>
            <a:r>
              <a:rPr lang="en-US" altLang="en-US">
                <a:effectLst/>
              </a:rPr>
              <a:t>Outputs </a:t>
            </a:r>
            <a:r>
              <a:rPr lang="en-US" altLang="en-US">
                <a:solidFill>
                  <a:srgbClr val="66FF33"/>
                </a:solidFill>
                <a:effectLst/>
              </a:rPr>
              <a:t>T</a:t>
            </a:r>
            <a:r>
              <a:rPr lang="en-US" altLang="en-US">
                <a:effectLst/>
              </a:rPr>
              <a:t> if  </a:t>
            </a:r>
            <a:r>
              <a:rPr lang="en-US" altLang="en-US">
                <a:solidFill>
                  <a:srgbClr val="00FFCC"/>
                </a:solidFill>
                <a:effectLst/>
              </a:rPr>
              <a:t>S</a:t>
            </a:r>
            <a:r>
              <a:rPr lang="en-US" altLang="en-US">
                <a:effectLst/>
              </a:rPr>
              <a:t> is an encoding of a valid solution of </a:t>
            </a:r>
            <a:r>
              <a:rPr lang="en-US" altLang="en-US">
                <a:solidFill>
                  <a:srgbClr val="00FFCC"/>
                </a:solidFill>
                <a:effectLst/>
              </a:rPr>
              <a:t>I.</a:t>
            </a:r>
          </a:p>
          <a:p>
            <a:pPr lvl="1" eaLnBrk="1" hangingPunct="1">
              <a:buFontTx/>
              <a:buChar char="•"/>
            </a:pPr>
            <a:endParaRPr lang="en-US" altLang="en-US">
              <a:effectLst/>
            </a:endParaRPr>
          </a:p>
        </p:txBody>
      </p:sp>
      <p:sp>
        <p:nvSpPr>
          <p:cNvPr id="819314" name="Text Box 114"/>
          <p:cNvSpPr txBox="1">
            <a:spLocks noChangeArrowheads="1"/>
          </p:cNvSpPr>
          <p:nvPr/>
        </p:nvSpPr>
        <p:spPr bwMode="auto">
          <a:xfrm>
            <a:off x="4381500" y="4241800"/>
            <a:ext cx="6683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grpSp>
        <p:nvGrpSpPr>
          <p:cNvPr id="2" name="Group 216"/>
          <p:cNvGrpSpPr>
            <a:grpSpLocks/>
          </p:cNvGrpSpPr>
          <p:nvPr/>
        </p:nvGrpSpPr>
        <p:grpSpPr bwMode="auto">
          <a:xfrm>
            <a:off x="2686050" y="4233863"/>
            <a:ext cx="6076950" cy="2532062"/>
            <a:chOff x="1692" y="2667"/>
            <a:chExt cx="3828" cy="1595"/>
          </a:xfrm>
        </p:grpSpPr>
        <p:sp>
          <p:nvSpPr>
            <p:cNvPr id="819209" name="Line 9"/>
            <p:cNvSpPr>
              <a:spLocks noChangeShapeType="1"/>
            </p:cNvSpPr>
            <p:nvPr/>
          </p:nvSpPr>
          <p:spPr bwMode="auto">
            <a:xfrm>
              <a:off x="3754"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0" name="Line 10"/>
            <p:cNvSpPr>
              <a:spLocks noChangeShapeType="1"/>
            </p:cNvSpPr>
            <p:nvPr/>
          </p:nvSpPr>
          <p:spPr bwMode="auto">
            <a:xfrm>
              <a:off x="3777"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1" name="Line 11"/>
            <p:cNvSpPr>
              <a:spLocks noChangeShapeType="1"/>
            </p:cNvSpPr>
            <p:nvPr/>
          </p:nvSpPr>
          <p:spPr bwMode="auto">
            <a:xfrm>
              <a:off x="3800"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2" name="Line 12"/>
            <p:cNvSpPr>
              <a:spLocks noChangeShapeType="1"/>
            </p:cNvSpPr>
            <p:nvPr/>
          </p:nvSpPr>
          <p:spPr bwMode="auto">
            <a:xfrm>
              <a:off x="3823"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3" name="Line 13"/>
            <p:cNvSpPr>
              <a:spLocks noChangeShapeType="1"/>
            </p:cNvSpPr>
            <p:nvPr/>
          </p:nvSpPr>
          <p:spPr bwMode="auto">
            <a:xfrm>
              <a:off x="3846"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4" name="Line 14"/>
            <p:cNvSpPr>
              <a:spLocks noChangeShapeType="1"/>
            </p:cNvSpPr>
            <p:nvPr/>
          </p:nvSpPr>
          <p:spPr bwMode="auto">
            <a:xfrm>
              <a:off x="3869"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5" name="Line 15"/>
            <p:cNvSpPr>
              <a:spLocks noChangeShapeType="1"/>
            </p:cNvSpPr>
            <p:nvPr/>
          </p:nvSpPr>
          <p:spPr bwMode="auto">
            <a:xfrm>
              <a:off x="3892"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6" name="Line 16"/>
            <p:cNvSpPr>
              <a:spLocks noChangeShapeType="1"/>
            </p:cNvSpPr>
            <p:nvPr/>
          </p:nvSpPr>
          <p:spPr bwMode="auto">
            <a:xfrm>
              <a:off x="3915"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7" name="Line 17"/>
            <p:cNvSpPr>
              <a:spLocks noChangeShapeType="1"/>
            </p:cNvSpPr>
            <p:nvPr/>
          </p:nvSpPr>
          <p:spPr bwMode="auto">
            <a:xfrm>
              <a:off x="3938"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8" name="Line 18"/>
            <p:cNvSpPr>
              <a:spLocks noChangeShapeType="1"/>
            </p:cNvSpPr>
            <p:nvPr/>
          </p:nvSpPr>
          <p:spPr bwMode="auto">
            <a:xfrm>
              <a:off x="3961"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19" name="Line 19"/>
            <p:cNvSpPr>
              <a:spLocks noChangeShapeType="1"/>
            </p:cNvSpPr>
            <p:nvPr/>
          </p:nvSpPr>
          <p:spPr bwMode="auto">
            <a:xfrm>
              <a:off x="3984"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0" name="Line 20"/>
            <p:cNvSpPr>
              <a:spLocks noChangeShapeType="1"/>
            </p:cNvSpPr>
            <p:nvPr/>
          </p:nvSpPr>
          <p:spPr bwMode="auto">
            <a:xfrm>
              <a:off x="4007"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1" name="Line 21"/>
            <p:cNvSpPr>
              <a:spLocks noChangeShapeType="1"/>
            </p:cNvSpPr>
            <p:nvPr/>
          </p:nvSpPr>
          <p:spPr bwMode="auto">
            <a:xfrm>
              <a:off x="4030"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2" name="Line 22"/>
            <p:cNvSpPr>
              <a:spLocks noChangeShapeType="1"/>
            </p:cNvSpPr>
            <p:nvPr/>
          </p:nvSpPr>
          <p:spPr bwMode="auto">
            <a:xfrm>
              <a:off x="4053"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3" name="Line 23"/>
            <p:cNvSpPr>
              <a:spLocks noChangeShapeType="1"/>
            </p:cNvSpPr>
            <p:nvPr/>
          </p:nvSpPr>
          <p:spPr bwMode="auto">
            <a:xfrm>
              <a:off x="4076"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4" name="Line 24"/>
            <p:cNvSpPr>
              <a:spLocks noChangeShapeType="1"/>
            </p:cNvSpPr>
            <p:nvPr/>
          </p:nvSpPr>
          <p:spPr bwMode="auto">
            <a:xfrm>
              <a:off x="4099"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5" name="Line 25"/>
            <p:cNvSpPr>
              <a:spLocks noChangeShapeType="1"/>
            </p:cNvSpPr>
            <p:nvPr/>
          </p:nvSpPr>
          <p:spPr bwMode="auto">
            <a:xfrm>
              <a:off x="4122"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6" name="Line 26"/>
            <p:cNvSpPr>
              <a:spLocks noChangeShapeType="1"/>
            </p:cNvSpPr>
            <p:nvPr/>
          </p:nvSpPr>
          <p:spPr bwMode="auto">
            <a:xfrm>
              <a:off x="4145"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7" name="Line 27"/>
            <p:cNvSpPr>
              <a:spLocks noChangeShapeType="1"/>
            </p:cNvSpPr>
            <p:nvPr/>
          </p:nvSpPr>
          <p:spPr bwMode="auto">
            <a:xfrm>
              <a:off x="4168"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8" name="Line 28"/>
            <p:cNvSpPr>
              <a:spLocks noChangeShapeType="1"/>
            </p:cNvSpPr>
            <p:nvPr/>
          </p:nvSpPr>
          <p:spPr bwMode="auto">
            <a:xfrm>
              <a:off x="4191"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29" name="Line 29"/>
            <p:cNvSpPr>
              <a:spLocks noChangeShapeType="1"/>
            </p:cNvSpPr>
            <p:nvPr/>
          </p:nvSpPr>
          <p:spPr bwMode="auto">
            <a:xfrm>
              <a:off x="4214"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0" name="Line 30"/>
            <p:cNvSpPr>
              <a:spLocks noChangeShapeType="1"/>
            </p:cNvSpPr>
            <p:nvPr/>
          </p:nvSpPr>
          <p:spPr bwMode="auto">
            <a:xfrm>
              <a:off x="4237"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1" name="Line 31"/>
            <p:cNvSpPr>
              <a:spLocks noChangeShapeType="1"/>
            </p:cNvSpPr>
            <p:nvPr/>
          </p:nvSpPr>
          <p:spPr bwMode="auto">
            <a:xfrm>
              <a:off x="4260"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2" name="Line 32"/>
            <p:cNvSpPr>
              <a:spLocks noChangeShapeType="1"/>
            </p:cNvSpPr>
            <p:nvPr/>
          </p:nvSpPr>
          <p:spPr bwMode="auto">
            <a:xfrm>
              <a:off x="4283"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3" name="Line 33"/>
            <p:cNvSpPr>
              <a:spLocks noChangeShapeType="1"/>
            </p:cNvSpPr>
            <p:nvPr/>
          </p:nvSpPr>
          <p:spPr bwMode="auto">
            <a:xfrm>
              <a:off x="4306"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4" name="Line 34"/>
            <p:cNvSpPr>
              <a:spLocks noChangeShapeType="1"/>
            </p:cNvSpPr>
            <p:nvPr/>
          </p:nvSpPr>
          <p:spPr bwMode="auto">
            <a:xfrm>
              <a:off x="4329"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5" name="Line 35"/>
            <p:cNvSpPr>
              <a:spLocks noChangeShapeType="1"/>
            </p:cNvSpPr>
            <p:nvPr/>
          </p:nvSpPr>
          <p:spPr bwMode="auto">
            <a:xfrm>
              <a:off x="4352"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6" name="Line 36"/>
            <p:cNvSpPr>
              <a:spLocks noChangeShapeType="1"/>
            </p:cNvSpPr>
            <p:nvPr/>
          </p:nvSpPr>
          <p:spPr bwMode="auto">
            <a:xfrm>
              <a:off x="4375"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7" name="Line 37"/>
            <p:cNvSpPr>
              <a:spLocks noChangeShapeType="1"/>
            </p:cNvSpPr>
            <p:nvPr/>
          </p:nvSpPr>
          <p:spPr bwMode="auto">
            <a:xfrm>
              <a:off x="4398"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8" name="Line 38"/>
            <p:cNvSpPr>
              <a:spLocks noChangeShapeType="1"/>
            </p:cNvSpPr>
            <p:nvPr/>
          </p:nvSpPr>
          <p:spPr bwMode="auto">
            <a:xfrm>
              <a:off x="4421"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39" name="Line 39"/>
            <p:cNvSpPr>
              <a:spLocks noChangeShapeType="1"/>
            </p:cNvSpPr>
            <p:nvPr/>
          </p:nvSpPr>
          <p:spPr bwMode="auto">
            <a:xfrm>
              <a:off x="4444"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0" name="Line 40"/>
            <p:cNvSpPr>
              <a:spLocks noChangeShapeType="1"/>
            </p:cNvSpPr>
            <p:nvPr/>
          </p:nvSpPr>
          <p:spPr bwMode="auto">
            <a:xfrm>
              <a:off x="4467"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1" name="Line 41"/>
            <p:cNvSpPr>
              <a:spLocks noChangeShapeType="1"/>
            </p:cNvSpPr>
            <p:nvPr/>
          </p:nvSpPr>
          <p:spPr bwMode="auto">
            <a:xfrm>
              <a:off x="4490"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2" name="Line 42"/>
            <p:cNvSpPr>
              <a:spLocks noChangeShapeType="1"/>
            </p:cNvSpPr>
            <p:nvPr/>
          </p:nvSpPr>
          <p:spPr bwMode="auto">
            <a:xfrm>
              <a:off x="4513"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3" name="Line 43"/>
            <p:cNvSpPr>
              <a:spLocks noChangeShapeType="1"/>
            </p:cNvSpPr>
            <p:nvPr/>
          </p:nvSpPr>
          <p:spPr bwMode="auto">
            <a:xfrm>
              <a:off x="4536"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4" name="Line 44"/>
            <p:cNvSpPr>
              <a:spLocks noChangeShapeType="1"/>
            </p:cNvSpPr>
            <p:nvPr/>
          </p:nvSpPr>
          <p:spPr bwMode="auto">
            <a:xfrm>
              <a:off x="4559"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5" name="Line 45"/>
            <p:cNvSpPr>
              <a:spLocks noChangeShapeType="1"/>
            </p:cNvSpPr>
            <p:nvPr/>
          </p:nvSpPr>
          <p:spPr bwMode="auto">
            <a:xfrm>
              <a:off x="4582"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6" name="Line 46"/>
            <p:cNvSpPr>
              <a:spLocks noChangeShapeType="1"/>
            </p:cNvSpPr>
            <p:nvPr/>
          </p:nvSpPr>
          <p:spPr bwMode="auto">
            <a:xfrm>
              <a:off x="4605"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247" name="Freeform 47"/>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sp>
          <p:nvSpPr>
            <p:cNvPr id="77911" name="Text Box 115"/>
            <p:cNvSpPr txBox="1">
              <a:spLocks noChangeArrowheads="1"/>
            </p:cNvSpPr>
            <p:nvPr/>
          </p:nvSpPr>
          <p:spPr bwMode="auto">
            <a:xfrm>
              <a:off x="3905" y="266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19326" name="Line 126"/>
            <p:cNvSpPr>
              <a:spLocks noChangeShapeType="1"/>
            </p:cNvSpPr>
            <p:nvPr/>
          </p:nvSpPr>
          <p:spPr bwMode="auto">
            <a:xfrm>
              <a:off x="3754"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27" name="Line 127"/>
            <p:cNvSpPr>
              <a:spLocks noChangeShapeType="1"/>
            </p:cNvSpPr>
            <p:nvPr/>
          </p:nvSpPr>
          <p:spPr bwMode="auto">
            <a:xfrm>
              <a:off x="3777" y="2947"/>
              <a:ext cx="0" cy="75"/>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nvGrpSpPr>
            <p:cNvPr id="77914" name="Group 128"/>
            <p:cNvGrpSpPr>
              <a:grpSpLocks/>
            </p:cNvGrpSpPr>
            <p:nvPr/>
          </p:nvGrpSpPr>
          <p:grpSpPr bwMode="auto">
            <a:xfrm>
              <a:off x="2611" y="2945"/>
              <a:ext cx="851" cy="74"/>
              <a:chOff x="1885" y="2568"/>
              <a:chExt cx="851" cy="96"/>
            </a:xfrm>
          </p:grpSpPr>
          <p:sp>
            <p:nvSpPr>
              <p:cNvPr id="819329" name="Line 129"/>
              <p:cNvSpPr>
                <a:spLocks noChangeShapeType="1"/>
              </p:cNvSpPr>
              <p:nvPr/>
            </p:nvSpPr>
            <p:spPr bwMode="auto">
              <a:xfrm>
                <a:off x="188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0" name="Line 130"/>
              <p:cNvSpPr>
                <a:spLocks noChangeShapeType="1"/>
              </p:cNvSpPr>
              <p:nvPr/>
            </p:nvSpPr>
            <p:spPr bwMode="auto">
              <a:xfrm>
                <a:off x="190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1" name="Line 131"/>
              <p:cNvSpPr>
                <a:spLocks noChangeShapeType="1"/>
              </p:cNvSpPr>
              <p:nvPr/>
            </p:nvSpPr>
            <p:spPr bwMode="auto">
              <a:xfrm>
                <a:off x="193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2" name="Line 132"/>
              <p:cNvSpPr>
                <a:spLocks noChangeShapeType="1"/>
              </p:cNvSpPr>
              <p:nvPr/>
            </p:nvSpPr>
            <p:spPr bwMode="auto">
              <a:xfrm>
                <a:off x="195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3" name="Line 133"/>
              <p:cNvSpPr>
                <a:spLocks noChangeShapeType="1"/>
              </p:cNvSpPr>
              <p:nvPr/>
            </p:nvSpPr>
            <p:spPr bwMode="auto">
              <a:xfrm>
                <a:off x="197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4" name="Line 134"/>
              <p:cNvSpPr>
                <a:spLocks noChangeShapeType="1"/>
              </p:cNvSpPr>
              <p:nvPr/>
            </p:nvSpPr>
            <p:spPr bwMode="auto">
              <a:xfrm>
                <a:off x="200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5" name="Line 135"/>
              <p:cNvSpPr>
                <a:spLocks noChangeShapeType="1"/>
              </p:cNvSpPr>
              <p:nvPr/>
            </p:nvSpPr>
            <p:spPr bwMode="auto">
              <a:xfrm>
                <a:off x="202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6" name="Line 136"/>
              <p:cNvSpPr>
                <a:spLocks noChangeShapeType="1"/>
              </p:cNvSpPr>
              <p:nvPr/>
            </p:nvSpPr>
            <p:spPr bwMode="auto">
              <a:xfrm>
                <a:off x="204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7" name="Line 137"/>
              <p:cNvSpPr>
                <a:spLocks noChangeShapeType="1"/>
              </p:cNvSpPr>
              <p:nvPr/>
            </p:nvSpPr>
            <p:spPr bwMode="auto">
              <a:xfrm>
                <a:off x="206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8" name="Line 138"/>
              <p:cNvSpPr>
                <a:spLocks noChangeShapeType="1"/>
              </p:cNvSpPr>
              <p:nvPr/>
            </p:nvSpPr>
            <p:spPr bwMode="auto">
              <a:xfrm>
                <a:off x="209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39" name="Line 139"/>
              <p:cNvSpPr>
                <a:spLocks noChangeShapeType="1"/>
              </p:cNvSpPr>
              <p:nvPr/>
            </p:nvSpPr>
            <p:spPr bwMode="auto">
              <a:xfrm>
                <a:off x="211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0" name="Line 140"/>
              <p:cNvSpPr>
                <a:spLocks noChangeShapeType="1"/>
              </p:cNvSpPr>
              <p:nvPr/>
            </p:nvSpPr>
            <p:spPr bwMode="auto">
              <a:xfrm>
                <a:off x="213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1" name="Line 141"/>
              <p:cNvSpPr>
                <a:spLocks noChangeShapeType="1"/>
              </p:cNvSpPr>
              <p:nvPr/>
            </p:nvSpPr>
            <p:spPr bwMode="auto">
              <a:xfrm>
                <a:off x="216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2" name="Line 142"/>
              <p:cNvSpPr>
                <a:spLocks noChangeShapeType="1"/>
              </p:cNvSpPr>
              <p:nvPr/>
            </p:nvSpPr>
            <p:spPr bwMode="auto">
              <a:xfrm>
                <a:off x="218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3" name="Line 143"/>
              <p:cNvSpPr>
                <a:spLocks noChangeShapeType="1"/>
              </p:cNvSpPr>
              <p:nvPr/>
            </p:nvSpPr>
            <p:spPr bwMode="auto">
              <a:xfrm>
                <a:off x="220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4" name="Line 144"/>
              <p:cNvSpPr>
                <a:spLocks noChangeShapeType="1"/>
              </p:cNvSpPr>
              <p:nvPr/>
            </p:nvSpPr>
            <p:spPr bwMode="auto">
              <a:xfrm>
                <a:off x="223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5" name="Line 145"/>
              <p:cNvSpPr>
                <a:spLocks noChangeShapeType="1"/>
              </p:cNvSpPr>
              <p:nvPr/>
            </p:nvSpPr>
            <p:spPr bwMode="auto">
              <a:xfrm>
                <a:off x="225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6" name="Line 146"/>
              <p:cNvSpPr>
                <a:spLocks noChangeShapeType="1"/>
              </p:cNvSpPr>
              <p:nvPr/>
            </p:nvSpPr>
            <p:spPr bwMode="auto">
              <a:xfrm>
                <a:off x="227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7" name="Line 147"/>
              <p:cNvSpPr>
                <a:spLocks noChangeShapeType="1"/>
              </p:cNvSpPr>
              <p:nvPr/>
            </p:nvSpPr>
            <p:spPr bwMode="auto">
              <a:xfrm>
                <a:off x="229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8" name="Line 148"/>
              <p:cNvSpPr>
                <a:spLocks noChangeShapeType="1"/>
              </p:cNvSpPr>
              <p:nvPr/>
            </p:nvSpPr>
            <p:spPr bwMode="auto">
              <a:xfrm>
                <a:off x="232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49" name="Line 149"/>
              <p:cNvSpPr>
                <a:spLocks noChangeShapeType="1"/>
              </p:cNvSpPr>
              <p:nvPr/>
            </p:nvSpPr>
            <p:spPr bwMode="auto">
              <a:xfrm>
                <a:off x="234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0" name="Line 150"/>
              <p:cNvSpPr>
                <a:spLocks noChangeShapeType="1"/>
              </p:cNvSpPr>
              <p:nvPr/>
            </p:nvSpPr>
            <p:spPr bwMode="auto">
              <a:xfrm>
                <a:off x="236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1" name="Line 151"/>
              <p:cNvSpPr>
                <a:spLocks noChangeShapeType="1"/>
              </p:cNvSpPr>
              <p:nvPr/>
            </p:nvSpPr>
            <p:spPr bwMode="auto">
              <a:xfrm>
                <a:off x="239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2" name="Line 152"/>
              <p:cNvSpPr>
                <a:spLocks noChangeShapeType="1"/>
              </p:cNvSpPr>
              <p:nvPr/>
            </p:nvSpPr>
            <p:spPr bwMode="auto">
              <a:xfrm>
                <a:off x="241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3" name="Line 153"/>
              <p:cNvSpPr>
                <a:spLocks noChangeShapeType="1"/>
              </p:cNvSpPr>
              <p:nvPr/>
            </p:nvSpPr>
            <p:spPr bwMode="auto">
              <a:xfrm>
                <a:off x="243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4" name="Line 154"/>
              <p:cNvSpPr>
                <a:spLocks noChangeShapeType="1"/>
              </p:cNvSpPr>
              <p:nvPr/>
            </p:nvSpPr>
            <p:spPr bwMode="auto">
              <a:xfrm>
                <a:off x="246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5" name="Line 155"/>
              <p:cNvSpPr>
                <a:spLocks noChangeShapeType="1"/>
              </p:cNvSpPr>
              <p:nvPr/>
            </p:nvSpPr>
            <p:spPr bwMode="auto">
              <a:xfrm>
                <a:off x="248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6" name="Line 156"/>
              <p:cNvSpPr>
                <a:spLocks noChangeShapeType="1"/>
              </p:cNvSpPr>
              <p:nvPr/>
            </p:nvSpPr>
            <p:spPr bwMode="auto">
              <a:xfrm>
                <a:off x="250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7" name="Line 157"/>
              <p:cNvSpPr>
                <a:spLocks noChangeShapeType="1"/>
              </p:cNvSpPr>
              <p:nvPr/>
            </p:nvSpPr>
            <p:spPr bwMode="auto">
              <a:xfrm>
                <a:off x="252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8" name="Line 158"/>
              <p:cNvSpPr>
                <a:spLocks noChangeShapeType="1"/>
              </p:cNvSpPr>
              <p:nvPr/>
            </p:nvSpPr>
            <p:spPr bwMode="auto">
              <a:xfrm>
                <a:off x="255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59" name="Line 159"/>
              <p:cNvSpPr>
                <a:spLocks noChangeShapeType="1"/>
              </p:cNvSpPr>
              <p:nvPr/>
            </p:nvSpPr>
            <p:spPr bwMode="auto">
              <a:xfrm>
                <a:off x="257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0" name="Line 160"/>
              <p:cNvSpPr>
                <a:spLocks noChangeShapeType="1"/>
              </p:cNvSpPr>
              <p:nvPr/>
            </p:nvSpPr>
            <p:spPr bwMode="auto">
              <a:xfrm>
                <a:off x="259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1" name="Line 161"/>
              <p:cNvSpPr>
                <a:spLocks noChangeShapeType="1"/>
              </p:cNvSpPr>
              <p:nvPr/>
            </p:nvSpPr>
            <p:spPr bwMode="auto">
              <a:xfrm>
                <a:off x="262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2" name="Line 162"/>
              <p:cNvSpPr>
                <a:spLocks noChangeShapeType="1"/>
              </p:cNvSpPr>
              <p:nvPr/>
            </p:nvSpPr>
            <p:spPr bwMode="auto">
              <a:xfrm>
                <a:off x="264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3" name="Line 163"/>
              <p:cNvSpPr>
                <a:spLocks noChangeShapeType="1"/>
              </p:cNvSpPr>
              <p:nvPr/>
            </p:nvSpPr>
            <p:spPr bwMode="auto">
              <a:xfrm>
                <a:off x="266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4" name="Line 164"/>
              <p:cNvSpPr>
                <a:spLocks noChangeShapeType="1"/>
              </p:cNvSpPr>
              <p:nvPr/>
            </p:nvSpPr>
            <p:spPr bwMode="auto">
              <a:xfrm>
                <a:off x="269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5" name="Line 165"/>
              <p:cNvSpPr>
                <a:spLocks noChangeShapeType="1"/>
              </p:cNvSpPr>
              <p:nvPr/>
            </p:nvSpPr>
            <p:spPr bwMode="auto">
              <a:xfrm>
                <a:off x="271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66" name="Line 166"/>
              <p:cNvSpPr>
                <a:spLocks noChangeShapeType="1"/>
              </p:cNvSpPr>
              <p:nvPr/>
            </p:nvSpPr>
            <p:spPr bwMode="auto">
              <a:xfrm>
                <a:off x="273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grpSp>
      <p:grpSp>
        <p:nvGrpSpPr>
          <p:cNvPr id="4" name="Group 224"/>
          <p:cNvGrpSpPr>
            <a:grpSpLocks/>
          </p:cNvGrpSpPr>
          <p:nvPr/>
        </p:nvGrpSpPr>
        <p:grpSpPr bwMode="auto">
          <a:xfrm>
            <a:off x="3810000" y="3810000"/>
            <a:ext cx="1563688" cy="758825"/>
            <a:chOff x="2400" y="2400"/>
            <a:chExt cx="985" cy="478"/>
          </a:xfrm>
        </p:grpSpPr>
        <p:sp>
          <p:nvSpPr>
            <p:cNvPr id="77861" name="Text Box 170"/>
            <p:cNvSpPr txBox="1">
              <a:spLocks noChangeArrowheads="1"/>
            </p:cNvSpPr>
            <p:nvPr/>
          </p:nvSpPr>
          <p:spPr bwMode="auto">
            <a:xfrm>
              <a:off x="2400" y="2503"/>
              <a:ext cx="67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G,k</a:t>
              </a:r>
            </a:p>
          </p:txBody>
        </p:sp>
        <p:grpSp>
          <p:nvGrpSpPr>
            <p:cNvPr id="77862" name="Group 171"/>
            <p:cNvGrpSpPr>
              <a:grpSpLocks noChangeAspect="1"/>
            </p:cNvGrpSpPr>
            <p:nvPr/>
          </p:nvGrpSpPr>
          <p:grpSpPr bwMode="auto">
            <a:xfrm>
              <a:off x="2936" y="2400"/>
              <a:ext cx="449" cy="478"/>
              <a:chOff x="144" y="1176"/>
              <a:chExt cx="2256" cy="2400"/>
            </a:xfrm>
          </p:grpSpPr>
          <p:sp>
            <p:nvSpPr>
              <p:cNvPr id="77863" name="Oval 172"/>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77864" name="Oval 173"/>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77865" name="Oval 174"/>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77866" name="Oval 175"/>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77867" name="AutoShape 176"/>
              <p:cNvCxnSpPr>
                <a:cxnSpLocks noChangeAspect="1" noChangeShapeType="1"/>
                <a:stCxn id="77866" idx="3"/>
                <a:endCxn id="77863"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7868" name="AutoShape 177"/>
              <p:cNvCxnSpPr>
                <a:cxnSpLocks noChangeAspect="1" noChangeShapeType="1"/>
                <a:stCxn id="77866" idx="5"/>
                <a:endCxn id="77865"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7869" name="AutoShape 178"/>
              <p:cNvCxnSpPr>
                <a:cxnSpLocks noChangeAspect="1" noChangeShapeType="1"/>
                <a:stCxn id="77863" idx="5"/>
                <a:endCxn id="77864"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7870" name="AutoShape 179"/>
              <p:cNvCxnSpPr>
                <a:cxnSpLocks noChangeAspect="1" noChangeShapeType="1"/>
                <a:stCxn id="77865" idx="3"/>
                <a:endCxn id="77864"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7871" name="AutoShape 180"/>
              <p:cNvCxnSpPr>
                <a:cxnSpLocks noChangeAspect="1" noChangeShapeType="1"/>
                <a:stCxn id="77866" idx="4"/>
                <a:endCxn id="77864"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6" name="Group 212"/>
          <p:cNvGrpSpPr>
            <a:grpSpLocks/>
          </p:cNvGrpSpPr>
          <p:nvPr/>
        </p:nvGrpSpPr>
        <p:grpSpPr bwMode="auto">
          <a:xfrm>
            <a:off x="3962400" y="5548313"/>
            <a:ext cx="3965575" cy="857250"/>
            <a:chOff x="2496" y="3495"/>
            <a:chExt cx="2498" cy="540"/>
          </a:xfrm>
        </p:grpSpPr>
        <p:sp>
          <p:nvSpPr>
            <p:cNvPr id="77846" name="Text Box 194"/>
            <p:cNvSpPr txBox="1">
              <a:spLocks noChangeArrowheads="1"/>
            </p:cNvSpPr>
            <p:nvPr/>
          </p:nvSpPr>
          <p:spPr bwMode="auto">
            <a:xfrm>
              <a:off x="2496" y="3609"/>
              <a:ext cx="24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And over pairs of nodes</a:t>
              </a:r>
            </a:p>
          </p:txBody>
        </p:sp>
        <p:sp>
          <p:nvSpPr>
            <p:cNvPr id="819395" name="Line 195"/>
            <p:cNvSpPr>
              <a:spLocks noChangeShapeType="1"/>
            </p:cNvSpPr>
            <p:nvPr/>
          </p:nvSpPr>
          <p:spPr bwMode="auto">
            <a:xfrm flipH="1">
              <a:off x="3536" y="3495"/>
              <a:ext cx="46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6" name="Line 196"/>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7" name="Line 197"/>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8" name="Line 198"/>
            <p:cNvSpPr>
              <a:spLocks noChangeShapeType="1"/>
            </p:cNvSpPr>
            <p:nvPr/>
          </p:nvSpPr>
          <p:spPr bwMode="auto">
            <a:xfrm flipH="1">
              <a:off x="3557" y="3495"/>
              <a:ext cx="34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9" name="Line 199"/>
            <p:cNvSpPr>
              <a:spLocks noChangeShapeType="1"/>
            </p:cNvSpPr>
            <p:nvPr/>
          </p:nvSpPr>
          <p:spPr bwMode="auto">
            <a:xfrm flipH="1">
              <a:off x="3557" y="3495"/>
              <a:ext cx="27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0" name="Line 200"/>
            <p:cNvSpPr>
              <a:spLocks noChangeShapeType="1"/>
            </p:cNvSpPr>
            <p:nvPr/>
          </p:nvSpPr>
          <p:spPr bwMode="auto">
            <a:xfrm flipH="1">
              <a:off x="3557" y="3495"/>
              <a:ext cx="209"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1" name="Line 201"/>
            <p:cNvSpPr>
              <a:spLocks noChangeShapeType="1"/>
            </p:cNvSpPr>
            <p:nvPr/>
          </p:nvSpPr>
          <p:spPr bwMode="auto">
            <a:xfrm flipH="1">
              <a:off x="3557" y="3495"/>
              <a:ext cx="14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2" name="Line 202"/>
            <p:cNvSpPr>
              <a:spLocks noChangeShapeType="1"/>
            </p:cNvSpPr>
            <p:nvPr/>
          </p:nvSpPr>
          <p:spPr bwMode="auto">
            <a:xfrm flipH="1">
              <a:off x="3557" y="3495"/>
              <a:ext cx="71"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3" name="Line 203"/>
            <p:cNvSpPr>
              <a:spLocks noChangeShapeType="1"/>
            </p:cNvSpPr>
            <p:nvPr/>
          </p:nvSpPr>
          <p:spPr bwMode="auto">
            <a:xfrm flipH="1">
              <a:off x="3557" y="3495"/>
              <a:ext cx="48"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4" name="Line 204"/>
            <p:cNvSpPr>
              <a:spLocks noChangeShapeType="1"/>
            </p:cNvSpPr>
            <p:nvPr/>
          </p:nvSpPr>
          <p:spPr bwMode="auto">
            <a:xfrm>
              <a:off x="3557" y="3495"/>
              <a:ext cx="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5" name="Line 205"/>
            <p:cNvSpPr>
              <a:spLocks noChangeShapeType="1"/>
            </p:cNvSpPr>
            <p:nvPr/>
          </p:nvSpPr>
          <p:spPr bwMode="auto">
            <a:xfrm>
              <a:off x="3490" y="3495"/>
              <a:ext cx="6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6" name="Line 206"/>
            <p:cNvSpPr>
              <a:spLocks noChangeShapeType="1"/>
            </p:cNvSpPr>
            <p:nvPr/>
          </p:nvSpPr>
          <p:spPr bwMode="auto">
            <a:xfrm>
              <a:off x="3304" y="3495"/>
              <a:ext cx="253"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7" name="Line 207"/>
            <p:cNvSpPr>
              <a:spLocks noChangeShapeType="1"/>
            </p:cNvSpPr>
            <p:nvPr/>
          </p:nvSpPr>
          <p:spPr bwMode="auto">
            <a:xfrm>
              <a:off x="3212" y="3495"/>
              <a:ext cx="345"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408" name="Line 208"/>
            <p:cNvSpPr>
              <a:spLocks noChangeShapeType="1"/>
            </p:cNvSpPr>
            <p:nvPr/>
          </p:nvSpPr>
          <p:spPr bwMode="auto">
            <a:xfrm>
              <a:off x="3564" y="3891"/>
              <a:ext cx="0" cy="144"/>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grpSp>
        <p:nvGrpSpPr>
          <p:cNvPr id="7" name="Group 227"/>
          <p:cNvGrpSpPr>
            <a:grpSpLocks/>
          </p:cNvGrpSpPr>
          <p:nvPr/>
        </p:nvGrpSpPr>
        <p:grpSpPr bwMode="auto">
          <a:xfrm>
            <a:off x="3309938" y="4819650"/>
            <a:ext cx="4856162" cy="728663"/>
            <a:chOff x="2085" y="3036"/>
            <a:chExt cx="3059" cy="459"/>
          </a:xfrm>
        </p:grpSpPr>
        <p:sp>
          <p:nvSpPr>
            <p:cNvPr id="819390" name="Line 190"/>
            <p:cNvSpPr>
              <a:spLocks noChangeShapeType="1"/>
            </p:cNvSpPr>
            <p:nvPr/>
          </p:nvSpPr>
          <p:spPr bwMode="auto">
            <a:xfrm flipH="1">
              <a:off x="2880" y="3074"/>
              <a:ext cx="99" cy="19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1" name="Line 191"/>
            <p:cNvSpPr>
              <a:spLocks noChangeShapeType="1"/>
            </p:cNvSpPr>
            <p:nvPr/>
          </p:nvSpPr>
          <p:spPr bwMode="auto">
            <a:xfrm flipH="1">
              <a:off x="3850" y="3074"/>
              <a:ext cx="142" cy="19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392" name="Line 192"/>
            <p:cNvSpPr>
              <a:spLocks noChangeShapeType="1"/>
            </p:cNvSpPr>
            <p:nvPr/>
          </p:nvSpPr>
          <p:spPr bwMode="auto">
            <a:xfrm>
              <a:off x="4091" y="3036"/>
              <a:ext cx="613" cy="228"/>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nvGrpSpPr>
            <p:cNvPr id="77842" name="Group 226"/>
            <p:cNvGrpSpPr>
              <a:grpSpLocks/>
            </p:cNvGrpSpPr>
            <p:nvPr/>
          </p:nvGrpSpPr>
          <p:grpSpPr bwMode="auto">
            <a:xfrm>
              <a:off x="2085" y="3168"/>
              <a:ext cx="3059" cy="327"/>
              <a:chOff x="2085" y="3168"/>
              <a:chExt cx="3059" cy="327"/>
            </a:xfrm>
          </p:grpSpPr>
          <p:sp>
            <p:nvSpPr>
              <p:cNvPr id="77843" name="Text Box 189"/>
              <p:cNvSpPr txBox="1">
                <a:spLocks noChangeArrowheads="1"/>
              </p:cNvSpPr>
              <p:nvPr/>
            </p:nvSpPr>
            <p:spPr bwMode="auto">
              <a:xfrm>
                <a:off x="2085" y="3168"/>
                <a:ext cx="305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FF00FF"/>
                    </a:solidFill>
                    <a:effectLst/>
                  </a:rPr>
                  <a:t>{u.v} </a:t>
                </a:r>
                <a:r>
                  <a:rPr lang="en-US" altLang="en-US">
                    <a:solidFill>
                      <a:srgbClr val="FF00FF"/>
                    </a:solidFill>
                    <a:effectLst/>
                    <a:sym typeface="Symbol" pitchFamily="18" charset="2"/>
                  </a:rPr>
                  <a:t></a:t>
                </a:r>
                <a:r>
                  <a:rPr lang="en-US" altLang="en-US">
                    <a:solidFill>
                      <a:srgbClr val="FF00FF"/>
                    </a:solidFill>
                    <a:effectLst/>
                  </a:rPr>
                  <a:t> E  </a:t>
                </a:r>
                <a:r>
                  <a:rPr lang="en-US" altLang="en-US">
                    <a:effectLst/>
                  </a:rPr>
                  <a:t>OR</a:t>
                </a:r>
                <a:r>
                  <a:rPr lang="en-US" altLang="en-US">
                    <a:solidFill>
                      <a:srgbClr val="FF00FF"/>
                    </a:solidFill>
                    <a:effectLst/>
                  </a:rPr>
                  <a:t> u</a:t>
                </a:r>
                <a:r>
                  <a:rPr lang="en-US" altLang="en-US">
                    <a:solidFill>
                      <a:srgbClr val="FF00FF"/>
                    </a:solidFill>
                    <a:effectLst/>
                    <a:latin typeface="Symbol" pitchFamily="18" charset="2"/>
                    <a:sym typeface="Symbol" pitchFamily="18" charset="2"/>
                  </a:rPr>
                  <a:t></a:t>
                </a:r>
                <a:r>
                  <a:rPr lang="en-US" altLang="en-US">
                    <a:solidFill>
                      <a:srgbClr val="FF00FF"/>
                    </a:solidFill>
                    <a:effectLst/>
                  </a:rPr>
                  <a:t>S  </a:t>
                </a:r>
                <a:r>
                  <a:rPr lang="en-US" altLang="en-US">
                    <a:effectLst/>
                  </a:rPr>
                  <a:t>OR</a:t>
                </a:r>
                <a:r>
                  <a:rPr lang="en-US" altLang="en-US">
                    <a:solidFill>
                      <a:srgbClr val="FF00FF"/>
                    </a:solidFill>
                    <a:effectLst/>
                  </a:rPr>
                  <a:t>  v</a:t>
                </a:r>
                <a:r>
                  <a:rPr lang="en-US" altLang="en-US">
                    <a:solidFill>
                      <a:srgbClr val="FF00FF"/>
                    </a:solidFill>
                    <a:effectLst/>
                    <a:latin typeface="Symbol" pitchFamily="18" charset="2"/>
                    <a:sym typeface="Symbol" pitchFamily="18" charset="2"/>
                  </a:rPr>
                  <a:t></a:t>
                </a:r>
                <a:r>
                  <a:rPr lang="en-US" altLang="en-US">
                    <a:solidFill>
                      <a:srgbClr val="FF00FF"/>
                    </a:solidFill>
                    <a:effectLst/>
                  </a:rPr>
                  <a:t>S</a:t>
                </a:r>
              </a:p>
            </p:txBody>
          </p:sp>
          <p:sp>
            <p:nvSpPr>
              <p:cNvPr id="819410" name="Freeform 210"/>
              <p:cNvSpPr>
                <a:spLocks/>
              </p:cNvSpPr>
              <p:nvPr/>
            </p:nvSpPr>
            <p:spPr bwMode="auto">
              <a:xfrm>
                <a:off x="3780" y="3312"/>
                <a:ext cx="106" cy="106"/>
              </a:xfrm>
              <a:custGeom>
                <a:avLst/>
                <a:gdLst/>
                <a:ahLst/>
                <a:cxnLst>
                  <a:cxn ang="0">
                    <a:pos x="106" y="0"/>
                  </a:cxn>
                  <a:cxn ang="0">
                    <a:pos x="0" y="106"/>
                  </a:cxn>
                </a:cxnLst>
                <a:rect l="0" t="0" r="r" b="b"/>
                <a:pathLst>
                  <a:path w="106" h="106">
                    <a:moveTo>
                      <a:pt x="106" y="0"/>
                    </a:moveTo>
                    <a:lnTo>
                      <a:pt x="0" y="106"/>
                    </a:lnTo>
                  </a:path>
                </a:pathLst>
              </a:custGeom>
              <a:noFill/>
              <a:ln w="2540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sp>
            <p:nvSpPr>
              <p:cNvPr id="819411" name="Freeform 211"/>
              <p:cNvSpPr>
                <a:spLocks/>
              </p:cNvSpPr>
              <p:nvPr/>
            </p:nvSpPr>
            <p:spPr bwMode="auto">
              <a:xfrm>
                <a:off x="4713" y="3312"/>
                <a:ext cx="106" cy="106"/>
              </a:xfrm>
              <a:custGeom>
                <a:avLst/>
                <a:gdLst/>
                <a:ahLst/>
                <a:cxnLst>
                  <a:cxn ang="0">
                    <a:pos x="106" y="0"/>
                  </a:cxn>
                  <a:cxn ang="0">
                    <a:pos x="0" y="106"/>
                  </a:cxn>
                </a:cxnLst>
                <a:rect l="0" t="0" r="r" b="b"/>
                <a:pathLst>
                  <a:path w="106" h="106">
                    <a:moveTo>
                      <a:pt x="106" y="0"/>
                    </a:moveTo>
                    <a:lnTo>
                      <a:pt x="0" y="106"/>
                    </a:lnTo>
                  </a:path>
                </a:pathLst>
              </a:custGeom>
              <a:noFill/>
              <a:ln w="2540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grpSp>
      <p:sp>
        <p:nvSpPr>
          <p:cNvPr id="819414" name="Oval 214"/>
          <p:cNvSpPr>
            <a:spLocks noChangeArrowheads="1"/>
          </p:cNvSpPr>
          <p:nvPr/>
        </p:nvSpPr>
        <p:spPr bwMode="auto">
          <a:xfrm>
            <a:off x="6705600" y="4114800"/>
            <a:ext cx="461963" cy="457200"/>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9418" name="Text Box 218"/>
          <p:cNvSpPr txBox="1">
            <a:spLocks noChangeArrowheads="1"/>
          </p:cNvSpPr>
          <p:nvPr/>
        </p:nvSpPr>
        <p:spPr bwMode="auto">
          <a:xfrm>
            <a:off x="1249363" y="3889375"/>
            <a:ext cx="20780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Eg: Clique</a:t>
            </a:r>
          </a:p>
        </p:txBody>
      </p:sp>
      <p:sp>
        <p:nvSpPr>
          <p:cNvPr id="819425" name="Text Box 225"/>
          <p:cNvSpPr txBox="1">
            <a:spLocks noChangeArrowheads="1"/>
          </p:cNvSpPr>
          <p:nvPr/>
        </p:nvSpPr>
        <p:spPr bwMode="auto">
          <a:xfrm>
            <a:off x="5035550" y="5348288"/>
            <a:ext cx="1441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 </a:t>
            </a:r>
            <a:r>
              <a:rPr lang="en-US" altLang="en-US">
                <a:solidFill>
                  <a:srgbClr val="FF00FF"/>
                </a:solidFill>
                <a:effectLst/>
                <a:latin typeface="Symbol" pitchFamily="18" charset="2"/>
                <a:sym typeface="Symbol" pitchFamily="18" charset="2"/>
              </a:rPr>
              <a:t></a:t>
            </a:r>
            <a:r>
              <a:rPr lang="en-US" altLang="en-US">
                <a:solidFill>
                  <a:srgbClr val="FF00FF"/>
                </a:solidFill>
                <a:effectLst/>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19316"/>
                                        </p:tgtEl>
                                        <p:attrNameLst>
                                          <p:attrName>style.visibility</p:attrName>
                                        </p:attrNameLst>
                                      </p:cBhvr>
                                      <p:to>
                                        <p:strVal val="visible"/>
                                      </p:to>
                                    </p:set>
                                    <p:anim calcmode="lin" valueType="num">
                                      <p:cBhvr additive="base">
                                        <p:cTn id="7" dur="500" fill="hold"/>
                                        <p:tgtEl>
                                          <p:spTgt spid="819316"/>
                                        </p:tgtEl>
                                        <p:attrNameLst>
                                          <p:attrName>ppt_x</p:attrName>
                                        </p:attrNameLst>
                                      </p:cBhvr>
                                      <p:tavLst>
                                        <p:tav tm="0">
                                          <p:val>
                                            <p:strVal val="1+#ppt_w/2"/>
                                          </p:val>
                                        </p:tav>
                                        <p:tav tm="100000">
                                          <p:val>
                                            <p:strVal val="#ppt_x"/>
                                          </p:val>
                                        </p:tav>
                                      </p:tavLst>
                                    </p:anim>
                                    <p:anim calcmode="lin" valueType="num">
                                      <p:cBhvr additive="base">
                                        <p:cTn id="8" dur="500" fill="hold"/>
                                        <p:tgtEl>
                                          <p:spTgt spid="81931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9319">
                                            <p:txEl>
                                              <p:pRg st="0" end="0"/>
                                            </p:txEl>
                                          </p:spTgt>
                                        </p:tgtEl>
                                        <p:attrNameLst>
                                          <p:attrName>style.visibility</p:attrName>
                                        </p:attrNameLst>
                                      </p:cBhvr>
                                      <p:to>
                                        <p:strVal val="visible"/>
                                      </p:to>
                                    </p:set>
                                    <p:anim calcmode="lin" valueType="num">
                                      <p:cBhvr additive="base">
                                        <p:cTn id="13" dur="500" fill="hold"/>
                                        <p:tgtEl>
                                          <p:spTgt spid="81931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193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19321"/>
                                        </p:tgtEl>
                                        <p:attrNameLst>
                                          <p:attrName>style.visibility</p:attrName>
                                        </p:attrNameLst>
                                      </p:cBhvr>
                                      <p:to>
                                        <p:strVal val="visible"/>
                                      </p:to>
                                    </p:set>
                                    <p:anim calcmode="lin" valueType="num">
                                      <p:cBhvr additive="base">
                                        <p:cTn id="19" dur="500" fill="hold"/>
                                        <p:tgtEl>
                                          <p:spTgt spid="819321"/>
                                        </p:tgtEl>
                                        <p:attrNameLst>
                                          <p:attrName>ppt_x</p:attrName>
                                        </p:attrNameLst>
                                      </p:cBhvr>
                                      <p:tavLst>
                                        <p:tav tm="0">
                                          <p:val>
                                            <p:strVal val="#ppt_x"/>
                                          </p:val>
                                        </p:tav>
                                        <p:tav tm="100000">
                                          <p:val>
                                            <p:strVal val="#ppt_x"/>
                                          </p:val>
                                        </p:tav>
                                      </p:tavLst>
                                    </p:anim>
                                    <p:anim calcmode="lin" valueType="num">
                                      <p:cBhvr additive="base">
                                        <p:cTn id="20" dur="500" fill="hold"/>
                                        <p:tgtEl>
                                          <p:spTgt spid="8193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19325">
                                            <p:txEl>
                                              <p:pRg st="0" end="0"/>
                                            </p:txEl>
                                          </p:spTgt>
                                        </p:tgtEl>
                                        <p:attrNameLst>
                                          <p:attrName>style.visibility</p:attrName>
                                        </p:attrNameLst>
                                      </p:cBhvr>
                                      <p:to>
                                        <p:strVal val="visible"/>
                                      </p:to>
                                    </p:set>
                                    <p:anim calcmode="lin" valueType="num">
                                      <p:cBhvr additive="base">
                                        <p:cTn id="23" dur="500" fill="hold"/>
                                        <p:tgtEl>
                                          <p:spTgt spid="81932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19325">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19314"/>
                                        </p:tgtEl>
                                        <p:attrNameLst>
                                          <p:attrName>style.visibility</p:attrName>
                                        </p:attrNameLst>
                                      </p:cBhvr>
                                      <p:to>
                                        <p:strVal val="visible"/>
                                      </p:to>
                                    </p:set>
                                    <p:anim calcmode="lin" valueType="num">
                                      <p:cBhvr additive="base">
                                        <p:cTn id="31" dur="500" fill="hold"/>
                                        <p:tgtEl>
                                          <p:spTgt spid="819314"/>
                                        </p:tgtEl>
                                        <p:attrNameLst>
                                          <p:attrName>ppt_x</p:attrName>
                                        </p:attrNameLst>
                                      </p:cBhvr>
                                      <p:tavLst>
                                        <p:tav tm="0">
                                          <p:val>
                                            <p:strVal val="#ppt_x"/>
                                          </p:val>
                                        </p:tav>
                                        <p:tav tm="100000">
                                          <p:val>
                                            <p:strVal val="#ppt_x"/>
                                          </p:val>
                                        </p:tav>
                                      </p:tavLst>
                                    </p:anim>
                                    <p:anim calcmode="lin" valueType="num">
                                      <p:cBhvr additive="base">
                                        <p:cTn id="32" dur="500" fill="hold"/>
                                        <p:tgtEl>
                                          <p:spTgt spid="81931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819325">
                                            <p:txEl>
                                              <p:pRg st="1" end="1"/>
                                            </p:txEl>
                                          </p:spTgt>
                                        </p:tgtEl>
                                        <p:attrNameLst>
                                          <p:attrName>style.visibility</p:attrName>
                                        </p:attrNameLst>
                                      </p:cBhvr>
                                      <p:to>
                                        <p:strVal val="visible"/>
                                      </p:to>
                                    </p:set>
                                    <p:anim calcmode="lin" valueType="num">
                                      <p:cBhvr additive="base">
                                        <p:cTn id="37" dur="500" fill="hold"/>
                                        <p:tgtEl>
                                          <p:spTgt spid="819325">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193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819325">
                                            <p:txEl>
                                              <p:pRg st="2" end="2"/>
                                            </p:txEl>
                                          </p:spTgt>
                                        </p:tgtEl>
                                        <p:attrNameLst>
                                          <p:attrName>style.visibility</p:attrName>
                                        </p:attrNameLst>
                                      </p:cBhvr>
                                      <p:to>
                                        <p:strVal val="visible"/>
                                      </p:to>
                                    </p:set>
                                    <p:anim calcmode="lin" valueType="num">
                                      <p:cBhvr additive="base">
                                        <p:cTn id="43" dur="500" fill="hold"/>
                                        <p:tgtEl>
                                          <p:spTgt spid="819325">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193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819325">
                                            <p:txEl>
                                              <p:pRg st="3" end="3"/>
                                            </p:txEl>
                                          </p:spTgt>
                                        </p:tgtEl>
                                        <p:attrNameLst>
                                          <p:attrName>style.visibility</p:attrName>
                                        </p:attrNameLst>
                                      </p:cBhvr>
                                      <p:to>
                                        <p:strVal val="visible"/>
                                      </p:to>
                                    </p:set>
                                    <p:anim calcmode="lin" valueType="num">
                                      <p:cBhvr additive="base">
                                        <p:cTn id="49" dur="500" fill="hold"/>
                                        <p:tgtEl>
                                          <p:spTgt spid="819325">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81932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19418"/>
                                        </p:tgtEl>
                                        <p:attrNameLst>
                                          <p:attrName>style.visibility</p:attrName>
                                        </p:attrNameLst>
                                      </p:cBhvr>
                                      <p:to>
                                        <p:strVal val="visible"/>
                                      </p:to>
                                    </p:set>
                                    <p:anim calcmode="lin" valueType="num">
                                      <p:cBhvr additive="base">
                                        <p:cTn id="55" dur="500" fill="hold"/>
                                        <p:tgtEl>
                                          <p:spTgt spid="819418"/>
                                        </p:tgtEl>
                                        <p:attrNameLst>
                                          <p:attrName>ppt_x</p:attrName>
                                        </p:attrNameLst>
                                      </p:cBhvr>
                                      <p:tavLst>
                                        <p:tav tm="0">
                                          <p:val>
                                            <p:strVal val="0-#ppt_w/2"/>
                                          </p:val>
                                        </p:tav>
                                        <p:tav tm="100000">
                                          <p:val>
                                            <p:strVal val="#ppt_x"/>
                                          </p:val>
                                        </p:tav>
                                      </p:tavLst>
                                    </p:anim>
                                    <p:anim calcmode="lin" valueType="num">
                                      <p:cBhvr additive="base">
                                        <p:cTn id="56" dur="500" fill="hold"/>
                                        <p:tgtEl>
                                          <p:spTgt spid="819418"/>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0-#ppt_w/2"/>
                                          </p:val>
                                        </p:tav>
                                        <p:tav tm="100000">
                                          <p:val>
                                            <p:strVal val="#ppt_x"/>
                                          </p:val>
                                        </p:tav>
                                      </p:tavLst>
                                    </p:anim>
                                    <p:anim calcmode="lin" valueType="num">
                                      <p:cBhvr additive="base">
                                        <p:cTn id="60" dur="500" fill="hold"/>
                                        <p:tgtEl>
                                          <p:spTgt spid="4"/>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819414"/>
                                        </p:tgtEl>
                                        <p:attrNameLst>
                                          <p:attrName>style.visibility</p:attrName>
                                        </p:attrNameLst>
                                      </p:cBhvr>
                                      <p:to>
                                        <p:strVal val="visible"/>
                                      </p:to>
                                    </p:set>
                                    <p:anim calcmode="lin" valueType="num">
                                      <p:cBhvr additive="base">
                                        <p:cTn id="63" dur="500" fill="hold"/>
                                        <p:tgtEl>
                                          <p:spTgt spid="819414"/>
                                        </p:tgtEl>
                                        <p:attrNameLst>
                                          <p:attrName>ppt_x</p:attrName>
                                        </p:attrNameLst>
                                      </p:cBhvr>
                                      <p:tavLst>
                                        <p:tav tm="0">
                                          <p:val>
                                            <p:strVal val="0-#ppt_w/2"/>
                                          </p:val>
                                        </p:tav>
                                        <p:tav tm="100000">
                                          <p:val>
                                            <p:strVal val="#ppt_x"/>
                                          </p:val>
                                        </p:tav>
                                      </p:tavLst>
                                    </p:anim>
                                    <p:anim calcmode="lin" valueType="num">
                                      <p:cBhvr additive="base">
                                        <p:cTn id="64" dur="500" fill="hold"/>
                                        <p:tgtEl>
                                          <p:spTgt spid="819414"/>
                                        </p:tgtEl>
                                        <p:attrNameLst>
                                          <p:attrName>ppt_y</p:attrName>
                                        </p:attrNameLst>
                                      </p:cBhvr>
                                      <p:tavLst>
                                        <p:tav tm="0">
                                          <p:val>
                                            <p:strVal val="#ppt_y"/>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819314"/>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819425"/>
                                        </p:tgtEl>
                                        <p:attrNameLst>
                                          <p:attrName>style.visibility</p:attrName>
                                        </p:attrNameLst>
                                      </p:cBhvr>
                                      <p:to>
                                        <p:strVal val="visible"/>
                                      </p:to>
                                    </p:set>
                                    <p:anim calcmode="lin" valueType="num">
                                      <p:cBhvr additive="base">
                                        <p:cTn id="71" dur="500" fill="hold"/>
                                        <p:tgtEl>
                                          <p:spTgt spid="819425"/>
                                        </p:tgtEl>
                                        <p:attrNameLst>
                                          <p:attrName>ppt_x</p:attrName>
                                        </p:attrNameLst>
                                      </p:cBhvr>
                                      <p:tavLst>
                                        <p:tav tm="0">
                                          <p:val>
                                            <p:strVal val="#ppt_x"/>
                                          </p:val>
                                        </p:tav>
                                        <p:tav tm="100000">
                                          <p:val>
                                            <p:strVal val="#ppt_x"/>
                                          </p:val>
                                        </p:tav>
                                      </p:tavLst>
                                    </p:anim>
                                    <p:anim calcmode="lin" valueType="num">
                                      <p:cBhvr additive="base">
                                        <p:cTn id="72" dur="500" fill="hold"/>
                                        <p:tgtEl>
                                          <p:spTgt spid="819425"/>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500" fill="hold"/>
                                        <p:tgtEl>
                                          <p:spTgt spid="6"/>
                                        </p:tgtEl>
                                        <p:attrNameLst>
                                          <p:attrName>ppt_x</p:attrName>
                                        </p:attrNameLst>
                                      </p:cBhvr>
                                      <p:tavLst>
                                        <p:tav tm="0">
                                          <p:val>
                                            <p:strVal val="#ppt_x"/>
                                          </p:val>
                                        </p:tav>
                                        <p:tav tm="100000">
                                          <p:val>
                                            <p:strVal val="#ppt_x"/>
                                          </p:val>
                                        </p:tav>
                                      </p:tavLst>
                                    </p:anim>
                                    <p:anim calcmode="lin" valueType="num">
                                      <p:cBhvr additive="base">
                                        <p:cTn id="78" dur="500" fill="hold"/>
                                        <p:tgtEl>
                                          <p:spTgt spid="6"/>
                                        </p:tgtEl>
                                        <p:attrNameLst>
                                          <p:attrName>ppt_y</p:attrName>
                                        </p:attrNameLst>
                                      </p:cBhvr>
                                      <p:tavLst>
                                        <p:tav tm="0">
                                          <p:val>
                                            <p:strVal val="1+#ppt_h/2"/>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819425"/>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7"/>
                                        </p:tgtEl>
                                        <p:attrNameLst>
                                          <p:attrName>style.visibility</p:attrName>
                                        </p:attrNameLst>
                                      </p:cBhvr>
                                      <p:to>
                                        <p:strVal val="visible"/>
                                      </p:to>
                                    </p:set>
                                    <p:anim calcmode="lin" valueType="num">
                                      <p:cBhvr additive="base">
                                        <p:cTn id="85" dur="500" fill="hold"/>
                                        <p:tgtEl>
                                          <p:spTgt spid="7"/>
                                        </p:tgtEl>
                                        <p:attrNameLst>
                                          <p:attrName>ppt_x</p:attrName>
                                        </p:attrNameLst>
                                      </p:cBhvr>
                                      <p:tavLst>
                                        <p:tav tm="0">
                                          <p:val>
                                            <p:strVal val="#ppt_x"/>
                                          </p:val>
                                        </p:tav>
                                        <p:tav tm="100000">
                                          <p:val>
                                            <p:strVal val="#ppt_x"/>
                                          </p:val>
                                        </p:tav>
                                      </p:tavLst>
                                    </p:anim>
                                    <p:anim calcmode="lin" valueType="num">
                                      <p:cBhvr additive="base">
                                        <p:cTn id="8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16" grpId="0"/>
      <p:bldP spid="819319" grpId="0" build="p" bldLvl="2" autoUpdateAnimBg="0"/>
      <p:bldP spid="819321" grpId="0" animBg="1"/>
      <p:bldP spid="819314" grpId="0"/>
      <p:bldP spid="819314" grpId="1"/>
      <p:bldP spid="819414" grpId="0" animBg="1"/>
      <p:bldP spid="819418" grpId="0"/>
      <p:bldP spid="819425" grpId="0"/>
      <p:bldP spid="819425" grpId="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870403" name="Line 3"/>
          <p:cNvSpPr>
            <a:spLocks noChangeShapeType="1"/>
          </p:cNvSpPr>
          <p:nvPr/>
        </p:nvSpPr>
        <p:spPr bwMode="auto">
          <a:xfrm>
            <a:off x="59594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4" name="Line 4"/>
          <p:cNvSpPr>
            <a:spLocks noChangeShapeType="1"/>
          </p:cNvSpPr>
          <p:nvPr/>
        </p:nvSpPr>
        <p:spPr bwMode="auto">
          <a:xfrm>
            <a:off x="59959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5" name="Line 5"/>
          <p:cNvSpPr>
            <a:spLocks noChangeShapeType="1"/>
          </p:cNvSpPr>
          <p:nvPr/>
        </p:nvSpPr>
        <p:spPr bwMode="auto">
          <a:xfrm>
            <a:off x="603250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6" name="Line 6"/>
          <p:cNvSpPr>
            <a:spLocks noChangeShapeType="1"/>
          </p:cNvSpPr>
          <p:nvPr/>
        </p:nvSpPr>
        <p:spPr bwMode="auto">
          <a:xfrm>
            <a:off x="606901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7" name="Line 7"/>
          <p:cNvSpPr>
            <a:spLocks noChangeShapeType="1"/>
          </p:cNvSpPr>
          <p:nvPr/>
        </p:nvSpPr>
        <p:spPr bwMode="auto">
          <a:xfrm>
            <a:off x="610552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8" name="Line 8"/>
          <p:cNvSpPr>
            <a:spLocks noChangeShapeType="1"/>
          </p:cNvSpPr>
          <p:nvPr/>
        </p:nvSpPr>
        <p:spPr bwMode="auto">
          <a:xfrm>
            <a:off x="614203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09" name="Line 9"/>
          <p:cNvSpPr>
            <a:spLocks noChangeShapeType="1"/>
          </p:cNvSpPr>
          <p:nvPr/>
        </p:nvSpPr>
        <p:spPr bwMode="auto">
          <a:xfrm>
            <a:off x="617855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0" name="Line 10"/>
          <p:cNvSpPr>
            <a:spLocks noChangeShapeType="1"/>
          </p:cNvSpPr>
          <p:nvPr/>
        </p:nvSpPr>
        <p:spPr bwMode="auto">
          <a:xfrm>
            <a:off x="621506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1" name="Line 11"/>
          <p:cNvSpPr>
            <a:spLocks noChangeShapeType="1"/>
          </p:cNvSpPr>
          <p:nvPr/>
        </p:nvSpPr>
        <p:spPr bwMode="auto">
          <a:xfrm>
            <a:off x="62515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2" name="Line 12"/>
          <p:cNvSpPr>
            <a:spLocks noChangeShapeType="1"/>
          </p:cNvSpPr>
          <p:nvPr/>
        </p:nvSpPr>
        <p:spPr bwMode="auto">
          <a:xfrm>
            <a:off x="62880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3" name="Line 13"/>
          <p:cNvSpPr>
            <a:spLocks noChangeShapeType="1"/>
          </p:cNvSpPr>
          <p:nvPr/>
        </p:nvSpPr>
        <p:spPr bwMode="auto">
          <a:xfrm>
            <a:off x="632460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4" name="Line 14"/>
          <p:cNvSpPr>
            <a:spLocks noChangeShapeType="1"/>
          </p:cNvSpPr>
          <p:nvPr/>
        </p:nvSpPr>
        <p:spPr bwMode="auto">
          <a:xfrm>
            <a:off x="636111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5" name="Line 15"/>
          <p:cNvSpPr>
            <a:spLocks noChangeShapeType="1"/>
          </p:cNvSpPr>
          <p:nvPr/>
        </p:nvSpPr>
        <p:spPr bwMode="auto">
          <a:xfrm>
            <a:off x="639762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6" name="Line 16"/>
          <p:cNvSpPr>
            <a:spLocks noChangeShapeType="1"/>
          </p:cNvSpPr>
          <p:nvPr/>
        </p:nvSpPr>
        <p:spPr bwMode="auto">
          <a:xfrm>
            <a:off x="643413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7" name="Line 17"/>
          <p:cNvSpPr>
            <a:spLocks noChangeShapeType="1"/>
          </p:cNvSpPr>
          <p:nvPr/>
        </p:nvSpPr>
        <p:spPr bwMode="auto">
          <a:xfrm>
            <a:off x="647065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8" name="Line 18"/>
          <p:cNvSpPr>
            <a:spLocks noChangeShapeType="1"/>
          </p:cNvSpPr>
          <p:nvPr/>
        </p:nvSpPr>
        <p:spPr bwMode="auto">
          <a:xfrm>
            <a:off x="650716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19" name="Line 19"/>
          <p:cNvSpPr>
            <a:spLocks noChangeShapeType="1"/>
          </p:cNvSpPr>
          <p:nvPr/>
        </p:nvSpPr>
        <p:spPr bwMode="auto">
          <a:xfrm>
            <a:off x="65436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0" name="Line 20"/>
          <p:cNvSpPr>
            <a:spLocks noChangeShapeType="1"/>
          </p:cNvSpPr>
          <p:nvPr/>
        </p:nvSpPr>
        <p:spPr bwMode="auto">
          <a:xfrm>
            <a:off x="65801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1" name="Line 21"/>
          <p:cNvSpPr>
            <a:spLocks noChangeShapeType="1"/>
          </p:cNvSpPr>
          <p:nvPr/>
        </p:nvSpPr>
        <p:spPr bwMode="auto">
          <a:xfrm>
            <a:off x="661670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2" name="Line 22"/>
          <p:cNvSpPr>
            <a:spLocks noChangeShapeType="1"/>
          </p:cNvSpPr>
          <p:nvPr/>
        </p:nvSpPr>
        <p:spPr bwMode="auto">
          <a:xfrm>
            <a:off x="665321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3" name="Line 23"/>
          <p:cNvSpPr>
            <a:spLocks noChangeShapeType="1"/>
          </p:cNvSpPr>
          <p:nvPr/>
        </p:nvSpPr>
        <p:spPr bwMode="auto">
          <a:xfrm>
            <a:off x="668972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4" name="Line 24"/>
          <p:cNvSpPr>
            <a:spLocks noChangeShapeType="1"/>
          </p:cNvSpPr>
          <p:nvPr/>
        </p:nvSpPr>
        <p:spPr bwMode="auto">
          <a:xfrm>
            <a:off x="672623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5" name="Line 25"/>
          <p:cNvSpPr>
            <a:spLocks noChangeShapeType="1"/>
          </p:cNvSpPr>
          <p:nvPr/>
        </p:nvSpPr>
        <p:spPr bwMode="auto">
          <a:xfrm>
            <a:off x="676275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6" name="Line 26"/>
          <p:cNvSpPr>
            <a:spLocks noChangeShapeType="1"/>
          </p:cNvSpPr>
          <p:nvPr/>
        </p:nvSpPr>
        <p:spPr bwMode="auto">
          <a:xfrm>
            <a:off x="679926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7" name="Line 27"/>
          <p:cNvSpPr>
            <a:spLocks noChangeShapeType="1"/>
          </p:cNvSpPr>
          <p:nvPr/>
        </p:nvSpPr>
        <p:spPr bwMode="auto">
          <a:xfrm>
            <a:off x="68357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8" name="Line 28"/>
          <p:cNvSpPr>
            <a:spLocks noChangeShapeType="1"/>
          </p:cNvSpPr>
          <p:nvPr/>
        </p:nvSpPr>
        <p:spPr bwMode="auto">
          <a:xfrm>
            <a:off x="68722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29" name="Line 29"/>
          <p:cNvSpPr>
            <a:spLocks noChangeShapeType="1"/>
          </p:cNvSpPr>
          <p:nvPr/>
        </p:nvSpPr>
        <p:spPr bwMode="auto">
          <a:xfrm>
            <a:off x="690880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0" name="Line 30"/>
          <p:cNvSpPr>
            <a:spLocks noChangeShapeType="1"/>
          </p:cNvSpPr>
          <p:nvPr/>
        </p:nvSpPr>
        <p:spPr bwMode="auto">
          <a:xfrm>
            <a:off x="694531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1" name="Line 31"/>
          <p:cNvSpPr>
            <a:spLocks noChangeShapeType="1"/>
          </p:cNvSpPr>
          <p:nvPr/>
        </p:nvSpPr>
        <p:spPr bwMode="auto">
          <a:xfrm>
            <a:off x="698182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2" name="Line 32"/>
          <p:cNvSpPr>
            <a:spLocks noChangeShapeType="1"/>
          </p:cNvSpPr>
          <p:nvPr/>
        </p:nvSpPr>
        <p:spPr bwMode="auto">
          <a:xfrm>
            <a:off x="701833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3" name="Line 33"/>
          <p:cNvSpPr>
            <a:spLocks noChangeShapeType="1"/>
          </p:cNvSpPr>
          <p:nvPr/>
        </p:nvSpPr>
        <p:spPr bwMode="auto">
          <a:xfrm>
            <a:off x="705485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4" name="Line 34"/>
          <p:cNvSpPr>
            <a:spLocks noChangeShapeType="1"/>
          </p:cNvSpPr>
          <p:nvPr/>
        </p:nvSpPr>
        <p:spPr bwMode="auto">
          <a:xfrm>
            <a:off x="709136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5" name="Line 35"/>
          <p:cNvSpPr>
            <a:spLocks noChangeShapeType="1"/>
          </p:cNvSpPr>
          <p:nvPr/>
        </p:nvSpPr>
        <p:spPr bwMode="auto">
          <a:xfrm>
            <a:off x="71278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6" name="Line 36"/>
          <p:cNvSpPr>
            <a:spLocks noChangeShapeType="1"/>
          </p:cNvSpPr>
          <p:nvPr/>
        </p:nvSpPr>
        <p:spPr bwMode="auto">
          <a:xfrm>
            <a:off x="71643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7" name="Line 37"/>
          <p:cNvSpPr>
            <a:spLocks noChangeShapeType="1"/>
          </p:cNvSpPr>
          <p:nvPr/>
        </p:nvSpPr>
        <p:spPr bwMode="auto">
          <a:xfrm>
            <a:off x="7200900"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8" name="Line 38"/>
          <p:cNvSpPr>
            <a:spLocks noChangeShapeType="1"/>
          </p:cNvSpPr>
          <p:nvPr/>
        </p:nvSpPr>
        <p:spPr bwMode="auto">
          <a:xfrm>
            <a:off x="7237413"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39" name="Line 39"/>
          <p:cNvSpPr>
            <a:spLocks noChangeShapeType="1"/>
          </p:cNvSpPr>
          <p:nvPr/>
        </p:nvSpPr>
        <p:spPr bwMode="auto">
          <a:xfrm>
            <a:off x="727392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40" name="Line 40"/>
          <p:cNvSpPr>
            <a:spLocks noChangeShapeType="1"/>
          </p:cNvSpPr>
          <p:nvPr/>
        </p:nvSpPr>
        <p:spPr bwMode="auto">
          <a:xfrm>
            <a:off x="731043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78889" name="Rectangle 42"/>
          <p:cNvSpPr>
            <a:spLocks noChangeArrowheads="1"/>
          </p:cNvSpPr>
          <p:nvPr/>
        </p:nvSpPr>
        <p:spPr bwMode="auto">
          <a:xfrm>
            <a:off x="3806825" y="4860925"/>
            <a:ext cx="36195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78890" name="Text Box 43"/>
          <p:cNvSpPr txBox="1">
            <a:spLocks noChangeArrowheads="1"/>
          </p:cNvSpPr>
          <p:nvPr/>
        </p:nvSpPr>
        <p:spPr bwMode="auto">
          <a:xfrm>
            <a:off x="4381500" y="4076700"/>
            <a:ext cx="6683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78891" name="Text Box 44"/>
          <p:cNvSpPr txBox="1">
            <a:spLocks noChangeArrowheads="1"/>
          </p:cNvSpPr>
          <p:nvPr/>
        </p:nvSpPr>
        <p:spPr bwMode="auto">
          <a:xfrm>
            <a:off x="6199188" y="4067175"/>
            <a:ext cx="747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78892" name="Text Box 45"/>
          <p:cNvSpPr txBox="1">
            <a:spLocks noChangeArrowheads="1"/>
          </p:cNvSpPr>
          <p:nvPr/>
        </p:nvSpPr>
        <p:spPr bwMode="auto">
          <a:xfrm>
            <a:off x="5105400" y="-90488"/>
            <a:ext cx="21923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I </a:t>
            </a:r>
            <a:r>
              <a:rPr lang="en-US" altLang="en-US">
                <a:effectLst/>
                <a:latin typeface="Symbol" pitchFamily="18" charset="2"/>
                <a:sym typeface="Symbol" pitchFamily="18" charset="2"/>
              </a:rPr>
              <a:t></a:t>
            </a:r>
            <a:r>
              <a:rPr lang="en-US" altLang="en-US">
                <a:effectLst/>
              </a:rPr>
              <a:t> circuit </a:t>
            </a:r>
          </a:p>
        </p:txBody>
      </p:sp>
      <p:sp>
        <p:nvSpPr>
          <p:cNvPr id="870449" name="Line 49"/>
          <p:cNvSpPr>
            <a:spLocks noChangeShapeType="1"/>
          </p:cNvSpPr>
          <p:nvPr/>
        </p:nvSpPr>
        <p:spPr bwMode="auto">
          <a:xfrm>
            <a:off x="5959475"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0" name="Line 50"/>
          <p:cNvSpPr>
            <a:spLocks noChangeShapeType="1"/>
          </p:cNvSpPr>
          <p:nvPr/>
        </p:nvSpPr>
        <p:spPr bwMode="auto">
          <a:xfrm>
            <a:off x="5995988" y="4638675"/>
            <a:ext cx="0" cy="15240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nvGrpSpPr>
          <p:cNvPr id="2" name="Group 51"/>
          <p:cNvGrpSpPr>
            <a:grpSpLocks/>
          </p:cNvGrpSpPr>
          <p:nvPr/>
        </p:nvGrpSpPr>
        <p:grpSpPr bwMode="auto">
          <a:xfrm>
            <a:off x="4144963" y="4633913"/>
            <a:ext cx="1350962" cy="152400"/>
            <a:chOff x="1885" y="2568"/>
            <a:chExt cx="851" cy="96"/>
          </a:xfrm>
        </p:grpSpPr>
        <p:sp>
          <p:nvSpPr>
            <p:cNvPr id="870452" name="Line 52"/>
            <p:cNvSpPr>
              <a:spLocks noChangeShapeType="1"/>
            </p:cNvSpPr>
            <p:nvPr/>
          </p:nvSpPr>
          <p:spPr bwMode="auto">
            <a:xfrm>
              <a:off x="188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3" name="Line 53"/>
            <p:cNvSpPr>
              <a:spLocks noChangeShapeType="1"/>
            </p:cNvSpPr>
            <p:nvPr/>
          </p:nvSpPr>
          <p:spPr bwMode="auto">
            <a:xfrm>
              <a:off x="190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4" name="Line 54"/>
            <p:cNvSpPr>
              <a:spLocks noChangeShapeType="1"/>
            </p:cNvSpPr>
            <p:nvPr/>
          </p:nvSpPr>
          <p:spPr bwMode="auto">
            <a:xfrm>
              <a:off x="193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5" name="Line 55"/>
            <p:cNvSpPr>
              <a:spLocks noChangeShapeType="1"/>
            </p:cNvSpPr>
            <p:nvPr/>
          </p:nvSpPr>
          <p:spPr bwMode="auto">
            <a:xfrm>
              <a:off x="195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6" name="Line 56"/>
            <p:cNvSpPr>
              <a:spLocks noChangeShapeType="1"/>
            </p:cNvSpPr>
            <p:nvPr/>
          </p:nvSpPr>
          <p:spPr bwMode="auto">
            <a:xfrm>
              <a:off x="197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7" name="Line 57"/>
            <p:cNvSpPr>
              <a:spLocks noChangeShapeType="1"/>
            </p:cNvSpPr>
            <p:nvPr/>
          </p:nvSpPr>
          <p:spPr bwMode="auto">
            <a:xfrm>
              <a:off x="200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8" name="Line 58"/>
            <p:cNvSpPr>
              <a:spLocks noChangeShapeType="1"/>
            </p:cNvSpPr>
            <p:nvPr/>
          </p:nvSpPr>
          <p:spPr bwMode="auto">
            <a:xfrm>
              <a:off x="202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59" name="Line 59"/>
            <p:cNvSpPr>
              <a:spLocks noChangeShapeType="1"/>
            </p:cNvSpPr>
            <p:nvPr/>
          </p:nvSpPr>
          <p:spPr bwMode="auto">
            <a:xfrm>
              <a:off x="204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0" name="Line 60"/>
            <p:cNvSpPr>
              <a:spLocks noChangeShapeType="1"/>
            </p:cNvSpPr>
            <p:nvPr/>
          </p:nvSpPr>
          <p:spPr bwMode="auto">
            <a:xfrm>
              <a:off x="206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1" name="Line 61"/>
            <p:cNvSpPr>
              <a:spLocks noChangeShapeType="1"/>
            </p:cNvSpPr>
            <p:nvPr/>
          </p:nvSpPr>
          <p:spPr bwMode="auto">
            <a:xfrm>
              <a:off x="209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2" name="Line 62"/>
            <p:cNvSpPr>
              <a:spLocks noChangeShapeType="1"/>
            </p:cNvSpPr>
            <p:nvPr/>
          </p:nvSpPr>
          <p:spPr bwMode="auto">
            <a:xfrm>
              <a:off x="211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3" name="Line 63"/>
            <p:cNvSpPr>
              <a:spLocks noChangeShapeType="1"/>
            </p:cNvSpPr>
            <p:nvPr/>
          </p:nvSpPr>
          <p:spPr bwMode="auto">
            <a:xfrm>
              <a:off x="213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4" name="Line 64"/>
            <p:cNvSpPr>
              <a:spLocks noChangeShapeType="1"/>
            </p:cNvSpPr>
            <p:nvPr/>
          </p:nvSpPr>
          <p:spPr bwMode="auto">
            <a:xfrm>
              <a:off x="216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5" name="Line 65"/>
            <p:cNvSpPr>
              <a:spLocks noChangeShapeType="1"/>
            </p:cNvSpPr>
            <p:nvPr/>
          </p:nvSpPr>
          <p:spPr bwMode="auto">
            <a:xfrm>
              <a:off x="218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6" name="Line 66"/>
            <p:cNvSpPr>
              <a:spLocks noChangeShapeType="1"/>
            </p:cNvSpPr>
            <p:nvPr/>
          </p:nvSpPr>
          <p:spPr bwMode="auto">
            <a:xfrm>
              <a:off x="220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7" name="Line 67"/>
            <p:cNvSpPr>
              <a:spLocks noChangeShapeType="1"/>
            </p:cNvSpPr>
            <p:nvPr/>
          </p:nvSpPr>
          <p:spPr bwMode="auto">
            <a:xfrm>
              <a:off x="223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8" name="Line 68"/>
            <p:cNvSpPr>
              <a:spLocks noChangeShapeType="1"/>
            </p:cNvSpPr>
            <p:nvPr/>
          </p:nvSpPr>
          <p:spPr bwMode="auto">
            <a:xfrm>
              <a:off x="225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69" name="Line 69"/>
            <p:cNvSpPr>
              <a:spLocks noChangeShapeType="1"/>
            </p:cNvSpPr>
            <p:nvPr/>
          </p:nvSpPr>
          <p:spPr bwMode="auto">
            <a:xfrm>
              <a:off x="227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0" name="Line 70"/>
            <p:cNvSpPr>
              <a:spLocks noChangeShapeType="1"/>
            </p:cNvSpPr>
            <p:nvPr/>
          </p:nvSpPr>
          <p:spPr bwMode="auto">
            <a:xfrm>
              <a:off x="229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1" name="Line 71"/>
            <p:cNvSpPr>
              <a:spLocks noChangeShapeType="1"/>
            </p:cNvSpPr>
            <p:nvPr/>
          </p:nvSpPr>
          <p:spPr bwMode="auto">
            <a:xfrm>
              <a:off x="232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2" name="Line 72"/>
            <p:cNvSpPr>
              <a:spLocks noChangeShapeType="1"/>
            </p:cNvSpPr>
            <p:nvPr/>
          </p:nvSpPr>
          <p:spPr bwMode="auto">
            <a:xfrm>
              <a:off x="234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3" name="Line 73"/>
            <p:cNvSpPr>
              <a:spLocks noChangeShapeType="1"/>
            </p:cNvSpPr>
            <p:nvPr/>
          </p:nvSpPr>
          <p:spPr bwMode="auto">
            <a:xfrm>
              <a:off x="236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4" name="Line 74"/>
            <p:cNvSpPr>
              <a:spLocks noChangeShapeType="1"/>
            </p:cNvSpPr>
            <p:nvPr/>
          </p:nvSpPr>
          <p:spPr bwMode="auto">
            <a:xfrm>
              <a:off x="239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5" name="Line 75"/>
            <p:cNvSpPr>
              <a:spLocks noChangeShapeType="1"/>
            </p:cNvSpPr>
            <p:nvPr/>
          </p:nvSpPr>
          <p:spPr bwMode="auto">
            <a:xfrm>
              <a:off x="241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6" name="Line 76"/>
            <p:cNvSpPr>
              <a:spLocks noChangeShapeType="1"/>
            </p:cNvSpPr>
            <p:nvPr/>
          </p:nvSpPr>
          <p:spPr bwMode="auto">
            <a:xfrm>
              <a:off x="243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7" name="Line 77"/>
            <p:cNvSpPr>
              <a:spLocks noChangeShapeType="1"/>
            </p:cNvSpPr>
            <p:nvPr/>
          </p:nvSpPr>
          <p:spPr bwMode="auto">
            <a:xfrm>
              <a:off x="246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8" name="Line 78"/>
            <p:cNvSpPr>
              <a:spLocks noChangeShapeType="1"/>
            </p:cNvSpPr>
            <p:nvPr/>
          </p:nvSpPr>
          <p:spPr bwMode="auto">
            <a:xfrm>
              <a:off x="248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79" name="Line 79"/>
            <p:cNvSpPr>
              <a:spLocks noChangeShapeType="1"/>
            </p:cNvSpPr>
            <p:nvPr/>
          </p:nvSpPr>
          <p:spPr bwMode="auto">
            <a:xfrm>
              <a:off x="250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0" name="Line 80"/>
            <p:cNvSpPr>
              <a:spLocks noChangeShapeType="1"/>
            </p:cNvSpPr>
            <p:nvPr/>
          </p:nvSpPr>
          <p:spPr bwMode="auto">
            <a:xfrm>
              <a:off x="2529"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1" name="Line 81"/>
            <p:cNvSpPr>
              <a:spLocks noChangeShapeType="1"/>
            </p:cNvSpPr>
            <p:nvPr/>
          </p:nvSpPr>
          <p:spPr bwMode="auto">
            <a:xfrm>
              <a:off x="2552"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2" name="Line 82"/>
            <p:cNvSpPr>
              <a:spLocks noChangeShapeType="1"/>
            </p:cNvSpPr>
            <p:nvPr/>
          </p:nvSpPr>
          <p:spPr bwMode="auto">
            <a:xfrm>
              <a:off x="2575"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3" name="Line 83"/>
            <p:cNvSpPr>
              <a:spLocks noChangeShapeType="1"/>
            </p:cNvSpPr>
            <p:nvPr/>
          </p:nvSpPr>
          <p:spPr bwMode="auto">
            <a:xfrm>
              <a:off x="2598"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4" name="Line 84"/>
            <p:cNvSpPr>
              <a:spLocks noChangeShapeType="1"/>
            </p:cNvSpPr>
            <p:nvPr/>
          </p:nvSpPr>
          <p:spPr bwMode="auto">
            <a:xfrm>
              <a:off x="2621"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5" name="Line 85"/>
            <p:cNvSpPr>
              <a:spLocks noChangeShapeType="1"/>
            </p:cNvSpPr>
            <p:nvPr/>
          </p:nvSpPr>
          <p:spPr bwMode="auto">
            <a:xfrm>
              <a:off x="2644"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6" name="Line 86"/>
            <p:cNvSpPr>
              <a:spLocks noChangeShapeType="1"/>
            </p:cNvSpPr>
            <p:nvPr/>
          </p:nvSpPr>
          <p:spPr bwMode="auto">
            <a:xfrm>
              <a:off x="2667"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7" name="Line 87"/>
            <p:cNvSpPr>
              <a:spLocks noChangeShapeType="1"/>
            </p:cNvSpPr>
            <p:nvPr/>
          </p:nvSpPr>
          <p:spPr bwMode="auto">
            <a:xfrm>
              <a:off x="2690"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8" name="Line 88"/>
            <p:cNvSpPr>
              <a:spLocks noChangeShapeType="1"/>
            </p:cNvSpPr>
            <p:nvPr/>
          </p:nvSpPr>
          <p:spPr bwMode="auto">
            <a:xfrm>
              <a:off x="2713"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0489" name="Line 89"/>
            <p:cNvSpPr>
              <a:spLocks noChangeShapeType="1"/>
            </p:cNvSpPr>
            <p:nvPr/>
          </p:nvSpPr>
          <p:spPr bwMode="auto">
            <a:xfrm>
              <a:off x="2736" y="2568"/>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sp>
        <p:nvSpPr>
          <p:cNvPr id="870490" name="Text Box 90"/>
          <p:cNvSpPr txBox="1">
            <a:spLocks noChangeArrowheads="1"/>
          </p:cNvSpPr>
          <p:nvPr/>
        </p:nvSpPr>
        <p:spPr bwMode="auto">
          <a:xfrm>
            <a:off x="3868738" y="4378325"/>
            <a:ext cx="2079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70491" name="Text Box 91"/>
          <p:cNvSpPr txBox="1">
            <a:spLocks noChangeArrowheads="1"/>
          </p:cNvSpPr>
          <p:nvPr/>
        </p:nvSpPr>
        <p:spPr bwMode="auto">
          <a:xfrm>
            <a:off x="3060700" y="1006475"/>
            <a:ext cx="3335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sym typeface="Symbol" pitchFamily="18" charset="2"/>
              </a:rPr>
              <a:t>Given an instance </a:t>
            </a:r>
            <a:r>
              <a:rPr lang="en-US" altLang="en-US" sz="3200">
                <a:solidFill>
                  <a:srgbClr val="00FFCC"/>
                </a:solidFill>
                <a:effectLst/>
                <a:sym typeface="Symbol" pitchFamily="18" charset="2"/>
              </a:rPr>
              <a:t>I</a:t>
            </a:r>
          </a:p>
        </p:txBody>
      </p:sp>
      <p:grpSp>
        <p:nvGrpSpPr>
          <p:cNvPr id="3" name="Group 181"/>
          <p:cNvGrpSpPr>
            <a:grpSpLocks/>
          </p:cNvGrpSpPr>
          <p:nvPr/>
        </p:nvGrpSpPr>
        <p:grpSpPr bwMode="auto">
          <a:xfrm>
            <a:off x="2876550" y="1600200"/>
            <a:ext cx="4210050" cy="838200"/>
            <a:chOff x="579" y="816"/>
            <a:chExt cx="2652" cy="528"/>
          </a:xfrm>
        </p:grpSpPr>
        <p:sp>
          <p:nvSpPr>
            <p:cNvPr id="78905" name="Rectangle 96"/>
            <p:cNvSpPr>
              <a:spLocks noChangeArrowheads="1"/>
            </p:cNvSpPr>
            <p:nvPr/>
          </p:nvSpPr>
          <p:spPr bwMode="auto">
            <a:xfrm>
              <a:off x="579" y="1017"/>
              <a:ext cx="265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rPr>
                <a:t>Circuit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 = Valid(I,S)</a:t>
              </a:r>
            </a:p>
          </p:txBody>
        </p:sp>
        <p:sp>
          <p:nvSpPr>
            <p:cNvPr id="870497" name="AutoShape 97"/>
            <p:cNvSpPr>
              <a:spLocks noChangeArrowheads="1"/>
            </p:cNvSpPr>
            <p:nvPr/>
          </p:nvSpPr>
          <p:spPr bwMode="auto">
            <a:xfrm>
              <a:off x="1601" y="816"/>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sp>
        <p:nvSpPr>
          <p:cNvPr id="870498" name="Rectangle 98"/>
          <p:cNvSpPr>
            <a:spLocks noChangeArrowheads="1"/>
          </p:cNvSpPr>
          <p:nvPr/>
        </p:nvSpPr>
        <p:spPr bwMode="auto">
          <a:xfrm>
            <a:off x="533400" y="5257800"/>
            <a:ext cx="2103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Valid</a:t>
            </a:r>
            <a:r>
              <a:rPr lang="en-US" altLang="en-US" baseline="-25000">
                <a:solidFill>
                  <a:srgbClr val="FF00FF"/>
                </a:solidFill>
                <a:effectLst/>
              </a:rPr>
              <a:t>n</a:t>
            </a:r>
            <a:r>
              <a:rPr lang="en-US" altLang="en-US">
                <a:solidFill>
                  <a:srgbClr val="FF00FF"/>
                </a:solidFill>
                <a:effectLst/>
              </a:rPr>
              <a:t>(I,S)</a:t>
            </a:r>
          </a:p>
        </p:txBody>
      </p:sp>
      <p:sp>
        <p:nvSpPr>
          <p:cNvPr id="870538" name="Freeform 138"/>
          <p:cNvSpPr>
            <a:spLocks/>
          </p:cNvSpPr>
          <p:nvPr/>
        </p:nvSpPr>
        <p:spPr bwMode="auto">
          <a:xfrm>
            <a:off x="2686050" y="4819650"/>
            <a:ext cx="6076950" cy="1946275"/>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4" name="Group 182"/>
          <p:cNvGrpSpPr>
            <a:grpSpLocks/>
          </p:cNvGrpSpPr>
          <p:nvPr/>
        </p:nvGrpSpPr>
        <p:grpSpPr bwMode="auto">
          <a:xfrm>
            <a:off x="550863" y="5257800"/>
            <a:ext cx="2136775" cy="528638"/>
            <a:chOff x="347" y="3018"/>
            <a:chExt cx="1346" cy="333"/>
          </a:xfrm>
        </p:grpSpPr>
        <p:sp>
          <p:nvSpPr>
            <p:cNvPr id="78902" name="Text Box 183"/>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70584" name="AutoShape 184"/>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78904" name="Rectangle 185"/>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870491"/>
                                        </p:tgtEl>
                                        <p:attrNameLst>
                                          <p:attrName>style.visibility</p:attrName>
                                        </p:attrNameLst>
                                      </p:cBhvr>
                                      <p:to>
                                        <p:strVal val="visible"/>
                                      </p:to>
                                    </p:set>
                                    <p:anim calcmode="lin" valueType="num">
                                      <p:cBhvr additive="base">
                                        <p:cTn id="7" dur="500" fill="hold"/>
                                        <p:tgtEl>
                                          <p:spTgt spid="870491"/>
                                        </p:tgtEl>
                                        <p:attrNameLst>
                                          <p:attrName>ppt_x</p:attrName>
                                        </p:attrNameLst>
                                      </p:cBhvr>
                                      <p:tavLst>
                                        <p:tav tm="0">
                                          <p:val>
                                            <p:strVal val="0-#ppt_w/2"/>
                                          </p:val>
                                        </p:tav>
                                        <p:tav tm="100000">
                                          <p:val>
                                            <p:strVal val="#ppt_x"/>
                                          </p:val>
                                        </p:tav>
                                      </p:tavLst>
                                    </p:anim>
                                    <p:anim calcmode="lin" valueType="num">
                                      <p:cBhvr additive="base">
                                        <p:cTn id="8" dur="500" fill="hold"/>
                                        <p:tgtEl>
                                          <p:spTgt spid="8704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2"/>
                                        </p:tgtEl>
                                        <p:attrNameLst>
                                          <p:attrName>style.visibility</p:attrName>
                                        </p:attrNameLst>
                                      </p:cBhvr>
                                      <p:to>
                                        <p:strVal val="hidden"/>
                                      </p:to>
                                    </p:set>
                                  </p:childTnLst>
                                </p:cTn>
                              </p:par>
                              <p:par>
                                <p:cTn id="19" presetID="2" presetClass="entr" presetSubtype="4" fill="hold" grpId="0" nodeType="withEffect">
                                  <p:stCondLst>
                                    <p:cond delay="0"/>
                                  </p:stCondLst>
                                  <p:childTnLst>
                                    <p:set>
                                      <p:cBhvr>
                                        <p:cTn id="20" dur="1" fill="hold">
                                          <p:stCondLst>
                                            <p:cond delay="0"/>
                                          </p:stCondLst>
                                        </p:cTn>
                                        <p:tgtEl>
                                          <p:spTgt spid="870490"/>
                                        </p:tgtEl>
                                        <p:attrNameLst>
                                          <p:attrName>style.visibility</p:attrName>
                                        </p:attrNameLst>
                                      </p:cBhvr>
                                      <p:to>
                                        <p:strVal val="visible"/>
                                      </p:to>
                                    </p:set>
                                    <p:anim calcmode="lin" valueType="num">
                                      <p:cBhvr additive="base">
                                        <p:cTn id="21" dur="500" fill="hold"/>
                                        <p:tgtEl>
                                          <p:spTgt spid="870490"/>
                                        </p:tgtEl>
                                        <p:attrNameLst>
                                          <p:attrName>ppt_x</p:attrName>
                                        </p:attrNameLst>
                                      </p:cBhvr>
                                      <p:tavLst>
                                        <p:tav tm="0">
                                          <p:val>
                                            <p:strVal val="#ppt_x"/>
                                          </p:val>
                                        </p:tav>
                                        <p:tav tm="100000">
                                          <p:val>
                                            <p:strVal val="#ppt_x"/>
                                          </p:val>
                                        </p:tav>
                                      </p:tavLst>
                                    </p:anim>
                                    <p:anim calcmode="lin" valueType="num">
                                      <p:cBhvr additive="base">
                                        <p:cTn id="22" dur="500" fill="hold"/>
                                        <p:tgtEl>
                                          <p:spTgt spid="870490"/>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par>
                                <p:cTn id="29" presetID="1" presetClass="exit" presetSubtype="0" fill="hold" grpId="0" nodeType="withEffect">
                                  <p:stCondLst>
                                    <p:cond delay="0"/>
                                  </p:stCondLst>
                                  <p:childTnLst>
                                    <p:set>
                                      <p:cBhvr>
                                        <p:cTn id="30" dur="1" fill="hold">
                                          <p:stCondLst>
                                            <p:cond delay="0"/>
                                          </p:stCondLst>
                                        </p:cTn>
                                        <p:tgtEl>
                                          <p:spTgt spid="8704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90" grpId="0"/>
      <p:bldP spid="87049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capture1"/>
          <p:cNvPicPr>
            <a:picLocks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5000" y="685800"/>
            <a:ext cx="5503863" cy="5943600"/>
          </a:xfrm>
          <a:noFill/>
          <a:extLst>
            <a:ext uri="{909E8E84-426E-40DD-AFC4-6F175D3DCCD1}">
              <a14:hiddenFill xmlns:a14="http://schemas.microsoft.com/office/drawing/2010/main">
                <a:solidFill>
                  <a:srgbClr val="FFFFFF"/>
                </a:solidFill>
              </a14:hiddenFill>
            </a:ext>
          </a:extLst>
        </p:spPr>
      </p:pic>
      <p:sp>
        <p:nvSpPr>
          <p:cNvPr id="79875" name="Oval 3"/>
          <p:cNvSpPr>
            <a:spLocks noChangeArrowheads="1"/>
          </p:cNvSpPr>
          <p:nvPr/>
        </p:nvSpPr>
        <p:spPr bwMode="auto">
          <a:xfrm>
            <a:off x="3124200" y="4038600"/>
            <a:ext cx="3810000" cy="735013"/>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97380" name="Rectangle 4"/>
          <p:cNvSpPr>
            <a:spLocks noGrp="1" noChangeArrowheads="1"/>
          </p:cNvSpPr>
          <p:nvPr>
            <p:ph type="title"/>
          </p:nvPr>
        </p:nvSpPr>
        <p:spPr>
          <a:xfrm>
            <a:off x="685800" y="-228600"/>
            <a:ext cx="7772400" cy="1143000"/>
          </a:xfrm>
        </p:spPr>
        <p:txBody>
          <a:bodyPr/>
          <a:lstStyle/>
          <a:p>
            <a:pPr>
              <a:defRPr/>
            </a:pPr>
            <a:r>
              <a:rPr lang="en-US" smtClean="0"/>
              <a:t>Step 6: Solution Map</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90" name="Rectangle 66"/>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6: Solution Map</a:t>
            </a:r>
          </a:p>
        </p:txBody>
      </p:sp>
      <p:sp>
        <p:nvSpPr>
          <p:cNvPr id="820291" name="Text Box 67"/>
          <p:cNvSpPr txBox="1">
            <a:spLocks noChangeArrowheads="1"/>
          </p:cNvSpPr>
          <p:nvPr/>
        </p:nvSpPr>
        <p:spPr bwMode="auto">
          <a:xfrm>
            <a:off x="5105400" y="-90488"/>
            <a:ext cx="2962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 </a:t>
            </a:r>
            <a:r>
              <a:rPr lang="en-US" altLang="en-US">
                <a:effectLst/>
                <a:latin typeface="Symbol" pitchFamily="18" charset="2"/>
                <a:sym typeface="Symbol" pitchFamily="18" charset="2"/>
              </a:rPr>
              <a:t></a:t>
            </a:r>
            <a:r>
              <a:rPr lang="en-US" altLang="en-US">
                <a:effectLst/>
              </a:rPr>
              <a:t> assignment </a:t>
            </a:r>
          </a:p>
        </p:txBody>
      </p:sp>
      <p:grpSp>
        <p:nvGrpSpPr>
          <p:cNvPr id="2" name="Group 380"/>
          <p:cNvGrpSpPr>
            <a:grpSpLocks/>
          </p:cNvGrpSpPr>
          <p:nvPr/>
        </p:nvGrpSpPr>
        <p:grpSpPr bwMode="auto">
          <a:xfrm>
            <a:off x="612775" y="1381125"/>
            <a:ext cx="8226425" cy="914400"/>
            <a:chOff x="386" y="870"/>
            <a:chExt cx="5182" cy="576"/>
          </a:xfrm>
        </p:grpSpPr>
        <p:sp>
          <p:nvSpPr>
            <p:cNvPr id="820293" name="AutoShape 69"/>
            <p:cNvSpPr>
              <a:spLocks noChangeArrowheads="1"/>
            </p:cNvSpPr>
            <p:nvPr/>
          </p:nvSpPr>
          <p:spPr bwMode="auto">
            <a:xfrm>
              <a:off x="2498" y="870"/>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0954" name="Rectangle 70"/>
            <p:cNvSpPr>
              <a:spLocks noChangeArrowheads="1"/>
            </p:cNvSpPr>
            <p:nvPr/>
          </p:nvSpPr>
          <p:spPr bwMode="auto">
            <a:xfrm>
              <a:off x="386" y="1119"/>
              <a:ext cx="518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X</a:t>
              </a:r>
              <a:r>
                <a:rPr lang="en-US" altLang="en-US">
                  <a:effectLst/>
                </a:rPr>
                <a:t> is viewed as a bit string </a:t>
              </a:r>
              <a:r>
                <a:rPr lang="en-US" altLang="en-US">
                  <a:solidFill>
                    <a:srgbClr val="FF00FF"/>
                  </a:solidFill>
                  <a:effectLst/>
                </a:rPr>
                <a:t>S</a:t>
              </a:r>
              <a:r>
                <a:rPr lang="en-US" altLang="en-US">
                  <a:effectLst/>
                </a:rPr>
                <a:t> representing a solution </a:t>
              </a:r>
              <a:r>
                <a:rPr lang="en-US" altLang="en-US">
                  <a:solidFill>
                    <a:srgbClr val="00FFCC"/>
                  </a:solidFill>
                  <a:effectLst/>
                </a:rPr>
                <a:t>S</a:t>
              </a:r>
              <a:r>
                <a:rPr lang="en-US" altLang="en-US">
                  <a:effectLst/>
                </a:rPr>
                <a:t>.</a:t>
              </a:r>
            </a:p>
          </p:txBody>
        </p:sp>
      </p:grpSp>
      <p:sp>
        <p:nvSpPr>
          <p:cNvPr id="820295" name="Text Box 71"/>
          <p:cNvSpPr txBox="1">
            <a:spLocks noChangeArrowheads="1"/>
          </p:cNvSpPr>
          <p:nvPr/>
        </p:nvSpPr>
        <p:spPr bwMode="auto">
          <a:xfrm>
            <a:off x="2532063" y="2514600"/>
            <a:ext cx="37846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If X is not a bit string </a:t>
            </a:r>
            <a:br>
              <a:rPr lang="en-US" altLang="en-US">
                <a:effectLst/>
              </a:rPr>
            </a:br>
            <a:r>
              <a:rPr lang="en-US" altLang="en-US">
                <a:effectLst/>
              </a:rPr>
              <a:t>representing a solution</a:t>
            </a:r>
            <a:br>
              <a:rPr lang="en-US" altLang="en-US">
                <a:effectLst/>
              </a:rPr>
            </a:br>
            <a:r>
              <a:rPr lang="en-US" altLang="en-US">
                <a:effectLst/>
              </a:rPr>
              <a:t>then “what ever” </a:t>
            </a:r>
          </a:p>
        </p:txBody>
      </p:sp>
      <p:sp>
        <p:nvSpPr>
          <p:cNvPr id="820296" name="Text Box 72"/>
          <p:cNvSpPr txBox="1">
            <a:spLocks noChangeArrowheads="1"/>
          </p:cNvSpPr>
          <p:nvPr/>
        </p:nvSpPr>
        <p:spPr bwMode="auto">
          <a:xfrm>
            <a:off x="2705100" y="838200"/>
            <a:ext cx="2936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X=[T,F,F,T,F,T]</a:t>
            </a:r>
          </a:p>
        </p:txBody>
      </p:sp>
      <p:grpSp>
        <p:nvGrpSpPr>
          <p:cNvPr id="80903" name="Group 379"/>
          <p:cNvGrpSpPr>
            <a:grpSpLocks/>
          </p:cNvGrpSpPr>
          <p:nvPr/>
        </p:nvGrpSpPr>
        <p:grpSpPr bwMode="auto">
          <a:xfrm>
            <a:off x="550863" y="4067175"/>
            <a:ext cx="8212137" cy="2698750"/>
            <a:chOff x="347" y="2562"/>
            <a:chExt cx="5173" cy="1700"/>
          </a:xfrm>
        </p:grpSpPr>
        <p:sp>
          <p:nvSpPr>
            <p:cNvPr id="820513" name="Line 289"/>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4" name="Line 290"/>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5" name="Line 291"/>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6" name="Line 292"/>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7" name="Line 293"/>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8" name="Line 294"/>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19" name="Line 295"/>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0" name="Line 296"/>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1" name="Line 297"/>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2" name="Line 298"/>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3" name="Line 299"/>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4" name="Line 300"/>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5" name="Line 301"/>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6" name="Line 302"/>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7" name="Line 303"/>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8" name="Line 304"/>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29" name="Line 305"/>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0" name="Line 306"/>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1" name="Line 307"/>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2" name="Line 308"/>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3" name="Line 309"/>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4" name="Line 310"/>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5" name="Line 311"/>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6" name="Line 312"/>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7" name="Line 313"/>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8" name="Line 314"/>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39" name="Line 315"/>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0" name="Line 316"/>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1" name="Line 317"/>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2" name="Line 318"/>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3" name="Line 319"/>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4" name="Line 320"/>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5" name="Line 321"/>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6" name="Line 322"/>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7" name="Line 323"/>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8" name="Line 324"/>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49" name="Line 325"/>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50" name="Line 326"/>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0942" name="Rectangle 327"/>
            <p:cNvSpPr>
              <a:spLocks noChangeArrowheads="1"/>
            </p:cNvSpPr>
            <p:nvPr/>
          </p:nvSpPr>
          <p:spPr bwMode="auto">
            <a:xfrm>
              <a:off x="2398" y="3062"/>
              <a:ext cx="2280"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80943" name="Text Box 328"/>
            <p:cNvSpPr txBox="1">
              <a:spLocks noChangeArrowheads="1"/>
            </p:cNvSpPr>
            <p:nvPr/>
          </p:nvSpPr>
          <p:spPr bwMode="auto">
            <a:xfrm>
              <a:off x="2760" y="256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80944" name="Text Box 329"/>
            <p:cNvSpPr txBox="1">
              <a:spLocks noChangeArrowheads="1"/>
            </p:cNvSpPr>
            <p:nvPr/>
          </p:nvSpPr>
          <p:spPr bwMode="auto">
            <a:xfrm>
              <a:off x="3905" y="256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20554" name="Line 330"/>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0555" name="Line 331"/>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0947" name="Text Box 371"/>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20596" name="Freeform 372"/>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80949" name="Group 375"/>
            <p:cNvGrpSpPr>
              <a:grpSpLocks/>
            </p:cNvGrpSpPr>
            <p:nvPr/>
          </p:nvGrpSpPr>
          <p:grpSpPr bwMode="auto">
            <a:xfrm>
              <a:off x="347" y="3312"/>
              <a:ext cx="1346" cy="333"/>
              <a:chOff x="347" y="3018"/>
              <a:chExt cx="1346" cy="333"/>
            </a:xfrm>
          </p:grpSpPr>
          <p:sp>
            <p:nvSpPr>
              <p:cNvPr id="80950" name="Text Box 376"/>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20601" name="AutoShape 377"/>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0952" name="Rectangle 378"/>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20291"/>
                                        </p:tgtEl>
                                        <p:attrNameLst>
                                          <p:attrName>style.visibility</p:attrName>
                                        </p:attrNameLst>
                                      </p:cBhvr>
                                      <p:to>
                                        <p:strVal val="visible"/>
                                      </p:to>
                                    </p:set>
                                    <p:anim calcmode="lin" valueType="num">
                                      <p:cBhvr additive="base">
                                        <p:cTn id="7" dur="500" fill="hold"/>
                                        <p:tgtEl>
                                          <p:spTgt spid="820291"/>
                                        </p:tgtEl>
                                        <p:attrNameLst>
                                          <p:attrName>ppt_x</p:attrName>
                                        </p:attrNameLst>
                                      </p:cBhvr>
                                      <p:tavLst>
                                        <p:tav tm="0">
                                          <p:val>
                                            <p:strVal val="1+#ppt_w/2"/>
                                          </p:val>
                                        </p:tav>
                                        <p:tav tm="100000">
                                          <p:val>
                                            <p:strVal val="#ppt_x"/>
                                          </p:val>
                                        </p:tav>
                                      </p:tavLst>
                                    </p:anim>
                                    <p:anim calcmode="lin" valueType="num">
                                      <p:cBhvr additive="base">
                                        <p:cTn id="8" dur="500" fill="hold"/>
                                        <p:tgtEl>
                                          <p:spTgt spid="8202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296"/>
                                        </p:tgtEl>
                                        <p:attrNameLst>
                                          <p:attrName>style.visibility</p:attrName>
                                        </p:attrNameLst>
                                      </p:cBhvr>
                                      <p:to>
                                        <p:strVal val="visible"/>
                                      </p:to>
                                    </p:set>
                                    <p:anim calcmode="lin" valueType="num">
                                      <p:cBhvr additive="base">
                                        <p:cTn id="13" dur="500" fill="hold"/>
                                        <p:tgtEl>
                                          <p:spTgt spid="820296"/>
                                        </p:tgtEl>
                                        <p:attrNameLst>
                                          <p:attrName>ppt_x</p:attrName>
                                        </p:attrNameLst>
                                      </p:cBhvr>
                                      <p:tavLst>
                                        <p:tav tm="0">
                                          <p:val>
                                            <p:strVal val="0-#ppt_w/2"/>
                                          </p:val>
                                        </p:tav>
                                        <p:tav tm="100000">
                                          <p:val>
                                            <p:strVal val="#ppt_x"/>
                                          </p:val>
                                        </p:tav>
                                      </p:tavLst>
                                    </p:anim>
                                    <p:anim calcmode="lin" valueType="num">
                                      <p:cBhvr additive="base">
                                        <p:cTn id="14" dur="500" fill="hold"/>
                                        <p:tgtEl>
                                          <p:spTgt spid="8202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295"/>
                                        </p:tgtEl>
                                        <p:attrNameLst>
                                          <p:attrName>style.visibility</p:attrName>
                                        </p:attrNameLst>
                                      </p:cBhvr>
                                      <p:to>
                                        <p:strVal val="visible"/>
                                      </p:to>
                                    </p:set>
                                    <p:anim calcmode="lin" valueType="num">
                                      <p:cBhvr additive="base">
                                        <p:cTn id="25" dur="500" fill="hold"/>
                                        <p:tgtEl>
                                          <p:spTgt spid="820295"/>
                                        </p:tgtEl>
                                        <p:attrNameLst>
                                          <p:attrName>ppt_x</p:attrName>
                                        </p:attrNameLst>
                                      </p:cBhvr>
                                      <p:tavLst>
                                        <p:tav tm="0">
                                          <p:val>
                                            <p:strVal val="0-#ppt_w/2"/>
                                          </p:val>
                                        </p:tav>
                                        <p:tav tm="100000">
                                          <p:val>
                                            <p:strVal val="#ppt_x"/>
                                          </p:val>
                                        </p:tav>
                                      </p:tavLst>
                                    </p:anim>
                                    <p:anim calcmode="lin" valueType="num">
                                      <p:cBhvr additive="base">
                                        <p:cTn id="26" dur="500" fill="hold"/>
                                        <p:tgtEl>
                                          <p:spTgt spid="8202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291" grpId="0"/>
      <p:bldP spid="820295" grpId="0"/>
      <p:bldP spid="82029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3474" name="Rectangle 2"/>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6: Solution Map</a:t>
            </a:r>
          </a:p>
        </p:txBody>
      </p:sp>
      <p:sp>
        <p:nvSpPr>
          <p:cNvPr id="81923" name="Text Box 3"/>
          <p:cNvSpPr txBox="1">
            <a:spLocks noChangeArrowheads="1"/>
          </p:cNvSpPr>
          <p:nvPr/>
        </p:nvSpPr>
        <p:spPr bwMode="auto">
          <a:xfrm>
            <a:off x="5105400" y="-90488"/>
            <a:ext cx="2962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 </a:t>
            </a:r>
            <a:r>
              <a:rPr lang="en-US" altLang="en-US">
                <a:effectLst/>
                <a:latin typeface="Symbol" pitchFamily="18" charset="2"/>
                <a:sym typeface="Symbol" pitchFamily="18" charset="2"/>
              </a:rPr>
              <a:t></a:t>
            </a:r>
            <a:r>
              <a:rPr lang="en-US" altLang="en-US">
                <a:effectLst/>
              </a:rPr>
              <a:t> assignment </a:t>
            </a:r>
          </a:p>
        </p:txBody>
      </p:sp>
      <p:grpSp>
        <p:nvGrpSpPr>
          <p:cNvPr id="81924" name="Group 4"/>
          <p:cNvGrpSpPr>
            <a:grpSpLocks/>
          </p:cNvGrpSpPr>
          <p:nvPr/>
        </p:nvGrpSpPr>
        <p:grpSpPr bwMode="auto">
          <a:xfrm>
            <a:off x="612775" y="1381125"/>
            <a:ext cx="8226425" cy="914400"/>
            <a:chOff x="386" y="870"/>
            <a:chExt cx="5182" cy="576"/>
          </a:xfrm>
        </p:grpSpPr>
        <p:sp>
          <p:nvSpPr>
            <p:cNvPr id="873477" name="AutoShape 5"/>
            <p:cNvSpPr>
              <a:spLocks noChangeArrowheads="1"/>
            </p:cNvSpPr>
            <p:nvPr/>
          </p:nvSpPr>
          <p:spPr bwMode="auto">
            <a:xfrm>
              <a:off x="2498" y="870"/>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1980" name="Rectangle 6"/>
            <p:cNvSpPr>
              <a:spLocks noChangeArrowheads="1"/>
            </p:cNvSpPr>
            <p:nvPr/>
          </p:nvSpPr>
          <p:spPr bwMode="auto">
            <a:xfrm>
              <a:off x="386" y="1119"/>
              <a:ext cx="518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X</a:t>
              </a:r>
              <a:r>
                <a:rPr lang="en-US" altLang="en-US">
                  <a:effectLst/>
                </a:rPr>
                <a:t> is viewed as a bit string </a:t>
              </a:r>
              <a:r>
                <a:rPr lang="en-US" altLang="en-US">
                  <a:solidFill>
                    <a:srgbClr val="FF00FF"/>
                  </a:solidFill>
                  <a:effectLst/>
                </a:rPr>
                <a:t>S</a:t>
              </a:r>
              <a:r>
                <a:rPr lang="en-US" altLang="en-US">
                  <a:effectLst/>
                </a:rPr>
                <a:t> representing a solution </a:t>
              </a:r>
              <a:r>
                <a:rPr lang="en-US" altLang="en-US">
                  <a:solidFill>
                    <a:srgbClr val="00FFCC"/>
                  </a:solidFill>
                  <a:effectLst/>
                </a:rPr>
                <a:t>S</a:t>
              </a:r>
              <a:r>
                <a:rPr lang="en-US" altLang="en-US">
                  <a:effectLst/>
                </a:rPr>
                <a:t>.</a:t>
              </a:r>
            </a:p>
          </p:txBody>
        </p:sp>
      </p:grpSp>
      <p:sp>
        <p:nvSpPr>
          <p:cNvPr id="81925" name="Text Box 8"/>
          <p:cNvSpPr txBox="1">
            <a:spLocks noChangeArrowheads="1"/>
          </p:cNvSpPr>
          <p:nvPr/>
        </p:nvSpPr>
        <p:spPr bwMode="auto">
          <a:xfrm>
            <a:off x="2705100" y="838200"/>
            <a:ext cx="2936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X=[T,F,F,T,F,T]</a:t>
            </a:r>
          </a:p>
        </p:txBody>
      </p:sp>
      <p:grpSp>
        <p:nvGrpSpPr>
          <p:cNvPr id="81926" name="Group 9"/>
          <p:cNvGrpSpPr>
            <a:grpSpLocks/>
          </p:cNvGrpSpPr>
          <p:nvPr/>
        </p:nvGrpSpPr>
        <p:grpSpPr bwMode="auto">
          <a:xfrm>
            <a:off x="550863" y="4067175"/>
            <a:ext cx="8212137" cy="2698750"/>
            <a:chOff x="347" y="2562"/>
            <a:chExt cx="5173" cy="1700"/>
          </a:xfrm>
        </p:grpSpPr>
        <p:sp>
          <p:nvSpPr>
            <p:cNvPr id="873482" name="Line 10"/>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3" name="Line 11"/>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4" name="Line 12"/>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5" name="Line 13"/>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6" name="Line 14"/>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7" name="Line 15"/>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8" name="Line 16"/>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89" name="Line 17"/>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0" name="Line 18"/>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1" name="Line 19"/>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2" name="Line 20"/>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3" name="Line 21"/>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4" name="Line 22"/>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5" name="Line 23"/>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6" name="Line 24"/>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7" name="Line 25"/>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8" name="Line 26"/>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499" name="Line 27"/>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0" name="Line 28"/>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1" name="Line 29"/>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2" name="Line 30"/>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3" name="Line 31"/>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4" name="Line 32"/>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5" name="Line 33"/>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6" name="Line 34"/>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7" name="Line 35"/>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8" name="Line 36"/>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09" name="Line 37"/>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0" name="Line 38"/>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1" name="Line 39"/>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2" name="Line 40"/>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3" name="Line 41"/>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4" name="Line 42"/>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5" name="Line 43"/>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6" name="Line 44"/>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7" name="Line 45"/>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8" name="Line 46"/>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19" name="Line 47"/>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68" name="Rectangle 48"/>
            <p:cNvSpPr>
              <a:spLocks noChangeArrowheads="1"/>
            </p:cNvSpPr>
            <p:nvPr/>
          </p:nvSpPr>
          <p:spPr bwMode="auto">
            <a:xfrm>
              <a:off x="2398" y="3062"/>
              <a:ext cx="2280"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81969" name="Text Box 49"/>
            <p:cNvSpPr txBox="1">
              <a:spLocks noChangeArrowheads="1"/>
            </p:cNvSpPr>
            <p:nvPr/>
          </p:nvSpPr>
          <p:spPr bwMode="auto">
            <a:xfrm>
              <a:off x="2760" y="256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81970" name="Text Box 50"/>
            <p:cNvSpPr txBox="1">
              <a:spLocks noChangeArrowheads="1"/>
            </p:cNvSpPr>
            <p:nvPr/>
          </p:nvSpPr>
          <p:spPr bwMode="auto">
            <a:xfrm>
              <a:off x="3905" y="256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73523" name="Line 51"/>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73524" name="Line 52"/>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1973" name="Text Box 53"/>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73526" name="Freeform 54"/>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81975" name="Group 55"/>
            <p:cNvGrpSpPr>
              <a:grpSpLocks/>
            </p:cNvGrpSpPr>
            <p:nvPr/>
          </p:nvGrpSpPr>
          <p:grpSpPr bwMode="auto">
            <a:xfrm>
              <a:off x="347" y="3312"/>
              <a:ext cx="1346" cy="333"/>
              <a:chOff x="347" y="3018"/>
              <a:chExt cx="1346" cy="333"/>
            </a:xfrm>
          </p:grpSpPr>
          <p:sp>
            <p:nvSpPr>
              <p:cNvPr id="81976" name="Text Box 56"/>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73529" name="AutoShape 57"/>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1978" name="Rectangle 58"/>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grpSp>
      <p:grpSp>
        <p:nvGrpSpPr>
          <p:cNvPr id="5" name="Group 59"/>
          <p:cNvGrpSpPr>
            <a:grpSpLocks/>
          </p:cNvGrpSpPr>
          <p:nvPr/>
        </p:nvGrpSpPr>
        <p:grpSpPr bwMode="auto">
          <a:xfrm>
            <a:off x="3148013" y="2362200"/>
            <a:ext cx="1981200" cy="823913"/>
            <a:chOff x="864" y="1305"/>
            <a:chExt cx="1248" cy="519"/>
          </a:xfrm>
        </p:grpSpPr>
        <p:sp>
          <p:nvSpPr>
            <p:cNvPr id="873532" name="AutoShape 60"/>
            <p:cNvSpPr>
              <a:spLocks noChangeArrowheads="1"/>
            </p:cNvSpPr>
            <p:nvPr/>
          </p:nvSpPr>
          <p:spPr bwMode="auto">
            <a:xfrm>
              <a:off x="1392" y="1305"/>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1929" name="Rectangle 61"/>
            <p:cNvSpPr>
              <a:spLocks noChangeArrowheads="1"/>
            </p:cNvSpPr>
            <p:nvPr/>
          </p:nvSpPr>
          <p:spPr bwMode="auto">
            <a:xfrm>
              <a:off x="864" y="1497"/>
              <a:ext cx="1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solution </a:t>
              </a:r>
              <a:r>
                <a:rPr lang="en-US" altLang="en-US">
                  <a:solidFill>
                    <a:srgbClr val="00FFCC"/>
                  </a:solidFill>
                  <a:effectLst/>
                </a:rPr>
                <a:t>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4"/>
          <p:cNvGrpSpPr>
            <a:grpSpLocks/>
          </p:cNvGrpSpPr>
          <p:nvPr/>
        </p:nvGrpSpPr>
        <p:grpSpPr bwMode="auto">
          <a:xfrm>
            <a:off x="4941888" y="3060700"/>
            <a:ext cx="4202112" cy="3263900"/>
            <a:chOff x="3113" y="1928"/>
            <a:chExt cx="2647" cy="2056"/>
          </a:xfrm>
        </p:grpSpPr>
        <p:sp>
          <p:nvSpPr>
            <p:cNvPr id="1068057"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9246"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95251"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nvGrpSpPr>
          <p:cNvPr id="9220" name="Group 4"/>
          <p:cNvGrpSpPr>
            <a:grpSpLocks/>
          </p:cNvGrpSpPr>
          <p:nvPr/>
        </p:nvGrpSpPr>
        <p:grpSpPr bwMode="auto">
          <a:xfrm>
            <a:off x="3810000" y="815975"/>
            <a:ext cx="5257800" cy="5918200"/>
            <a:chOff x="2400" y="528"/>
            <a:chExt cx="3312" cy="3728"/>
          </a:xfrm>
        </p:grpSpPr>
        <p:sp>
          <p:nvSpPr>
            <p:cNvPr id="1068037"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9244"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9221" name="Group 7"/>
          <p:cNvGrpSpPr>
            <a:grpSpLocks/>
          </p:cNvGrpSpPr>
          <p:nvPr/>
        </p:nvGrpSpPr>
        <p:grpSpPr bwMode="auto">
          <a:xfrm>
            <a:off x="3916363" y="1808163"/>
            <a:ext cx="4986337" cy="4887912"/>
            <a:chOff x="2467" y="1153"/>
            <a:chExt cx="3141" cy="3079"/>
          </a:xfrm>
        </p:grpSpPr>
        <p:sp>
          <p:nvSpPr>
            <p:cNvPr id="106804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9242"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9222" name="Group 36"/>
          <p:cNvGrpSpPr>
            <a:grpSpLocks/>
          </p:cNvGrpSpPr>
          <p:nvPr/>
        </p:nvGrpSpPr>
        <p:grpSpPr bwMode="auto">
          <a:xfrm>
            <a:off x="5245100" y="4348163"/>
            <a:ext cx="2286000" cy="2386012"/>
            <a:chOff x="5245100" y="4370388"/>
            <a:chExt cx="2286000" cy="2386012"/>
          </a:xfrm>
        </p:grpSpPr>
        <p:sp>
          <p:nvSpPr>
            <p:cNvPr id="9239"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240"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6" name="Group 14"/>
          <p:cNvGrpSpPr>
            <a:grpSpLocks/>
          </p:cNvGrpSpPr>
          <p:nvPr/>
        </p:nvGrpSpPr>
        <p:grpSpPr bwMode="auto">
          <a:xfrm>
            <a:off x="3657600" y="3065463"/>
            <a:ext cx="4202113" cy="3254375"/>
            <a:chOff x="2304" y="1945"/>
            <a:chExt cx="2647" cy="2050"/>
          </a:xfrm>
        </p:grpSpPr>
        <p:sp>
          <p:nvSpPr>
            <p:cNvPr id="1068047"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238"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9224"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95244"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95246"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7" name="Group 21"/>
          <p:cNvGrpSpPr>
            <a:grpSpLocks/>
          </p:cNvGrpSpPr>
          <p:nvPr/>
        </p:nvGrpSpPr>
        <p:grpSpPr bwMode="auto">
          <a:xfrm flipH="1">
            <a:off x="3267075" y="268288"/>
            <a:ext cx="5715000" cy="6589712"/>
            <a:chOff x="3901686" y="300057"/>
            <a:chExt cx="5715000" cy="6590006"/>
          </a:xfrm>
        </p:grpSpPr>
        <p:sp>
          <p:nvSpPr>
            <p:cNvPr id="3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40" name="Rectangle 39"/>
            <p:cNvSpPr/>
            <p:nvPr/>
          </p:nvSpPr>
          <p:spPr>
            <a:xfrm>
              <a:off x="7271948" y="300057"/>
              <a:ext cx="1795463" cy="523898"/>
            </a:xfrm>
            <a:prstGeom prst="rect">
              <a:avLst/>
            </a:prstGeom>
          </p:spPr>
          <p:txBody>
            <a:bodyPr wrap="none">
              <a:spAutoFit/>
            </a:bodyPr>
            <a:lstStyle/>
            <a:p>
              <a:pPr>
                <a:defRPr/>
              </a:pPr>
              <a:r>
                <a:rPr lang="en-US" dirty="0">
                  <a:solidFill>
                    <a:srgbClr val="FF00FF"/>
                  </a:solidFill>
                  <a:cs typeface="Times New Roman" pitchFamily="18" charset="0"/>
                </a:rPr>
                <a:t>Acceptable</a:t>
              </a:r>
              <a:endParaRPr lang="en-CA" dirty="0">
                <a:solidFill>
                  <a:srgbClr val="FF00FF"/>
                </a:solidFill>
              </a:endParaRPr>
            </a:p>
          </p:txBody>
        </p:sp>
      </p:grpSp>
      <p:grpSp>
        <p:nvGrpSpPr>
          <p:cNvPr id="8" name="Group 21"/>
          <p:cNvGrpSpPr>
            <a:grpSpLocks/>
          </p:cNvGrpSpPr>
          <p:nvPr/>
        </p:nvGrpSpPr>
        <p:grpSpPr bwMode="auto">
          <a:xfrm>
            <a:off x="3892550" y="323850"/>
            <a:ext cx="5715000" cy="6534150"/>
            <a:chOff x="3901686" y="355767"/>
            <a:chExt cx="5715000" cy="6534296"/>
          </a:xfrm>
        </p:grpSpPr>
        <p:sp>
          <p:nvSpPr>
            <p:cNvPr id="35"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6" name="Rectangle 35"/>
            <p:cNvSpPr/>
            <p:nvPr/>
          </p:nvSpPr>
          <p:spPr>
            <a:xfrm>
              <a:off x="7081449" y="355767"/>
              <a:ext cx="2214562" cy="523887"/>
            </a:xfrm>
            <a:prstGeom prst="rect">
              <a:avLst/>
            </a:prstGeom>
          </p:spPr>
          <p:txBody>
            <a:bodyPr wrap="none">
              <a:spAutoFit/>
            </a:bodyPr>
            <a:lstStyle/>
            <a:p>
              <a:pPr>
                <a:defRPr/>
              </a:pPr>
              <a:r>
                <a:rPr lang="en-US" dirty="0" err="1">
                  <a:solidFill>
                    <a:srgbClr val="FF00FF"/>
                  </a:solidFill>
                  <a:cs typeface="Times New Roman" pitchFamily="18" charset="0"/>
                </a:rPr>
                <a:t>CoAcceptable</a:t>
              </a:r>
              <a:endParaRPr lang="en-CA" dirty="0">
                <a:solidFill>
                  <a:srgbClr val="FF00FF"/>
                </a:solidFill>
              </a:endParaRPr>
            </a:p>
          </p:txBody>
        </p:sp>
      </p:grpSp>
      <p:sp>
        <p:nvSpPr>
          <p:cNvPr id="43"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 Not Halting</a:t>
            </a:r>
          </a:p>
        </p:txBody>
      </p:sp>
      <p:sp>
        <p:nvSpPr>
          <p:cNvPr id="46" name="Rectangle 45"/>
          <p:cNvSpPr>
            <a:spLocks noChangeArrowheads="1"/>
          </p:cNvSpPr>
          <p:nvPr/>
        </p:nvSpPr>
        <p:spPr bwMode="auto">
          <a:xfrm>
            <a:off x="152400" y="1371600"/>
            <a:ext cx="4267200" cy="2738438"/>
          </a:xfrm>
          <a:prstGeom prst="rect">
            <a:avLst/>
          </a:prstGeom>
          <a:noFill/>
          <a:ln w="9525">
            <a:noFill/>
            <a:miter lim="800000"/>
            <a:headEnd/>
            <a:tailEnd/>
          </a:ln>
        </p:spPr>
        <p:txBody>
          <a:bodyPr>
            <a:spAutoFit/>
          </a:bodyPr>
          <a:lstStyle/>
          <a:p>
            <a:pPr>
              <a:defRPr/>
            </a:pPr>
            <a:r>
              <a:rPr lang="en-US" sz="2400" dirty="0">
                <a:solidFill>
                  <a:schemeClr val="accent2"/>
                </a:solidFill>
                <a:sym typeface="Wingdings" pitchFamily="2" charset="2"/>
              </a:rPr>
              <a:t>Non-Deterministic</a:t>
            </a:r>
          </a:p>
          <a:p>
            <a:pPr>
              <a:defRPr/>
            </a:pPr>
            <a:r>
              <a:rPr lang="en-US" sz="2400" i="1" dirty="0">
                <a:solidFill>
                  <a:schemeClr val="accent2"/>
                </a:solidFill>
                <a:sym typeface="Wingdings" pitchFamily="2" charset="2"/>
              </a:rPr>
              <a:t>Yes</a:t>
            </a:r>
            <a:r>
              <a:rPr lang="en-US" sz="2400" dirty="0">
                <a:sym typeface="Wingdings" pitchFamily="2" charset="2"/>
              </a:rPr>
              <a:t> instances </a:t>
            </a:r>
            <a:r>
              <a:rPr lang="en-US" sz="2400" i="1" dirty="0">
                <a:solidFill>
                  <a:schemeClr val="accent2"/>
                </a:solidFill>
                <a:sym typeface="Wingdings" pitchFamily="2" charset="2"/>
              </a:rPr>
              <a:t>I </a:t>
            </a:r>
          </a:p>
          <a:p>
            <a:pPr lvl="1">
              <a:buFont typeface="Arial" charset="0"/>
              <a:buChar char="•"/>
              <a:defRPr/>
            </a:pPr>
            <a:r>
              <a:rPr lang="en-US" sz="2400" dirty="0">
                <a:sym typeface="Wingdings" pitchFamily="2" charset="2"/>
              </a:rPr>
              <a:t>have accepting </a:t>
            </a:r>
            <a:br>
              <a:rPr lang="en-US" sz="2400" dirty="0">
                <a:sym typeface="Wingdings" pitchFamily="2" charset="2"/>
              </a:rPr>
            </a:br>
            <a:r>
              <a:rPr lang="en-US" sz="2400" dirty="0">
                <a:sym typeface="Wingdings" pitchFamily="2" charset="2"/>
              </a:rPr>
              <a:t>  computations</a:t>
            </a:r>
          </a:p>
          <a:p>
            <a:pPr lvl="1">
              <a:buFont typeface="Arial" charset="0"/>
              <a:buChar char="•"/>
              <a:defRPr/>
            </a:pPr>
            <a:r>
              <a:rPr lang="en-US" sz="2400" dirty="0">
                <a:sym typeface="Wingdings" pitchFamily="2" charset="2"/>
              </a:rPr>
              <a:t>have witness/solutions.</a:t>
            </a:r>
          </a:p>
          <a:p>
            <a:pPr>
              <a:defRPr/>
            </a:pPr>
            <a:r>
              <a:rPr lang="en-US" sz="2400" i="1" dirty="0">
                <a:solidFill>
                  <a:schemeClr val="accent2"/>
                </a:solidFill>
                <a:sym typeface="Wingdings" pitchFamily="2" charset="2"/>
              </a:rPr>
              <a:t>No</a:t>
            </a:r>
            <a:r>
              <a:rPr lang="en-US" sz="2400" dirty="0">
                <a:sym typeface="Wingdings" pitchFamily="2" charset="2"/>
              </a:rPr>
              <a:t> instances </a:t>
            </a:r>
            <a:r>
              <a:rPr lang="en-US" sz="2400" i="1" dirty="0">
                <a:solidFill>
                  <a:schemeClr val="accent2"/>
                </a:solidFill>
                <a:sym typeface="Wingdings" pitchFamily="2" charset="2"/>
              </a:rPr>
              <a:t>I </a:t>
            </a:r>
          </a:p>
          <a:p>
            <a:pPr lvl="1">
              <a:buFont typeface="Arial" charset="0"/>
              <a:buChar char="•"/>
              <a:defRPr/>
            </a:pPr>
            <a:r>
              <a:rPr lang="en-US" sz="2400" dirty="0">
                <a:sym typeface="Wingdings" pitchFamily="2" charset="2"/>
              </a:rPr>
              <a:t>Do not.</a:t>
            </a:r>
          </a:p>
        </p:txBody>
      </p:sp>
      <p:sp>
        <p:nvSpPr>
          <p:cNvPr id="47" name="Rectangle 46"/>
          <p:cNvSpPr>
            <a:spLocks noChangeArrowheads="1"/>
          </p:cNvSpPr>
          <p:nvPr/>
        </p:nvSpPr>
        <p:spPr bwMode="auto">
          <a:xfrm>
            <a:off x="76200" y="4038600"/>
            <a:ext cx="4267200" cy="2738438"/>
          </a:xfrm>
          <a:prstGeom prst="rect">
            <a:avLst/>
          </a:prstGeom>
          <a:noFill/>
          <a:ln w="9525">
            <a:noFill/>
            <a:miter lim="800000"/>
            <a:headEnd/>
            <a:tailEnd/>
          </a:ln>
        </p:spPr>
        <p:txBody>
          <a:bodyPr>
            <a:spAutoFit/>
          </a:bodyPr>
          <a:lstStyle/>
          <a:p>
            <a:pPr>
              <a:defRPr/>
            </a:pPr>
            <a:r>
              <a:rPr lang="en-US" sz="2400" dirty="0">
                <a:solidFill>
                  <a:schemeClr val="accent2"/>
                </a:solidFill>
              </a:rPr>
              <a:t>Co-</a:t>
            </a:r>
            <a:r>
              <a:rPr lang="en-US" sz="2400" dirty="0">
                <a:solidFill>
                  <a:schemeClr val="accent2"/>
                </a:solidFill>
                <a:sym typeface="Wingdings" pitchFamily="2" charset="2"/>
              </a:rPr>
              <a:t>Non-Deterministic</a:t>
            </a:r>
          </a:p>
          <a:p>
            <a:pPr>
              <a:defRPr/>
            </a:pPr>
            <a:r>
              <a:rPr lang="en-US" sz="2400" i="1" dirty="0">
                <a:solidFill>
                  <a:schemeClr val="accent2"/>
                </a:solidFill>
                <a:sym typeface="Wingdings" pitchFamily="2" charset="2"/>
              </a:rPr>
              <a:t>No </a:t>
            </a:r>
            <a:r>
              <a:rPr lang="en-US" sz="2400" dirty="0">
                <a:sym typeface="Wingdings" pitchFamily="2" charset="2"/>
              </a:rPr>
              <a:t>instances </a:t>
            </a:r>
            <a:r>
              <a:rPr lang="en-US" sz="2400" i="1" dirty="0">
                <a:solidFill>
                  <a:schemeClr val="accent2"/>
                </a:solidFill>
                <a:sym typeface="Wingdings" pitchFamily="2" charset="2"/>
              </a:rPr>
              <a:t>I </a:t>
            </a:r>
          </a:p>
          <a:p>
            <a:pPr lvl="1">
              <a:buFont typeface="Arial" charset="0"/>
              <a:buChar char="•"/>
              <a:defRPr/>
            </a:pPr>
            <a:r>
              <a:rPr lang="en-US" sz="2400" dirty="0">
                <a:sym typeface="Wingdings" pitchFamily="2" charset="2"/>
              </a:rPr>
              <a:t>have accepting </a:t>
            </a:r>
            <a:br>
              <a:rPr lang="en-US" sz="2400" dirty="0">
                <a:sym typeface="Wingdings" pitchFamily="2" charset="2"/>
              </a:rPr>
            </a:br>
            <a:r>
              <a:rPr lang="en-US" sz="2400" dirty="0">
                <a:sym typeface="Wingdings" pitchFamily="2" charset="2"/>
              </a:rPr>
              <a:t>  computations</a:t>
            </a:r>
          </a:p>
          <a:p>
            <a:pPr lvl="1">
              <a:buFont typeface="Arial" charset="0"/>
              <a:buChar char="•"/>
              <a:defRPr/>
            </a:pPr>
            <a:r>
              <a:rPr lang="en-US" sz="2400" dirty="0">
                <a:sym typeface="Wingdings" pitchFamily="2" charset="2"/>
              </a:rPr>
              <a:t>have witness/solutions.</a:t>
            </a:r>
          </a:p>
          <a:p>
            <a:pPr>
              <a:defRPr/>
            </a:pPr>
            <a:r>
              <a:rPr lang="en-US" sz="2400" i="1" dirty="0">
                <a:solidFill>
                  <a:schemeClr val="accent2"/>
                </a:solidFill>
                <a:sym typeface="Wingdings" pitchFamily="2" charset="2"/>
              </a:rPr>
              <a:t>Yes</a:t>
            </a:r>
            <a:r>
              <a:rPr lang="en-US" sz="2400" dirty="0">
                <a:sym typeface="Wingdings" pitchFamily="2" charset="2"/>
              </a:rPr>
              <a:t> instances </a:t>
            </a:r>
            <a:r>
              <a:rPr lang="en-US" sz="2400" i="1" dirty="0">
                <a:solidFill>
                  <a:schemeClr val="accent2"/>
                </a:solidFill>
                <a:sym typeface="Wingdings" pitchFamily="2" charset="2"/>
              </a:rPr>
              <a:t>I </a:t>
            </a:r>
          </a:p>
          <a:p>
            <a:pPr lvl="1">
              <a:buFont typeface="Arial" charset="0"/>
              <a:buChar char="•"/>
              <a:defRPr/>
            </a:pPr>
            <a:r>
              <a:rPr lang="en-US" sz="2400" dirty="0">
                <a:sym typeface="Wingdings" pitchFamily="2" charset="2"/>
              </a:rPr>
              <a:t>Do not.</a:t>
            </a:r>
          </a:p>
        </p:txBody>
      </p:sp>
      <p:sp>
        <p:nvSpPr>
          <p:cNvPr id="48"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Machines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95244"/>
                                        </p:tgtEl>
                                        <p:attrNameLst>
                                          <p:attrName>style.visibility</p:attrName>
                                        </p:attrNameLst>
                                      </p:cBhvr>
                                      <p:to>
                                        <p:strVal val="visible"/>
                                      </p:to>
                                    </p:set>
                                    <p:anim calcmode="lin" valueType="num">
                                      <p:cBhvr additive="base">
                                        <p:cTn id="43" dur="500" fill="hold"/>
                                        <p:tgtEl>
                                          <p:spTgt spid="95244"/>
                                        </p:tgtEl>
                                        <p:attrNameLst>
                                          <p:attrName>ppt_x</p:attrName>
                                        </p:attrNameLst>
                                      </p:cBhvr>
                                      <p:tavLst>
                                        <p:tav tm="0">
                                          <p:val>
                                            <p:strVal val="#ppt_x"/>
                                          </p:val>
                                        </p:tav>
                                        <p:tav tm="100000">
                                          <p:val>
                                            <p:strVal val="#ppt_x"/>
                                          </p:val>
                                        </p:tav>
                                      </p:tavLst>
                                    </p:anim>
                                    <p:anim calcmode="lin" valueType="num">
                                      <p:cBhvr additive="base">
                                        <p:cTn id="44" dur="500" fill="hold"/>
                                        <p:tgtEl>
                                          <p:spTgt spid="952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5251"/>
                                        </p:tgtEl>
                                        <p:attrNameLst>
                                          <p:attrName>style.visibility</p:attrName>
                                        </p:attrNameLst>
                                      </p:cBhvr>
                                      <p:to>
                                        <p:strVal val="visible"/>
                                      </p:to>
                                    </p:set>
                                    <p:anim calcmode="lin" valueType="num">
                                      <p:cBhvr additive="base">
                                        <p:cTn id="49" dur="500" fill="hold"/>
                                        <p:tgtEl>
                                          <p:spTgt spid="95251"/>
                                        </p:tgtEl>
                                        <p:attrNameLst>
                                          <p:attrName>ppt_x</p:attrName>
                                        </p:attrNameLst>
                                      </p:cBhvr>
                                      <p:tavLst>
                                        <p:tav tm="0">
                                          <p:val>
                                            <p:strVal val="#ppt_x"/>
                                          </p:val>
                                        </p:tav>
                                        <p:tav tm="100000">
                                          <p:val>
                                            <p:strVal val="#ppt_x"/>
                                          </p:val>
                                        </p:tav>
                                      </p:tavLst>
                                    </p:anim>
                                    <p:anim calcmode="lin" valueType="num">
                                      <p:cBhvr additive="base">
                                        <p:cTn id="50" dur="500" fill="hold"/>
                                        <p:tgtEl>
                                          <p:spTgt spid="95251"/>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95246"/>
                                        </p:tgtEl>
                                        <p:attrNameLst>
                                          <p:attrName>style.visibility</p:attrName>
                                        </p:attrNameLst>
                                      </p:cBhvr>
                                      <p:to>
                                        <p:strVal val="visible"/>
                                      </p:to>
                                    </p:set>
                                    <p:anim calcmode="lin" valueType="num">
                                      <p:cBhvr additive="base">
                                        <p:cTn id="55" dur="500" fill="hold"/>
                                        <p:tgtEl>
                                          <p:spTgt spid="95246"/>
                                        </p:tgtEl>
                                        <p:attrNameLst>
                                          <p:attrName>ppt_x</p:attrName>
                                        </p:attrNameLst>
                                      </p:cBhvr>
                                      <p:tavLst>
                                        <p:tav tm="0">
                                          <p:val>
                                            <p:strVal val="#ppt_x"/>
                                          </p:val>
                                        </p:tav>
                                        <p:tav tm="100000">
                                          <p:val>
                                            <p:strVal val="#ppt_x"/>
                                          </p:val>
                                        </p:tav>
                                      </p:tavLst>
                                    </p:anim>
                                    <p:anim calcmode="lin" valueType="num">
                                      <p:cBhvr additive="base">
                                        <p:cTn id="56" dur="500" fill="hold"/>
                                        <p:tgtEl>
                                          <p:spTgt spid="95246"/>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additive="base">
                                        <p:cTn id="61" dur="500" fill="hold"/>
                                        <p:tgtEl>
                                          <p:spTgt spid="43"/>
                                        </p:tgtEl>
                                        <p:attrNameLst>
                                          <p:attrName>ppt_x</p:attrName>
                                        </p:attrNameLst>
                                      </p:cBhvr>
                                      <p:tavLst>
                                        <p:tav tm="0">
                                          <p:val>
                                            <p:strVal val="#ppt_x"/>
                                          </p:val>
                                        </p:tav>
                                        <p:tav tm="100000">
                                          <p:val>
                                            <p:strVal val="#ppt_x"/>
                                          </p:val>
                                        </p:tav>
                                      </p:tavLst>
                                    </p:anim>
                                    <p:anim calcmode="lin" valueType="num">
                                      <p:cBhvr additive="base">
                                        <p:cTn id="6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51" grpId="0"/>
      <p:bldP spid="95244" grpId="0"/>
      <p:bldP spid="95246" grpId="0"/>
      <p:bldP spid="43" grpId="0"/>
      <p:bldP spid="46" grpId="0"/>
      <p:bldP spid="4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341" name="Rectangle 69"/>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7: Valid </a:t>
            </a:r>
            <a:r>
              <a:rPr lang="en-US" sz="3600" b="1">
                <a:solidFill>
                  <a:schemeClr val="tx2"/>
                </a:solidFill>
                <a:effectLst>
                  <a:outerShdw blurRad="38100" dist="38100" dir="2700000" algn="tl">
                    <a:srgbClr val="000000"/>
                  </a:outerShdw>
                </a:effectLst>
                <a:latin typeface="Symbol" pitchFamily="18" charset="2"/>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sp>
        <p:nvSpPr>
          <p:cNvPr id="822342" name="Text Box 70"/>
          <p:cNvSpPr txBox="1">
            <a:spLocks noChangeArrowheads="1"/>
          </p:cNvSpPr>
          <p:nvPr/>
        </p:nvSpPr>
        <p:spPr bwMode="auto">
          <a:xfrm>
            <a:off x="3051175" y="698500"/>
            <a:ext cx="1978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(X)</a:t>
            </a:r>
            <a:r>
              <a:rPr lang="en-US" altLang="en-US">
                <a:effectLst/>
              </a:rPr>
              <a:t> = </a:t>
            </a:r>
            <a:r>
              <a:rPr lang="en-US" altLang="en-US">
                <a:solidFill>
                  <a:srgbClr val="66FF33"/>
                </a:solidFill>
                <a:effectLst/>
              </a:rPr>
              <a:t>T</a:t>
            </a:r>
            <a:endParaRPr lang="en-US" altLang="en-US" sz="5400">
              <a:solidFill>
                <a:srgbClr val="66FF33"/>
              </a:solidFill>
              <a:effectLst/>
            </a:endParaRPr>
          </a:p>
        </p:txBody>
      </p:sp>
      <p:grpSp>
        <p:nvGrpSpPr>
          <p:cNvPr id="82948" name="Group 119"/>
          <p:cNvGrpSpPr>
            <a:grpSpLocks/>
          </p:cNvGrpSpPr>
          <p:nvPr/>
        </p:nvGrpSpPr>
        <p:grpSpPr bwMode="auto">
          <a:xfrm>
            <a:off x="550863" y="4067175"/>
            <a:ext cx="8212137" cy="2698750"/>
            <a:chOff x="347" y="2562"/>
            <a:chExt cx="5173" cy="1700"/>
          </a:xfrm>
        </p:grpSpPr>
        <p:sp>
          <p:nvSpPr>
            <p:cNvPr id="822392" name="Line 120"/>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3" name="Line 121"/>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4" name="Line 122"/>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5" name="Line 123"/>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6" name="Line 124"/>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7" name="Line 125"/>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8" name="Line 126"/>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399" name="Line 127"/>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0" name="Line 128"/>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1" name="Line 129"/>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2" name="Line 130"/>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3" name="Line 131"/>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4" name="Line 132"/>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5" name="Line 133"/>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6" name="Line 134"/>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7" name="Line 135"/>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8" name="Line 136"/>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09" name="Line 137"/>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0" name="Line 138"/>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1" name="Line 139"/>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2" name="Line 140"/>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3" name="Line 141"/>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4" name="Line 142"/>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5" name="Line 143"/>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6" name="Line 144"/>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7" name="Line 145"/>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8" name="Line 146"/>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19" name="Line 147"/>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0" name="Line 148"/>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1" name="Line 149"/>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2" name="Line 150"/>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3" name="Line 151"/>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4" name="Line 152"/>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5" name="Line 153"/>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6" name="Line 154"/>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7" name="Line 155"/>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8" name="Line 156"/>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29" name="Line 157"/>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993" name="Rectangle 158"/>
            <p:cNvSpPr>
              <a:spLocks noChangeArrowheads="1"/>
            </p:cNvSpPr>
            <p:nvPr/>
          </p:nvSpPr>
          <p:spPr bwMode="auto">
            <a:xfrm>
              <a:off x="2398" y="3062"/>
              <a:ext cx="2280"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82994" name="Text Box 159"/>
            <p:cNvSpPr txBox="1">
              <a:spLocks noChangeArrowheads="1"/>
            </p:cNvSpPr>
            <p:nvPr/>
          </p:nvSpPr>
          <p:spPr bwMode="auto">
            <a:xfrm>
              <a:off x="2760" y="256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82995" name="Text Box 160"/>
            <p:cNvSpPr txBox="1">
              <a:spLocks noChangeArrowheads="1"/>
            </p:cNvSpPr>
            <p:nvPr/>
          </p:nvSpPr>
          <p:spPr bwMode="auto">
            <a:xfrm>
              <a:off x="3905" y="256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22433" name="Line 161"/>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2434" name="Line 162"/>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998" name="Text Box 163"/>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22436" name="Freeform 164"/>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83000" name="Group 165"/>
            <p:cNvGrpSpPr>
              <a:grpSpLocks/>
            </p:cNvGrpSpPr>
            <p:nvPr/>
          </p:nvGrpSpPr>
          <p:grpSpPr bwMode="auto">
            <a:xfrm>
              <a:off x="347" y="3312"/>
              <a:ext cx="1346" cy="333"/>
              <a:chOff x="347" y="3018"/>
              <a:chExt cx="1346" cy="333"/>
            </a:xfrm>
          </p:grpSpPr>
          <p:sp>
            <p:nvSpPr>
              <p:cNvPr id="83001" name="Text Box 166"/>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22439" name="AutoShape 167"/>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3003" name="Rectangle 168"/>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grpSp>
      <p:grpSp>
        <p:nvGrpSpPr>
          <p:cNvPr id="4" name="Group 175"/>
          <p:cNvGrpSpPr>
            <a:grpSpLocks/>
          </p:cNvGrpSpPr>
          <p:nvPr/>
        </p:nvGrpSpPr>
        <p:grpSpPr bwMode="auto">
          <a:xfrm>
            <a:off x="1428750" y="1309688"/>
            <a:ext cx="5810250" cy="885825"/>
            <a:chOff x="900" y="825"/>
            <a:chExt cx="3660" cy="558"/>
          </a:xfrm>
        </p:grpSpPr>
        <p:sp>
          <p:nvSpPr>
            <p:cNvPr id="822339" name="AutoShape 67"/>
            <p:cNvSpPr>
              <a:spLocks noChangeArrowheads="1"/>
            </p:cNvSpPr>
            <p:nvPr/>
          </p:nvSpPr>
          <p:spPr bwMode="auto">
            <a:xfrm>
              <a:off x="2448" y="825"/>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2954" name="Rectangle 169"/>
            <p:cNvSpPr>
              <a:spLocks noChangeArrowheads="1"/>
            </p:cNvSpPr>
            <p:nvPr/>
          </p:nvSpPr>
          <p:spPr bwMode="auto">
            <a:xfrm>
              <a:off x="900" y="1056"/>
              <a:ext cx="36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Valid(I,S)</a:t>
              </a:r>
              <a:r>
                <a:rPr lang="en-US" altLang="en-US">
                  <a:solidFill>
                    <a:srgbClr val="FF00FF"/>
                  </a:solidFill>
                  <a:effectLst/>
                </a:rPr>
                <a:t> </a:t>
              </a:r>
              <a:r>
                <a:rPr lang="en-US" altLang="en-US">
                  <a:effectLst/>
                </a:rPr>
                <a:t>=</a:t>
              </a:r>
              <a:r>
                <a:rPr lang="en-US" altLang="en-US">
                  <a:solidFill>
                    <a:srgbClr val="FF00FF"/>
                  </a:solidFill>
                  <a:effectLst/>
                </a:rPr>
                <a:t> Valid</a:t>
              </a:r>
              <a:r>
                <a:rPr lang="en-US" altLang="en-US" baseline="-25000">
                  <a:solidFill>
                    <a:srgbClr val="FF00FF"/>
                  </a:solidFill>
                  <a:effectLst/>
                </a:rPr>
                <a:t>n</a:t>
              </a:r>
              <a:r>
                <a:rPr lang="en-US" altLang="en-US">
                  <a:solidFill>
                    <a:srgbClr val="FF00FF"/>
                  </a:solidFill>
                  <a:effectLst/>
                </a:rPr>
                <a:t>(I,S) </a:t>
              </a:r>
              <a:r>
                <a:rPr lang="en-US" altLang="en-US">
                  <a:effectLst/>
                </a:rPr>
                <a:t>= </a:t>
              </a:r>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(X)</a:t>
              </a:r>
              <a:r>
                <a:rPr lang="en-US" altLang="en-US">
                  <a:effectLst/>
                </a:rPr>
                <a:t> = </a:t>
              </a:r>
              <a:r>
                <a:rPr lang="en-US" altLang="en-US">
                  <a:solidFill>
                    <a:srgbClr val="66FF33"/>
                  </a:solidFill>
                  <a:effectLst/>
                </a:rPr>
                <a:t>T</a:t>
              </a:r>
              <a:r>
                <a:rPr lang="en-US" altLang="en-US">
                  <a:solidFill>
                    <a:srgbClr val="FF00FF"/>
                  </a:solidFill>
                  <a:effectLst/>
                </a:rPr>
                <a:t> </a:t>
              </a:r>
            </a:p>
          </p:txBody>
        </p:sp>
      </p:grpSp>
      <p:grpSp>
        <p:nvGrpSpPr>
          <p:cNvPr id="5" name="Group 173"/>
          <p:cNvGrpSpPr>
            <a:grpSpLocks/>
          </p:cNvGrpSpPr>
          <p:nvPr/>
        </p:nvGrpSpPr>
        <p:grpSpPr bwMode="auto">
          <a:xfrm>
            <a:off x="2362200" y="2271713"/>
            <a:ext cx="4033838" cy="852487"/>
            <a:chOff x="1488" y="1431"/>
            <a:chExt cx="2541" cy="537"/>
          </a:xfrm>
        </p:grpSpPr>
        <p:sp>
          <p:nvSpPr>
            <p:cNvPr id="82951" name="Rectangle 68"/>
            <p:cNvSpPr>
              <a:spLocks noChangeArrowheads="1"/>
            </p:cNvSpPr>
            <p:nvPr/>
          </p:nvSpPr>
          <p:spPr bwMode="auto">
            <a:xfrm>
              <a:off x="1488" y="1641"/>
              <a:ext cx="25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S</a:t>
              </a:r>
              <a:r>
                <a:rPr lang="en-US" altLang="en-US">
                  <a:effectLst/>
                </a:rPr>
                <a:t> is a valid solution of </a:t>
              </a:r>
              <a:r>
                <a:rPr lang="en-US" altLang="en-US">
                  <a:solidFill>
                    <a:srgbClr val="00FFCC"/>
                  </a:solidFill>
                  <a:effectLst/>
                </a:rPr>
                <a:t>I.</a:t>
              </a:r>
            </a:p>
          </p:txBody>
        </p:sp>
        <p:sp>
          <p:nvSpPr>
            <p:cNvPr id="822444" name="AutoShape 172"/>
            <p:cNvSpPr>
              <a:spLocks noChangeArrowheads="1"/>
            </p:cNvSpPr>
            <p:nvPr/>
          </p:nvSpPr>
          <p:spPr bwMode="auto">
            <a:xfrm>
              <a:off x="2448" y="1431"/>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2342"/>
                                        </p:tgtEl>
                                        <p:attrNameLst>
                                          <p:attrName>style.visibility</p:attrName>
                                        </p:attrNameLst>
                                      </p:cBhvr>
                                      <p:to>
                                        <p:strVal val="visible"/>
                                      </p:to>
                                    </p:set>
                                    <p:anim calcmode="lin" valueType="num">
                                      <p:cBhvr additive="base">
                                        <p:cTn id="7" dur="500" fill="hold"/>
                                        <p:tgtEl>
                                          <p:spTgt spid="822342"/>
                                        </p:tgtEl>
                                        <p:attrNameLst>
                                          <p:attrName>ppt_x</p:attrName>
                                        </p:attrNameLst>
                                      </p:cBhvr>
                                      <p:tavLst>
                                        <p:tav tm="0">
                                          <p:val>
                                            <p:strVal val="0-#ppt_w/2"/>
                                          </p:val>
                                        </p:tav>
                                        <p:tav tm="100000">
                                          <p:val>
                                            <p:strVal val="#ppt_x"/>
                                          </p:val>
                                        </p:tav>
                                      </p:tavLst>
                                    </p:anim>
                                    <p:anim calcmode="lin" valueType="num">
                                      <p:cBhvr additive="base">
                                        <p:cTn id="8" dur="500" fill="hold"/>
                                        <p:tgtEl>
                                          <p:spTgt spid="82234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23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362" name="Rectangle 66"/>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8: Rev. Sol. Map</a:t>
            </a:r>
          </a:p>
        </p:txBody>
      </p:sp>
      <p:sp>
        <p:nvSpPr>
          <p:cNvPr id="823363" name="Text Box 67"/>
          <p:cNvSpPr txBox="1">
            <a:spLocks noChangeArrowheads="1"/>
          </p:cNvSpPr>
          <p:nvPr/>
        </p:nvSpPr>
        <p:spPr bwMode="auto">
          <a:xfrm>
            <a:off x="5105400" y="-90488"/>
            <a:ext cx="3908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solution </a:t>
            </a:r>
            <a:r>
              <a:rPr lang="en-US" altLang="en-US">
                <a:effectLst/>
                <a:latin typeface="Symbol" pitchFamily="18" charset="2"/>
                <a:sym typeface="Symbol" pitchFamily="18" charset="2"/>
              </a:rPr>
              <a:t></a:t>
            </a:r>
            <a:r>
              <a:rPr lang="en-US" altLang="en-US">
                <a:effectLst/>
              </a:rPr>
              <a:t> assignment </a:t>
            </a:r>
          </a:p>
        </p:txBody>
      </p:sp>
      <p:grpSp>
        <p:nvGrpSpPr>
          <p:cNvPr id="2" name="Group 68"/>
          <p:cNvGrpSpPr>
            <a:grpSpLocks/>
          </p:cNvGrpSpPr>
          <p:nvPr/>
        </p:nvGrpSpPr>
        <p:grpSpPr bwMode="auto">
          <a:xfrm>
            <a:off x="2033588" y="1295400"/>
            <a:ext cx="5721350" cy="838200"/>
            <a:chOff x="0" y="816"/>
            <a:chExt cx="3604" cy="528"/>
          </a:xfrm>
        </p:grpSpPr>
        <p:sp>
          <p:nvSpPr>
            <p:cNvPr id="823365" name="AutoShape 69"/>
            <p:cNvSpPr>
              <a:spLocks noChangeArrowheads="1"/>
            </p:cNvSpPr>
            <p:nvPr/>
          </p:nvSpPr>
          <p:spPr bwMode="auto">
            <a:xfrm>
              <a:off x="1488" y="816"/>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4028" name="Rectangle 70"/>
            <p:cNvSpPr>
              <a:spLocks noChangeArrowheads="1"/>
            </p:cNvSpPr>
            <p:nvPr/>
          </p:nvSpPr>
          <p:spPr bwMode="auto">
            <a:xfrm>
              <a:off x="0" y="1017"/>
              <a:ext cx="36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r>
                <a:rPr lang="en-US" altLang="en-US">
                  <a:effectLst/>
                </a:rPr>
                <a:t> bit string representing a solution </a:t>
              </a:r>
              <a:r>
                <a:rPr lang="en-US" altLang="en-US">
                  <a:solidFill>
                    <a:srgbClr val="00FFCC"/>
                  </a:solidFill>
                  <a:effectLst/>
                </a:rPr>
                <a:t>S</a:t>
              </a:r>
            </a:p>
          </p:txBody>
        </p:sp>
      </p:grpSp>
      <p:sp>
        <p:nvSpPr>
          <p:cNvPr id="823367" name="Rectangle 71"/>
          <p:cNvSpPr>
            <a:spLocks noChangeArrowheads="1"/>
          </p:cNvSpPr>
          <p:nvPr/>
        </p:nvSpPr>
        <p:spPr bwMode="auto">
          <a:xfrm>
            <a:off x="3302000" y="700088"/>
            <a:ext cx="1981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solution </a:t>
            </a:r>
            <a:r>
              <a:rPr lang="en-US" altLang="en-US">
                <a:solidFill>
                  <a:srgbClr val="00FFCC"/>
                </a:solidFill>
                <a:effectLst/>
              </a:rPr>
              <a:t>S</a:t>
            </a:r>
          </a:p>
        </p:txBody>
      </p:sp>
      <p:grpSp>
        <p:nvGrpSpPr>
          <p:cNvPr id="3" name="Group 72"/>
          <p:cNvGrpSpPr>
            <a:grpSpLocks/>
          </p:cNvGrpSpPr>
          <p:nvPr/>
        </p:nvGrpSpPr>
        <p:grpSpPr bwMode="auto">
          <a:xfrm>
            <a:off x="3252788" y="2224088"/>
            <a:ext cx="2936875" cy="885825"/>
            <a:chOff x="768" y="1401"/>
            <a:chExt cx="1850" cy="558"/>
          </a:xfrm>
        </p:grpSpPr>
        <p:sp>
          <p:nvSpPr>
            <p:cNvPr id="823369" name="AutoShape 73"/>
            <p:cNvSpPr>
              <a:spLocks noChangeArrowheads="1"/>
            </p:cNvSpPr>
            <p:nvPr/>
          </p:nvSpPr>
          <p:spPr bwMode="auto">
            <a:xfrm>
              <a:off x="1488" y="1401"/>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4026" name="Text Box 74"/>
            <p:cNvSpPr txBox="1">
              <a:spLocks noChangeArrowheads="1"/>
            </p:cNvSpPr>
            <p:nvPr/>
          </p:nvSpPr>
          <p:spPr bwMode="auto">
            <a:xfrm>
              <a:off x="768" y="1632"/>
              <a:ext cx="185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X=[T,F,F,T,F,T]</a:t>
              </a:r>
            </a:p>
          </p:txBody>
        </p:sp>
      </p:grpSp>
      <p:grpSp>
        <p:nvGrpSpPr>
          <p:cNvPr id="83975" name="Group 123"/>
          <p:cNvGrpSpPr>
            <a:grpSpLocks/>
          </p:cNvGrpSpPr>
          <p:nvPr/>
        </p:nvGrpSpPr>
        <p:grpSpPr bwMode="auto">
          <a:xfrm>
            <a:off x="550863" y="4067175"/>
            <a:ext cx="8212137" cy="2698750"/>
            <a:chOff x="347" y="2562"/>
            <a:chExt cx="5173" cy="1700"/>
          </a:xfrm>
        </p:grpSpPr>
        <p:sp>
          <p:nvSpPr>
            <p:cNvPr id="823420" name="Line 124"/>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1" name="Line 125"/>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2" name="Line 126"/>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3" name="Line 127"/>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4" name="Line 128"/>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5" name="Line 129"/>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6" name="Line 130"/>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7" name="Line 131"/>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8" name="Line 132"/>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29" name="Line 133"/>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0" name="Line 134"/>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1" name="Line 135"/>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2" name="Line 136"/>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3" name="Line 137"/>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4" name="Line 138"/>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5" name="Line 139"/>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6" name="Line 140"/>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7" name="Line 141"/>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8" name="Line 142"/>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39" name="Line 143"/>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0" name="Line 144"/>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1" name="Line 145"/>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2" name="Line 146"/>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3" name="Line 147"/>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4" name="Line 148"/>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5" name="Line 149"/>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6" name="Line 150"/>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7" name="Line 151"/>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8" name="Line 152"/>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49" name="Line 153"/>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0" name="Line 154"/>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1" name="Line 155"/>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2" name="Line 156"/>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3" name="Line 157"/>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4" name="Line 158"/>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5" name="Line 159"/>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6" name="Line 160"/>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57" name="Line 161"/>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4014" name="Rectangle 162"/>
            <p:cNvSpPr>
              <a:spLocks noChangeArrowheads="1"/>
            </p:cNvSpPr>
            <p:nvPr/>
          </p:nvSpPr>
          <p:spPr bwMode="auto">
            <a:xfrm>
              <a:off x="2398" y="3062"/>
              <a:ext cx="2280"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84015" name="Text Box 163"/>
            <p:cNvSpPr txBox="1">
              <a:spLocks noChangeArrowheads="1"/>
            </p:cNvSpPr>
            <p:nvPr/>
          </p:nvSpPr>
          <p:spPr bwMode="auto">
            <a:xfrm>
              <a:off x="2760" y="256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84016" name="Text Box 164"/>
            <p:cNvSpPr txBox="1">
              <a:spLocks noChangeArrowheads="1"/>
            </p:cNvSpPr>
            <p:nvPr/>
          </p:nvSpPr>
          <p:spPr bwMode="auto">
            <a:xfrm>
              <a:off x="3905" y="256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23461" name="Line 165"/>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3462" name="Line 166"/>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4019" name="Text Box 167"/>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23464" name="Freeform 168"/>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84021" name="Group 169"/>
            <p:cNvGrpSpPr>
              <a:grpSpLocks/>
            </p:cNvGrpSpPr>
            <p:nvPr/>
          </p:nvGrpSpPr>
          <p:grpSpPr bwMode="auto">
            <a:xfrm>
              <a:off x="347" y="3312"/>
              <a:ext cx="1346" cy="333"/>
              <a:chOff x="347" y="3018"/>
              <a:chExt cx="1346" cy="333"/>
            </a:xfrm>
          </p:grpSpPr>
          <p:sp>
            <p:nvSpPr>
              <p:cNvPr id="84022" name="Text Box 170"/>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23467" name="AutoShape 171"/>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4024" name="Rectangle 172"/>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23363"/>
                                        </p:tgtEl>
                                        <p:attrNameLst>
                                          <p:attrName>style.visibility</p:attrName>
                                        </p:attrNameLst>
                                      </p:cBhvr>
                                      <p:to>
                                        <p:strVal val="visible"/>
                                      </p:to>
                                    </p:set>
                                    <p:anim calcmode="lin" valueType="num">
                                      <p:cBhvr additive="base">
                                        <p:cTn id="7" dur="500" fill="hold"/>
                                        <p:tgtEl>
                                          <p:spTgt spid="823363"/>
                                        </p:tgtEl>
                                        <p:attrNameLst>
                                          <p:attrName>ppt_x</p:attrName>
                                        </p:attrNameLst>
                                      </p:cBhvr>
                                      <p:tavLst>
                                        <p:tav tm="0">
                                          <p:val>
                                            <p:strVal val="1+#ppt_w/2"/>
                                          </p:val>
                                        </p:tav>
                                        <p:tav tm="100000">
                                          <p:val>
                                            <p:strVal val="#ppt_x"/>
                                          </p:val>
                                        </p:tav>
                                      </p:tavLst>
                                    </p:anim>
                                    <p:anim calcmode="lin" valueType="num">
                                      <p:cBhvr additive="base">
                                        <p:cTn id="8" dur="500" fill="hold"/>
                                        <p:tgtEl>
                                          <p:spTgt spid="82336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3367"/>
                                        </p:tgtEl>
                                        <p:attrNameLst>
                                          <p:attrName>style.visibility</p:attrName>
                                        </p:attrNameLst>
                                      </p:cBhvr>
                                      <p:to>
                                        <p:strVal val="visible"/>
                                      </p:to>
                                    </p:set>
                                    <p:anim calcmode="lin" valueType="num">
                                      <p:cBhvr additive="base">
                                        <p:cTn id="13" dur="500" fill="hold"/>
                                        <p:tgtEl>
                                          <p:spTgt spid="823367"/>
                                        </p:tgtEl>
                                        <p:attrNameLst>
                                          <p:attrName>ppt_x</p:attrName>
                                        </p:attrNameLst>
                                      </p:cBhvr>
                                      <p:tavLst>
                                        <p:tav tm="0">
                                          <p:val>
                                            <p:strVal val="0-#ppt_w/2"/>
                                          </p:val>
                                        </p:tav>
                                        <p:tav tm="100000">
                                          <p:val>
                                            <p:strVal val="#ppt_x"/>
                                          </p:val>
                                        </p:tav>
                                      </p:tavLst>
                                    </p:anim>
                                    <p:anim calcmode="lin" valueType="num">
                                      <p:cBhvr additive="base">
                                        <p:cTn id="14" dur="500" fill="hold"/>
                                        <p:tgtEl>
                                          <p:spTgt spid="82336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3363" grpId="0"/>
      <p:bldP spid="82336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90" name="Rectangle 70"/>
          <p:cNvSpPr>
            <a:spLocks noChangeArrowheads="1"/>
          </p:cNvSpPr>
          <p:nvPr/>
        </p:nvSpPr>
        <p:spPr bwMode="auto">
          <a:xfrm>
            <a:off x="-9906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9: Valid </a:t>
            </a:r>
            <a:r>
              <a:rPr lang="en-US" sz="3600">
                <a:solidFill>
                  <a:schemeClr val="tx2"/>
                </a:solidFill>
                <a:effectLst/>
                <a:latin typeface="Arial Rounded MT Bold" pitchFamily="34" charset="0"/>
                <a:sym typeface="Symbol" pitchFamily="18" charset="2"/>
              </a:rPr>
              <a:t></a:t>
            </a:r>
            <a:r>
              <a:rPr lang="en-US" sz="3600" b="1">
                <a:solidFill>
                  <a:schemeClr val="tx2"/>
                </a:solidFill>
                <a:effectLst>
                  <a:outerShdw blurRad="38100" dist="38100" dir="2700000" algn="tl">
                    <a:srgbClr val="000000"/>
                  </a:outerShdw>
                </a:effectLst>
                <a:latin typeface="Arial Rounded MT Bold" pitchFamily="34" charset="0"/>
              </a:rPr>
              <a:t> Valid</a:t>
            </a:r>
          </a:p>
        </p:txBody>
      </p:sp>
      <p:grpSp>
        <p:nvGrpSpPr>
          <p:cNvPr id="84995" name="Group 119"/>
          <p:cNvGrpSpPr>
            <a:grpSpLocks/>
          </p:cNvGrpSpPr>
          <p:nvPr/>
        </p:nvGrpSpPr>
        <p:grpSpPr bwMode="auto">
          <a:xfrm>
            <a:off x="550863" y="4067175"/>
            <a:ext cx="8212137" cy="2698750"/>
            <a:chOff x="347" y="2562"/>
            <a:chExt cx="5173" cy="1700"/>
          </a:xfrm>
        </p:grpSpPr>
        <p:sp>
          <p:nvSpPr>
            <p:cNvPr id="824440" name="Line 120"/>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1" name="Line 121"/>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2" name="Line 122"/>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3" name="Line 123"/>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4" name="Line 124"/>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5" name="Line 125"/>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6" name="Line 126"/>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7" name="Line 127"/>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8" name="Line 128"/>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49" name="Line 129"/>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0" name="Line 130"/>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1" name="Line 131"/>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2" name="Line 132"/>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3" name="Line 133"/>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4" name="Line 134"/>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5" name="Line 135"/>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6" name="Line 136"/>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7" name="Line 137"/>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8" name="Line 138"/>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59" name="Line 139"/>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0" name="Line 140"/>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1" name="Line 141"/>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2" name="Line 142"/>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3" name="Line 143"/>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4" name="Line 144"/>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5" name="Line 145"/>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6" name="Line 146"/>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7" name="Line 147"/>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8" name="Line 148"/>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69" name="Line 149"/>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0" name="Line 150"/>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1" name="Line 151"/>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2" name="Line 152"/>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3" name="Line 153"/>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4" name="Line 154"/>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5" name="Line 155"/>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6" name="Line 156"/>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77" name="Line 157"/>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5041" name="Rectangle 158"/>
            <p:cNvSpPr>
              <a:spLocks noChangeArrowheads="1"/>
            </p:cNvSpPr>
            <p:nvPr/>
          </p:nvSpPr>
          <p:spPr bwMode="auto">
            <a:xfrm>
              <a:off x="2398" y="3062"/>
              <a:ext cx="2280"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S</a:t>
              </a:r>
              <a:r>
                <a:rPr lang="en-US" altLang="en-US">
                  <a:effectLst/>
                </a:rPr>
                <a:t> is an encoding of </a:t>
              </a:r>
              <a:br>
                <a:rPr lang="en-US" altLang="en-US">
                  <a:effectLst/>
                </a:rPr>
              </a:br>
              <a:r>
                <a:rPr lang="en-US" altLang="en-US">
                  <a:effectLst/>
                </a:rPr>
                <a:t>a valid solution </a:t>
              </a:r>
              <a:r>
                <a:rPr lang="en-US" altLang="en-US">
                  <a:solidFill>
                    <a:srgbClr val="00FFCC"/>
                  </a:solidFill>
                  <a:effectLst/>
                </a:rPr>
                <a:t>S</a:t>
              </a:r>
              <a:r>
                <a:rPr lang="en-US" altLang="en-US">
                  <a:effectLst/>
                </a:rPr>
                <a:t> of </a:t>
              </a:r>
              <a:r>
                <a:rPr lang="en-US" altLang="en-US">
                  <a:solidFill>
                    <a:srgbClr val="00FFCC"/>
                  </a:solidFill>
                  <a:effectLst/>
                </a:rPr>
                <a:t>I</a:t>
              </a:r>
            </a:p>
          </p:txBody>
        </p:sp>
        <p:sp>
          <p:nvSpPr>
            <p:cNvPr id="85042" name="Text Box 159"/>
            <p:cNvSpPr txBox="1">
              <a:spLocks noChangeArrowheads="1"/>
            </p:cNvSpPr>
            <p:nvPr/>
          </p:nvSpPr>
          <p:spPr bwMode="auto">
            <a:xfrm>
              <a:off x="2760" y="256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I</a:t>
              </a:r>
            </a:p>
          </p:txBody>
        </p:sp>
        <p:sp>
          <p:nvSpPr>
            <p:cNvPr id="85043" name="Text Box 160"/>
            <p:cNvSpPr txBox="1">
              <a:spLocks noChangeArrowheads="1"/>
            </p:cNvSpPr>
            <p:nvPr/>
          </p:nvSpPr>
          <p:spPr bwMode="auto">
            <a:xfrm>
              <a:off x="3905" y="256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S</a:t>
              </a:r>
            </a:p>
          </p:txBody>
        </p:sp>
        <p:sp>
          <p:nvSpPr>
            <p:cNvPr id="824481" name="Line 161"/>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24482" name="Line 162"/>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85046" name="Text Box 163"/>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824484" name="Freeform 164"/>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85048" name="Group 165"/>
            <p:cNvGrpSpPr>
              <a:grpSpLocks/>
            </p:cNvGrpSpPr>
            <p:nvPr/>
          </p:nvGrpSpPr>
          <p:grpSpPr bwMode="auto">
            <a:xfrm>
              <a:off x="347" y="3312"/>
              <a:ext cx="1346" cy="333"/>
              <a:chOff x="347" y="3018"/>
              <a:chExt cx="1346" cy="333"/>
            </a:xfrm>
          </p:grpSpPr>
          <p:sp>
            <p:nvSpPr>
              <p:cNvPr id="85049" name="Text Box 166"/>
              <p:cNvSpPr txBox="1">
                <a:spLocks noChangeArrowheads="1"/>
              </p:cNvSpPr>
              <p:nvPr/>
            </p:nvSpPr>
            <p:spPr bwMode="auto">
              <a:xfrm>
                <a:off x="347" y="3018"/>
                <a:ext cx="4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I</a:t>
                </a:r>
              </a:p>
            </p:txBody>
          </p:sp>
          <p:sp>
            <p:nvSpPr>
              <p:cNvPr id="824487" name="AutoShape 167"/>
              <p:cNvSpPr>
                <a:spLocks noChangeArrowheads="1"/>
              </p:cNvSpPr>
              <p:nvPr/>
            </p:nvSpPr>
            <p:spPr bwMode="auto">
              <a:xfrm>
                <a:off x="720" y="3087"/>
                <a:ext cx="240" cy="177"/>
              </a:xfrm>
              <a:prstGeom prst="rightArrow">
                <a:avLst>
                  <a:gd name="adj1" fmla="val 50000"/>
                  <a:gd name="adj2" fmla="val 33898"/>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5051" name="Rectangle 168"/>
              <p:cNvSpPr>
                <a:spLocks noChangeArrowheads="1"/>
              </p:cNvSpPr>
              <p:nvPr/>
            </p:nvSpPr>
            <p:spPr bwMode="auto">
              <a:xfrm>
                <a:off x="859" y="3024"/>
                <a:ext cx="83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(S)</a:t>
                </a:r>
              </a:p>
            </p:txBody>
          </p:sp>
        </p:grpSp>
      </p:grpSp>
      <p:sp>
        <p:nvSpPr>
          <p:cNvPr id="824494" name="Rectangle 174"/>
          <p:cNvSpPr>
            <a:spLocks noChangeArrowheads="1"/>
          </p:cNvSpPr>
          <p:nvPr/>
        </p:nvSpPr>
        <p:spPr bwMode="auto">
          <a:xfrm>
            <a:off x="2362200" y="685800"/>
            <a:ext cx="40338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S</a:t>
            </a:r>
            <a:r>
              <a:rPr lang="en-US" altLang="en-US">
                <a:effectLst/>
              </a:rPr>
              <a:t> is a valid solution of </a:t>
            </a:r>
            <a:r>
              <a:rPr lang="en-US" altLang="en-US">
                <a:solidFill>
                  <a:srgbClr val="00FFCC"/>
                </a:solidFill>
                <a:effectLst/>
              </a:rPr>
              <a:t>I.</a:t>
            </a:r>
          </a:p>
        </p:txBody>
      </p:sp>
      <p:grpSp>
        <p:nvGrpSpPr>
          <p:cNvPr id="4" name="Group 176"/>
          <p:cNvGrpSpPr>
            <a:grpSpLocks/>
          </p:cNvGrpSpPr>
          <p:nvPr/>
        </p:nvGrpSpPr>
        <p:grpSpPr bwMode="auto">
          <a:xfrm>
            <a:off x="3051175" y="2271713"/>
            <a:ext cx="1978025" cy="852487"/>
            <a:chOff x="1922" y="1431"/>
            <a:chExt cx="1246" cy="537"/>
          </a:xfrm>
        </p:grpSpPr>
        <p:sp>
          <p:nvSpPr>
            <p:cNvPr id="85001" name="Text Box 169"/>
            <p:cNvSpPr txBox="1">
              <a:spLocks noChangeArrowheads="1"/>
            </p:cNvSpPr>
            <p:nvPr/>
          </p:nvSpPr>
          <p:spPr bwMode="auto">
            <a:xfrm>
              <a:off x="1922" y="1641"/>
              <a:ext cx="12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(X)</a:t>
              </a:r>
              <a:r>
                <a:rPr lang="en-US" altLang="en-US">
                  <a:effectLst/>
                </a:rPr>
                <a:t> = </a:t>
              </a:r>
              <a:r>
                <a:rPr lang="en-US" altLang="en-US">
                  <a:solidFill>
                    <a:srgbClr val="66FF33"/>
                  </a:solidFill>
                  <a:effectLst/>
                </a:rPr>
                <a:t>T</a:t>
              </a:r>
              <a:endParaRPr lang="en-US" altLang="en-US" sz="5400">
                <a:solidFill>
                  <a:srgbClr val="66FF33"/>
                </a:solidFill>
                <a:effectLst/>
              </a:endParaRPr>
            </a:p>
          </p:txBody>
        </p:sp>
        <p:sp>
          <p:nvSpPr>
            <p:cNvPr id="824495" name="AutoShape 175"/>
            <p:cNvSpPr>
              <a:spLocks noChangeArrowheads="1"/>
            </p:cNvSpPr>
            <p:nvPr/>
          </p:nvSpPr>
          <p:spPr bwMode="auto">
            <a:xfrm>
              <a:off x="2448" y="1431"/>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5" name="Group 183"/>
          <p:cNvGrpSpPr>
            <a:grpSpLocks/>
          </p:cNvGrpSpPr>
          <p:nvPr/>
        </p:nvGrpSpPr>
        <p:grpSpPr bwMode="auto">
          <a:xfrm>
            <a:off x="1428750" y="1309688"/>
            <a:ext cx="5810250" cy="885825"/>
            <a:chOff x="900" y="825"/>
            <a:chExt cx="3660" cy="558"/>
          </a:xfrm>
        </p:grpSpPr>
        <p:sp>
          <p:nvSpPr>
            <p:cNvPr id="824501" name="AutoShape 181"/>
            <p:cNvSpPr>
              <a:spLocks noChangeArrowheads="1"/>
            </p:cNvSpPr>
            <p:nvPr/>
          </p:nvSpPr>
          <p:spPr bwMode="auto">
            <a:xfrm>
              <a:off x="2448" y="825"/>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85000" name="Rectangle 182"/>
            <p:cNvSpPr>
              <a:spLocks noChangeArrowheads="1"/>
            </p:cNvSpPr>
            <p:nvPr/>
          </p:nvSpPr>
          <p:spPr bwMode="auto">
            <a:xfrm>
              <a:off x="900" y="1056"/>
              <a:ext cx="36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r>
                <a:rPr lang="en-US" altLang="en-US">
                  <a:solidFill>
                    <a:srgbClr val="FF00FF"/>
                  </a:solidFill>
                  <a:effectLst/>
                </a:rPr>
                <a:t>(X)</a:t>
              </a:r>
              <a:r>
                <a:rPr lang="en-US" altLang="en-US">
                  <a:effectLst/>
                </a:rPr>
                <a:t> = </a:t>
              </a:r>
              <a:r>
                <a:rPr lang="en-US" altLang="en-US">
                  <a:solidFill>
                    <a:srgbClr val="FF00FF"/>
                  </a:solidFill>
                  <a:effectLst/>
                </a:rPr>
                <a:t>Valid</a:t>
              </a:r>
              <a:r>
                <a:rPr lang="en-US" altLang="en-US" baseline="-25000">
                  <a:solidFill>
                    <a:srgbClr val="FF00FF"/>
                  </a:solidFill>
                  <a:effectLst/>
                </a:rPr>
                <a:t>n</a:t>
              </a:r>
              <a:r>
                <a:rPr lang="en-US" altLang="en-US">
                  <a:solidFill>
                    <a:srgbClr val="FF00FF"/>
                  </a:solidFill>
                  <a:effectLst/>
                </a:rPr>
                <a:t>(I,S) </a:t>
              </a:r>
              <a:r>
                <a:rPr lang="en-US" altLang="en-US">
                  <a:effectLst/>
                </a:rPr>
                <a:t>= </a:t>
              </a:r>
              <a:r>
                <a:rPr lang="en-US" altLang="en-US">
                  <a:solidFill>
                    <a:srgbClr val="00FFCC"/>
                  </a:solidFill>
                  <a:effectLst/>
                </a:rPr>
                <a:t>Valid(I,S)</a:t>
              </a:r>
              <a:r>
                <a:rPr lang="en-US" altLang="en-US">
                  <a:solidFill>
                    <a:srgbClr val="FF00FF"/>
                  </a:solidFill>
                  <a:effectLst/>
                </a:rPr>
                <a:t> </a:t>
              </a:r>
              <a:r>
                <a:rPr lang="en-US" altLang="en-US">
                  <a:effectLst/>
                </a:rPr>
                <a:t>= </a:t>
              </a:r>
              <a:r>
                <a:rPr lang="en-US" altLang="en-US">
                  <a:solidFill>
                    <a:srgbClr val="66FF33"/>
                  </a:solidFill>
                  <a:effectLst/>
                </a:rPr>
                <a:t>T</a:t>
              </a:r>
              <a:r>
                <a:rPr lang="en-US" altLang="en-US">
                  <a:solidFill>
                    <a:srgbClr val="FF00FF"/>
                  </a:solidFill>
                  <a:effectLst/>
                </a:rPr>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24494"/>
                                        </p:tgtEl>
                                        <p:attrNameLst>
                                          <p:attrName>style.visibility</p:attrName>
                                        </p:attrNameLst>
                                      </p:cBhvr>
                                      <p:to>
                                        <p:strVal val="visible"/>
                                      </p:to>
                                    </p:set>
                                    <p:anim calcmode="lin" valueType="num">
                                      <p:cBhvr additive="base">
                                        <p:cTn id="7" dur="500" fill="hold"/>
                                        <p:tgtEl>
                                          <p:spTgt spid="824494"/>
                                        </p:tgtEl>
                                        <p:attrNameLst>
                                          <p:attrName>ppt_x</p:attrName>
                                        </p:attrNameLst>
                                      </p:cBhvr>
                                      <p:tavLst>
                                        <p:tav tm="0">
                                          <p:val>
                                            <p:strVal val="0-#ppt_w/2"/>
                                          </p:val>
                                        </p:tav>
                                        <p:tav tm="100000">
                                          <p:val>
                                            <p:strVal val="#ppt_x"/>
                                          </p:val>
                                        </p:tav>
                                      </p:tavLst>
                                    </p:anim>
                                    <p:anim calcmode="lin" valueType="num">
                                      <p:cBhvr additive="base">
                                        <p:cTn id="8" dur="500" fill="hold"/>
                                        <p:tgtEl>
                                          <p:spTgt spid="82449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49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nvGrpSpPr>
        <p:grpSpPr bwMode="auto">
          <a:xfrm>
            <a:off x="6759575" y="2660650"/>
            <a:ext cx="1927225" cy="4044950"/>
            <a:chOff x="4194" y="1993"/>
            <a:chExt cx="1422" cy="2643"/>
          </a:xfrm>
        </p:grpSpPr>
        <p:pic>
          <p:nvPicPr>
            <p:cNvPr id="86038"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86039" name="Text Box 4"/>
            <p:cNvSpPr txBox="1">
              <a:spLocks noChangeArrowheads="1"/>
            </p:cNvSpPr>
            <p:nvPr/>
          </p:nvSpPr>
          <p:spPr bwMode="auto">
            <a:xfrm>
              <a:off x="4194" y="3612"/>
              <a:ext cx="1422" cy="1024"/>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circuit problem</a:t>
              </a:r>
            </a:p>
          </p:txBody>
        </p:sp>
      </p:grpSp>
      <p:grpSp>
        <p:nvGrpSpPr>
          <p:cNvPr id="86019" name="Group 5"/>
          <p:cNvGrpSpPr>
            <a:grpSpLocks/>
          </p:cNvGrpSpPr>
          <p:nvPr/>
        </p:nvGrpSpPr>
        <p:grpSpPr bwMode="auto">
          <a:xfrm>
            <a:off x="1447800" y="2660650"/>
            <a:ext cx="1981200" cy="3557588"/>
            <a:chOff x="912" y="1676"/>
            <a:chExt cx="1248" cy="2241"/>
          </a:xfrm>
        </p:grpSpPr>
        <p:pic>
          <p:nvPicPr>
            <p:cNvPr id="86036"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2" y="1676"/>
              <a:ext cx="1248" cy="1487"/>
            </a:xfrm>
            <a:prstGeom prst="rect">
              <a:avLst/>
            </a:prstGeom>
            <a:solidFill>
              <a:schemeClr val="bg2"/>
            </a:solidFill>
            <a:ln w="9525">
              <a:solidFill>
                <a:schemeClr val="tx1"/>
              </a:solidFill>
              <a:miter lim="800000"/>
              <a:headEnd/>
              <a:tailEnd/>
            </a:ln>
          </p:spPr>
        </p:pic>
        <p:sp>
          <p:nvSpPr>
            <p:cNvPr id="86037" name="Text Box 7"/>
            <p:cNvSpPr txBox="1">
              <a:spLocks noChangeArrowheads="1"/>
            </p:cNvSpPr>
            <p:nvPr/>
          </p:nvSpPr>
          <p:spPr bwMode="auto">
            <a:xfrm>
              <a:off x="912" y="3161"/>
              <a:ext cx="1248" cy="756"/>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effectLst/>
                  <a:latin typeface="Arial Rounded MT Bold" pitchFamily="34" charset="0"/>
                </a:rPr>
                <a:t>Opt.</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4" name="Group 8"/>
          <p:cNvGrpSpPr>
            <a:grpSpLocks/>
          </p:cNvGrpSpPr>
          <p:nvPr/>
        </p:nvGrpSpPr>
        <p:grpSpPr bwMode="auto">
          <a:xfrm>
            <a:off x="-457200" y="984250"/>
            <a:ext cx="3429000" cy="2286000"/>
            <a:chOff x="0" y="720"/>
            <a:chExt cx="2160" cy="1440"/>
          </a:xfrm>
        </p:grpSpPr>
        <p:sp>
          <p:nvSpPr>
            <p:cNvPr id="86034" name="Text Box 9"/>
            <p:cNvSpPr txBox="1">
              <a:spLocks noChangeArrowheads="1"/>
            </p:cNvSpPr>
            <p:nvPr/>
          </p:nvSpPr>
          <p:spPr bwMode="auto">
            <a:xfrm>
              <a:off x="0" y="720"/>
              <a:ext cx="216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
              </a:r>
              <a:br>
                <a:rPr lang="en-US" altLang="en-US">
                  <a:effectLst/>
                  <a:latin typeface="Arial Rounded MT Bold" pitchFamily="34" charset="0"/>
                </a:rPr>
              </a:br>
              <a:r>
                <a:rPr lang="en-US" altLang="en-US">
                  <a:effectLst/>
                  <a:latin typeface="Arial Rounded MT Bold" pitchFamily="34" charset="0"/>
                </a:rPr>
                <a:t>     </a:t>
              </a:r>
              <a:r>
                <a:rPr lang="en-US" altLang="en-US">
                  <a:solidFill>
                    <a:srgbClr val="00FFCC"/>
                  </a:solidFill>
                  <a:effectLst/>
                  <a:latin typeface="Arial Rounded MT Bold" pitchFamily="34" charset="0"/>
                </a:rPr>
                <a:t> </a:t>
              </a:r>
              <a:r>
                <a:rPr lang="en-US" altLang="en-US">
                  <a:solidFill>
                    <a:srgbClr val="00FFCC"/>
                  </a:solidFill>
                  <a:effectLst/>
                </a:rPr>
                <a:t>I</a:t>
              </a:r>
            </a:p>
          </p:txBody>
        </p:sp>
        <p:sp>
          <p:nvSpPr>
            <p:cNvPr id="658442"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511550" y="5022850"/>
            <a:ext cx="2971800" cy="963613"/>
            <a:chOff x="2500" y="3264"/>
            <a:chExt cx="1872" cy="607"/>
          </a:xfrm>
        </p:grpSpPr>
        <p:sp>
          <p:nvSpPr>
            <p:cNvPr id="658444" name="Line 12"/>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86033" name="Text Box 13"/>
            <p:cNvSpPr txBox="1">
              <a:spLocks noChangeArrowheads="1"/>
            </p:cNvSpPr>
            <p:nvPr/>
          </p:nvSpPr>
          <p:spPr bwMode="auto">
            <a:xfrm>
              <a:off x="2807" y="3275"/>
              <a:ext cx="129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satisfiable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grpSp>
        <p:nvGrpSpPr>
          <p:cNvPr id="6" name="Group 24"/>
          <p:cNvGrpSpPr>
            <a:grpSpLocks/>
          </p:cNvGrpSpPr>
          <p:nvPr/>
        </p:nvGrpSpPr>
        <p:grpSpPr bwMode="auto">
          <a:xfrm>
            <a:off x="76200" y="1433513"/>
            <a:ext cx="2438400" cy="1379537"/>
            <a:chOff x="48" y="903"/>
            <a:chExt cx="1536" cy="869"/>
          </a:xfrm>
        </p:grpSpPr>
        <p:sp>
          <p:nvSpPr>
            <p:cNvPr id="658447" name="Freeform 15"/>
            <p:cNvSpPr>
              <a:spLocks/>
            </p:cNvSpPr>
            <p:nvPr/>
          </p:nvSpPr>
          <p:spPr bwMode="auto">
            <a:xfrm>
              <a:off x="526" y="13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86031" name="Text Box 16"/>
            <p:cNvSpPr txBox="1">
              <a:spLocks noChangeArrowheads="1"/>
            </p:cNvSpPr>
            <p:nvPr/>
          </p:nvSpPr>
          <p:spPr bwMode="auto">
            <a:xfrm>
              <a:off x="48" y="903"/>
              <a:ext cx="15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Yes/No</a:t>
              </a:r>
            </a:p>
          </p:txBody>
        </p:sp>
      </p:grpSp>
      <p:sp>
        <p:nvSpPr>
          <p:cNvPr id="86023" name="Text Box 17"/>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grpSp>
        <p:nvGrpSpPr>
          <p:cNvPr id="7" name="Group 18"/>
          <p:cNvGrpSpPr>
            <a:grpSpLocks/>
          </p:cNvGrpSpPr>
          <p:nvPr/>
        </p:nvGrpSpPr>
        <p:grpSpPr bwMode="auto">
          <a:xfrm>
            <a:off x="3511550" y="3513138"/>
            <a:ext cx="2971800" cy="595312"/>
            <a:chOff x="2212" y="2213"/>
            <a:chExt cx="1872" cy="375"/>
          </a:xfrm>
        </p:grpSpPr>
        <p:sp>
          <p:nvSpPr>
            <p:cNvPr id="658451" name="Line 19"/>
            <p:cNvSpPr>
              <a:spLocks noChangeShapeType="1"/>
            </p:cNvSpPr>
            <p:nvPr/>
          </p:nvSpPr>
          <p:spPr bwMode="auto">
            <a:xfrm>
              <a:off x="2212" y="25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sp>
          <p:nvSpPr>
            <p:cNvPr id="86029" name="Text Box 20"/>
            <p:cNvSpPr txBox="1">
              <a:spLocks noChangeArrowheads="1"/>
            </p:cNvSpPr>
            <p:nvPr/>
          </p:nvSpPr>
          <p:spPr bwMode="auto">
            <a:xfrm>
              <a:off x="2765" y="2213"/>
              <a:ext cx="55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I</a:t>
              </a:r>
            </a:p>
          </p:txBody>
        </p:sp>
      </p:grpSp>
      <p:sp>
        <p:nvSpPr>
          <p:cNvPr id="658453" name="Text Box 21"/>
          <p:cNvSpPr txBox="1">
            <a:spLocks noChangeArrowheads="1"/>
          </p:cNvSpPr>
          <p:nvPr/>
        </p:nvSpPr>
        <p:spPr bwMode="auto">
          <a:xfrm>
            <a:off x="1143000" y="1858963"/>
            <a:ext cx="56562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3200">
                <a:effectLst/>
                <a:sym typeface="Symbol" pitchFamily="18" charset="2"/>
              </a:rPr>
              <a:t>i.e.</a:t>
            </a:r>
            <a:r>
              <a:rPr lang="en-US" altLang="en-US" sz="3200">
                <a:effectLst/>
                <a:latin typeface="Symbol" pitchFamily="18" charset="2"/>
                <a:sym typeface="Symbol" pitchFamily="18" charset="2"/>
              </a:rPr>
              <a:t> </a:t>
            </a:r>
            <a:r>
              <a:rPr lang="en-US" altLang="en-US" sz="3200" b="1">
                <a:effectLst/>
              </a:rPr>
              <a:t> </a:t>
            </a:r>
            <a:r>
              <a:rPr lang="en-US" altLang="en-US" sz="3200">
                <a:solidFill>
                  <a:srgbClr val="00FFCC"/>
                </a:solidFill>
                <a:effectLst/>
              </a:rPr>
              <a:t>S</a:t>
            </a:r>
            <a:r>
              <a:rPr lang="en-US" altLang="en-US" sz="3200">
                <a:effectLst/>
              </a:rPr>
              <a:t>, </a:t>
            </a:r>
            <a:r>
              <a:rPr lang="en-US" altLang="en-US" sz="3200">
                <a:solidFill>
                  <a:srgbClr val="00FFCC"/>
                </a:solidFill>
                <a:effectLst/>
              </a:rPr>
              <a:t>S</a:t>
            </a:r>
            <a:r>
              <a:rPr lang="en-US" altLang="en-US" sz="3200">
                <a:effectLst/>
              </a:rPr>
              <a:t> is a valid solution for </a:t>
            </a:r>
            <a:r>
              <a:rPr lang="en-US" altLang="en-US" sz="3200">
                <a:solidFill>
                  <a:srgbClr val="00FFCC"/>
                </a:solidFill>
                <a:effectLst/>
              </a:rPr>
              <a:t>I</a:t>
            </a:r>
            <a:r>
              <a:rPr lang="en-US" altLang="en-US" sz="3200">
                <a:effectLst/>
              </a:rPr>
              <a:t> </a:t>
            </a:r>
          </a:p>
        </p:txBody>
      </p:sp>
      <p:sp>
        <p:nvSpPr>
          <p:cNvPr id="658454" name="Text Box 22"/>
          <p:cNvSpPr txBox="1">
            <a:spLocks noChangeArrowheads="1"/>
          </p:cNvSpPr>
          <p:nvPr/>
        </p:nvSpPr>
        <p:spPr bwMode="auto">
          <a:xfrm>
            <a:off x="3886200" y="5867400"/>
            <a:ext cx="24479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sym typeface="Symbol" pitchFamily="18" charset="2"/>
              </a:rPr>
              <a:t>i.e.</a:t>
            </a:r>
            <a:r>
              <a:rPr lang="en-US" altLang="en-US">
                <a:effectLst/>
                <a:latin typeface="Comic Sans MS" pitchFamily="66" charset="0"/>
                <a:sym typeface="Symbol" pitchFamily="18" charset="2"/>
              </a:rPr>
              <a:t> </a:t>
            </a:r>
            <a:r>
              <a:rPr lang="en-US" altLang="en-US" sz="3200">
                <a:effectLst/>
                <a:latin typeface="Symbol" pitchFamily="18" charset="2"/>
                <a:sym typeface="Symbol" pitchFamily="18" charset="2"/>
              </a:rPr>
              <a:t></a:t>
            </a:r>
            <a:r>
              <a:rPr lang="en-US" altLang="en-US" sz="3200" b="1">
                <a:effectLst/>
              </a:rPr>
              <a:t> </a:t>
            </a:r>
            <a:r>
              <a:rPr lang="en-US" altLang="en-US" sz="3200">
                <a:effectLst/>
              </a:rPr>
              <a:t>X, </a:t>
            </a:r>
            <a:r>
              <a:rPr lang="en-US" altLang="en-US">
                <a:solidFill>
                  <a:srgbClr val="FF00FF"/>
                </a:solidFill>
                <a:effectLst/>
              </a:rPr>
              <a:t>V</a:t>
            </a:r>
            <a:r>
              <a:rPr lang="en-US" altLang="en-US" baseline="-25000">
                <a:solidFill>
                  <a:srgbClr val="00FFCC"/>
                </a:solidFill>
                <a:effectLst/>
              </a:rPr>
              <a:t>I</a:t>
            </a:r>
            <a:r>
              <a:rPr lang="en-US" altLang="en-US" sz="3200">
                <a:solidFill>
                  <a:srgbClr val="FF00FF"/>
                </a:solidFill>
                <a:effectLst/>
              </a:rPr>
              <a:t>(</a:t>
            </a:r>
            <a:r>
              <a:rPr lang="en-US" altLang="en-US" sz="3200">
                <a:effectLst/>
              </a:rPr>
              <a:t>X</a:t>
            </a:r>
            <a:r>
              <a:rPr lang="en-US" altLang="en-US" sz="3200">
                <a:solidFill>
                  <a:srgbClr val="FF00FF"/>
                </a:solidFill>
                <a:effectLst/>
              </a:rPr>
              <a:t>)</a:t>
            </a:r>
          </a:p>
        </p:txBody>
      </p:sp>
      <p:sp>
        <p:nvSpPr>
          <p:cNvPr id="86027" name="Rectangle 23"/>
          <p:cNvSpPr>
            <a:spLocks noChangeArrowheads="1"/>
          </p:cNvSpPr>
          <p:nvPr/>
        </p:nvSpPr>
        <p:spPr bwMode="auto">
          <a:xfrm>
            <a:off x="1490663" y="704850"/>
            <a:ext cx="51577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Cir-SAT</a:t>
            </a:r>
            <a:endParaRPr lang="en-US" altLang="en-US" sz="32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58454"/>
                                        </p:tgtEl>
                                        <p:attrNameLst>
                                          <p:attrName>style.visibility</p:attrName>
                                        </p:attrNameLst>
                                      </p:cBhvr>
                                      <p:to>
                                        <p:strVal val="visible"/>
                                      </p:to>
                                    </p:set>
                                    <p:anim calcmode="lin" valueType="num">
                                      <p:cBhvr additive="base">
                                        <p:cTn id="25" dur="500" fill="hold"/>
                                        <p:tgtEl>
                                          <p:spTgt spid="658454"/>
                                        </p:tgtEl>
                                        <p:attrNameLst>
                                          <p:attrName>ppt_x</p:attrName>
                                        </p:attrNameLst>
                                      </p:cBhvr>
                                      <p:tavLst>
                                        <p:tav tm="0">
                                          <p:val>
                                            <p:strVal val="#ppt_x"/>
                                          </p:val>
                                        </p:tav>
                                        <p:tav tm="100000">
                                          <p:val>
                                            <p:strVal val="#ppt_x"/>
                                          </p:val>
                                        </p:tav>
                                      </p:tavLst>
                                    </p:anim>
                                    <p:anim calcmode="lin" valueType="num">
                                      <p:cBhvr additive="base">
                                        <p:cTn id="26" dur="500" fill="hold"/>
                                        <p:tgtEl>
                                          <p:spTgt spid="65845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6"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58453"/>
                                        </p:tgtEl>
                                        <p:attrNameLst>
                                          <p:attrName>style.visibility</p:attrName>
                                        </p:attrNameLst>
                                      </p:cBhvr>
                                      <p:to>
                                        <p:strVal val="visible"/>
                                      </p:to>
                                    </p:set>
                                    <p:anim calcmode="lin" valueType="num">
                                      <p:cBhvr additive="base">
                                        <p:cTn id="37" dur="500" fill="hold"/>
                                        <p:tgtEl>
                                          <p:spTgt spid="658453"/>
                                        </p:tgtEl>
                                        <p:attrNameLst>
                                          <p:attrName>ppt_x</p:attrName>
                                        </p:attrNameLst>
                                      </p:cBhvr>
                                      <p:tavLst>
                                        <p:tav tm="0">
                                          <p:val>
                                            <p:strVal val="1+#ppt_w/2"/>
                                          </p:val>
                                        </p:tav>
                                        <p:tav tm="100000">
                                          <p:val>
                                            <p:strVal val="#ppt_x"/>
                                          </p:val>
                                        </p:tav>
                                      </p:tavLst>
                                    </p:anim>
                                    <p:anim calcmode="lin" valueType="num">
                                      <p:cBhvr additive="base">
                                        <p:cTn id="38" dur="500" fill="hold"/>
                                        <p:tgtEl>
                                          <p:spTgt spid="6584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53" grpId="0"/>
      <p:bldP spid="65845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ext Box 3"/>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87043" name="Text Box 4"/>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899077" name="Line 5"/>
          <p:cNvSpPr>
            <a:spLocks noChangeShapeType="1"/>
          </p:cNvSpPr>
          <p:nvPr/>
        </p:nvSpPr>
        <p:spPr bwMode="auto">
          <a:xfrm>
            <a:off x="2667000" y="2366963"/>
            <a:ext cx="990600"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899078" name="Line 6"/>
          <p:cNvSpPr>
            <a:spLocks noChangeShapeType="1"/>
          </p:cNvSpPr>
          <p:nvPr/>
        </p:nvSpPr>
        <p:spPr bwMode="auto">
          <a:xfrm flipH="1">
            <a:off x="2619375" y="2486025"/>
            <a:ext cx="990600" cy="0"/>
          </a:xfrm>
          <a:prstGeom prst="line">
            <a:avLst/>
          </a:prstGeom>
          <a:noFill/>
          <a:ln w="38100">
            <a:solidFill>
              <a:srgbClr val="FF5050"/>
            </a:solidFill>
            <a:round/>
            <a:headEnd/>
            <a:tailEnd type="triangle" w="med" len="med"/>
          </a:ln>
          <a:effectLst/>
        </p:spPr>
        <p:txBody>
          <a:bodyPr/>
          <a:lstStyle/>
          <a:p>
            <a:pPr>
              <a:defRPr/>
            </a:pPr>
            <a:endParaRPr lang="en-CA"/>
          </a:p>
        </p:txBody>
      </p:sp>
      <p:grpSp>
        <p:nvGrpSpPr>
          <p:cNvPr id="87046" name="Group 7"/>
          <p:cNvGrpSpPr>
            <a:grpSpLocks/>
          </p:cNvGrpSpPr>
          <p:nvPr/>
        </p:nvGrpSpPr>
        <p:grpSpPr bwMode="auto">
          <a:xfrm>
            <a:off x="838200" y="4038600"/>
            <a:ext cx="5000625" cy="519113"/>
            <a:chOff x="528" y="2544"/>
            <a:chExt cx="3150" cy="327"/>
          </a:xfrm>
        </p:grpSpPr>
        <p:sp>
          <p:nvSpPr>
            <p:cNvPr id="87065" name="Text Box 8"/>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87066" name="Text Box 9"/>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899082" name="Line 10"/>
            <p:cNvSpPr>
              <a:spLocks noChangeShapeType="1"/>
            </p:cNvSpPr>
            <p:nvPr/>
          </p:nvSpPr>
          <p:spPr bwMode="auto">
            <a:xfrm>
              <a:off x="1374" y="2679"/>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899083" name="Line 11"/>
            <p:cNvSpPr>
              <a:spLocks noChangeShapeType="1"/>
            </p:cNvSpPr>
            <p:nvPr/>
          </p:nvSpPr>
          <p:spPr bwMode="auto">
            <a:xfrm flipH="1">
              <a:off x="1344" y="2754"/>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sp>
        <p:nvSpPr>
          <p:cNvPr id="87047" name="Rectangle 12"/>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87048" name="Rectangle 13"/>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899086" name="Line 14"/>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87050" name="Text Box 16"/>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3" name="Group 30"/>
          <p:cNvGrpSpPr>
            <a:grpSpLocks/>
          </p:cNvGrpSpPr>
          <p:nvPr/>
        </p:nvGrpSpPr>
        <p:grpSpPr bwMode="auto">
          <a:xfrm>
            <a:off x="1716088" y="2362200"/>
            <a:ext cx="4625975" cy="1751013"/>
            <a:chOff x="1081" y="1488"/>
            <a:chExt cx="2914" cy="1103"/>
          </a:xfrm>
        </p:grpSpPr>
        <p:sp>
          <p:nvSpPr>
            <p:cNvPr id="899089" name="Freeform 17"/>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87061" name="Group 26"/>
            <p:cNvGrpSpPr>
              <a:grpSpLocks/>
            </p:cNvGrpSpPr>
            <p:nvPr/>
          </p:nvGrpSpPr>
          <p:grpSpPr bwMode="auto">
            <a:xfrm>
              <a:off x="1248" y="1488"/>
              <a:ext cx="2747" cy="1103"/>
              <a:chOff x="1232" y="1488"/>
              <a:chExt cx="2747" cy="1103"/>
            </a:xfrm>
          </p:grpSpPr>
          <p:sp>
            <p:nvSpPr>
              <p:cNvPr id="899091" name="Line 19"/>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899092" name="Freeform 20"/>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899093" name="Freeform 21"/>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5" name="Group 22"/>
          <p:cNvGrpSpPr>
            <a:grpSpLocks/>
          </p:cNvGrpSpPr>
          <p:nvPr/>
        </p:nvGrpSpPr>
        <p:grpSpPr bwMode="auto">
          <a:xfrm>
            <a:off x="5989638" y="3276600"/>
            <a:ext cx="3030537" cy="1219200"/>
            <a:chOff x="3773" y="2064"/>
            <a:chExt cx="1909" cy="768"/>
          </a:xfrm>
        </p:grpSpPr>
        <p:sp>
          <p:nvSpPr>
            <p:cNvPr id="87058" name="Text Box 23"/>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899096" name="Line 24"/>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6" name="Group 59"/>
          <p:cNvGrpSpPr>
            <a:grpSpLocks/>
          </p:cNvGrpSpPr>
          <p:nvPr/>
        </p:nvGrpSpPr>
        <p:grpSpPr bwMode="auto">
          <a:xfrm>
            <a:off x="3670300" y="1295400"/>
            <a:ext cx="1358900" cy="838200"/>
            <a:chOff x="2312" y="816"/>
            <a:chExt cx="856" cy="528"/>
          </a:xfrm>
        </p:grpSpPr>
        <p:grpSp>
          <p:nvGrpSpPr>
            <p:cNvPr id="87054" name="Group 52"/>
            <p:cNvGrpSpPr>
              <a:grpSpLocks/>
            </p:cNvGrpSpPr>
            <p:nvPr/>
          </p:nvGrpSpPr>
          <p:grpSpPr bwMode="auto">
            <a:xfrm>
              <a:off x="2312" y="816"/>
              <a:ext cx="856" cy="480"/>
              <a:chOff x="2312" y="816"/>
              <a:chExt cx="856" cy="480"/>
            </a:xfrm>
          </p:grpSpPr>
          <p:sp>
            <p:nvSpPr>
              <p:cNvPr id="87056" name="Text Box 53"/>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899126" name="Line 54"/>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87055" name="Rectangle 58"/>
            <p:cNvSpPr>
              <a:spLocks noChangeArrowheads="1"/>
            </p:cNvSpPr>
            <p:nvPr/>
          </p:nvSpPr>
          <p:spPr bwMode="auto">
            <a:xfrm>
              <a:off x="2627" y="1017"/>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1"/>
          <p:cNvSpPr>
            <a:spLocks noChangeArrowheads="1"/>
          </p:cNvSpPr>
          <p:nvPr/>
        </p:nvSpPr>
        <p:spPr bwMode="auto">
          <a:xfrm>
            <a:off x="4200525" y="47625"/>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3-Col</a:t>
            </a:r>
          </a:p>
        </p:txBody>
      </p:sp>
      <p:sp>
        <p:nvSpPr>
          <p:cNvPr id="930840" name="Text Box 24"/>
          <p:cNvSpPr txBox="1">
            <a:spLocks noChangeArrowheads="1"/>
          </p:cNvSpPr>
          <p:nvPr/>
        </p:nvSpPr>
        <p:spPr bwMode="auto">
          <a:xfrm>
            <a:off x="1117600" y="685800"/>
            <a:ext cx="71120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Graph Col:</a:t>
            </a:r>
            <a:r>
              <a:rPr lang="en-US" altLang="en-US">
                <a:effectLst/>
              </a:rPr>
              <a:t> Given graph </a:t>
            </a:r>
            <a:r>
              <a:rPr lang="en-US" altLang="en-US">
                <a:solidFill>
                  <a:srgbClr val="00FFCC"/>
                </a:solidFill>
                <a:effectLst/>
              </a:rPr>
              <a:t>G</a:t>
            </a:r>
            <a:r>
              <a:rPr lang="en-US" altLang="en-US">
                <a:effectLst/>
              </a:rPr>
              <a:t> &amp;</a:t>
            </a:r>
            <a:r>
              <a:rPr lang="en-US" altLang="en-US">
                <a:solidFill>
                  <a:srgbClr val="00FFCC"/>
                </a:solidFill>
                <a:effectLst/>
              </a:rPr>
              <a:t> k</a:t>
            </a:r>
            <a:r>
              <a:rPr lang="en-US" altLang="en-US">
                <a:effectLst/>
              </a:rPr>
              <a:t> </a:t>
            </a:r>
          </a:p>
          <a:p>
            <a:r>
              <a:rPr lang="en-US" altLang="en-US">
                <a:effectLst/>
              </a:rPr>
              <a:t>                   can </a:t>
            </a:r>
            <a:r>
              <a:rPr lang="en-US" altLang="en-US">
                <a:solidFill>
                  <a:srgbClr val="00FFCC"/>
                </a:solidFill>
                <a:effectLst/>
              </a:rPr>
              <a:t>G</a:t>
            </a:r>
            <a:r>
              <a:rPr lang="en-US" altLang="en-US">
                <a:effectLst/>
              </a:rPr>
              <a:t> be coloured with </a:t>
            </a:r>
            <a:r>
              <a:rPr lang="en-US" altLang="en-US">
                <a:solidFill>
                  <a:srgbClr val="00FFCC"/>
                </a:solidFill>
                <a:effectLst/>
              </a:rPr>
              <a:t>k</a:t>
            </a:r>
            <a:r>
              <a:rPr lang="en-US" altLang="en-US">
                <a:effectLst/>
              </a:rPr>
              <a:t> colours?</a:t>
            </a:r>
          </a:p>
          <a:p>
            <a:r>
              <a:rPr lang="en-US" altLang="en-US">
                <a:solidFill>
                  <a:schemeClr val="tx2"/>
                </a:solidFill>
                <a:effectLst/>
              </a:rPr>
              <a:t>3-Col:</a:t>
            </a:r>
            <a:r>
              <a:rPr lang="en-US" altLang="en-US">
                <a:effectLst/>
              </a:rPr>
              <a:t>         Given graph </a:t>
            </a:r>
            <a:r>
              <a:rPr lang="en-US" altLang="en-US">
                <a:solidFill>
                  <a:srgbClr val="00FFCC"/>
                </a:solidFill>
                <a:effectLst/>
              </a:rPr>
              <a:t>G</a:t>
            </a:r>
            <a:r>
              <a:rPr lang="en-US" altLang="en-US">
                <a:effectLst/>
              </a:rPr>
              <a:t> </a:t>
            </a:r>
          </a:p>
          <a:p>
            <a:r>
              <a:rPr lang="en-US" altLang="en-US">
                <a:effectLst/>
              </a:rPr>
              <a:t>                   can </a:t>
            </a:r>
            <a:r>
              <a:rPr lang="en-US" altLang="en-US">
                <a:solidFill>
                  <a:srgbClr val="00FFCC"/>
                </a:solidFill>
                <a:effectLst/>
              </a:rPr>
              <a:t>G</a:t>
            </a:r>
            <a:r>
              <a:rPr lang="en-US" altLang="en-US">
                <a:effectLst/>
              </a:rPr>
              <a:t> be coloured with </a:t>
            </a:r>
            <a:r>
              <a:rPr lang="en-US" altLang="en-US">
                <a:solidFill>
                  <a:srgbClr val="00FFCC"/>
                </a:solidFill>
                <a:effectLst/>
              </a:rPr>
              <a:t>3</a:t>
            </a:r>
            <a:r>
              <a:rPr lang="en-US" altLang="en-US">
                <a:effectLst/>
              </a:rPr>
              <a:t> colours?</a:t>
            </a:r>
          </a:p>
        </p:txBody>
      </p:sp>
      <p:sp>
        <p:nvSpPr>
          <p:cNvPr id="930846" name="Rectangle 30"/>
          <p:cNvSpPr>
            <a:spLocks noChangeArrowheads="1"/>
          </p:cNvSpPr>
          <p:nvPr/>
        </p:nvSpPr>
        <p:spPr bwMode="auto">
          <a:xfrm>
            <a:off x="2590800" y="3122613"/>
            <a:ext cx="37385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3-Col</a:t>
            </a:r>
            <a:r>
              <a:rPr lang="en-US" altLang="en-US">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a:solidFill>
                  <a:schemeClr val="tx2"/>
                </a:solidFill>
                <a:effectLst/>
              </a:rPr>
              <a:t>Graph Col</a:t>
            </a:r>
          </a:p>
        </p:txBody>
      </p:sp>
      <p:sp>
        <p:nvSpPr>
          <p:cNvPr id="930847" name="Text Box 31"/>
          <p:cNvSpPr txBox="1">
            <a:spLocks noChangeArrowheads="1"/>
          </p:cNvSpPr>
          <p:nvPr/>
        </p:nvSpPr>
        <p:spPr bwMode="auto">
          <a:xfrm>
            <a:off x="76200" y="3884613"/>
            <a:ext cx="90233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If  you can decide whether you can colour with </a:t>
            </a:r>
            <a:r>
              <a:rPr lang="en-US" altLang="en-US">
                <a:solidFill>
                  <a:srgbClr val="00FFCC"/>
                </a:solidFill>
                <a:effectLst/>
              </a:rPr>
              <a:t>k</a:t>
            </a:r>
            <a:r>
              <a:rPr lang="en-US" altLang="en-US">
                <a:effectLst/>
              </a:rPr>
              <a:t> colours,</a:t>
            </a:r>
          </a:p>
          <a:p>
            <a:r>
              <a:rPr lang="en-US" altLang="en-US">
                <a:effectLst/>
              </a:rPr>
              <a:t>then you can decide whether you can colour with 3 colours.</a:t>
            </a:r>
          </a:p>
          <a:p>
            <a:endParaRPr lang="en-US" altLang="en-US">
              <a:effectLst/>
            </a:endParaRPr>
          </a:p>
        </p:txBody>
      </p:sp>
      <p:grpSp>
        <p:nvGrpSpPr>
          <p:cNvPr id="2" name="Group 32"/>
          <p:cNvGrpSpPr>
            <a:grpSpLocks/>
          </p:cNvGrpSpPr>
          <p:nvPr/>
        </p:nvGrpSpPr>
        <p:grpSpPr bwMode="auto">
          <a:xfrm>
            <a:off x="1528763" y="5338763"/>
            <a:ext cx="1073150" cy="1257300"/>
            <a:chOff x="2034" y="1824"/>
            <a:chExt cx="676" cy="792"/>
          </a:xfrm>
        </p:grpSpPr>
        <p:sp>
          <p:nvSpPr>
            <p:cNvPr id="88097" name="Text Box 33"/>
            <p:cNvSpPr txBox="1">
              <a:spLocks noChangeArrowheads="1"/>
            </p:cNvSpPr>
            <p:nvPr/>
          </p:nvSpPr>
          <p:spPr bwMode="auto">
            <a:xfrm>
              <a:off x="2034" y="2289"/>
              <a:ext cx="67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G,k</a:t>
              </a:r>
            </a:p>
          </p:txBody>
        </p:sp>
        <p:grpSp>
          <p:nvGrpSpPr>
            <p:cNvPr id="88098" name="Group 34"/>
            <p:cNvGrpSpPr>
              <a:grpSpLocks noChangeAspect="1"/>
            </p:cNvGrpSpPr>
            <p:nvPr/>
          </p:nvGrpSpPr>
          <p:grpSpPr bwMode="auto">
            <a:xfrm>
              <a:off x="2070" y="1824"/>
              <a:ext cx="449" cy="478"/>
              <a:chOff x="144" y="1176"/>
              <a:chExt cx="2256" cy="2400"/>
            </a:xfrm>
          </p:grpSpPr>
          <p:sp>
            <p:nvSpPr>
              <p:cNvPr id="88099" name="Oval 35"/>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88100" name="Oval 36"/>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88101" name="Oval 37"/>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88102" name="Oval 38"/>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88103" name="AutoShape 39"/>
              <p:cNvCxnSpPr>
                <a:cxnSpLocks noChangeAspect="1" noChangeShapeType="1"/>
                <a:stCxn id="88102" idx="3"/>
                <a:endCxn id="88099"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104" name="AutoShape 40"/>
              <p:cNvCxnSpPr>
                <a:cxnSpLocks noChangeAspect="1" noChangeShapeType="1"/>
                <a:stCxn id="88102" idx="5"/>
                <a:endCxn id="88101"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105" name="AutoShape 41"/>
              <p:cNvCxnSpPr>
                <a:cxnSpLocks noChangeAspect="1" noChangeShapeType="1"/>
                <a:stCxn id="88099" idx="5"/>
                <a:endCxn id="88100"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106" name="AutoShape 42"/>
              <p:cNvCxnSpPr>
                <a:cxnSpLocks noChangeAspect="1" noChangeShapeType="1"/>
                <a:stCxn id="88101" idx="3"/>
                <a:endCxn id="88100"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107" name="AutoShape 43"/>
              <p:cNvCxnSpPr>
                <a:cxnSpLocks noChangeAspect="1" noChangeShapeType="1"/>
                <a:stCxn id="88102" idx="4"/>
                <a:endCxn id="88100"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4" name="Group 44"/>
          <p:cNvGrpSpPr>
            <a:grpSpLocks/>
          </p:cNvGrpSpPr>
          <p:nvPr/>
        </p:nvGrpSpPr>
        <p:grpSpPr bwMode="auto">
          <a:xfrm>
            <a:off x="2795588" y="5334000"/>
            <a:ext cx="785812" cy="1281113"/>
            <a:chOff x="3179" y="1803"/>
            <a:chExt cx="495" cy="807"/>
          </a:xfrm>
        </p:grpSpPr>
        <p:sp>
          <p:nvSpPr>
            <p:cNvPr id="88091" name="Text Box 45"/>
            <p:cNvSpPr txBox="1">
              <a:spLocks noChangeArrowheads="1"/>
            </p:cNvSpPr>
            <p:nvPr/>
          </p:nvSpPr>
          <p:spPr bwMode="auto">
            <a:xfrm>
              <a:off x="3179" y="2283"/>
              <a:ext cx="49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C</a:t>
              </a:r>
            </a:p>
          </p:txBody>
        </p:sp>
        <p:grpSp>
          <p:nvGrpSpPr>
            <p:cNvPr id="88092" name="Group 46"/>
            <p:cNvGrpSpPr>
              <a:grpSpLocks/>
            </p:cNvGrpSpPr>
            <p:nvPr/>
          </p:nvGrpSpPr>
          <p:grpSpPr bwMode="auto">
            <a:xfrm>
              <a:off x="3190" y="1803"/>
              <a:ext cx="449" cy="478"/>
              <a:chOff x="895" y="1152"/>
              <a:chExt cx="449" cy="478"/>
            </a:xfrm>
          </p:grpSpPr>
          <p:sp>
            <p:nvSpPr>
              <p:cNvPr id="88093" name="Oval 47"/>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88094" name="Oval 48"/>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88095" name="Oval 49"/>
              <p:cNvSpPr>
                <a:spLocks noChangeAspect="1" noChangeArrowheads="1"/>
              </p:cNvSpPr>
              <p:nvPr/>
            </p:nvSpPr>
            <p:spPr bwMode="auto">
              <a:xfrm>
                <a:off x="1229" y="1315"/>
                <a:ext cx="115" cy="11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88096" name="Oval 50"/>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nvGrpSpPr>
          <p:cNvPr id="6" name="Group 51"/>
          <p:cNvGrpSpPr>
            <a:grpSpLocks/>
          </p:cNvGrpSpPr>
          <p:nvPr/>
        </p:nvGrpSpPr>
        <p:grpSpPr bwMode="auto">
          <a:xfrm>
            <a:off x="6300788" y="5314950"/>
            <a:ext cx="785812" cy="1281113"/>
            <a:chOff x="3179" y="1803"/>
            <a:chExt cx="495" cy="807"/>
          </a:xfrm>
        </p:grpSpPr>
        <p:sp>
          <p:nvSpPr>
            <p:cNvPr id="88085" name="Text Box 52"/>
            <p:cNvSpPr txBox="1">
              <a:spLocks noChangeArrowheads="1"/>
            </p:cNvSpPr>
            <p:nvPr/>
          </p:nvSpPr>
          <p:spPr bwMode="auto">
            <a:xfrm>
              <a:off x="3179" y="2283"/>
              <a:ext cx="49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C</a:t>
              </a:r>
            </a:p>
          </p:txBody>
        </p:sp>
        <p:grpSp>
          <p:nvGrpSpPr>
            <p:cNvPr id="88086" name="Group 53"/>
            <p:cNvGrpSpPr>
              <a:grpSpLocks/>
            </p:cNvGrpSpPr>
            <p:nvPr/>
          </p:nvGrpSpPr>
          <p:grpSpPr bwMode="auto">
            <a:xfrm>
              <a:off x="3190" y="1803"/>
              <a:ext cx="449" cy="478"/>
              <a:chOff x="895" y="1152"/>
              <a:chExt cx="449" cy="478"/>
            </a:xfrm>
          </p:grpSpPr>
          <p:sp>
            <p:nvSpPr>
              <p:cNvPr id="88087" name="Oval 54"/>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88088" name="Oval 55"/>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88089" name="Oval 56"/>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88090" name="Oval 57"/>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nvGrpSpPr>
          <p:cNvPr id="8" name="Group 59"/>
          <p:cNvGrpSpPr>
            <a:grpSpLocks/>
          </p:cNvGrpSpPr>
          <p:nvPr/>
        </p:nvGrpSpPr>
        <p:grpSpPr bwMode="auto">
          <a:xfrm>
            <a:off x="5257800" y="5334000"/>
            <a:ext cx="806450" cy="1257300"/>
            <a:chOff x="2034" y="1824"/>
            <a:chExt cx="508" cy="792"/>
          </a:xfrm>
        </p:grpSpPr>
        <p:sp>
          <p:nvSpPr>
            <p:cNvPr id="88074" name="Text Box 60"/>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CC"/>
                  </a:solidFill>
                  <a:effectLst/>
                </a:rPr>
                <a:t>G</a:t>
              </a:r>
            </a:p>
          </p:txBody>
        </p:sp>
        <p:grpSp>
          <p:nvGrpSpPr>
            <p:cNvPr id="88075" name="Group 61"/>
            <p:cNvGrpSpPr>
              <a:grpSpLocks noChangeAspect="1"/>
            </p:cNvGrpSpPr>
            <p:nvPr/>
          </p:nvGrpSpPr>
          <p:grpSpPr bwMode="auto">
            <a:xfrm>
              <a:off x="2070" y="1824"/>
              <a:ext cx="449" cy="478"/>
              <a:chOff x="144" y="1176"/>
              <a:chExt cx="2256" cy="2400"/>
            </a:xfrm>
          </p:grpSpPr>
          <p:sp>
            <p:nvSpPr>
              <p:cNvPr id="88076" name="Oval 62"/>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88077" name="Oval 63"/>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88078" name="Oval 64"/>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88079" name="Oval 65"/>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88080" name="AutoShape 66"/>
              <p:cNvCxnSpPr>
                <a:cxnSpLocks noChangeAspect="1" noChangeShapeType="1"/>
                <a:stCxn id="88079" idx="3"/>
                <a:endCxn id="88076"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081" name="AutoShape 67"/>
              <p:cNvCxnSpPr>
                <a:cxnSpLocks noChangeAspect="1" noChangeShapeType="1"/>
                <a:stCxn id="88079" idx="5"/>
                <a:endCxn id="88078"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082" name="AutoShape 68"/>
              <p:cNvCxnSpPr>
                <a:cxnSpLocks noChangeAspect="1" noChangeShapeType="1"/>
                <a:stCxn id="88076" idx="5"/>
                <a:endCxn id="88077"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083" name="AutoShape 69"/>
              <p:cNvCxnSpPr>
                <a:cxnSpLocks noChangeAspect="1" noChangeShapeType="1"/>
                <a:stCxn id="88078" idx="3"/>
                <a:endCxn id="88077"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8084" name="AutoShape 70"/>
              <p:cNvCxnSpPr>
                <a:cxnSpLocks noChangeAspect="1" noChangeShapeType="1"/>
                <a:stCxn id="88079" idx="4"/>
                <a:endCxn id="88077"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30840">
                                            <p:txEl>
                                              <p:pRg st="0" end="0"/>
                                            </p:txEl>
                                          </p:spTgt>
                                        </p:tgtEl>
                                        <p:attrNameLst>
                                          <p:attrName>style.visibility</p:attrName>
                                        </p:attrNameLst>
                                      </p:cBhvr>
                                      <p:to>
                                        <p:strVal val="visible"/>
                                      </p:to>
                                    </p:set>
                                    <p:anim calcmode="lin" valueType="num">
                                      <p:cBhvr additive="base">
                                        <p:cTn id="7" dur="500" fill="hold"/>
                                        <p:tgtEl>
                                          <p:spTgt spid="93084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3084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30840">
                                            <p:txEl>
                                              <p:pRg st="1" end="1"/>
                                            </p:txEl>
                                          </p:spTgt>
                                        </p:tgtEl>
                                        <p:attrNameLst>
                                          <p:attrName>style.visibility</p:attrName>
                                        </p:attrNameLst>
                                      </p:cBhvr>
                                      <p:to>
                                        <p:strVal val="visible"/>
                                      </p:to>
                                    </p:set>
                                    <p:anim calcmode="lin" valueType="num">
                                      <p:cBhvr additive="base">
                                        <p:cTn id="17" dur="500" fill="hold"/>
                                        <p:tgtEl>
                                          <p:spTgt spid="93084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30840">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930840">
                                            <p:txEl>
                                              <p:pRg st="2" end="2"/>
                                            </p:txEl>
                                          </p:spTgt>
                                        </p:tgtEl>
                                        <p:attrNameLst>
                                          <p:attrName>style.visibility</p:attrName>
                                        </p:attrNameLst>
                                      </p:cBhvr>
                                      <p:to>
                                        <p:strVal val="visible"/>
                                      </p:to>
                                    </p:set>
                                    <p:anim calcmode="lin" valueType="num">
                                      <p:cBhvr additive="base">
                                        <p:cTn id="27" dur="500" fill="hold"/>
                                        <p:tgtEl>
                                          <p:spTgt spid="930840">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30840">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930840">
                                            <p:txEl>
                                              <p:pRg st="3" end="3"/>
                                            </p:txEl>
                                          </p:spTgt>
                                        </p:tgtEl>
                                        <p:attrNameLst>
                                          <p:attrName>style.visibility</p:attrName>
                                        </p:attrNameLst>
                                      </p:cBhvr>
                                      <p:to>
                                        <p:strVal val="visible"/>
                                      </p:to>
                                    </p:set>
                                    <p:anim calcmode="lin" valueType="num">
                                      <p:cBhvr additive="base">
                                        <p:cTn id="37" dur="500" fill="hold"/>
                                        <p:tgtEl>
                                          <p:spTgt spid="930840">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30840">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930846"/>
                                        </p:tgtEl>
                                        <p:attrNameLst>
                                          <p:attrName>style.visibility</p:attrName>
                                        </p:attrNameLst>
                                      </p:cBhvr>
                                      <p:to>
                                        <p:strVal val="visible"/>
                                      </p:to>
                                    </p:set>
                                    <p:anim calcmode="lin" valueType="num">
                                      <p:cBhvr additive="base">
                                        <p:cTn id="47" dur="500" fill="hold"/>
                                        <p:tgtEl>
                                          <p:spTgt spid="930846"/>
                                        </p:tgtEl>
                                        <p:attrNameLst>
                                          <p:attrName>ppt_x</p:attrName>
                                        </p:attrNameLst>
                                      </p:cBhvr>
                                      <p:tavLst>
                                        <p:tav tm="0">
                                          <p:val>
                                            <p:strVal val="#ppt_x"/>
                                          </p:val>
                                        </p:tav>
                                        <p:tav tm="100000">
                                          <p:val>
                                            <p:strVal val="#ppt_x"/>
                                          </p:val>
                                        </p:tav>
                                      </p:tavLst>
                                    </p:anim>
                                    <p:anim calcmode="lin" valueType="num">
                                      <p:cBhvr additive="base">
                                        <p:cTn id="48" dur="500" fill="hold"/>
                                        <p:tgtEl>
                                          <p:spTgt spid="930846"/>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930847"/>
                                        </p:tgtEl>
                                        <p:attrNameLst>
                                          <p:attrName>style.visibility</p:attrName>
                                        </p:attrNameLst>
                                      </p:cBhvr>
                                      <p:to>
                                        <p:strVal val="visible"/>
                                      </p:to>
                                    </p:set>
                                    <p:anim calcmode="lin" valueType="num">
                                      <p:cBhvr additive="base">
                                        <p:cTn id="53" dur="500" fill="hold"/>
                                        <p:tgtEl>
                                          <p:spTgt spid="930847"/>
                                        </p:tgtEl>
                                        <p:attrNameLst>
                                          <p:attrName>ppt_x</p:attrName>
                                        </p:attrNameLst>
                                      </p:cBhvr>
                                      <p:tavLst>
                                        <p:tav tm="0">
                                          <p:val>
                                            <p:strVal val="#ppt_x"/>
                                          </p:val>
                                        </p:tav>
                                        <p:tav tm="100000">
                                          <p:val>
                                            <p:strVal val="#ppt_x"/>
                                          </p:val>
                                        </p:tav>
                                      </p:tavLst>
                                    </p:anim>
                                    <p:anim calcmode="lin" valueType="num">
                                      <p:cBhvr additive="base">
                                        <p:cTn id="54" dur="500" fill="hold"/>
                                        <p:tgtEl>
                                          <p:spTgt spid="9308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0846" grpId="0"/>
      <p:bldP spid="93084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89091"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40036" name="Line 4"/>
          <p:cNvSpPr>
            <a:spLocks noChangeShapeType="1"/>
          </p:cNvSpPr>
          <p:nvPr/>
        </p:nvSpPr>
        <p:spPr bwMode="auto">
          <a:xfrm>
            <a:off x="2667000" y="2366963"/>
            <a:ext cx="990600"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40037" name="Line 5"/>
          <p:cNvSpPr>
            <a:spLocks noChangeShapeType="1"/>
          </p:cNvSpPr>
          <p:nvPr/>
        </p:nvSpPr>
        <p:spPr bwMode="auto">
          <a:xfrm flipH="1">
            <a:off x="2619375" y="2486025"/>
            <a:ext cx="990600" cy="0"/>
          </a:xfrm>
          <a:prstGeom prst="line">
            <a:avLst/>
          </a:prstGeom>
          <a:noFill/>
          <a:ln w="38100">
            <a:solidFill>
              <a:srgbClr val="FF5050"/>
            </a:solidFill>
            <a:round/>
            <a:headEnd/>
            <a:tailEnd type="triangle" w="med" len="med"/>
          </a:ln>
          <a:effectLst/>
        </p:spPr>
        <p:txBody>
          <a:bodyPr/>
          <a:lstStyle/>
          <a:p>
            <a:pPr>
              <a:defRPr/>
            </a:pPr>
            <a:endParaRPr lang="en-CA"/>
          </a:p>
        </p:txBody>
      </p:sp>
      <p:grpSp>
        <p:nvGrpSpPr>
          <p:cNvPr id="89094" name="Group 6"/>
          <p:cNvGrpSpPr>
            <a:grpSpLocks/>
          </p:cNvGrpSpPr>
          <p:nvPr/>
        </p:nvGrpSpPr>
        <p:grpSpPr bwMode="auto">
          <a:xfrm>
            <a:off x="838200" y="4038600"/>
            <a:ext cx="5000625" cy="519113"/>
            <a:chOff x="528" y="2544"/>
            <a:chExt cx="3150" cy="327"/>
          </a:xfrm>
        </p:grpSpPr>
        <p:sp>
          <p:nvSpPr>
            <p:cNvPr id="89116" name="Text Box 7"/>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89117" name="Text Box 8"/>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40041" name="Line 9"/>
            <p:cNvSpPr>
              <a:spLocks noChangeShapeType="1"/>
            </p:cNvSpPr>
            <p:nvPr/>
          </p:nvSpPr>
          <p:spPr bwMode="auto">
            <a:xfrm>
              <a:off x="1374" y="2679"/>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40042" name="Line 10"/>
            <p:cNvSpPr>
              <a:spLocks noChangeShapeType="1"/>
            </p:cNvSpPr>
            <p:nvPr/>
          </p:nvSpPr>
          <p:spPr bwMode="auto">
            <a:xfrm flipH="1">
              <a:off x="1344" y="2754"/>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sp>
        <p:nvSpPr>
          <p:cNvPr id="89095" name="Rectangle 11"/>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89096" name="Rectangle 12"/>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40045" name="Line 13"/>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89098" name="Text Box 14"/>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89099" name="Group 15"/>
          <p:cNvGrpSpPr>
            <a:grpSpLocks/>
          </p:cNvGrpSpPr>
          <p:nvPr/>
        </p:nvGrpSpPr>
        <p:grpSpPr bwMode="auto">
          <a:xfrm>
            <a:off x="1716088" y="2362200"/>
            <a:ext cx="4625975" cy="1751013"/>
            <a:chOff x="1081" y="1488"/>
            <a:chExt cx="2914" cy="1103"/>
          </a:xfrm>
        </p:grpSpPr>
        <p:sp>
          <p:nvSpPr>
            <p:cNvPr id="940048" name="Freeform 16"/>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89112" name="Group 17"/>
            <p:cNvGrpSpPr>
              <a:grpSpLocks/>
            </p:cNvGrpSpPr>
            <p:nvPr/>
          </p:nvGrpSpPr>
          <p:grpSpPr bwMode="auto">
            <a:xfrm>
              <a:off x="1248" y="1488"/>
              <a:ext cx="2747" cy="1103"/>
              <a:chOff x="1232" y="1488"/>
              <a:chExt cx="2747" cy="1103"/>
            </a:xfrm>
          </p:grpSpPr>
          <p:sp>
            <p:nvSpPr>
              <p:cNvPr id="940050" name="Line 18"/>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40051" name="Freeform 19"/>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40052" name="Freeform 20"/>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89100" name="Group 21"/>
          <p:cNvGrpSpPr>
            <a:grpSpLocks/>
          </p:cNvGrpSpPr>
          <p:nvPr/>
        </p:nvGrpSpPr>
        <p:grpSpPr bwMode="auto">
          <a:xfrm>
            <a:off x="5989638" y="3276600"/>
            <a:ext cx="3030537" cy="1219200"/>
            <a:chOff x="3773" y="2064"/>
            <a:chExt cx="1909" cy="768"/>
          </a:xfrm>
        </p:grpSpPr>
        <p:sp>
          <p:nvSpPr>
            <p:cNvPr id="89109" name="Text Box 22"/>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40055" name="Line 23"/>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89101" name="Group 24"/>
          <p:cNvGrpSpPr>
            <a:grpSpLocks/>
          </p:cNvGrpSpPr>
          <p:nvPr/>
        </p:nvGrpSpPr>
        <p:grpSpPr bwMode="auto">
          <a:xfrm>
            <a:off x="3670300" y="1295400"/>
            <a:ext cx="1358900" cy="762000"/>
            <a:chOff x="2312" y="816"/>
            <a:chExt cx="856" cy="480"/>
          </a:xfrm>
        </p:grpSpPr>
        <p:sp>
          <p:nvSpPr>
            <p:cNvPr id="89107" name="Text Box 25"/>
            <p:cNvSpPr txBox="1">
              <a:spLocks noChangeArrowheads="1"/>
            </p:cNvSpPr>
            <p:nvPr/>
          </p:nvSpPr>
          <p:spPr bwMode="auto">
            <a:xfrm>
              <a:off x="2312" y="816"/>
              <a:ext cx="85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40058" name="Line 26"/>
            <p:cNvSpPr>
              <a:spLocks noChangeShapeType="1"/>
            </p:cNvSpPr>
            <p:nvPr/>
          </p:nvSpPr>
          <p:spPr bwMode="auto">
            <a:xfrm flipV="1">
              <a:off x="2736" y="105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grpSp>
        <p:nvGrpSpPr>
          <p:cNvPr id="7" name="Group 31"/>
          <p:cNvGrpSpPr>
            <a:grpSpLocks/>
          </p:cNvGrpSpPr>
          <p:nvPr/>
        </p:nvGrpSpPr>
        <p:grpSpPr bwMode="auto">
          <a:xfrm>
            <a:off x="6405563" y="1295400"/>
            <a:ext cx="1519237" cy="881063"/>
            <a:chOff x="4035" y="816"/>
            <a:chExt cx="957" cy="555"/>
          </a:xfrm>
        </p:grpSpPr>
        <p:grpSp>
          <p:nvGrpSpPr>
            <p:cNvPr id="89103" name="Group 27"/>
            <p:cNvGrpSpPr>
              <a:grpSpLocks/>
            </p:cNvGrpSpPr>
            <p:nvPr/>
          </p:nvGrpSpPr>
          <p:grpSpPr bwMode="auto">
            <a:xfrm>
              <a:off x="4035" y="816"/>
              <a:ext cx="957" cy="510"/>
              <a:chOff x="4035" y="816"/>
              <a:chExt cx="957" cy="510"/>
            </a:xfrm>
          </p:grpSpPr>
          <p:sp>
            <p:nvSpPr>
              <p:cNvPr id="89105" name="Text Box 28"/>
              <p:cNvSpPr txBox="1">
                <a:spLocks noChangeArrowheads="1"/>
              </p:cNvSpPr>
              <p:nvPr/>
            </p:nvSpPr>
            <p:spPr bwMode="auto">
              <a:xfrm>
                <a:off x="4035" y="816"/>
                <a:ext cx="9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40061" name="Line 29"/>
              <p:cNvSpPr>
                <a:spLocks noChangeShapeType="1"/>
              </p:cNvSpPr>
              <p:nvPr/>
            </p:nvSpPr>
            <p:spPr bwMode="auto">
              <a:xfrm flipV="1">
                <a:off x="4512" y="1086"/>
                <a:ext cx="0" cy="24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89104" name="Rectangle 30"/>
            <p:cNvSpPr>
              <a:spLocks noChangeArrowheads="1"/>
            </p:cNvSpPr>
            <p:nvPr/>
          </p:nvSpPr>
          <p:spPr bwMode="auto">
            <a:xfrm>
              <a:off x="4407" y="1044"/>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ChangeArrowheads="1"/>
          </p:cNvSpPr>
          <p:nvPr/>
        </p:nvSpPr>
        <p:spPr bwMode="auto">
          <a:xfrm>
            <a:off x="4121150" y="47625"/>
            <a:ext cx="1519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3-SAT</a:t>
            </a:r>
          </a:p>
        </p:txBody>
      </p:sp>
      <p:sp>
        <p:nvSpPr>
          <p:cNvPr id="934915" name="Text Box 3"/>
          <p:cNvSpPr txBox="1">
            <a:spLocks noChangeArrowheads="1"/>
          </p:cNvSpPr>
          <p:nvPr/>
        </p:nvSpPr>
        <p:spPr bwMode="auto">
          <a:xfrm>
            <a:off x="1117600" y="609600"/>
            <a:ext cx="81026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Cir Sat:</a:t>
            </a:r>
            <a:r>
              <a:rPr lang="en-US" altLang="en-US">
                <a:effectLst/>
              </a:rPr>
              <a:t> Given circuit </a:t>
            </a:r>
            <a:r>
              <a:rPr lang="en-US" altLang="en-US">
                <a:solidFill>
                  <a:srgbClr val="00FFCC"/>
                </a:solidFill>
                <a:effectLst/>
              </a:rPr>
              <a:t>C</a:t>
            </a:r>
            <a:endParaRPr lang="en-US" altLang="en-US">
              <a:effectLst/>
            </a:endParaRPr>
          </a:p>
          <a:p>
            <a:r>
              <a:rPr lang="en-US" altLang="en-US">
                <a:effectLst/>
              </a:rPr>
              <a:t>    does it have a satisfying assignment </a:t>
            </a:r>
            <a:r>
              <a:rPr lang="en-US" altLang="en-US">
                <a:solidFill>
                  <a:srgbClr val="00FFCC"/>
                </a:solidFill>
                <a:effectLst/>
              </a:rPr>
              <a:t>X</a:t>
            </a:r>
            <a:r>
              <a:rPr lang="en-US" altLang="en-US">
                <a:effectLst/>
              </a:rPr>
              <a:t>?</a:t>
            </a:r>
          </a:p>
          <a:p>
            <a:r>
              <a:rPr lang="en-US" altLang="en-US">
                <a:solidFill>
                  <a:schemeClr val="tx2"/>
                </a:solidFill>
                <a:effectLst/>
              </a:rPr>
              <a:t>3-SAT:</a:t>
            </a:r>
            <a:r>
              <a:rPr lang="en-US" altLang="en-US">
                <a:effectLst/>
              </a:rPr>
              <a:t>  Given an expression:</a:t>
            </a:r>
          </a:p>
          <a:p>
            <a:pPr lvl="1">
              <a:buFontTx/>
              <a:buChar char="•"/>
            </a:pPr>
            <a:r>
              <a:rPr lang="en-US" altLang="en-US">
                <a:effectLst/>
              </a:rPr>
              <a:t>A circuit consisting of a big AND of clauses</a:t>
            </a:r>
          </a:p>
          <a:p>
            <a:pPr lvl="1">
              <a:buFontTx/>
              <a:buChar char="•"/>
            </a:pPr>
            <a:r>
              <a:rPr lang="en-US" altLang="en-US">
                <a:effectLst/>
              </a:rPr>
              <a:t>Each clause is the OR of at most 3 literals</a:t>
            </a:r>
          </a:p>
          <a:p>
            <a:pPr lvl="1">
              <a:buFontTx/>
              <a:buChar char="•"/>
            </a:pPr>
            <a:r>
              <a:rPr lang="en-US" altLang="en-US">
                <a:effectLst/>
              </a:rPr>
              <a:t>Each literal is a variable or its negation.               </a:t>
            </a:r>
          </a:p>
          <a:p>
            <a:r>
              <a:rPr lang="en-US" altLang="en-US">
                <a:effectLst/>
              </a:rPr>
              <a:t>     does it have a satisfying assignment </a:t>
            </a:r>
            <a:r>
              <a:rPr lang="en-US" altLang="en-US">
                <a:solidFill>
                  <a:srgbClr val="00FFCC"/>
                </a:solidFill>
                <a:effectLst/>
              </a:rPr>
              <a:t>X</a:t>
            </a:r>
            <a:r>
              <a:rPr lang="en-US" altLang="en-US">
                <a:effectLst/>
              </a:rPr>
              <a:t>?</a:t>
            </a:r>
          </a:p>
        </p:txBody>
      </p:sp>
      <p:graphicFrame>
        <p:nvGraphicFramePr>
          <p:cNvPr id="934916" name="Object 4"/>
          <p:cNvGraphicFramePr>
            <a:graphicFrameLocks noChangeAspect="1"/>
          </p:cNvGraphicFramePr>
          <p:nvPr>
            <p:ph/>
          </p:nvPr>
        </p:nvGraphicFramePr>
        <p:xfrm>
          <a:off x="1284288" y="4648200"/>
          <a:ext cx="1306512" cy="2057400"/>
        </p:xfrm>
        <a:graphic>
          <a:graphicData uri="http://schemas.openxmlformats.org/presentationml/2006/ole">
            <mc:AlternateContent xmlns:mc="http://schemas.openxmlformats.org/markup-compatibility/2006">
              <mc:Choice xmlns:v="urn:schemas-microsoft-com:vml" Requires="v">
                <p:oleObj spid="_x0000_s90138" name="Clip" r:id="rId3" imgW="2659048" imgH="4191363" progId="MS_ClipArt_Gallery.2">
                  <p:embed/>
                </p:oleObj>
              </mc:Choice>
              <mc:Fallback>
                <p:oleObj name="Clip" r:id="rId3" imgW="2659048" imgH="4191363" progId="MS_ClipArt_Gallery.2">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4288" y="4648200"/>
                        <a:ext cx="1306512" cy="2057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 name="Group 5"/>
          <p:cNvGrpSpPr>
            <a:grpSpLocks/>
          </p:cNvGrpSpPr>
          <p:nvPr/>
        </p:nvGrpSpPr>
        <p:grpSpPr bwMode="auto">
          <a:xfrm>
            <a:off x="3644900" y="5334000"/>
            <a:ext cx="4889500" cy="519113"/>
            <a:chOff x="2776" y="3306"/>
            <a:chExt cx="3080" cy="327"/>
          </a:xfrm>
        </p:grpSpPr>
        <p:sp>
          <p:nvSpPr>
            <p:cNvPr id="90134" name="Text Box 6"/>
            <p:cNvSpPr txBox="1">
              <a:spLocks noChangeArrowheads="1"/>
            </p:cNvSpPr>
            <p:nvPr/>
          </p:nvSpPr>
          <p:spPr bwMode="auto">
            <a:xfrm>
              <a:off x="2776" y="3306"/>
              <a:ext cx="308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x</a:t>
              </a:r>
              <a:r>
                <a:rPr lang="en-US" altLang="en-US" sz="1800">
                  <a:effectLst/>
                </a:rPr>
                <a:t>or</a:t>
              </a:r>
              <a:r>
                <a:rPr lang="en-US" altLang="en-US">
                  <a:effectLst/>
                </a:rPr>
                <a:t>y</a:t>
              </a:r>
              <a:r>
                <a:rPr lang="en-US" altLang="en-US" sz="1800">
                  <a:effectLst/>
                </a:rPr>
                <a:t>or</a:t>
              </a:r>
              <a:r>
                <a:rPr lang="en-US" altLang="en-US">
                  <a:effectLst/>
                </a:rPr>
                <a:t>z  AND x</a:t>
              </a:r>
              <a:r>
                <a:rPr lang="en-US" altLang="en-US" sz="2000">
                  <a:effectLst/>
                </a:rPr>
                <a:t>or</a:t>
              </a:r>
              <a:r>
                <a:rPr lang="en-US" altLang="en-US">
                  <a:effectLst/>
                </a:rPr>
                <a:t>w</a:t>
              </a:r>
              <a:r>
                <a:rPr lang="en-US" altLang="en-US" sz="2000">
                  <a:effectLst/>
                </a:rPr>
                <a:t>or</a:t>
              </a:r>
              <a:r>
                <a:rPr lang="en-US" altLang="en-US">
                  <a:effectLst/>
                </a:rPr>
                <a:t>a  AND …</a:t>
              </a:r>
            </a:p>
          </p:txBody>
        </p:sp>
        <p:sp>
          <p:nvSpPr>
            <p:cNvPr id="934919" name="Line 7"/>
            <p:cNvSpPr>
              <a:spLocks noChangeShapeType="1"/>
            </p:cNvSpPr>
            <p:nvPr/>
          </p:nvSpPr>
          <p:spPr bwMode="auto">
            <a:xfrm>
              <a:off x="2899"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4920" name="Line 8"/>
            <p:cNvSpPr>
              <a:spLocks noChangeShapeType="1"/>
            </p:cNvSpPr>
            <p:nvPr/>
          </p:nvSpPr>
          <p:spPr bwMode="auto">
            <a:xfrm>
              <a:off x="3400"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4921" name="Line 9"/>
            <p:cNvSpPr>
              <a:spLocks noChangeShapeType="1"/>
            </p:cNvSpPr>
            <p:nvPr/>
          </p:nvSpPr>
          <p:spPr bwMode="auto">
            <a:xfrm>
              <a:off x="4378"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grpSp>
        <p:nvGrpSpPr>
          <p:cNvPr id="3" name="Group 10"/>
          <p:cNvGrpSpPr>
            <a:grpSpLocks/>
          </p:cNvGrpSpPr>
          <p:nvPr/>
        </p:nvGrpSpPr>
        <p:grpSpPr bwMode="auto">
          <a:xfrm>
            <a:off x="1219200" y="4405313"/>
            <a:ext cx="1639888" cy="319087"/>
            <a:chOff x="768" y="2583"/>
            <a:chExt cx="1033" cy="201"/>
          </a:xfrm>
        </p:grpSpPr>
        <p:sp>
          <p:nvSpPr>
            <p:cNvPr id="90127" name="Text Box 11"/>
            <p:cNvSpPr txBox="1">
              <a:spLocks noChangeAspect="1" noChangeArrowheads="1"/>
            </p:cNvSpPr>
            <p:nvPr/>
          </p:nvSpPr>
          <p:spPr bwMode="auto">
            <a:xfrm>
              <a:off x="768" y="2583"/>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28" name="Text Box 12"/>
            <p:cNvSpPr txBox="1">
              <a:spLocks noChangeAspect="1" noChangeArrowheads="1"/>
            </p:cNvSpPr>
            <p:nvPr/>
          </p:nvSpPr>
          <p:spPr bwMode="auto">
            <a:xfrm>
              <a:off x="890"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0129" name="Text Box 13"/>
            <p:cNvSpPr txBox="1">
              <a:spLocks noChangeAspect="1" noChangeArrowheads="1"/>
            </p:cNvSpPr>
            <p:nvPr/>
          </p:nvSpPr>
          <p:spPr bwMode="auto">
            <a:xfrm>
              <a:off x="1274"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34926" name="Rectangle 14"/>
            <p:cNvSpPr>
              <a:spLocks noChangeArrowheads="1"/>
            </p:cNvSpPr>
            <p:nvPr/>
          </p:nvSpPr>
          <p:spPr bwMode="auto">
            <a:xfrm>
              <a:off x="833" y="2589"/>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90131" name="Text Box 15"/>
            <p:cNvSpPr txBox="1">
              <a:spLocks noChangeAspect="1" noChangeArrowheads="1"/>
            </p:cNvSpPr>
            <p:nvPr/>
          </p:nvSpPr>
          <p:spPr bwMode="auto">
            <a:xfrm>
              <a:off x="1003"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32" name="Text Box 16"/>
            <p:cNvSpPr txBox="1">
              <a:spLocks noChangeAspect="1" noChangeArrowheads="1"/>
            </p:cNvSpPr>
            <p:nvPr/>
          </p:nvSpPr>
          <p:spPr bwMode="auto">
            <a:xfrm>
              <a:off x="1138"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33" name="Text Box 17"/>
            <p:cNvSpPr txBox="1">
              <a:spLocks noChangeAspect="1" noChangeArrowheads="1"/>
            </p:cNvSpPr>
            <p:nvPr/>
          </p:nvSpPr>
          <p:spPr bwMode="auto">
            <a:xfrm>
              <a:off x="1365"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grpSp>
        <p:nvGrpSpPr>
          <p:cNvPr id="4" name="Group 18"/>
          <p:cNvGrpSpPr>
            <a:grpSpLocks/>
          </p:cNvGrpSpPr>
          <p:nvPr/>
        </p:nvGrpSpPr>
        <p:grpSpPr bwMode="auto">
          <a:xfrm>
            <a:off x="4876800" y="4419600"/>
            <a:ext cx="1639888" cy="319088"/>
            <a:chOff x="768" y="2583"/>
            <a:chExt cx="1033" cy="201"/>
          </a:xfrm>
        </p:grpSpPr>
        <p:sp>
          <p:nvSpPr>
            <p:cNvPr id="90120" name="Text Box 19"/>
            <p:cNvSpPr txBox="1">
              <a:spLocks noChangeAspect="1" noChangeArrowheads="1"/>
            </p:cNvSpPr>
            <p:nvPr/>
          </p:nvSpPr>
          <p:spPr bwMode="auto">
            <a:xfrm>
              <a:off x="768" y="2583"/>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21" name="Text Box 20"/>
            <p:cNvSpPr txBox="1">
              <a:spLocks noChangeAspect="1" noChangeArrowheads="1"/>
            </p:cNvSpPr>
            <p:nvPr/>
          </p:nvSpPr>
          <p:spPr bwMode="auto">
            <a:xfrm>
              <a:off x="890"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0122" name="Text Box 21"/>
            <p:cNvSpPr txBox="1">
              <a:spLocks noChangeAspect="1" noChangeArrowheads="1"/>
            </p:cNvSpPr>
            <p:nvPr/>
          </p:nvSpPr>
          <p:spPr bwMode="auto">
            <a:xfrm>
              <a:off x="1274"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34934" name="Rectangle 22"/>
            <p:cNvSpPr>
              <a:spLocks noChangeArrowheads="1"/>
            </p:cNvSpPr>
            <p:nvPr/>
          </p:nvSpPr>
          <p:spPr bwMode="auto">
            <a:xfrm>
              <a:off x="833" y="2589"/>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90124" name="Text Box 23"/>
            <p:cNvSpPr txBox="1">
              <a:spLocks noChangeAspect="1" noChangeArrowheads="1"/>
            </p:cNvSpPr>
            <p:nvPr/>
          </p:nvSpPr>
          <p:spPr bwMode="auto">
            <a:xfrm>
              <a:off x="1003"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25" name="Text Box 24"/>
            <p:cNvSpPr txBox="1">
              <a:spLocks noChangeAspect="1" noChangeArrowheads="1"/>
            </p:cNvSpPr>
            <p:nvPr/>
          </p:nvSpPr>
          <p:spPr bwMode="auto">
            <a:xfrm>
              <a:off x="1138"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0126" name="Text Box 25"/>
            <p:cNvSpPr txBox="1">
              <a:spLocks noChangeAspect="1" noChangeArrowheads="1"/>
            </p:cNvSpPr>
            <p:nvPr/>
          </p:nvSpPr>
          <p:spPr bwMode="auto">
            <a:xfrm>
              <a:off x="1365"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34915">
                                            <p:txEl>
                                              <p:pRg st="0" end="0"/>
                                            </p:txEl>
                                          </p:spTgt>
                                        </p:tgtEl>
                                        <p:attrNameLst>
                                          <p:attrName>style.visibility</p:attrName>
                                        </p:attrNameLst>
                                      </p:cBhvr>
                                      <p:to>
                                        <p:strVal val="visible"/>
                                      </p:to>
                                    </p:set>
                                    <p:anim calcmode="lin" valueType="num">
                                      <p:cBhvr additive="base">
                                        <p:cTn id="7" dur="500" fill="hold"/>
                                        <p:tgtEl>
                                          <p:spTgt spid="9349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349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34916"/>
                                        </p:tgtEl>
                                        <p:attrNameLst>
                                          <p:attrName>style.visibility</p:attrName>
                                        </p:attrNameLst>
                                      </p:cBhvr>
                                      <p:to>
                                        <p:strVal val="visible"/>
                                      </p:to>
                                    </p:set>
                                    <p:anim calcmode="lin" valueType="num">
                                      <p:cBhvr additive="base">
                                        <p:cTn id="11" dur="500" fill="hold"/>
                                        <p:tgtEl>
                                          <p:spTgt spid="934916"/>
                                        </p:tgtEl>
                                        <p:attrNameLst>
                                          <p:attrName>ppt_x</p:attrName>
                                        </p:attrNameLst>
                                      </p:cBhvr>
                                      <p:tavLst>
                                        <p:tav tm="0">
                                          <p:val>
                                            <p:strVal val="#ppt_x"/>
                                          </p:val>
                                        </p:tav>
                                        <p:tav tm="100000">
                                          <p:val>
                                            <p:strVal val="#ppt_x"/>
                                          </p:val>
                                        </p:tav>
                                      </p:tavLst>
                                    </p:anim>
                                    <p:anim calcmode="lin" valueType="num">
                                      <p:cBhvr additive="base">
                                        <p:cTn id="12" dur="500" fill="hold"/>
                                        <p:tgtEl>
                                          <p:spTgt spid="93491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34915">
                                            <p:txEl>
                                              <p:pRg st="1" end="1"/>
                                            </p:txEl>
                                          </p:spTgt>
                                        </p:tgtEl>
                                        <p:attrNameLst>
                                          <p:attrName>style.visibility</p:attrName>
                                        </p:attrNameLst>
                                      </p:cBhvr>
                                      <p:to>
                                        <p:strVal val="visible"/>
                                      </p:to>
                                    </p:set>
                                    <p:anim calcmode="lin" valueType="num">
                                      <p:cBhvr additive="base">
                                        <p:cTn id="17" dur="500" fill="hold"/>
                                        <p:tgtEl>
                                          <p:spTgt spid="93491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34915">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934915">
                                            <p:txEl>
                                              <p:pRg st="2" end="2"/>
                                            </p:txEl>
                                          </p:spTgt>
                                        </p:tgtEl>
                                        <p:attrNameLst>
                                          <p:attrName>style.visibility</p:attrName>
                                        </p:attrNameLst>
                                      </p:cBhvr>
                                      <p:to>
                                        <p:strVal val="visible"/>
                                      </p:to>
                                    </p:set>
                                    <p:anim calcmode="lin" valueType="num">
                                      <p:cBhvr additive="base">
                                        <p:cTn id="27" dur="500" fill="hold"/>
                                        <p:tgtEl>
                                          <p:spTgt spid="934915">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349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934915">
                                            <p:txEl>
                                              <p:pRg st="3" end="3"/>
                                            </p:txEl>
                                          </p:spTgt>
                                        </p:tgtEl>
                                        <p:attrNameLst>
                                          <p:attrName>style.visibility</p:attrName>
                                        </p:attrNameLst>
                                      </p:cBhvr>
                                      <p:to>
                                        <p:strVal val="visible"/>
                                      </p:to>
                                    </p:set>
                                    <p:anim calcmode="lin" valueType="num">
                                      <p:cBhvr additive="base">
                                        <p:cTn id="33" dur="500" fill="hold"/>
                                        <p:tgtEl>
                                          <p:spTgt spid="93491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93491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934915">
                                            <p:txEl>
                                              <p:pRg st="4" end="4"/>
                                            </p:txEl>
                                          </p:spTgt>
                                        </p:tgtEl>
                                        <p:attrNameLst>
                                          <p:attrName>style.visibility</p:attrName>
                                        </p:attrNameLst>
                                      </p:cBhvr>
                                      <p:to>
                                        <p:strVal val="visible"/>
                                      </p:to>
                                    </p:set>
                                    <p:anim calcmode="lin" valueType="num">
                                      <p:cBhvr additive="base">
                                        <p:cTn id="43" dur="500" fill="hold"/>
                                        <p:tgtEl>
                                          <p:spTgt spid="934915">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93491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934915">
                                            <p:txEl>
                                              <p:pRg st="5" end="5"/>
                                            </p:txEl>
                                          </p:spTgt>
                                        </p:tgtEl>
                                        <p:attrNameLst>
                                          <p:attrName>style.visibility</p:attrName>
                                        </p:attrNameLst>
                                      </p:cBhvr>
                                      <p:to>
                                        <p:strVal val="visible"/>
                                      </p:to>
                                    </p:set>
                                    <p:anim calcmode="lin" valueType="num">
                                      <p:cBhvr additive="base">
                                        <p:cTn id="49" dur="500" fill="hold"/>
                                        <p:tgtEl>
                                          <p:spTgt spid="934915">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3491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934915">
                                            <p:txEl>
                                              <p:pRg st="6" end="6"/>
                                            </p:txEl>
                                          </p:spTgt>
                                        </p:tgtEl>
                                        <p:attrNameLst>
                                          <p:attrName>style.visibility</p:attrName>
                                        </p:attrNameLst>
                                      </p:cBhvr>
                                      <p:to>
                                        <p:strVal val="visible"/>
                                      </p:to>
                                    </p:set>
                                    <p:anim calcmode="lin" valueType="num">
                                      <p:cBhvr additive="base">
                                        <p:cTn id="55" dur="500" fill="hold"/>
                                        <p:tgtEl>
                                          <p:spTgt spid="934915">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934915">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ChangeArrowheads="1"/>
          </p:cNvSpPr>
          <p:nvPr/>
        </p:nvSpPr>
        <p:spPr bwMode="auto">
          <a:xfrm>
            <a:off x="4117975" y="47625"/>
            <a:ext cx="1519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3-SAT</a:t>
            </a:r>
          </a:p>
        </p:txBody>
      </p:sp>
      <p:sp>
        <p:nvSpPr>
          <p:cNvPr id="91139" name="Text Box 3"/>
          <p:cNvSpPr txBox="1">
            <a:spLocks noChangeArrowheads="1"/>
          </p:cNvSpPr>
          <p:nvPr/>
        </p:nvSpPr>
        <p:spPr bwMode="auto">
          <a:xfrm>
            <a:off x="1117600" y="685800"/>
            <a:ext cx="65944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Cir Sat:</a:t>
            </a:r>
            <a:r>
              <a:rPr lang="en-US" altLang="en-US">
                <a:effectLst/>
              </a:rPr>
              <a:t> Given circuit </a:t>
            </a:r>
            <a:r>
              <a:rPr lang="en-US" altLang="en-US">
                <a:solidFill>
                  <a:srgbClr val="00FFCC"/>
                </a:solidFill>
                <a:effectLst/>
              </a:rPr>
              <a:t>C</a:t>
            </a:r>
            <a:endParaRPr lang="en-US" altLang="en-US">
              <a:effectLst/>
            </a:endParaRPr>
          </a:p>
          <a:p>
            <a:r>
              <a:rPr lang="en-US" altLang="en-US">
                <a:effectLst/>
              </a:rPr>
              <a:t>    does it have a satisfying assignment </a:t>
            </a:r>
            <a:r>
              <a:rPr lang="en-US" altLang="en-US">
                <a:solidFill>
                  <a:srgbClr val="00FFCC"/>
                </a:solidFill>
                <a:effectLst/>
              </a:rPr>
              <a:t>X</a:t>
            </a:r>
            <a:r>
              <a:rPr lang="en-US" altLang="en-US">
                <a:effectLst/>
              </a:rPr>
              <a:t>?</a:t>
            </a:r>
          </a:p>
          <a:p>
            <a:r>
              <a:rPr lang="en-US" altLang="en-US">
                <a:solidFill>
                  <a:schemeClr val="tx2"/>
                </a:solidFill>
                <a:effectLst/>
              </a:rPr>
              <a:t>3-SAT:</a:t>
            </a:r>
            <a:r>
              <a:rPr lang="en-US" altLang="en-US">
                <a:effectLst/>
              </a:rPr>
              <a:t>  Given an expression:</a:t>
            </a:r>
          </a:p>
          <a:p>
            <a:r>
              <a:rPr lang="en-US" altLang="en-US">
                <a:effectLst/>
              </a:rPr>
              <a:t>     does it have a satisfying assignment </a:t>
            </a:r>
            <a:r>
              <a:rPr lang="en-US" altLang="en-US">
                <a:solidFill>
                  <a:srgbClr val="00FFCC"/>
                </a:solidFill>
                <a:effectLst/>
              </a:rPr>
              <a:t>X</a:t>
            </a:r>
            <a:r>
              <a:rPr lang="en-US" altLang="en-US">
                <a:effectLst/>
              </a:rPr>
              <a:t>?</a:t>
            </a:r>
          </a:p>
        </p:txBody>
      </p:sp>
      <p:graphicFrame>
        <p:nvGraphicFramePr>
          <p:cNvPr id="91140" name="Object 6"/>
          <p:cNvGraphicFramePr>
            <a:graphicFrameLocks noChangeAspect="1"/>
          </p:cNvGraphicFramePr>
          <p:nvPr>
            <p:ph/>
          </p:nvPr>
        </p:nvGraphicFramePr>
        <p:xfrm>
          <a:off x="1284288" y="4953000"/>
          <a:ext cx="1306512" cy="2057400"/>
        </p:xfrm>
        <a:graphic>
          <a:graphicData uri="http://schemas.openxmlformats.org/presentationml/2006/ole">
            <mc:AlternateContent xmlns:mc="http://schemas.openxmlformats.org/markup-compatibility/2006">
              <mc:Choice xmlns:v="urn:schemas-microsoft-com:vml" Requires="v">
                <p:oleObj spid="_x0000_s91164" name="Clip" r:id="rId3" imgW="2659048" imgH="4191363" progId="MS_ClipArt_Gallery.2">
                  <p:embed/>
                </p:oleObj>
              </mc:Choice>
              <mc:Fallback>
                <p:oleObj name="Clip" r:id="rId3" imgW="2659048" imgH="4191363" progId="MS_ClipArt_Gallery.2">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4288" y="4953000"/>
                        <a:ext cx="1306512" cy="2057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1141" name="Group 16"/>
          <p:cNvGrpSpPr>
            <a:grpSpLocks/>
          </p:cNvGrpSpPr>
          <p:nvPr/>
        </p:nvGrpSpPr>
        <p:grpSpPr bwMode="auto">
          <a:xfrm>
            <a:off x="3644900" y="5638800"/>
            <a:ext cx="4889500" cy="519113"/>
            <a:chOff x="2776" y="3306"/>
            <a:chExt cx="3080" cy="327"/>
          </a:xfrm>
        </p:grpSpPr>
        <p:sp>
          <p:nvSpPr>
            <p:cNvPr id="91160" name="Text Box 10"/>
            <p:cNvSpPr txBox="1">
              <a:spLocks noChangeArrowheads="1"/>
            </p:cNvSpPr>
            <p:nvPr/>
          </p:nvSpPr>
          <p:spPr bwMode="auto">
            <a:xfrm>
              <a:off x="2776" y="3306"/>
              <a:ext cx="308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x</a:t>
              </a:r>
              <a:r>
                <a:rPr lang="en-US" altLang="en-US" sz="1800">
                  <a:effectLst/>
                </a:rPr>
                <a:t>or</a:t>
              </a:r>
              <a:r>
                <a:rPr lang="en-US" altLang="en-US">
                  <a:effectLst/>
                </a:rPr>
                <a:t>y</a:t>
              </a:r>
              <a:r>
                <a:rPr lang="en-US" altLang="en-US" sz="1800">
                  <a:effectLst/>
                </a:rPr>
                <a:t>or</a:t>
              </a:r>
              <a:r>
                <a:rPr lang="en-US" altLang="en-US">
                  <a:effectLst/>
                </a:rPr>
                <a:t>z  AND x</a:t>
              </a:r>
              <a:r>
                <a:rPr lang="en-US" altLang="en-US" sz="2000">
                  <a:effectLst/>
                </a:rPr>
                <a:t>or</a:t>
              </a:r>
              <a:r>
                <a:rPr lang="en-US" altLang="en-US">
                  <a:effectLst/>
                </a:rPr>
                <a:t>w</a:t>
              </a:r>
              <a:r>
                <a:rPr lang="en-US" altLang="en-US" sz="2000">
                  <a:effectLst/>
                </a:rPr>
                <a:t>or</a:t>
              </a:r>
              <a:r>
                <a:rPr lang="en-US" altLang="en-US">
                  <a:effectLst/>
                </a:rPr>
                <a:t>a  AND …</a:t>
              </a:r>
            </a:p>
          </p:txBody>
        </p:sp>
        <p:sp>
          <p:nvSpPr>
            <p:cNvPr id="931852" name="Line 12"/>
            <p:cNvSpPr>
              <a:spLocks noChangeShapeType="1"/>
            </p:cNvSpPr>
            <p:nvPr/>
          </p:nvSpPr>
          <p:spPr bwMode="auto">
            <a:xfrm>
              <a:off x="2899"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1854" name="Line 14"/>
            <p:cNvSpPr>
              <a:spLocks noChangeShapeType="1"/>
            </p:cNvSpPr>
            <p:nvPr/>
          </p:nvSpPr>
          <p:spPr bwMode="auto">
            <a:xfrm>
              <a:off x="3400"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1855" name="Line 15"/>
            <p:cNvSpPr>
              <a:spLocks noChangeShapeType="1"/>
            </p:cNvSpPr>
            <p:nvPr/>
          </p:nvSpPr>
          <p:spPr bwMode="auto">
            <a:xfrm>
              <a:off x="4378" y="3426"/>
              <a:ext cx="173" cy="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grpSp>
        <p:nvGrpSpPr>
          <p:cNvPr id="91142" name="Group 25"/>
          <p:cNvGrpSpPr>
            <a:grpSpLocks/>
          </p:cNvGrpSpPr>
          <p:nvPr/>
        </p:nvGrpSpPr>
        <p:grpSpPr bwMode="auto">
          <a:xfrm>
            <a:off x="1219200" y="4710113"/>
            <a:ext cx="1639888" cy="319087"/>
            <a:chOff x="768" y="2583"/>
            <a:chExt cx="1033" cy="201"/>
          </a:xfrm>
        </p:grpSpPr>
        <p:sp>
          <p:nvSpPr>
            <p:cNvPr id="91153" name="Text Box 18"/>
            <p:cNvSpPr txBox="1">
              <a:spLocks noChangeAspect="1" noChangeArrowheads="1"/>
            </p:cNvSpPr>
            <p:nvPr/>
          </p:nvSpPr>
          <p:spPr bwMode="auto">
            <a:xfrm>
              <a:off x="768" y="2583"/>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54" name="Text Box 19"/>
            <p:cNvSpPr txBox="1">
              <a:spLocks noChangeAspect="1" noChangeArrowheads="1"/>
            </p:cNvSpPr>
            <p:nvPr/>
          </p:nvSpPr>
          <p:spPr bwMode="auto">
            <a:xfrm>
              <a:off x="890"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1155" name="Text Box 20"/>
            <p:cNvSpPr txBox="1">
              <a:spLocks noChangeAspect="1" noChangeArrowheads="1"/>
            </p:cNvSpPr>
            <p:nvPr/>
          </p:nvSpPr>
          <p:spPr bwMode="auto">
            <a:xfrm>
              <a:off x="1274"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31861" name="Rectangle 21"/>
            <p:cNvSpPr>
              <a:spLocks noChangeArrowheads="1"/>
            </p:cNvSpPr>
            <p:nvPr/>
          </p:nvSpPr>
          <p:spPr bwMode="auto">
            <a:xfrm>
              <a:off x="833" y="2589"/>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91157" name="Text Box 22"/>
            <p:cNvSpPr txBox="1">
              <a:spLocks noChangeAspect="1" noChangeArrowheads="1"/>
            </p:cNvSpPr>
            <p:nvPr/>
          </p:nvSpPr>
          <p:spPr bwMode="auto">
            <a:xfrm>
              <a:off x="1003"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58" name="Text Box 23"/>
            <p:cNvSpPr txBox="1">
              <a:spLocks noChangeAspect="1" noChangeArrowheads="1"/>
            </p:cNvSpPr>
            <p:nvPr/>
          </p:nvSpPr>
          <p:spPr bwMode="auto">
            <a:xfrm>
              <a:off x="1138"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59" name="Text Box 24"/>
            <p:cNvSpPr txBox="1">
              <a:spLocks noChangeAspect="1" noChangeArrowheads="1"/>
            </p:cNvSpPr>
            <p:nvPr/>
          </p:nvSpPr>
          <p:spPr bwMode="auto">
            <a:xfrm>
              <a:off x="1365"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grpSp>
        <p:nvGrpSpPr>
          <p:cNvPr id="91143" name="Group 26"/>
          <p:cNvGrpSpPr>
            <a:grpSpLocks/>
          </p:cNvGrpSpPr>
          <p:nvPr/>
        </p:nvGrpSpPr>
        <p:grpSpPr bwMode="auto">
          <a:xfrm>
            <a:off x="4876800" y="4724400"/>
            <a:ext cx="1639888" cy="319088"/>
            <a:chOff x="768" y="2583"/>
            <a:chExt cx="1033" cy="201"/>
          </a:xfrm>
        </p:grpSpPr>
        <p:sp>
          <p:nvSpPr>
            <p:cNvPr id="91146" name="Text Box 27"/>
            <p:cNvSpPr txBox="1">
              <a:spLocks noChangeAspect="1" noChangeArrowheads="1"/>
            </p:cNvSpPr>
            <p:nvPr/>
          </p:nvSpPr>
          <p:spPr bwMode="auto">
            <a:xfrm>
              <a:off x="768" y="2583"/>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47" name="Text Box 28"/>
            <p:cNvSpPr txBox="1">
              <a:spLocks noChangeAspect="1" noChangeArrowheads="1"/>
            </p:cNvSpPr>
            <p:nvPr/>
          </p:nvSpPr>
          <p:spPr bwMode="auto">
            <a:xfrm>
              <a:off x="890"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1148" name="Text Box 29"/>
            <p:cNvSpPr txBox="1">
              <a:spLocks noChangeAspect="1" noChangeArrowheads="1"/>
            </p:cNvSpPr>
            <p:nvPr/>
          </p:nvSpPr>
          <p:spPr bwMode="auto">
            <a:xfrm>
              <a:off x="1274" y="258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931870" name="Rectangle 30"/>
            <p:cNvSpPr>
              <a:spLocks noChangeArrowheads="1"/>
            </p:cNvSpPr>
            <p:nvPr/>
          </p:nvSpPr>
          <p:spPr bwMode="auto">
            <a:xfrm>
              <a:off x="833" y="2589"/>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sp>
          <p:nvSpPr>
            <p:cNvPr id="91150" name="Text Box 31"/>
            <p:cNvSpPr txBox="1">
              <a:spLocks noChangeAspect="1" noChangeArrowheads="1"/>
            </p:cNvSpPr>
            <p:nvPr/>
          </p:nvSpPr>
          <p:spPr bwMode="auto">
            <a:xfrm>
              <a:off x="1003"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51" name="Text Box 32"/>
            <p:cNvSpPr txBox="1">
              <a:spLocks noChangeAspect="1" noChangeArrowheads="1"/>
            </p:cNvSpPr>
            <p:nvPr/>
          </p:nvSpPr>
          <p:spPr bwMode="auto">
            <a:xfrm>
              <a:off x="1138"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91152" name="Text Box 33"/>
            <p:cNvSpPr txBox="1">
              <a:spLocks noChangeAspect="1" noChangeArrowheads="1"/>
            </p:cNvSpPr>
            <p:nvPr/>
          </p:nvSpPr>
          <p:spPr bwMode="auto">
            <a:xfrm>
              <a:off x="1365" y="2592"/>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sp>
        <p:nvSpPr>
          <p:cNvPr id="931874" name="Rectangle 34"/>
          <p:cNvSpPr>
            <a:spLocks noChangeArrowheads="1"/>
          </p:cNvSpPr>
          <p:nvPr/>
        </p:nvSpPr>
        <p:spPr bwMode="auto">
          <a:xfrm>
            <a:off x="2868613" y="2466975"/>
            <a:ext cx="31861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3-Sat</a:t>
            </a:r>
            <a:r>
              <a:rPr lang="en-US" altLang="en-US">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a:solidFill>
                  <a:schemeClr val="tx2"/>
                </a:solidFill>
                <a:effectLst/>
              </a:rPr>
              <a:t>Cir Sat</a:t>
            </a:r>
          </a:p>
        </p:txBody>
      </p:sp>
      <p:sp>
        <p:nvSpPr>
          <p:cNvPr id="931875" name="Text Box 35"/>
          <p:cNvSpPr txBox="1">
            <a:spLocks noChangeArrowheads="1"/>
          </p:cNvSpPr>
          <p:nvPr/>
        </p:nvSpPr>
        <p:spPr bwMode="auto">
          <a:xfrm>
            <a:off x="76200" y="3076575"/>
            <a:ext cx="860425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   If  you can decide whether any circuit is satifiable, </a:t>
            </a:r>
            <a:br>
              <a:rPr lang="en-US" altLang="en-US">
                <a:effectLst/>
              </a:rPr>
            </a:br>
            <a:r>
              <a:rPr lang="en-US" altLang="en-US">
                <a:effectLst/>
              </a:rPr>
              <a:t>then you can decide whether a circuit that happens to be </a:t>
            </a:r>
            <a:br>
              <a:rPr lang="en-US" altLang="en-US">
                <a:effectLst/>
              </a:rPr>
            </a:br>
            <a:r>
              <a:rPr lang="en-US" altLang="en-US">
                <a:effectLst/>
              </a:rPr>
              <a:t> an expression is satisfiable.</a:t>
            </a:r>
          </a:p>
          <a:p>
            <a:endParaRPr lang="en-US" altLang="en-US">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31874"/>
                                        </p:tgtEl>
                                        <p:attrNameLst>
                                          <p:attrName>style.visibility</p:attrName>
                                        </p:attrNameLst>
                                      </p:cBhvr>
                                      <p:to>
                                        <p:strVal val="visible"/>
                                      </p:to>
                                    </p:set>
                                    <p:anim calcmode="lin" valueType="num">
                                      <p:cBhvr additive="base">
                                        <p:cTn id="7" dur="500" fill="hold"/>
                                        <p:tgtEl>
                                          <p:spTgt spid="931874"/>
                                        </p:tgtEl>
                                        <p:attrNameLst>
                                          <p:attrName>ppt_x</p:attrName>
                                        </p:attrNameLst>
                                      </p:cBhvr>
                                      <p:tavLst>
                                        <p:tav tm="0">
                                          <p:val>
                                            <p:strVal val="#ppt_x"/>
                                          </p:val>
                                        </p:tav>
                                        <p:tav tm="100000">
                                          <p:val>
                                            <p:strVal val="#ppt_x"/>
                                          </p:val>
                                        </p:tav>
                                      </p:tavLst>
                                    </p:anim>
                                    <p:anim calcmode="lin" valueType="num">
                                      <p:cBhvr additive="base">
                                        <p:cTn id="8" dur="500" fill="hold"/>
                                        <p:tgtEl>
                                          <p:spTgt spid="93187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31875"/>
                                        </p:tgtEl>
                                        <p:attrNameLst>
                                          <p:attrName>style.visibility</p:attrName>
                                        </p:attrNameLst>
                                      </p:cBhvr>
                                      <p:to>
                                        <p:strVal val="visible"/>
                                      </p:to>
                                    </p:set>
                                    <p:anim calcmode="lin" valueType="num">
                                      <p:cBhvr additive="base">
                                        <p:cTn id="13" dur="500" fill="hold"/>
                                        <p:tgtEl>
                                          <p:spTgt spid="931875"/>
                                        </p:tgtEl>
                                        <p:attrNameLst>
                                          <p:attrName>ppt_x</p:attrName>
                                        </p:attrNameLst>
                                      </p:cBhvr>
                                      <p:tavLst>
                                        <p:tav tm="0">
                                          <p:val>
                                            <p:strVal val="#ppt_x"/>
                                          </p:val>
                                        </p:tav>
                                        <p:tav tm="100000">
                                          <p:val>
                                            <p:strVal val="#ppt_x"/>
                                          </p:val>
                                        </p:tav>
                                      </p:tavLst>
                                    </p:anim>
                                    <p:anim calcmode="lin" valueType="num">
                                      <p:cBhvr additive="base">
                                        <p:cTn id="14" dur="500" fill="hold"/>
                                        <p:tgtEl>
                                          <p:spTgt spid="9318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874" grpId="0"/>
      <p:bldP spid="93187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92163"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36964" name="Line 4"/>
          <p:cNvSpPr>
            <a:spLocks noChangeShapeType="1"/>
          </p:cNvSpPr>
          <p:nvPr/>
        </p:nvSpPr>
        <p:spPr bwMode="auto">
          <a:xfrm>
            <a:off x="2667000" y="2366963"/>
            <a:ext cx="990600"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36965" name="Line 5"/>
          <p:cNvSpPr>
            <a:spLocks noChangeShapeType="1"/>
          </p:cNvSpPr>
          <p:nvPr/>
        </p:nvSpPr>
        <p:spPr bwMode="auto">
          <a:xfrm flipH="1">
            <a:off x="2619375" y="2486025"/>
            <a:ext cx="990600" cy="0"/>
          </a:xfrm>
          <a:prstGeom prst="line">
            <a:avLst/>
          </a:prstGeom>
          <a:noFill/>
          <a:ln w="38100">
            <a:solidFill>
              <a:srgbClr val="FF5050"/>
            </a:solidFill>
            <a:round/>
            <a:headEnd/>
            <a:tailEnd type="triangle" w="med" len="med"/>
          </a:ln>
          <a:effectLst/>
        </p:spPr>
        <p:txBody>
          <a:bodyPr/>
          <a:lstStyle/>
          <a:p>
            <a:pPr>
              <a:defRPr/>
            </a:pPr>
            <a:endParaRPr lang="en-CA"/>
          </a:p>
        </p:txBody>
      </p:sp>
      <p:grpSp>
        <p:nvGrpSpPr>
          <p:cNvPr id="92166" name="Group 6"/>
          <p:cNvGrpSpPr>
            <a:grpSpLocks/>
          </p:cNvGrpSpPr>
          <p:nvPr/>
        </p:nvGrpSpPr>
        <p:grpSpPr bwMode="auto">
          <a:xfrm>
            <a:off x="838200" y="4038600"/>
            <a:ext cx="5000625" cy="519113"/>
            <a:chOff x="528" y="2544"/>
            <a:chExt cx="3150" cy="327"/>
          </a:xfrm>
        </p:grpSpPr>
        <p:sp>
          <p:nvSpPr>
            <p:cNvPr id="92191" name="Text Box 7"/>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92192" name="Text Box 8"/>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36969" name="Line 9"/>
            <p:cNvSpPr>
              <a:spLocks noChangeShapeType="1"/>
            </p:cNvSpPr>
            <p:nvPr/>
          </p:nvSpPr>
          <p:spPr bwMode="auto">
            <a:xfrm>
              <a:off x="1374" y="2679"/>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36970" name="Line 10"/>
            <p:cNvSpPr>
              <a:spLocks noChangeShapeType="1"/>
            </p:cNvSpPr>
            <p:nvPr/>
          </p:nvSpPr>
          <p:spPr bwMode="auto">
            <a:xfrm flipH="1">
              <a:off x="1344" y="2754"/>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sp>
        <p:nvSpPr>
          <p:cNvPr id="92167" name="Rectangle 11"/>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2168" name="Rectangle 12"/>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36973" name="Line 13"/>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92170" name="Text Box 14"/>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92171" name="Group 15"/>
          <p:cNvGrpSpPr>
            <a:grpSpLocks/>
          </p:cNvGrpSpPr>
          <p:nvPr/>
        </p:nvGrpSpPr>
        <p:grpSpPr bwMode="auto">
          <a:xfrm>
            <a:off x="1716088" y="2362200"/>
            <a:ext cx="4625975" cy="1751013"/>
            <a:chOff x="1081" y="1488"/>
            <a:chExt cx="2914" cy="1103"/>
          </a:xfrm>
        </p:grpSpPr>
        <p:sp>
          <p:nvSpPr>
            <p:cNvPr id="936976" name="Freeform 16"/>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92187" name="Group 17"/>
            <p:cNvGrpSpPr>
              <a:grpSpLocks/>
            </p:cNvGrpSpPr>
            <p:nvPr/>
          </p:nvGrpSpPr>
          <p:grpSpPr bwMode="auto">
            <a:xfrm>
              <a:off x="1248" y="1488"/>
              <a:ext cx="2747" cy="1103"/>
              <a:chOff x="1232" y="1488"/>
              <a:chExt cx="2747" cy="1103"/>
            </a:xfrm>
          </p:grpSpPr>
          <p:sp>
            <p:nvSpPr>
              <p:cNvPr id="936978" name="Line 18"/>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36979" name="Freeform 19"/>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36980" name="Freeform 20"/>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92172" name="Group 21"/>
          <p:cNvGrpSpPr>
            <a:grpSpLocks/>
          </p:cNvGrpSpPr>
          <p:nvPr/>
        </p:nvGrpSpPr>
        <p:grpSpPr bwMode="auto">
          <a:xfrm>
            <a:off x="5989638" y="3276600"/>
            <a:ext cx="3030537" cy="1219200"/>
            <a:chOff x="3773" y="2064"/>
            <a:chExt cx="1909" cy="768"/>
          </a:xfrm>
        </p:grpSpPr>
        <p:sp>
          <p:nvSpPr>
            <p:cNvPr id="92184" name="Text Box 22"/>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36983" name="Line 23"/>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2173" name="Text Box 25"/>
          <p:cNvSpPr txBox="1">
            <a:spLocks noChangeArrowheads="1"/>
          </p:cNvSpPr>
          <p:nvPr/>
        </p:nvSpPr>
        <p:spPr bwMode="auto">
          <a:xfrm>
            <a:off x="6405563" y="1295400"/>
            <a:ext cx="1519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2174" name="Text Box 27"/>
          <p:cNvSpPr txBox="1">
            <a:spLocks noChangeArrowheads="1"/>
          </p:cNvSpPr>
          <p:nvPr/>
        </p:nvSpPr>
        <p:spPr bwMode="auto">
          <a:xfrm>
            <a:off x="3670300" y="1295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grpSp>
        <p:nvGrpSpPr>
          <p:cNvPr id="6" name="Group 31"/>
          <p:cNvGrpSpPr>
            <a:grpSpLocks/>
          </p:cNvGrpSpPr>
          <p:nvPr/>
        </p:nvGrpSpPr>
        <p:grpSpPr bwMode="auto">
          <a:xfrm>
            <a:off x="4876800" y="1544638"/>
            <a:ext cx="1752600" cy="519112"/>
            <a:chOff x="3072" y="973"/>
            <a:chExt cx="1104" cy="327"/>
          </a:xfrm>
        </p:grpSpPr>
        <p:sp>
          <p:nvSpPr>
            <p:cNvPr id="936986" name="Line 26"/>
            <p:cNvSpPr>
              <a:spLocks noChangeShapeType="1"/>
            </p:cNvSpPr>
            <p:nvPr/>
          </p:nvSpPr>
          <p:spPr bwMode="auto">
            <a:xfrm flipV="1">
              <a:off x="3072" y="1008"/>
              <a:ext cx="1104"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2183" name="Text Box 28"/>
            <p:cNvSpPr txBox="1">
              <a:spLocks noChangeArrowheads="1"/>
            </p:cNvSpPr>
            <p:nvPr/>
          </p:nvSpPr>
          <p:spPr bwMode="auto">
            <a:xfrm>
              <a:off x="3360" y="973"/>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
        <p:nvSpPr>
          <p:cNvPr id="936989" name="Line 29"/>
          <p:cNvSpPr>
            <a:spLocks noChangeShapeType="1"/>
          </p:cNvSpPr>
          <p:nvPr/>
        </p:nvSpPr>
        <p:spPr bwMode="auto">
          <a:xfrm flipV="1">
            <a:off x="4343400" y="1676400"/>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936990" name="Line 30"/>
          <p:cNvSpPr>
            <a:spLocks noChangeShapeType="1"/>
          </p:cNvSpPr>
          <p:nvPr/>
        </p:nvSpPr>
        <p:spPr bwMode="auto">
          <a:xfrm flipV="1">
            <a:off x="7162800" y="1724025"/>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7" name="Group 35"/>
          <p:cNvGrpSpPr>
            <a:grpSpLocks/>
          </p:cNvGrpSpPr>
          <p:nvPr/>
        </p:nvGrpSpPr>
        <p:grpSpPr bwMode="auto">
          <a:xfrm>
            <a:off x="2781300" y="5394325"/>
            <a:ext cx="4144963" cy="1082675"/>
            <a:chOff x="1752" y="3398"/>
            <a:chExt cx="2611" cy="682"/>
          </a:xfrm>
        </p:grpSpPr>
        <p:sp>
          <p:nvSpPr>
            <p:cNvPr id="92180" name="Rectangle 32"/>
            <p:cNvSpPr>
              <a:spLocks noChangeArrowheads="1"/>
            </p:cNvSpPr>
            <p:nvPr/>
          </p:nvSpPr>
          <p:spPr bwMode="auto">
            <a:xfrm>
              <a:off x="1752" y="3715"/>
              <a:ext cx="261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Col</a:t>
              </a:r>
              <a:r>
                <a:rPr lang="en-US" altLang="en-US">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a:solidFill>
                    <a:schemeClr val="tx2"/>
                  </a:solidFill>
                  <a:effectLst/>
                </a:rPr>
                <a:t>Cir SAT</a:t>
              </a:r>
            </a:p>
          </p:txBody>
        </p:sp>
        <p:sp>
          <p:nvSpPr>
            <p:cNvPr id="92181" name="Text Box 33"/>
            <p:cNvSpPr txBox="1">
              <a:spLocks noChangeArrowheads="1"/>
            </p:cNvSpPr>
            <p:nvPr/>
          </p:nvSpPr>
          <p:spPr bwMode="auto">
            <a:xfrm>
              <a:off x="2839" y="3398"/>
              <a:ext cx="29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sz="4000" b="1">
                  <a:solidFill>
                    <a:srgbClr val="00FFCC"/>
                  </a:solidFill>
                  <a:effectLst/>
                  <a:latin typeface="Symbol" pitchFamily="18" charset="2"/>
                </a:rPr>
                <a:t>»</a:t>
              </a:r>
            </a:p>
          </p:txBody>
        </p:sp>
      </p:grpSp>
      <p:sp>
        <p:nvSpPr>
          <p:cNvPr id="936994" name="Rectangle 34"/>
          <p:cNvSpPr>
            <a:spLocks noChangeArrowheads="1"/>
          </p:cNvSpPr>
          <p:nvPr/>
        </p:nvSpPr>
        <p:spPr bwMode="auto">
          <a:xfrm>
            <a:off x="3367088" y="4967288"/>
            <a:ext cx="32178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3-Col</a:t>
            </a:r>
            <a:r>
              <a:rPr lang="en-US" altLang="en-US">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a:solidFill>
                  <a:schemeClr val="tx2"/>
                </a:solidFill>
                <a:effectLst/>
              </a:rPr>
              <a:t>3-SAT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36994"/>
                                        </p:tgtEl>
                                        <p:attrNameLst>
                                          <p:attrName>style.visibility</p:attrName>
                                        </p:attrNameLst>
                                      </p:cBhvr>
                                      <p:to>
                                        <p:strVal val="visible"/>
                                      </p:to>
                                    </p:set>
                                    <p:anim calcmode="lin" valueType="num">
                                      <p:cBhvr additive="base">
                                        <p:cTn id="11" dur="500" fill="hold"/>
                                        <p:tgtEl>
                                          <p:spTgt spid="936994"/>
                                        </p:tgtEl>
                                        <p:attrNameLst>
                                          <p:attrName>ppt_x</p:attrName>
                                        </p:attrNameLst>
                                      </p:cBhvr>
                                      <p:tavLst>
                                        <p:tav tm="0">
                                          <p:val>
                                            <p:strVal val="#ppt_x"/>
                                          </p:val>
                                        </p:tav>
                                        <p:tav tm="100000">
                                          <p:val>
                                            <p:strVal val="#ppt_x"/>
                                          </p:val>
                                        </p:tav>
                                      </p:tavLst>
                                    </p:anim>
                                    <p:anim calcmode="lin" valueType="num">
                                      <p:cBhvr additive="base">
                                        <p:cTn id="12" dur="500" fill="hold"/>
                                        <p:tgtEl>
                                          <p:spTgt spid="93699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699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10249"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243" name="WordArt 7"/>
          <p:cNvSpPr>
            <a:spLocks noChangeArrowheads="1" noChangeShapeType="1" noTextEdit="1"/>
          </p:cNvSpPr>
          <p:nvPr/>
        </p:nvSpPr>
        <p:spPr bwMode="auto">
          <a:xfrm>
            <a:off x="457200" y="304800"/>
            <a:ext cx="8305800" cy="533400"/>
          </a:xfrm>
          <a:prstGeom prst="rect">
            <a:avLst/>
          </a:prstGeom>
        </p:spPr>
        <p:txBody>
          <a:bodyPr wrap="none" fromWordArt="1">
            <a:prstTxWarp prst="textPlain">
              <a:avLst>
                <a:gd name="adj" fmla="val 50000"/>
              </a:avLst>
            </a:prstTxWarp>
          </a:bodyPr>
          <a:lstStyle/>
          <a:p>
            <a:r>
              <a:rPr lang="en-US"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Thinking about Algorithms Abstractly</a:t>
            </a:r>
          </a:p>
        </p:txBody>
      </p:sp>
      <p:sp>
        <p:nvSpPr>
          <p:cNvPr id="10" name="Rectangle 2"/>
          <p:cNvSpPr txBox="1">
            <a:spLocks noChangeArrowheads="1"/>
          </p:cNvSpPr>
          <p:nvPr/>
        </p:nvSpPr>
        <p:spPr bwMode="auto">
          <a:xfrm>
            <a:off x="4953000" y="2971800"/>
            <a:ext cx="3962400" cy="1371600"/>
          </a:xfrm>
          <a:prstGeom prst="rect">
            <a:avLst/>
          </a:prstGeom>
          <a:noFill/>
          <a:ln w="9525">
            <a:noFill/>
            <a:miter lim="800000"/>
            <a:headEnd/>
            <a:tailEnd/>
          </a:ln>
          <a:effectLst/>
        </p:spPr>
        <p:txBody>
          <a:bodyPr anchor="ctr"/>
          <a:lstStyle/>
          <a:p>
            <a:pPr algn="ctr">
              <a:defRPr/>
            </a:pPr>
            <a:r>
              <a:rPr lang="en-US" sz="3200" kern="0" dirty="0">
                <a:solidFill>
                  <a:schemeClr val="tx2"/>
                </a:solidFill>
                <a:effectLst>
                  <a:outerShdw blurRad="38100" dist="38100" dir="2700000" algn="tl">
                    <a:srgbClr val="000000"/>
                  </a:outerShdw>
                </a:effectLst>
                <a:ea typeface="+mj-ea"/>
                <a:cs typeface="Times New Roman" pitchFamily="18" charset="0"/>
              </a:rPr>
              <a:t>In More D</a:t>
            </a:r>
            <a:r>
              <a:rPr lang="en-US" sz="3200" kern="0" dirty="0" err="1">
                <a:solidFill>
                  <a:schemeClr val="tx2"/>
                </a:solidFill>
                <a:effectLst>
                  <a:outerShdw blurRad="38100" dist="38100" dir="2700000" algn="tl">
                    <a:srgbClr val="000000"/>
                  </a:outerShdw>
                </a:effectLst>
                <a:ea typeface="+mj-ea"/>
                <a:cs typeface="Times New Roman" pitchFamily="18" charset="0"/>
              </a:rPr>
              <a:t>epth</a:t>
            </a:r>
            <a:endParaRPr lang="en-US" sz="3200" kern="0" dirty="0">
              <a:solidFill>
                <a:schemeClr val="tx2"/>
              </a:solidFill>
              <a:effectLst>
                <a:outerShdw blurRad="38100" dist="38100" dir="2700000" algn="tl">
                  <a:srgbClr val="000000"/>
                </a:outerShdw>
              </a:effectLst>
              <a:ea typeface="+mj-ea"/>
              <a:cs typeface="Times New Roman" pitchFamily="18" charset="0"/>
            </a:endParaRPr>
          </a:p>
        </p:txBody>
      </p:sp>
      <p:sp>
        <p:nvSpPr>
          <p:cNvPr id="7" name="Text Box 9"/>
          <p:cNvSpPr txBox="1">
            <a:spLocks noChangeArrowheads="1"/>
          </p:cNvSpPr>
          <p:nvPr/>
        </p:nvSpPr>
        <p:spPr bwMode="auto">
          <a:xfrm>
            <a:off x="-76200" y="1412875"/>
            <a:ext cx="6096000" cy="4832350"/>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hlinkClick r:id="rId5" action="ppaction://hlinksldjump"/>
              </a:rPr>
              <a:t>Non-Deterministic Poly-Time</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6" action="ppaction://hlinksldjump"/>
              </a:rPr>
              <a:t>Reductions</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7" action="ppaction://hlinksldjump"/>
              </a:rPr>
              <a:t>NP </a:t>
            </a:r>
            <a:r>
              <a:rPr lang="en-US" dirty="0" err="1">
                <a:effectLst>
                  <a:outerShdw blurRad="38100" dist="38100" dir="2700000" algn="tl">
                    <a:srgbClr val="000000"/>
                  </a:outerShdw>
                </a:effectLst>
                <a:hlinkClick r:id="rId7" action="ppaction://hlinksldjump"/>
              </a:rPr>
              <a:t>vs</a:t>
            </a:r>
            <a:r>
              <a:rPr lang="en-US" dirty="0">
                <a:effectLst>
                  <a:outerShdw blurRad="38100" dist="38100" dir="2700000" algn="tl">
                    <a:srgbClr val="000000"/>
                  </a:outerShdw>
                </a:effectLst>
                <a:hlinkClick r:id="rId7" action="ppaction://hlinksldjump"/>
              </a:rPr>
              <a:t> Co-NP Preserving Reductions</a:t>
            </a:r>
          </a:p>
          <a:p>
            <a:pPr>
              <a:buFontTx/>
              <a:buChar char="•"/>
              <a:defRPr/>
            </a:pPr>
            <a:r>
              <a:rPr lang="en-US" dirty="0">
                <a:effectLst>
                  <a:outerShdw blurRad="38100" dist="38100" dir="2700000" algn="tl">
                    <a:srgbClr val="000000"/>
                  </a:outerShdw>
                </a:effectLst>
                <a:hlinkClick r:id="rId8" action="ppaction://hlinksldjump"/>
              </a:rPr>
              <a:t>NP-Complete</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9" action="ppaction://hlinksldjump"/>
              </a:rPr>
              <a:t>K-Clique </a:t>
            </a:r>
            <a:r>
              <a:rPr lang="en-US" dirty="0" err="1">
                <a:effectLst>
                  <a:outerShdw blurRad="38100" dist="38100" dir="2700000" algn="tl">
                    <a:srgbClr val="000000"/>
                  </a:outerShdw>
                </a:effectLst>
                <a:hlinkClick r:id="rId9" action="ppaction://hlinksldjump"/>
              </a:rPr>
              <a:t>vs</a:t>
            </a:r>
            <a:r>
              <a:rPr lang="en-US" dirty="0">
                <a:effectLst>
                  <a:outerShdw blurRad="38100" dist="38100" dir="2700000" algn="tl">
                    <a:srgbClr val="000000"/>
                  </a:outerShdw>
                </a:effectLst>
                <a:hlinkClick r:id="rId9" action="ppaction://hlinksldjump"/>
              </a:rPr>
              <a:t> K-Independent Set</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0" action="ppaction://hlinksldjump"/>
              </a:rPr>
              <a:t>12 Steps</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1" action="ppaction://hlinksldjump"/>
              </a:rPr>
              <a:t>Any P ≤ Sat</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2" action="ppaction://hlinksldjump"/>
              </a:rPr>
              <a:t>3-Col ≤ 3-Sat</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3" action="ppaction://hlinksldjump"/>
              </a:rPr>
              <a:t>Sat ≤ 3-Col</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4" action="ppaction://hlinksldjump"/>
              </a:rPr>
              <a:t>More Problems</a:t>
            </a:r>
            <a:endParaRPr lang="en-US" dirty="0">
              <a:effectLst>
                <a:outerShdw blurRad="38100" dist="38100" dir="2700000" algn="tl">
                  <a:srgbClr val="000000"/>
                </a:outerShdw>
              </a:effectLst>
            </a:endParaRPr>
          </a:p>
          <a:p>
            <a:pPr>
              <a:buFontTx/>
              <a:buChar char="•"/>
              <a:defRPr/>
            </a:pPr>
            <a:r>
              <a:rPr lang="en-CA" dirty="0">
                <a:effectLst>
                  <a:outerShdw blurRad="38100" dist="38100" dir="2700000" algn="tl">
                    <a:srgbClr val="000000"/>
                  </a:outerShdw>
                </a:effectLst>
                <a:hlinkClick r:id="rId15" action="ppaction://hlinksldjump"/>
              </a:rPr>
              <a:t>12 Steps in More Depth</a:t>
            </a:r>
            <a:endParaRPr lang="en-CA" dirty="0">
              <a:effectLst>
                <a:outerShdw blurRad="38100" dist="38100" dir="2700000" algn="tl">
                  <a:srgbClr val="000000"/>
                </a:outerShdw>
              </a:effectLst>
            </a:endParaRPr>
          </a:p>
        </p:txBody>
      </p:sp>
      <p:sp>
        <p:nvSpPr>
          <p:cNvPr id="8" name="Text Box 5"/>
          <p:cNvSpPr txBox="1">
            <a:spLocks noChangeArrowheads="1"/>
          </p:cNvSpPr>
          <p:nvPr/>
        </p:nvSpPr>
        <p:spPr bwMode="auto">
          <a:xfrm>
            <a:off x="5334000" y="6397625"/>
            <a:ext cx="4092575" cy="460375"/>
          </a:xfrm>
          <a:prstGeom prst="rect">
            <a:avLst/>
          </a:prstGeom>
          <a:noFill/>
          <a:ln w="38100">
            <a:noFill/>
            <a:miter lim="800000"/>
            <a:headEnd/>
            <a:tailEnd/>
          </a:ln>
        </p:spPr>
        <p:txBody>
          <a:bodyPr wrap="none" lIns="274301" tIns="45717" rIns="274301" bIns="45717" anchor="ctr">
            <a:spAutoFit/>
          </a:bodyPr>
          <a:lstStyle/>
          <a:p>
            <a:pPr>
              <a:defRPr/>
            </a:pPr>
            <a:r>
              <a:rPr lang="en-US" sz="2400" b="1" dirty="0">
                <a:solidFill>
                  <a:schemeClr val="accent2"/>
                </a:solidFill>
                <a:latin typeface="Comic Sans MS" pitchFamily="66" charset="0"/>
              </a:rPr>
              <a:t>COSC 3101/4111/6111</a:t>
            </a:r>
            <a:endParaRPr lang="en-US" sz="2400" dirty="0">
              <a:solidFill>
                <a:schemeClr val="accent2"/>
              </a:solidFill>
              <a:latin typeface="Arial Rounded MT Bold" pitchFamily="34" charset="0"/>
            </a:endParaRPr>
          </a:p>
        </p:txBody>
      </p:sp>
      <p:sp>
        <p:nvSpPr>
          <p:cNvPr id="11" name="Rectangle 2"/>
          <p:cNvSpPr>
            <a:spLocks noGrp="1" noChangeArrowheads="1"/>
          </p:cNvSpPr>
          <p:nvPr>
            <p:ph type="ctrTitle"/>
          </p:nvPr>
        </p:nvSpPr>
        <p:spPr>
          <a:xfrm>
            <a:off x="5257800" y="731838"/>
            <a:ext cx="3352800" cy="1706562"/>
          </a:xfrm>
        </p:spPr>
        <p:txBody>
          <a:bodyPr/>
          <a:lstStyle/>
          <a:p>
            <a:pPr>
              <a:defRPr/>
            </a:pPr>
            <a:r>
              <a:rPr lang="en-US" sz="3200" b="0" dirty="0" smtClean="0">
                <a:latin typeface="Times New Roman" pitchFamily="18" charset="0"/>
                <a:cs typeface="Times New Roman" pitchFamily="18" charset="0"/>
              </a:rPr>
              <a:t>Reductions &amp; </a:t>
            </a:r>
            <a:br>
              <a:rPr lang="en-US" sz="3200" b="0" dirty="0" smtClean="0">
                <a:latin typeface="Times New Roman" pitchFamily="18" charset="0"/>
                <a:cs typeface="Times New Roman" pitchFamily="18" charset="0"/>
              </a:rPr>
            </a:br>
            <a:r>
              <a:rPr lang="en-US" sz="3200" b="0" dirty="0" smtClean="0">
                <a:latin typeface="Times New Roman" pitchFamily="18" charset="0"/>
                <a:cs typeface="Times New Roman" pitchFamily="18" charset="0"/>
              </a:rPr>
              <a:t>NP-Completeness</a:t>
            </a:r>
          </a:p>
        </p:txBody>
      </p:sp>
      <p:sp>
        <p:nvSpPr>
          <p:cNvPr id="12" name="Rectangle 3"/>
          <p:cNvSpPr>
            <a:spLocks noGrp="1" noChangeArrowheads="1"/>
          </p:cNvSpPr>
          <p:nvPr>
            <p:ph type="subTitle" idx="1"/>
          </p:nvPr>
        </p:nvSpPr>
        <p:spPr>
          <a:xfrm>
            <a:off x="4876800" y="5334000"/>
            <a:ext cx="3962400" cy="947738"/>
          </a:xfrm>
        </p:spPr>
        <p:txBody>
          <a:bodyPr/>
          <a:lstStyle/>
          <a:p>
            <a:pPr>
              <a:defRPr/>
            </a:pPr>
            <a:r>
              <a:rPr lang="en-US" sz="2400" b="1" dirty="0" smtClean="0">
                <a:solidFill>
                  <a:schemeClr val="tx2"/>
                </a:solidFill>
                <a:latin typeface="Times New Roman" pitchFamily="18" charset="0"/>
                <a:cs typeface="Times New Roman" pitchFamily="18" charset="0"/>
              </a:rPr>
              <a:t>Jeff Edmonds</a:t>
            </a:r>
          </a:p>
          <a:p>
            <a:pPr>
              <a:defRPr/>
            </a:pPr>
            <a:r>
              <a:rPr lang="en-US" sz="2400" b="1" dirty="0" smtClean="0">
                <a:solidFill>
                  <a:schemeClr val="tx2"/>
                </a:solidFill>
                <a:latin typeface="Times New Roman" pitchFamily="18" charset="0"/>
                <a:cs typeface="Times New Roman" pitchFamily="18" charset="0"/>
              </a:rPr>
              <a:t>York University</a:t>
            </a:r>
            <a:endParaRPr lang="en-US" sz="2400" dirty="0" smtClean="0">
              <a:solidFill>
                <a:schemeClr val="accent2"/>
              </a:solidFill>
              <a:latin typeface="Times New Roman" pitchFamily="18" charset="0"/>
              <a:cs typeface="Times New Roman" pitchFamily="18" charset="0"/>
            </a:endParaRPr>
          </a:p>
          <a:p>
            <a:pPr>
              <a:defRPr/>
            </a:pPr>
            <a:endParaRPr lang="en-US" dirty="0" smtClean="0">
              <a:solidFill>
                <a:schemeClr val="accent2"/>
              </a:solidFill>
              <a:latin typeface="Times New Roman" pitchFamily="18" charset="0"/>
              <a:cs typeface="Times New Roman" pitchFamily="18" charset="0"/>
            </a:endParaRPr>
          </a:p>
          <a:p>
            <a:pPr>
              <a:defRPr/>
            </a:pPr>
            <a:endParaRPr lang="en-US" dirty="0" smtClean="0">
              <a:latin typeface="Times New Roman" pitchFamily="18" charset="0"/>
              <a:cs typeface="Times New Roman"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8"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925740" name="Text Box 44"/>
          <p:cNvSpPr txBox="1">
            <a:spLocks noChangeArrowheads="1"/>
          </p:cNvSpPr>
          <p:nvPr/>
        </p:nvSpPr>
        <p:spPr bwMode="auto">
          <a:xfrm>
            <a:off x="5105400" y="-90488"/>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Graph </a:t>
            </a:r>
            <a:r>
              <a:rPr lang="en-US" altLang="en-US">
                <a:solidFill>
                  <a:srgbClr val="00FFCC"/>
                </a:solidFill>
                <a:effectLst/>
              </a:rPr>
              <a:t>G</a:t>
            </a:r>
            <a:r>
              <a:rPr lang="en-US" altLang="en-US">
                <a:effectLst/>
              </a:rPr>
              <a:t> </a:t>
            </a:r>
            <a:r>
              <a:rPr lang="en-US" altLang="en-US">
                <a:effectLst/>
                <a:latin typeface="Symbol" pitchFamily="18" charset="2"/>
                <a:sym typeface="Symbol" pitchFamily="18" charset="2"/>
              </a:rPr>
              <a:t></a:t>
            </a:r>
            <a:r>
              <a:rPr lang="en-US" altLang="en-US">
                <a:effectLst/>
              </a:rPr>
              <a:t> Expression </a:t>
            </a:r>
            <a:r>
              <a:rPr lang="en-US" altLang="en-US">
                <a:solidFill>
                  <a:srgbClr val="FF00FF"/>
                </a:solidFill>
                <a:effectLst/>
              </a:rPr>
              <a:t>V</a:t>
            </a:r>
            <a:r>
              <a:rPr lang="en-US" altLang="en-US">
                <a:effectLst/>
              </a:rPr>
              <a:t> </a:t>
            </a:r>
          </a:p>
        </p:txBody>
      </p:sp>
      <p:sp>
        <p:nvSpPr>
          <p:cNvPr id="925783" name="Text Box 87"/>
          <p:cNvSpPr txBox="1">
            <a:spLocks noChangeArrowheads="1"/>
          </p:cNvSpPr>
          <p:nvPr/>
        </p:nvSpPr>
        <p:spPr bwMode="auto">
          <a:xfrm>
            <a:off x="3060700" y="1006475"/>
            <a:ext cx="34940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sym typeface="Symbol" pitchFamily="18" charset="2"/>
              </a:rPr>
              <a:t>Given an instance </a:t>
            </a:r>
            <a:r>
              <a:rPr lang="en-US" altLang="en-US" sz="3200">
                <a:solidFill>
                  <a:srgbClr val="00FFCC"/>
                </a:solidFill>
                <a:effectLst/>
                <a:sym typeface="Symbol" pitchFamily="18" charset="2"/>
              </a:rPr>
              <a:t>G</a:t>
            </a:r>
          </a:p>
        </p:txBody>
      </p:sp>
      <p:grpSp>
        <p:nvGrpSpPr>
          <p:cNvPr id="2" name="Group 88"/>
          <p:cNvGrpSpPr>
            <a:grpSpLocks/>
          </p:cNvGrpSpPr>
          <p:nvPr/>
        </p:nvGrpSpPr>
        <p:grpSpPr bwMode="auto">
          <a:xfrm>
            <a:off x="2876550" y="1600200"/>
            <a:ext cx="4518025" cy="838200"/>
            <a:chOff x="579" y="816"/>
            <a:chExt cx="2846" cy="528"/>
          </a:xfrm>
        </p:grpSpPr>
        <p:sp>
          <p:nvSpPr>
            <p:cNvPr id="93254" name="Rectangle 89"/>
            <p:cNvSpPr>
              <a:spLocks noChangeArrowheads="1"/>
            </p:cNvSpPr>
            <p:nvPr/>
          </p:nvSpPr>
          <p:spPr bwMode="auto">
            <a:xfrm>
              <a:off x="579" y="1017"/>
              <a:ext cx="28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rPr>
                <a:t>Circuit </a:t>
              </a:r>
              <a:r>
                <a:rPr lang="en-US" altLang="en-US">
                  <a:solidFill>
                    <a:srgbClr val="FF00FF"/>
                  </a:solidFill>
                  <a:effectLst/>
                </a:rPr>
                <a:t>V</a:t>
              </a:r>
              <a:r>
                <a:rPr lang="en-US" altLang="en-US" baseline="-25000">
                  <a:solidFill>
                    <a:srgbClr val="00FFCC"/>
                  </a:solidFill>
                  <a:effectLst/>
                </a:rPr>
                <a:t>G</a:t>
              </a:r>
              <a:r>
                <a:rPr lang="en-US" altLang="en-US">
                  <a:solidFill>
                    <a:srgbClr val="FF00FF"/>
                  </a:solidFill>
                  <a:effectLst/>
                </a:rPr>
                <a:t>(C) = Valid(G,C)</a:t>
              </a:r>
            </a:p>
          </p:txBody>
        </p:sp>
        <p:sp>
          <p:nvSpPr>
            <p:cNvPr id="925786" name="AutoShape 90"/>
            <p:cNvSpPr>
              <a:spLocks noChangeArrowheads="1"/>
            </p:cNvSpPr>
            <p:nvPr/>
          </p:nvSpPr>
          <p:spPr bwMode="auto">
            <a:xfrm>
              <a:off x="1601" y="816"/>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3" name="Group 98"/>
          <p:cNvGrpSpPr>
            <a:grpSpLocks/>
          </p:cNvGrpSpPr>
          <p:nvPr/>
        </p:nvGrpSpPr>
        <p:grpSpPr bwMode="auto">
          <a:xfrm>
            <a:off x="4451350" y="3390900"/>
            <a:ext cx="806450" cy="1257300"/>
            <a:chOff x="2034" y="1824"/>
            <a:chExt cx="508" cy="792"/>
          </a:xfrm>
        </p:grpSpPr>
        <p:sp>
          <p:nvSpPr>
            <p:cNvPr id="93243" name="Text Box 99"/>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G</a:t>
              </a:r>
            </a:p>
          </p:txBody>
        </p:sp>
        <p:grpSp>
          <p:nvGrpSpPr>
            <p:cNvPr id="93244" name="Group 100"/>
            <p:cNvGrpSpPr>
              <a:grpSpLocks noChangeAspect="1"/>
            </p:cNvGrpSpPr>
            <p:nvPr/>
          </p:nvGrpSpPr>
          <p:grpSpPr bwMode="auto">
            <a:xfrm>
              <a:off x="2070" y="1824"/>
              <a:ext cx="449" cy="478"/>
              <a:chOff x="144" y="1176"/>
              <a:chExt cx="2256" cy="2400"/>
            </a:xfrm>
          </p:grpSpPr>
          <p:sp>
            <p:nvSpPr>
              <p:cNvPr id="93245" name="Oval 101"/>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3246" name="Oval 102"/>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3247" name="Oval 103"/>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3248" name="Oval 104"/>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93249" name="AutoShape 105"/>
              <p:cNvCxnSpPr>
                <a:cxnSpLocks noChangeAspect="1" noChangeShapeType="1"/>
                <a:stCxn id="93248" idx="3"/>
                <a:endCxn id="93245"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3250" name="AutoShape 106"/>
              <p:cNvCxnSpPr>
                <a:cxnSpLocks noChangeAspect="1" noChangeShapeType="1"/>
                <a:stCxn id="93248" idx="5"/>
                <a:endCxn id="93247"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3251" name="AutoShape 107"/>
              <p:cNvCxnSpPr>
                <a:cxnSpLocks noChangeAspect="1" noChangeShapeType="1"/>
                <a:stCxn id="93245" idx="5"/>
                <a:endCxn id="93246"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3252" name="AutoShape 108"/>
              <p:cNvCxnSpPr>
                <a:cxnSpLocks noChangeAspect="1" noChangeShapeType="1"/>
                <a:stCxn id="93247" idx="3"/>
                <a:endCxn id="93246"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3253" name="AutoShape 109"/>
              <p:cNvCxnSpPr>
                <a:cxnSpLocks noChangeAspect="1" noChangeShapeType="1"/>
                <a:stCxn id="93248" idx="4"/>
                <a:endCxn id="93246"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5" name="Group 117"/>
          <p:cNvGrpSpPr>
            <a:grpSpLocks/>
          </p:cNvGrpSpPr>
          <p:nvPr/>
        </p:nvGrpSpPr>
        <p:grpSpPr bwMode="auto">
          <a:xfrm>
            <a:off x="2686050" y="3429000"/>
            <a:ext cx="6076950" cy="3336925"/>
            <a:chOff x="1692" y="2160"/>
            <a:chExt cx="3828" cy="2102"/>
          </a:xfrm>
        </p:grpSpPr>
        <p:sp>
          <p:nvSpPr>
            <p:cNvPr id="925699" name="Line 3"/>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0" name="Line 4"/>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1" name="Line 5"/>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2" name="Line 6"/>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3" name="Line 7"/>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4" name="Line 8"/>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5" name="Line 9"/>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6" name="Line 10"/>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7" name="Line 11"/>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8" name="Line 12"/>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09" name="Line 13"/>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0" name="Line 14"/>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1" name="Line 15"/>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2" name="Line 16"/>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3" name="Line 17"/>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4" name="Line 18"/>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5" name="Line 19"/>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6" name="Line 20"/>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7" name="Line 21"/>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8" name="Line 22"/>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19" name="Line 23"/>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0" name="Line 24"/>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1" name="Line 25"/>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2" name="Line 26"/>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3" name="Line 27"/>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4" name="Line 28"/>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5" name="Line 29"/>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6" name="Line 30"/>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7" name="Line 31"/>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8" name="Line 32"/>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29" name="Line 33"/>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0" name="Line 34"/>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1" name="Line 35"/>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2" name="Line 36"/>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3" name="Line 37"/>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4" name="Line 38"/>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5" name="Line 39"/>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36" name="Line 40"/>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231" name="Rectangle 41"/>
            <p:cNvSpPr>
              <a:spLocks noChangeArrowheads="1"/>
            </p:cNvSpPr>
            <p:nvPr/>
          </p:nvSpPr>
          <p:spPr bwMode="auto">
            <a:xfrm>
              <a:off x="2182" y="3062"/>
              <a:ext cx="2715"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Outputs </a:t>
              </a:r>
              <a:r>
                <a:rPr lang="en-US" altLang="en-US">
                  <a:solidFill>
                    <a:srgbClr val="66FF33"/>
                  </a:solidFill>
                  <a:effectLst/>
                </a:rPr>
                <a:t>T</a:t>
              </a:r>
              <a:r>
                <a:rPr lang="en-US" altLang="en-US">
                  <a:effectLst/>
                </a:rPr>
                <a:t> if </a:t>
              </a:r>
              <a:br>
                <a:rPr lang="en-US" altLang="en-US">
                  <a:effectLst/>
                </a:rPr>
              </a:br>
              <a:r>
                <a:rPr lang="en-US" altLang="en-US">
                  <a:solidFill>
                    <a:srgbClr val="FF00FF"/>
                  </a:solidFill>
                  <a:effectLst/>
                </a:rPr>
                <a:t>C</a:t>
              </a:r>
              <a:r>
                <a:rPr lang="en-US" altLang="en-US">
                  <a:effectLst/>
                </a:rPr>
                <a:t> is an encoding of </a:t>
              </a:r>
              <a:br>
                <a:rPr lang="en-US" altLang="en-US">
                  <a:effectLst/>
                </a:rPr>
              </a:br>
              <a:r>
                <a:rPr lang="en-US" altLang="en-US">
                  <a:effectLst/>
                </a:rPr>
                <a:t>a valid 3-colouring </a:t>
              </a:r>
              <a:r>
                <a:rPr lang="en-US" altLang="en-US">
                  <a:solidFill>
                    <a:srgbClr val="00FFCC"/>
                  </a:solidFill>
                  <a:effectLst/>
                </a:rPr>
                <a:t>C</a:t>
              </a:r>
              <a:r>
                <a:rPr lang="en-US" altLang="en-US">
                  <a:effectLst/>
                </a:rPr>
                <a:t> of </a:t>
              </a:r>
              <a:r>
                <a:rPr lang="en-US" altLang="en-US">
                  <a:solidFill>
                    <a:srgbClr val="00FFCC"/>
                  </a:solidFill>
                  <a:effectLst/>
                </a:rPr>
                <a:t>G</a:t>
              </a:r>
            </a:p>
          </p:txBody>
        </p:sp>
        <p:sp>
          <p:nvSpPr>
            <p:cNvPr id="925741" name="Line 45"/>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5742" name="Line 46"/>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3234" name="Text Box 86"/>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925788" name="Freeform 92"/>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93236" name="Group 110"/>
            <p:cNvGrpSpPr>
              <a:grpSpLocks/>
            </p:cNvGrpSpPr>
            <p:nvPr/>
          </p:nvGrpSpPr>
          <p:grpSpPr bwMode="auto">
            <a:xfrm>
              <a:off x="3921" y="2160"/>
              <a:ext cx="495" cy="807"/>
              <a:chOff x="3179" y="1803"/>
              <a:chExt cx="495" cy="807"/>
            </a:xfrm>
          </p:grpSpPr>
          <p:sp>
            <p:nvSpPr>
              <p:cNvPr id="93237" name="Text Box 111"/>
              <p:cNvSpPr txBox="1">
                <a:spLocks noChangeArrowheads="1"/>
              </p:cNvSpPr>
              <p:nvPr/>
            </p:nvSpPr>
            <p:spPr bwMode="auto">
              <a:xfrm>
                <a:off x="3179" y="2283"/>
                <a:ext cx="49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C</a:t>
                </a:r>
              </a:p>
            </p:txBody>
          </p:sp>
          <p:grpSp>
            <p:nvGrpSpPr>
              <p:cNvPr id="93238" name="Group 112"/>
              <p:cNvGrpSpPr>
                <a:grpSpLocks/>
              </p:cNvGrpSpPr>
              <p:nvPr/>
            </p:nvGrpSpPr>
            <p:grpSpPr bwMode="auto">
              <a:xfrm>
                <a:off x="3190" y="1803"/>
                <a:ext cx="449" cy="478"/>
                <a:chOff x="895" y="1152"/>
                <a:chExt cx="449" cy="478"/>
              </a:xfrm>
            </p:grpSpPr>
            <p:sp>
              <p:nvSpPr>
                <p:cNvPr id="93239" name="Oval 113"/>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3240" name="Oval 114"/>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3241" name="Oval 115"/>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3242" name="Oval 116"/>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sp>
        <p:nvSpPr>
          <p:cNvPr id="925814" name="Text Box 118"/>
          <p:cNvSpPr txBox="1">
            <a:spLocks noChangeArrowheads="1"/>
          </p:cNvSpPr>
          <p:nvPr/>
        </p:nvSpPr>
        <p:spPr bwMode="auto">
          <a:xfrm>
            <a:off x="-274638" y="4325938"/>
            <a:ext cx="3787776"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Encoding </a:t>
            </a:r>
            <a:r>
              <a:rPr lang="en-US" altLang="en-US">
                <a:solidFill>
                  <a:srgbClr val="FF00FF"/>
                </a:solidFill>
                <a:effectLst/>
              </a:rPr>
              <a:t>C </a:t>
            </a:r>
            <a:r>
              <a:rPr lang="en-US" altLang="en-US">
                <a:effectLst/>
              </a:rPr>
              <a:t>of </a:t>
            </a:r>
            <a:r>
              <a:rPr lang="en-US" altLang="en-US">
                <a:solidFill>
                  <a:srgbClr val="00FFCC"/>
                </a:solidFill>
                <a:effectLst/>
              </a:rPr>
              <a:t>C</a:t>
            </a:r>
            <a:r>
              <a:rPr lang="en-US" altLang="en-US">
                <a:effectLst/>
              </a:rPr>
              <a:t>:</a:t>
            </a:r>
          </a:p>
          <a:p>
            <a:r>
              <a:rPr lang="en-US" altLang="en-US">
                <a:effectLst/>
              </a:rPr>
              <a:t>  </a:t>
            </a:r>
            <a:r>
              <a:rPr lang="en-US" altLang="en-US">
                <a:solidFill>
                  <a:srgbClr val="00FFCC"/>
                </a:solidFill>
                <a:effectLst/>
              </a:rPr>
              <a:t>u</a:t>
            </a:r>
            <a:r>
              <a:rPr lang="en-US" altLang="en-US">
                <a:effectLst/>
              </a:rPr>
              <a:t> is a node</a:t>
            </a:r>
          </a:p>
          <a:p>
            <a:r>
              <a:rPr lang="en-US" altLang="en-US">
                <a:effectLst/>
              </a:rPr>
              <a:t>  </a:t>
            </a:r>
            <a:r>
              <a:rPr lang="en-US" altLang="en-US">
                <a:solidFill>
                  <a:srgbClr val="00FFCC"/>
                </a:solidFill>
                <a:effectLst/>
              </a:rPr>
              <a:t>r</a:t>
            </a:r>
            <a:r>
              <a:rPr lang="en-US" altLang="en-US">
                <a:effectLst/>
              </a:rPr>
              <a:t> is a colour</a:t>
            </a:r>
          </a:p>
          <a:p>
            <a:r>
              <a:rPr lang="en-US" altLang="en-US">
                <a:effectLst/>
              </a:rPr>
              <a:t>  </a:t>
            </a:r>
            <a:r>
              <a:rPr lang="en-US" altLang="en-US">
                <a:solidFill>
                  <a:srgbClr val="FF00FF"/>
                </a:solidFill>
                <a:effectLst/>
              </a:rPr>
              <a:t>x</a:t>
            </a:r>
            <a:r>
              <a:rPr lang="en-US" altLang="en-US" baseline="-25000">
                <a:solidFill>
                  <a:srgbClr val="FF00FF"/>
                </a:solidFill>
                <a:effectLst/>
              </a:rPr>
              <a:t>&lt;u,r&gt;</a:t>
            </a:r>
            <a:r>
              <a:rPr lang="en-US" altLang="en-US">
                <a:effectLst/>
              </a:rPr>
              <a:t> = </a:t>
            </a:r>
            <a:r>
              <a:rPr lang="en-US" altLang="en-US">
                <a:solidFill>
                  <a:srgbClr val="66FF33"/>
                </a:solidFill>
                <a:effectLst/>
              </a:rPr>
              <a:t>T</a:t>
            </a:r>
            <a:r>
              <a:rPr lang="en-US" altLang="en-US">
                <a:effectLst/>
              </a:rPr>
              <a:t> </a:t>
            </a:r>
            <a:br>
              <a:rPr lang="en-US" altLang="en-US">
                <a:effectLst/>
              </a:rPr>
            </a:br>
            <a:r>
              <a:rPr lang="en-US" altLang="en-US">
                <a:effectLst/>
              </a:rPr>
              <a:t>    if node </a:t>
            </a:r>
            <a:r>
              <a:rPr lang="en-US" altLang="en-US">
                <a:solidFill>
                  <a:srgbClr val="00FFCC"/>
                </a:solidFill>
                <a:effectLst/>
              </a:rPr>
              <a:t>u</a:t>
            </a:r>
            <a:r>
              <a:rPr lang="en-US" altLang="en-US">
                <a:effectLst/>
              </a:rPr>
              <a:t> is colour </a:t>
            </a:r>
            <a:r>
              <a:rPr lang="en-US" altLang="en-US">
                <a:solidFill>
                  <a:srgbClr val="00FFCC"/>
                </a:solidFill>
                <a:effectLst/>
              </a:rPr>
              <a:t>r</a:t>
            </a:r>
            <a:r>
              <a:rPr lang="en-US" altLang="en-US">
                <a:effectLst/>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925740"/>
                                        </p:tgtEl>
                                        <p:attrNameLst>
                                          <p:attrName>style.visibility</p:attrName>
                                        </p:attrNameLst>
                                      </p:cBhvr>
                                      <p:to>
                                        <p:strVal val="visible"/>
                                      </p:to>
                                    </p:set>
                                    <p:anim calcmode="lin" valueType="num">
                                      <p:cBhvr additive="base">
                                        <p:cTn id="7" dur="500" fill="hold"/>
                                        <p:tgtEl>
                                          <p:spTgt spid="925740"/>
                                        </p:tgtEl>
                                        <p:attrNameLst>
                                          <p:attrName>ppt_x</p:attrName>
                                        </p:attrNameLst>
                                      </p:cBhvr>
                                      <p:tavLst>
                                        <p:tav tm="0">
                                          <p:val>
                                            <p:strVal val="1+#ppt_w/2"/>
                                          </p:val>
                                        </p:tav>
                                        <p:tav tm="100000">
                                          <p:val>
                                            <p:strVal val="#ppt_x"/>
                                          </p:val>
                                        </p:tav>
                                      </p:tavLst>
                                    </p:anim>
                                    <p:anim calcmode="lin" valueType="num">
                                      <p:cBhvr additive="base">
                                        <p:cTn id="8" dur="500" fill="hold"/>
                                        <p:tgtEl>
                                          <p:spTgt spid="9257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25783"/>
                                        </p:tgtEl>
                                        <p:attrNameLst>
                                          <p:attrName>style.visibility</p:attrName>
                                        </p:attrNameLst>
                                      </p:cBhvr>
                                      <p:to>
                                        <p:strVal val="visible"/>
                                      </p:to>
                                    </p:set>
                                    <p:anim calcmode="lin" valueType="num">
                                      <p:cBhvr additive="base">
                                        <p:cTn id="13" dur="500" fill="hold"/>
                                        <p:tgtEl>
                                          <p:spTgt spid="925783"/>
                                        </p:tgtEl>
                                        <p:attrNameLst>
                                          <p:attrName>ppt_x</p:attrName>
                                        </p:attrNameLst>
                                      </p:cBhvr>
                                      <p:tavLst>
                                        <p:tav tm="0">
                                          <p:val>
                                            <p:strVal val="0-#ppt_w/2"/>
                                          </p:val>
                                        </p:tav>
                                        <p:tav tm="100000">
                                          <p:val>
                                            <p:strVal val="#ppt_x"/>
                                          </p:val>
                                        </p:tav>
                                      </p:tavLst>
                                    </p:anim>
                                    <p:anim calcmode="lin" valueType="num">
                                      <p:cBhvr additive="base">
                                        <p:cTn id="14" dur="500" fill="hold"/>
                                        <p:tgtEl>
                                          <p:spTgt spid="925783"/>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925814"/>
                                        </p:tgtEl>
                                        <p:attrNameLst>
                                          <p:attrName>style.visibility</p:attrName>
                                        </p:attrNameLst>
                                      </p:cBhvr>
                                      <p:to>
                                        <p:strVal val="visible"/>
                                      </p:to>
                                    </p:set>
                                    <p:anim calcmode="lin" valueType="num">
                                      <p:cBhvr additive="base">
                                        <p:cTn id="33" dur="500" fill="hold"/>
                                        <p:tgtEl>
                                          <p:spTgt spid="925814"/>
                                        </p:tgtEl>
                                        <p:attrNameLst>
                                          <p:attrName>ppt_x</p:attrName>
                                        </p:attrNameLst>
                                      </p:cBhvr>
                                      <p:tavLst>
                                        <p:tav tm="0">
                                          <p:val>
                                            <p:strVal val="#ppt_x"/>
                                          </p:val>
                                        </p:tav>
                                        <p:tav tm="100000">
                                          <p:val>
                                            <p:strVal val="#ppt_x"/>
                                          </p:val>
                                        </p:tav>
                                      </p:tavLst>
                                    </p:anim>
                                    <p:anim calcmode="lin" valueType="num">
                                      <p:cBhvr additive="base">
                                        <p:cTn id="34" dur="500" fill="hold"/>
                                        <p:tgtEl>
                                          <p:spTgt spid="9258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740" grpId="0"/>
      <p:bldP spid="925814"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22"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94211" name="Text Box 3"/>
          <p:cNvSpPr txBox="1">
            <a:spLocks noChangeArrowheads="1"/>
          </p:cNvSpPr>
          <p:nvPr/>
        </p:nvSpPr>
        <p:spPr bwMode="auto">
          <a:xfrm>
            <a:off x="5105400" y="-90488"/>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Graph </a:t>
            </a:r>
            <a:r>
              <a:rPr lang="en-US" altLang="en-US">
                <a:solidFill>
                  <a:srgbClr val="00FFCC"/>
                </a:solidFill>
                <a:effectLst/>
              </a:rPr>
              <a:t>G</a:t>
            </a:r>
            <a:r>
              <a:rPr lang="en-US" altLang="en-US">
                <a:effectLst/>
              </a:rPr>
              <a:t> </a:t>
            </a:r>
            <a:r>
              <a:rPr lang="en-US" altLang="en-US">
                <a:effectLst/>
                <a:latin typeface="Symbol" pitchFamily="18" charset="2"/>
                <a:sym typeface="Symbol" pitchFamily="18" charset="2"/>
              </a:rPr>
              <a:t></a:t>
            </a:r>
            <a:r>
              <a:rPr lang="en-US" altLang="en-US">
                <a:effectLst/>
              </a:rPr>
              <a:t> Expression </a:t>
            </a:r>
            <a:r>
              <a:rPr lang="en-US" altLang="en-US">
                <a:solidFill>
                  <a:srgbClr val="FF00FF"/>
                </a:solidFill>
                <a:effectLst/>
              </a:rPr>
              <a:t>V</a:t>
            </a:r>
            <a:r>
              <a:rPr lang="en-US" altLang="en-US">
                <a:effectLst/>
              </a:rPr>
              <a:t> </a:t>
            </a:r>
          </a:p>
        </p:txBody>
      </p:sp>
      <p:sp>
        <p:nvSpPr>
          <p:cNvPr id="94212" name="Text Box 4"/>
          <p:cNvSpPr txBox="1">
            <a:spLocks noChangeArrowheads="1"/>
          </p:cNvSpPr>
          <p:nvPr/>
        </p:nvSpPr>
        <p:spPr bwMode="auto">
          <a:xfrm>
            <a:off x="3060700" y="1006475"/>
            <a:ext cx="34940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sym typeface="Symbol" pitchFamily="18" charset="2"/>
              </a:rPr>
              <a:t>Given an instance </a:t>
            </a:r>
            <a:r>
              <a:rPr lang="en-US" altLang="en-US" sz="3200">
                <a:solidFill>
                  <a:srgbClr val="00FFCC"/>
                </a:solidFill>
                <a:effectLst/>
                <a:sym typeface="Symbol" pitchFamily="18" charset="2"/>
              </a:rPr>
              <a:t>G</a:t>
            </a:r>
          </a:p>
        </p:txBody>
      </p:sp>
      <p:grpSp>
        <p:nvGrpSpPr>
          <p:cNvPr id="94213" name="Group 5"/>
          <p:cNvGrpSpPr>
            <a:grpSpLocks/>
          </p:cNvGrpSpPr>
          <p:nvPr/>
        </p:nvGrpSpPr>
        <p:grpSpPr bwMode="auto">
          <a:xfrm>
            <a:off x="2876550" y="1600200"/>
            <a:ext cx="4518025" cy="838200"/>
            <a:chOff x="579" y="816"/>
            <a:chExt cx="2846" cy="528"/>
          </a:xfrm>
        </p:grpSpPr>
        <p:sp>
          <p:nvSpPr>
            <p:cNvPr id="94298" name="Rectangle 6"/>
            <p:cNvSpPr>
              <a:spLocks noChangeArrowheads="1"/>
            </p:cNvSpPr>
            <p:nvPr/>
          </p:nvSpPr>
          <p:spPr bwMode="auto">
            <a:xfrm>
              <a:off x="579" y="1017"/>
              <a:ext cx="28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rPr>
                <a:t>Circuit </a:t>
              </a:r>
              <a:r>
                <a:rPr lang="en-US" altLang="en-US">
                  <a:solidFill>
                    <a:srgbClr val="FF00FF"/>
                  </a:solidFill>
                  <a:effectLst/>
                </a:rPr>
                <a:t>V</a:t>
              </a:r>
              <a:r>
                <a:rPr lang="en-US" altLang="en-US" baseline="-25000">
                  <a:solidFill>
                    <a:srgbClr val="00FFCC"/>
                  </a:solidFill>
                  <a:effectLst/>
                </a:rPr>
                <a:t>G</a:t>
              </a:r>
              <a:r>
                <a:rPr lang="en-US" altLang="en-US">
                  <a:solidFill>
                    <a:srgbClr val="FF00FF"/>
                  </a:solidFill>
                  <a:effectLst/>
                </a:rPr>
                <a:t>(C) = Valid(G,C)</a:t>
              </a:r>
            </a:p>
          </p:txBody>
        </p:sp>
        <p:sp>
          <p:nvSpPr>
            <p:cNvPr id="1003527" name="AutoShape 7"/>
            <p:cNvSpPr>
              <a:spLocks noChangeArrowheads="1"/>
            </p:cNvSpPr>
            <p:nvPr/>
          </p:nvSpPr>
          <p:spPr bwMode="auto">
            <a:xfrm>
              <a:off x="1601" y="816"/>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94214" name="Group 8"/>
          <p:cNvGrpSpPr>
            <a:grpSpLocks/>
          </p:cNvGrpSpPr>
          <p:nvPr/>
        </p:nvGrpSpPr>
        <p:grpSpPr bwMode="auto">
          <a:xfrm>
            <a:off x="4451350" y="3390900"/>
            <a:ext cx="806450" cy="1257300"/>
            <a:chOff x="2034" y="1824"/>
            <a:chExt cx="508" cy="792"/>
          </a:xfrm>
        </p:grpSpPr>
        <p:sp>
          <p:nvSpPr>
            <p:cNvPr id="94287" name="Text Box 9"/>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G</a:t>
              </a:r>
            </a:p>
          </p:txBody>
        </p:sp>
        <p:grpSp>
          <p:nvGrpSpPr>
            <p:cNvPr id="94288" name="Group 10"/>
            <p:cNvGrpSpPr>
              <a:grpSpLocks noChangeAspect="1"/>
            </p:cNvGrpSpPr>
            <p:nvPr/>
          </p:nvGrpSpPr>
          <p:grpSpPr bwMode="auto">
            <a:xfrm>
              <a:off x="2070" y="1824"/>
              <a:ext cx="449" cy="478"/>
              <a:chOff x="144" y="1176"/>
              <a:chExt cx="2256" cy="2400"/>
            </a:xfrm>
          </p:grpSpPr>
          <p:sp>
            <p:nvSpPr>
              <p:cNvPr id="94289" name="Oval 11"/>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4290" name="Oval 12"/>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4291" name="Oval 13"/>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4292" name="Oval 14"/>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94293" name="AutoShape 15"/>
              <p:cNvCxnSpPr>
                <a:cxnSpLocks noChangeAspect="1" noChangeShapeType="1"/>
                <a:stCxn id="94292" idx="3"/>
                <a:endCxn id="94289"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4294" name="AutoShape 16"/>
              <p:cNvCxnSpPr>
                <a:cxnSpLocks noChangeAspect="1" noChangeShapeType="1"/>
                <a:stCxn id="94292" idx="5"/>
                <a:endCxn id="94291"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4295" name="AutoShape 17"/>
              <p:cNvCxnSpPr>
                <a:cxnSpLocks noChangeAspect="1" noChangeShapeType="1"/>
                <a:stCxn id="94289" idx="5"/>
                <a:endCxn id="94290"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4296" name="AutoShape 18"/>
              <p:cNvCxnSpPr>
                <a:cxnSpLocks noChangeAspect="1" noChangeShapeType="1"/>
                <a:stCxn id="94291" idx="3"/>
                <a:endCxn id="94290"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4297" name="AutoShape 19"/>
              <p:cNvCxnSpPr>
                <a:cxnSpLocks noChangeAspect="1" noChangeShapeType="1"/>
                <a:stCxn id="94292" idx="4"/>
                <a:endCxn id="94290"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94215" name="Group 20"/>
          <p:cNvGrpSpPr>
            <a:grpSpLocks/>
          </p:cNvGrpSpPr>
          <p:nvPr/>
        </p:nvGrpSpPr>
        <p:grpSpPr bwMode="auto">
          <a:xfrm>
            <a:off x="2686050" y="3429000"/>
            <a:ext cx="6076950" cy="3336925"/>
            <a:chOff x="1692" y="2160"/>
            <a:chExt cx="3828" cy="2102"/>
          </a:xfrm>
        </p:grpSpPr>
        <p:sp>
          <p:nvSpPr>
            <p:cNvPr id="1003541" name="Line 21"/>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2" name="Line 22"/>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3" name="Line 23"/>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4" name="Line 24"/>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5" name="Line 25"/>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6" name="Line 26"/>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7" name="Line 27"/>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8" name="Line 28"/>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49" name="Line 29"/>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0" name="Line 30"/>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1" name="Line 31"/>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2" name="Line 32"/>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3" name="Line 33"/>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4" name="Line 34"/>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5" name="Line 35"/>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6" name="Line 36"/>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7" name="Line 37"/>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8" name="Line 38"/>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59" name="Line 39"/>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0" name="Line 40"/>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1" name="Line 41"/>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2" name="Line 42"/>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3" name="Line 43"/>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4" name="Line 44"/>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5" name="Line 45"/>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6" name="Line 46"/>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7" name="Line 47"/>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8" name="Line 48"/>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69" name="Line 49"/>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0" name="Line 50"/>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1" name="Line 51"/>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2" name="Line 52"/>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3" name="Line 53"/>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4" name="Line 54"/>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5" name="Line 55"/>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6" name="Line 56"/>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7" name="Line 57"/>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8" name="Line 58"/>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79" name="Line 59"/>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80" name="Line 60"/>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4278" name="Text Box 61"/>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1003582" name="Freeform 62"/>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94280" name="Group 63"/>
            <p:cNvGrpSpPr>
              <a:grpSpLocks/>
            </p:cNvGrpSpPr>
            <p:nvPr/>
          </p:nvGrpSpPr>
          <p:grpSpPr bwMode="auto">
            <a:xfrm>
              <a:off x="3921" y="2160"/>
              <a:ext cx="495" cy="807"/>
              <a:chOff x="3179" y="1803"/>
              <a:chExt cx="495" cy="807"/>
            </a:xfrm>
          </p:grpSpPr>
          <p:sp>
            <p:nvSpPr>
              <p:cNvPr id="94281" name="Text Box 64"/>
              <p:cNvSpPr txBox="1">
                <a:spLocks noChangeArrowheads="1"/>
              </p:cNvSpPr>
              <p:nvPr/>
            </p:nvSpPr>
            <p:spPr bwMode="auto">
              <a:xfrm>
                <a:off x="3179" y="2283"/>
                <a:ext cx="49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C</a:t>
                </a:r>
              </a:p>
            </p:txBody>
          </p:sp>
          <p:grpSp>
            <p:nvGrpSpPr>
              <p:cNvPr id="94282" name="Group 65"/>
              <p:cNvGrpSpPr>
                <a:grpSpLocks/>
              </p:cNvGrpSpPr>
              <p:nvPr/>
            </p:nvGrpSpPr>
            <p:grpSpPr bwMode="auto">
              <a:xfrm>
                <a:off x="3190" y="1803"/>
                <a:ext cx="449" cy="478"/>
                <a:chOff x="895" y="1152"/>
                <a:chExt cx="449" cy="478"/>
              </a:xfrm>
            </p:grpSpPr>
            <p:sp>
              <p:nvSpPr>
                <p:cNvPr id="94283" name="Oval 66"/>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4284" name="Oval 67"/>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4285" name="Oval 68"/>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4286" name="Oval 69"/>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sp>
        <p:nvSpPr>
          <p:cNvPr id="94216" name="Text Box 70"/>
          <p:cNvSpPr txBox="1">
            <a:spLocks noChangeArrowheads="1"/>
          </p:cNvSpPr>
          <p:nvPr/>
        </p:nvSpPr>
        <p:spPr bwMode="auto">
          <a:xfrm>
            <a:off x="-274638" y="4325938"/>
            <a:ext cx="3787776"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Encoding </a:t>
            </a:r>
            <a:r>
              <a:rPr lang="en-US" altLang="en-US">
                <a:solidFill>
                  <a:srgbClr val="FF00FF"/>
                </a:solidFill>
                <a:effectLst/>
              </a:rPr>
              <a:t>C </a:t>
            </a:r>
            <a:r>
              <a:rPr lang="en-US" altLang="en-US">
                <a:effectLst/>
              </a:rPr>
              <a:t>of </a:t>
            </a:r>
            <a:r>
              <a:rPr lang="en-US" altLang="en-US">
                <a:solidFill>
                  <a:srgbClr val="00FFCC"/>
                </a:solidFill>
                <a:effectLst/>
              </a:rPr>
              <a:t>C</a:t>
            </a:r>
            <a:r>
              <a:rPr lang="en-US" altLang="en-US">
                <a:effectLst/>
              </a:rPr>
              <a:t>:</a:t>
            </a:r>
          </a:p>
          <a:p>
            <a:r>
              <a:rPr lang="en-US" altLang="en-US">
                <a:effectLst/>
              </a:rPr>
              <a:t>  </a:t>
            </a:r>
            <a:r>
              <a:rPr lang="en-US" altLang="en-US">
                <a:solidFill>
                  <a:srgbClr val="00FFCC"/>
                </a:solidFill>
                <a:effectLst/>
              </a:rPr>
              <a:t>u</a:t>
            </a:r>
            <a:r>
              <a:rPr lang="en-US" altLang="en-US">
                <a:effectLst/>
              </a:rPr>
              <a:t> is a node</a:t>
            </a:r>
          </a:p>
          <a:p>
            <a:r>
              <a:rPr lang="en-US" altLang="en-US">
                <a:effectLst/>
              </a:rPr>
              <a:t>  </a:t>
            </a:r>
            <a:r>
              <a:rPr lang="en-US" altLang="en-US">
                <a:solidFill>
                  <a:srgbClr val="00FFCC"/>
                </a:solidFill>
                <a:effectLst/>
              </a:rPr>
              <a:t>r</a:t>
            </a:r>
            <a:r>
              <a:rPr lang="en-US" altLang="en-US">
                <a:effectLst/>
              </a:rPr>
              <a:t> is a colour</a:t>
            </a:r>
          </a:p>
          <a:p>
            <a:r>
              <a:rPr lang="en-US" altLang="en-US">
                <a:effectLst/>
              </a:rPr>
              <a:t>  </a:t>
            </a:r>
            <a:r>
              <a:rPr lang="en-US" altLang="en-US">
                <a:solidFill>
                  <a:srgbClr val="FF00FF"/>
                </a:solidFill>
                <a:effectLst/>
              </a:rPr>
              <a:t>x</a:t>
            </a:r>
            <a:r>
              <a:rPr lang="en-US" altLang="en-US" baseline="-25000">
                <a:solidFill>
                  <a:srgbClr val="FF00FF"/>
                </a:solidFill>
                <a:effectLst/>
              </a:rPr>
              <a:t>&lt;u,r&gt;</a:t>
            </a:r>
            <a:r>
              <a:rPr lang="en-US" altLang="en-US">
                <a:effectLst/>
              </a:rPr>
              <a:t> = </a:t>
            </a:r>
            <a:r>
              <a:rPr lang="en-US" altLang="en-US">
                <a:solidFill>
                  <a:srgbClr val="66FF33"/>
                </a:solidFill>
                <a:effectLst/>
              </a:rPr>
              <a:t>T</a:t>
            </a:r>
            <a:r>
              <a:rPr lang="en-US" altLang="en-US">
                <a:effectLst/>
              </a:rPr>
              <a:t> </a:t>
            </a:r>
            <a:br>
              <a:rPr lang="en-US" altLang="en-US">
                <a:effectLst/>
              </a:rPr>
            </a:br>
            <a:r>
              <a:rPr lang="en-US" altLang="en-US">
                <a:effectLst/>
              </a:rPr>
              <a:t>    if node </a:t>
            </a:r>
            <a:r>
              <a:rPr lang="en-US" altLang="en-US">
                <a:solidFill>
                  <a:srgbClr val="00FFCC"/>
                </a:solidFill>
                <a:effectLst/>
              </a:rPr>
              <a:t>u</a:t>
            </a:r>
            <a:r>
              <a:rPr lang="en-US" altLang="en-US">
                <a:effectLst/>
              </a:rPr>
              <a:t> is colour </a:t>
            </a:r>
            <a:r>
              <a:rPr lang="en-US" altLang="en-US">
                <a:solidFill>
                  <a:srgbClr val="00FFCC"/>
                </a:solidFill>
                <a:effectLst/>
              </a:rPr>
              <a:t>r</a:t>
            </a:r>
            <a:r>
              <a:rPr lang="en-US" altLang="en-US">
                <a:effectLst/>
              </a:rPr>
              <a:t>.</a:t>
            </a:r>
          </a:p>
        </p:txBody>
      </p:sp>
      <p:grpSp>
        <p:nvGrpSpPr>
          <p:cNvPr id="8" name="Group 71"/>
          <p:cNvGrpSpPr>
            <a:grpSpLocks/>
          </p:cNvGrpSpPr>
          <p:nvPr/>
        </p:nvGrpSpPr>
        <p:grpSpPr bwMode="auto">
          <a:xfrm>
            <a:off x="2990850" y="5695950"/>
            <a:ext cx="5657850" cy="857250"/>
            <a:chOff x="1884" y="3495"/>
            <a:chExt cx="3564" cy="540"/>
          </a:xfrm>
        </p:grpSpPr>
        <p:sp>
          <p:nvSpPr>
            <p:cNvPr id="94223" name="Text Box 72"/>
            <p:cNvSpPr txBox="1">
              <a:spLocks noChangeArrowheads="1"/>
            </p:cNvSpPr>
            <p:nvPr/>
          </p:nvSpPr>
          <p:spPr bwMode="auto">
            <a:xfrm>
              <a:off x="1884" y="3609"/>
              <a:ext cx="35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And over edges </a:t>
              </a:r>
              <a:r>
                <a:rPr lang="en-US" altLang="en-US">
                  <a:solidFill>
                    <a:srgbClr val="00FFCC"/>
                  </a:solidFill>
                  <a:effectLst/>
                </a:rPr>
                <a:t>&lt;u,v&gt;</a:t>
              </a:r>
              <a:r>
                <a:rPr lang="en-US" altLang="en-US">
                  <a:effectLst/>
                </a:rPr>
                <a:t> and colours </a:t>
              </a:r>
              <a:r>
                <a:rPr lang="en-US" altLang="en-US">
                  <a:solidFill>
                    <a:srgbClr val="00FFCC"/>
                  </a:solidFill>
                  <a:effectLst/>
                </a:rPr>
                <a:t>r</a:t>
              </a:r>
            </a:p>
          </p:txBody>
        </p:sp>
        <p:sp>
          <p:nvSpPr>
            <p:cNvPr id="1003593" name="Line 73"/>
            <p:cNvSpPr>
              <a:spLocks noChangeShapeType="1"/>
            </p:cNvSpPr>
            <p:nvPr/>
          </p:nvSpPr>
          <p:spPr bwMode="auto">
            <a:xfrm flipH="1">
              <a:off x="3536" y="3495"/>
              <a:ext cx="46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4" name="Line 74"/>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5" name="Line 75"/>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6" name="Line 76"/>
            <p:cNvSpPr>
              <a:spLocks noChangeShapeType="1"/>
            </p:cNvSpPr>
            <p:nvPr/>
          </p:nvSpPr>
          <p:spPr bwMode="auto">
            <a:xfrm flipH="1">
              <a:off x="3557" y="3495"/>
              <a:ext cx="34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7" name="Line 77"/>
            <p:cNvSpPr>
              <a:spLocks noChangeShapeType="1"/>
            </p:cNvSpPr>
            <p:nvPr/>
          </p:nvSpPr>
          <p:spPr bwMode="auto">
            <a:xfrm flipH="1">
              <a:off x="3557" y="3495"/>
              <a:ext cx="27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8" name="Line 78"/>
            <p:cNvSpPr>
              <a:spLocks noChangeShapeType="1"/>
            </p:cNvSpPr>
            <p:nvPr/>
          </p:nvSpPr>
          <p:spPr bwMode="auto">
            <a:xfrm flipH="1">
              <a:off x="3557" y="3495"/>
              <a:ext cx="209"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599" name="Line 79"/>
            <p:cNvSpPr>
              <a:spLocks noChangeShapeType="1"/>
            </p:cNvSpPr>
            <p:nvPr/>
          </p:nvSpPr>
          <p:spPr bwMode="auto">
            <a:xfrm flipH="1">
              <a:off x="3557" y="3495"/>
              <a:ext cx="14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0" name="Line 80"/>
            <p:cNvSpPr>
              <a:spLocks noChangeShapeType="1"/>
            </p:cNvSpPr>
            <p:nvPr/>
          </p:nvSpPr>
          <p:spPr bwMode="auto">
            <a:xfrm flipH="1">
              <a:off x="3557" y="3495"/>
              <a:ext cx="71"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1" name="Line 81"/>
            <p:cNvSpPr>
              <a:spLocks noChangeShapeType="1"/>
            </p:cNvSpPr>
            <p:nvPr/>
          </p:nvSpPr>
          <p:spPr bwMode="auto">
            <a:xfrm flipH="1">
              <a:off x="3557" y="3495"/>
              <a:ext cx="48"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2" name="Line 82"/>
            <p:cNvSpPr>
              <a:spLocks noChangeShapeType="1"/>
            </p:cNvSpPr>
            <p:nvPr/>
          </p:nvSpPr>
          <p:spPr bwMode="auto">
            <a:xfrm>
              <a:off x="3557" y="3495"/>
              <a:ext cx="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3" name="Line 83"/>
            <p:cNvSpPr>
              <a:spLocks noChangeShapeType="1"/>
            </p:cNvSpPr>
            <p:nvPr/>
          </p:nvSpPr>
          <p:spPr bwMode="auto">
            <a:xfrm>
              <a:off x="3490" y="3495"/>
              <a:ext cx="6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4" name="Line 84"/>
            <p:cNvSpPr>
              <a:spLocks noChangeShapeType="1"/>
            </p:cNvSpPr>
            <p:nvPr/>
          </p:nvSpPr>
          <p:spPr bwMode="auto">
            <a:xfrm>
              <a:off x="3304" y="3495"/>
              <a:ext cx="253"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5" name="Line 85"/>
            <p:cNvSpPr>
              <a:spLocks noChangeShapeType="1"/>
            </p:cNvSpPr>
            <p:nvPr/>
          </p:nvSpPr>
          <p:spPr bwMode="auto">
            <a:xfrm>
              <a:off x="3212" y="3495"/>
              <a:ext cx="345"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6" name="Line 86"/>
            <p:cNvSpPr>
              <a:spLocks noChangeShapeType="1"/>
            </p:cNvSpPr>
            <p:nvPr/>
          </p:nvSpPr>
          <p:spPr bwMode="auto">
            <a:xfrm>
              <a:off x="3564" y="3891"/>
              <a:ext cx="0" cy="144"/>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grpSp>
        <p:nvGrpSpPr>
          <p:cNvPr id="9" name="Group 87"/>
          <p:cNvGrpSpPr>
            <a:grpSpLocks/>
          </p:cNvGrpSpPr>
          <p:nvPr/>
        </p:nvGrpSpPr>
        <p:grpSpPr bwMode="auto">
          <a:xfrm>
            <a:off x="3687763" y="4819650"/>
            <a:ext cx="4097337" cy="735013"/>
            <a:chOff x="2323" y="3036"/>
            <a:chExt cx="2581" cy="463"/>
          </a:xfrm>
        </p:grpSpPr>
        <p:sp>
          <p:nvSpPr>
            <p:cNvPr id="1003608" name="Line 88"/>
            <p:cNvSpPr>
              <a:spLocks noChangeShapeType="1"/>
            </p:cNvSpPr>
            <p:nvPr/>
          </p:nvSpPr>
          <p:spPr bwMode="auto">
            <a:xfrm flipH="1">
              <a:off x="3174" y="3036"/>
              <a:ext cx="810" cy="228"/>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1003609" name="Line 89"/>
            <p:cNvSpPr>
              <a:spLocks noChangeShapeType="1"/>
            </p:cNvSpPr>
            <p:nvPr/>
          </p:nvSpPr>
          <p:spPr bwMode="auto">
            <a:xfrm>
              <a:off x="4091" y="3036"/>
              <a:ext cx="325" cy="228"/>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4222" name="Text Box 90"/>
            <p:cNvSpPr txBox="1">
              <a:spLocks noChangeArrowheads="1"/>
            </p:cNvSpPr>
            <p:nvPr/>
          </p:nvSpPr>
          <p:spPr bwMode="auto">
            <a:xfrm>
              <a:off x="2323" y="3172"/>
              <a:ext cx="258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FF00FF"/>
                  </a:solidFill>
                  <a:effectLst/>
                </a:rPr>
                <a:t>x</a:t>
              </a:r>
              <a:r>
                <a:rPr lang="en-US" altLang="en-US" baseline="-25000">
                  <a:solidFill>
                    <a:srgbClr val="FF00FF"/>
                  </a:solidFill>
                  <a:effectLst/>
                </a:rPr>
                <a:t>&lt;u, r&gt;</a:t>
              </a:r>
              <a:r>
                <a:rPr lang="en-US" altLang="en-US">
                  <a:solidFill>
                    <a:srgbClr val="FF00FF"/>
                  </a:solidFill>
                  <a:effectLst/>
                </a:rPr>
                <a:t> </a:t>
              </a:r>
              <a:r>
                <a:rPr lang="en-US" altLang="en-US">
                  <a:effectLst/>
                </a:rPr>
                <a:t> = </a:t>
              </a:r>
              <a:r>
                <a:rPr lang="en-US" altLang="en-US">
                  <a:solidFill>
                    <a:srgbClr val="66FF33"/>
                  </a:solidFill>
                  <a:effectLst/>
                </a:rPr>
                <a:t>F</a:t>
              </a:r>
              <a:r>
                <a:rPr lang="en-US" altLang="en-US">
                  <a:effectLst/>
                </a:rPr>
                <a:t> OR</a:t>
              </a:r>
              <a:r>
                <a:rPr lang="en-US" altLang="en-US">
                  <a:solidFill>
                    <a:srgbClr val="FF00FF"/>
                  </a:solidFill>
                  <a:effectLst/>
                </a:rPr>
                <a:t> x</a:t>
              </a:r>
              <a:r>
                <a:rPr lang="en-US" altLang="en-US" baseline="-25000">
                  <a:solidFill>
                    <a:srgbClr val="FF00FF"/>
                  </a:solidFill>
                  <a:effectLst/>
                </a:rPr>
                <a:t>&lt;v, r&gt;</a:t>
              </a:r>
              <a:r>
                <a:rPr lang="en-US" altLang="en-US">
                  <a:effectLst/>
                </a:rPr>
                <a:t> = </a:t>
              </a:r>
              <a:r>
                <a:rPr lang="en-US" altLang="en-US">
                  <a:solidFill>
                    <a:srgbClr val="66FF33"/>
                  </a:solidFill>
                  <a:effectLst/>
                </a:rPr>
                <a:t>F</a:t>
              </a:r>
              <a:r>
                <a:rPr lang="en-US" altLang="en-US">
                  <a:effectLst/>
                </a:rPr>
                <a:t> </a:t>
              </a:r>
            </a:p>
          </p:txBody>
        </p:sp>
      </p:grpSp>
      <p:sp>
        <p:nvSpPr>
          <p:cNvPr id="1003611" name="Text Box 91"/>
          <p:cNvSpPr txBox="1">
            <a:spLocks noChangeArrowheads="1"/>
          </p:cNvSpPr>
          <p:nvPr/>
        </p:nvSpPr>
        <p:spPr bwMode="auto">
          <a:xfrm>
            <a:off x="5715000" y="6375400"/>
            <a:ext cx="36147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clauses with 2 literals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03611"/>
                                        </p:tgtEl>
                                        <p:attrNameLst>
                                          <p:attrName>style.visibility</p:attrName>
                                        </p:attrNameLst>
                                      </p:cBhvr>
                                      <p:to>
                                        <p:strVal val="visible"/>
                                      </p:to>
                                    </p:set>
                                    <p:anim calcmode="lin" valueType="num">
                                      <p:cBhvr additive="base">
                                        <p:cTn id="19" dur="500" fill="hold"/>
                                        <p:tgtEl>
                                          <p:spTgt spid="1003611"/>
                                        </p:tgtEl>
                                        <p:attrNameLst>
                                          <p:attrName>ppt_x</p:attrName>
                                        </p:attrNameLst>
                                      </p:cBhvr>
                                      <p:tavLst>
                                        <p:tav tm="0">
                                          <p:val>
                                            <p:strVal val="#ppt_x"/>
                                          </p:val>
                                        </p:tav>
                                        <p:tav tm="100000">
                                          <p:val>
                                            <p:strVal val="#ppt_x"/>
                                          </p:val>
                                        </p:tav>
                                      </p:tavLst>
                                    </p:anim>
                                    <p:anim calcmode="lin" valueType="num">
                                      <p:cBhvr additive="base">
                                        <p:cTn id="20" dur="500" fill="hold"/>
                                        <p:tgtEl>
                                          <p:spTgt spid="10036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1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6" name="Rectangle 2"/>
          <p:cNvSpPr>
            <a:spLocks noChangeArrowheads="1"/>
          </p:cNvSpPr>
          <p:nvPr/>
        </p:nvSpPr>
        <p:spPr bwMode="auto">
          <a:xfrm>
            <a:off x="-1143000" y="-3810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Step 5: Instance Map</a:t>
            </a:r>
          </a:p>
        </p:txBody>
      </p:sp>
      <p:sp>
        <p:nvSpPr>
          <p:cNvPr id="95235" name="Text Box 3"/>
          <p:cNvSpPr txBox="1">
            <a:spLocks noChangeArrowheads="1"/>
          </p:cNvSpPr>
          <p:nvPr/>
        </p:nvSpPr>
        <p:spPr bwMode="auto">
          <a:xfrm>
            <a:off x="5105400" y="-90488"/>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Graph </a:t>
            </a:r>
            <a:r>
              <a:rPr lang="en-US" altLang="en-US">
                <a:solidFill>
                  <a:srgbClr val="00FFCC"/>
                </a:solidFill>
                <a:effectLst/>
              </a:rPr>
              <a:t>G</a:t>
            </a:r>
            <a:r>
              <a:rPr lang="en-US" altLang="en-US">
                <a:effectLst/>
              </a:rPr>
              <a:t> </a:t>
            </a:r>
            <a:r>
              <a:rPr lang="en-US" altLang="en-US">
                <a:effectLst/>
                <a:latin typeface="Symbol" pitchFamily="18" charset="2"/>
                <a:sym typeface="Symbol" pitchFamily="18" charset="2"/>
              </a:rPr>
              <a:t></a:t>
            </a:r>
            <a:r>
              <a:rPr lang="en-US" altLang="en-US">
                <a:effectLst/>
              </a:rPr>
              <a:t> Expression </a:t>
            </a:r>
            <a:r>
              <a:rPr lang="en-US" altLang="en-US">
                <a:solidFill>
                  <a:srgbClr val="FF00FF"/>
                </a:solidFill>
                <a:effectLst/>
              </a:rPr>
              <a:t>V</a:t>
            </a:r>
            <a:r>
              <a:rPr lang="en-US" altLang="en-US">
                <a:effectLst/>
              </a:rPr>
              <a:t> </a:t>
            </a:r>
          </a:p>
        </p:txBody>
      </p:sp>
      <p:sp>
        <p:nvSpPr>
          <p:cNvPr id="95236" name="Text Box 4"/>
          <p:cNvSpPr txBox="1">
            <a:spLocks noChangeArrowheads="1"/>
          </p:cNvSpPr>
          <p:nvPr/>
        </p:nvSpPr>
        <p:spPr bwMode="auto">
          <a:xfrm>
            <a:off x="3060700" y="1006475"/>
            <a:ext cx="34940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sym typeface="Symbol" pitchFamily="18" charset="2"/>
              </a:rPr>
              <a:t>Given an instance </a:t>
            </a:r>
            <a:r>
              <a:rPr lang="en-US" altLang="en-US" sz="3200">
                <a:solidFill>
                  <a:srgbClr val="00FFCC"/>
                </a:solidFill>
                <a:effectLst/>
                <a:sym typeface="Symbol" pitchFamily="18" charset="2"/>
              </a:rPr>
              <a:t>G</a:t>
            </a:r>
          </a:p>
        </p:txBody>
      </p:sp>
      <p:grpSp>
        <p:nvGrpSpPr>
          <p:cNvPr id="95237" name="Group 5"/>
          <p:cNvGrpSpPr>
            <a:grpSpLocks/>
          </p:cNvGrpSpPr>
          <p:nvPr/>
        </p:nvGrpSpPr>
        <p:grpSpPr bwMode="auto">
          <a:xfrm>
            <a:off x="2876550" y="1600200"/>
            <a:ext cx="4518025" cy="838200"/>
            <a:chOff x="579" y="816"/>
            <a:chExt cx="2846" cy="528"/>
          </a:xfrm>
        </p:grpSpPr>
        <p:sp>
          <p:nvSpPr>
            <p:cNvPr id="95323" name="Rectangle 6"/>
            <p:cNvSpPr>
              <a:spLocks noChangeArrowheads="1"/>
            </p:cNvSpPr>
            <p:nvPr/>
          </p:nvSpPr>
          <p:spPr bwMode="auto">
            <a:xfrm>
              <a:off x="579" y="1017"/>
              <a:ext cx="28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rPr>
                <a:t>Circuit </a:t>
              </a:r>
              <a:r>
                <a:rPr lang="en-US" altLang="en-US">
                  <a:solidFill>
                    <a:srgbClr val="FF00FF"/>
                  </a:solidFill>
                  <a:effectLst/>
                </a:rPr>
                <a:t>V</a:t>
              </a:r>
              <a:r>
                <a:rPr lang="en-US" altLang="en-US" baseline="-25000">
                  <a:solidFill>
                    <a:srgbClr val="00FFCC"/>
                  </a:solidFill>
                  <a:effectLst/>
                </a:rPr>
                <a:t>G</a:t>
              </a:r>
              <a:r>
                <a:rPr lang="en-US" altLang="en-US">
                  <a:solidFill>
                    <a:srgbClr val="FF00FF"/>
                  </a:solidFill>
                  <a:effectLst/>
                </a:rPr>
                <a:t>(C) = Valid(G,C)</a:t>
              </a:r>
            </a:p>
          </p:txBody>
        </p:sp>
        <p:sp>
          <p:nvSpPr>
            <p:cNvPr id="927751" name="AutoShape 7"/>
            <p:cNvSpPr>
              <a:spLocks noChangeArrowheads="1"/>
            </p:cNvSpPr>
            <p:nvPr/>
          </p:nvSpPr>
          <p:spPr bwMode="auto">
            <a:xfrm>
              <a:off x="1601" y="816"/>
              <a:ext cx="223" cy="201"/>
            </a:xfrm>
            <a:prstGeom prst="downArrow">
              <a:avLst>
                <a:gd name="adj1" fmla="val 50000"/>
                <a:gd name="adj2"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95238" name="Group 8"/>
          <p:cNvGrpSpPr>
            <a:grpSpLocks/>
          </p:cNvGrpSpPr>
          <p:nvPr/>
        </p:nvGrpSpPr>
        <p:grpSpPr bwMode="auto">
          <a:xfrm>
            <a:off x="4451350" y="3390900"/>
            <a:ext cx="806450" cy="1257300"/>
            <a:chOff x="2034" y="1824"/>
            <a:chExt cx="508" cy="792"/>
          </a:xfrm>
        </p:grpSpPr>
        <p:sp>
          <p:nvSpPr>
            <p:cNvPr id="95312" name="Text Box 9"/>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G</a:t>
              </a:r>
            </a:p>
          </p:txBody>
        </p:sp>
        <p:grpSp>
          <p:nvGrpSpPr>
            <p:cNvPr id="95313" name="Group 10"/>
            <p:cNvGrpSpPr>
              <a:grpSpLocks noChangeAspect="1"/>
            </p:cNvGrpSpPr>
            <p:nvPr/>
          </p:nvGrpSpPr>
          <p:grpSpPr bwMode="auto">
            <a:xfrm>
              <a:off x="2070" y="1824"/>
              <a:ext cx="449" cy="478"/>
              <a:chOff x="144" y="1176"/>
              <a:chExt cx="2256" cy="2400"/>
            </a:xfrm>
          </p:grpSpPr>
          <p:sp>
            <p:nvSpPr>
              <p:cNvPr id="95314" name="Oval 11"/>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5315" name="Oval 12"/>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5316" name="Oval 13"/>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5317" name="Oval 14"/>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95318" name="AutoShape 15"/>
              <p:cNvCxnSpPr>
                <a:cxnSpLocks noChangeAspect="1" noChangeShapeType="1"/>
                <a:stCxn id="95317" idx="3"/>
                <a:endCxn id="95314"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5319" name="AutoShape 16"/>
              <p:cNvCxnSpPr>
                <a:cxnSpLocks noChangeAspect="1" noChangeShapeType="1"/>
                <a:stCxn id="95317" idx="5"/>
                <a:endCxn id="95316"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5320" name="AutoShape 17"/>
              <p:cNvCxnSpPr>
                <a:cxnSpLocks noChangeAspect="1" noChangeShapeType="1"/>
                <a:stCxn id="95314" idx="5"/>
                <a:endCxn id="95315"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5321" name="AutoShape 18"/>
              <p:cNvCxnSpPr>
                <a:cxnSpLocks noChangeAspect="1" noChangeShapeType="1"/>
                <a:stCxn id="95316" idx="3"/>
                <a:endCxn id="95315"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5322" name="AutoShape 19"/>
              <p:cNvCxnSpPr>
                <a:cxnSpLocks noChangeAspect="1" noChangeShapeType="1"/>
                <a:stCxn id="95317" idx="4"/>
                <a:endCxn id="95315"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95239" name="Group 20"/>
          <p:cNvGrpSpPr>
            <a:grpSpLocks/>
          </p:cNvGrpSpPr>
          <p:nvPr/>
        </p:nvGrpSpPr>
        <p:grpSpPr bwMode="auto">
          <a:xfrm>
            <a:off x="2686050" y="3429000"/>
            <a:ext cx="6076950" cy="3336925"/>
            <a:chOff x="1692" y="2160"/>
            <a:chExt cx="3828" cy="2102"/>
          </a:xfrm>
        </p:grpSpPr>
        <p:sp>
          <p:nvSpPr>
            <p:cNvPr id="927765" name="Line 21"/>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66" name="Line 22"/>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67" name="Line 23"/>
            <p:cNvSpPr>
              <a:spLocks noChangeShapeType="1"/>
            </p:cNvSpPr>
            <p:nvPr/>
          </p:nvSpPr>
          <p:spPr bwMode="auto">
            <a:xfrm>
              <a:off x="380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68" name="Line 24"/>
            <p:cNvSpPr>
              <a:spLocks noChangeShapeType="1"/>
            </p:cNvSpPr>
            <p:nvPr/>
          </p:nvSpPr>
          <p:spPr bwMode="auto">
            <a:xfrm>
              <a:off x="382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69" name="Line 25"/>
            <p:cNvSpPr>
              <a:spLocks noChangeShapeType="1"/>
            </p:cNvSpPr>
            <p:nvPr/>
          </p:nvSpPr>
          <p:spPr bwMode="auto">
            <a:xfrm>
              <a:off x="384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0" name="Line 26"/>
            <p:cNvSpPr>
              <a:spLocks noChangeShapeType="1"/>
            </p:cNvSpPr>
            <p:nvPr/>
          </p:nvSpPr>
          <p:spPr bwMode="auto">
            <a:xfrm>
              <a:off x="386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1" name="Line 27"/>
            <p:cNvSpPr>
              <a:spLocks noChangeShapeType="1"/>
            </p:cNvSpPr>
            <p:nvPr/>
          </p:nvSpPr>
          <p:spPr bwMode="auto">
            <a:xfrm>
              <a:off x="389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2" name="Line 28"/>
            <p:cNvSpPr>
              <a:spLocks noChangeShapeType="1"/>
            </p:cNvSpPr>
            <p:nvPr/>
          </p:nvSpPr>
          <p:spPr bwMode="auto">
            <a:xfrm>
              <a:off x="391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3" name="Line 29"/>
            <p:cNvSpPr>
              <a:spLocks noChangeShapeType="1"/>
            </p:cNvSpPr>
            <p:nvPr/>
          </p:nvSpPr>
          <p:spPr bwMode="auto">
            <a:xfrm>
              <a:off x="393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4" name="Line 30"/>
            <p:cNvSpPr>
              <a:spLocks noChangeShapeType="1"/>
            </p:cNvSpPr>
            <p:nvPr/>
          </p:nvSpPr>
          <p:spPr bwMode="auto">
            <a:xfrm>
              <a:off x="396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5" name="Line 31"/>
            <p:cNvSpPr>
              <a:spLocks noChangeShapeType="1"/>
            </p:cNvSpPr>
            <p:nvPr/>
          </p:nvSpPr>
          <p:spPr bwMode="auto">
            <a:xfrm>
              <a:off x="398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6" name="Line 32"/>
            <p:cNvSpPr>
              <a:spLocks noChangeShapeType="1"/>
            </p:cNvSpPr>
            <p:nvPr/>
          </p:nvSpPr>
          <p:spPr bwMode="auto">
            <a:xfrm>
              <a:off x="400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7" name="Line 33"/>
            <p:cNvSpPr>
              <a:spLocks noChangeShapeType="1"/>
            </p:cNvSpPr>
            <p:nvPr/>
          </p:nvSpPr>
          <p:spPr bwMode="auto">
            <a:xfrm>
              <a:off x="403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8" name="Line 34"/>
            <p:cNvSpPr>
              <a:spLocks noChangeShapeType="1"/>
            </p:cNvSpPr>
            <p:nvPr/>
          </p:nvSpPr>
          <p:spPr bwMode="auto">
            <a:xfrm>
              <a:off x="405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79" name="Line 35"/>
            <p:cNvSpPr>
              <a:spLocks noChangeShapeType="1"/>
            </p:cNvSpPr>
            <p:nvPr/>
          </p:nvSpPr>
          <p:spPr bwMode="auto">
            <a:xfrm>
              <a:off x="407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0" name="Line 36"/>
            <p:cNvSpPr>
              <a:spLocks noChangeShapeType="1"/>
            </p:cNvSpPr>
            <p:nvPr/>
          </p:nvSpPr>
          <p:spPr bwMode="auto">
            <a:xfrm>
              <a:off x="409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1" name="Line 37"/>
            <p:cNvSpPr>
              <a:spLocks noChangeShapeType="1"/>
            </p:cNvSpPr>
            <p:nvPr/>
          </p:nvSpPr>
          <p:spPr bwMode="auto">
            <a:xfrm>
              <a:off x="412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2" name="Line 38"/>
            <p:cNvSpPr>
              <a:spLocks noChangeShapeType="1"/>
            </p:cNvSpPr>
            <p:nvPr/>
          </p:nvSpPr>
          <p:spPr bwMode="auto">
            <a:xfrm>
              <a:off x="414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3" name="Line 39"/>
            <p:cNvSpPr>
              <a:spLocks noChangeShapeType="1"/>
            </p:cNvSpPr>
            <p:nvPr/>
          </p:nvSpPr>
          <p:spPr bwMode="auto">
            <a:xfrm>
              <a:off x="416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4" name="Line 40"/>
            <p:cNvSpPr>
              <a:spLocks noChangeShapeType="1"/>
            </p:cNvSpPr>
            <p:nvPr/>
          </p:nvSpPr>
          <p:spPr bwMode="auto">
            <a:xfrm>
              <a:off x="419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5" name="Line 41"/>
            <p:cNvSpPr>
              <a:spLocks noChangeShapeType="1"/>
            </p:cNvSpPr>
            <p:nvPr/>
          </p:nvSpPr>
          <p:spPr bwMode="auto">
            <a:xfrm>
              <a:off x="421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6" name="Line 42"/>
            <p:cNvSpPr>
              <a:spLocks noChangeShapeType="1"/>
            </p:cNvSpPr>
            <p:nvPr/>
          </p:nvSpPr>
          <p:spPr bwMode="auto">
            <a:xfrm>
              <a:off x="423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7" name="Line 43"/>
            <p:cNvSpPr>
              <a:spLocks noChangeShapeType="1"/>
            </p:cNvSpPr>
            <p:nvPr/>
          </p:nvSpPr>
          <p:spPr bwMode="auto">
            <a:xfrm>
              <a:off x="426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8" name="Line 44"/>
            <p:cNvSpPr>
              <a:spLocks noChangeShapeType="1"/>
            </p:cNvSpPr>
            <p:nvPr/>
          </p:nvSpPr>
          <p:spPr bwMode="auto">
            <a:xfrm>
              <a:off x="428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89" name="Line 45"/>
            <p:cNvSpPr>
              <a:spLocks noChangeShapeType="1"/>
            </p:cNvSpPr>
            <p:nvPr/>
          </p:nvSpPr>
          <p:spPr bwMode="auto">
            <a:xfrm>
              <a:off x="430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0" name="Line 46"/>
            <p:cNvSpPr>
              <a:spLocks noChangeShapeType="1"/>
            </p:cNvSpPr>
            <p:nvPr/>
          </p:nvSpPr>
          <p:spPr bwMode="auto">
            <a:xfrm>
              <a:off x="432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1" name="Line 47"/>
            <p:cNvSpPr>
              <a:spLocks noChangeShapeType="1"/>
            </p:cNvSpPr>
            <p:nvPr/>
          </p:nvSpPr>
          <p:spPr bwMode="auto">
            <a:xfrm>
              <a:off x="435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2" name="Line 48"/>
            <p:cNvSpPr>
              <a:spLocks noChangeShapeType="1"/>
            </p:cNvSpPr>
            <p:nvPr/>
          </p:nvSpPr>
          <p:spPr bwMode="auto">
            <a:xfrm>
              <a:off x="437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3" name="Line 49"/>
            <p:cNvSpPr>
              <a:spLocks noChangeShapeType="1"/>
            </p:cNvSpPr>
            <p:nvPr/>
          </p:nvSpPr>
          <p:spPr bwMode="auto">
            <a:xfrm>
              <a:off x="4398"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4" name="Line 50"/>
            <p:cNvSpPr>
              <a:spLocks noChangeShapeType="1"/>
            </p:cNvSpPr>
            <p:nvPr/>
          </p:nvSpPr>
          <p:spPr bwMode="auto">
            <a:xfrm>
              <a:off x="4421"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5" name="Line 51"/>
            <p:cNvSpPr>
              <a:spLocks noChangeShapeType="1"/>
            </p:cNvSpPr>
            <p:nvPr/>
          </p:nvSpPr>
          <p:spPr bwMode="auto">
            <a:xfrm>
              <a:off x="444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6" name="Line 52"/>
            <p:cNvSpPr>
              <a:spLocks noChangeShapeType="1"/>
            </p:cNvSpPr>
            <p:nvPr/>
          </p:nvSpPr>
          <p:spPr bwMode="auto">
            <a:xfrm>
              <a:off x="446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7" name="Line 53"/>
            <p:cNvSpPr>
              <a:spLocks noChangeShapeType="1"/>
            </p:cNvSpPr>
            <p:nvPr/>
          </p:nvSpPr>
          <p:spPr bwMode="auto">
            <a:xfrm>
              <a:off x="4490"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8" name="Line 54"/>
            <p:cNvSpPr>
              <a:spLocks noChangeShapeType="1"/>
            </p:cNvSpPr>
            <p:nvPr/>
          </p:nvSpPr>
          <p:spPr bwMode="auto">
            <a:xfrm>
              <a:off x="4513"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799" name="Line 55"/>
            <p:cNvSpPr>
              <a:spLocks noChangeShapeType="1"/>
            </p:cNvSpPr>
            <p:nvPr/>
          </p:nvSpPr>
          <p:spPr bwMode="auto">
            <a:xfrm>
              <a:off x="4536"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00" name="Line 56"/>
            <p:cNvSpPr>
              <a:spLocks noChangeShapeType="1"/>
            </p:cNvSpPr>
            <p:nvPr/>
          </p:nvSpPr>
          <p:spPr bwMode="auto">
            <a:xfrm>
              <a:off x="4559"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01" name="Line 57"/>
            <p:cNvSpPr>
              <a:spLocks noChangeShapeType="1"/>
            </p:cNvSpPr>
            <p:nvPr/>
          </p:nvSpPr>
          <p:spPr bwMode="auto">
            <a:xfrm>
              <a:off x="4582"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02" name="Line 58"/>
            <p:cNvSpPr>
              <a:spLocks noChangeShapeType="1"/>
            </p:cNvSpPr>
            <p:nvPr/>
          </p:nvSpPr>
          <p:spPr bwMode="auto">
            <a:xfrm>
              <a:off x="4605"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03" name="Line 59"/>
            <p:cNvSpPr>
              <a:spLocks noChangeShapeType="1"/>
            </p:cNvSpPr>
            <p:nvPr/>
          </p:nvSpPr>
          <p:spPr bwMode="auto">
            <a:xfrm>
              <a:off x="3754"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04" name="Line 60"/>
            <p:cNvSpPr>
              <a:spLocks noChangeShapeType="1"/>
            </p:cNvSpPr>
            <p:nvPr/>
          </p:nvSpPr>
          <p:spPr bwMode="auto">
            <a:xfrm>
              <a:off x="3777" y="2922"/>
              <a:ext cx="0" cy="96"/>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5303" name="Text Box 61"/>
            <p:cNvSpPr txBox="1">
              <a:spLocks noChangeArrowheads="1"/>
            </p:cNvSpPr>
            <p:nvPr/>
          </p:nvSpPr>
          <p:spPr bwMode="auto">
            <a:xfrm>
              <a:off x="2437" y="2758"/>
              <a:ext cx="13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hard</a:t>
              </a:r>
              <a:r>
                <a:rPr lang="en-US" altLang="en-US">
                  <a:solidFill>
                    <a:schemeClr val="tx2"/>
                  </a:solidFill>
                  <a:effectLst/>
                </a:rPr>
                <a:t> </a:t>
              </a:r>
              <a:r>
                <a:rPr lang="en-US" altLang="en-US">
                  <a:solidFill>
                    <a:srgbClr val="FF00FF"/>
                  </a:solidFill>
                  <a:effectLst/>
                </a:rPr>
                <a:t>wired</a:t>
              </a:r>
            </a:p>
          </p:txBody>
        </p:sp>
        <p:sp>
          <p:nvSpPr>
            <p:cNvPr id="927806" name="Freeform 62"/>
            <p:cNvSpPr>
              <a:spLocks/>
            </p:cNvSpPr>
            <p:nvPr/>
          </p:nvSpPr>
          <p:spPr bwMode="auto">
            <a:xfrm>
              <a:off x="1692" y="3036"/>
              <a:ext cx="3828" cy="1226"/>
            </a:xfrm>
            <a:custGeom>
              <a:avLst/>
              <a:gdLst/>
              <a:ahLst/>
              <a:cxnLst>
                <a:cxn ang="0">
                  <a:pos x="1856" y="1443"/>
                </a:cxn>
                <a:cxn ang="0">
                  <a:pos x="3571" y="993"/>
                </a:cxn>
                <a:cxn ang="0">
                  <a:pos x="3828" y="0"/>
                </a:cxn>
                <a:cxn ang="0">
                  <a:pos x="0" y="0"/>
                </a:cxn>
                <a:cxn ang="0">
                  <a:pos x="346" y="966"/>
                </a:cxn>
                <a:cxn ang="0">
                  <a:pos x="1870" y="1453"/>
                </a:cxn>
                <a:cxn ang="0">
                  <a:pos x="1870" y="1577"/>
                </a:cxn>
              </a:cxnLst>
              <a:rect l="0" t="0" r="r" b="b"/>
              <a:pathLst>
                <a:path w="3828" h="1577">
                  <a:moveTo>
                    <a:pt x="1856" y="1443"/>
                  </a:moveTo>
                  <a:lnTo>
                    <a:pt x="3571" y="993"/>
                  </a:lnTo>
                  <a:lnTo>
                    <a:pt x="3828" y="0"/>
                  </a:lnTo>
                  <a:lnTo>
                    <a:pt x="0" y="0"/>
                  </a:lnTo>
                  <a:lnTo>
                    <a:pt x="346" y="966"/>
                  </a:lnTo>
                  <a:lnTo>
                    <a:pt x="1870" y="1453"/>
                  </a:lnTo>
                  <a:lnTo>
                    <a:pt x="1870" y="1577"/>
                  </a:lnTo>
                </a:path>
              </a:pathLst>
            </a:custGeom>
            <a:noFill/>
            <a:ln w="57150" cap="sq" cmpd="sng">
              <a:solidFill>
                <a:srgbClr val="FF00FF"/>
              </a:solidFill>
              <a:prstDash val="solid"/>
              <a:round/>
              <a:headEnd type="none" w="med" len="med"/>
              <a:tailEnd type="none" w="med" len="med"/>
            </a:ln>
            <a:effectLst/>
          </p:spPr>
          <p:txBody>
            <a:bodyPr lIns="274320" rIns="274320">
              <a:spAutoFit/>
            </a:bodyPr>
            <a:lstStyle/>
            <a:p>
              <a:pPr>
                <a:defRPr/>
              </a:pPr>
              <a:endParaRPr lang="en-CA"/>
            </a:p>
          </p:txBody>
        </p:sp>
        <p:grpSp>
          <p:nvGrpSpPr>
            <p:cNvPr id="95305" name="Group 63"/>
            <p:cNvGrpSpPr>
              <a:grpSpLocks/>
            </p:cNvGrpSpPr>
            <p:nvPr/>
          </p:nvGrpSpPr>
          <p:grpSpPr bwMode="auto">
            <a:xfrm>
              <a:off x="3921" y="2160"/>
              <a:ext cx="495" cy="807"/>
              <a:chOff x="3179" y="1803"/>
              <a:chExt cx="495" cy="807"/>
            </a:xfrm>
          </p:grpSpPr>
          <p:sp>
            <p:nvSpPr>
              <p:cNvPr id="95306" name="Text Box 64"/>
              <p:cNvSpPr txBox="1">
                <a:spLocks noChangeArrowheads="1"/>
              </p:cNvSpPr>
              <p:nvPr/>
            </p:nvSpPr>
            <p:spPr bwMode="auto">
              <a:xfrm>
                <a:off x="3179" y="2283"/>
                <a:ext cx="49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C</a:t>
                </a:r>
              </a:p>
            </p:txBody>
          </p:sp>
          <p:grpSp>
            <p:nvGrpSpPr>
              <p:cNvPr id="95307" name="Group 65"/>
              <p:cNvGrpSpPr>
                <a:grpSpLocks/>
              </p:cNvGrpSpPr>
              <p:nvPr/>
            </p:nvGrpSpPr>
            <p:grpSpPr bwMode="auto">
              <a:xfrm>
                <a:off x="3190" y="1803"/>
                <a:ext cx="449" cy="478"/>
                <a:chOff x="895" y="1152"/>
                <a:chExt cx="449" cy="478"/>
              </a:xfrm>
            </p:grpSpPr>
            <p:sp>
              <p:nvSpPr>
                <p:cNvPr id="95308" name="Oval 66"/>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95309" name="Oval 67"/>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95310" name="Oval 68"/>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95311" name="Oval 69"/>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sp>
        <p:nvSpPr>
          <p:cNvPr id="95240" name="Text Box 70"/>
          <p:cNvSpPr txBox="1">
            <a:spLocks noChangeArrowheads="1"/>
          </p:cNvSpPr>
          <p:nvPr/>
        </p:nvSpPr>
        <p:spPr bwMode="auto">
          <a:xfrm>
            <a:off x="-274638" y="4325938"/>
            <a:ext cx="3787776"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Encoding </a:t>
            </a:r>
            <a:r>
              <a:rPr lang="en-US" altLang="en-US">
                <a:solidFill>
                  <a:srgbClr val="FF00FF"/>
                </a:solidFill>
                <a:effectLst/>
              </a:rPr>
              <a:t>C </a:t>
            </a:r>
            <a:r>
              <a:rPr lang="en-US" altLang="en-US">
                <a:effectLst/>
              </a:rPr>
              <a:t>of </a:t>
            </a:r>
            <a:r>
              <a:rPr lang="en-US" altLang="en-US">
                <a:solidFill>
                  <a:srgbClr val="00FFCC"/>
                </a:solidFill>
                <a:effectLst/>
              </a:rPr>
              <a:t>C</a:t>
            </a:r>
            <a:r>
              <a:rPr lang="en-US" altLang="en-US">
                <a:effectLst/>
              </a:rPr>
              <a:t>:</a:t>
            </a:r>
          </a:p>
          <a:p>
            <a:r>
              <a:rPr lang="en-US" altLang="en-US">
                <a:effectLst/>
              </a:rPr>
              <a:t>  </a:t>
            </a:r>
            <a:r>
              <a:rPr lang="en-US" altLang="en-US">
                <a:solidFill>
                  <a:srgbClr val="00FFCC"/>
                </a:solidFill>
                <a:effectLst/>
              </a:rPr>
              <a:t>u</a:t>
            </a:r>
            <a:r>
              <a:rPr lang="en-US" altLang="en-US">
                <a:effectLst/>
              </a:rPr>
              <a:t> is a node</a:t>
            </a:r>
          </a:p>
          <a:p>
            <a:r>
              <a:rPr lang="en-US" altLang="en-US">
                <a:effectLst/>
              </a:rPr>
              <a:t>  </a:t>
            </a:r>
            <a:r>
              <a:rPr lang="en-US" altLang="en-US">
                <a:solidFill>
                  <a:srgbClr val="00FFCC"/>
                </a:solidFill>
                <a:effectLst/>
              </a:rPr>
              <a:t>r</a:t>
            </a:r>
            <a:r>
              <a:rPr lang="en-US" altLang="en-US">
                <a:effectLst/>
              </a:rPr>
              <a:t> is a colour</a:t>
            </a:r>
          </a:p>
          <a:p>
            <a:r>
              <a:rPr lang="en-US" altLang="en-US">
                <a:effectLst/>
              </a:rPr>
              <a:t>  </a:t>
            </a:r>
            <a:r>
              <a:rPr lang="en-US" altLang="en-US">
                <a:solidFill>
                  <a:srgbClr val="FF00FF"/>
                </a:solidFill>
                <a:effectLst/>
              </a:rPr>
              <a:t>x</a:t>
            </a:r>
            <a:r>
              <a:rPr lang="en-US" altLang="en-US" baseline="-25000">
                <a:solidFill>
                  <a:srgbClr val="FF00FF"/>
                </a:solidFill>
                <a:effectLst/>
              </a:rPr>
              <a:t>&lt;u,r&gt;</a:t>
            </a:r>
            <a:r>
              <a:rPr lang="en-US" altLang="en-US">
                <a:effectLst/>
              </a:rPr>
              <a:t> = </a:t>
            </a:r>
            <a:r>
              <a:rPr lang="en-US" altLang="en-US">
                <a:solidFill>
                  <a:srgbClr val="66FF33"/>
                </a:solidFill>
                <a:effectLst/>
              </a:rPr>
              <a:t>T</a:t>
            </a:r>
            <a:r>
              <a:rPr lang="en-US" altLang="en-US">
                <a:effectLst/>
              </a:rPr>
              <a:t> </a:t>
            </a:r>
            <a:br>
              <a:rPr lang="en-US" altLang="en-US">
                <a:effectLst/>
              </a:rPr>
            </a:br>
            <a:r>
              <a:rPr lang="en-US" altLang="en-US">
                <a:effectLst/>
              </a:rPr>
              <a:t>    if node </a:t>
            </a:r>
            <a:r>
              <a:rPr lang="en-US" altLang="en-US">
                <a:solidFill>
                  <a:srgbClr val="00FFCC"/>
                </a:solidFill>
                <a:effectLst/>
              </a:rPr>
              <a:t>u</a:t>
            </a:r>
            <a:r>
              <a:rPr lang="en-US" altLang="en-US">
                <a:effectLst/>
              </a:rPr>
              <a:t> is colour </a:t>
            </a:r>
            <a:r>
              <a:rPr lang="en-US" altLang="en-US">
                <a:solidFill>
                  <a:srgbClr val="00FFCC"/>
                </a:solidFill>
                <a:effectLst/>
              </a:rPr>
              <a:t>r</a:t>
            </a:r>
            <a:r>
              <a:rPr lang="en-US" altLang="en-US">
                <a:effectLst/>
              </a:rPr>
              <a:t>.</a:t>
            </a:r>
          </a:p>
        </p:txBody>
      </p:sp>
      <p:grpSp>
        <p:nvGrpSpPr>
          <p:cNvPr id="8" name="Group 71"/>
          <p:cNvGrpSpPr>
            <a:grpSpLocks/>
          </p:cNvGrpSpPr>
          <p:nvPr/>
        </p:nvGrpSpPr>
        <p:grpSpPr bwMode="auto">
          <a:xfrm>
            <a:off x="4351338" y="5695950"/>
            <a:ext cx="2928937" cy="857250"/>
            <a:chOff x="2741" y="3495"/>
            <a:chExt cx="1845" cy="540"/>
          </a:xfrm>
        </p:grpSpPr>
        <p:sp>
          <p:nvSpPr>
            <p:cNvPr id="95248" name="Text Box 72"/>
            <p:cNvSpPr txBox="1">
              <a:spLocks noChangeArrowheads="1"/>
            </p:cNvSpPr>
            <p:nvPr/>
          </p:nvSpPr>
          <p:spPr bwMode="auto">
            <a:xfrm>
              <a:off x="2741" y="3609"/>
              <a:ext cx="18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rPr>
                <a:t>And over node </a:t>
              </a:r>
              <a:r>
                <a:rPr lang="en-US" altLang="en-US">
                  <a:solidFill>
                    <a:srgbClr val="00FFCC"/>
                  </a:solidFill>
                  <a:effectLst/>
                </a:rPr>
                <a:t>u</a:t>
              </a:r>
            </a:p>
          </p:txBody>
        </p:sp>
        <p:sp>
          <p:nvSpPr>
            <p:cNvPr id="927817" name="Line 73"/>
            <p:cNvSpPr>
              <a:spLocks noChangeShapeType="1"/>
            </p:cNvSpPr>
            <p:nvPr/>
          </p:nvSpPr>
          <p:spPr bwMode="auto">
            <a:xfrm flipH="1">
              <a:off x="3536" y="3495"/>
              <a:ext cx="46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18" name="Line 74"/>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19" name="Line 75"/>
            <p:cNvSpPr>
              <a:spLocks noChangeShapeType="1"/>
            </p:cNvSpPr>
            <p:nvPr/>
          </p:nvSpPr>
          <p:spPr bwMode="auto">
            <a:xfrm>
              <a:off x="3141" y="3495"/>
              <a:ext cx="416"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0" name="Line 76"/>
            <p:cNvSpPr>
              <a:spLocks noChangeShapeType="1"/>
            </p:cNvSpPr>
            <p:nvPr/>
          </p:nvSpPr>
          <p:spPr bwMode="auto">
            <a:xfrm flipH="1">
              <a:off x="3557" y="3495"/>
              <a:ext cx="34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1" name="Line 77"/>
            <p:cNvSpPr>
              <a:spLocks noChangeShapeType="1"/>
            </p:cNvSpPr>
            <p:nvPr/>
          </p:nvSpPr>
          <p:spPr bwMode="auto">
            <a:xfrm flipH="1">
              <a:off x="3557" y="3495"/>
              <a:ext cx="27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2" name="Line 78"/>
            <p:cNvSpPr>
              <a:spLocks noChangeShapeType="1"/>
            </p:cNvSpPr>
            <p:nvPr/>
          </p:nvSpPr>
          <p:spPr bwMode="auto">
            <a:xfrm flipH="1">
              <a:off x="3557" y="3495"/>
              <a:ext cx="209"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3" name="Line 79"/>
            <p:cNvSpPr>
              <a:spLocks noChangeShapeType="1"/>
            </p:cNvSpPr>
            <p:nvPr/>
          </p:nvSpPr>
          <p:spPr bwMode="auto">
            <a:xfrm flipH="1">
              <a:off x="3557" y="3495"/>
              <a:ext cx="14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4" name="Line 80"/>
            <p:cNvSpPr>
              <a:spLocks noChangeShapeType="1"/>
            </p:cNvSpPr>
            <p:nvPr/>
          </p:nvSpPr>
          <p:spPr bwMode="auto">
            <a:xfrm flipH="1">
              <a:off x="3557" y="3495"/>
              <a:ext cx="71"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5" name="Line 81"/>
            <p:cNvSpPr>
              <a:spLocks noChangeShapeType="1"/>
            </p:cNvSpPr>
            <p:nvPr/>
          </p:nvSpPr>
          <p:spPr bwMode="auto">
            <a:xfrm flipH="1">
              <a:off x="3557" y="3495"/>
              <a:ext cx="48"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6" name="Line 82"/>
            <p:cNvSpPr>
              <a:spLocks noChangeShapeType="1"/>
            </p:cNvSpPr>
            <p:nvPr/>
          </p:nvSpPr>
          <p:spPr bwMode="auto">
            <a:xfrm>
              <a:off x="3557" y="3495"/>
              <a:ext cx="0"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7" name="Line 83"/>
            <p:cNvSpPr>
              <a:spLocks noChangeShapeType="1"/>
            </p:cNvSpPr>
            <p:nvPr/>
          </p:nvSpPr>
          <p:spPr bwMode="auto">
            <a:xfrm>
              <a:off x="3490" y="3495"/>
              <a:ext cx="67"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8" name="Line 84"/>
            <p:cNvSpPr>
              <a:spLocks noChangeShapeType="1"/>
            </p:cNvSpPr>
            <p:nvPr/>
          </p:nvSpPr>
          <p:spPr bwMode="auto">
            <a:xfrm>
              <a:off x="3304" y="3495"/>
              <a:ext cx="253"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29" name="Line 85"/>
            <p:cNvSpPr>
              <a:spLocks noChangeShapeType="1"/>
            </p:cNvSpPr>
            <p:nvPr/>
          </p:nvSpPr>
          <p:spPr bwMode="auto">
            <a:xfrm>
              <a:off x="3212" y="3495"/>
              <a:ext cx="345" cy="192"/>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30" name="Line 86"/>
            <p:cNvSpPr>
              <a:spLocks noChangeShapeType="1"/>
            </p:cNvSpPr>
            <p:nvPr/>
          </p:nvSpPr>
          <p:spPr bwMode="auto">
            <a:xfrm>
              <a:off x="3564" y="3891"/>
              <a:ext cx="0" cy="144"/>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sp>
        <p:nvSpPr>
          <p:cNvPr id="927835" name="Text Box 91"/>
          <p:cNvSpPr txBox="1">
            <a:spLocks noChangeArrowheads="1"/>
          </p:cNvSpPr>
          <p:nvPr/>
        </p:nvSpPr>
        <p:spPr bwMode="auto">
          <a:xfrm>
            <a:off x="5715000" y="6375400"/>
            <a:ext cx="36147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clauses with 3 literals</a:t>
            </a:r>
          </a:p>
        </p:txBody>
      </p:sp>
      <p:grpSp>
        <p:nvGrpSpPr>
          <p:cNvPr id="9" name="Group 93"/>
          <p:cNvGrpSpPr>
            <a:grpSpLocks/>
          </p:cNvGrpSpPr>
          <p:nvPr/>
        </p:nvGrpSpPr>
        <p:grpSpPr bwMode="auto">
          <a:xfrm>
            <a:off x="2889250" y="4800600"/>
            <a:ext cx="5899150" cy="754063"/>
            <a:chOff x="1820" y="3024"/>
            <a:chExt cx="3716" cy="475"/>
          </a:xfrm>
        </p:grpSpPr>
        <p:sp>
          <p:nvSpPr>
            <p:cNvPr id="927832" name="Line 88"/>
            <p:cNvSpPr>
              <a:spLocks noChangeShapeType="1"/>
            </p:cNvSpPr>
            <p:nvPr/>
          </p:nvSpPr>
          <p:spPr bwMode="auto">
            <a:xfrm flipH="1">
              <a:off x="2640" y="3036"/>
              <a:ext cx="1409" cy="228"/>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27833" name="Line 89"/>
            <p:cNvSpPr>
              <a:spLocks noChangeShapeType="1"/>
            </p:cNvSpPr>
            <p:nvPr/>
          </p:nvSpPr>
          <p:spPr bwMode="auto">
            <a:xfrm flipH="1">
              <a:off x="3800" y="3036"/>
              <a:ext cx="356" cy="228"/>
            </a:xfrm>
            <a:prstGeom prst="line">
              <a:avLst/>
            </a:prstGeom>
            <a:noFill/>
            <a:ln w="12700" cap="sq">
              <a:solidFill>
                <a:schemeClr val="tx1"/>
              </a:solidFill>
              <a:round/>
              <a:headEnd/>
              <a:tailEnd/>
            </a:ln>
            <a:effectLst/>
          </p:spPr>
          <p:txBody>
            <a:bodyPr lIns="274320" rIns="274320">
              <a:spAutoFit/>
            </a:bodyPr>
            <a:lstStyle/>
            <a:p>
              <a:pPr>
                <a:defRPr/>
              </a:pPr>
              <a:endParaRPr lang="en-CA"/>
            </a:p>
          </p:txBody>
        </p:sp>
        <p:sp>
          <p:nvSpPr>
            <p:cNvPr id="95246" name="Text Box 90"/>
            <p:cNvSpPr txBox="1">
              <a:spLocks noChangeArrowheads="1"/>
            </p:cNvSpPr>
            <p:nvPr/>
          </p:nvSpPr>
          <p:spPr bwMode="auto">
            <a:xfrm>
              <a:off x="1820" y="3172"/>
              <a:ext cx="37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rgbClr val="FF00FF"/>
                  </a:solidFill>
                  <a:effectLst/>
                </a:rPr>
                <a:t>x</a:t>
              </a:r>
              <a:r>
                <a:rPr lang="en-US" altLang="en-US" baseline="-25000">
                  <a:solidFill>
                    <a:srgbClr val="FF00FF"/>
                  </a:solidFill>
                  <a:effectLst/>
                </a:rPr>
                <a:t>&lt;u, r&gt;</a:t>
              </a:r>
              <a:r>
                <a:rPr lang="en-US" altLang="en-US">
                  <a:solidFill>
                    <a:srgbClr val="FF00FF"/>
                  </a:solidFill>
                  <a:effectLst/>
                </a:rPr>
                <a:t> </a:t>
              </a:r>
              <a:r>
                <a:rPr lang="en-US" altLang="en-US">
                  <a:effectLst/>
                </a:rPr>
                <a:t>=</a:t>
              </a:r>
              <a:r>
                <a:rPr lang="en-US" altLang="en-US">
                  <a:solidFill>
                    <a:srgbClr val="66FF33"/>
                  </a:solidFill>
                  <a:effectLst/>
                </a:rPr>
                <a:t>T</a:t>
              </a:r>
              <a:r>
                <a:rPr lang="en-US" altLang="en-US">
                  <a:effectLst/>
                </a:rPr>
                <a:t> OR</a:t>
              </a:r>
              <a:r>
                <a:rPr lang="en-US" altLang="en-US">
                  <a:solidFill>
                    <a:srgbClr val="FF00FF"/>
                  </a:solidFill>
                  <a:effectLst/>
                </a:rPr>
                <a:t> x</a:t>
              </a:r>
              <a:r>
                <a:rPr lang="en-US" altLang="en-US" baseline="-25000">
                  <a:solidFill>
                    <a:srgbClr val="FF00FF"/>
                  </a:solidFill>
                  <a:effectLst/>
                </a:rPr>
                <a:t>&lt;u, g&gt;</a:t>
              </a:r>
              <a:r>
                <a:rPr lang="en-US" altLang="en-US">
                  <a:effectLst/>
                </a:rPr>
                <a:t>=</a:t>
              </a:r>
              <a:r>
                <a:rPr lang="en-US" altLang="en-US">
                  <a:solidFill>
                    <a:srgbClr val="66FF33"/>
                  </a:solidFill>
                  <a:effectLst/>
                </a:rPr>
                <a:t>T</a:t>
              </a:r>
              <a:r>
                <a:rPr lang="en-US" altLang="en-US">
                  <a:effectLst/>
                </a:rPr>
                <a:t>  OR</a:t>
              </a:r>
              <a:r>
                <a:rPr lang="en-US" altLang="en-US">
                  <a:solidFill>
                    <a:srgbClr val="FF00FF"/>
                  </a:solidFill>
                  <a:effectLst/>
                </a:rPr>
                <a:t>  x</a:t>
              </a:r>
              <a:r>
                <a:rPr lang="en-US" altLang="en-US" baseline="-25000">
                  <a:solidFill>
                    <a:srgbClr val="FF00FF"/>
                  </a:solidFill>
                  <a:effectLst/>
                </a:rPr>
                <a:t>&lt;u, b&gt;</a:t>
              </a:r>
              <a:r>
                <a:rPr lang="en-US" altLang="en-US">
                  <a:effectLst/>
                </a:rPr>
                <a:t>=</a:t>
              </a:r>
              <a:r>
                <a:rPr lang="en-US" altLang="en-US">
                  <a:solidFill>
                    <a:srgbClr val="66FF33"/>
                  </a:solidFill>
                  <a:effectLst/>
                </a:rPr>
                <a:t>T</a:t>
              </a:r>
              <a:r>
                <a:rPr lang="en-US" altLang="en-US">
                  <a:effectLst/>
                </a:rPr>
                <a:t> </a:t>
              </a:r>
            </a:p>
          </p:txBody>
        </p:sp>
        <p:sp>
          <p:nvSpPr>
            <p:cNvPr id="927836" name="Line 92"/>
            <p:cNvSpPr>
              <a:spLocks noChangeShapeType="1"/>
            </p:cNvSpPr>
            <p:nvPr/>
          </p:nvSpPr>
          <p:spPr bwMode="auto">
            <a:xfrm>
              <a:off x="4475" y="3024"/>
              <a:ext cx="565" cy="240"/>
            </a:xfrm>
            <a:prstGeom prst="line">
              <a:avLst/>
            </a:prstGeom>
            <a:noFill/>
            <a:ln w="12700" cap="sq">
              <a:solidFill>
                <a:schemeClr val="tx1"/>
              </a:solidFill>
              <a:round/>
              <a:headEnd/>
              <a:tailEnd/>
            </a:ln>
            <a:effectLst/>
          </p:spPr>
          <p:txBody>
            <a:bodyPr lIns="274320" rIns="274320">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27835"/>
                                        </p:tgtEl>
                                        <p:attrNameLst>
                                          <p:attrName>style.visibility</p:attrName>
                                        </p:attrNameLst>
                                      </p:cBhvr>
                                      <p:to>
                                        <p:strVal val="visible"/>
                                      </p:to>
                                    </p:set>
                                    <p:anim calcmode="lin" valueType="num">
                                      <p:cBhvr additive="base">
                                        <p:cTn id="19" dur="500" fill="hold"/>
                                        <p:tgtEl>
                                          <p:spTgt spid="927835"/>
                                        </p:tgtEl>
                                        <p:attrNameLst>
                                          <p:attrName>ppt_x</p:attrName>
                                        </p:attrNameLst>
                                      </p:cBhvr>
                                      <p:tavLst>
                                        <p:tav tm="0">
                                          <p:val>
                                            <p:strVal val="#ppt_x"/>
                                          </p:val>
                                        </p:tav>
                                        <p:tav tm="100000">
                                          <p:val>
                                            <p:strVal val="#ppt_x"/>
                                          </p:val>
                                        </p:tav>
                                      </p:tavLst>
                                    </p:anim>
                                    <p:anim calcmode="lin" valueType="num">
                                      <p:cBhvr additive="base">
                                        <p:cTn id="20" dur="500" fill="hold"/>
                                        <p:tgtEl>
                                          <p:spTgt spid="9278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783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6759575" y="2660650"/>
            <a:ext cx="1927225" cy="4044950"/>
            <a:chOff x="4194" y="1993"/>
            <a:chExt cx="1422" cy="2643"/>
          </a:xfrm>
        </p:grpSpPr>
        <p:pic>
          <p:nvPicPr>
            <p:cNvPr id="96278"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96279" name="Text Box 4"/>
            <p:cNvSpPr txBox="1">
              <a:spLocks noChangeArrowheads="1"/>
            </p:cNvSpPr>
            <p:nvPr/>
          </p:nvSpPr>
          <p:spPr bwMode="auto">
            <a:xfrm>
              <a:off x="4194" y="3612"/>
              <a:ext cx="1422" cy="1024"/>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GIVEN: </a:t>
              </a:r>
              <a:r>
                <a:rPr lang="en-US" altLang="en-US" sz="2400">
                  <a:effectLst/>
                  <a:latin typeface="Arial Rounded MT Bold" pitchFamily="34" charset="0"/>
                </a:rPr>
                <a:t>Alg for circuit problem</a:t>
              </a:r>
            </a:p>
          </p:txBody>
        </p:sp>
      </p:grpSp>
      <p:grpSp>
        <p:nvGrpSpPr>
          <p:cNvPr id="96259" name="Group 5"/>
          <p:cNvGrpSpPr>
            <a:grpSpLocks/>
          </p:cNvGrpSpPr>
          <p:nvPr/>
        </p:nvGrpSpPr>
        <p:grpSpPr bwMode="auto">
          <a:xfrm>
            <a:off x="1447800" y="2660650"/>
            <a:ext cx="1981200" cy="3557588"/>
            <a:chOff x="912" y="1676"/>
            <a:chExt cx="1248" cy="2241"/>
          </a:xfrm>
        </p:grpSpPr>
        <p:pic>
          <p:nvPicPr>
            <p:cNvPr id="96276" name="Picture 6"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2" y="1676"/>
              <a:ext cx="1248" cy="1487"/>
            </a:xfrm>
            <a:prstGeom prst="rect">
              <a:avLst/>
            </a:prstGeom>
            <a:solidFill>
              <a:schemeClr val="bg2"/>
            </a:solidFill>
            <a:ln w="9525">
              <a:solidFill>
                <a:schemeClr val="tx1"/>
              </a:solidFill>
              <a:miter lim="800000"/>
              <a:headEnd/>
              <a:tailEnd/>
            </a:ln>
          </p:spPr>
        </p:pic>
        <p:sp>
          <p:nvSpPr>
            <p:cNvPr id="96277" name="Text Box 7"/>
            <p:cNvSpPr txBox="1">
              <a:spLocks noChangeArrowheads="1"/>
            </p:cNvSpPr>
            <p:nvPr/>
          </p:nvSpPr>
          <p:spPr bwMode="auto">
            <a:xfrm>
              <a:off x="912" y="3161"/>
              <a:ext cx="1248" cy="756"/>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pPr>
              <a:r>
                <a:rPr lang="en-US" altLang="en-US" sz="2400">
                  <a:solidFill>
                    <a:schemeClr val="tx2"/>
                  </a:solidFill>
                  <a:effectLst/>
                  <a:latin typeface="Arial Rounded MT Bold" pitchFamily="34" charset="0"/>
                </a:rPr>
                <a:t>BUILD:</a:t>
              </a:r>
              <a:br>
                <a:rPr lang="en-US" altLang="en-US" sz="2400">
                  <a:solidFill>
                    <a:schemeClr val="tx2"/>
                  </a:solidFill>
                  <a:effectLst/>
                  <a:latin typeface="Arial Rounded MT Bold" pitchFamily="34" charset="0"/>
                </a:rPr>
              </a:br>
              <a:r>
                <a:rPr lang="en-US" altLang="en-US" sz="2400">
                  <a:effectLst/>
                  <a:latin typeface="Arial Rounded MT Bold" pitchFamily="34" charset="0"/>
                </a:rPr>
                <a:t>Opt.</a:t>
              </a:r>
              <a:br>
                <a:rPr lang="en-US" altLang="en-US" sz="2400">
                  <a:effectLst/>
                  <a:latin typeface="Arial Rounded MT Bold" pitchFamily="34" charset="0"/>
                </a:rPr>
              </a:br>
              <a:r>
                <a:rPr lang="en-US" altLang="en-US" sz="2400">
                  <a:effectLst/>
                  <a:latin typeface="Arial Rounded MT Bold" pitchFamily="34" charset="0"/>
                </a:rPr>
                <a:t>problem</a:t>
              </a:r>
            </a:p>
          </p:txBody>
        </p:sp>
      </p:grpSp>
      <p:grpSp>
        <p:nvGrpSpPr>
          <p:cNvPr id="4" name="Group 8"/>
          <p:cNvGrpSpPr>
            <a:grpSpLocks/>
          </p:cNvGrpSpPr>
          <p:nvPr/>
        </p:nvGrpSpPr>
        <p:grpSpPr bwMode="auto">
          <a:xfrm>
            <a:off x="-457200" y="984250"/>
            <a:ext cx="3429000" cy="2286000"/>
            <a:chOff x="0" y="720"/>
            <a:chExt cx="2160" cy="1440"/>
          </a:xfrm>
        </p:grpSpPr>
        <p:sp>
          <p:nvSpPr>
            <p:cNvPr id="96274" name="Text Box 9"/>
            <p:cNvSpPr txBox="1">
              <a:spLocks noChangeArrowheads="1"/>
            </p:cNvSpPr>
            <p:nvPr/>
          </p:nvSpPr>
          <p:spPr bwMode="auto">
            <a:xfrm>
              <a:off x="0" y="720"/>
              <a:ext cx="216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
              </a:r>
              <a:br>
                <a:rPr lang="en-US" altLang="en-US">
                  <a:effectLst/>
                  <a:latin typeface="Arial Rounded MT Bold" pitchFamily="34" charset="0"/>
                </a:rPr>
              </a:br>
              <a:r>
                <a:rPr lang="en-US" altLang="en-US">
                  <a:effectLst/>
                  <a:latin typeface="Arial Rounded MT Bold" pitchFamily="34" charset="0"/>
                </a:rPr>
                <a:t>     </a:t>
              </a:r>
              <a:r>
                <a:rPr lang="en-US" altLang="en-US">
                  <a:solidFill>
                    <a:srgbClr val="00FFCC"/>
                  </a:solidFill>
                  <a:effectLst/>
                  <a:latin typeface="Arial Rounded MT Bold" pitchFamily="34" charset="0"/>
                </a:rPr>
                <a:t> </a:t>
              </a:r>
              <a:r>
                <a:rPr lang="en-US" altLang="en-US">
                  <a:solidFill>
                    <a:srgbClr val="00FFCC"/>
                  </a:solidFill>
                  <a:effectLst/>
                </a:rPr>
                <a:t>I</a:t>
              </a:r>
            </a:p>
          </p:txBody>
        </p:sp>
        <p:sp>
          <p:nvSpPr>
            <p:cNvPr id="928778"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511550" y="5022850"/>
            <a:ext cx="2971800" cy="963613"/>
            <a:chOff x="2500" y="3264"/>
            <a:chExt cx="1872" cy="607"/>
          </a:xfrm>
        </p:grpSpPr>
        <p:sp>
          <p:nvSpPr>
            <p:cNvPr id="928780" name="Line 12"/>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96273" name="Text Box 13"/>
            <p:cNvSpPr txBox="1">
              <a:spLocks noChangeArrowheads="1"/>
            </p:cNvSpPr>
            <p:nvPr/>
          </p:nvSpPr>
          <p:spPr bwMode="auto">
            <a:xfrm>
              <a:off x="2807" y="3275"/>
              <a:ext cx="129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satisfiable </a:t>
              </a:r>
              <a:br>
                <a:rPr lang="en-US" altLang="en-US" b="1">
                  <a:solidFill>
                    <a:schemeClr val="accent2"/>
                  </a:solidFill>
                  <a:effectLst/>
                  <a:latin typeface="Arial Rounded MT Bold" pitchFamily="34" charset="0"/>
                </a:rPr>
              </a:br>
              <a:r>
                <a:rPr lang="en-US" altLang="en-US" b="1">
                  <a:solidFill>
                    <a:schemeClr val="accent2"/>
                  </a:solidFill>
                  <a:effectLst/>
                  <a:latin typeface="Arial Rounded MT Bold" pitchFamily="34" charset="0"/>
                </a:rPr>
                <a:t>or not</a:t>
              </a:r>
            </a:p>
          </p:txBody>
        </p:sp>
      </p:grpSp>
      <p:grpSp>
        <p:nvGrpSpPr>
          <p:cNvPr id="6" name="Group 14"/>
          <p:cNvGrpSpPr>
            <a:grpSpLocks/>
          </p:cNvGrpSpPr>
          <p:nvPr/>
        </p:nvGrpSpPr>
        <p:grpSpPr bwMode="auto">
          <a:xfrm>
            <a:off x="76200" y="1433513"/>
            <a:ext cx="2438400" cy="1379537"/>
            <a:chOff x="48" y="903"/>
            <a:chExt cx="1536" cy="869"/>
          </a:xfrm>
        </p:grpSpPr>
        <p:sp>
          <p:nvSpPr>
            <p:cNvPr id="928783" name="Freeform 15"/>
            <p:cNvSpPr>
              <a:spLocks/>
            </p:cNvSpPr>
            <p:nvPr/>
          </p:nvSpPr>
          <p:spPr bwMode="auto">
            <a:xfrm>
              <a:off x="526" y="13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96271" name="Text Box 16"/>
            <p:cNvSpPr txBox="1">
              <a:spLocks noChangeArrowheads="1"/>
            </p:cNvSpPr>
            <p:nvPr/>
          </p:nvSpPr>
          <p:spPr bwMode="auto">
            <a:xfrm>
              <a:off x="48" y="903"/>
              <a:ext cx="15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b="1">
                  <a:solidFill>
                    <a:schemeClr val="accent2"/>
                  </a:solidFill>
                  <a:effectLst/>
                  <a:latin typeface="Arial Rounded MT Bold" pitchFamily="34" charset="0"/>
                </a:rPr>
                <a:t>Yes/No</a:t>
              </a:r>
            </a:p>
          </p:txBody>
        </p:sp>
      </p:grpSp>
      <p:sp>
        <p:nvSpPr>
          <p:cNvPr id="96263" name="Text Box 17"/>
          <p:cNvSpPr txBox="1">
            <a:spLocks noChangeArrowheads="1"/>
          </p:cNvSpPr>
          <p:nvPr/>
        </p:nvSpPr>
        <p:spPr bwMode="auto">
          <a:xfrm>
            <a:off x="3160713" y="190500"/>
            <a:ext cx="28209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solidFill>
                  <a:schemeClr val="tx2"/>
                </a:solidFill>
                <a:effectLst/>
                <a:latin typeface="Arial Rounded MT Bold" pitchFamily="34" charset="0"/>
              </a:rPr>
              <a:t>Reduction</a:t>
            </a:r>
          </a:p>
        </p:txBody>
      </p:sp>
      <p:grpSp>
        <p:nvGrpSpPr>
          <p:cNvPr id="7" name="Group 18"/>
          <p:cNvGrpSpPr>
            <a:grpSpLocks/>
          </p:cNvGrpSpPr>
          <p:nvPr/>
        </p:nvGrpSpPr>
        <p:grpSpPr bwMode="auto">
          <a:xfrm>
            <a:off x="3511550" y="3513138"/>
            <a:ext cx="2971800" cy="595312"/>
            <a:chOff x="2212" y="2213"/>
            <a:chExt cx="1872" cy="375"/>
          </a:xfrm>
        </p:grpSpPr>
        <p:sp>
          <p:nvSpPr>
            <p:cNvPr id="928787" name="Line 19"/>
            <p:cNvSpPr>
              <a:spLocks noChangeShapeType="1"/>
            </p:cNvSpPr>
            <p:nvPr/>
          </p:nvSpPr>
          <p:spPr bwMode="auto">
            <a:xfrm>
              <a:off x="2212" y="25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sp>
          <p:nvSpPr>
            <p:cNvPr id="96269" name="Text Box 20"/>
            <p:cNvSpPr txBox="1">
              <a:spLocks noChangeArrowheads="1"/>
            </p:cNvSpPr>
            <p:nvPr/>
          </p:nvSpPr>
          <p:spPr bwMode="auto">
            <a:xfrm>
              <a:off x="2765" y="2213"/>
              <a:ext cx="61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V</a:t>
              </a:r>
              <a:r>
                <a:rPr lang="en-US" altLang="en-US" baseline="-25000">
                  <a:solidFill>
                    <a:srgbClr val="00FFCC"/>
                  </a:solidFill>
                  <a:effectLst/>
                </a:rPr>
                <a:t>G</a:t>
              </a:r>
            </a:p>
          </p:txBody>
        </p:sp>
      </p:grpSp>
      <p:sp>
        <p:nvSpPr>
          <p:cNvPr id="928789" name="Text Box 21"/>
          <p:cNvSpPr txBox="1">
            <a:spLocks noChangeArrowheads="1"/>
          </p:cNvSpPr>
          <p:nvPr/>
        </p:nvSpPr>
        <p:spPr bwMode="auto">
          <a:xfrm>
            <a:off x="1143000" y="1858963"/>
            <a:ext cx="64928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3200">
                <a:effectLst/>
                <a:sym typeface="Symbol" pitchFamily="18" charset="2"/>
              </a:rPr>
              <a:t>i.e.</a:t>
            </a:r>
            <a:r>
              <a:rPr lang="en-US" altLang="en-US" sz="3200">
                <a:effectLst/>
                <a:latin typeface="Symbol" pitchFamily="18" charset="2"/>
                <a:sym typeface="Symbol" pitchFamily="18" charset="2"/>
              </a:rPr>
              <a:t> </a:t>
            </a:r>
            <a:r>
              <a:rPr lang="en-US" altLang="en-US" sz="3200" b="1">
                <a:effectLst/>
              </a:rPr>
              <a:t> </a:t>
            </a:r>
            <a:r>
              <a:rPr lang="en-US" altLang="en-US" sz="3200">
                <a:solidFill>
                  <a:srgbClr val="00FFCC"/>
                </a:solidFill>
                <a:effectLst/>
              </a:rPr>
              <a:t>C</a:t>
            </a:r>
            <a:r>
              <a:rPr lang="en-US" altLang="en-US" sz="3200">
                <a:effectLst/>
              </a:rPr>
              <a:t>, </a:t>
            </a:r>
            <a:r>
              <a:rPr lang="en-US" altLang="en-US" sz="3200">
                <a:solidFill>
                  <a:srgbClr val="00FFCC"/>
                </a:solidFill>
                <a:effectLst/>
              </a:rPr>
              <a:t>C</a:t>
            </a:r>
            <a:r>
              <a:rPr lang="en-US" altLang="en-US" sz="3200">
                <a:effectLst/>
              </a:rPr>
              <a:t> is a valid 3-colouring for </a:t>
            </a:r>
            <a:r>
              <a:rPr lang="en-US" altLang="en-US" sz="3200">
                <a:solidFill>
                  <a:srgbClr val="00FFCC"/>
                </a:solidFill>
                <a:effectLst/>
              </a:rPr>
              <a:t>G</a:t>
            </a:r>
            <a:r>
              <a:rPr lang="en-US" altLang="en-US" sz="3200">
                <a:effectLst/>
              </a:rPr>
              <a:t> </a:t>
            </a:r>
          </a:p>
        </p:txBody>
      </p:sp>
      <p:sp>
        <p:nvSpPr>
          <p:cNvPr id="928790" name="Text Box 22"/>
          <p:cNvSpPr txBox="1">
            <a:spLocks noChangeArrowheads="1"/>
          </p:cNvSpPr>
          <p:nvPr/>
        </p:nvSpPr>
        <p:spPr bwMode="auto">
          <a:xfrm>
            <a:off x="3886200" y="5867400"/>
            <a:ext cx="25415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effectLst/>
                <a:sym typeface="Symbol" pitchFamily="18" charset="2"/>
              </a:rPr>
              <a:t>i.e.</a:t>
            </a:r>
            <a:r>
              <a:rPr lang="en-US" altLang="en-US">
                <a:effectLst/>
                <a:latin typeface="Comic Sans MS" pitchFamily="66" charset="0"/>
                <a:sym typeface="Symbol" pitchFamily="18" charset="2"/>
              </a:rPr>
              <a:t> </a:t>
            </a:r>
            <a:r>
              <a:rPr lang="en-US" altLang="en-US" sz="3200">
                <a:effectLst/>
                <a:latin typeface="Symbol" pitchFamily="18" charset="2"/>
                <a:sym typeface="Symbol" pitchFamily="18" charset="2"/>
              </a:rPr>
              <a:t></a:t>
            </a:r>
            <a:r>
              <a:rPr lang="en-US" altLang="en-US" sz="3200" b="1">
                <a:effectLst/>
              </a:rPr>
              <a:t> </a:t>
            </a:r>
            <a:r>
              <a:rPr lang="en-US" altLang="en-US" sz="3200">
                <a:effectLst/>
              </a:rPr>
              <a:t>X, </a:t>
            </a:r>
            <a:r>
              <a:rPr lang="en-US" altLang="en-US">
                <a:solidFill>
                  <a:srgbClr val="FF00FF"/>
                </a:solidFill>
                <a:effectLst/>
              </a:rPr>
              <a:t>V</a:t>
            </a:r>
            <a:r>
              <a:rPr lang="en-US" altLang="en-US" baseline="-25000">
                <a:solidFill>
                  <a:srgbClr val="00FFCC"/>
                </a:solidFill>
                <a:effectLst/>
              </a:rPr>
              <a:t>G</a:t>
            </a:r>
            <a:r>
              <a:rPr lang="en-US" altLang="en-US" sz="3200">
                <a:solidFill>
                  <a:srgbClr val="FF00FF"/>
                </a:solidFill>
                <a:effectLst/>
              </a:rPr>
              <a:t>(</a:t>
            </a:r>
            <a:r>
              <a:rPr lang="en-US" altLang="en-US" sz="3200">
                <a:effectLst/>
              </a:rPr>
              <a:t>X</a:t>
            </a:r>
            <a:r>
              <a:rPr lang="en-US" altLang="en-US" sz="3200">
                <a:solidFill>
                  <a:srgbClr val="FF00FF"/>
                </a:solidFill>
                <a:effectLst/>
              </a:rPr>
              <a:t>)</a:t>
            </a:r>
          </a:p>
        </p:txBody>
      </p:sp>
      <p:sp>
        <p:nvSpPr>
          <p:cNvPr id="96267" name="Rectangle 23"/>
          <p:cNvSpPr>
            <a:spLocks noChangeArrowheads="1"/>
          </p:cNvSpPr>
          <p:nvPr/>
        </p:nvSpPr>
        <p:spPr bwMode="auto">
          <a:xfrm>
            <a:off x="3322638" y="704850"/>
            <a:ext cx="32305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a:solidFill>
                  <a:schemeClr val="tx2"/>
                </a:solidFill>
                <a:effectLst/>
              </a:rPr>
              <a:t>3-SAT</a:t>
            </a:r>
            <a:endParaRPr lang="en-US" altLang="en-US" sz="32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28790"/>
                                        </p:tgtEl>
                                        <p:attrNameLst>
                                          <p:attrName>style.visibility</p:attrName>
                                        </p:attrNameLst>
                                      </p:cBhvr>
                                      <p:to>
                                        <p:strVal val="visible"/>
                                      </p:to>
                                    </p:set>
                                    <p:anim calcmode="lin" valueType="num">
                                      <p:cBhvr additive="base">
                                        <p:cTn id="25" dur="500" fill="hold"/>
                                        <p:tgtEl>
                                          <p:spTgt spid="928790"/>
                                        </p:tgtEl>
                                        <p:attrNameLst>
                                          <p:attrName>ppt_x</p:attrName>
                                        </p:attrNameLst>
                                      </p:cBhvr>
                                      <p:tavLst>
                                        <p:tav tm="0">
                                          <p:val>
                                            <p:strVal val="#ppt_x"/>
                                          </p:val>
                                        </p:tav>
                                        <p:tav tm="100000">
                                          <p:val>
                                            <p:strVal val="#ppt_x"/>
                                          </p:val>
                                        </p:tav>
                                      </p:tavLst>
                                    </p:anim>
                                    <p:anim calcmode="lin" valueType="num">
                                      <p:cBhvr additive="base">
                                        <p:cTn id="26" dur="500" fill="hold"/>
                                        <p:tgtEl>
                                          <p:spTgt spid="92879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6"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928789"/>
                                        </p:tgtEl>
                                        <p:attrNameLst>
                                          <p:attrName>style.visibility</p:attrName>
                                        </p:attrNameLst>
                                      </p:cBhvr>
                                      <p:to>
                                        <p:strVal val="visible"/>
                                      </p:to>
                                    </p:set>
                                    <p:anim calcmode="lin" valueType="num">
                                      <p:cBhvr additive="base">
                                        <p:cTn id="37" dur="500" fill="hold"/>
                                        <p:tgtEl>
                                          <p:spTgt spid="928789"/>
                                        </p:tgtEl>
                                        <p:attrNameLst>
                                          <p:attrName>ppt_x</p:attrName>
                                        </p:attrNameLst>
                                      </p:cBhvr>
                                      <p:tavLst>
                                        <p:tav tm="0">
                                          <p:val>
                                            <p:strVal val="1+#ppt_w/2"/>
                                          </p:val>
                                        </p:tav>
                                        <p:tav tm="100000">
                                          <p:val>
                                            <p:strVal val="#ppt_x"/>
                                          </p:val>
                                        </p:tav>
                                      </p:tavLst>
                                    </p:anim>
                                    <p:anim calcmode="lin" valueType="num">
                                      <p:cBhvr additive="base">
                                        <p:cTn id="38" dur="500" fill="hold"/>
                                        <p:tgtEl>
                                          <p:spTgt spid="9287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8789" grpId="0"/>
      <p:bldP spid="92879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3419475" y="1949450"/>
            <a:ext cx="1990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Graph </a:t>
            </a:r>
            <a:br>
              <a:rPr lang="en-US" altLang="en-US">
                <a:solidFill>
                  <a:schemeClr val="tx2"/>
                </a:solidFill>
                <a:effectLst/>
              </a:rPr>
            </a:br>
            <a:r>
              <a:rPr lang="en-US" altLang="en-US">
                <a:solidFill>
                  <a:schemeClr val="tx2"/>
                </a:solidFill>
                <a:effectLst/>
              </a:rPr>
              <a:t>Colouring</a:t>
            </a:r>
          </a:p>
        </p:txBody>
      </p:sp>
      <p:sp>
        <p:nvSpPr>
          <p:cNvPr id="97283" name="Text Box 3"/>
          <p:cNvSpPr txBox="1">
            <a:spLocks noChangeArrowheads="1"/>
          </p:cNvSpPr>
          <p:nvPr/>
        </p:nvSpPr>
        <p:spPr bwMode="auto">
          <a:xfrm>
            <a:off x="609600" y="2133600"/>
            <a:ext cx="214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Scheduling</a:t>
            </a:r>
          </a:p>
        </p:txBody>
      </p:sp>
      <p:sp>
        <p:nvSpPr>
          <p:cNvPr id="922628" name="Line 4"/>
          <p:cNvSpPr>
            <a:spLocks noChangeShapeType="1"/>
          </p:cNvSpPr>
          <p:nvPr/>
        </p:nvSpPr>
        <p:spPr bwMode="auto">
          <a:xfrm>
            <a:off x="2667000" y="2366963"/>
            <a:ext cx="990600"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22629" name="Line 5"/>
          <p:cNvSpPr>
            <a:spLocks noChangeShapeType="1"/>
          </p:cNvSpPr>
          <p:nvPr/>
        </p:nvSpPr>
        <p:spPr bwMode="auto">
          <a:xfrm flipH="1">
            <a:off x="2619375" y="2486025"/>
            <a:ext cx="990600" cy="0"/>
          </a:xfrm>
          <a:prstGeom prst="line">
            <a:avLst/>
          </a:prstGeom>
          <a:noFill/>
          <a:ln w="38100">
            <a:solidFill>
              <a:srgbClr val="FF5050"/>
            </a:solidFill>
            <a:round/>
            <a:headEnd/>
            <a:tailEnd type="triangle" w="med" len="med"/>
          </a:ln>
          <a:effectLst/>
        </p:spPr>
        <p:txBody>
          <a:bodyPr/>
          <a:lstStyle/>
          <a:p>
            <a:pPr>
              <a:defRPr/>
            </a:pPr>
            <a:endParaRPr lang="en-CA"/>
          </a:p>
        </p:txBody>
      </p:sp>
      <p:grpSp>
        <p:nvGrpSpPr>
          <p:cNvPr id="97286" name="Group 6"/>
          <p:cNvGrpSpPr>
            <a:grpSpLocks/>
          </p:cNvGrpSpPr>
          <p:nvPr/>
        </p:nvGrpSpPr>
        <p:grpSpPr bwMode="auto">
          <a:xfrm>
            <a:off x="838200" y="4038600"/>
            <a:ext cx="5000625" cy="519113"/>
            <a:chOff x="528" y="2544"/>
            <a:chExt cx="3150" cy="327"/>
          </a:xfrm>
        </p:grpSpPr>
        <p:sp>
          <p:nvSpPr>
            <p:cNvPr id="97310" name="Text Box 7"/>
            <p:cNvSpPr txBox="1">
              <a:spLocks noChangeArrowheads="1"/>
            </p:cNvSpPr>
            <p:nvPr/>
          </p:nvSpPr>
          <p:spPr bwMode="auto">
            <a:xfrm>
              <a:off x="528" y="2544"/>
              <a:ext cx="9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Clique</a:t>
              </a:r>
            </a:p>
          </p:txBody>
        </p:sp>
        <p:sp>
          <p:nvSpPr>
            <p:cNvPr id="97311" name="Text Box 8"/>
            <p:cNvSpPr txBox="1">
              <a:spLocks noChangeArrowheads="1"/>
            </p:cNvSpPr>
            <p:nvPr/>
          </p:nvSpPr>
          <p:spPr bwMode="auto">
            <a:xfrm>
              <a:off x="1884" y="2544"/>
              <a:ext cx="17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Independent Set</a:t>
              </a:r>
            </a:p>
          </p:txBody>
        </p:sp>
        <p:sp>
          <p:nvSpPr>
            <p:cNvPr id="922633" name="Line 9"/>
            <p:cNvSpPr>
              <a:spLocks noChangeShapeType="1"/>
            </p:cNvSpPr>
            <p:nvPr/>
          </p:nvSpPr>
          <p:spPr bwMode="auto">
            <a:xfrm>
              <a:off x="1374" y="2679"/>
              <a:ext cx="624" cy="0"/>
            </a:xfrm>
            <a:prstGeom prst="line">
              <a:avLst/>
            </a:prstGeom>
            <a:noFill/>
            <a:ln w="38100">
              <a:solidFill>
                <a:srgbClr val="FF5050"/>
              </a:solidFill>
              <a:round/>
              <a:headEnd/>
              <a:tailEnd type="triangle" w="med" len="med"/>
            </a:ln>
            <a:effectLst/>
          </p:spPr>
          <p:txBody>
            <a:bodyPr/>
            <a:lstStyle/>
            <a:p>
              <a:pPr>
                <a:defRPr/>
              </a:pPr>
              <a:endParaRPr lang="en-CA"/>
            </a:p>
          </p:txBody>
        </p:sp>
        <p:sp>
          <p:nvSpPr>
            <p:cNvPr id="922634" name="Line 10"/>
            <p:cNvSpPr>
              <a:spLocks noChangeShapeType="1"/>
            </p:cNvSpPr>
            <p:nvPr/>
          </p:nvSpPr>
          <p:spPr bwMode="auto">
            <a:xfrm flipH="1">
              <a:off x="1344" y="2754"/>
              <a:ext cx="624" cy="0"/>
            </a:xfrm>
            <a:prstGeom prst="line">
              <a:avLst/>
            </a:prstGeom>
            <a:noFill/>
            <a:ln w="38100">
              <a:solidFill>
                <a:srgbClr val="FF5050"/>
              </a:solidFill>
              <a:round/>
              <a:headEnd/>
              <a:tailEnd type="triangle" w="med" len="med"/>
            </a:ln>
            <a:effectLst/>
          </p:spPr>
          <p:txBody>
            <a:bodyPr/>
            <a:lstStyle/>
            <a:p>
              <a:pPr>
                <a:defRPr/>
              </a:pPr>
              <a:endParaRPr lang="en-CA"/>
            </a:p>
          </p:txBody>
        </p:sp>
      </p:grpSp>
      <p:sp>
        <p:nvSpPr>
          <p:cNvPr id="97287" name="Rectangle 11"/>
          <p:cNvSpPr>
            <a:spLocks noChangeArrowheads="1"/>
          </p:cNvSpPr>
          <p:nvPr/>
        </p:nvSpPr>
        <p:spPr bwMode="auto">
          <a:xfrm>
            <a:off x="3438525" y="0"/>
            <a:ext cx="2882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7288" name="Rectangle 12"/>
          <p:cNvSpPr>
            <a:spLocks noChangeArrowheads="1"/>
          </p:cNvSpPr>
          <p:nvPr/>
        </p:nvSpPr>
        <p:spPr bwMode="auto">
          <a:xfrm>
            <a:off x="2833688" y="533400"/>
            <a:ext cx="333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rPr>
              <a:t>or </a:t>
            </a:r>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a:solidFill>
                  <a:srgbClr val="00FFCC"/>
                </a:solidFill>
                <a:effectLst/>
              </a:rPr>
              <a:t>      </a:t>
            </a:r>
            <a:r>
              <a:rPr lang="en-US" altLang="en-US" sz="3200">
                <a:solidFill>
                  <a:schemeClr val="accent2"/>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sp>
        <p:nvSpPr>
          <p:cNvPr id="922637" name="Line 13"/>
          <p:cNvSpPr>
            <a:spLocks noChangeShapeType="1"/>
          </p:cNvSpPr>
          <p:nvPr/>
        </p:nvSpPr>
        <p:spPr bwMode="auto">
          <a:xfrm flipH="1">
            <a:off x="4343400" y="914400"/>
            <a:ext cx="838200" cy="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97290" name="Text Box 14"/>
          <p:cNvSpPr txBox="1">
            <a:spLocks noChangeArrowheads="1"/>
          </p:cNvSpPr>
          <p:nvPr/>
        </p:nvSpPr>
        <p:spPr bwMode="auto">
          <a:xfrm>
            <a:off x="6096000" y="1905000"/>
            <a:ext cx="236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solidFill>
                  <a:schemeClr val="tx2"/>
                </a:solidFill>
                <a:effectLst/>
              </a:rPr>
              <a:t>Circuit </a:t>
            </a:r>
            <a:br>
              <a:rPr lang="en-US" altLang="en-US">
                <a:solidFill>
                  <a:schemeClr val="tx2"/>
                </a:solidFill>
                <a:effectLst/>
              </a:rPr>
            </a:br>
            <a:r>
              <a:rPr lang="en-US" altLang="en-US">
                <a:solidFill>
                  <a:schemeClr val="tx2"/>
                </a:solidFill>
                <a:effectLst/>
              </a:rPr>
              <a:t>Satisfiability</a:t>
            </a:r>
          </a:p>
        </p:txBody>
      </p:sp>
      <p:grpSp>
        <p:nvGrpSpPr>
          <p:cNvPr id="97291" name="Group 15"/>
          <p:cNvGrpSpPr>
            <a:grpSpLocks/>
          </p:cNvGrpSpPr>
          <p:nvPr/>
        </p:nvGrpSpPr>
        <p:grpSpPr bwMode="auto">
          <a:xfrm>
            <a:off x="1716088" y="2362200"/>
            <a:ext cx="4625975" cy="1751013"/>
            <a:chOff x="1081" y="1488"/>
            <a:chExt cx="2914" cy="1103"/>
          </a:xfrm>
        </p:grpSpPr>
        <p:sp>
          <p:nvSpPr>
            <p:cNvPr id="922640" name="Freeform 16"/>
            <p:cNvSpPr>
              <a:spLocks/>
            </p:cNvSpPr>
            <p:nvPr/>
          </p:nvSpPr>
          <p:spPr bwMode="auto">
            <a:xfrm>
              <a:off x="1081" y="1757"/>
              <a:ext cx="2865" cy="807"/>
            </a:xfrm>
            <a:custGeom>
              <a:avLst/>
              <a:gdLst/>
              <a:ahLst/>
              <a:cxnLst>
                <a:cxn ang="0">
                  <a:pos x="2865" y="0"/>
                </a:cxn>
                <a:cxn ang="0">
                  <a:pos x="0" y="807"/>
                </a:cxn>
              </a:cxnLst>
              <a:rect l="0" t="0" r="r" b="b"/>
              <a:pathLst>
                <a:path w="2865" h="807">
                  <a:moveTo>
                    <a:pt x="2865" y="0"/>
                  </a:moveTo>
                  <a:lnTo>
                    <a:pt x="0" y="807"/>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nvGrpSpPr>
            <p:cNvPr id="97306" name="Group 17"/>
            <p:cNvGrpSpPr>
              <a:grpSpLocks/>
            </p:cNvGrpSpPr>
            <p:nvPr/>
          </p:nvGrpSpPr>
          <p:grpSpPr bwMode="auto">
            <a:xfrm>
              <a:off x="1248" y="1488"/>
              <a:ext cx="2747" cy="1103"/>
              <a:chOff x="1232" y="1488"/>
              <a:chExt cx="2747" cy="1103"/>
            </a:xfrm>
          </p:grpSpPr>
          <p:sp>
            <p:nvSpPr>
              <p:cNvPr id="922642" name="Line 18"/>
              <p:cNvSpPr>
                <a:spLocks noChangeShapeType="1"/>
              </p:cNvSpPr>
              <p:nvPr/>
            </p:nvSpPr>
            <p:spPr bwMode="auto">
              <a:xfrm>
                <a:off x="3369" y="1488"/>
                <a:ext cx="567"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22643" name="Freeform 19"/>
              <p:cNvSpPr>
                <a:spLocks/>
              </p:cNvSpPr>
              <p:nvPr/>
            </p:nvSpPr>
            <p:spPr bwMode="auto">
              <a:xfrm>
                <a:off x="2898" y="1820"/>
                <a:ext cx="1081" cy="771"/>
              </a:xfrm>
              <a:custGeom>
                <a:avLst/>
                <a:gdLst/>
                <a:ahLst/>
                <a:cxnLst>
                  <a:cxn ang="0">
                    <a:pos x="1081" y="0"/>
                  </a:cxn>
                  <a:cxn ang="0">
                    <a:pos x="0" y="771"/>
                  </a:cxn>
                </a:cxnLst>
                <a:rect l="0" t="0" r="r" b="b"/>
                <a:pathLst>
                  <a:path w="1081" h="771">
                    <a:moveTo>
                      <a:pt x="1081" y="0"/>
                    </a:moveTo>
                    <a:lnTo>
                      <a:pt x="0" y="771"/>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sp>
            <p:nvSpPr>
              <p:cNvPr id="922644" name="Freeform 20"/>
              <p:cNvSpPr>
                <a:spLocks/>
              </p:cNvSpPr>
              <p:nvPr/>
            </p:nvSpPr>
            <p:spPr bwMode="auto">
              <a:xfrm>
                <a:off x="1232" y="1669"/>
                <a:ext cx="2694" cy="319"/>
              </a:xfrm>
              <a:custGeom>
                <a:avLst/>
                <a:gdLst/>
                <a:ahLst/>
                <a:cxnLst>
                  <a:cxn ang="0">
                    <a:pos x="2694" y="27"/>
                  </a:cxn>
                  <a:cxn ang="0">
                    <a:pos x="1205" y="319"/>
                  </a:cxn>
                  <a:cxn ang="0">
                    <a:pos x="0" y="0"/>
                  </a:cxn>
                </a:cxnLst>
                <a:rect l="0" t="0" r="r" b="b"/>
                <a:pathLst>
                  <a:path w="2694" h="319">
                    <a:moveTo>
                      <a:pt x="2694" y="27"/>
                    </a:moveTo>
                    <a:lnTo>
                      <a:pt x="1205" y="319"/>
                    </a:lnTo>
                    <a:lnTo>
                      <a:pt x="0" y="0"/>
                    </a:lnTo>
                  </a:path>
                </a:pathLst>
              </a:custGeom>
              <a:noFill/>
              <a:ln w="38100" cap="sq" cmpd="sng">
                <a:solidFill>
                  <a:schemeClr val="hlink"/>
                </a:solidFill>
                <a:prstDash val="solid"/>
                <a:round/>
                <a:headEnd type="none" w="med" len="med"/>
                <a:tailEnd type="triangle" w="med" len="med"/>
              </a:ln>
              <a:effectLst/>
            </p:spPr>
            <p:txBody>
              <a:bodyPr lIns="274320" rIns="274320">
                <a:spAutoFit/>
              </a:bodyPr>
              <a:lstStyle/>
              <a:p>
                <a:pPr>
                  <a:defRPr/>
                </a:pPr>
                <a:endParaRPr lang="en-CA"/>
              </a:p>
            </p:txBody>
          </p:sp>
        </p:grpSp>
      </p:grpSp>
      <p:grpSp>
        <p:nvGrpSpPr>
          <p:cNvPr id="97292" name="Group 21"/>
          <p:cNvGrpSpPr>
            <a:grpSpLocks/>
          </p:cNvGrpSpPr>
          <p:nvPr/>
        </p:nvGrpSpPr>
        <p:grpSpPr bwMode="auto">
          <a:xfrm>
            <a:off x="5989638" y="3276600"/>
            <a:ext cx="3030537" cy="1219200"/>
            <a:chOff x="3773" y="2064"/>
            <a:chExt cx="1909" cy="768"/>
          </a:xfrm>
        </p:grpSpPr>
        <p:sp>
          <p:nvSpPr>
            <p:cNvPr id="97303" name="Text Box 22"/>
            <p:cNvSpPr txBox="1">
              <a:spLocks noChangeArrowheads="1"/>
            </p:cNvSpPr>
            <p:nvPr/>
          </p:nvSpPr>
          <p:spPr bwMode="auto">
            <a:xfrm>
              <a:off x="3773" y="2505"/>
              <a:ext cx="19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Any NP-Problem</a:t>
              </a:r>
            </a:p>
          </p:txBody>
        </p:sp>
        <p:sp>
          <p:nvSpPr>
            <p:cNvPr id="922647" name="Line 23"/>
            <p:cNvSpPr>
              <a:spLocks noChangeShapeType="1"/>
            </p:cNvSpPr>
            <p:nvPr/>
          </p:nvSpPr>
          <p:spPr bwMode="auto">
            <a:xfrm>
              <a:off x="4512" y="2064"/>
              <a:ext cx="0" cy="336"/>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sp>
        <p:nvSpPr>
          <p:cNvPr id="922655" name="Line 31"/>
          <p:cNvSpPr>
            <a:spLocks noChangeShapeType="1"/>
          </p:cNvSpPr>
          <p:nvPr/>
        </p:nvSpPr>
        <p:spPr bwMode="auto">
          <a:xfrm flipV="1">
            <a:off x="4343400" y="1676400"/>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97294" name="Text Box 54"/>
          <p:cNvSpPr txBox="1">
            <a:spLocks noChangeArrowheads="1"/>
          </p:cNvSpPr>
          <p:nvPr/>
        </p:nvSpPr>
        <p:spPr bwMode="auto">
          <a:xfrm>
            <a:off x="6405563" y="1295400"/>
            <a:ext cx="1519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3-SAT</a:t>
            </a:r>
          </a:p>
        </p:txBody>
      </p:sp>
      <p:sp>
        <p:nvSpPr>
          <p:cNvPr id="922679" name="Line 55"/>
          <p:cNvSpPr>
            <a:spLocks noChangeShapeType="1"/>
          </p:cNvSpPr>
          <p:nvPr/>
        </p:nvSpPr>
        <p:spPr bwMode="auto">
          <a:xfrm flipV="1">
            <a:off x="4876800" y="1600200"/>
            <a:ext cx="1752600" cy="0"/>
          </a:xfrm>
          <a:prstGeom prst="line">
            <a:avLst/>
          </a:prstGeom>
          <a:noFill/>
          <a:ln w="38100" cap="sq">
            <a:solidFill>
              <a:schemeClr val="hlink"/>
            </a:solidFill>
            <a:round/>
            <a:headEnd type="triangle" w="med" len="med"/>
            <a:tailEnd/>
          </a:ln>
          <a:effectLst/>
        </p:spPr>
        <p:txBody>
          <a:bodyPr lIns="274320" rIns="274320">
            <a:spAutoFit/>
          </a:bodyPr>
          <a:lstStyle/>
          <a:p>
            <a:pPr>
              <a:defRPr/>
            </a:pPr>
            <a:endParaRPr lang="en-CA"/>
          </a:p>
        </p:txBody>
      </p:sp>
      <p:sp>
        <p:nvSpPr>
          <p:cNvPr id="97296" name="Text Box 56"/>
          <p:cNvSpPr txBox="1">
            <a:spLocks noChangeArrowheads="1"/>
          </p:cNvSpPr>
          <p:nvPr/>
        </p:nvSpPr>
        <p:spPr bwMode="auto">
          <a:xfrm>
            <a:off x="3670300" y="1295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tx2"/>
                </a:solidFill>
                <a:effectLst/>
              </a:rPr>
              <a:t>3-Col</a:t>
            </a:r>
          </a:p>
        </p:txBody>
      </p:sp>
      <p:sp>
        <p:nvSpPr>
          <p:cNvPr id="922682" name="Line 58"/>
          <p:cNvSpPr>
            <a:spLocks noChangeShapeType="1"/>
          </p:cNvSpPr>
          <p:nvPr/>
        </p:nvSpPr>
        <p:spPr bwMode="auto">
          <a:xfrm flipV="1">
            <a:off x="7162800" y="1724025"/>
            <a:ext cx="0" cy="3810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grpSp>
        <p:nvGrpSpPr>
          <p:cNvPr id="6" name="Group 60"/>
          <p:cNvGrpSpPr>
            <a:grpSpLocks/>
          </p:cNvGrpSpPr>
          <p:nvPr/>
        </p:nvGrpSpPr>
        <p:grpSpPr bwMode="auto">
          <a:xfrm>
            <a:off x="4768850" y="1631950"/>
            <a:ext cx="2012950" cy="639763"/>
            <a:chOff x="3004" y="1028"/>
            <a:chExt cx="1268" cy="403"/>
          </a:xfrm>
        </p:grpSpPr>
        <p:sp>
          <p:nvSpPr>
            <p:cNvPr id="922654" name="Freeform 30"/>
            <p:cNvSpPr>
              <a:spLocks/>
            </p:cNvSpPr>
            <p:nvPr/>
          </p:nvSpPr>
          <p:spPr bwMode="auto">
            <a:xfrm>
              <a:off x="3004" y="1028"/>
              <a:ext cx="1268" cy="316"/>
            </a:xfrm>
            <a:custGeom>
              <a:avLst/>
              <a:gdLst/>
              <a:ahLst/>
              <a:cxnLst>
                <a:cxn ang="0">
                  <a:pos x="0" y="0"/>
                </a:cxn>
                <a:cxn ang="0">
                  <a:pos x="1268" y="316"/>
                </a:cxn>
              </a:cxnLst>
              <a:rect l="0" t="0" r="r" b="b"/>
              <a:pathLst>
                <a:path w="1268" h="316">
                  <a:moveTo>
                    <a:pt x="0" y="0"/>
                  </a:moveTo>
                  <a:lnTo>
                    <a:pt x="1268" y="316"/>
                  </a:lnTo>
                </a:path>
              </a:pathLst>
            </a:custGeom>
            <a:noFill/>
            <a:ln w="38100" cap="sq">
              <a:solidFill>
                <a:schemeClr val="hlink"/>
              </a:solidFill>
              <a:round/>
              <a:headEnd/>
              <a:tailEnd type="triangle" w="med" len="med"/>
            </a:ln>
            <a:effectLst/>
          </p:spPr>
          <p:txBody>
            <a:bodyPr lIns="274320" rIns="274320">
              <a:spAutoFit/>
            </a:bodyPr>
            <a:lstStyle/>
            <a:p>
              <a:pPr>
                <a:defRPr/>
              </a:pPr>
              <a:endParaRPr lang="en-CA"/>
            </a:p>
          </p:txBody>
        </p:sp>
        <p:sp>
          <p:nvSpPr>
            <p:cNvPr id="97302" name="Text Box 59"/>
            <p:cNvSpPr txBox="1">
              <a:spLocks noChangeArrowheads="1"/>
            </p:cNvSpPr>
            <p:nvPr/>
          </p:nvSpPr>
          <p:spPr bwMode="auto">
            <a:xfrm>
              <a:off x="3312" y="1104"/>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chemeClr val="hlink"/>
                  </a:solidFill>
                  <a:effectLst/>
                </a:rPr>
                <a:t>?</a:t>
              </a:r>
            </a:p>
          </p:txBody>
        </p:sp>
      </p:grpSp>
      <p:sp>
        <p:nvSpPr>
          <p:cNvPr id="922685" name="Text Box 61"/>
          <p:cNvSpPr txBox="1">
            <a:spLocks noChangeArrowheads="1"/>
          </p:cNvSpPr>
          <p:nvPr/>
        </p:nvSpPr>
        <p:spPr bwMode="auto">
          <a:xfrm>
            <a:off x="1760538" y="4997450"/>
            <a:ext cx="6697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This will prove that </a:t>
            </a:r>
            <a:r>
              <a:rPr lang="en-US" altLang="en-US">
                <a:solidFill>
                  <a:schemeClr val="tx2"/>
                </a:solidFill>
                <a:effectLst/>
              </a:rPr>
              <a:t>3-Col </a:t>
            </a:r>
            <a:r>
              <a:rPr lang="en-US" altLang="en-US">
                <a:effectLst/>
              </a:rPr>
              <a:t>is NP-Complete.</a:t>
            </a:r>
          </a:p>
        </p:txBody>
      </p:sp>
      <p:sp>
        <p:nvSpPr>
          <p:cNvPr id="922686" name="Text Box 62"/>
          <p:cNvSpPr txBox="1">
            <a:spLocks noChangeArrowheads="1"/>
          </p:cNvSpPr>
          <p:nvPr/>
        </p:nvSpPr>
        <p:spPr bwMode="auto">
          <a:xfrm>
            <a:off x="1752600" y="5486400"/>
            <a:ext cx="53784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And so are </a:t>
            </a:r>
            <a:r>
              <a:rPr lang="en-US" altLang="en-US">
                <a:solidFill>
                  <a:schemeClr val="tx2"/>
                </a:solidFill>
                <a:effectLst/>
              </a:rPr>
              <a:t>Scheduling, </a:t>
            </a:r>
            <a:br>
              <a:rPr lang="en-US" altLang="en-US">
                <a:solidFill>
                  <a:schemeClr val="tx2"/>
                </a:solidFill>
                <a:effectLst/>
              </a:rPr>
            </a:br>
            <a:r>
              <a:rPr lang="en-US" altLang="en-US">
                <a:solidFill>
                  <a:schemeClr val="tx2"/>
                </a:solidFill>
                <a:effectLst/>
              </a:rPr>
              <a:t>                  Graph-Colouring, </a:t>
            </a:r>
            <a:r>
              <a:rPr lang="en-US" altLang="en-US">
                <a:effectLst/>
              </a:rPr>
              <a:t>and</a:t>
            </a:r>
            <a:r>
              <a:rPr lang="en-US" altLang="en-US">
                <a:solidFill>
                  <a:schemeClr val="tx2"/>
                </a:solidFill>
                <a:effectLst/>
              </a:rPr>
              <a:t> </a:t>
            </a:r>
            <a:br>
              <a:rPr lang="en-US" altLang="en-US">
                <a:solidFill>
                  <a:schemeClr val="tx2"/>
                </a:solidFill>
                <a:effectLst/>
              </a:rPr>
            </a:br>
            <a:r>
              <a:rPr lang="en-US" altLang="en-US">
                <a:solidFill>
                  <a:schemeClr val="tx2"/>
                </a:solidFill>
                <a:effectLst/>
              </a:rPr>
              <a:t>                  3-SAT.</a:t>
            </a:r>
            <a:r>
              <a:rPr lang="en-US" altLang="en-US">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22679"/>
                                        </p:tgtEl>
                                        <p:attrNameLst>
                                          <p:attrName>style.visibility</p:attrName>
                                        </p:attrNameLst>
                                      </p:cBhvr>
                                      <p:to>
                                        <p:strVal val="visible"/>
                                      </p:to>
                                    </p:set>
                                    <p:anim calcmode="lin" valueType="num">
                                      <p:cBhvr additive="base">
                                        <p:cTn id="7" dur="500" fill="hold"/>
                                        <p:tgtEl>
                                          <p:spTgt spid="922679"/>
                                        </p:tgtEl>
                                        <p:attrNameLst>
                                          <p:attrName>ppt_x</p:attrName>
                                        </p:attrNameLst>
                                      </p:cBhvr>
                                      <p:tavLst>
                                        <p:tav tm="0">
                                          <p:val>
                                            <p:strVal val="#ppt_x"/>
                                          </p:val>
                                        </p:tav>
                                        <p:tav tm="100000">
                                          <p:val>
                                            <p:strVal val="#ppt_x"/>
                                          </p:val>
                                        </p:tav>
                                      </p:tavLst>
                                    </p:anim>
                                    <p:anim calcmode="lin" valueType="num">
                                      <p:cBhvr additive="base">
                                        <p:cTn id="8" dur="500" fill="hold"/>
                                        <p:tgtEl>
                                          <p:spTgt spid="92267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22685"/>
                                        </p:tgtEl>
                                        <p:attrNameLst>
                                          <p:attrName>style.visibility</p:attrName>
                                        </p:attrNameLst>
                                      </p:cBhvr>
                                      <p:to>
                                        <p:strVal val="visible"/>
                                      </p:to>
                                    </p:set>
                                    <p:anim calcmode="lin" valueType="num">
                                      <p:cBhvr additive="base">
                                        <p:cTn id="19" dur="500" fill="hold"/>
                                        <p:tgtEl>
                                          <p:spTgt spid="922685"/>
                                        </p:tgtEl>
                                        <p:attrNameLst>
                                          <p:attrName>ppt_x</p:attrName>
                                        </p:attrNameLst>
                                      </p:cBhvr>
                                      <p:tavLst>
                                        <p:tav tm="0">
                                          <p:val>
                                            <p:strVal val="#ppt_x"/>
                                          </p:val>
                                        </p:tav>
                                        <p:tav tm="100000">
                                          <p:val>
                                            <p:strVal val="#ppt_x"/>
                                          </p:val>
                                        </p:tav>
                                      </p:tavLst>
                                    </p:anim>
                                    <p:anim calcmode="lin" valueType="num">
                                      <p:cBhvr additive="base">
                                        <p:cTn id="20" dur="500" fill="hold"/>
                                        <p:tgtEl>
                                          <p:spTgt spid="92268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22686"/>
                                        </p:tgtEl>
                                        <p:attrNameLst>
                                          <p:attrName>style.visibility</p:attrName>
                                        </p:attrNameLst>
                                      </p:cBhvr>
                                      <p:to>
                                        <p:strVal val="visible"/>
                                      </p:to>
                                    </p:set>
                                    <p:anim calcmode="lin" valueType="num">
                                      <p:cBhvr additive="base">
                                        <p:cTn id="25" dur="500" fill="hold"/>
                                        <p:tgtEl>
                                          <p:spTgt spid="922686"/>
                                        </p:tgtEl>
                                        <p:attrNameLst>
                                          <p:attrName>ppt_x</p:attrName>
                                        </p:attrNameLst>
                                      </p:cBhvr>
                                      <p:tavLst>
                                        <p:tav tm="0">
                                          <p:val>
                                            <p:strVal val="#ppt_x"/>
                                          </p:val>
                                        </p:tav>
                                        <p:tav tm="100000">
                                          <p:val>
                                            <p:strVal val="#ppt_x"/>
                                          </p:val>
                                        </p:tav>
                                      </p:tavLst>
                                    </p:anim>
                                    <p:anim calcmode="lin" valueType="num">
                                      <p:cBhvr additive="base">
                                        <p:cTn id="26" dur="500" fill="hold"/>
                                        <p:tgtEl>
                                          <p:spTgt spid="9226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685" grpId="0"/>
      <p:bldP spid="92268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6"/>
          <p:cNvGrpSpPr>
            <a:grpSpLocks/>
          </p:cNvGrpSpPr>
          <p:nvPr/>
        </p:nvGrpSpPr>
        <p:grpSpPr bwMode="auto">
          <a:xfrm>
            <a:off x="228600" y="233363"/>
            <a:ext cx="4572000" cy="2890837"/>
            <a:chOff x="144" y="147"/>
            <a:chExt cx="2880" cy="1821"/>
          </a:xfrm>
        </p:grpSpPr>
        <p:grpSp>
          <p:nvGrpSpPr>
            <p:cNvPr id="98335" name="Group 102"/>
            <p:cNvGrpSpPr>
              <a:grpSpLocks/>
            </p:cNvGrpSpPr>
            <p:nvPr/>
          </p:nvGrpSpPr>
          <p:grpSpPr bwMode="auto">
            <a:xfrm>
              <a:off x="336" y="147"/>
              <a:ext cx="701" cy="877"/>
              <a:chOff x="595" y="723"/>
              <a:chExt cx="749" cy="1149"/>
            </a:xfrm>
          </p:grpSpPr>
          <p:sp>
            <p:nvSpPr>
              <p:cNvPr id="1210469" name="Rectangle 101"/>
              <p:cNvSpPr>
                <a:spLocks noChangeArrowheads="1"/>
              </p:cNvSpPr>
              <p:nvPr/>
            </p:nvSpPr>
            <p:spPr bwMode="auto">
              <a:xfrm>
                <a:off x="595" y="723"/>
                <a:ext cx="749" cy="1149"/>
              </a:xfrm>
              <a:prstGeom prst="rect">
                <a:avLst/>
              </a:prstGeom>
              <a:solidFill>
                <a:schemeClr val="tx1"/>
              </a:solidFill>
              <a:ln w="38100" cap="sq">
                <a:noFill/>
                <a:miter lim="800000"/>
                <a:headEnd/>
                <a:tailEnd/>
              </a:ln>
              <a:effectLst/>
            </p:spPr>
            <p:txBody>
              <a:bodyPr wrap="none" lIns="274320" rIns="274320" anchor="ctr">
                <a:spAutoFit/>
              </a:bodyPr>
              <a:lstStyle/>
              <a:p>
                <a:pPr>
                  <a:defRPr/>
                </a:pPr>
                <a:endParaRPr lang="en-CA"/>
              </a:p>
            </p:txBody>
          </p:sp>
          <p:graphicFrame>
            <p:nvGraphicFramePr>
              <p:cNvPr id="98338" name="Object 99"/>
              <p:cNvGraphicFramePr>
                <a:graphicFrameLocks noChangeAspect="1"/>
              </p:cNvGraphicFramePr>
              <p:nvPr/>
            </p:nvGraphicFramePr>
            <p:xfrm>
              <a:off x="595" y="768"/>
              <a:ext cx="701" cy="1104"/>
            </p:xfrm>
            <a:graphic>
              <a:graphicData uri="http://schemas.openxmlformats.org/presentationml/2006/ole">
                <mc:AlternateContent xmlns:mc="http://schemas.openxmlformats.org/markup-compatibility/2006">
                  <mc:Choice xmlns:v="urn:schemas-microsoft-com:vml" Requires="v">
                    <p:oleObj spid="_x0000_s98339" name="Clip" r:id="rId3" imgW="2659048" imgH="4191363" progId="MS_ClipArt_Gallery.2">
                      <p:embed/>
                    </p:oleObj>
                  </mc:Choice>
                  <mc:Fallback>
                    <p:oleObj name="Clip" r:id="rId3" imgW="2659048" imgH="4191363" progId="MS_ClipArt_Gallery.2">
                      <p:embed/>
                      <p:pic>
                        <p:nvPicPr>
                          <p:cNvPr id="0" name="Object 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 y="768"/>
                            <a:ext cx="701" cy="1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210471" name="Rectangle 103"/>
            <p:cNvSpPr>
              <a:spLocks noChangeArrowheads="1"/>
            </p:cNvSpPr>
            <p:nvPr/>
          </p:nvSpPr>
          <p:spPr bwMode="auto">
            <a:xfrm>
              <a:off x="144" y="1103"/>
              <a:ext cx="2880" cy="865"/>
            </a:xfrm>
            <a:prstGeom prst="rect">
              <a:avLst/>
            </a:prstGeom>
            <a:noFill/>
            <a:ln w="5715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latin typeface="Comic Sans MS" pitchFamily="66" charset="0"/>
                </a:rPr>
                <a:t>Given a circuit,</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find a satisfying assignment.</a:t>
              </a:r>
            </a:p>
          </p:txBody>
        </p:sp>
      </p:grpSp>
      <p:grpSp>
        <p:nvGrpSpPr>
          <p:cNvPr id="4" name="Group 134"/>
          <p:cNvGrpSpPr>
            <a:grpSpLocks/>
          </p:cNvGrpSpPr>
          <p:nvPr/>
        </p:nvGrpSpPr>
        <p:grpSpPr bwMode="auto">
          <a:xfrm>
            <a:off x="458788" y="838200"/>
            <a:ext cx="8609012" cy="5943600"/>
            <a:chOff x="289" y="528"/>
            <a:chExt cx="5423" cy="3744"/>
          </a:xfrm>
        </p:grpSpPr>
        <p:grpSp>
          <p:nvGrpSpPr>
            <p:cNvPr id="98309" name="Group 107"/>
            <p:cNvGrpSpPr>
              <a:grpSpLocks/>
            </p:cNvGrpSpPr>
            <p:nvPr/>
          </p:nvGrpSpPr>
          <p:grpSpPr bwMode="auto">
            <a:xfrm>
              <a:off x="432" y="2202"/>
              <a:ext cx="1448" cy="1734"/>
              <a:chOff x="1096" y="768"/>
              <a:chExt cx="1390" cy="1963"/>
            </a:xfrm>
          </p:grpSpPr>
          <p:pic>
            <p:nvPicPr>
              <p:cNvPr id="98333" name="Picture 108" descr="Stephe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34" name="Rectangle 109"/>
              <p:cNvSpPr>
                <a:spLocks noChangeArrowheads="1"/>
              </p:cNvSpPr>
              <p:nvPr/>
            </p:nvSpPr>
            <p:spPr bwMode="auto">
              <a:xfrm>
                <a:off x="1096" y="2448"/>
                <a:ext cx="1390"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 1971</a:t>
                </a:r>
              </a:p>
            </p:txBody>
          </p:sp>
        </p:grpSp>
        <p:sp>
          <p:nvSpPr>
            <p:cNvPr id="98310" name="Text Box 110"/>
            <p:cNvSpPr txBox="1">
              <a:spLocks noChangeArrowheads="1"/>
            </p:cNvSpPr>
            <p:nvPr/>
          </p:nvSpPr>
          <p:spPr bwMode="auto">
            <a:xfrm>
              <a:off x="289" y="3984"/>
              <a:ext cx="205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rPr>
                <a:t>SAT is NP-Complete!</a:t>
              </a:r>
            </a:p>
          </p:txBody>
        </p:sp>
        <p:grpSp>
          <p:nvGrpSpPr>
            <p:cNvPr id="98311" name="Group 111"/>
            <p:cNvGrpSpPr>
              <a:grpSpLocks/>
            </p:cNvGrpSpPr>
            <p:nvPr/>
          </p:nvGrpSpPr>
          <p:grpSpPr bwMode="auto">
            <a:xfrm>
              <a:off x="2304" y="528"/>
              <a:ext cx="3408" cy="3728"/>
              <a:chOff x="2304" y="528"/>
              <a:chExt cx="3408" cy="3728"/>
            </a:xfrm>
          </p:grpSpPr>
          <p:grpSp>
            <p:nvGrpSpPr>
              <p:cNvPr id="98312" name="Group 112"/>
              <p:cNvGrpSpPr>
                <a:grpSpLocks/>
              </p:cNvGrpSpPr>
              <p:nvPr/>
            </p:nvGrpSpPr>
            <p:grpSpPr bwMode="auto">
              <a:xfrm>
                <a:off x="2400" y="528"/>
                <a:ext cx="3312" cy="3728"/>
                <a:chOff x="2400" y="528"/>
                <a:chExt cx="3312" cy="3728"/>
              </a:xfrm>
            </p:grpSpPr>
            <p:sp>
              <p:nvSpPr>
                <p:cNvPr id="1210481" name="Oval 11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98332" name="Text Box 11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98313" name="Group 115"/>
              <p:cNvGrpSpPr>
                <a:grpSpLocks/>
              </p:cNvGrpSpPr>
              <p:nvPr/>
            </p:nvGrpSpPr>
            <p:grpSpPr bwMode="auto">
              <a:xfrm>
                <a:off x="2467" y="1153"/>
                <a:ext cx="3141" cy="3103"/>
                <a:chOff x="2467" y="1153"/>
                <a:chExt cx="3141" cy="3103"/>
              </a:xfrm>
            </p:grpSpPr>
            <p:grpSp>
              <p:nvGrpSpPr>
                <p:cNvPr id="98325" name="Group 116"/>
                <p:cNvGrpSpPr>
                  <a:grpSpLocks/>
                </p:cNvGrpSpPr>
                <p:nvPr/>
              </p:nvGrpSpPr>
              <p:grpSpPr bwMode="auto">
                <a:xfrm>
                  <a:off x="2467" y="1153"/>
                  <a:ext cx="3141" cy="3079"/>
                  <a:chOff x="2467" y="1153"/>
                  <a:chExt cx="3141" cy="3079"/>
                </a:xfrm>
              </p:grpSpPr>
              <p:sp>
                <p:nvSpPr>
                  <p:cNvPr id="1210485" name="Oval 11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98330" name="Text Box 11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98326" name="Group 119"/>
                <p:cNvGrpSpPr>
                  <a:grpSpLocks/>
                </p:cNvGrpSpPr>
                <p:nvPr/>
              </p:nvGrpSpPr>
              <p:grpSpPr bwMode="auto">
                <a:xfrm>
                  <a:off x="3304" y="2753"/>
                  <a:ext cx="1440" cy="1503"/>
                  <a:chOff x="3304" y="2753"/>
                  <a:chExt cx="1440" cy="1503"/>
                </a:xfrm>
              </p:grpSpPr>
              <p:sp>
                <p:nvSpPr>
                  <p:cNvPr id="98327" name="Oval 12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8328" name="Text Box 12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98314" name="Group 122"/>
              <p:cNvGrpSpPr>
                <a:grpSpLocks/>
              </p:cNvGrpSpPr>
              <p:nvPr/>
            </p:nvGrpSpPr>
            <p:grpSpPr bwMode="auto">
              <a:xfrm>
                <a:off x="3504" y="3504"/>
                <a:ext cx="1014" cy="736"/>
                <a:chOff x="3504" y="3504"/>
                <a:chExt cx="1014" cy="736"/>
              </a:xfrm>
            </p:grpSpPr>
            <p:sp>
              <p:nvSpPr>
                <p:cNvPr id="1210491" name="Oval 123"/>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98324" name="Text Box 124"/>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98315" name="Text Box 125"/>
              <p:cNvSpPr txBox="1">
                <a:spLocks noChangeArrowheads="1"/>
              </p:cNvSpPr>
              <p:nvPr/>
            </p:nvSpPr>
            <p:spPr bwMode="auto">
              <a:xfrm>
                <a:off x="3648" y="3888"/>
                <a:ext cx="75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98316" name="Group 126"/>
              <p:cNvGrpSpPr>
                <a:grpSpLocks/>
              </p:cNvGrpSpPr>
              <p:nvPr/>
            </p:nvGrpSpPr>
            <p:grpSpPr bwMode="auto">
              <a:xfrm>
                <a:off x="2304" y="1945"/>
                <a:ext cx="2647" cy="2050"/>
                <a:chOff x="2304" y="1945"/>
                <a:chExt cx="2647" cy="2050"/>
              </a:xfrm>
            </p:grpSpPr>
            <p:sp>
              <p:nvSpPr>
                <p:cNvPr id="1210495" name="Oval 127"/>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8322" name="Text Box 128"/>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98317" name="Text Box 129"/>
              <p:cNvSpPr txBox="1">
                <a:spLocks noChangeArrowheads="1"/>
              </p:cNvSpPr>
              <p:nvPr/>
            </p:nvSpPr>
            <p:spPr bwMode="auto">
              <a:xfrm>
                <a:off x="3083" y="2168"/>
                <a:ext cx="70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98318" name="Group 130"/>
              <p:cNvGrpSpPr>
                <a:grpSpLocks/>
              </p:cNvGrpSpPr>
              <p:nvPr/>
            </p:nvGrpSpPr>
            <p:grpSpPr bwMode="auto">
              <a:xfrm>
                <a:off x="2400" y="2254"/>
                <a:ext cx="1507" cy="425"/>
                <a:chOff x="2400" y="2254"/>
                <a:chExt cx="1507" cy="425"/>
              </a:xfrm>
            </p:grpSpPr>
            <p:sp>
              <p:nvSpPr>
                <p:cNvPr id="1210499" name="Freeform 131"/>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98320" name="Text Box 1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grpSp>
      </p:grpSp>
      <p:sp>
        <p:nvSpPr>
          <p:cNvPr id="98308" name="Rectangle 23"/>
          <p:cNvSpPr>
            <a:spLocks noChangeArrowheads="1"/>
          </p:cNvSpPr>
          <p:nvPr/>
        </p:nvSpPr>
        <p:spPr bwMode="auto">
          <a:xfrm>
            <a:off x="3124200" y="0"/>
            <a:ext cx="3225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a:solidFill>
                  <a:schemeClr val="tx2"/>
                </a:solidFill>
                <a:effectLst/>
              </a:rPr>
              <a:t>Sat</a:t>
            </a:r>
            <a:r>
              <a:rPr lang="en-US" altLang="en-US" sz="3600">
                <a:solidFill>
                  <a:srgbClr val="00FFCC"/>
                </a:solidFill>
                <a:effectLst/>
              </a:rPr>
              <a:t> ≤</a:t>
            </a:r>
            <a:r>
              <a:rPr lang="en-CA" altLang="en-US" sz="3600" baseline="-25000">
                <a:solidFill>
                  <a:srgbClr val="00FFCC"/>
                </a:solidFill>
                <a:effectLst/>
              </a:rPr>
              <a:t>poly</a:t>
            </a:r>
            <a:r>
              <a:rPr lang="en-CA" altLang="en-US" sz="3600">
                <a:solidFill>
                  <a:srgbClr val="00FFCC"/>
                </a:solidFill>
                <a:effectLst/>
              </a:rPr>
              <a:t> </a:t>
            </a:r>
            <a:r>
              <a:rPr lang="en-US" altLang="en-US" sz="3600">
                <a:solidFill>
                  <a:schemeClr val="tx2"/>
                </a:solidFill>
                <a:effectLst/>
              </a:rPr>
              <a:t>3-Col</a:t>
            </a:r>
            <a:endParaRPr lang="en-US" altLang="en-US" sz="36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2"/>
          <p:cNvGrpSpPr>
            <a:grpSpLocks/>
          </p:cNvGrpSpPr>
          <p:nvPr/>
        </p:nvGrpSpPr>
        <p:grpSpPr bwMode="auto">
          <a:xfrm>
            <a:off x="4953000" y="109538"/>
            <a:ext cx="4572000" cy="3670300"/>
            <a:chOff x="3120" y="69"/>
            <a:chExt cx="2880" cy="2312"/>
          </a:xfrm>
        </p:grpSpPr>
        <p:grpSp>
          <p:nvGrpSpPr>
            <p:cNvPr id="99341" name="Group 2"/>
            <p:cNvGrpSpPr>
              <a:grpSpLocks/>
            </p:cNvGrpSpPr>
            <p:nvPr/>
          </p:nvGrpSpPr>
          <p:grpSpPr bwMode="auto">
            <a:xfrm>
              <a:off x="4578" y="69"/>
              <a:ext cx="750" cy="1083"/>
              <a:chOff x="4578" y="69"/>
              <a:chExt cx="750" cy="1083"/>
            </a:xfrm>
          </p:grpSpPr>
          <p:cxnSp>
            <p:nvCxnSpPr>
              <p:cNvPr id="99343" name="AutoShape 3"/>
              <p:cNvCxnSpPr>
                <a:cxnSpLocks noChangeAspect="1" noChangeShapeType="1"/>
                <a:stCxn id="99367" idx="5"/>
                <a:endCxn id="99359" idx="1"/>
              </p:cNvCxnSpPr>
              <p:nvPr/>
            </p:nvCxnSpPr>
            <p:spPr bwMode="auto">
              <a:xfrm>
                <a:off x="5022" y="262"/>
                <a:ext cx="178" cy="19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4" name="AutoShape 4"/>
              <p:cNvCxnSpPr>
                <a:cxnSpLocks noChangeAspect="1" noChangeShapeType="1"/>
                <a:stCxn id="99359" idx="2"/>
                <a:endCxn id="99365" idx="6"/>
              </p:cNvCxnSpPr>
              <p:nvPr/>
            </p:nvCxnSpPr>
            <p:spPr bwMode="auto">
              <a:xfrm flipH="1" flipV="1">
                <a:off x="5026" y="487"/>
                <a:ext cx="152"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5" name="AutoShape 5"/>
              <p:cNvCxnSpPr>
                <a:cxnSpLocks noChangeAspect="1" noChangeShapeType="1"/>
                <a:stCxn id="99367" idx="4"/>
                <a:endCxn id="99365" idx="0"/>
              </p:cNvCxnSpPr>
              <p:nvPr/>
            </p:nvCxnSpPr>
            <p:spPr bwMode="auto">
              <a:xfrm flipH="1">
                <a:off x="4951" y="284"/>
                <a:ext cx="18" cy="12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6" name="AutoShape 6"/>
              <p:cNvCxnSpPr>
                <a:cxnSpLocks noChangeAspect="1" noChangeShapeType="1"/>
                <a:stCxn id="99359" idx="4"/>
                <a:endCxn id="99360" idx="0"/>
              </p:cNvCxnSpPr>
              <p:nvPr/>
            </p:nvCxnSpPr>
            <p:spPr bwMode="auto">
              <a:xfrm>
                <a:off x="5253" y="582"/>
                <a:ext cx="0"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7" name="AutoShape 7"/>
              <p:cNvCxnSpPr>
                <a:cxnSpLocks noChangeAspect="1" noChangeShapeType="1"/>
                <a:stCxn id="99365" idx="5"/>
                <a:endCxn id="99360" idx="1"/>
              </p:cNvCxnSpPr>
              <p:nvPr/>
            </p:nvCxnSpPr>
            <p:spPr bwMode="auto">
              <a:xfrm>
                <a:off x="5004" y="540"/>
                <a:ext cx="196" cy="19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8" name="AutoShape 8"/>
              <p:cNvCxnSpPr>
                <a:cxnSpLocks noChangeAspect="1" noChangeShapeType="1"/>
                <a:endCxn id="99365" idx="2"/>
              </p:cNvCxnSpPr>
              <p:nvPr/>
            </p:nvCxnSpPr>
            <p:spPr bwMode="auto">
              <a:xfrm>
                <a:off x="4717" y="417"/>
                <a:ext cx="159" cy="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49" name="AutoShape 9"/>
              <p:cNvCxnSpPr>
                <a:cxnSpLocks noChangeAspect="1" noChangeShapeType="1"/>
                <a:stCxn id="99366" idx="7"/>
                <a:endCxn id="99367" idx="3"/>
              </p:cNvCxnSpPr>
              <p:nvPr/>
            </p:nvCxnSpPr>
            <p:spPr bwMode="auto">
              <a:xfrm flipV="1">
                <a:off x="4706" y="262"/>
                <a:ext cx="210" cy="10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0" name="AutoShape 10"/>
              <p:cNvCxnSpPr>
                <a:cxnSpLocks noChangeAspect="1" noChangeShapeType="1"/>
                <a:stCxn id="99364" idx="0"/>
                <a:endCxn id="99365" idx="4"/>
              </p:cNvCxnSpPr>
              <p:nvPr/>
            </p:nvCxnSpPr>
            <p:spPr bwMode="auto">
              <a:xfrm flipH="1" flipV="1">
                <a:off x="4951" y="562"/>
                <a:ext cx="29"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1" name="AutoShape 11"/>
              <p:cNvCxnSpPr>
                <a:cxnSpLocks noChangeAspect="1" noChangeShapeType="1"/>
                <a:stCxn id="99364" idx="6"/>
                <a:endCxn id="99360" idx="2"/>
              </p:cNvCxnSpPr>
              <p:nvPr/>
            </p:nvCxnSpPr>
            <p:spPr bwMode="auto">
              <a:xfrm>
                <a:off x="5055" y="771"/>
                <a:ext cx="123"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2" name="AutoShape 12"/>
              <p:cNvCxnSpPr>
                <a:cxnSpLocks noChangeAspect="1" noChangeShapeType="1"/>
                <a:endCxn id="99364" idx="4"/>
              </p:cNvCxnSpPr>
              <p:nvPr/>
            </p:nvCxnSpPr>
            <p:spPr bwMode="auto">
              <a:xfrm flipH="1" flipV="1">
                <a:off x="4980" y="845"/>
                <a:ext cx="20" cy="1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3" name="AutoShape 13"/>
              <p:cNvCxnSpPr>
                <a:cxnSpLocks noChangeAspect="1" noChangeShapeType="1"/>
                <a:stCxn id="99364" idx="2"/>
                <a:endCxn id="99362" idx="6"/>
              </p:cNvCxnSpPr>
              <p:nvPr/>
            </p:nvCxnSpPr>
            <p:spPr bwMode="auto">
              <a:xfrm flipH="1" flipV="1">
                <a:off x="4728" y="723"/>
                <a:ext cx="177" cy="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4" name="AutoShape 14"/>
              <p:cNvCxnSpPr>
                <a:cxnSpLocks noChangeAspect="1" noChangeShapeType="1"/>
                <a:stCxn id="99362" idx="4"/>
                <a:endCxn id="99363" idx="0"/>
              </p:cNvCxnSpPr>
              <p:nvPr/>
            </p:nvCxnSpPr>
            <p:spPr bwMode="auto">
              <a:xfrm>
                <a:off x="4653" y="798"/>
                <a:ext cx="0" cy="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5" name="AutoShape 15"/>
              <p:cNvCxnSpPr>
                <a:cxnSpLocks noChangeAspect="1" noChangeShapeType="1"/>
                <a:stCxn id="99366" idx="4"/>
                <a:endCxn id="99362" idx="0"/>
              </p:cNvCxnSpPr>
              <p:nvPr/>
            </p:nvCxnSpPr>
            <p:spPr bwMode="auto">
              <a:xfrm>
                <a:off x="4653" y="492"/>
                <a:ext cx="0" cy="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6" name="AutoShape 16"/>
              <p:cNvCxnSpPr>
                <a:cxnSpLocks noChangeAspect="1" noChangeShapeType="1"/>
                <a:stCxn id="99362" idx="5"/>
                <a:endCxn id="99361" idx="1"/>
              </p:cNvCxnSpPr>
              <p:nvPr/>
            </p:nvCxnSpPr>
            <p:spPr bwMode="auto">
              <a:xfrm>
                <a:off x="4706" y="776"/>
                <a:ext cx="242" cy="2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7" name="AutoShape 17"/>
              <p:cNvCxnSpPr>
                <a:cxnSpLocks noChangeAspect="1" noChangeShapeType="1"/>
                <a:stCxn id="99361" idx="2"/>
                <a:endCxn id="99363" idx="6"/>
              </p:cNvCxnSpPr>
              <p:nvPr/>
            </p:nvCxnSpPr>
            <p:spPr bwMode="auto">
              <a:xfrm flipH="1" flipV="1">
                <a:off x="4728" y="959"/>
                <a:ext cx="198" cy="1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99358" name="AutoShape 18"/>
              <p:cNvCxnSpPr>
                <a:cxnSpLocks noChangeAspect="1" noChangeShapeType="1"/>
                <a:endCxn id="99360" idx="3"/>
              </p:cNvCxnSpPr>
              <p:nvPr/>
            </p:nvCxnSpPr>
            <p:spPr bwMode="auto">
              <a:xfrm flipV="1">
                <a:off x="5045" y="844"/>
                <a:ext cx="155" cy="1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99359" name="Oval 19"/>
              <p:cNvSpPr>
                <a:spLocks noChangeAspect="1" noChangeArrowheads="1"/>
              </p:cNvSpPr>
              <p:nvPr/>
            </p:nvSpPr>
            <p:spPr bwMode="auto">
              <a:xfrm>
                <a:off x="5178" y="432"/>
                <a:ext cx="150" cy="150"/>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0" name="Oval 20"/>
              <p:cNvSpPr>
                <a:spLocks noChangeAspect="1" noChangeArrowheads="1"/>
              </p:cNvSpPr>
              <p:nvPr/>
            </p:nvSpPr>
            <p:spPr bwMode="auto">
              <a:xfrm>
                <a:off x="5178" y="716"/>
                <a:ext cx="150" cy="150"/>
              </a:xfrm>
              <a:prstGeom prst="ellipse">
                <a:avLst/>
              </a:prstGeom>
              <a:solidFill>
                <a:srgbClr val="00FFCC"/>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1" name="Oval 21"/>
              <p:cNvSpPr>
                <a:spLocks noChangeAspect="1" noChangeArrowheads="1"/>
              </p:cNvSpPr>
              <p:nvPr/>
            </p:nvSpPr>
            <p:spPr bwMode="auto">
              <a:xfrm>
                <a:off x="4926" y="1002"/>
                <a:ext cx="149" cy="150"/>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2" name="Oval 22"/>
              <p:cNvSpPr>
                <a:spLocks noChangeAspect="1" noChangeArrowheads="1"/>
              </p:cNvSpPr>
              <p:nvPr/>
            </p:nvSpPr>
            <p:spPr bwMode="auto">
              <a:xfrm>
                <a:off x="4578" y="648"/>
                <a:ext cx="150" cy="150"/>
              </a:xfrm>
              <a:prstGeom prst="ellipse">
                <a:avLst/>
              </a:prstGeom>
              <a:solidFill>
                <a:srgbClr val="00FFFF"/>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3" name="Oval 23"/>
              <p:cNvSpPr>
                <a:spLocks noChangeAspect="1" noChangeArrowheads="1"/>
              </p:cNvSpPr>
              <p:nvPr/>
            </p:nvSpPr>
            <p:spPr bwMode="auto">
              <a:xfrm>
                <a:off x="4578" y="884"/>
                <a:ext cx="150" cy="150"/>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4" name="Oval 24"/>
              <p:cNvSpPr>
                <a:spLocks noChangeAspect="1" noChangeArrowheads="1"/>
              </p:cNvSpPr>
              <p:nvPr/>
            </p:nvSpPr>
            <p:spPr bwMode="auto">
              <a:xfrm>
                <a:off x="4905" y="696"/>
                <a:ext cx="150" cy="149"/>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5" name="Oval 25"/>
              <p:cNvSpPr>
                <a:spLocks noChangeAspect="1" noChangeArrowheads="1"/>
              </p:cNvSpPr>
              <p:nvPr/>
            </p:nvSpPr>
            <p:spPr bwMode="auto">
              <a:xfrm>
                <a:off x="4876" y="412"/>
                <a:ext cx="150" cy="150"/>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6" name="Oval 26"/>
              <p:cNvSpPr>
                <a:spLocks noChangeAspect="1" noChangeArrowheads="1"/>
              </p:cNvSpPr>
              <p:nvPr/>
            </p:nvSpPr>
            <p:spPr bwMode="auto">
              <a:xfrm>
                <a:off x="4578" y="343"/>
                <a:ext cx="150" cy="149"/>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99367" name="Oval 27"/>
              <p:cNvSpPr>
                <a:spLocks noChangeAspect="1" noChangeArrowheads="1"/>
              </p:cNvSpPr>
              <p:nvPr/>
            </p:nvSpPr>
            <p:spPr bwMode="auto">
              <a:xfrm>
                <a:off x="4894" y="135"/>
                <a:ext cx="150" cy="149"/>
              </a:xfrm>
              <a:prstGeom prst="ellipse">
                <a:avLst/>
              </a:prstGeom>
              <a:solidFill>
                <a:srgbClr val="00FFFF"/>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99368" name="Group 28"/>
              <p:cNvGrpSpPr>
                <a:grpSpLocks noChangeAspect="1"/>
              </p:cNvGrpSpPr>
              <p:nvPr/>
            </p:nvGrpSpPr>
            <p:grpSpPr bwMode="auto">
              <a:xfrm rot="6147626">
                <a:off x="4525" y="209"/>
                <a:ext cx="340" cy="60"/>
                <a:chOff x="240" y="1691"/>
                <a:chExt cx="1720" cy="196"/>
              </a:xfrm>
            </p:grpSpPr>
            <p:grpSp>
              <p:nvGrpSpPr>
                <p:cNvPr id="99369" name="Group 29"/>
                <p:cNvGrpSpPr>
                  <a:grpSpLocks noChangeAspect="1"/>
                </p:cNvGrpSpPr>
                <p:nvPr/>
              </p:nvGrpSpPr>
              <p:grpSpPr bwMode="auto">
                <a:xfrm>
                  <a:off x="1538" y="1691"/>
                  <a:ext cx="422" cy="196"/>
                  <a:chOff x="1538" y="1691"/>
                  <a:chExt cx="422" cy="196"/>
                </a:xfrm>
              </p:grpSpPr>
              <p:grpSp>
                <p:nvGrpSpPr>
                  <p:cNvPr id="99396" name="Group 30"/>
                  <p:cNvGrpSpPr>
                    <a:grpSpLocks noChangeAspect="1"/>
                  </p:cNvGrpSpPr>
                  <p:nvPr/>
                </p:nvGrpSpPr>
                <p:grpSpPr bwMode="auto">
                  <a:xfrm>
                    <a:off x="1538" y="1691"/>
                    <a:ext cx="418" cy="196"/>
                    <a:chOff x="1538" y="1691"/>
                    <a:chExt cx="418" cy="196"/>
                  </a:xfrm>
                </p:grpSpPr>
                <p:grpSp>
                  <p:nvGrpSpPr>
                    <p:cNvPr id="99400" name="Group 31"/>
                    <p:cNvGrpSpPr>
                      <a:grpSpLocks noChangeAspect="1"/>
                    </p:cNvGrpSpPr>
                    <p:nvPr/>
                  </p:nvGrpSpPr>
                  <p:grpSpPr bwMode="auto">
                    <a:xfrm>
                      <a:off x="1538" y="1691"/>
                      <a:ext cx="418" cy="196"/>
                      <a:chOff x="1538" y="1691"/>
                      <a:chExt cx="418" cy="196"/>
                    </a:xfrm>
                  </p:grpSpPr>
                  <p:sp>
                    <p:nvSpPr>
                      <p:cNvPr id="1214496" name="Freeform 32"/>
                      <p:cNvSpPr>
                        <a:spLocks noChangeAspect="1"/>
                      </p:cNvSpPr>
                      <p:nvPr/>
                    </p:nvSpPr>
                    <p:spPr bwMode="auto">
                      <a:xfrm>
                        <a:off x="1501" y="1744"/>
                        <a:ext cx="374"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1214497" name="Freeform 33"/>
                      <p:cNvSpPr>
                        <a:spLocks noChangeAspect="1"/>
                      </p:cNvSpPr>
                      <p:nvPr/>
                    </p:nvSpPr>
                    <p:spPr bwMode="auto">
                      <a:xfrm>
                        <a:off x="1499" y="1860"/>
                        <a:ext cx="238"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99401" name="Group 34"/>
                    <p:cNvGrpSpPr>
                      <a:grpSpLocks noChangeAspect="1"/>
                    </p:cNvGrpSpPr>
                    <p:nvPr/>
                  </p:nvGrpSpPr>
                  <p:grpSpPr bwMode="auto">
                    <a:xfrm>
                      <a:off x="1589" y="1709"/>
                      <a:ext cx="353" cy="169"/>
                      <a:chOff x="1589" y="1709"/>
                      <a:chExt cx="353" cy="169"/>
                    </a:xfrm>
                  </p:grpSpPr>
                  <p:sp>
                    <p:nvSpPr>
                      <p:cNvPr id="1214499" name="Freeform 35"/>
                      <p:cNvSpPr>
                        <a:spLocks noChangeAspect="1"/>
                      </p:cNvSpPr>
                      <p:nvPr/>
                    </p:nvSpPr>
                    <p:spPr bwMode="auto">
                      <a:xfrm>
                        <a:off x="1544" y="1847"/>
                        <a:ext cx="137"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1214500" name="Freeform 36"/>
                      <p:cNvSpPr>
                        <a:spLocks noChangeAspect="1"/>
                      </p:cNvSpPr>
                      <p:nvPr/>
                    </p:nvSpPr>
                    <p:spPr bwMode="auto">
                      <a:xfrm>
                        <a:off x="1619" y="1862"/>
                        <a:ext cx="101" cy="33"/>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1214501" name="Freeform 37"/>
                      <p:cNvSpPr>
                        <a:spLocks noChangeAspect="1"/>
                      </p:cNvSpPr>
                      <p:nvPr/>
                    </p:nvSpPr>
                    <p:spPr bwMode="auto">
                      <a:xfrm>
                        <a:off x="1505" y="1838"/>
                        <a:ext cx="152"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1214502" name="Freeform 38"/>
                      <p:cNvSpPr>
                        <a:spLocks noChangeAspect="1"/>
                      </p:cNvSpPr>
                      <p:nvPr/>
                    </p:nvSpPr>
                    <p:spPr bwMode="auto">
                      <a:xfrm>
                        <a:off x="1603" y="1849"/>
                        <a:ext cx="137" cy="56"/>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1214503" name="Freeform 39"/>
                      <p:cNvSpPr>
                        <a:spLocks noChangeAspect="1"/>
                      </p:cNvSpPr>
                      <p:nvPr/>
                    </p:nvSpPr>
                    <p:spPr bwMode="auto">
                      <a:xfrm>
                        <a:off x="1564" y="1835"/>
                        <a:ext cx="116" cy="3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1214504" name="Freeform 40"/>
                      <p:cNvSpPr>
                        <a:spLocks noChangeAspect="1"/>
                      </p:cNvSpPr>
                      <p:nvPr/>
                    </p:nvSpPr>
                    <p:spPr bwMode="auto">
                      <a:xfrm>
                        <a:off x="1585" y="1820"/>
                        <a:ext cx="202" cy="91"/>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1214505" name="Freeform 41"/>
                      <p:cNvSpPr>
                        <a:spLocks noChangeAspect="1"/>
                      </p:cNvSpPr>
                      <p:nvPr/>
                    </p:nvSpPr>
                    <p:spPr bwMode="auto">
                      <a:xfrm>
                        <a:off x="1535" y="1885"/>
                        <a:ext cx="137" cy="10"/>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1214506" name="Freeform 42"/>
                      <p:cNvSpPr>
                        <a:spLocks noChangeAspect="1"/>
                      </p:cNvSpPr>
                      <p:nvPr/>
                    </p:nvSpPr>
                    <p:spPr bwMode="auto">
                      <a:xfrm>
                        <a:off x="1586" y="1866"/>
                        <a:ext cx="106"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1214507" name="Freeform 43"/>
                      <p:cNvSpPr>
                        <a:spLocks noChangeAspect="1"/>
                      </p:cNvSpPr>
                      <p:nvPr/>
                    </p:nvSpPr>
                    <p:spPr bwMode="auto">
                      <a:xfrm>
                        <a:off x="1537" y="1869"/>
                        <a:ext cx="162"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1214508" name="Freeform 44"/>
                      <p:cNvSpPr>
                        <a:spLocks noChangeAspect="1"/>
                      </p:cNvSpPr>
                      <p:nvPr/>
                    </p:nvSpPr>
                    <p:spPr bwMode="auto">
                      <a:xfrm>
                        <a:off x="1612" y="1900"/>
                        <a:ext cx="197" cy="29"/>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1214509" name="Freeform 45"/>
                      <p:cNvSpPr>
                        <a:spLocks noChangeAspect="1"/>
                      </p:cNvSpPr>
                      <p:nvPr/>
                    </p:nvSpPr>
                    <p:spPr bwMode="auto">
                      <a:xfrm>
                        <a:off x="1560" y="1892"/>
                        <a:ext cx="172"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1214510" name="Freeform 46"/>
                      <p:cNvSpPr>
                        <a:spLocks noChangeAspect="1"/>
                      </p:cNvSpPr>
                      <p:nvPr/>
                    </p:nvSpPr>
                    <p:spPr bwMode="auto">
                      <a:xfrm>
                        <a:off x="1601" y="1894"/>
                        <a:ext cx="66" cy="20"/>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1214511" name="Freeform 47"/>
                      <p:cNvSpPr>
                        <a:spLocks noChangeAspect="1"/>
                      </p:cNvSpPr>
                      <p:nvPr/>
                    </p:nvSpPr>
                    <p:spPr bwMode="auto">
                      <a:xfrm>
                        <a:off x="1528" y="1899"/>
                        <a:ext cx="192"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1214512" name="Freeform 48"/>
                      <p:cNvSpPr>
                        <a:spLocks noChangeAspect="1"/>
                      </p:cNvSpPr>
                      <p:nvPr/>
                    </p:nvSpPr>
                    <p:spPr bwMode="auto">
                      <a:xfrm>
                        <a:off x="1589" y="1904"/>
                        <a:ext cx="177" cy="39"/>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1214513" name="Freeform 49"/>
                      <p:cNvSpPr>
                        <a:spLocks noChangeAspect="1"/>
                      </p:cNvSpPr>
                      <p:nvPr/>
                    </p:nvSpPr>
                    <p:spPr bwMode="auto">
                      <a:xfrm>
                        <a:off x="1626" y="1950"/>
                        <a:ext cx="66" cy="23"/>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1214514" name="Freeform 50"/>
                      <p:cNvSpPr>
                        <a:spLocks noChangeAspect="1"/>
                      </p:cNvSpPr>
                      <p:nvPr/>
                    </p:nvSpPr>
                    <p:spPr bwMode="auto">
                      <a:xfrm>
                        <a:off x="1543" y="1808"/>
                        <a:ext cx="223" cy="82"/>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1214515" name="Freeform 51"/>
                      <p:cNvSpPr>
                        <a:spLocks noChangeAspect="1"/>
                      </p:cNvSpPr>
                      <p:nvPr/>
                    </p:nvSpPr>
                    <p:spPr bwMode="auto">
                      <a:xfrm>
                        <a:off x="1636" y="1808"/>
                        <a:ext cx="187" cy="114"/>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99397" name="Group 52"/>
                  <p:cNvGrpSpPr>
                    <a:grpSpLocks noChangeAspect="1"/>
                  </p:cNvGrpSpPr>
                  <p:nvPr/>
                </p:nvGrpSpPr>
                <p:grpSpPr bwMode="auto">
                  <a:xfrm>
                    <a:off x="1759" y="1754"/>
                    <a:ext cx="201" cy="104"/>
                    <a:chOff x="1759" y="1754"/>
                    <a:chExt cx="201" cy="104"/>
                  </a:xfrm>
                </p:grpSpPr>
                <p:sp>
                  <p:nvSpPr>
                    <p:cNvPr id="1214517" name="Freeform 53"/>
                    <p:cNvSpPr>
                      <a:spLocks noChangeAspect="1"/>
                    </p:cNvSpPr>
                    <p:nvPr/>
                  </p:nvSpPr>
                  <p:spPr bwMode="auto">
                    <a:xfrm>
                      <a:off x="1636" y="1823"/>
                      <a:ext cx="212" cy="114"/>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1214518" name="Freeform 54"/>
                    <p:cNvSpPr>
                      <a:spLocks noChangeAspect="1"/>
                    </p:cNvSpPr>
                    <p:nvPr/>
                  </p:nvSpPr>
                  <p:spPr bwMode="auto">
                    <a:xfrm>
                      <a:off x="1662" y="1901"/>
                      <a:ext cx="116"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99370" name="Group 55"/>
                <p:cNvGrpSpPr>
                  <a:grpSpLocks noChangeAspect="1"/>
                </p:cNvGrpSpPr>
                <p:nvPr/>
              </p:nvGrpSpPr>
              <p:grpSpPr bwMode="auto">
                <a:xfrm>
                  <a:off x="240" y="1714"/>
                  <a:ext cx="1151" cy="149"/>
                  <a:chOff x="240" y="1714"/>
                  <a:chExt cx="1151" cy="149"/>
                </a:xfrm>
              </p:grpSpPr>
              <p:sp>
                <p:nvSpPr>
                  <p:cNvPr id="1214520" name="Freeform 56"/>
                  <p:cNvSpPr>
                    <a:spLocks noChangeAspect="1"/>
                  </p:cNvSpPr>
                  <p:nvPr/>
                </p:nvSpPr>
                <p:spPr bwMode="auto">
                  <a:xfrm>
                    <a:off x="239" y="1714"/>
                    <a:ext cx="1153" cy="15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1214521" name="Freeform 57"/>
                  <p:cNvSpPr>
                    <a:spLocks noChangeAspect="1"/>
                  </p:cNvSpPr>
                  <p:nvPr/>
                </p:nvSpPr>
                <p:spPr bwMode="auto">
                  <a:xfrm>
                    <a:off x="224" y="1859"/>
                    <a:ext cx="1153" cy="78"/>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1214522" name="Freeform 58"/>
                  <p:cNvSpPr>
                    <a:spLocks noChangeAspect="1"/>
                  </p:cNvSpPr>
                  <p:nvPr/>
                </p:nvSpPr>
                <p:spPr bwMode="auto">
                  <a:xfrm>
                    <a:off x="1029" y="1766"/>
                    <a:ext cx="334" cy="29"/>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99371" name="Group 59"/>
                <p:cNvGrpSpPr>
                  <a:grpSpLocks noChangeAspect="1"/>
                </p:cNvGrpSpPr>
                <p:nvPr/>
              </p:nvGrpSpPr>
              <p:grpSpPr bwMode="auto">
                <a:xfrm>
                  <a:off x="1388" y="1737"/>
                  <a:ext cx="156" cy="104"/>
                  <a:chOff x="1388" y="1737"/>
                  <a:chExt cx="156" cy="104"/>
                </a:xfrm>
              </p:grpSpPr>
              <p:grpSp>
                <p:nvGrpSpPr>
                  <p:cNvPr id="99372" name="Group 60"/>
                  <p:cNvGrpSpPr>
                    <a:grpSpLocks noChangeAspect="1"/>
                  </p:cNvGrpSpPr>
                  <p:nvPr/>
                </p:nvGrpSpPr>
                <p:grpSpPr bwMode="auto">
                  <a:xfrm>
                    <a:off x="1388" y="1737"/>
                    <a:ext cx="156" cy="104"/>
                    <a:chOff x="1388" y="1737"/>
                    <a:chExt cx="156" cy="104"/>
                  </a:xfrm>
                </p:grpSpPr>
                <p:grpSp>
                  <p:nvGrpSpPr>
                    <p:cNvPr id="99377" name="Group 61"/>
                    <p:cNvGrpSpPr>
                      <a:grpSpLocks noChangeAspect="1"/>
                    </p:cNvGrpSpPr>
                    <p:nvPr/>
                  </p:nvGrpSpPr>
                  <p:grpSpPr bwMode="auto">
                    <a:xfrm>
                      <a:off x="1504" y="1741"/>
                      <a:ext cx="11" cy="97"/>
                      <a:chOff x="1504" y="1741"/>
                      <a:chExt cx="11" cy="97"/>
                    </a:xfrm>
                  </p:grpSpPr>
                  <p:sp>
                    <p:nvSpPr>
                      <p:cNvPr id="1214526" name="Freeform 62"/>
                      <p:cNvSpPr>
                        <a:spLocks noChangeAspect="1"/>
                      </p:cNvSpPr>
                      <p:nvPr/>
                    </p:nvSpPr>
                    <p:spPr bwMode="auto">
                      <a:xfrm>
                        <a:off x="1454" y="1800"/>
                        <a:ext cx="0" cy="108"/>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1214527" name="Rectangle 63"/>
                      <p:cNvSpPr>
                        <a:spLocks noChangeAspect="1" noChangeArrowheads="1"/>
                      </p:cNvSpPr>
                      <p:nvPr/>
                    </p:nvSpPr>
                    <p:spPr bwMode="auto">
                      <a:xfrm>
                        <a:off x="1458" y="1822"/>
                        <a:ext cx="0" cy="26"/>
                      </a:xfrm>
                      <a:prstGeom prst="rect">
                        <a:avLst/>
                      </a:prstGeom>
                      <a:solidFill>
                        <a:srgbClr val="00C0C0"/>
                      </a:solidFill>
                      <a:ln w="9525">
                        <a:noFill/>
                        <a:miter lim="800000"/>
                        <a:headEnd/>
                        <a:tailEnd/>
                      </a:ln>
                    </p:spPr>
                    <p:txBody>
                      <a:bodyPr/>
                      <a:lstStyle/>
                      <a:p>
                        <a:pPr>
                          <a:defRPr/>
                        </a:pPr>
                        <a:endParaRPr lang="en-CA"/>
                      </a:p>
                    </p:txBody>
                  </p:sp>
                  <p:sp>
                    <p:nvSpPr>
                      <p:cNvPr id="1214528" name="Rectangle 64"/>
                      <p:cNvSpPr>
                        <a:spLocks noChangeAspect="1" noChangeArrowheads="1"/>
                      </p:cNvSpPr>
                      <p:nvPr/>
                    </p:nvSpPr>
                    <p:spPr bwMode="auto">
                      <a:xfrm>
                        <a:off x="1454" y="1902"/>
                        <a:ext cx="5" cy="26"/>
                      </a:xfrm>
                      <a:prstGeom prst="rect">
                        <a:avLst/>
                      </a:prstGeom>
                      <a:solidFill>
                        <a:srgbClr val="006060"/>
                      </a:solidFill>
                      <a:ln w="9525">
                        <a:noFill/>
                        <a:miter lim="800000"/>
                        <a:headEnd/>
                        <a:tailEnd/>
                      </a:ln>
                    </p:spPr>
                    <p:txBody>
                      <a:bodyPr/>
                      <a:lstStyle/>
                      <a:p>
                        <a:pPr>
                          <a:defRPr/>
                        </a:pPr>
                        <a:endParaRPr lang="en-CA"/>
                      </a:p>
                    </p:txBody>
                  </p:sp>
                </p:grpSp>
                <p:grpSp>
                  <p:nvGrpSpPr>
                    <p:cNvPr id="99378" name="Group 65"/>
                    <p:cNvGrpSpPr>
                      <a:grpSpLocks noChangeAspect="1"/>
                    </p:cNvGrpSpPr>
                    <p:nvPr/>
                  </p:nvGrpSpPr>
                  <p:grpSpPr bwMode="auto">
                    <a:xfrm>
                      <a:off x="1417" y="1740"/>
                      <a:ext cx="12" cy="97"/>
                      <a:chOff x="1417" y="1740"/>
                      <a:chExt cx="12" cy="97"/>
                    </a:xfrm>
                  </p:grpSpPr>
                  <p:sp>
                    <p:nvSpPr>
                      <p:cNvPr id="1214530" name="Freeform 66"/>
                      <p:cNvSpPr>
                        <a:spLocks noChangeAspect="1"/>
                      </p:cNvSpPr>
                      <p:nvPr/>
                    </p:nvSpPr>
                    <p:spPr bwMode="auto">
                      <a:xfrm>
                        <a:off x="1411" y="1836"/>
                        <a:ext cx="0" cy="121"/>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1214531" name="Rectangle 67"/>
                      <p:cNvSpPr>
                        <a:spLocks noChangeAspect="1" noChangeArrowheads="1"/>
                      </p:cNvSpPr>
                      <p:nvPr/>
                    </p:nvSpPr>
                    <p:spPr bwMode="auto">
                      <a:xfrm>
                        <a:off x="1409" y="1852"/>
                        <a:ext cx="0" cy="13"/>
                      </a:xfrm>
                      <a:prstGeom prst="rect">
                        <a:avLst/>
                      </a:prstGeom>
                      <a:solidFill>
                        <a:srgbClr val="00C0C0"/>
                      </a:solidFill>
                      <a:ln w="9525">
                        <a:noFill/>
                        <a:miter lim="800000"/>
                        <a:headEnd/>
                        <a:tailEnd/>
                      </a:ln>
                    </p:spPr>
                    <p:txBody>
                      <a:bodyPr/>
                      <a:lstStyle/>
                      <a:p>
                        <a:pPr>
                          <a:defRPr/>
                        </a:pPr>
                        <a:endParaRPr lang="en-CA"/>
                      </a:p>
                    </p:txBody>
                  </p:sp>
                  <p:sp>
                    <p:nvSpPr>
                      <p:cNvPr id="1214532" name="Rectangle 68"/>
                      <p:cNvSpPr>
                        <a:spLocks noChangeAspect="1" noChangeArrowheads="1"/>
                      </p:cNvSpPr>
                      <p:nvPr/>
                    </p:nvSpPr>
                    <p:spPr bwMode="auto">
                      <a:xfrm>
                        <a:off x="1405" y="1926"/>
                        <a:ext cx="0" cy="26"/>
                      </a:xfrm>
                      <a:prstGeom prst="rect">
                        <a:avLst/>
                      </a:prstGeom>
                      <a:solidFill>
                        <a:srgbClr val="006060"/>
                      </a:solidFill>
                      <a:ln w="9525">
                        <a:noFill/>
                        <a:miter lim="800000"/>
                        <a:headEnd/>
                        <a:tailEnd/>
                      </a:ln>
                    </p:spPr>
                    <p:txBody>
                      <a:bodyPr/>
                      <a:lstStyle/>
                      <a:p>
                        <a:pPr>
                          <a:defRPr/>
                        </a:pPr>
                        <a:endParaRPr lang="en-CA"/>
                      </a:p>
                    </p:txBody>
                  </p:sp>
                </p:grpSp>
                <p:grpSp>
                  <p:nvGrpSpPr>
                    <p:cNvPr id="99379" name="Group 69"/>
                    <p:cNvGrpSpPr>
                      <a:grpSpLocks noChangeAspect="1"/>
                    </p:cNvGrpSpPr>
                    <p:nvPr/>
                  </p:nvGrpSpPr>
                  <p:grpSpPr bwMode="auto">
                    <a:xfrm>
                      <a:off x="1388" y="1737"/>
                      <a:ext cx="156" cy="104"/>
                      <a:chOff x="1388" y="1737"/>
                      <a:chExt cx="156" cy="104"/>
                    </a:xfrm>
                  </p:grpSpPr>
                  <p:sp>
                    <p:nvSpPr>
                      <p:cNvPr id="1214534" name="Rectangle 70"/>
                      <p:cNvSpPr>
                        <a:spLocks noChangeAspect="1" noChangeArrowheads="1"/>
                      </p:cNvSpPr>
                      <p:nvPr/>
                    </p:nvSpPr>
                    <p:spPr bwMode="auto">
                      <a:xfrm>
                        <a:off x="1363" y="1801"/>
                        <a:ext cx="30" cy="121"/>
                      </a:xfrm>
                      <a:prstGeom prst="rect">
                        <a:avLst/>
                      </a:prstGeom>
                      <a:solidFill>
                        <a:srgbClr val="40FFFF"/>
                      </a:solidFill>
                      <a:ln w="9525">
                        <a:noFill/>
                        <a:miter lim="800000"/>
                        <a:headEnd/>
                        <a:tailEnd/>
                      </a:ln>
                    </p:spPr>
                    <p:txBody>
                      <a:bodyPr/>
                      <a:lstStyle/>
                      <a:p>
                        <a:pPr>
                          <a:defRPr/>
                        </a:pPr>
                        <a:endParaRPr lang="en-CA"/>
                      </a:p>
                    </p:txBody>
                  </p:sp>
                  <p:sp>
                    <p:nvSpPr>
                      <p:cNvPr id="1214535" name="Rectangle 71"/>
                      <p:cNvSpPr>
                        <a:spLocks noChangeAspect="1" noChangeArrowheads="1"/>
                      </p:cNvSpPr>
                      <p:nvPr/>
                    </p:nvSpPr>
                    <p:spPr bwMode="auto">
                      <a:xfrm>
                        <a:off x="1406" y="1805"/>
                        <a:ext cx="76" cy="114"/>
                      </a:xfrm>
                      <a:prstGeom prst="rect">
                        <a:avLst/>
                      </a:prstGeom>
                      <a:solidFill>
                        <a:srgbClr val="40FFFF"/>
                      </a:solidFill>
                      <a:ln w="9525">
                        <a:noFill/>
                        <a:miter lim="800000"/>
                        <a:headEnd/>
                        <a:tailEnd/>
                      </a:ln>
                    </p:spPr>
                    <p:txBody>
                      <a:bodyPr/>
                      <a:lstStyle/>
                      <a:p>
                        <a:pPr>
                          <a:defRPr/>
                        </a:pPr>
                        <a:endParaRPr lang="en-CA"/>
                      </a:p>
                    </p:txBody>
                  </p:sp>
                  <p:sp>
                    <p:nvSpPr>
                      <p:cNvPr id="1214536" name="Rectangle 72"/>
                      <p:cNvSpPr>
                        <a:spLocks noChangeAspect="1" noChangeArrowheads="1"/>
                      </p:cNvSpPr>
                      <p:nvPr/>
                    </p:nvSpPr>
                    <p:spPr bwMode="auto">
                      <a:xfrm>
                        <a:off x="1491" y="1799"/>
                        <a:ext cx="30" cy="114"/>
                      </a:xfrm>
                      <a:prstGeom prst="rect">
                        <a:avLst/>
                      </a:prstGeom>
                      <a:solidFill>
                        <a:srgbClr val="40FFFF"/>
                      </a:solidFill>
                      <a:ln w="9525">
                        <a:noFill/>
                        <a:miter lim="800000"/>
                        <a:headEnd/>
                        <a:tailEnd/>
                      </a:ln>
                    </p:spPr>
                    <p:txBody>
                      <a:bodyPr/>
                      <a:lstStyle/>
                      <a:p>
                        <a:pPr>
                          <a:defRPr/>
                        </a:pPr>
                        <a:endParaRPr lang="en-CA"/>
                      </a:p>
                    </p:txBody>
                  </p:sp>
                </p:grpSp>
                <p:grpSp>
                  <p:nvGrpSpPr>
                    <p:cNvPr id="99380" name="Group 73"/>
                    <p:cNvGrpSpPr>
                      <a:grpSpLocks noChangeAspect="1"/>
                    </p:cNvGrpSpPr>
                    <p:nvPr/>
                  </p:nvGrpSpPr>
                  <p:grpSpPr bwMode="auto">
                    <a:xfrm>
                      <a:off x="1392" y="1746"/>
                      <a:ext cx="149" cy="13"/>
                      <a:chOff x="1392" y="1746"/>
                      <a:chExt cx="149" cy="13"/>
                    </a:xfrm>
                  </p:grpSpPr>
                  <p:sp>
                    <p:nvSpPr>
                      <p:cNvPr id="1214538" name="Rectangle 74"/>
                      <p:cNvSpPr>
                        <a:spLocks noChangeAspect="1" noChangeArrowheads="1"/>
                      </p:cNvSpPr>
                      <p:nvPr/>
                    </p:nvSpPr>
                    <p:spPr bwMode="auto">
                      <a:xfrm>
                        <a:off x="1371" y="1846"/>
                        <a:ext cx="15" cy="13"/>
                      </a:xfrm>
                      <a:prstGeom prst="rect">
                        <a:avLst/>
                      </a:prstGeom>
                      <a:solidFill>
                        <a:srgbClr val="C0FFFF"/>
                      </a:solidFill>
                      <a:ln w="9525">
                        <a:noFill/>
                        <a:miter lim="800000"/>
                        <a:headEnd/>
                        <a:tailEnd/>
                      </a:ln>
                    </p:spPr>
                    <p:txBody>
                      <a:bodyPr/>
                      <a:lstStyle/>
                      <a:p>
                        <a:pPr>
                          <a:defRPr/>
                        </a:pPr>
                        <a:endParaRPr lang="en-CA"/>
                      </a:p>
                    </p:txBody>
                  </p:sp>
                  <p:sp>
                    <p:nvSpPr>
                      <p:cNvPr id="1214539" name="Rectangle 75"/>
                      <p:cNvSpPr>
                        <a:spLocks noChangeAspect="1" noChangeArrowheads="1"/>
                      </p:cNvSpPr>
                      <p:nvPr/>
                    </p:nvSpPr>
                    <p:spPr bwMode="auto">
                      <a:xfrm>
                        <a:off x="1463" y="1873"/>
                        <a:ext cx="25" cy="13"/>
                      </a:xfrm>
                      <a:prstGeom prst="rect">
                        <a:avLst/>
                      </a:prstGeom>
                      <a:solidFill>
                        <a:srgbClr val="C0FFFF"/>
                      </a:solidFill>
                      <a:ln w="9525">
                        <a:noFill/>
                        <a:miter lim="800000"/>
                        <a:headEnd/>
                        <a:tailEnd/>
                      </a:ln>
                    </p:spPr>
                    <p:txBody>
                      <a:bodyPr/>
                      <a:lstStyle/>
                      <a:p>
                        <a:pPr>
                          <a:defRPr/>
                        </a:pPr>
                        <a:endParaRPr lang="en-CA"/>
                      </a:p>
                    </p:txBody>
                  </p:sp>
                  <p:sp>
                    <p:nvSpPr>
                      <p:cNvPr id="1214540" name="Rectangle 76"/>
                      <p:cNvSpPr>
                        <a:spLocks noChangeAspect="1" noChangeArrowheads="1"/>
                      </p:cNvSpPr>
                      <p:nvPr/>
                    </p:nvSpPr>
                    <p:spPr bwMode="auto">
                      <a:xfrm>
                        <a:off x="1398" y="1833"/>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99373" name="Group 77"/>
                  <p:cNvGrpSpPr>
                    <a:grpSpLocks noChangeAspect="1"/>
                  </p:cNvGrpSpPr>
                  <p:nvPr/>
                </p:nvGrpSpPr>
                <p:grpSpPr bwMode="auto">
                  <a:xfrm>
                    <a:off x="1390" y="1802"/>
                    <a:ext cx="152" cy="37"/>
                    <a:chOff x="1390" y="1802"/>
                    <a:chExt cx="152" cy="37"/>
                  </a:xfrm>
                </p:grpSpPr>
                <p:sp>
                  <p:nvSpPr>
                    <p:cNvPr id="1214542" name="Freeform 78"/>
                    <p:cNvSpPr>
                      <a:spLocks noChangeAspect="1"/>
                    </p:cNvSpPr>
                    <p:nvPr/>
                  </p:nvSpPr>
                  <p:spPr bwMode="auto">
                    <a:xfrm>
                      <a:off x="1272" y="1873"/>
                      <a:ext cx="30" cy="20"/>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1214543" name="Freeform 79"/>
                    <p:cNvSpPr>
                      <a:spLocks noChangeAspect="1"/>
                    </p:cNvSpPr>
                    <p:nvPr/>
                  </p:nvSpPr>
                  <p:spPr bwMode="auto">
                    <a:xfrm>
                      <a:off x="1314" y="1868"/>
                      <a:ext cx="116" cy="23"/>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1214544" name="Freeform 80"/>
                    <p:cNvSpPr>
                      <a:spLocks noChangeAspect="1"/>
                    </p:cNvSpPr>
                    <p:nvPr/>
                  </p:nvSpPr>
                  <p:spPr bwMode="auto">
                    <a:xfrm>
                      <a:off x="1441" y="1866"/>
                      <a:ext cx="30" cy="20"/>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sp>
          <p:nvSpPr>
            <p:cNvPr id="1214545" name="Rectangle 81"/>
            <p:cNvSpPr>
              <a:spLocks noChangeArrowheads="1"/>
            </p:cNvSpPr>
            <p:nvPr/>
          </p:nvSpPr>
          <p:spPr bwMode="auto">
            <a:xfrm>
              <a:off x="3120" y="978"/>
              <a:ext cx="2880" cy="1403"/>
            </a:xfrm>
            <a:prstGeom prst="rect">
              <a:avLst/>
            </a:prstGeom>
            <a:noFill/>
            <a:ln w="57150" cap="sq">
              <a:noFill/>
              <a:miter lim="800000"/>
              <a:headEnd/>
              <a:tailEnd/>
            </a:ln>
            <a:effectLst/>
          </p:spPr>
          <p:txBody>
            <a:bodyPr lIns="274320" rIns="274320">
              <a:spAutoFit/>
            </a:bodyPr>
            <a:lstStyle/>
            <a:p>
              <a:pPr>
                <a:spcBef>
                  <a:spcPct val="50000"/>
                </a:spcBef>
                <a:defRPr/>
              </a:pPr>
              <a:r>
                <a:rPr lang="en-US">
                  <a:solidFill>
                    <a:srgbClr val="66FF33"/>
                  </a:solidFill>
                  <a:effectLst/>
                  <a:latin typeface="Comic Sans MS" pitchFamily="66" charset="0"/>
                </a:rPr>
                <a:t>C</a:t>
              </a:r>
              <a:r>
                <a:rPr lang="en-US">
                  <a:solidFill>
                    <a:schemeClr val="accent2"/>
                  </a:solidFill>
                  <a:effectLst/>
                  <a:latin typeface="Comic Sans MS" pitchFamily="66" charset="0"/>
                </a:rPr>
                <a:t>o</a:t>
              </a:r>
              <a:r>
                <a:rPr lang="en-US">
                  <a:solidFill>
                    <a:schemeClr val="hlink"/>
                  </a:solidFill>
                  <a:effectLst/>
                  <a:latin typeface="Comic Sans MS" pitchFamily="66" charset="0"/>
                </a:rPr>
                <a:t>l</a:t>
              </a:r>
              <a:r>
                <a:rPr lang="en-US">
                  <a:solidFill>
                    <a:srgbClr val="66FF33"/>
                  </a:solidFill>
                  <a:effectLst/>
                  <a:latin typeface="Comic Sans MS" pitchFamily="66" charset="0"/>
                </a:rPr>
                <a:t>o</a:t>
              </a:r>
              <a:r>
                <a:rPr lang="en-US">
                  <a:solidFill>
                    <a:schemeClr val="hlink"/>
                  </a:solidFill>
                  <a:effectLst/>
                  <a:latin typeface="Comic Sans MS" pitchFamily="66" charset="0"/>
                </a:rPr>
                <a:t>u</a:t>
              </a:r>
              <a:r>
                <a:rPr lang="en-US">
                  <a:solidFill>
                    <a:schemeClr val="accent2"/>
                  </a:solidFill>
                  <a:effectLst/>
                  <a:latin typeface="Comic Sans MS" pitchFamily="66" charset="0"/>
                </a:rPr>
                <a:t>r</a:t>
              </a:r>
              <a:r>
                <a:rPr lang="en-US">
                  <a:solidFill>
                    <a:srgbClr val="00FFCC"/>
                  </a:solidFill>
                  <a:effectLst/>
                  <a:latin typeface="Comic Sans MS" pitchFamily="66" charset="0"/>
                </a:rPr>
                <a:t> </a:t>
              </a:r>
              <a:r>
                <a:rPr lang="en-US">
                  <a:effectLst>
                    <a:outerShdw blurRad="38100" dist="38100" dir="2700000" algn="tl">
                      <a:srgbClr val="000000"/>
                    </a:outerShdw>
                  </a:effectLst>
                  <a:latin typeface="Comic Sans MS" pitchFamily="66" charset="0"/>
                </a:rPr>
                <a:t>each node </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with 3 colours.</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Nodes with lines between them must have different colours.</a:t>
              </a:r>
            </a:p>
          </p:txBody>
        </p:sp>
      </p:grpSp>
      <p:grpSp>
        <p:nvGrpSpPr>
          <p:cNvPr id="18" name="Group 91"/>
          <p:cNvGrpSpPr>
            <a:grpSpLocks/>
          </p:cNvGrpSpPr>
          <p:nvPr/>
        </p:nvGrpSpPr>
        <p:grpSpPr bwMode="auto">
          <a:xfrm>
            <a:off x="76200" y="1676400"/>
            <a:ext cx="9144000" cy="4038600"/>
            <a:chOff x="48" y="1056"/>
            <a:chExt cx="5760" cy="2544"/>
          </a:xfrm>
        </p:grpSpPr>
        <p:sp>
          <p:nvSpPr>
            <p:cNvPr id="99339" name="Text Box 82"/>
            <p:cNvSpPr txBox="1">
              <a:spLocks noChangeArrowheads="1"/>
            </p:cNvSpPr>
            <p:nvPr/>
          </p:nvSpPr>
          <p:spPr bwMode="auto">
            <a:xfrm>
              <a:off x="2496" y="1056"/>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5400">
                  <a:solidFill>
                    <a:schemeClr val="hlink"/>
                  </a:solidFill>
                  <a:effectLst/>
                  <a:latin typeface="Symbol" pitchFamily="18" charset="2"/>
                </a:rPr>
                <a:t>»</a:t>
              </a:r>
            </a:p>
          </p:txBody>
        </p:sp>
        <p:sp>
          <p:nvSpPr>
            <p:cNvPr id="1214547" name="Rectangle 83"/>
            <p:cNvSpPr>
              <a:spLocks noChangeArrowheads="1"/>
            </p:cNvSpPr>
            <p:nvPr/>
          </p:nvSpPr>
          <p:spPr bwMode="auto">
            <a:xfrm>
              <a:off x="48" y="2496"/>
              <a:ext cx="5760" cy="1104"/>
            </a:xfrm>
            <a:prstGeom prst="rect">
              <a:avLst/>
            </a:prstGeom>
            <a:noFill/>
            <a:ln w="9525">
              <a:noFill/>
              <a:miter lim="800000"/>
              <a:headEnd/>
              <a:tailEnd/>
            </a:ln>
            <a:effectLst/>
          </p:spPr>
          <p:txBody>
            <a:bodyPr/>
            <a:lstStyle/>
            <a:p>
              <a:pPr algn="ctr">
                <a:spcBef>
                  <a:spcPct val="20000"/>
                </a:spcBef>
                <a:tabLst>
                  <a:tab pos="858838" algn="l"/>
                </a:tabLst>
                <a:defRPr/>
              </a:pPr>
              <a:r>
                <a:rPr lang="en-US" sz="3200">
                  <a:effectLst>
                    <a:outerShdw blurRad="38100" dist="38100" dir="2700000" algn="tl">
                      <a:srgbClr val="000000"/>
                    </a:outerShdw>
                  </a:effectLst>
                  <a:latin typeface="Comic Sans MS" pitchFamily="66" charset="0"/>
                </a:rPr>
                <a:t>Two problems that are cosmetically different, but substantially the same</a:t>
              </a:r>
            </a:p>
          </p:txBody>
        </p:sp>
      </p:grpSp>
      <p:grpSp>
        <p:nvGrpSpPr>
          <p:cNvPr id="99332" name="Group 85"/>
          <p:cNvGrpSpPr>
            <a:grpSpLocks/>
          </p:cNvGrpSpPr>
          <p:nvPr/>
        </p:nvGrpSpPr>
        <p:grpSpPr bwMode="auto">
          <a:xfrm>
            <a:off x="533400" y="233363"/>
            <a:ext cx="1112838" cy="1392237"/>
            <a:chOff x="595" y="723"/>
            <a:chExt cx="749" cy="1149"/>
          </a:xfrm>
        </p:grpSpPr>
        <p:sp>
          <p:nvSpPr>
            <p:cNvPr id="1214550" name="Rectangle 86"/>
            <p:cNvSpPr>
              <a:spLocks noChangeArrowheads="1"/>
            </p:cNvSpPr>
            <p:nvPr/>
          </p:nvSpPr>
          <p:spPr bwMode="auto">
            <a:xfrm>
              <a:off x="595" y="723"/>
              <a:ext cx="749" cy="1149"/>
            </a:xfrm>
            <a:prstGeom prst="rect">
              <a:avLst/>
            </a:prstGeom>
            <a:solidFill>
              <a:schemeClr val="tx1"/>
            </a:solidFill>
            <a:ln w="38100" cap="sq">
              <a:noFill/>
              <a:miter lim="800000"/>
              <a:headEnd/>
              <a:tailEnd/>
            </a:ln>
            <a:effectLst/>
          </p:spPr>
          <p:txBody>
            <a:bodyPr wrap="none" lIns="274320" rIns="274320" anchor="ctr">
              <a:spAutoFit/>
            </a:bodyPr>
            <a:lstStyle/>
            <a:p>
              <a:pPr>
                <a:defRPr/>
              </a:pPr>
              <a:endParaRPr lang="en-CA"/>
            </a:p>
          </p:txBody>
        </p:sp>
        <p:graphicFrame>
          <p:nvGraphicFramePr>
            <p:cNvPr id="99338" name="Object 87"/>
            <p:cNvGraphicFramePr>
              <a:graphicFrameLocks noChangeAspect="1"/>
            </p:cNvGraphicFramePr>
            <p:nvPr/>
          </p:nvGraphicFramePr>
          <p:xfrm>
            <a:off x="595" y="768"/>
            <a:ext cx="701" cy="1104"/>
          </p:xfrm>
          <a:graphic>
            <a:graphicData uri="http://schemas.openxmlformats.org/presentationml/2006/ole">
              <mc:AlternateContent xmlns:mc="http://schemas.openxmlformats.org/markup-compatibility/2006">
                <mc:Choice xmlns:v="urn:schemas-microsoft-com:vml" Requires="v">
                  <p:oleObj spid="_x0000_s99421" name="Clip" r:id="rId3" imgW="2659048" imgH="4191363" progId="MS_ClipArt_Gallery.2">
                    <p:embed/>
                  </p:oleObj>
                </mc:Choice>
                <mc:Fallback>
                  <p:oleObj name="Clip" r:id="rId3" imgW="2659048" imgH="4191363" progId="MS_ClipArt_Gallery.2">
                    <p:embed/>
                    <p:pic>
                      <p:nvPicPr>
                        <p:cNvPr id="0" name="Object 8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 y="768"/>
                          <a:ext cx="701" cy="1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214552" name="Rectangle 88"/>
          <p:cNvSpPr>
            <a:spLocks noChangeArrowheads="1"/>
          </p:cNvSpPr>
          <p:nvPr/>
        </p:nvSpPr>
        <p:spPr bwMode="auto">
          <a:xfrm>
            <a:off x="228600" y="1751013"/>
            <a:ext cx="4572000" cy="1373187"/>
          </a:xfrm>
          <a:prstGeom prst="rect">
            <a:avLst/>
          </a:prstGeom>
          <a:noFill/>
          <a:ln w="5715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latin typeface="Comic Sans MS" pitchFamily="66" charset="0"/>
              </a:rPr>
              <a:t>Given a circuit,</a:t>
            </a:r>
            <a:br>
              <a:rPr lang="en-US">
                <a:effectLst>
                  <a:outerShdw blurRad="38100" dist="38100" dir="2700000" algn="tl">
                    <a:srgbClr val="000000"/>
                  </a:outerShdw>
                </a:effectLst>
                <a:latin typeface="Comic Sans MS" pitchFamily="66" charset="0"/>
              </a:rPr>
            </a:br>
            <a:r>
              <a:rPr lang="en-US">
                <a:effectLst>
                  <a:outerShdw blurRad="38100" dist="38100" dir="2700000" algn="tl">
                    <a:srgbClr val="000000"/>
                  </a:outerShdw>
                </a:effectLst>
                <a:latin typeface="Comic Sans MS" pitchFamily="66" charset="0"/>
              </a:rPr>
              <a:t>find a satisfying assignment.</a:t>
            </a:r>
          </a:p>
        </p:txBody>
      </p:sp>
      <p:sp>
        <p:nvSpPr>
          <p:cNvPr id="1214553" name="Rectangle 89"/>
          <p:cNvSpPr>
            <a:spLocks noChangeArrowheads="1"/>
          </p:cNvSpPr>
          <p:nvPr/>
        </p:nvSpPr>
        <p:spPr bwMode="auto">
          <a:xfrm>
            <a:off x="2020888" y="5257800"/>
            <a:ext cx="573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200">
                <a:solidFill>
                  <a:schemeClr val="tx2"/>
                </a:solidFill>
                <a:effectLst/>
              </a:rPr>
              <a:t>Circuit Satisfiablity </a:t>
            </a:r>
            <a:r>
              <a:rPr lang="en-US" altLang="en-US" sz="3200">
                <a:solidFill>
                  <a:srgbClr val="00FFCC"/>
                </a:solidFill>
                <a:effectLst/>
              </a:rPr>
              <a:t> </a:t>
            </a:r>
            <a:r>
              <a:rPr lang="en-CA" altLang="en-US" sz="3200">
                <a:solidFill>
                  <a:srgbClr val="00FFCC"/>
                </a:solidFill>
                <a:effectLst/>
              </a:rPr>
              <a:t>≤</a:t>
            </a:r>
            <a:r>
              <a:rPr lang="en-CA" altLang="en-US" sz="3200" baseline="-25000">
                <a:solidFill>
                  <a:srgbClr val="00FFCC"/>
                </a:solidFill>
                <a:effectLst/>
              </a:rPr>
              <a:t>poly</a:t>
            </a:r>
            <a:r>
              <a:rPr lang="en-US" altLang="en-US" sz="3200">
                <a:solidFill>
                  <a:schemeClr val="accent2"/>
                </a:solidFill>
                <a:effectLst/>
              </a:rPr>
              <a:t> </a:t>
            </a:r>
            <a:r>
              <a:rPr lang="en-US" altLang="en-US" sz="3200">
                <a:solidFill>
                  <a:schemeClr val="tx2"/>
                </a:solidFill>
                <a:effectLst/>
              </a:rPr>
              <a:t>3-Col</a:t>
            </a:r>
            <a:endParaRPr lang="en-US" altLang="en-US" sz="3200">
              <a:solidFill>
                <a:srgbClr val="00FFCC"/>
              </a:solidFill>
              <a:effectLst/>
            </a:endParaRPr>
          </a:p>
        </p:txBody>
      </p:sp>
      <p:sp>
        <p:nvSpPr>
          <p:cNvPr id="1214554" name="Text Box 90"/>
          <p:cNvSpPr txBox="1">
            <a:spLocks noChangeArrowheads="1"/>
          </p:cNvSpPr>
          <p:nvPr/>
        </p:nvSpPr>
        <p:spPr bwMode="auto">
          <a:xfrm>
            <a:off x="1760538" y="6140450"/>
            <a:ext cx="6697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This will prove that </a:t>
            </a:r>
            <a:r>
              <a:rPr lang="en-US" altLang="en-US">
                <a:solidFill>
                  <a:schemeClr val="tx2"/>
                </a:solidFill>
                <a:effectLst/>
              </a:rPr>
              <a:t>3-Col </a:t>
            </a:r>
            <a:r>
              <a:rPr lang="en-US" altLang="en-US">
                <a:effectLst/>
              </a:rPr>
              <a:t>is NP-Complete.</a:t>
            </a:r>
          </a:p>
        </p:txBody>
      </p:sp>
      <p:sp>
        <p:nvSpPr>
          <p:cNvPr id="99336" name="Rectangle 23"/>
          <p:cNvSpPr>
            <a:spLocks noChangeArrowheads="1"/>
          </p:cNvSpPr>
          <p:nvPr/>
        </p:nvSpPr>
        <p:spPr bwMode="auto">
          <a:xfrm>
            <a:off x="3124200" y="0"/>
            <a:ext cx="3225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a:solidFill>
                  <a:schemeClr val="tx2"/>
                </a:solidFill>
                <a:effectLst/>
              </a:rPr>
              <a:t>Sat</a:t>
            </a:r>
            <a:r>
              <a:rPr lang="en-US" altLang="en-US" sz="3600">
                <a:solidFill>
                  <a:srgbClr val="00FFCC"/>
                </a:solidFill>
                <a:effectLst/>
              </a:rPr>
              <a:t> ≤</a:t>
            </a:r>
            <a:r>
              <a:rPr lang="en-CA" altLang="en-US" sz="3600" baseline="-25000">
                <a:solidFill>
                  <a:srgbClr val="00FFCC"/>
                </a:solidFill>
                <a:effectLst/>
              </a:rPr>
              <a:t>poly</a:t>
            </a:r>
            <a:r>
              <a:rPr lang="en-CA" altLang="en-US" sz="3600">
                <a:solidFill>
                  <a:srgbClr val="00FFCC"/>
                </a:solidFill>
                <a:effectLst/>
              </a:rPr>
              <a:t> </a:t>
            </a:r>
            <a:r>
              <a:rPr lang="en-US" altLang="en-US" sz="3600">
                <a:solidFill>
                  <a:schemeClr val="tx2"/>
                </a:solidFill>
                <a:effectLst/>
              </a:rPr>
              <a:t>3-Col</a:t>
            </a:r>
            <a:endParaRPr lang="en-US" altLang="en-US" sz="3600" baseline="30000">
              <a:solidFill>
                <a:srgbClr val="00FFCC"/>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14553"/>
                                        </p:tgtEl>
                                        <p:attrNameLst>
                                          <p:attrName>style.visibility</p:attrName>
                                        </p:attrNameLst>
                                      </p:cBhvr>
                                      <p:to>
                                        <p:strVal val="visible"/>
                                      </p:to>
                                    </p:set>
                                    <p:anim calcmode="lin" valueType="num">
                                      <p:cBhvr additive="base">
                                        <p:cTn id="19" dur="500" fill="hold"/>
                                        <p:tgtEl>
                                          <p:spTgt spid="1214553"/>
                                        </p:tgtEl>
                                        <p:attrNameLst>
                                          <p:attrName>ppt_x</p:attrName>
                                        </p:attrNameLst>
                                      </p:cBhvr>
                                      <p:tavLst>
                                        <p:tav tm="0">
                                          <p:val>
                                            <p:strVal val="#ppt_x"/>
                                          </p:val>
                                        </p:tav>
                                        <p:tav tm="100000">
                                          <p:val>
                                            <p:strVal val="#ppt_x"/>
                                          </p:val>
                                        </p:tav>
                                      </p:tavLst>
                                    </p:anim>
                                    <p:anim calcmode="lin" valueType="num">
                                      <p:cBhvr additive="base">
                                        <p:cTn id="20" dur="500" fill="hold"/>
                                        <p:tgtEl>
                                          <p:spTgt spid="121455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14554"/>
                                        </p:tgtEl>
                                        <p:attrNameLst>
                                          <p:attrName>style.visibility</p:attrName>
                                        </p:attrNameLst>
                                      </p:cBhvr>
                                      <p:to>
                                        <p:strVal val="visible"/>
                                      </p:to>
                                    </p:set>
                                    <p:anim calcmode="lin" valueType="num">
                                      <p:cBhvr additive="base">
                                        <p:cTn id="25" dur="500" fill="hold"/>
                                        <p:tgtEl>
                                          <p:spTgt spid="1214554"/>
                                        </p:tgtEl>
                                        <p:attrNameLst>
                                          <p:attrName>ppt_x</p:attrName>
                                        </p:attrNameLst>
                                      </p:cBhvr>
                                      <p:tavLst>
                                        <p:tav tm="0">
                                          <p:val>
                                            <p:strVal val="#ppt_x"/>
                                          </p:val>
                                        </p:tav>
                                        <p:tav tm="100000">
                                          <p:val>
                                            <p:strVal val="#ppt_x"/>
                                          </p:val>
                                        </p:tav>
                                      </p:tavLst>
                                    </p:anim>
                                    <p:anim calcmode="lin" valueType="num">
                                      <p:cBhvr additive="base">
                                        <p:cTn id="26" dur="500" fill="hold"/>
                                        <p:tgtEl>
                                          <p:spTgt spid="12145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553" grpId="0"/>
      <p:bldP spid="1214554"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6" name="Rectangle 2"/>
          <p:cNvSpPr>
            <a:spLocks noGrp="1" noChangeArrowheads="1"/>
          </p:cNvSpPr>
          <p:nvPr>
            <p:ph type="title"/>
          </p:nvPr>
        </p:nvSpPr>
        <p:spPr>
          <a:xfrm>
            <a:off x="685800" y="-228600"/>
            <a:ext cx="7772400" cy="1143000"/>
          </a:xfrm>
        </p:spPr>
        <p:txBody>
          <a:bodyPr/>
          <a:lstStyle/>
          <a:p>
            <a:pPr>
              <a:defRPr/>
            </a:pPr>
            <a:r>
              <a:rPr lang="en-US" smtClean="0"/>
              <a:t>Step 0: 3-Col </a:t>
            </a:r>
            <a:r>
              <a:rPr lang="en-US" smtClean="0">
                <a:latin typeface="Symbol" pitchFamily="18" charset="2"/>
                <a:sym typeface="Symbol" pitchFamily="18" charset="2"/>
              </a:rPr>
              <a:t></a:t>
            </a:r>
            <a:r>
              <a:rPr lang="en-US" smtClean="0"/>
              <a:t> NP</a:t>
            </a:r>
          </a:p>
        </p:txBody>
      </p:sp>
      <p:sp>
        <p:nvSpPr>
          <p:cNvPr id="902147" name="Rectangle 3"/>
          <p:cNvSpPr>
            <a:spLocks noGrp="1" noChangeArrowheads="1"/>
          </p:cNvSpPr>
          <p:nvPr>
            <p:ph type="body" idx="1"/>
          </p:nvPr>
        </p:nvSpPr>
        <p:spPr>
          <a:xfrm>
            <a:off x="1066800" y="1447800"/>
            <a:ext cx="7772400" cy="1752600"/>
          </a:xfrm>
        </p:spPr>
        <p:txBody>
          <a:bodyPr/>
          <a:lstStyle/>
          <a:p>
            <a:pPr marL="0" indent="0">
              <a:defRPr/>
            </a:pPr>
            <a:r>
              <a:rPr lang="en-US" sz="2800" smtClean="0">
                <a:latin typeface="Times New Roman" pitchFamily="18" charset="0"/>
              </a:rPr>
              <a:t>Design poly-time algorithm </a:t>
            </a:r>
            <a:r>
              <a:rPr lang="en-US" sz="2800" smtClean="0">
                <a:solidFill>
                  <a:srgbClr val="00FFCC"/>
                </a:solidFill>
                <a:latin typeface="Times New Roman" pitchFamily="18" charset="0"/>
              </a:rPr>
              <a:t>Valid</a:t>
            </a:r>
            <a:r>
              <a:rPr lang="en-US" sz="2800" baseline="-25000" smtClean="0">
                <a:solidFill>
                  <a:schemeClr val="tx2"/>
                </a:solidFill>
                <a:latin typeface="Times New Roman" pitchFamily="18" charset="0"/>
              </a:rPr>
              <a:t>3-Col</a:t>
            </a:r>
            <a:r>
              <a:rPr lang="en-US" sz="2800" smtClean="0">
                <a:solidFill>
                  <a:srgbClr val="00FFCC"/>
                </a:solidFill>
                <a:latin typeface="Times New Roman" pitchFamily="18" charset="0"/>
              </a:rPr>
              <a:t>(G,C)</a:t>
            </a:r>
          </a:p>
          <a:p>
            <a:pPr marL="0" indent="0">
              <a:defRPr/>
            </a:pPr>
            <a:r>
              <a:rPr lang="en-US" sz="2800" smtClean="0">
                <a:latin typeface="Times New Roman" pitchFamily="18" charset="0"/>
              </a:rPr>
              <a:t>which determines whether a given 3-colouring </a:t>
            </a:r>
            <a:r>
              <a:rPr lang="en-US" sz="2800" smtClean="0">
                <a:solidFill>
                  <a:srgbClr val="00FFCC"/>
                </a:solidFill>
                <a:latin typeface="Times New Roman" pitchFamily="18" charset="0"/>
              </a:rPr>
              <a:t>C</a:t>
            </a:r>
          </a:p>
          <a:p>
            <a:pPr marL="0" indent="0">
              <a:defRPr/>
            </a:pPr>
            <a:r>
              <a:rPr lang="en-US" sz="2800" smtClean="0">
                <a:latin typeface="Times New Roman" pitchFamily="18" charset="0"/>
              </a:rPr>
              <a:t>is valid for a given graph </a:t>
            </a:r>
            <a:r>
              <a:rPr lang="en-US" sz="2800" smtClean="0">
                <a:solidFill>
                  <a:srgbClr val="00FFCC"/>
                </a:solidFill>
                <a:latin typeface="Times New Roman" pitchFamily="18" charset="0"/>
              </a:rPr>
              <a:t>G</a:t>
            </a:r>
            <a:r>
              <a:rPr lang="en-US" sz="2800" smtClean="0">
                <a:latin typeface="Times New Roman" pitchFamily="18" charset="0"/>
              </a:rPr>
              <a:t>.</a:t>
            </a:r>
          </a:p>
          <a:p>
            <a:pPr marL="0" indent="0">
              <a:defRPr/>
            </a:pPr>
            <a:r>
              <a:rPr lang="en-US" sz="2800" smtClean="0">
                <a:latin typeface="Times New Roman" pitchFamily="18" charset="0"/>
              </a:rPr>
              <a:t>    Easy: Check that each edge is bi-chromatic.</a:t>
            </a:r>
            <a:endParaRPr lang="en-US" sz="2800" smtClean="0">
              <a:solidFill>
                <a:srgbClr val="00FFCC"/>
              </a:solidFill>
              <a:latin typeface="Times New Roman" pitchFamily="18" charset="0"/>
            </a:endParaRPr>
          </a:p>
          <a:p>
            <a:pPr marL="0" indent="0">
              <a:defRPr/>
            </a:pPr>
            <a:endParaRPr lang="en-US" sz="2800" smtClean="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02147">
                                            <p:txEl>
                                              <p:pRg st="0" end="0"/>
                                            </p:txEl>
                                          </p:spTgt>
                                        </p:tgtEl>
                                        <p:attrNameLst>
                                          <p:attrName>style.visibility</p:attrName>
                                        </p:attrNameLst>
                                      </p:cBhvr>
                                      <p:to>
                                        <p:strVal val="visible"/>
                                      </p:to>
                                    </p:set>
                                    <p:anim calcmode="lin" valueType="num">
                                      <p:cBhvr additive="base">
                                        <p:cTn id="7" dur="500" fill="hold"/>
                                        <p:tgtEl>
                                          <p:spTgt spid="9021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0214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02147">
                                            <p:txEl>
                                              <p:pRg st="1" end="1"/>
                                            </p:txEl>
                                          </p:spTgt>
                                        </p:tgtEl>
                                        <p:attrNameLst>
                                          <p:attrName>style.visibility</p:attrName>
                                        </p:attrNameLst>
                                      </p:cBhvr>
                                      <p:to>
                                        <p:strVal val="visible"/>
                                      </p:to>
                                    </p:set>
                                    <p:anim calcmode="lin" valueType="num">
                                      <p:cBhvr additive="base">
                                        <p:cTn id="11" dur="500" fill="hold"/>
                                        <p:tgtEl>
                                          <p:spTgt spid="90214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0214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02147">
                                            <p:txEl>
                                              <p:pRg st="2" end="2"/>
                                            </p:txEl>
                                          </p:spTgt>
                                        </p:tgtEl>
                                        <p:attrNameLst>
                                          <p:attrName>style.visibility</p:attrName>
                                        </p:attrNameLst>
                                      </p:cBhvr>
                                      <p:to>
                                        <p:strVal val="visible"/>
                                      </p:to>
                                    </p:set>
                                    <p:anim calcmode="lin" valueType="num">
                                      <p:cBhvr additive="base">
                                        <p:cTn id="15" dur="500" fill="hold"/>
                                        <p:tgtEl>
                                          <p:spTgt spid="90214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02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902147">
                                            <p:txEl>
                                              <p:pRg st="3" end="3"/>
                                            </p:txEl>
                                          </p:spTgt>
                                        </p:tgtEl>
                                        <p:attrNameLst>
                                          <p:attrName>style.visibility</p:attrName>
                                        </p:attrNameLst>
                                      </p:cBhvr>
                                      <p:to>
                                        <p:strVal val="visible"/>
                                      </p:to>
                                    </p:set>
                                    <p:anim calcmode="lin" valueType="num">
                                      <p:cBhvr additive="base">
                                        <p:cTn id="21" dur="500" fill="hold"/>
                                        <p:tgtEl>
                                          <p:spTgt spid="90214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0214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2147" grpId="0"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2"/>
          <p:cNvSpPr>
            <a:spLocks noGrp="1" noChangeArrowheads="1"/>
          </p:cNvSpPr>
          <p:nvPr>
            <p:ph type="title"/>
          </p:nvPr>
        </p:nvSpPr>
        <p:spPr>
          <a:xfrm>
            <a:off x="685800" y="-228600"/>
            <a:ext cx="7772400" cy="1143000"/>
          </a:xfrm>
        </p:spPr>
        <p:txBody>
          <a:bodyPr/>
          <a:lstStyle/>
          <a:p>
            <a:pPr>
              <a:defRPr/>
            </a:pPr>
            <a:r>
              <a:rPr lang="en-US" smtClean="0"/>
              <a:t>Step 1: What to reduce it to</a:t>
            </a:r>
          </a:p>
        </p:txBody>
      </p:sp>
      <p:sp>
        <p:nvSpPr>
          <p:cNvPr id="903171" name="Rectangle 3"/>
          <p:cNvSpPr>
            <a:spLocks noChangeArrowheads="1"/>
          </p:cNvSpPr>
          <p:nvPr/>
        </p:nvSpPr>
        <p:spPr bwMode="auto">
          <a:xfrm>
            <a:off x="2895600" y="1173163"/>
            <a:ext cx="292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3-Col</a:t>
            </a:r>
          </a:p>
        </p:txBody>
      </p:sp>
      <p:sp>
        <p:nvSpPr>
          <p:cNvPr id="903172" name="Text Box 4"/>
          <p:cNvSpPr txBox="1">
            <a:spLocks noChangeArrowheads="1"/>
          </p:cNvSpPr>
          <p:nvPr/>
        </p:nvSpPr>
        <p:spPr bwMode="auto">
          <a:xfrm>
            <a:off x="1554163" y="1981200"/>
            <a:ext cx="651827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Choose a problem </a:t>
            </a:r>
            <a:r>
              <a:rPr lang="en-US" altLang="en-US">
                <a:solidFill>
                  <a:schemeClr val="tx2"/>
                </a:solidFill>
                <a:effectLst/>
              </a:rPr>
              <a:t>P</a:t>
            </a:r>
            <a:r>
              <a:rPr lang="en-US" altLang="en-US" baseline="-25000">
                <a:solidFill>
                  <a:schemeClr val="tx2"/>
                </a:solidFill>
                <a:effectLst/>
              </a:rPr>
              <a:t>is NP-comp </a:t>
            </a:r>
            <a:br>
              <a:rPr lang="en-US" altLang="en-US" baseline="-25000">
                <a:solidFill>
                  <a:schemeClr val="tx2"/>
                </a:solidFill>
                <a:effectLst/>
              </a:rPr>
            </a:br>
            <a:r>
              <a:rPr lang="en-US" altLang="en-US">
                <a:effectLst/>
              </a:rPr>
              <a:t>that is as similar to </a:t>
            </a:r>
            <a:r>
              <a:rPr lang="en-US" altLang="en-US">
                <a:solidFill>
                  <a:schemeClr val="tx2"/>
                </a:solidFill>
                <a:effectLst/>
              </a:rPr>
              <a:t>3-Col</a:t>
            </a:r>
            <a:r>
              <a:rPr lang="en-US" altLang="en-US">
                <a:effectLst/>
              </a:rPr>
              <a:t> as possible and </a:t>
            </a:r>
          </a:p>
          <a:p>
            <a:r>
              <a:rPr lang="en-US" altLang="en-US">
                <a:effectLst/>
              </a:rPr>
              <a:t>that is already known to be NP-Complete.</a:t>
            </a:r>
          </a:p>
        </p:txBody>
      </p:sp>
      <p:sp>
        <p:nvSpPr>
          <p:cNvPr id="903173" name="Rectangle 5"/>
          <p:cNvSpPr>
            <a:spLocks noChangeArrowheads="1"/>
          </p:cNvSpPr>
          <p:nvPr/>
        </p:nvSpPr>
        <p:spPr bwMode="auto">
          <a:xfrm>
            <a:off x="2676525" y="4144963"/>
            <a:ext cx="38004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CA" altLang="en-US" sz="3200">
                <a:solidFill>
                  <a:schemeClr val="tx2"/>
                </a:solidFill>
                <a:effectLst/>
              </a:rPr>
              <a:t>P</a:t>
            </a:r>
            <a:r>
              <a:rPr lang="en-CA" altLang="en-US" sz="3200" baseline="-25000">
                <a:solidFill>
                  <a:schemeClr val="tx2"/>
                </a:solidFill>
                <a:effectLst/>
              </a:rPr>
              <a:t>is NP-comp</a:t>
            </a:r>
            <a:r>
              <a:rPr lang="en-CA" altLang="en-US" sz="3200">
                <a:solidFill>
                  <a:schemeClr val="tx2"/>
                </a:solidFill>
                <a:effectLst/>
              </a:rPr>
              <a:t> = Cir-</a:t>
            </a:r>
            <a:r>
              <a:rPr lang="en-US" altLang="en-US">
                <a:solidFill>
                  <a:schemeClr val="tx2"/>
                </a:solidFill>
                <a:effectLst/>
              </a:rPr>
              <a:t>SAT</a:t>
            </a:r>
            <a:endParaRPr lang="en-US" altLang="en-US" sz="3200" baseline="30000">
              <a:solidFill>
                <a:schemeClr val="tx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03171"/>
                                        </p:tgtEl>
                                        <p:attrNameLst>
                                          <p:attrName>style.visibility</p:attrName>
                                        </p:attrNameLst>
                                      </p:cBhvr>
                                      <p:to>
                                        <p:strVal val="visible"/>
                                      </p:to>
                                    </p:set>
                                    <p:anim calcmode="lin" valueType="num">
                                      <p:cBhvr additive="base">
                                        <p:cTn id="7" dur="500" fill="hold"/>
                                        <p:tgtEl>
                                          <p:spTgt spid="903171"/>
                                        </p:tgtEl>
                                        <p:attrNameLst>
                                          <p:attrName>ppt_x</p:attrName>
                                        </p:attrNameLst>
                                      </p:cBhvr>
                                      <p:tavLst>
                                        <p:tav tm="0">
                                          <p:val>
                                            <p:strVal val="#ppt_x"/>
                                          </p:val>
                                        </p:tav>
                                        <p:tav tm="100000">
                                          <p:val>
                                            <p:strVal val="#ppt_x"/>
                                          </p:val>
                                        </p:tav>
                                      </p:tavLst>
                                    </p:anim>
                                    <p:anim calcmode="lin" valueType="num">
                                      <p:cBhvr additive="base">
                                        <p:cTn id="8" dur="500" fill="hold"/>
                                        <p:tgtEl>
                                          <p:spTgt spid="90317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03172"/>
                                        </p:tgtEl>
                                        <p:attrNameLst>
                                          <p:attrName>style.visibility</p:attrName>
                                        </p:attrNameLst>
                                      </p:cBhvr>
                                      <p:to>
                                        <p:strVal val="visible"/>
                                      </p:to>
                                    </p:set>
                                    <p:anim calcmode="lin" valueType="num">
                                      <p:cBhvr additive="base">
                                        <p:cTn id="13" dur="500" fill="hold"/>
                                        <p:tgtEl>
                                          <p:spTgt spid="903172"/>
                                        </p:tgtEl>
                                        <p:attrNameLst>
                                          <p:attrName>ppt_x</p:attrName>
                                        </p:attrNameLst>
                                      </p:cBhvr>
                                      <p:tavLst>
                                        <p:tav tm="0">
                                          <p:val>
                                            <p:strVal val="#ppt_x"/>
                                          </p:val>
                                        </p:tav>
                                        <p:tav tm="100000">
                                          <p:val>
                                            <p:strVal val="#ppt_x"/>
                                          </p:val>
                                        </p:tav>
                                      </p:tavLst>
                                    </p:anim>
                                    <p:anim calcmode="lin" valueType="num">
                                      <p:cBhvr additive="base">
                                        <p:cTn id="14" dur="500" fill="hold"/>
                                        <p:tgtEl>
                                          <p:spTgt spid="90317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03173"/>
                                        </p:tgtEl>
                                        <p:attrNameLst>
                                          <p:attrName>style.visibility</p:attrName>
                                        </p:attrNameLst>
                                      </p:cBhvr>
                                      <p:to>
                                        <p:strVal val="visible"/>
                                      </p:to>
                                    </p:set>
                                    <p:anim calcmode="lin" valueType="num">
                                      <p:cBhvr additive="base">
                                        <p:cTn id="19" dur="500" fill="hold"/>
                                        <p:tgtEl>
                                          <p:spTgt spid="903173"/>
                                        </p:tgtEl>
                                        <p:attrNameLst>
                                          <p:attrName>ppt_x</p:attrName>
                                        </p:attrNameLst>
                                      </p:cBhvr>
                                      <p:tavLst>
                                        <p:tav tm="0">
                                          <p:val>
                                            <p:strVal val="#ppt_x"/>
                                          </p:val>
                                        </p:tav>
                                        <p:tav tm="100000">
                                          <p:val>
                                            <p:strVal val="#ppt_x"/>
                                          </p:val>
                                        </p:tav>
                                      </p:tavLst>
                                    </p:anim>
                                    <p:anim calcmode="lin" valueType="num">
                                      <p:cBhvr additive="base">
                                        <p:cTn id="20" dur="500" fill="hold"/>
                                        <p:tgtEl>
                                          <p:spTgt spid="9031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171" grpId="0"/>
      <p:bldP spid="903172" grpId="0"/>
      <p:bldP spid="90317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a:xfrm>
            <a:off x="685800" y="-228600"/>
            <a:ext cx="7772400" cy="1143000"/>
          </a:xfrm>
        </p:spPr>
        <p:txBody>
          <a:bodyPr/>
          <a:lstStyle/>
          <a:p>
            <a:pPr>
              <a:defRPr/>
            </a:pPr>
            <a:r>
              <a:rPr lang="en-US" smtClean="0"/>
              <a:t>Step 2: What is What</a:t>
            </a:r>
          </a:p>
        </p:txBody>
      </p:sp>
      <p:sp>
        <p:nvSpPr>
          <p:cNvPr id="770052" name="Text Box 4"/>
          <p:cNvSpPr txBox="1">
            <a:spLocks noChangeArrowheads="1"/>
          </p:cNvSpPr>
          <p:nvPr/>
        </p:nvSpPr>
        <p:spPr bwMode="auto">
          <a:xfrm>
            <a:off x="5005388" y="904875"/>
            <a:ext cx="3605212"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Problem:</a:t>
            </a:r>
          </a:p>
          <a:p>
            <a:pPr>
              <a:buFontTx/>
              <a:buChar char="•"/>
            </a:pPr>
            <a:r>
              <a:rPr lang="en-US" altLang="en-US">
                <a:effectLst/>
              </a:rPr>
              <a:t>instance = circuit</a:t>
            </a:r>
            <a:br>
              <a:rPr lang="en-US" altLang="en-US">
                <a:effectLst/>
              </a:rPr>
            </a:br>
            <a:r>
              <a:rPr lang="en-US" altLang="en-US">
                <a:effectLst/>
              </a:rPr>
              <a:t>                   of gates</a:t>
            </a:r>
          </a:p>
          <a:p>
            <a:pPr>
              <a:buFontTx/>
              <a:buChar char="•"/>
            </a:pPr>
            <a:r>
              <a:rPr lang="en-US" altLang="en-US">
                <a:effectLst/>
              </a:rPr>
              <a:t>solution = true/false </a:t>
            </a:r>
            <a:br>
              <a:rPr lang="en-US" altLang="en-US">
                <a:effectLst/>
              </a:rPr>
            </a:br>
            <a:r>
              <a:rPr lang="en-US" altLang="en-US">
                <a:effectLst/>
              </a:rPr>
              <a:t>     to each variable</a:t>
            </a:r>
          </a:p>
        </p:txBody>
      </p:sp>
      <p:sp>
        <p:nvSpPr>
          <p:cNvPr id="770053" name="Text Box 5"/>
          <p:cNvSpPr txBox="1">
            <a:spLocks noChangeArrowheads="1"/>
          </p:cNvSpPr>
          <p:nvPr/>
        </p:nvSpPr>
        <p:spPr bwMode="auto">
          <a:xfrm>
            <a:off x="423863" y="838200"/>
            <a:ext cx="4246562"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3-Colouring</a:t>
            </a:r>
          </a:p>
          <a:p>
            <a:pPr>
              <a:buFontTx/>
              <a:buChar char="•"/>
            </a:pPr>
            <a:r>
              <a:rPr lang="en-US" altLang="en-US">
                <a:effectLst/>
              </a:rPr>
              <a:t>instance = graph</a:t>
            </a:r>
            <a:br>
              <a:rPr lang="en-US" altLang="en-US">
                <a:effectLst/>
              </a:rPr>
            </a:br>
            <a:endParaRPr lang="en-US" altLang="en-US">
              <a:effectLst/>
            </a:endParaRPr>
          </a:p>
          <a:p>
            <a:pPr>
              <a:buFontTx/>
              <a:buChar char="•"/>
            </a:pPr>
            <a:r>
              <a:rPr lang="en-US" altLang="en-US">
                <a:effectLst/>
              </a:rPr>
              <a:t>solution = green/red/blue</a:t>
            </a:r>
            <a:br>
              <a:rPr lang="en-US" altLang="en-US">
                <a:effectLst/>
              </a:rPr>
            </a:br>
            <a:r>
              <a:rPr lang="en-US" altLang="en-US">
                <a:effectLst/>
              </a:rPr>
              <a:t>    to each node.</a:t>
            </a:r>
          </a:p>
        </p:txBody>
      </p:sp>
      <p:grpSp>
        <p:nvGrpSpPr>
          <p:cNvPr id="2" name="Group 52"/>
          <p:cNvGrpSpPr>
            <a:grpSpLocks/>
          </p:cNvGrpSpPr>
          <p:nvPr/>
        </p:nvGrpSpPr>
        <p:grpSpPr bwMode="auto">
          <a:xfrm>
            <a:off x="5965825" y="4114800"/>
            <a:ext cx="1608138" cy="2560638"/>
            <a:chOff x="864" y="2688"/>
            <a:chExt cx="1013" cy="1613"/>
          </a:xfrm>
        </p:grpSpPr>
        <p:sp>
          <p:nvSpPr>
            <p:cNvPr id="102430" name="AutoShape 7"/>
            <p:cNvSpPr>
              <a:spLocks noChangeAspect="1" noChangeArrowheads="1"/>
            </p:cNvSpPr>
            <p:nvPr/>
          </p:nvSpPr>
          <p:spPr bwMode="auto">
            <a:xfrm rot="5400000" flipV="1">
              <a:off x="969" y="3112"/>
              <a:ext cx="505" cy="28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102431" name="AutoShape 8"/>
            <p:cNvSpPr>
              <a:spLocks noChangeAspect="1" noChangeArrowheads="1"/>
            </p:cNvSpPr>
            <p:nvPr/>
          </p:nvSpPr>
          <p:spPr bwMode="auto">
            <a:xfrm rot="5400000" flipV="1">
              <a:off x="1196" y="3757"/>
              <a:ext cx="505" cy="28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cxnSp>
          <p:nvCxnSpPr>
            <p:cNvPr id="102432" name="AutoShape 9"/>
            <p:cNvCxnSpPr>
              <a:cxnSpLocks noChangeAspect="1" noChangeShapeType="1"/>
              <a:stCxn id="102430" idx="3"/>
              <a:endCxn id="102431" idx="1"/>
            </p:cNvCxnSpPr>
            <p:nvPr/>
          </p:nvCxnSpPr>
          <p:spPr bwMode="auto">
            <a:xfrm>
              <a:off x="1221" y="3521"/>
              <a:ext cx="227" cy="116"/>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70058" name="Line 10"/>
            <p:cNvSpPr>
              <a:spLocks noChangeAspect="1" noChangeShapeType="1"/>
            </p:cNvSpPr>
            <p:nvPr/>
          </p:nvSpPr>
          <p:spPr bwMode="auto">
            <a:xfrm>
              <a:off x="1448" y="4153"/>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0059" name="Line 11"/>
            <p:cNvSpPr>
              <a:spLocks noChangeAspect="1" noChangeShapeType="1"/>
            </p:cNvSpPr>
            <p:nvPr/>
          </p:nvSpPr>
          <p:spPr bwMode="auto">
            <a:xfrm>
              <a:off x="1152" y="2863"/>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0060" name="Line 12"/>
            <p:cNvSpPr>
              <a:spLocks noChangeAspect="1" noChangeShapeType="1"/>
            </p:cNvSpPr>
            <p:nvPr/>
          </p:nvSpPr>
          <p:spPr bwMode="auto">
            <a:xfrm>
              <a:off x="1262" y="2864"/>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0061" name="Line 13"/>
            <p:cNvSpPr>
              <a:spLocks noChangeAspect="1" noChangeShapeType="1"/>
            </p:cNvSpPr>
            <p:nvPr/>
          </p:nvSpPr>
          <p:spPr bwMode="auto">
            <a:xfrm>
              <a:off x="1680" y="288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102437" name="AutoShape 14"/>
            <p:cNvSpPr>
              <a:spLocks noChangeAspect="1" noChangeArrowheads="1"/>
            </p:cNvSpPr>
            <p:nvPr/>
          </p:nvSpPr>
          <p:spPr bwMode="auto">
            <a:xfrm rot="5400000" flipV="1">
              <a:off x="1430" y="3062"/>
              <a:ext cx="505" cy="37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NOT</a:t>
              </a:r>
            </a:p>
          </p:txBody>
        </p:sp>
        <p:cxnSp>
          <p:nvCxnSpPr>
            <p:cNvPr id="102438" name="AutoShape 15"/>
            <p:cNvCxnSpPr>
              <a:cxnSpLocks noChangeAspect="1" noChangeShapeType="1"/>
              <a:stCxn id="102437" idx="3"/>
              <a:endCxn id="102431" idx="1"/>
            </p:cNvCxnSpPr>
            <p:nvPr/>
          </p:nvCxnSpPr>
          <p:spPr bwMode="auto">
            <a:xfrm flipH="1">
              <a:off x="1448" y="3517"/>
              <a:ext cx="235" cy="12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2439" name="Text Box 24"/>
            <p:cNvSpPr txBox="1">
              <a:spLocks noChangeAspect="1" noChangeArrowheads="1"/>
            </p:cNvSpPr>
            <p:nvPr/>
          </p:nvSpPr>
          <p:spPr bwMode="auto">
            <a:xfrm>
              <a:off x="864" y="4128"/>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sp>
          <p:nvSpPr>
            <p:cNvPr id="102440" name="Text Box 29"/>
            <p:cNvSpPr txBox="1">
              <a:spLocks noChangeArrowheads="1"/>
            </p:cNvSpPr>
            <p:nvPr/>
          </p:nvSpPr>
          <p:spPr bwMode="auto">
            <a:xfrm>
              <a:off x="950" y="2688"/>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102441" name="Text Box 31"/>
            <p:cNvSpPr txBox="1">
              <a:spLocks noChangeArrowheads="1"/>
            </p:cNvSpPr>
            <p:nvPr/>
          </p:nvSpPr>
          <p:spPr bwMode="auto">
            <a:xfrm>
              <a:off x="1076" y="2689"/>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102442" name="Text Box 32"/>
            <p:cNvSpPr txBox="1">
              <a:spLocks noChangeArrowheads="1"/>
            </p:cNvSpPr>
            <p:nvPr/>
          </p:nvSpPr>
          <p:spPr bwMode="auto">
            <a:xfrm>
              <a:off x="1488" y="2709"/>
              <a:ext cx="38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z</a:t>
              </a:r>
            </a:p>
          </p:txBody>
        </p:sp>
      </p:grpSp>
      <p:grpSp>
        <p:nvGrpSpPr>
          <p:cNvPr id="3" name="Group 33"/>
          <p:cNvGrpSpPr>
            <a:grpSpLocks/>
          </p:cNvGrpSpPr>
          <p:nvPr/>
        </p:nvGrpSpPr>
        <p:grpSpPr bwMode="auto">
          <a:xfrm>
            <a:off x="1873250" y="4533900"/>
            <a:ext cx="806450" cy="1257300"/>
            <a:chOff x="2034" y="1824"/>
            <a:chExt cx="508" cy="792"/>
          </a:xfrm>
        </p:grpSpPr>
        <p:sp>
          <p:nvSpPr>
            <p:cNvPr id="102419" name="Text Box 34"/>
            <p:cNvSpPr txBox="1">
              <a:spLocks noChangeArrowheads="1"/>
            </p:cNvSpPr>
            <p:nvPr/>
          </p:nvSpPr>
          <p:spPr bwMode="auto">
            <a:xfrm>
              <a:off x="2034" y="2289"/>
              <a:ext cx="5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
              </a:r>
            </a:p>
          </p:txBody>
        </p:sp>
        <p:grpSp>
          <p:nvGrpSpPr>
            <p:cNvPr id="102420" name="Group 35"/>
            <p:cNvGrpSpPr>
              <a:grpSpLocks noChangeAspect="1"/>
            </p:cNvGrpSpPr>
            <p:nvPr/>
          </p:nvGrpSpPr>
          <p:grpSpPr bwMode="auto">
            <a:xfrm>
              <a:off x="2070" y="1824"/>
              <a:ext cx="449" cy="478"/>
              <a:chOff x="144" y="1176"/>
              <a:chExt cx="2256" cy="2400"/>
            </a:xfrm>
          </p:grpSpPr>
          <p:sp>
            <p:nvSpPr>
              <p:cNvPr id="102421" name="Oval 36"/>
              <p:cNvSpPr>
                <a:spLocks noChangeAspect="1" noChangeArrowheads="1"/>
              </p:cNvSpPr>
              <p:nvPr/>
            </p:nvSpPr>
            <p:spPr bwMode="auto">
              <a:xfrm>
                <a:off x="144" y="2088"/>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02422" name="Oval 37"/>
              <p:cNvSpPr>
                <a:spLocks noChangeAspect="1" noChangeArrowheads="1"/>
              </p:cNvSpPr>
              <p:nvPr/>
            </p:nvSpPr>
            <p:spPr bwMode="auto">
              <a:xfrm>
                <a:off x="1056" y="3000"/>
                <a:ext cx="576" cy="576"/>
              </a:xfrm>
              <a:prstGeom prst="ellipse">
                <a:avLst/>
              </a:prstGeom>
              <a:solidFill>
                <a:schemeClr val="accent1"/>
              </a:solidFill>
              <a:ln w="9525">
                <a:solidFill>
                  <a:schemeClr val="tx1"/>
                </a:solidFill>
                <a:round/>
                <a:headEnd/>
                <a:tailEnd/>
              </a:ln>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02423" name="Oval 38"/>
              <p:cNvSpPr>
                <a:spLocks noChangeAspect="1" noChangeArrowheads="1"/>
              </p:cNvSpPr>
              <p:nvPr/>
            </p:nvSpPr>
            <p:spPr bwMode="auto">
              <a:xfrm>
                <a:off x="1824" y="1992"/>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02424" name="Oval 39"/>
              <p:cNvSpPr>
                <a:spLocks noChangeAspect="1" noChangeArrowheads="1"/>
              </p:cNvSpPr>
              <p:nvPr/>
            </p:nvSpPr>
            <p:spPr bwMode="auto">
              <a:xfrm>
                <a:off x="960" y="1176"/>
                <a:ext cx="576" cy="576"/>
              </a:xfrm>
              <a:prstGeom prst="ellipse">
                <a:avLst/>
              </a:prstGeom>
              <a:solidFill>
                <a:schemeClr val="accent1"/>
              </a:solidFill>
              <a:ln w="9525">
                <a:solidFill>
                  <a:schemeClr val="tx1"/>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cxnSp>
            <p:nvCxnSpPr>
              <p:cNvPr id="102425" name="AutoShape 40"/>
              <p:cNvCxnSpPr>
                <a:cxnSpLocks noChangeAspect="1" noChangeShapeType="1"/>
                <a:stCxn id="102424" idx="3"/>
                <a:endCxn id="102421"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2426" name="AutoShape 41"/>
              <p:cNvCxnSpPr>
                <a:cxnSpLocks noChangeAspect="1" noChangeShapeType="1"/>
                <a:stCxn id="102424" idx="5"/>
                <a:endCxn id="102423"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2427" name="AutoShape 42"/>
              <p:cNvCxnSpPr>
                <a:cxnSpLocks noChangeAspect="1" noChangeShapeType="1"/>
                <a:stCxn id="102421" idx="5"/>
                <a:endCxn id="102422"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2428" name="AutoShape 43"/>
              <p:cNvCxnSpPr>
                <a:cxnSpLocks noChangeAspect="1" noChangeShapeType="1"/>
                <a:stCxn id="102423" idx="3"/>
                <a:endCxn id="102422"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2429" name="AutoShape 44"/>
              <p:cNvCxnSpPr>
                <a:cxnSpLocks noChangeAspect="1" noChangeShapeType="1"/>
                <a:stCxn id="102424" idx="4"/>
                <a:endCxn id="102422"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5" name="Group 45"/>
          <p:cNvGrpSpPr>
            <a:grpSpLocks/>
          </p:cNvGrpSpPr>
          <p:nvPr/>
        </p:nvGrpSpPr>
        <p:grpSpPr bwMode="auto">
          <a:xfrm>
            <a:off x="2884488" y="4510088"/>
            <a:ext cx="1062037" cy="1281112"/>
            <a:chOff x="3179" y="1803"/>
            <a:chExt cx="669" cy="807"/>
          </a:xfrm>
        </p:grpSpPr>
        <p:sp>
          <p:nvSpPr>
            <p:cNvPr id="102413" name="Text Box 46"/>
            <p:cNvSpPr txBox="1">
              <a:spLocks noChangeArrowheads="1"/>
            </p:cNvSpPr>
            <p:nvPr/>
          </p:nvSpPr>
          <p:spPr bwMode="auto">
            <a:xfrm>
              <a:off x="3179" y="2283"/>
              <a:ext cx="66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Col</a:t>
              </a:r>
            </a:p>
          </p:txBody>
        </p:sp>
        <p:grpSp>
          <p:nvGrpSpPr>
            <p:cNvPr id="102414" name="Group 47"/>
            <p:cNvGrpSpPr>
              <a:grpSpLocks/>
            </p:cNvGrpSpPr>
            <p:nvPr/>
          </p:nvGrpSpPr>
          <p:grpSpPr bwMode="auto">
            <a:xfrm>
              <a:off x="3190" y="1803"/>
              <a:ext cx="449" cy="478"/>
              <a:chOff x="895" y="1152"/>
              <a:chExt cx="449" cy="478"/>
            </a:xfrm>
          </p:grpSpPr>
          <p:sp>
            <p:nvSpPr>
              <p:cNvPr id="102415" name="Oval 48"/>
              <p:cNvSpPr>
                <a:spLocks noChangeAspect="1" noChangeArrowheads="1"/>
              </p:cNvSpPr>
              <p:nvPr/>
            </p:nvSpPr>
            <p:spPr bwMode="auto">
              <a:xfrm>
                <a:off x="895" y="1334"/>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effectLst/>
                  <a:latin typeface="Arial Rounded MT Bold" pitchFamily="34" charset="0"/>
                </a:endParaRPr>
              </a:p>
            </p:txBody>
          </p:sp>
          <p:sp>
            <p:nvSpPr>
              <p:cNvPr id="102416" name="Oval 49"/>
              <p:cNvSpPr>
                <a:spLocks noChangeAspect="1" noChangeArrowheads="1"/>
              </p:cNvSpPr>
              <p:nvPr/>
            </p:nvSpPr>
            <p:spPr bwMode="auto">
              <a:xfrm>
                <a:off x="1077" y="1515"/>
                <a:ext cx="114" cy="115"/>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33" tIns="45717" rIns="91433" bIns="45717"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2400" b="1">
                  <a:solidFill>
                    <a:schemeClr val="bg2"/>
                  </a:solidFill>
                  <a:effectLst/>
                  <a:latin typeface="Arial Rounded MT Bold" pitchFamily="34" charset="0"/>
                </a:endParaRPr>
              </a:p>
            </p:txBody>
          </p:sp>
          <p:sp>
            <p:nvSpPr>
              <p:cNvPr id="102417" name="Oval 50"/>
              <p:cNvSpPr>
                <a:spLocks noChangeAspect="1" noChangeArrowheads="1"/>
              </p:cNvSpPr>
              <p:nvPr/>
            </p:nvSpPr>
            <p:spPr bwMode="auto">
              <a:xfrm>
                <a:off x="1229" y="1315"/>
                <a:ext cx="115" cy="114"/>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sp>
            <p:nvSpPr>
              <p:cNvPr id="102418" name="Oval 51"/>
              <p:cNvSpPr>
                <a:spLocks noChangeAspect="1" noChangeArrowheads="1"/>
              </p:cNvSpPr>
              <p:nvPr/>
            </p:nvSpPr>
            <p:spPr bwMode="auto">
              <a:xfrm>
                <a:off x="1057" y="1152"/>
                <a:ext cx="115" cy="115"/>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endParaRPr lang="en-US" altLang="en-US" sz="3000">
                  <a:effectLst/>
                </a:endParaRPr>
              </a:p>
            </p:txBody>
          </p:sp>
        </p:grpSp>
      </p:grpSp>
      <p:grpSp>
        <p:nvGrpSpPr>
          <p:cNvPr id="7" name="Group 71"/>
          <p:cNvGrpSpPr>
            <a:grpSpLocks/>
          </p:cNvGrpSpPr>
          <p:nvPr/>
        </p:nvGrpSpPr>
        <p:grpSpPr bwMode="auto">
          <a:xfrm>
            <a:off x="6064250" y="3886200"/>
            <a:ext cx="1501775" cy="309563"/>
            <a:chOff x="952" y="2637"/>
            <a:chExt cx="946" cy="195"/>
          </a:xfrm>
        </p:grpSpPr>
        <p:sp>
          <p:nvSpPr>
            <p:cNvPr id="102409" name="Text Box 72"/>
            <p:cNvSpPr txBox="1">
              <a:spLocks noChangeAspect="1" noChangeArrowheads="1"/>
            </p:cNvSpPr>
            <p:nvPr/>
          </p:nvSpPr>
          <p:spPr bwMode="auto">
            <a:xfrm>
              <a:off x="952" y="2637"/>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102410" name="Text Box 73"/>
            <p:cNvSpPr txBox="1">
              <a:spLocks noChangeAspect="1" noChangeArrowheads="1"/>
            </p:cNvSpPr>
            <p:nvPr/>
          </p:nvSpPr>
          <p:spPr bwMode="auto">
            <a:xfrm>
              <a:off x="1074" y="2640"/>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102411" name="Text Box 74"/>
            <p:cNvSpPr txBox="1">
              <a:spLocks noChangeAspect="1" noChangeArrowheads="1"/>
            </p:cNvSpPr>
            <p:nvPr/>
          </p:nvSpPr>
          <p:spPr bwMode="auto">
            <a:xfrm>
              <a:off x="1458" y="2640"/>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770123" name="Rectangle 75"/>
            <p:cNvSpPr>
              <a:spLocks noChangeArrowheads="1"/>
            </p:cNvSpPr>
            <p:nvPr/>
          </p:nvSpPr>
          <p:spPr bwMode="auto">
            <a:xfrm>
              <a:off x="1008" y="2643"/>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770053">
                                            <p:txEl>
                                              <p:pRg st="0" end="0"/>
                                            </p:txEl>
                                          </p:spTgt>
                                        </p:tgtEl>
                                        <p:attrNameLst>
                                          <p:attrName>style.visibility</p:attrName>
                                        </p:attrNameLst>
                                      </p:cBhvr>
                                      <p:to>
                                        <p:strVal val="visible"/>
                                      </p:to>
                                    </p:set>
                                    <p:anim calcmode="lin" valueType="num">
                                      <p:cBhvr additive="base">
                                        <p:cTn id="7" dur="500" fill="hold"/>
                                        <p:tgtEl>
                                          <p:spTgt spid="7700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00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70053">
                                            <p:txEl>
                                              <p:pRg st="1" end="1"/>
                                            </p:txEl>
                                          </p:spTgt>
                                        </p:tgtEl>
                                        <p:attrNameLst>
                                          <p:attrName>style.visibility</p:attrName>
                                        </p:attrNameLst>
                                      </p:cBhvr>
                                      <p:to>
                                        <p:strVal val="visible"/>
                                      </p:to>
                                    </p:set>
                                    <p:anim calcmode="lin" valueType="num">
                                      <p:cBhvr additive="base">
                                        <p:cTn id="13" dur="500" fill="hold"/>
                                        <p:tgtEl>
                                          <p:spTgt spid="7700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7005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770053">
                                            <p:txEl>
                                              <p:pRg st="2" end="2"/>
                                            </p:txEl>
                                          </p:spTgt>
                                        </p:tgtEl>
                                        <p:attrNameLst>
                                          <p:attrName>style.visibility</p:attrName>
                                        </p:attrNameLst>
                                      </p:cBhvr>
                                      <p:to>
                                        <p:strVal val="visible"/>
                                      </p:to>
                                    </p:set>
                                    <p:anim calcmode="lin" valueType="num">
                                      <p:cBhvr additive="base">
                                        <p:cTn id="23" dur="500" fill="hold"/>
                                        <p:tgtEl>
                                          <p:spTgt spid="77005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70053">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p:cTn id="32" dur="1" fill="hold">
                                          <p:stCondLst>
                                            <p:cond delay="0"/>
                                          </p:stCondLst>
                                        </p:cTn>
                                        <p:tgtEl>
                                          <p:spTgt spid="770052">
                                            <p:txEl>
                                              <p:pRg st="0" end="0"/>
                                            </p:txEl>
                                          </p:spTgt>
                                        </p:tgtEl>
                                        <p:attrNameLst>
                                          <p:attrName>style.visibility</p:attrName>
                                        </p:attrNameLst>
                                      </p:cBhvr>
                                      <p:to>
                                        <p:strVal val="visible"/>
                                      </p:to>
                                    </p:set>
                                    <p:anim calcmode="lin" valueType="num">
                                      <p:cBhvr additive="base">
                                        <p:cTn id="33" dur="500" fill="hold"/>
                                        <p:tgtEl>
                                          <p:spTgt spid="77005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7700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770052">
                                            <p:txEl>
                                              <p:pRg st="1" end="1"/>
                                            </p:txEl>
                                          </p:spTgt>
                                        </p:tgtEl>
                                        <p:attrNameLst>
                                          <p:attrName>style.visibility</p:attrName>
                                        </p:attrNameLst>
                                      </p:cBhvr>
                                      <p:to>
                                        <p:strVal val="visible"/>
                                      </p:to>
                                    </p:set>
                                    <p:anim calcmode="lin" valueType="num">
                                      <p:cBhvr additive="base">
                                        <p:cTn id="39" dur="500" fill="hold"/>
                                        <p:tgtEl>
                                          <p:spTgt spid="770052">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770052">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770052">
                                            <p:txEl>
                                              <p:pRg st="2" end="2"/>
                                            </p:txEl>
                                          </p:spTgt>
                                        </p:tgtEl>
                                        <p:attrNameLst>
                                          <p:attrName>style.visibility</p:attrName>
                                        </p:attrNameLst>
                                      </p:cBhvr>
                                      <p:to>
                                        <p:strVal val="visible"/>
                                      </p:to>
                                    </p:set>
                                    <p:anim calcmode="lin" valueType="num">
                                      <p:cBhvr additive="base">
                                        <p:cTn id="49" dur="500" fill="hold"/>
                                        <p:tgtEl>
                                          <p:spTgt spid="77005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770052">
                                            <p:txEl>
                                              <p:pRg st="2" end="2"/>
                                            </p:txEl>
                                          </p:spTgt>
                                        </p:tgtEl>
                                        <p:attrNameLst>
                                          <p:attrName>ppt_y</p:attrName>
                                        </p:attrNameLst>
                                      </p:cBhvr>
                                      <p:tavLst>
                                        <p:tav tm="0">
                                          <p:val>
                                            <p:strVal val="#ppt_y"/>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ppt_x"/>
                                          </p:val>
                                        </p:tav>
                                        <p:tav tm="100000">
                                          <p:val>
                                            <p:strVal val="#ppt_x"/>
                                          </p:val>
                                        </p:tav>
                                      </p:tavLst>
                                    </p:anim>
                                    <p:anim calcmode="lin" valueType="num">
                                      <p:cBhvr additive="base">
                                        <p:cTn id="5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29975</TotalTime>
  <Words>7056</Words>
  <Application>Microsoft Office PowerPoint</Application>
  <PresentationFormat>On-screen Show (4:3)</PresentationFormat>
  <Paragraphs>2521</Paragraphs>
  <Slides>239</Slides>
  <Notes>21</Notes>
  <HiddenSlides>0</HiddenSlides>
  <MMClips>1</MMClips>
  <ScaleCrop>false</ScaleCrop>
  <HeadingPairs>
    <vt:vector size="10" baseType="variant">
      <vt:variant>
        <vt:lpstr>Fonts Used</vt:lpstr>
      </vt:variant>
      <vt:variant>
        <vt:i4>8</vt:i4>
      </vt:variant>
      <vt:variant>
        <vt:lpstr>Theme</vt:lpstr>
      </vt:variant>
      <vt:variant>
        <vt:i4>1</vt:i4>
      </vt:variant>
      <vt:variant>
        <vt:lpstr>Embedded OLE Servers</vt:lpstr>
      </vt:variant>
      <vt:variant>
        <vt:i4>2</vt:i4>
      </vt:variant>
      <vt:variant>
        <vt:lpstr>Slide Titles</vt:lpstr>
      </vt:variant>
      <vt:variant>
        <vt:i4>239</vt:i4>
      </vt:variant>
      <vt:variant>
        <vt:lpstr>Custom Shows</vt:lpstr>
      </vt:variant>
      <vt:variant>
        <vt:i4>1</vt:i4>
      </vt:variant>
    </vt:vector>
  </HeadingPairs>
  <TitlesOfParts>
    <vt:vector size="251" baseType="lpstr">
      <vt:lpstr>Times New Roman</vt:lpstr>
      <vt:lpstr>Arial</vt:lpstr>
      <vt:lpstr>Arial Rounded MT Bold</vt:lpstr>
      <vt:lpstr>Comic Sans MS</vt:lpstr>
      <vt:lpstr>Helvetica</vt:lpstr>
      <vt:lpstr>Wingdings</vt:lpstr>
      <vt:lpstr>Monotype Corsiva</vt:lpstr>
      <vt:lpstr>Symbol</vt:lpstr>
      <vt:lpstr>Default Design</vt:lpstr>
      <vt:lpstr>Microsoft Equation 3.0</vt:lpstr>
      <vt:lpstr>Microsoft Clip Gallery</vt:lpstr>
      <vt:lpstr>Reductions &amp;  NP-Completeness</vt:lpstr>
      <vt:lpstr>Reductions &amp;  NP-Completeness</vt:lpstr>
      <vt:lpstr>PowerPoint Presentation</vt:lpstr>
      <vt:lpstr>PowerPoint Presentation</vt:lpstr>
      <vt:lpstr>PowerPoint Presentation</vt:lpstr>
      <vt:lpstr>PowerPoint Presentation</vt:lpstr>
      <vt:lpstr>PowerPoint Presentation</vt:lpstr>
      <vt:lpstr>PowerPoint Presentation</vt:lpstr>
      <vt:lpstr>Reductions &amp;  NP-Completeness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Reductions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Circuit Satisfiability Problem</vt:lpstr>
      <vt:lpstr>The Circuit Satisfiability Problem</vt:lpstr>
      <vt:lpstr>The Circuit Satisfiability Problem</vt:lpstr>
      <vt:lpstr>PowerPoint Presentation</vt:lpstr>
      <vt:lpstr>PowerPoint Presentation</vt:lpstr>
      <vt:lpstr>12 Step Program</vt:lpstr>
      <vt:lpstr>Step 0: Cir-SAT  NP</vt:lpstr>
      <vt:lpstr>Step 1: What to reduce it to</vt:lpstr>
      <vt:lpstr>Step 2: What is what</vt:lpstr>
      <vt:lpstr>Step 3: Direction of reduction &amp; Code</vt:lpstr>
      <vt:lpstr>Step 4: Look for similarities</vt:lpstr>
      <vt:lpstr>Step 5: Instance Map</vt:lpstr>
      <vt:lpstr>PowerPoint Presentation</vt:lpstr>
      <vt:lpstr>PowerPoint Presentation</vt:lpstr>
      <vt:lpstr>Step 6: Solution Map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Step 0: 3-Col  NP</vt:lpstr>
      <vt:lpstr>Step 1: What to reduce it to</vt:lpstr>
      <vt:lpstr>Step 2: What is What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Step 5: Instance Map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End</vt:lpstr>
      <vt:lpstr>An early version of these slides produced by</vt:lpstr>
      <vt:lpstr>Things Cut Out of More Detailed NP Talk</vt:lpstr>
      <vt:lpstr>Computational Complexity Theory</vt:lpstr>
      <vt:lpstr>2 CRAYOLAS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Things Cut Out of intro theory talk</vt:lpstr>
      <vt:lpstr>Boss assigns task:</vt:lpstr>
      <vt:lpstr>Example: Halting Problem</vt:lpstr>
      <vt:lpstr>Example: Halting Problem</vt:lpstr>
      <vt:lpstr>Your answer:</vt:lpstr>
      <vt:lpstr>Halting Problem</vt:lpstr>
      <vt:lpstr>Your answer:</vt:lpstr>
      <vt:lpstr>PowerPoint Presentation</vt:lpstr>
      <vt:lpstr>Theoretical       Computer Science</vt:lpstr>
      <vt:lpstr>So you want to be a computer scientist?</vt:lpstr>
      <vt:lpstr>Boss assigns task:</vt:lpstr>
      <vt:lpstr>Your answer:</vt:lpstr>
      <vt:lpstr>Your answer:</vt:lpstr>
      <vt:lpstr>Your answer:</vt:lpstr>
      <vt:lpstr>Alternatively, your answer:</vt:lpstr>
      <vt:lpstr>The future belongs to the computer scientist who has</vt:lpstr>
      <vt:lpstr>The future belongs to the computer scientist who has</vt:lpstr>
      <vt:lpstr>The future belongs to the computer scientist who has</vt:lpstr>
      <vt:lpstr>The future belongs to the computer scientist who has</vt:lpstr>
      <vt:lpstr>The future belongs to the computer scientist who has</vt:lpstr>
      <vt:lpstr>PowerPoint Presentation</vt:lpstr>
      <vt:lpstr>Theoretical Computer Science at York </vt:lpstr>
      <vt:lpstr>Theoretical Computer Science at York </vt:lpstr>
      <vt:lpstr>Theoretical Computer Science at York </vt:lpstr>
      <vt:lpstr>Some Typical Ideas in  Theoretical Computer Science  </vt:lpstr>
      <vt:lpstr>Computer Science  Started with Theory</vt:lpstr>
      <vt:lpstr>PowerPoint Presentation</vt:lpstr>
      <vt:lpstr>A Hotdog</vt:lpstr>
      <vt:lpstr>The Hotdog Problem</vt:lpstr>
      <vt:lpstr>There are deep ideas within the simplicity.</vt:lpstr>
      <vt:lpstr>PowerPoint Presentation</vt:lpstr>
      <vt:lpstr>PowerPoint Presentation</vt:lpstr>
      <vt:lpstr>A Fast Algorithm</vt:lpstr>
      <vt:lpstr>Doable by You</vt:lpstr>
      <vt:lpstr>Doable by You</vt:lpstr>
      <vt:lpstr>Think</vt:lpstr>
      <vt:lpstr>PowerPoint Presentation</vt:lpstr>
      <vt:lpstr>PowerPoint Presentation</vt:lpstr>
      <vt:lpstr>PowerPoint Presentation</vt:lpstr>
      <vt:lpstr>PowerPoint Presentation</vt:lpstr>
      <vt:lpstr>Perspiration Search</vt:lpstr>
      <vt:lpstr>3101</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548</cp:revision>
  <cp:lastPrinted>1998-01-22T22:42:46Z</cp:lastPrinted>
  <dcterms:created xsi:type="dcterms:W3CDTF">1996-09-30T18:28:10Z</dcterms:created>
  <dcterms:modified xsi:type="dcterms:W3CDTF">2015-06-04T16:42:34Z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