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6"/>
  </p:notesMasterIdLst>
  <p:handoutMasterIdLst>
    <p:handoutMasterId r:id="rId127"/>
  </p:handoutMasterIdLst>
  <p:sldIdLst>
    <p:sldId id="549" r:id="rId2"/>
    <p:sldId id="436" r:id="rId3"/>
    <p:sldId id="327" r:id="rId4"/>
    <p:sldId id="604" r:id="rId5"/>
    <p:sldId id="591" r:id="rId6"/>
    <p:sldId id="592" r:id="rId7"/>
    <p:sldId id="593" r:id="rId8"/>
    <p:sldId id="594" r:id="rId9"/>
    <p:sldId id="595" r:id="rId10"/>
    <p:sldId id="596" r:id="rId11"/>
    <p:sldId id="597" r:id="rId12"/>
    <p:sldId id="598" r:id="rId13"/>
    <p:sldId id="599" r:id="rId14"/>
    <p:sldId id="600" r:id="rId15"/>
    <p:sldId id="601" r:id="rId16"/>
    <p:sldId id="401" r:id="rId17"/>
    <p:sldId id="402" r:id="rId18"/>
    <p:sldId id="403" r:id="rId19"/>
    <p:sldId id="404" r:id="rId20"/>
    <p:sldId id="405" r:id="rId21"/>
    <p:sldId id="406" r:id="rId22"/>
    <p:sldId id="358" r:id="rId23"/>
    <p:sldId id="359" r:id="rId24"/>
    <p:sldId id="370" r:id="rId25"/>
    <p:sldId id="328" r:id="rId26"/>
    <p:sldId id="360" r:id="rId27"/>
    <p:sldId id="361" r:id="rId28"/>
    <p:sldId id="587" r:id="rId29"/>
    <p:sldId id="562" r:id="rId30"/>
    <p:sldId id="561" r:id="rId31"/>
    <p:sldId id="428" r:id="rId32"/>
    <p:sldId id="429" r:id="rId33"/>
    <p:sldId id="430" r:id="rId34"/>
    <p:sldId id="362" r:id="rId35"/>
    <p:sldId id="363" r:id="rId36"/>
    <p:sldId id="364" r:id="rId37"/>
    <p:sldId id="365" r:id="rId38"/>
    <p:sldId id="366" r:id="rId39"/>
    <p:sldId id="432" r:id="rId40"/>
    <p:sldId id="588" r:id="rId41"/>
    <p:sldId id="433" r:id="rId42"/>
    <p:sldId id="434" r:id="rId43"/>
    <p:sldId id="368" r:id="rId44"/>
    <p:sldId id="373" r:id="rId45"/>
    <p:sldId id="569" r:id="rId46"/>
    <p:sldId id="567" r:id="rId47"/>
    <p:sldId id="568" r:id="rId48"/>
    <p:sldId id="572" r:id="rId49"/>
    <p:sldId id="574" r:id="rId50"/>
    <p:sldId id="573" r:id="rId51"/>
    <p:sldId id="575" r:id="rId52"/>
    <p:sldId id="577" r:id="rId53"/>
    <p:sldId id="578" r:id="rId54"/>
    <p:sldId id="579" r:id="rId55"/>
    <p:sldId id="581" r:id="rId56"/>
    <p:sldId id="582" r:id="rId57"/>
    <p:sldId id="583" r:id="rId58"/>
    <p:sldId id="585" r:id="rId59"/>
    <p:sldId id="586" r:id="rId60"/>
    <p:sldId id="535" r:id="rId61"/>
    <p:sldId id="437" r:id="rId62"/>
    <p:sldId id="444" r:id="rId63"/>
    <p:sldId id="445" r:id="rId64"/>
    <p:sldId id="463" r:id="rId65"/>
    <p:sldId id="464" r:id="rId66"/>
    <p:sldId id="465" r:id="rId67"/>
    <p:sldId id="466" r:id="rId68"/>
    <p:sldId id="459" r:id="rId69"/>
    <p:sldId id="467" r:id="rId70"/>
    <p:sldId id="469" r:id="rId71"/>
    <p:sldId id="468" r:id="rId72"/>
    <p:sldId id="471" r:id="rId73"/>
    <p:sldId id="472" r:id="rId74"/>
    <p:sldId id="478" r:id="rId75"/>
    <p:sldId id="477" r:id="rId76"/>
    <p:sldId id="473" r:id="rId77"/>
    <p:sldId id="559" r:id="rId78"/>
    <p:sldId id="560" r:id="rId79"/>
    <p:sldId id="481" r:id="rId80"/>
    <p:sldId id="482" r:id="rId81"/>
    <p:sldId id="485" r:id="rId82"/>
    <p:sldId id="486" r:id="rId83"/>
    <p:sldId id="487" r:id="rId84"/>
    <p:sldId id="480" r:id="rId85"/>
    <p:sldId id="555" r:id="rId86"/>
    <p:sldId id="556" r:id="rId87"/>
    <p:sldId id="557" r:id="rId88"/>
    <p:sldId id="558" r:id="rId89"/>
    <p:sldId id="488" r:id="rId90"/>
    <p:sldId id="489" r:id="rId91"/>
    <p:sldId id="490" r:id="rId92"/>
    <p:sldId id="491" r:id="rId93"/>
    <p:sldId id="492" r:id="rId94"/>
    <p:sldId id="501" r:id="rId95"/>
    <p:sldId id="502" r:id="rId96"/>
    <p:sldId id="504" r:id="rId97"/>
    <p:sldId id="534" r:id="rId98"/>
    <p:sldId id="505" r:id="rId99"/>
    <p:sldId id="506" r:id="rId100"/>
    <p:sldId id="507" r:id="rId101"/>
    <p:sldId id="526" r:id="rId102"/>
    <p:sldId id="525" r:id="rId103"/>
    <p:sldId id="527" r:id="rId104"/>
    <p:sldId id="528" r:id="rId105"/>
    <p:sldId id="529" r:id="rId106"/>
    <p:sldId id="530" r:id="rId107"/>
    <p:sldId id="533" r:id="rId108"/>
    <p:sldId id="532" r:id="rId109"/>
    <p:sldId id="536" r:id="rId110"/>
    <p:sldId id="538" r:id="rId111"/>
    <p:sldId id="539" r:id="rId112"/>
    <p:sldId id="540" r:id="rId113"/>
    <p:sldId id="541" r:id="rId114"/>
    <p:sldId id="542" r:id="rId115"/>
    <p:sldId id="543" r:id="rId116"/>
    <p:sldId id="544" r:id="rId117"/>
    <p:sldId id="545" r:id="rId118"/>
    <p:sldId id="546" r:id="rId119"/>
    <p:sldId id="547" r:id="rId120"/>
    <p:sldId id="548" r:id="rId121"/>
    <p:sldId id="550" r:id="rId122"/>
    <p:sldId id="554" r:id="rId123"/>
    <p:sldId id="551" r:id="rId124"/>
    <p:sldId id="553" r:id="rId125"/>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66FF33"/>
    <a:srgbClr val="FFFF66"/>
    <a:srgbClr val="FFFF99"/>
    <a:srgbClr val="00FFCC"/>
    <a:srgbClr val="CC0099"/>
    <a:srgbClr val="969696"/>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9" autoAdjust="0"/>
    <p:restoredTop sz="61101" autoAdjust="0"/>
  </p:normalViewPr>
  <p:slideViewPr>
    <p:cSldViewPr snapToObjects="1">
      <p:cViewPr>
        <p:scale>
          <a:sx n="81" d="100"/>
          <a:sy n="81" d="100"/>
        </p:scale>
        <p:origin x="-798" y="-48"/>
      </p:cViewPr>
      <p:guideLst>
        <p:guide orient="horz" pos="1776"/>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3006"/>
    </p:cViewPr>
  </p:sorterViewPr>
  <p:notesViewPr>
    <p:cSldViewPr snapToObjects="1">
      <p:cViewPr varScale="1">
        <p:scale>
          <a:sx n="35" d="100"/>
          <a:sy n="35" d="100"/>
        </p:scale>
        <p:origin x="-792"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a:defRPr sz="1200">
                <a:latin typeface="Arial Rounded MT Bold" pitchFamily="34" charset="0"/>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a:defRPr sz="1200">
                <a:latin typeface="Arial Rounded MT Bold" pitchFamily="34" charset="0"/>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a:defRPr sz="1200">
                <a:latin typeface="Arial Rounded MT Bold" pitchFamily="34" charset="0"/>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a:defRPr sz="1200">
                <a:latin typeface="Arial Rounded MT Bold" pitchFamily="34" charset="0"/>
              </a:defRPr>
            </a:lvl1pPr>
          </a:lstStyle>
          <a:p>
            <a:pPr>
              <a:defRPr/>
            </a:pPr>
            <a:fld id="{6D6451BD-DB60-4DE4-8C6A-CED6428A28B2}" type="slidenum">
              <a:rPr lang="en-US"/>
              <a:pPr>
                <a:defRPr/>
              </a:pPr>
              <a:t>‹#›</a:t>
            </a:fld>
            <a:endParaRPr lang="en-US"/>
          </a:p>
        </p:txBody>
      </p:sp>
    </p:spTree>
    <p:extLst>
      <p:ext uri="{BB962C8B-B14F-4D97-AF65-F5344CB8AC3E}">
        <p14:creationId xmlns:p14="http://schemas.microsoft.com/office/powerpoint/2010/main" val="1111128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a:defRPr sz="1200" b="1">
                <a:latin typeface="Arial Rounded MT Bold" pitchFamily="34"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b="1">
                <a:latin typeface="Arial Rounded MT Bold" pitchFamily="34" charset="0"/>
              </a:defRPr>
            </a:lvl1pPr>
          </a:lstStyle>
          <a:p>
            <a:pPr>
              <a:defRPr/>
            </a:pPr>
            <a:endParaRPr lang="en-US"/>
          </a:p>
        </p:txBody>
      </p:sp>
      <p:sp>
        <p:nvSpPr>
          <p:cNvPr id="12902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a:defRPr sz="1200" b="1">
                <a:latin typeface="Arial Rounded MT Bold"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b="1">
                <a:latin typeface="Arial Rounded MT Bold" pitchFamily="34" charset="0"/>
              </a:defRPr>
            </a:lvl1pPr>
          </a:lstStyle>
          <a:p>
            <a:pPr>
              <a:defRPr/>
            </a:pPr>
            <a:fld id="{3148CE10-246C-4604-BAC1-D3A9971576C3}" type="slidenum">
              <a:rPr lang="en-US"/>
              <a:pPr>
                <a:defRPr/>
              </a:pPr>
              <a:t>‹#›</a:t>
            </a:fld>
            <a:endParaRPr lang="en-US"/>
          </a:p>
        </p:txBody>
      </p:sp>
    </p:spTree>
    <p:extLst>
      <p:ext uri="{BB962C8B-B14F-4D97-AF65-F5344CB8AC3E}">
        <p14:creationId xmlns:p14="http://schemas.microsoft.com/office/powerpoint/2010/main" val="703150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2408BC61-0D67-4FBB-BFAF-82CADEF787AD}" type="slidenum">
              <a:rPr lang="en-US" altLang="en-US" sz="1200" smtClean="0">
                <a:latin typeface="Arial Rounded MT Bold" pitchFamily="34" charset="0"/>
              </a:rPr>
              <a:pPr/>
              <a:t>68</a:t>
            </a:fld>
            <a:endParaRPr lang="en-US" altLang="en-US" sz="1200" smtClean="0">
              <a:latin typeface="Arial Rounded MT Bold"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3072BE8B-352D-4393-9633-D526AE7EB1B2}" type="slidenum">
              <a:rPr lang="en-US" altLang="en-US" sz="1200" smtClean="0">
                <a:latin typeface="Arial Rounded MT Bold" pitchFamily="34" charset="0"/>
              </a:rPr>
              <a:pPr/>
              <a:t>69</a:t>
            </a:fld>
            <a:endParaRPr lang="en-US" altLang="en-US" sz="1200" smtClean="0">
              <a:latin typeface="Arial Rounded MT Bold"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C4EAE202-26BF-40E6-A775-8B0723B853FD}" type="slidenum">
              <a:rPr lang="en-US" altLang="en-US" sz="1200" smtClean="0">
                <a:latin typeface="Arial Rounded MT Bold" pitchFamily="34" charset="0"/>
              </a:rPr>
              <a:pPr/>
              <a:t>81</a:t>
            </a:fld>
            <a:endParaRPr lang="en-US" altLang="en-US" sz="1200" smtClean="0">
              <a:latin typeface="Arial Rounded MT Bold"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11D814DB-FA89-4753-828E-C65CB51E180B}" type="slidenum">
              <a:rPr lang="en-US" altLang="en-US" sz="1200" smtClean="0">
                <a:latin typeface="Arial Rounded MT Bold" pitchFamily="34" charset="0"/>
              </a:rPr>
              <a:pPr/>
              <a:t>82</a:t>
            </a:fld>
            <a:endParaRPr lang="en-US" altLang="en-US" sz="1200" smtClean="0">
              <a:latin typeface="Arial Rounded MT Bold"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2A6CAB26-D634-42CC-91BC-94279477B925}" type="slidenum">
              <a:rPr lang="en-US" altLang="en-US" sz="1200" smtClean="0">
                <a:latin typeface="Arial Rounded MT Bold" pitchFamily="34" charset="0"/>
              </a:rPr>
              <a:pPr/>
              <a:t>83</a:t>
            </a:fld>
            <a:endParaRPr lang="en-US" altLang="en-US" sz="1200" smtClean="0">
              <a:latin typeface="Arial Rounded MT Bold"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837E0729-E1DE-4960-A338-2DB96F8AD558}" type="slidenum">
              <a:rPr lang="en-CA" altLang="en-US" sz="1200" smtClean="0">
                <a:latin typeface="Arial Rounded MT Bold" pitchFamily="34" charset="0"/>
              </a:rPr>
              <a:pPr/>
              <a:t>92</a:t>
            </a:fld>
            <a:endParaRPr lang="en-CA" altLang="en-US" sz="1200" smtClean="0">
              <a:latin typeface="Arial Rounded MT Bold" pitchFamily="34" charset="0"/>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6CA4307A-1FCC-4503-AF9B-1EBE071F7EB3}" type="slidenum">
              <a:rPr lang="en-CA" altLang="en-US" sz="1200" smtClean="0">
                <a:latin typeface="Arial Rounded MT Bold" pitchFamily="34" charset="0"/>
              </a:rPr>
              <a:pPr/>
              <a:t>93</a:t>
            </a:fld>
            <a:endParaRPr lang="en-CA" altLang="en-US" sz="1200" smtClean="0">
              <a:latin typeface="Arial Rounded MT Bold" pitchFamily="34" charset="0"/>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CAB516A5-FF3B-4253-A2B7-50468CF601E6}" type="slidenum">
              <a:rPr lang="en-CA" altLang="en-US" sz="1200" smtClean="0">
                <a:latin typeface="Arial Rounded MT Bold" pitchFamily="34" charset="0"/>
              </a:rPr>
              <a:pPr/>
              <a:t>94</a:t>
            </a:fld>
            <a:endParaRPr lang="en-CA" altLang="en-US" sz="1200" smtClean="0">
              <a:latin typeface="Arial Rounded MT Bold" pitchFamily="34" charset="0"/>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F191E5AD-CC1E-45A3-A64D-FDAE8C54407C}"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16221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9E868022-F586-4D80-A537-B9EE06287AF3}"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5872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6FD652D5-24BB-4BB9-8500-160AE8B7802B}"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37721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752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886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fld id="{AC7923EF-88DB-436E-A64B-03D57C73E995}" type="datetime1">
              <a:rPr lang="en-US"/>
              <a:pPr>
                <a:defRPr/>
              </a:pPr>
              <a:t>6/4/2015</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1957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41B4FC50-CD17-4FC3-A23F-0D3A9FC6C558}"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60484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989FCEB-33AC-4511-B995-C360C4D37E83}"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39556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DC9BABAF-E1D9-49B2-8607-85ADAC3CE17A}" type="datetime1">
              <a:rPr lang="en-US"/>
              <a:pPr>
                <a:defRPr/>
              </a:pPr>
              <a:t>6/4/2015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06091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1A21DB88-E292-455B-B99C-57584F73CB6A}" type="datetime1">
              <a:rPr lang="en-US"/>
              <a:pPr>
                <a:defRPr/>
              </a:pPr>
              <a:t>6/4/2015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46972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7E79DE21-1F90-4543-9B84-BE89BE35E627}" type="datetime1">
              <a:rPr lang="en-US"/>
              <a:pPr>
                <a:defRPr/>
              </a:pPr>
              <a:t>6/4/2015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71587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08BF8D4-A404-4AEE-998C-AF8E72CA560E}" type="datetime1">
              <a:rPr lang="en-US"/>
              <a:pPr>
                <a:defRPr/>
              </a:pPr>
              <a:t>6/4/2015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7513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4CC883-0BC1-462B-AE6B-A08E3519577C}" type="datetime1">
              <a:rPr lang="en-US"/>
              <a:pPr>
                <a:defRPr/>
              </a:pPr>
              <a:t>6/4/2015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96428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4ADBF2-5760-4D9E-AC5D-9DFBD116850C}" type="datetime1">
              <a:rPr lang="en-US"/>
              <a:pPr>
                <a:defRPr/>
              </a:pPr>
              <a:t>6/4/2015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60528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folHlink"/>
                </a:solidFill>
                <a:latin typeface="Times New Roman" pitchFamily="18" charset="0"/>
              </a:defRPr>
            </a:lvl1pPr>
          </a:lstStyle>
          <a:p>
            <a:pPr>
              <a:defRPr/>
            </a:pPr>
            <a:fld id="{1C25A351-9C2C-45D7-8EE4-F6D4C5BD4DFB}" type="datetime1">
              <a:rPr lang="en-US"/>
              <a:pPr>
                <a:defRPr/>
              </a:pPr>
              <a:t>6/4/2015</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folHlink"/>
                </a:solidFill>
                <a:latin typeface="Arial" charset="0"/>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89.xml"/><Relationship Id="rId18" Type="http://schemas.openxmlformats.org/officeDocument/2006/relationships/slide" Target="slide123.xml"/><Relationship Id="rId3" Type="http://schemas.openxmlformats.org/officeDocument/2006/relationships/oleObject" Target="../embeddings/oleObject1.bin"/><Relationship Id="rId7" Type="http://schemas.openxmlformats.org/officeDocument/2006/relationships/slide" Target="slide22.xml"/><Relationship Id="rId12" Type="http://schemas.openxmlformats.org/officeDocument/2006/relationships/slide" Target="slide85.xml"/><Relationship Id="rId17" Type="http://schemas.openxmlformats.org/officeDocument/2006/relationships/slide" Target="slide121.xml"/><Relationship Id="rId2" Type="http://schemas.openxmlformats.org/officeDocument/2006/relationships/slideLayout" Target="../slideLayouts/slideLayout1.xml"/><Relationship Id="rId16" Type="http://schemas.openxmlformats.org/officeDocument/2006/relationships/slide" Target="slide118.xml"/><Relationship Id="rId1" Type="http://schemas.openxmlformats.org/officeDocument/2006/relationships/vmlDrawing" Target="../drawings/vmlDrawing1.vml"/><Relationship Id="rId6" Type="http://schemas.openxmlformats.org/officeDocument/2006/relationships/slide" Target="slide4.xml"/><Relationship Id="rId11" Type="http://schemas.openxmlformats.org/officeDocument/2006/relationships/slide" Target="slide61.xml"/><Relationship Id="rId5" Type="http://schemas.openxmlformats.org/officeDocument/2006/relationships/slide" Target="slide2.xml"/><Relationship Id="rId15" Type="http://schemas.openxmlformats.org/officeDocument/2006/relationships/slide" Target="slide108.xml"/><Relationship Id="rId10" Type="http://schemas.openxmlformats.org/officeDocument/2006/relationships/slide" Target="slide53.xml"/><Relationship Id="rId4" Type="http://schemas.openxmlformats.org/officeDocument/2006/relationships/image" Target="../media/image1.wmf"/><Relationship Id="rId9" Type="http://schemas.openxmlformats.org/officeDocument/2006/relationships/slide" Target="slide45.xml"/><Relationship Id="rId14" Type="http://schemas.openxmlformats.org/officeDocument/2006/relationships/slide" Target="slide9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hyperlink" Target="http://en.wikipedia.org/wiki/File:Game_of_life_animated_glider.gif" TargetMode="External"/><Relationship Id="rId3" Type="http://schemas.openxmlformats.org/officeDocument/2006/relationships/hyperlink" Target="http://en.wikipedia.org/wiki/File:Game_of_life_beehive.svg" TargetMode="External"/><Relationship Id="rId7" Type="http://schemas.openxmlformats.org/officeDocument/2006/relationships/hyperlink" Target="http://en.wikipedia.org/wiki/File:Game_of_life_toad.gif" TargetMode="External"/><Relationship Id="rId12" Type="http://schemas.openxmlformats.org/officeDocument/2006/relationships/image" Target="../media/image26.gif"/><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hyperlink" Target="http://en.wikipedia.org/wiki/File:Game_of_life_pulsar.gif" TargetMode="External"/><Relationship Id="rId5" Type="http://schemas.openxmlformats.org/officeDocument/2006/relationships/hyperlink" Target="http://en.wikipedia.org/wiki/File:Game_of_life_blinker.gif" TargetMode="External"/><Relationship Id="rId10" Type="http://schemas.openxmlformats.org/officeDocument/2006/relationships/image" Target="../media/image25.gif"/><Relationship Id="rId4" Type="http://schemas.openxmlformats.org/officeDocument/2006/relationships/image" Target="../media/image22.png"/><Relationship Id="rId9" Type="http://schemas.openxmlformats.org/officeDocument/2006/relationships/hyperlink" Target="http://en.wikipedia.org/wiki/File:Game_of_life_beacon.gif" TargetMode="External"/><Relationship Id="rId14" Type="http://schemas.openxmlformats.org/officeDocument/2006/relationships/image" Target="../media/image27.gi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3"/>
          <p:cNvSpPr>
            <a:spLocks noGrp="1" noChangeArrowheads="1"/>
          </p:cNvSpPr>
          <p:nvPr>
            <p:ph type="subTitle" idx="1"/>
          </p:nvPr>
        </p:nvSpPr>
        <p:spPr>
          <a:xfrm>
            <a:off x="1271588" y="5997575"/>
            <a:ext cx="6400800" cy="1752600"/>
          </a:xfrm>
        </p:spPr>
        <p:txBody>
          <a:bodyPr/>
          <a:lstStyle/>
          <a:p>
            <a:pPr>
              <a:defRPr/>
            </a:pPr>
            <a:r>
              <a:rPr lang="en-US" sz="2400" b="1" dirty="0" smtClean="0">
                <a:solidFill>
                  <a:schemeClr val="tx2"/>
                </a:solidFill>
              </a:rPr>
              <a:t>Jeff Edmonds</a:t>
            </a:r>
          </a:p>
          <a:p>
            <a:pPr>
              <a:defRPr/>
            </a:pPr>
            <a:r>
              <a:rPr lang="en-US" sz="2400" b="1" dirty="0" smtClean="0">
                <a:solidFill>
                  <a:schemeClr val="tx2"/>
                </a:solidFill>
              </a:rPr>
              <a:t>York University</a:t>
            </a:r>
            <a:endParaRPr lang="en-US" sz="2400" dirty="0" smtClean="0">
              <a:solidFill>
                <a:schemeClr val="accent2"/>
              </a:solidFill>
            </a:endParaRPr>
          </a:p>
          <a:p>
            <a:pPr>
              <a:defRPr/>
            </a:pPr>
            <a:endParaRPr lang="en-US" dirty="0" smtClean="0">
              <a:solidFill>
                <a:schemeClr val="accent2"/>
              </a:solidFill>
            </a:endParaRPr>
          </a:p>
          <a:p>
            <a:pPr>
              <a:defRPr/>
            </a:pPr>
            <a:endParaRPr lang="en-US" dirty="0" smtClean="0"/>
          </a:p>
        </p:txBody>
      </p:sp>
      <p:graphicFrame>
        <p:nvGraphicFramePr>
          <p:cNvPr id="2051"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2058"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Text Box 5"/>
          <p:cNvSpPr txBox="1">
            <a:spLocks noChangeArrowheads="1"/>
          </p:cNvSpPr>
          <p:nvPr/>
        </p:nvSpPr>
        <p:spPr bwMode="auto">
          <a:xfrm>
            <a:off x="7202488" y="6399213"/>
            <a:ext cx="2255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274301" tIns="45717" rIns="274301" bIns="45717"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a:solidFill>
                  <a:schemeClr val="accent2"/>
                </a:solidFill>
                <a:latin typeface="Comic Sans MS" pitchFamily="66" charset="0"/>
              </a:rPr>
              <a:t>COSC 4111</a:t>
            </a:r>
            <a:endParaRPr lang="en-US" altLang="en-US" sz="2400">
              <a:solidFill>
                <a:schemeClr val="accent2"/>
              </a:solidFill>
              <a:latin typeface="Arial Rounded MT Bold" pitchFamily="34" charset="0"/>
            </a:endParaRPr>
          </a:p>
        </p:txBody>
      </p:sp>
      <p:sp>
        <p:nvSpPr>
          <p:cNvPr id="575494" name="Text Box 6"/>
          <p:cNvSpPr txBox="1">
            <a:spLocks noChangeArrowheads="1"/>
          </p:cNvSpPr>
          <p:nvPr/>
        </p:nvSpPr>
        <p:spPr bwMode="auto">
          <a:xfrm>
            <a:off x="0" y="6399213"/>
            <a:ext cx="1958975" cy="457200"/>
          </a:xfrm>
          <a:prstGeom prst="rect">
            <a:avLst/>
          </a:prstGeom>
          <a:noFill/>
          <a:ln w="38100">
            <a:noFill/>
            <a:miter lim="800000"/>
            <a:headEnd/>
            <a:tailEnd/>
          </a:ln>
          <a:effectLst/>
        </p:spPr>
        <p:txBody>
          <a:bodyPr lIns="274301" tIns="45717" rIns="274301" bIns="45717" anchor="ctr">
            <a:spAutoFit/>
          </a:bodyPr>
          <a:lstStyle/>
          <a:p>
            <a:pPr algn="l">
              <a:defRPr/>
            </a:pPr>
            <a:r>
              <a:rPr lang="en-US" sz="2400" b="1">
                <a:solidFill>
                  <a:schemeClr val="accent2"/>
                </a:solidFill>
                <a:effectLst>
                  <a:outerShdw blurRad="38100" dist="38100" dir="2700000" algn="tl">
                    <a:srgbClr val="000000"/>
                  </a:outerShdw>
                </a:effectLst>
                <a:latin typeface="Comic Sans MS" pitchFamily="66" charset="0"/>
              </a:rPr>
              <a:t>Lecture</a:t>
            </a:r>
            <a:r>
              <a:rPr lang="en-US" sz="2400">
                <a:solidFill>
                  <a:schemeClr val="accent2"/>
                </a:solidFill>
                <a:effectLst>
                  <a:outerShdw blurRad="38100" dist="38100" dir="2700000" algn="tl">
                    <a:srgbClr val="000000"/>
                  </a:outerShdw>
                </a:effectLst>
                <a:latin typeface="Comic Sans MS" pitchFamily="66" charset="0"/>
              </a:rPr>
              <a:t> </a:t>
            </a:r>
            <a:r>
              <a:rPr lang="en-US" sz="2400" b="1" dirty="0">
                <a:solidFill>
                  <a:schemeClr val="accent2"/>
                </a:solidFill>
                <a:effectLst>
                  <a:outerShdw blurRad="38100" dist="38100" dir="2700000" algn="tl">
                    <a:srgbClr val="000000"/>
                  </a:outerShdw>
                </a:effectLst>
                <a:latin typeface="Comic Sans MS" pitchFamily="66" charset="0"/>
              </a:rPr>
              <a:t>4</a:t>
            </a:r>
            <a:endParaRPr lang="en-US" sz="2400" dirty="0">
              <a:solidFill>
                <a:schemeClr val="accent2"/>
              </a:solidFill>
              <a:effectLst>
                <a:outerShdw blurRad="38100" dist="38100" dir="2700000" algn="tl">
                  <a:srgbClr val="000000"/>
                </a:outerShdw>
              </a:effectLst>
              <a:latin typeface="Comic Sans MS" pitchFamily="66" charset="0"/>
            </a:endParaRPr>
          </a:p>
        </p:txBody>
      </p:sp>
      <p:sp>
        <p:nvSpPr>
          <p:cNvPr id="2054" name="WordArt 7"/>
          <p:cNvSpPr>
            <a:spLocks noChangeArrowheads="1" noChangeShapeType="1" noTextEdit="1"/>
          </p:cNvSpPr>
          <p:nvPr/>
        </p:nvSpPr>
        <p:spPr bwMode="auto">
          <a:xfrm>
            <a:off x="457200" y="685800"/>
            <a:ext cx="8305800" cy="533400"/>
          </a:xfrm>
          <a:prstGeom prst="rect">
            <a:avLst/>
          </a:prstGeom>
        </p:spPr>
        <p:txBody>
          <a:bodyPr wrap="none" fromWordArt="1">
            <a:prstTxWarp prst="textPlain">
              <a:avLst>
                <a:gd name="adj" fmla="val 50000"/>
              </a:avLst>
            </a:prstTxWarp>
          </a:bodyPr>
          <a:lstStyle/>
          <a:p>
            <a:pPr algn="l"/>
            <a:r>
              <a:rPr lang="en-US" sz="3600" kern="10">
                <a:ln w="6350">
                  <a:solidFill>
                    <a:schemeClr val="accent2"/>
                  </a:solidFill>
                  <a:round/>
                  <a:headEnd/>
                  <a:tailEnd/>
                </a:ln>
                <a:solidFill>
                  <a:schemeClr val="tx2"/>
                </a:solidFill>
                <a:effectLst>
                  <a:outerShdw dist="35921" dir="2700000" algn="ctr" rotWithShape="0">
                    <a:srgbClr val="808080"/>
                  </a:outerShdw>
                </a:effectLst>
                <a:latin typeface="Arial"/>
                <a:cs typeface="Arial"/>
              </a:rPr>
              <a:t>4111 Computability</a:t>
            </a:r>
          </a:p>
        </p:txBody>
      </p:sp>
      <p:sp>
        <p:nvSpPr>
          <p:cNvPr id="575502" name="Text Box 14"/>
          <p:cNvSpPr txBox="1">
            <a:spLocks noChangeArrowheads="1"/>
          </p:cNvSpPr>
          <p:nvPr/>
        </p:nvSpPr>
        <p:spPr bwMode="auto">
          <a:xfrm>
            <a:off x="131763" y="2325688"/>
            <a:ext cx="5664200" cy="2308225"/>
          </a:xfrm>
          <a:prstGeom prst="rect">
            <a:avLst/>
          </a:prstGeom>
          <a:noFill/>
          <a:ln w="38100" cap="sq">
            <a:noFill/>
            <a:miter lim="800000"/>
            <a:headEnd/>
            <a:tailEnd/>
          </a:ln>
          <a:effectLst/>
        </p:spPr>
        <p:txBody>
          <a:bodyPr lIns="274320" rIns="274320">
            <a:spAutoFit/>
          </a:bodyPr>
          <a:lstStyle/>
          <a:p>
            <a:pPr algn="l">
              <a:buFontTx/>
              <a:buChar char="•"/>
              <a:defRPr/>
            </a:pPr>
            <a:r>
              <a:rPr lang="en-US" sz="2400" dirty="0">
                <a:effectLst>
                  <a:outerShdw blurRad="38100" dist="38100" dir="2700000" algn="tl">
                    <a:srgbClr val="000000"/>
                  </a:outerShdw>
                </a:effectLst>
                <a:hlinkClick r:id="rId5" action="ppaction://hlinksldjump"/>
              </a:rPr>
              <a:t>Different Models</a:t>
            </a:r>
            <a:endParaRPr lang="en-US" sz="2400" dirty="0">
              <a:effectLst>
                <a:outerShdw blurRad="38100" dist="38100" dir="2700000" algn="tl">
                  <a:srgbClr val="000000"/>
                </a:outerShdw>
              </a:effectLst>
            </a:endParaRPr>
          </a:p>
          <a:p>
            <a:pPr algn="l">
              <a:buFontTx/>
              <a:buChar char="•"/>
              <a:defRPr/>
            </a:pPr>
            <a:r>
              <a:rPr lang="en-US" sz="2400" dirty="0">
                <a:effectLst>
                  <a:outerShdw blurRad="38100" dist="38100" dir="2700000" algn="tl">
                    <a:srgbClr val="000000"/>
                  </a:outerShdw>
                </a:effectLst>
                <a:hlinkClick r:id="rId6" action="ppaction://hlinksldjump"/>
              </a:rPr>
              <a:t>Reductions</a:t>
            </a:r>
            <a:endParaRPr lang="en-US" sz="2400" dirty="0">
              <a:effectLst>
                <a:outerShdw blurRad="38100" dist="38100" dir="2700000" algn="tl">
                  <a:srgbClr val="000000"/>
                </a:outerShdw>
              </a:effectLst>
            </a:endParaRPr>
          </a:p>
          <a:p>
            <a:pPr algn="l">
              <a:buFontTx/>
              <a:buChar char="•"/>
              <a:defRPr/>
            </a:pPr>
            <a:r>
              <a:rPr lang="en-US" sz="2400" dirty="0">
                <a:effectLst>
                  <a:outerShdw blurRad="38100" dist="38100" dir="2700000" algn="tl">
                    <a:srgbClr val="000000"/>
                  </a:outerShdw>
                </a:effectLst>
                <a:hlinkClick r:id="rId7" action="ppaction://hlinksldjump"/>
              </a:rPr>
              <a:t>Simple Reductions</a:t>
            </a:r>
            <a:endParaRPr lang="en-US" sz="2400" dirty="0">
              <a:effectLst>
                <a:outerShdw blurRad="38100" dist="38100" dir="2700000" algn="tl">
                  <a:srgbClr val="000000"/>
                </a:outerShdw>
              </a:effectLst>
            </a:endParaRPr>
          </a:p>
          <a:p>
            <a:pPr algn="l">
              <a:buFontTx/>
              <a:buChar char="•"/>
              <a:defRPr/>
            </a:pPr>
            <a:r>
              <a:rPr lang="en-US" sz="2400" dirty="0">
                <a:effectLst>
                  <a:outerShdw blurRad="38100" dist="38100" dir="2700000" algn="tl">
                    <a:srgbClr val="000000"/>
                  </a:outerShdw>
                </a:effectLst>
                <a:hlinkClick r:id="rId8" action="ppaction://hlinksldjump"/>
              </a:rPr>
              <a:t>Rice's Theorem</a:t>
            </a:r>
            <a:endParaRPr lang="en-US" sz="2400" dirty="0">
              <a:effectLst>
                <a:outerShdw blurRad="38100" dist="38100" dir="2700000" algn="tl">
                  <a:srgbClr val="000000"/>
                </a:outerShdw>
              </a:effectLst>
            </a:endParaRPr>
          </a:p>
          <a:p>
            <a:pPr algn="l">
              <a:buFontTx/>
              <a:buChar char="•"/>
              <a:defRPr/>
            </a:pPr>
            <a:r>
              <a:rPr lang="en-US" sz="2400" dirty="0">
                <a:effectLst>
                  <a:outerShdw blurRad="38100" dist="38100" dir="2700000" algn="tl">
                    <a:srgbClr val="000000"/>
                  </a:outerShdw>
                </a:effectLst>
                <a:hlinkClick r:id="rId9" action="ppaction://hlinksldjump"/>
              </a:rPr>
              <a:t>Acceptable</a:t>
            </a:r>
            <a:endParaRPr lang="en-US" sz="2400" dirty="0">
              <a:effectLst>
                <a:outerShdw blurRad="38100" dist="38100" dir="2700000" algn="tl">
                  <a:srgbClr val="000000"/>
                </a:outerShdw>
              </a:effectLst>
            </a:endParaRPr>
          </a:p>
          <a:p>
            <a:pPr algn="l">
              <a:buFontTx/>
              <a:buChar char="•"/>
              <a:defRPr/>
            </a:pPr>
            <a:r>
              <a:rPr lang="en-US" sz="2400" dirty="0">
                <a:effectLst>
                  <a:outerShdw blurRad="38100" dist="38100" dir="2700000" algn="tl">
                    <a:srgbClr val="000000"/>
                  </a:outerShdw>
                </a:effectLst>
                <a:hlinkClick r:id="rId10" action="ppaction://hlinksldjump"/>
              </a:rPr>
              <a:t>Acceptability Complete</a:t>
            </a:r>
            <a:endParaRPr lang="en-US" sz="2400" dirty="0">
              <a:effectLst>
                <a:outerShdw blurRad="38100" dist="38100" dir="2700000" algn="tl">
                  <a:srgbClr val="000000"/>
                </a:outerShdw>
              </a:effectLst>
            </a:endParaRPr>
          </a:p>
        </p:txBody>
      </p:sp>
      <p:sp>
        <p:nvSpPr>
          <p:cNvPr id="575503" name="Rectangle 15"/>
          <p:cNvSpPr>
            <a:spLocks noChangeArrowheads="1"/>
          </p:cNvSpPr>
          <p:nvPr/>
        </p:nvSpPr>
        <p:spPr bwMode="auto">
          <a:xfrm>
            <a:off x="1047750" y="981075"/>
            <a:ext cx="7772400" cy="1143000"/>
          </a:xfrm>
          <a:prstGeom prst="rect">
            <a:avLst/>
          </a:prstGeom>
          <a:noFill/>
          <a:ln w="9525">
            <a:noFill/>
            <a:miter lim="800000"/>
            <a:headEnd/>
            <a:tailEnd/>
          </a:ln>
          <a:effectLst/>
        </p:spPr>
        <p:txBody>
          <a:bodyPr anchor="ctr"/>
          <a:lstStyle/>
          <a:p>
            <a:pPr algn="l">
              <a:defRPr/>
            </a:pPr>
            <a:r>
              <a:rPr lang="en-US" sz="3600" b="1" dirty="0">
                <a:solidFill>
                  <a:schemeClr val="tx2"/>
                </a:solidFill>
                <a:effectLst>
                  <a:outerShdw blurRad="38100" dist="38100" dir="2700000" algn="tl">
                    <a:srgbClr val="000000"/>
                  </a:outerShdw>
                </a:effectLst>
                <a:cs typeface="Times New Roman" pitchFamily="18" charset="0"/>
              </a:rPr>
              <a:t>Reductions to the Halting Problem</a:t>
            </a:r>
          </a:p>
        </p:txBody>
      </p:sp>
      <p:sp>
        <p:nvSpPr>
          <p:cNvPr id="10" name="Text Box 14"/>
          <p:cNvSpPr txBox="1">
            <a:spLocks noChangeArrowheads="1"/>
          </p:cNvSpPr>
          <p:nvPr/>
        </p:nvSpPr>
        <p:spPr bwMode="auto">
          <a:xfrm>
            <a:off x="4140200" y="2338388"/>
            <a:ext cx="5665788" cy="3013075"/>
          </a:xfrm>
          <a:prstGeom prst="rect">
            <a:avLst/>
          </a:prstGeom>
          <a:noFill/>
          <a:ln w="38100" cap="sq">
            <a:noFill/>
            <a:miter lim="800000"/>
            <a:headEnd/>
            <a:tailEnd/>
          </a:ln>
          <a:effectLst/>
        </p:spPr>
        <p:txBody>
          <a:bodyPr lIns="274320" rIns="274320">
            <a:spAutoFit/>
          </a:bodyPr>
          <a:lstStyle/>
          <a:p>
            <a:pPr algn="l">
              <a:buFontTx/>
              <a:buChar char="•"/>
              <a:defRPr/>
            </a:pPr>
            <a:r>
              <a:rPr lang="en-US" sz="2400">
                <a:effectLst>
                  <a:outerShdw blurRad="38100" dist="38100" dir="2700000" algn="tl">
                    <a:srgbClr val="000000"/>
                  </a:outerShdw>
                </a:effectLst>
                <a:hlinkClick r:id="rId11" action="ppaction://hlinksldjump"/>
              </a:rPr>
              <a:t>The Post Correspondence Prob</a:t>
            </a:r>
            <a:endParaRPr lang="en-US" sz="2400">
              <a:effectLst>
                <a:outerShdw blurRad="38100" dist="38100" dir="2700000" algn="tl">
                  <a:srgbClr val="000000"/>
                </a:outerShdw>
              </a:effectLst>
            </a:endParaRPr>
          </a:p>
          <a:p>
            <a:pPr algn="l">
              <a:buFontTx/>
              <a:buChar char="•"/>
              <a:defRPr/>
            </a:pPr>
            <a:r>
              <a:rPr lang="en-US" sz="2400">
                <a:effectLst>
                  <a:outerShdw blurRad="38100" dist="38100" dir="2700000" algn="tl">
                    <a:srgbClr val="000000"/>
                  </a:outerShdw>
                </a:effectLst>
                <a:hlinkClick r:id="rId12" action="ppaction://hlinksldjump"/>
              </a:rPr>
              <a:t>Tiling</a:t>
            </a:r>
            <a:endParaRPr lang="en-US" sz="2400">
              <a:effectLst>
                <a:outerShdw blurRad="38100" dist="38100" dir="2700000" algn="tl">
                  <a:srgbClr val="000000"/>
                </a:outerShdw>
              </a:effectLst>
            </a:endParaRPr>
          </a:p>
          <a:p>
            <a:pPr algn="l">
              <a:buFontTx/>
              <a:buChar char="•"/>
              <a:defRPr/>
            </a:pPr>
            <a:r>
              <a:rPr lang="en-US" sz="2400">
                <a:effectLst>
                  <a:outerShdw blurRad="38100" dist="38100" dir="2700000" algn="tl">
                    <a:srgbClr val="000000"/>
                  </a:outerShdw>
                </a:effectLst>
                <a:hlinkClick r:id="rId13" action="ppaction://hlinksldjump"/>
              </a:rPr>
              <a:t>CFG G Generates I</a:t>
            </a:r>
            <a:endParaRPr lang="en-US" sz="2400">
              <a:effectLst>
                <a:outerShdw blurRad="38100" dist="38100" dir="2700000" algn="tl">
                  <a:srgbClr val="000000"/>
                </a:outerShdw>
              </a:effectLst>
            </a:endParaRPr>
          </a:p>
          <a:p>
            <a:pPr algn="l">
              <a:buFontTx/>
              <a:buChar char="•"/>
              <a:defRPr/>
            </a:pPr>
            <a:r>
              <a:rPr lang="en-CA" sz="2400">
                <a:effectLst>
                  <a:outerShdw blurRad="38100" dist="38100" dir="2700000" algn="tl">
                    <a:srgbClr val="000000"/>
                  </a:outerShdw>
                </a:effectLst>
                <a:hlinkClick r:id="rId14" action="ppaction://hlinksldjump"/>
              </a:rPr>
              <a:t>CFG G Generates Every String</a:t>
            </a:r>
            <a:endParaRPr lang="en-US" sz="2400">
              <a:effectLst>
                <a:outerShdw blurRad="38100" dist="38100" dir="2700000" algn="tl">
                  <a:srgbClr val="000000"/>
                </a:outerShdw>
              </a:effectLst>
            </a:endParaRPr>
          </a:p>
          <a:p>
            <a:pPr algn="l">
              <a:buFontTx/>
              <a:buChar char="•"/>
              <a:defRPr/>
            </a:pPr>
            <a:r>
              <a:rPr lang="en-CA" sz="2400">
                <a:effectLst>
                  <a:outerShdw blurRad="38100" dist="38100" dir="2700000" algn="tl">
                    <a:srgbClr val="000000"/>
                  </a:outerShdw>
                </a:effectLst>
                <a:hlinkClick r:id="rId15" action="ppaction://hlinksldjump"/>
              </a:rPr>
              <a:t>CFG G Generates Some String</a:t>
            </a:r>
            <a:endParaRPr lang="en-CA" sz="2400">
              <a:effectLst>
                <a:outerShdw blurRad="38100" dist="38100" dir="2700000" algn="tl">
                  <a:srgbClr val="000000"/>
                </a:outerShdw>
              </a:effectLst>
            </a:endParaRPr>
          </a:p>
          <a:p>
            <a:pPr algn="l">
              <a:buFontTx/>
              <a:buChar char="•"/>
              <a:defRPr/>
            </a:pPr>
            <a:r>
              <a:rPr lang="en-CA" sz="2400">
                <a:effectLst>
                  <a:outerShdw blurRad="38100" dist="38100" dir="2700000" algn="tl">
                    <a:srgbClr val="000000"/>
                  </a:outerShdw>
                </a:effectLst>
                <a:hlinkClick r:id="rId16" action="ppaction://hlinksldjump"/>
              </a:rPr>
              <a:t>CFG L(G)=L(G')</a:t>
            </a:r>
            <a:endParaRPr lang="en-US" sz="2400">
              <a:effectLst>
                <a:outerShdw blurRad="38100" dist="38100" dir="2700000" algn="tl">
                  <a:srgbClr val="000000"/>
                </a:outerShdw>
              </a:effectLst>
            </a:endParaRPr>
          </a:p>
          <a:p>
            <a:pPr algn="l">
              <a:buFontTx/>
              <a:buChar char="•"/>
              <a:defRPr/>
            </a:pPr>
            <a:r>
              <a:rPr lang="en-CA" sz="2400">
                <a:effectLst>
                  <a:outerShdw blurRad="38100" dist="38100" dir="2700000" algn="tl">
                    <a:srgbClr val="000000"/>
                  </a:outerShdw>
                </a:effectLst>
                <a:hlinkClick r:id="rId17" action="ppaction://hlinksldjump"/>
              </a:rPr>
              <a:t>Game of Life</a:t>
            </a:r>
            <a:endParaRPr lang="en-US" sz="2400">
              <a:effectLst>
                <a:outerShdw blurRad="38100" dist="38100" dir="2700000" algn="tl">
                  <a:srgbClr val="000000"/>
                </a:outerShdw>
              </a:effectLst>
            </a:endParaRPr>
          </a:p>
          <a:p>
            <a:pPr algn="l">
              <a:buFontTx/>
              <a:buChar char="•"/>
              <a:defRPr/>
            </a:pPr>
            <a:r>
              <a:rPr lang="en-CA" sz="2400">
                <a:effectLst>
                  <a:outerShdw blurRad="38100" dist="38100" dir="2700000" algn="tl">
                    <a:srgbClr val="000000"/>
                  </a:outerShdw>
                </a:effectLst>
                <a:hlinkClick r:id="rId18" action="ppaction://hlinksldjump"/>
              </a:rPr>
              <a:t>Hilbert's 10</a:t>
            </a:r>
            <a:r>
              <a:rPr lang="en-CA" sz="2400" baseline="30000">
                <a:effectLst>
                  <a:outerShdw blurRad="38100" dist="38100" dir="2700000" algn="tl">
                    <a:srgbClr val="000000"/>
                  </a:outerShdw>
                </a:effectLst>
                <a:hlinkClick r:id="rId18" action="ppaction://hlinksldjump"/>
              </a:rPr>
              <a:t>th</a:t>
            </a:r>
            <a:r>
              <a:rPr lang="en-CA" sz="2400">
                <a:effectLst>
                  <a:outerShdw blurRad="38100" dist="38100" dir="2700000" algn="tl">
                    <a:srgbClr val="000000"/>
                  </a:outerShdw>
                </a:effectLst>
                <a:hlinkClick r:id="rId18" action="ppaction://hlinksldjump"/>
              </a:rPr>
              <a:t> Problem</a:t>
            </a:r>
            <a:endParaRPr lang="en-US" sz="240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sp>
        <p:nvSpPr>
          <p:cNvPr id="11267" name="Rectangle 3"/>
          <p:cNvSpPr>
            <a:spLocks noChangeArrowheads="1"/>
          </p:cNvSpPr>
          <p:nvPr/>
        </p:nvSpPr>
        <p:spPr bwMode="auto">
          <a:xfrm>
            <a:off x="2895600" y="500063"/>
            <a:ext cx="313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i="1">
                <a:solidFill>
                  <a:srgbClr val="FFC000"/>
                </a:solidFill>
              </a:rPr>
              <a:t>P</a:t>
            </a:r>
            <a:r>
              <a:rPr lang="en-US" altLang="en-US" sz="3200" i="1" baseline="-25000">
                <a:solidFill>
                  <a:srgbClr val="FFC000"/>
                </a:solidFill>
              </a:rPr>
              <a:t>alg</a:t>
            </a:r>
            <a:r>
              <a:rPr lang="en-US" altLang="en-US" sz="3200">
                <a:solidFill>
                  <a:srgbClr val="FFC000"/>
                </a:solidFill>
              </a:rPr>
              <a:t> </a:t>
            </a:r>
            <a:r>
              <a:rPr lang="en-US" altLang="en-US" sz="3200">
                <a:solidFill>
                  <a:srgbClr val="00FFCC"/>
                </a:solidFill>
              </a:rPr>
              <a:t>≤</a:t>
            </a:r>
            <a:r>
              <a:rPr lang="en-CA" altLang="en-US" sz="3200" baseline="-25000">
                <a:solidFill>
                  <a:srgbClr val="00FFCC"/>
                </a:solidFill>
              </a:rPr>
              <a:t>comp</a:t>
            </a:r>
            <a:r>
              <a:rPr lang="en-CA" altLang="en-US" sz="3200">
                <a:solidFill>
                  <a:srgbClr val="00FFCC"/>
                </a:solidFill>
              </a:rPr>
              <a:t> </a:t>
            </a:r>
            <a:r>
              <a:rPr lang="en-US" altLang="en-US" sz="3200" i="1">
                <a:solidFill>
                  <a:srgbClr val="FFC000"/>
                </a:solidFill>
              </a:rPr>
              <a:t>P</a:t>
            </a:r>
            <a:r>
              <a:rPr lang="en-US" altLang="en-US" sz="3200" i="1" baseline="-25000">
                <a:solidFill>
                  <a:srgbClr val="FFC000"/>
                </a:solidFill>
              </a:rPr>
              <a:t>oracle</a:t>
            </a:r>
            <a:endParaRPr lang="en-US" altLang="en-US" sz="3200" i="1">
              <a:solidFill>
                <a:srgbClr val="FFC000"/>
              </a:solidFill>
            </a:endParaRPr>
          </a:p>
        </p:txBody>
      </p:sp>
      <p:grpSp>
        <p:nvGrpSpPr>
          <p:cNvPr id="11268" name="Group 1"/>
          <p:cNvGrpSpPr>
            <a:grpSpLocks/>
          </p:cNvGrpSpPr>
          <p:nvPr/>
        </p:nvGrpSpPr>
        <p:grpSpPr bwMode="auto">
          <a:xfrm>
            <a:off x="6175375" y="333375"/>
            <a:ext cx="2357438" cy="2735263"/>
            <a:chOff x="1192368" y="3789040"/>
            <a:chExt cx="2357281" cy="2736304"/>
          </a:xfrm>
        </p:grpSpPr>
        <p:sp>
          <p:nvSpPr>
            <p:cNvPr id="11310" name="Rectangle 19"/>
            <p:cNvSpPr>
              <a:spLocks noChangeArrowheads="1"/>
            </p:cNvSpPr>
            <p:nvPr/>
          </p:nvSpPr>
          <p:spPr bwMode="auto">
            <a:xfrm>
              <a:off x="1192368" y="3789040"/>
              <a:ext cx="1182609"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oracle</a:t>
              </a:r>
              <a:endParaRPr lang="en-US" altLang="en-US" sz="2400" i="1" baseline="30000">
                <a:solidFill>
                  <a:srgbClr val="FFC000"/>
                </a:solidFill>
                <a:sym typeface="Wingdings" pitchFamily="2" charset="2"/>
              </a:endParaRPr>
            </a:p>
          </p:txBody>
        </p:sp>
        <p:sp>
          <p:nvSpPr>
            <p:cNvPr id="11311"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1312" name="Oval 40"/>
            <p:cNvSpPr>
              <a:spLocks noChangeArrowheads="1"/>
            </p:cNvSpPr>
            <p:nvPr/>
          </p:nvSpPr>
          <p:spPr bwMode="auto">
            <a:xfrm>
              <a:off x="1814627" y="4668850"/>
              <a:ext cx="1433418"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1313" name="Rectangle 19"/>
            <p:cNvSpPr>
              <a:spLocks noChangeArrowheads="1"/>
            </p:cNvSpPr>
            <p:nvPr/>
          </p:nvSpPr>
          <p:spPr bwMode="auto">
            <a:xfrm>
              <a:off x="1979716" y="5075404"/>
              <a:ext cx="1309601" cy="37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yes</a:t>
              </a:r>
            </a:p>
          </p:txBody>
        </p:sp>
        <p:sp>
          <p:nvSpPr>
            <p:cNvPr id="11314" name="Rectangle 43"/>
            <p:cNvSpPr>
              <a:spLocks noChangeArrowheads="1"/>
            </p:cNvSpPr>
            <p:nvPr/>
          </p:nvSpPr>
          <p:spPr bwMode="auto">
            <a:xfrm>
              <a:off x="1547944" y="4263884"/>
              <a:ext cx="1019107"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oracle</a:t>
              </a:r>
              <a:endParaRPr lang="en-CA" altLang="en-US" sz="2400"/>
            </a:p>
          </p:txBody>
        </p:sp>
        <p:sp>
          <p:nvSpPr>
            <p:cNvPr id="11315" name="Rectangle 19"/>
            <p:cNvSpPr>
              <a:spLocks noChangeArrowheads="1"/>
            </p:cNvSpPr>
            <p:nvPr/>
          </p:nvSpPr>
          <p:spPr bwMode="auto">
            <a:xfrm>
              <a:off x="1940031" y="6071146"/>
              <a:ext cx="1309600"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no</a:t>
              </a:r>
            </a:p>
          </p:txBody>
        </p:sp>
      </p:grpSp>
      <p:grpSp>
        <p:nvGrpSpPr>
          <p:cNvPr id="11269" name="Group 46"/>
          <p:cNvGrpSpPr>
            <a:grpSpLocks/>
          </p:cNvGrpSpPr>
          <p:nvPr/>
        </p:nvGrpSpPr>
        <p:grpSpPr bwMode="auto">
          <a:xfrm>
            <a:off x="468313" y="188913"/>
            <a:ext cx="2355850" cy="2735262"/>
            <a:chOff x="1192368" y="3789040"/>
            <a:chExt cx="2357281" cy="2736304"/>
          </a:xfrm>
        </p:grpSpPr>
        <p:sp>
          <p:nvSpPr>
            <p:cNvPr id="11304" name="Rectangle 19"/>
            <p:cNvSpPr>
              <a:spLocks noChangeArrowheads="1"/>
            </p:cNvSpPr>
            <p:nvPr/>
          </p:nvSpPr>
          <p:spPr bwMode="auto">
            <a:xfrm>
              <a:off x="1192368" y="3789040"/>
              <a:ext cx="919720"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alg</a:t>
              </a:r>
              <a:endParaRPr lang="en-US" altLang="en-US" sz="2400" i="1" baseline="30000">
                <a:solidFill>
                  <a:srgbClr val="FFC000"/>
                </a:solidFill>
                <a:sym typeface="Wingdings" pitchFamily="2" charset="2"/>
              </a:endParaRPr>
            </a:p>
          </p:txBody>
        </p:sp>
        <p:sp>
          <p:nvSpPr>
            <p:cNvPr id="11305"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1306" name="Oval 49"/>
            <p:cNvSpPr>
              <a:spLocks noChangeArrowheads="1"/>
            </p:cNvSpPr>
            <p:nvPr/>
          </p:nvSpPr>
          <p:spPr bwMode="auto">
            <a:xfrm>
              <a:off x="1813457" y="4668850"/>
              <a:ext cx="1434384"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1307" name="Rectangle 19"/>
            <p:cNvSpPr>
              <a:spLocks noChangeArrowheads="1"/>
            </p:cNvSpPr>
            <p:nvPr/>
          </p:nvSpPr>
          <p:spPr bwMode="auto">
            <a:xfrm>
              <a:off x="1980246" y="5075405"/>
              <a:ext cx="1310483"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r>
                <a:rPr lang="en-US" altLang="en-US" sz="1800" i="1" baseline="-25000">
                  <a:solidFill>
                    <a:srgbClr val="FFC000"/>
                  </a:solidFill>
                </a:rPr>
                <a:t> </a:t>
              </a:r>
              <a:r>
                <a:rPr lang="en-US" altLang="en-US" sz="1800" i="1" baseline="-25000">
                  <a:solidFill>
                    <a:srgbClr val="FFC000"/>
                  </a:solidFill>
                  <a:sym typeface="Wingdings" pitchFamily="2" charset="2"/>
                </a:rPr>
                <a:t>yes</a:t>
              </a:r>
            </a:p>
          </p:txBody>
        </p:sp>
        <p:sp>
          <p:nvSpPr>
            <p:cNvPr id="11308" name="Rectangle 51"/>
            <p:cNvSpPr>
              <a:spLocks noChangeArrowheads="1"/>
            </p:cNvSpPr>
            <p:nvPr/>
          </p:nvSpPr>
          <p:spPr bwMode="auto">
            <a:xfrm>
              <a:off x="1548184" y="4263883"/>
              <a:ext cx="1018205"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alg</a:t>
              </a:r>
              <a:endParaRPr lang="en-CA" altLang="en-US" sz="2400"/>
            </a:p>
          </p:txBody>
        </p:sp>
        <p:sp>
          <p:nvSpPr>
            <p:cNvPr id="11309" name="Rectangle 19"/>
            <p:cNvSpPr>
              <a:spLocks noChangeArrowheads="1"/>
            </p:cNvSpPr>
            <p:nvPr/>
          </p:nvSpPr>
          <p:spPr bwMode="auto">
            <a:xfrm>
              <a:off x="1938946" y="6071146"/>
              <a:ext cx="1310483"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r>
                <a:rPr lang="en-US" altLang="en-US" sz="1800" i="1" baseline="-25000">
                  <a:solidFill>
                    <a:srgbClr val="FFC000"/>
                  </a:solidFill>
                </a:rPr>
                <a:t> </a:t>
              </a:r>
              <a:r>
                <a:rPr lang="en-US" altLang="en-US" sz="1800" i="1" baseline="-25000">
                  <a:solidFill>
                    <a:srgbClr val="FFC000"/>
                  </a:solidFill>
                  <a:sym typeface="Wingdings" pitchFamily="2" charset="2"/>
                </a:rPr>
                <a:t>no</a:t>
              </a:r>
            </a:p>
          </p:txBody>
        </p:sp>
      </p:grpSp>
      <p:grpSp>
        <p:nvGrpSpPr>
          <p:cNvPr id="11270" name="Group 5"/>
          <p:cNvGrpSpPr>
            <a:grpSpLocks/>
          </p:cNvGrpSpPr>
          <p:nvPr/>
        </p:nvGrpSpPr>
        <p:grpSpPr bwMode="auto">
          <a:xfrm>
            <a:off x="107950" y="4679950"/>
            <a:ext cx="1447800" cy="2133600"/>
            <a:chOff x="2013" y="2206"/>
            <a:chExt cx="679" cy="1010"/>
          </a:xfrm>
        </p:grpSpPr>
        <p:sp>
          <p:nvSpPr>
            <p:cNvPr id="11289"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90" name="Group 7"/>
            <p:cNvGrpSpPr>
              <a:grpSpLocks/>
            </p:cNvGrpSpPr>
            <p:nvPr/>
          </p:nvGrpSpPr>
          <p:grpSpPr bwMode="auto">
            <a:xfrm>
              <a:off x="2013" y="2206"/>
              <a:ext cx="339" cy="1010"/>
              <a:chOff x="240" y="2880"/>
              <a:chExt cx="339" cy="1010"/>
            </a:xfrm>
          </p:grpSpPr>
          <p:sp>
            <p:nvSpPr>
              <p:cNvPr id="11291"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5"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6"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7"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1299"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1300"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1301"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1302"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11303"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sp>
        <p:nvSpPr>
          <p:cNvPr id="70" name="AutoShape 38"/>
          <p:cNvSpPr>
            <a:spLocks noChangeArrowheads="1"/>
          </p:cNvSpPr>
          <p:nvPr/>
        </p:nvSpPr>
        <p:spPr bwMode="auto">
          <a:xfrm>
            <a:off x="1692275" y="5630863"/>
            <a:ext cx="5103813" cy="822325"/>
          </a:xfrm>
          <a:prstGeom prst="wedgeRoundRectCallout">
            <a:avLst>
              <a:gd name="adj1" fmla="val -56856"/>
              <a:gd name="adj2" fmla="val -31009"/>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400">
                <a:latin typeface="Times New Roman" pitchFamily="18" charset="0"/>
                <a:cs typeface="Times New Roman" pitchFamily="18" charset="0"/>
              </a:rPr>
              <a:t>We use</a:t>
            </a:r>
            <a:r>
              <a:rPr lang="en-US" altLang="en-US" sz="2400">
                <a:solidFill>
                  <a:schemeClr val="accent2"/>
                </a:solidFill>
                <a:latin typeface="Times New Roman" pitchFamily="18" charset="0"/>
                <a:cs typeface="Times New Roman" pitchFamily="18" charset="0"/>
              </a:rPr>
              <a:t> </a:t>
            </a:r>
            <a:r>
              <a:rPr lang="en-US" altLang="en-US" sz="2400" i="1">
                <a:solidFill>
                  <a:schemeClr val="accent2"/>
                </a:solidFill>
                <a:latin typeface="Times New Roman" pitchFamily="18" charset="0"/>
                <a:cs typeface="Times New Roman" pitchFamily="18" charset="0"/>
              </a:rPr>
              <a:t>Alg</a:t>
            </a:r>
            <a:r>
              <a:rPr lang="en-US" altLang="en-US" sz="2400" i="1" baseline="-25000">
                <a:solidFill>
                  <a:srgbClr val="FFC000"/>
                </a:solidFill>
                <a:latin typeface="Times New Roman" pitchFamily="18" charset="0"/>
                <a:cs typeface="Times New Roman" pitchFamily="18" charset="0"/>
              </a:rPr>
              <a:t>oracle </a:t>
            </a:r>
            <a:r>
              <a:rPr lang="en-US" altLang="en-US" sz="2400">
                <a:latin typeface="Times New Roman" pitchFamily="18" charset="0"/>
                <a:cs typeface="Times New Roman" pitchFamily="18" charset="0"/>
              </a:rPr>
              <a:t>as an subroutine</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in an algorithm </a:t>
            </a:r>
            <a:r>
              <a:rPr lang="en-US" altLang="en-US" sz="2400" i="1">
                <a:solidFill>
                  <a:schemeClr val="accent2"/>
                </a:solidFill>
                <a:latin typeface="Times New Roman" pitchFamily="18" charset="0"/>
                <a:cs typeface="Times New Roman" pitchFamily="18" charset="0"/>
              </a:rPr>
              <a:t>Alg</a:t>
            </a:r>
            <a:r>
              <a:rPr lang="en-US" altLang="en-US" sz="2400" i="1" baseline="-25000">
                <a:solidFill>
                  <a:srgbClr val="FFC000"/>
                </a:solidFill>
                <a:latin typeface="Times New Roman" pitchFamily="18" charset="0"/>
                <a:cs typeface="Times New Roman" pitchFamily="18" charset="0"/>
              </a:rPr>
              <a:t>alg </a:t>
            </a:r>
            <a:r>
              <a:rPr lang="en-US" altLang="en-US" sz="2400">
                <a:latin typeface="Times New Roman" pitchFamily="18" charset="0"/>
                <a:cs typeface="Times New Roman" pitchFamily="18" charset="0"/>
              </a:rPr>
              <a:t>for solving </a:t>
            </a:r>
            <a:r>
              <a:rPr lang="en-US" altLang="en-US" sz="2400" i="1">
                <a:solidFill>
                  <a:schemeClr val="accent2"/>
                </a:solidFill>
                <a:latin typeface="Times New Roman" pitchFamily="18" charset="0"/>
                <a:cs typeface="Times New Roman" pitchFamily="18" charset="0"/>
              </a:rPr>
              <a:t>P</a:t>
            </a:r>
            <a:r>
              <a:rPr lang="en-US" altLang="en-US" sz="2400" i="1" baseline="-25000">
                <a:solidFill>
                  <a:srgbClr val="FFC000"/>
                </a:solidFill>
                <a:latin typeface="Times New Roman" pitchFamily="18" charset="0"/>
                <a:cs typeface="Times New Roman" pitchFamily="18" charset="0"/>
              </a:rPr>
              <a:t>alg</a:t>
            </a:r>
            <a:r>
              <a:rPr lang="en-US" altLang="en-US" sz="2400" i="1">
                <a:solidFill>
                  <a:srgbClr val="FFC000"/>
                </a:solidFill>
                <a:latin typeface="Times New Roman" pitchFamily="18" charset="0"/>
                <a:cs typeface="Times New Roman" pitchFamily="18" charset="0"/>
              </a:rPr>
              <a:t>.</a:t>
            </a:r>
            <a:r>
              <a:rPr lang="en-US" altLang="en-US" sz="2400" i="1">
                <a:latin typeface="Times New Roman" pitchFamily="18" charset="0"/>
                <a:cs typeface="Times New Roman" pitchFamily="18" charset="0"/>
              </a:rPr>
              <a:t> </a:t>
            </a:r>
          </a:p>
        </p:txBody>
      </p:sp>
      <p:grpSp>
        <p:nvGrpSpPr>
          <p:cNvPr id="11272" name="Group 76"/>
          <p:cNvGrpSpPr>
            <a:grpSpLocks/>
          </p:cNvGrpSpPr>
          <p:nvPr/>
        </p:nvGrpSpPr>
        <p:grpSpPr bwMode="auto">
          <a:xfrm>
            <a:off x="4932363" y="3427413"/>
            <a:ext cx="4464050" cy="1433512"/>
            <a:chOff x="5004048" y="3427828"/>
            <a:chExt cx="4464496" cy="1433533"/>
          </a:xfrm>
        </p:grpSpPr>
        <p:grpSp>
          <p:nvGrpSpPr>
            <p:cNvPr id="11282" name="Group 77"/>
            <p:cNvGrpSpPr>
              <a:grpSpLocks/>
            </p:cNvGrpSpPr>
            <p:nvPr/>
          </p:nvGrpSpPr>
          <p:grpSpPr bwMode="auto">
            <a:xfrm>
              <a:off x="6366415" y="3427828"/>
              <a:ext cx="959888" cy="1433533"/>
              <a:chOff x="6357480" y="3212777"/>
              <a:chExt cx="1194641" cy="2116259"/>
            </a:xfrm>
          </p:grpSpPr>
          <p:pic>
            <p:nvPicPr>
              <p:cNvPr id="11287" name="Picture 8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480" y="3212777"/>
                <a:ext cx="1194641" cy="1297614"/>
              </a:xfrm>
              <a:prstGeom prst="rect">
                <a:avLst/>
              </a:prstGeom>
              <a:solidFill>
                <a:schemeClr val="bg2"/>
              </a:solidFill>
              <a:ln w="9525">
                <a:solidFill>
                  <a:schemeClr val="tx1"/>
                </a:solidFill>
                <a:miter lim="800000"/>
                <a:headEnd/>
                <a:tailEnd/>
              </a:ln>
            </p:spPr>
          </p:pic>
          <p:sp>
            <p:nvSpPr>
              <p:cNvPr id="11288" name="Text Box 4"/>
              <p:cNvSpPr txBox="1">
                <a:spLocks noChangeArrowheads="1"/>
              </p:cNvSpPr>
              <p:nvPr/>
            </p:nvSpPr>
            <p:spPr bwMode="auto">
              <a:xfrm>
                <a:off x="6357286" y="4511125"/>
                <a:ext cx="1195444" cy="817911"/>
              </a:xfrm>
              <a:prstGeom prst="rect">
                <a:avLst/>
              </a:prstGeom>
              <a:solidFill>
                <a:schemeClr val="bg2"/>
              </a:solidFill>
              <a:ln w="12700" cap="sq">
                <a:solidFill>
                  <a:schemeClr val="tx1"/>
                </a:solidFill>
                <a:miter lim="800000"/>
                <a:headEnd type="none" w="sm" len="sm"/>
                <a:tailEnd type="none" w="sm" len="sm"/>
              </a:ln>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Given</a:t>
                </a:r>
                <a:r>
                  <a:rPr lang="en-US" altLang="en-US" sz="1800">
                    <a:solidFill>
                      <a:schemeClr val="accent2"/>
                    </a:solidFill>
                  </a:rPr>
                  <a:t/>
                </a:r>
                <a:br>
                  <a:rPr lang="en-US" altLang="en-US" sz="1800">
                    <a:solidFill>
                      <a:schemeClr val="accent2"/>
                    </a:solidFill>
                  </a:rPr>
                </a:br>
                <a:r>
                  <a:rPr lang="en-US" altLang="en-US" sz="1800">
                    <a:solidFill>
                      <a:schemeClr val="accent2"/>
                    </a:solidFill>
                  </a:rPr>
                  <a:t>Alg</a:t>
                </a:r>
                <a:r>
                  <a:rPr lang="en-US" altLang="en-US" sz="1800" i="1" baseline="-25000">
                    <a:solidFill>
                      <a:srgbClr val="FFC000"/>
                    </a:solidFill>
                  </a:rPr>
                  <a:t>oracle</a:t>
                </a:r>
                <a:endParaRPr lang="en-US" altLang="en-US" sz="1800" i="1" baseline="-25000">
                  <a:solidFill>
                    <a:srgbClr val="FFC000"/>
                  </a:solidFill>
                  <a:sym typeface="Wingdings" pitchFamily="2" charset="2"/>
                </a:endParaRPr>
              </a:p>
            </p:txBody>
          </p:sp>
        </p:grpSp>
        <p:cxnSp>
          <p:nvCxnSpPr>
            <p:cNvPr id="11283" name="Straight Arrow Connector 78"/>
            <p:cNvCxnSpPr>
              <a:cxnSpLocks noChangeShapeType="1"/>
            </p:cNvCxnSpPr>
            <p:nvPr/>
          </p:nvCxnSpPr>
          <p:spPr bwMode="auto">
            <a:xfrm>
              <a:off x="7398311"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1284" name="Straight Arrow Connector 79"/>
            <p:cNvCxnSpPr>
              <a:cxnSpLocks noChangeShapeType="1"/>
            </p:cNvCxnSpPr>
            <p:nvPr/>
          </p:nvCxnSpPr>
          <p:spPr bwMode="auto">
            <a:xfrm>
              <a:off x="5886143"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285" name="Rectangle 80"/>
            <p:cNvSpPr>
              <a:spLocks noChangeArrowheads="1"/>
            </p:cNvSpPr>
            <p:nvPr/>
          </p:nvSpPr>
          <p:spPr bwMode="auto">
            <a:xfrm>
              <a:off x="7572880" y="3789783"/>
              <a:ext cx="189566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i="1" baseline="-25000">
                  <a:solidFill>
                    <a:srgbClr val="FFC000"/>
                  </a:solidFill>
                </a:rPr>
                <a:t>oracle</a:t>
              </a:r>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1286" name="Rectangle 81"/>
            <p:cNvSpPr>
              <a:spLocks noChangeArrowheads="1"/>
            </p:cNvSpPr>
            <p:nvPr/>
          </p:nvSpPr>
          <p:spPr bwMode="auto">
            <a:xfrm>
              <a:off x="5004048" y="3805659"/>
              <a:ext cx="107484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endParaRPr lang="en-US" altLang="en-US" sz="2000" i="1" baseline="-25000">
                <a:solidFill>
                  <a:srgbClr val="FFC000"/>
                </a:solidFill>
                <a:sym typeface="Wingdings" pitchFamily="2" charset="2"/>
              </a:endParaRPr>
            </a:p>
          </p:txBody>
        </p:sp>
      </p:grpSp>
      <p:grpSp>
        <p:nvGrpSpPr>
          <p:cNvPr id="6" name="Group 5"/>
          <p:cNvGrpSpPr>
            <a:grpSpLocks/>
          </p:cNvGrpSpPr>
          <p:nvPr/>
        </p:nvGrpSpPr>
        <p:grpSpPr bwMode="auto">
          <a:xfrm>
            <a:off x="34925" y="3209925"/>
            <a:ext cx="9901238" cy="2667000"/>
            <a:chOff x="35496" y="3210315"/>
            <a:chExt cx="9900733" cy="2666957"/>
          </a:xfrm>
        </p:grpSpPr>
        <p:grpSp>
          <p:nvGrpSpPr>
            <p:cNvPr id="11274" name="Group 4"/>
            <p:cNvGrpSpPr>
              <a:grpSpLocks/>
            </p:cNvGrpSpPr>
            <p:nvPr/>
          </p:nvGrpSpPr>
          <p:grpSpPr bwMode="auto">
            <a:xfrm>
              <a:off x="1115616" y="3210315"/>
              <a:ext cx="7953699" cy="2294126"/>
              <a:chOff x="1115616" y="3210315"/>
              <a:chExt cx="7953699" cy="2294126"/>
            </a:xfrm>
          </p:grpSpPr>
          <p:sp>
            <p:nvSpPr>
              <p:cNvPr id="11279" name="Rectangle 3"/>
              <p:cNvSpPr>
                <a:spLocks noChangeArrowheads="1"/>
              </p:cNvSpPr>
              <p:nvPr/>
            </p:nvSpPr>
            <p:spPr bwMode="auto">
              <a:xfrm>
                <a:off x="1121291" y="3235715"/>
                <a:ext cx="7948207" cy="2268501"/>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pic>
            <p:nvPicPr>
              <p:cNvPr id="11280" name="Picture 74"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949" y="3210315"/>
                <a:ext cx="595041" cy="646331"/>
              </a:xfrm>
              <a:prstGeom prst="rect">
                <a:avLst/>
              </a:prstGeom>
              <a:solidFill>
                <a:schemeClr val="bg2"/>
              </a:solidFill>
              <a:ln w="9525">
                <a:solidFill>
                  <a:schemeClr val="tx1"/>
                </a:solidFill>
                <a:miter lim="800000"/>
                <a:headEnd/>
                <a:tailEnd/>
              </a:ln>
            </p:spPr>
          </p:pic>
          <p:sp>
            <p:nvSpPr>
              <p:cNvPr id="11281" name="Text Box 4"/>
              <p:cNvSpPr txBox="1">
                <a:spLocks noChangeArrowheads="1"/>
              </p:cNvSpPr>
              <p:nvPr/>
            </p:nvSpPr>
            <p:spPr bwMode="auto">
              <a:xfrm>
                <a:off x="1114941" y="3210315"/>
                <a:ext cx="874668" cy="646103"/>
              </a:xfrm>
              <a:prstGeom prst="rect">
                <a:avLst/>
              </a:prstGeom>
              <a:solidFill>
                <a:schemeClr val="bg2"/>
              </a:solidFill>
              <a:ln w="12700" cap="sq">
                <a:solidFill>
                  <a:schemeClr val="tx1"/>
                </a:solidFill>
                <a:miter lim="800000"/>
                <a:headEnd type="none" w="sm" len="sm"/>
                <a:tailEnd type="none" w="sm" len="sm"/>
              </a:ln>
            </p:spPr>
            <p:txBody>
              <a:bodyPr lIns="0"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Build</a:t>
                </a:r>
                <a:br>
                  <a:rPr lang="en-US" altLang="en-US" sz="1800">
                    <a:solidFill>
                      <a:schemeClr val="tx2"/>
                    </a:solidFill>
                  </a:rPr>
                </a:br>
                <a:r>
                  <a:rPr lang="en-US" altLang="en-US" sz="1800">
                    <a:solidFill>
                      <a:schemeClr val="accent2"/>
                    </a:solidFill>
                  </a:rPr>
                  <a:t>Alg</a:t>
                </a:r>
                <a:r>
                  <a:rPr lang="en-US" altLang="en-US" sz="1800" baseline="-25000">
                    <a:solidFill>
                      <a:schemeClr val="accent2"/>
                    </a:solidFill>
                  </a:rPr>
                  <a:t>Alg</a:t>
                </a:r>
                <a:endParaRPr lang="en-US" altLang="en-US" sz="1800">
                  <a:solidFill>
                    <a:schemeClr val="accent2"/>
                  </a:solidFill>
                </a:endParaRPr>
              </a:p>
            </p:txBody>
          </p:sp>
        </p:grpSp>
        <p:cxnSp>
          <p:nvCxnSpPr>
            <p:cNvPr id="11275" name="Straight Arrow Connector 88"/>
            <p:cNvCxnSpPr>
              <a:cxnSpLocks noChangeShapeType="1"/>
            </p:cNvCxnSpPr>
            <p:nvPr/>
          </p:nvCxnSpPr>
          <p:spPr bwMode="auto">
            <a:xfrm>
              <a:off x="7308304" y="5677217"/>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1276" name="Straight Arrow Connector 89"/>
            <p:cNvCxnSpPr>
              <a:cxnSpLocks noChangeShapeType="1"/>
            </p:cNvCxnSpPr>
            <p:nvPr/>
          </p:nvCxnSpPr>
          <p:spPr bwMode="auto">
            <a:xfrm>
              <a:off x="692156" y="4093041"/>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277" name="Rectangle 90"/>
            <p:cNvSpPr>
              <a:spLocks noChangeArrowheads="1"/>
            </p:cNvSpPr>
            <p:nvPr/>
          </p:nvSpPr>
          <p:spPr bwMode="auto">
            <a:xfrm>
              <a:off x="7510653" y="5477228"/>
              <a:ext cx="2425576"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baseline="-25000">
                  <a:solidFill>
                    <a:schemeClr val="accent2"/>
                  </a:solidFill>
                </a:rPr>
                <a:t>alg</a:t>
              </a:r>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1278" name="Rectangle 91"/>
            <p:cNvSpPr>
              <a:spLocks noChangeArrowheads="1"/>
            </p:cNvSpPr>
            <p:nvPr/>
          </p:nvSpPr>
          <p:spPr bwMode="auto">
            <a:xfrm>
              <a:off x="35496" y="3861180"/>
              <a:ext cx="847682"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endParaRPr lang="en-US" altLang="en-US" sz="2000" i="1" baseline="30000">
                <a:solidFill>
                  <a:schemeClr val="accent2"/>
                </a:solidFill>
                <a:sym typeface="Wingdings" pitchFamily="2"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the halting computation of M on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as the string of configurations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separated by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a:t>
            </a:r>
          </a:p>
        </p:txBody>
      </p:sp>
      <p:sp>
        <p:nvSpPr>
          <p:cNvPr id="28" name="Text Box 43"/>
          <p:cNvSpPr txBox="1">
            <a:spLocks noChangeArrowheads="1"/>
          </p:cNvSpPr>
          <p:nvPr/>
        </p:nvSpPr>
        <p:spPr bwMode="auto">
          <a:xfrm>
            <a:off x="228600" y="3792538"/>
            <a:ext cx="8686800" cy="461962"/>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err="1">
                <a:effectLst>
                  <a:outerShdw blurRad="38100" dist="38100" dir="2700000" algn="tl">
                    <a:srgbClr val="000000"/>
                  </a:outerShdw>
                </a:effectLst>
              </a:rPr>
              <a:t>010010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7</a:t>
            </a:r>
            <a:r>
              <a:rPr lang="en-US" sz="2400" dirty="0" err="1">
                <a:effectLst>
                  <a:outerShdw blurRad="38100" dist="38100" dir="2700000" algn="tl">
                    <a:srgbClr val="000000"/>
                  </a:outerShdw>
                </a:effectLst>
              </a:rPr>
              <a:t>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6</a:t>
            </a:r>
            <a:r>
              <a:rPr lang="en-US" sz="2400" dirty="0" err="1">
                <a:effectLst>
                  <a:outerShdw blurRad="38100" dist="38100" dir="2700000" algn="tl">
                    <a:srgbClr val="000000"/>
                  </a:outerShdw>
                </a:effectLst>
              </a:rPr>
              <a:t>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a:effectLst>
                  <a:outerShdw blurRad="38100" dist="38100" dir="2700000" algn="tl">
                    <a:srgbClr val="000000"/>
                  </a:outerShdw>
                </a:effectLst>
              </a:rPr>
              <a:t> …. </a:t>
            </a: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solidFill>
                  <a:srgbClr val="FF00FF"/>
                </a:solidFill>
                <a:effectLst>
                  <a:outerShdw blurRad="38100" dist="38100" dir="2700000" algn="tl">
                    <a:srgbClr val="000000"/>
                  </a:outerShdw>
                </a:effectLst>
              </a:rPr>
              <a:t>#</a:t>
            </a: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grpSp>
        <p:nvGrpSpPr>
          <p:cNvPr id="103429"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103455"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32" name="Rectangle 31"/>
          <p:cNvSpPr/>
          <p:nvPr/>
        </p:nvSpPr>
        <p:spPr>
          <a:xfrm>
            <a:off x="596900" y="6146800"/>
            <a:ext cx="4902200" cy="522288"/>
          </a:xfrm>
          <a:prstGeom prst="rect">
            <a:avLst/>
          </a:prstGeom>
        </p:spPr>
        <p:txBody>
          <a:bodyPr wrap="none">
            <a:spAutoFit/>
          </a:bodyPr>
          <a:lstStyle/>
          <a:p>
            <a:pPr algn="l">
              <a:buFont typeface="Arial" pitchFamily="34" charset="0"/>
              <a:buChar char="•"/>
              <a:defRPr/>
            </a:pPr>
            <a:r>
              <a:rPr lang="en-CA" dirty="0">
                <a:effectLst>
                  <a:outerShdw blurRad="38100" dist="38100" dir="2700000" algn="tl">
                    <a:srgbClr val="000000"/>
                  </a:outerShdw>
                </a:effectLst>
              </a:rPr>
              <a:t>Can a CFG generate this string?</a:t>
            </a:r>
            <a:endParaRPr lang="en-CA" dirty="0"/>
          </a:p>
        </p:txBody>
      </p:sp>
      <p:grpSp>
        <p:nvGrpSpPr>
          <p:cNvPr id="3" name="Group 57"/>
          <p:cNvGrpSpPr>
            <a:grpSpLocks/>
          </p:cNvGrpSpPr>
          <p:nvPr/>
        </p:nvGrpSpPr>
        <p:grpSpPr bwMode="auto">
          <a:xfrm>
            <a:off x="1301750" y="4292600"/>
            <a:ext cx="3125788" cy="1385888"/>
            <a:chOff x="1301094" y="4293096"/>
            <a:chExt cx="3126890" cy="1384995"/>
          </a:xfrm>
        </p:grpSpPr>
        <p:grpSp>
          <p:nvGrpSpPr>
            <p:cNvPr id="103439" name="Group 79"/>
            <p:cNvGrpSpPr>
              <a:grpSpLocks/>
            </p:cNvGrpSpPr>
            <p:nvPr/>
          </p:nvGrpSpPr>
          <p:grpSpPr bwMode="auto">
            <a:xfrm>
              <a:off x="3045956" y="4365104"/>
              <a:ext cx="1382028" cy="504056"/>
              <a:chOff x="3200400" y="889000"/>
              <a:chExt cx="1566863" cy="787401"/>
            </a:xfrm>
          </p:grpSpPr>
          <p:cxnSp>
            <p:nvCxnSpPr>
              <p:cNvPr id="103441" name="Straight Arrow Connector 43"/>
              <p:cNvCxnSpPr>
                <a:cxnSpLocks noChangeShapeType="1"/>
              </p:cNvCxnSpPr>
              <p:nvPr/>
            </p:nvCxnSpPr>
            <p:spPr bwMode="auto">
              <a:xfrm rot="16200000" flipV="1">
                <a:off x="3194843" y="894557"/>
                <a:ext cx="787400" cy="776286"/>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03442" name="Straight Arrow Connector 49"/>
              <p:cNvCxnSpPr>
                <a:cxnSpLocks noChangeShapeType="1"/>
              </p:cNvCxnSpPr>
              <p:nvPr/>
            </p:nvCxnSpPr>
            <p:spPr bwMode="auto">
              <a:xfrm flipV="1">
                <a:off x="3976686" y="889000"/>
                <a:ext cx="790577" cy="787401"/>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grpSp>
        <p:sp>
          <p:nvSpPr>
            <p:cNvPr id="30" name="Rectangle 29"/>
            <p:cNvSpPr/>
            <p:nvPr/>
          </p:nvSpPr>
          <p:spPr>
            <a:xfrm>
              <a:off x="1301094" y="4293096"/>
              <a:ext cx="2623475" cy="1384995"/>
            </a:xfrm>
            <a:prstGeom prst="rect">
              <a:avLst/>
            </a:prstGeom>
          </p:spPr>
          <p:txBody>
            <a:bodyPr wrap="none">
              <a:spAutoFit/>
            </a:bodyPr>
            <a:lstStyle/>
            <a:p>
              <a:pPr algn="l">
                <a:defRPr/>
              </a:pPr>
              <a:r>
                <a:rPr lang="en-US" dirty="0">
                  <a:solidFill>
                    <a:schemeClr val="tx2"/>
                  </a:solidFill>
                  <a:effectLst>
                    <a:outerShdw blurRad="38100" dist="38100" dir="2700000" algn="tl">
                      <a:srgbClr val="000000">
                        <a:alpha val="43137"/>
                      </a:srgbClr>
                    </a:outerShdw>
                  </a:effectLst>
                </a:rPr>
                <a:t>Linked</a:t>
              </a:r>
              <a:r>
                <a:rPr lang="en-US" dirty="0">
                  <a:solidFill>
                    <a:srgbClr val="FF0000"/>
                  </a:solidFill>
                  <a:effectLst>
                    <a:outerShdw blurRad="38100" dist="38100" dir="2700000" algn="tl">
                      <a:srgbClr val="000000">
                        <a:alpha val="43137"/>
                      </a:srgbClr>
                    </a:outerShdw>
                  </a:effectLst>
                </a:rPr>
                <a:t> </a:t>
              </a:r>
            </a:p>
            <a:p>
              <a:pPr algn="l">
                <a:defRPr/>
              </a:pPr>
              <a:r>
                <a:rPr lang="en-US" dirty="0">
                  <a:effectLst>
                    <a:outerShdw blurRad="38100" dist="38100" dir="2700000" algn="tl">
                      <a:srgbClr val="000000">
                        <a:alpha val="43137"/>
                      </a:srgbClr>
                    </a:outerShdw>
                  </a:effectLst>
                </a:rPr>
                <a:t>because must be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same string</a:t>
              </a:r>
              <a:endParaRPr lang="en-CA" dirty="0"/>
            </a:p>
          </p:txBody>
        </p:sp>
      </p:grpSp>
      <p:sp>
        <p:nvSpPr>
          <p:cNvPr id="54" name="Rectangle 53"/>
          <p:cNvSpPr/>
          <p:nvPr/>
        </p:nvSpPr>
        <p:spPr>
          <a:xfrm>
            <a:off x="3048000" y="4043363"/>
            <a:ext cx="1970088" cy="461962"/>
          </a:xfrm>
          <a:prstGeom prst="rect">
            <a:avLst/>
          </a:prstGeom>
        </p:spPr>
        <p:txBody>
          <a:bodyPr wrap="none">
            <a:spAutoFit/>
          </a:bodyPr>
          <a:lstStyle/>
          <a:p>
            <a:pPr algn="l">
              <a:defRPr/>
            </a:pPr>
            <a:r>
              <a:rPr lang="el-GR" sz="2400" dirty="0">
                <a:effectLst>
                  <a:outerShdw blurRad="38100" dist="38100" dir="2700000" algn="tl">
                    <a:srgbClr val="000000"/>
                  </a:outerShdw>
                </a:effectLst>
              </a:rPr>
              <a:t>α</a:t>
            </a:r>
            <a:r>
              <a:rPr lang="en-CA" sz="2400" dirty="0">
                <a:effectLst>
                  <a:outerShdw blurRad="38100" dist="38100" dir="2700000" algn="tl">
                    <a:srgbClr val="000000"/>
                  </a:outerShdw>
                </a:effectLst>
              </a:rPr>
              <a:t>     </a:t>
            </a:r>
            <a:r>
              <a:rPr lang="en-US" sz="2400" dirty="0">
                <a:solidFill>
                  <a:srgbClr val="FF00FF"/>
                </a:solidFill>
                <a:effectLst>
                  <a:outerShdw blurRad="38100" dist="38100" dir="2700000" algn="tl">
                    <a:srgbClr val="000000"/>
                  </a:outerShdw>
                </a:effectLst>
              </a:rPr>
              <a:t>#            </a:t>
            </a:r>
            <a:r>
              <a:rPr lang="el-GR" sz="2400" dirty="0">
                <a:effectLst>
                  <a:outerShdw blurRad="38100" dist="38100" dir="2700000" algn="tl">
                    <a:srgbClr val="000000"/>
                  </a:outerShdw>
                </a:effectLst>
              </a:rPr>
              <a:t>α</a:t>
            </a:r>
            <a:endParaRPr lang="en-CA" sz="2400" dirty="0"/>
          </a:p>
        </p:txBody>
      </p:sp>
      <p:grpSp>
        <p:nvGrpSpPr>
          <p:cNvPr id="5" name="Group 58"/>
          <p:cNvGrpSpPr>
            <a:grpSpLocks/>
          </p:cNvGrpSpPr>
          <p:nvPr/>
        </p:nvGrpSpPr>
        <p:grpSpPr bwMode="auto">
          <a:xfrm>
            <a:off x="3622675" y="4221163"/>
            <a:ext cx="4067175" cy="1384300"/>
            <a:chOff x="3622020" y="4221088"/>
            <a:chExt cx="4068403" cy="1384995"/>
          </a:xfrm>
        </p:grpSpPr>
        <p:sp>
          <p:nvSpPr>
            <p:cNvPr id="53" name="Rectangle 52"/>
            <p:cNvSpPr/>
            <p:nvPr/>
          </p:nvSpPr>
          <p:spPr>
            <a:xfrm>
              <a:off x="5067081" y="4221088"/>
              <a:ext cx="2623342" cy="1384995"/>
            </a:xfrm>
            <a:prstGeom prst="rect">
              <a:avLst/>
            </a:prstGeom>
          </p:spPr>
          <p:txBody>
            <a:bodyPr wrap="none">
              <a:spAutoFit/>
            </a:bodyPr>
            <a:lstStyle/>
            <a:p>
              <a:pPr algn="l">
                <a:defRPr/>
              </a:pPr>
              <a:r>
                <a:rPr lang="en-US" dirty="0">
                  <a:solidFill>
                    <a:schemeClr val="tx2"/>
                  </a:solidFill>
                  <a:effectLst>
                    <a:outerShdw blurRad="38100" dist="38100" dir="2700000" algn="tl">
                      <a:srgbClr val="000000">
                        <a:alpha val="43137"/>
                      </a:srgbClr>
                    </a:outerShdw>
                  </a:effectLst>
                </a:rPr>
                <a:t>Linked</a:t>
              </a:r>
              <a:r>
                <a:rPr lang="en-US" dirty="0">
                  <a:solidFill>
                    <a:srgbClr val="FF0000"/>
                  </a:solidFill>
                  <a:effectLst>
                    <a:outerShdw blurRad="38100" dist="38100" dir="2700000" algn="tl">
                      <a:srgbClr val="000000">
                        <a:alpha val="43137"/>
                      </a:srgbClr>
                    </a:outerShdw>
                  </a:effectLst>
                </a:rPr>
                <a:t> </a:t>
              </a:r>
            </a:p>
            <a:p>
              <a:pPr algn="l">
                <a:defRPr/>
              </a:pPr>
              <a:r>
                <a:rPr lang="en-US" dirty="0">
                  <a:effectLst>
                    <a:outerShdw blurRad="38100" dist="38100" dir="2700000" algn="tl">
                      <a:srgbClr val="000000">
                        <a:alpha val="43137"/>
                      </a:srgbClr>
                    </a:outerShdw>
                  </a:effectLst>
                </a:rPr>
                <a:t>because must be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same string</a:t>
              </a:r>
              <a:endParaRPr lang="en-CA" dirty="0"/>
            </a:p>
          </p:txBody>
        </p:sp>
        <p:grpSp>
          <p:nvGrpSpPr>
            <p:cNvPr id="103436" name="Group 79"/>
            <p:cNvGrpSpPr>
              <a:grpSpLocks/>
            </p:cNvGrpSpPr>
            <p:nvPr/>
          </p:nvGrpSpPr>
          <p:grpSpPr bwMode="auto">
            <a:xfrm>
              <a:off x="3622020" y="4365104"/>
              <a:ext cx="1382028" cy="504056"/>
              <a:chOff x="3200400" y="889000"/>
              <a:chExt cx="1566863" cy="787401"/>
            </a:xfrm>
          </p:grpSpPr>
          <p:cxnSp>
            <p:nvCxnSpPr>
              <p:cNvPr id="103437" name="Straight Arrow Connector 43"/>
              <p:cNvCxnSpPr>
                <a:cxnSpLocks noChangeShapeType="1"/>
              </p:cNvCxnSpPr>
              <p:nvPr/>
            </p:nvCxnSpPr>
            <p:spPr bwMode="auto">
              <a:xfrm rot="16200000" flipV="1">
                <a:off x="3194843" y="894557"/>
                <a:ext cx="787400" cy="776286"/>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03438" name="Straight Arrow Connector 49"/>
              <p:cNvCxnSpPr>
                <a:cxnSpLocks noChangeShapeType="1"/>
              </p:cNvCxnSpPr>
              <p:nvPr/>
            </p:nvCxnSpPr>
            <p:spPr bwMode="auto">
              <a:xfrm flipV="1">
                <a:off x="3976686" y="889000"/>
                <a:ext cx="790577" cy="787401"/>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grpSp>
      </p:grpSp>
      <p:sp>
        <p:nvSpPr>
          <p:cNvPr id="61" name="Rectangle 60"/>
          <p:cNvSpPr/>
          <p:nvPr/>
        </p:nvSpPr>
        <p:spPr>
          <a:xfrm>
            <a:off x="5502275" y="6154738"/>
            <a:ext cx="623888" cy="523875"/>
          </a:xfrm>
          <a:prstGeom prst="rect">
            <a:avLst/>
          </a:prstGeom>
        </p:spPr>
        <p:txBody>
          <a:bodyPr wrap="none">
            <a:spAutoFit/>
          </a:bodyPr>
          <a:lstStyle/>
          <a:p>
            <a:pPr algn="l">
              <a:defRPr/>
            </a:pPr>
            <a:r>
              <a:rPr lang="en-CA" dirty="0">
                <a:solidFill>
                  <a:srgbClr val="FF0000"/>
                </a:solidFill>
                <a:effectLst>
                  <a:outerShdw blurRad="38100" dist="38100" dir="2700000" algn="tl">
                    <a:srgbClr val="000000"/>
                  </a:outerShdw>
                </a:effectLst>
              </a:rPr>
              <a:t>No</a:t>
            </a:r>
            <a:endParaRPr lang="en-C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1">
                                            <p:txEl>
                                              <p:pRg st="0" end="0"/>
                                            </p:txEl>
                                          </p:spTgt>
                                        </p:tgtEl>
                                        <p:attrNameLst>
                                          <p:attrName>style.visibility</p:attrName>
                                        </p:attrNameLst>
                                      </p:cBhvr>
                                      <p:to>
                                        <p:strVal val="visible"/>
                                      </p:to>
                                    </p:set>
                                    <p:anim calcmode="lin" valueType="num">
                                      <p:cBhvr additive="base">
                                        <p:cTn id="31"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the halting computation of M on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as the string of configurations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separated by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a:t>
            </a:r>
          </a:p>
        </p:txBody>
      </p:sp>
      <p:sp>
        <p:nvSpPr>
          <p:cNvPr id="28" name="Text Box 43"/>
          <p:cNvSpPr txBox="1">
            <a:spLocks noChangeArrowheads="1"/>
          </p:cNvSpPr>
          <p:nvPr/>
        </p:nvSpPr>
        <p:spPr bwMode="auto">
          <a:xfrm>
            <a:off x="228600" y="3792538"/>
            <a:ext cx="8686800" cy="461962"/>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err="1">
                <a:effectLst>
                  <a:outerShdw blurRad="38100" dist="38100" dir="2700000" algn="tl">
                    <a:srgbClr val="000000"/>
                  </a:outerShdw>
                </a:effectLst>
              </a:rPr>
              <a:t>010010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7</a:t>
            </a:r>
            <a:r>
              <a:rPr lang="en-US" sz="2400" dirty="0" err="1">
                <a:effectLst>
                  <a:outerShdw blurRad="38100" dist="38100" dir="2700000" algn="tl">
                    <a:srgbClr val="000000"/>
                  </a:outerShdw>
                </a:effectLst>
              </a:rPr>
              <a:t>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6</a:t>
            </a:r>
            <a:r>
              <a:rPr lang="en-US" sz="2400" dirty="0" err="1">
                <a:effectLst>
                  <a:outerShdw blurRad="38100" dist="38100" dir="2700000" algn="tl">
                    <a:srgbClr val="000000"/>
                  </a:outerShdw>
                </a:effectLst>
              </a:rPr>
              <a:t>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a:effectLst>
                  <a:outerShdw blurRad="38100" dist="38100" dir="2700000" algn="tl">
                    <a:srgbClr val="000000"/>
                  </a:outerShdw>
                </a:effectLst>
              </a:rPr>
              <a:t> …. </a:t>
            </a: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solidFill>
                  <a:srgbClr val="FF00FF"/>
                </a:solidFill>
                <a:effectLst>
                  <a:outerShdw blurRad="38100" dist="38100" dir="2700000" algn="tl">
                    <a:srgbClr val="000000"/>
                  </a:outerShdw>
                </a:effectLst>
              </a:rPr>
              <a:t>#</a:t>
            </a: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grpSp>
        <p:nvGrpSpPr>
          <p:cNvPr id="104453"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104470"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32" name="Rectangle 31"/>
          <p:cNvSpPr/>
          <p:nvPr/>
        </p:nvSpPr>
        <p:spPr>
          <a:xfrm>
            <a:off x="596900" y="6146800"/>
            <a:ext cx="7243763" cy="522288"/>
          </a:xfrm>
          <a:prstGeom prst="rect">
            <a:avLst/>
          </a:prstGeom>
        </p:spPr>
        <p:txBody>
          <a:bodyPr wrap="none">
            <a:spAutoFit/>
          </a:bodyPr>
          <a:lstStyle/>
          <a:p>
            <a:pPr algn="l">
              <a:buFont typeface="Arial" pitchFamily="34" charset="0"/>
              <a:buChar char="•"/>
              <a:defRPr/>
            </a:pPr>
            <a:r>
              <a:rPr lang="en-CA" dirty="0">
                <a:effectLst>
                  <a:outerShdw blurRad="38100" dist="38100" dir="2700000" algn="tl">
                    <a:srgbClr val="000000"/>
                  </a:outerShdw>
                </a:effectLst>
              </a:rPr>
              <a:t>Can a CFG generate every string but this string?</a:t>
            </a:r>
            <a:endParaRPr lang="en-CA" dirty="0"/>
          </a:p>
        </p:txBody>
      </p:sp>
      <p:sp>
        <p:nvSpPr>
          <p:cNvPr id="54" name="Rectangle 53"/>
          <p:cNvSpPr/>
          <p:nvPr/>
        </p:nvSpPr>
        <p:spPr>
          <a:xfrm>
            <a:off x="3048000" y="4043363"/>
            <a:ext cx="1965325" cy="830262"/>
          </a:xfrm>
          <a:prstGeom prst="rect">
            <a:avLst/>
          </a:prstGeom>
        </p:spPr>
        <p:txBody>
          <a:bodyPr wrap="none">
            <a:spAutoFit/>
          </a:bodyPr>
          <a:lstStyle/>
          <a:p>
            <a:pPr algn="l">
              <a:defRPr/>
            </a:pPr>
            <a:r>
              <a:rPr lang="el-GR" sz="2400" dirty="0">
                <a:effectLst>
                  <a:outerShdw blurRad="38100" dist="38100" dir="2700000" algn="tl">
                    <a:srgbClr val="000000"/>
                  </a:outerShdw>
                </a:effectLst>
              </a:rPr>
              <a:t>α</a:t>
            </a:r>
            <a:r>
              <a:rPr lang="en-CA" sz="2400" dirty="0">
                <a:effectLst>
                  <a:outerShdw blurRad="38100" dist="38100" dir="2700000" algn="tl">
                    <a:srgbClr val="000000"/>
                  </a:outerShdw>
                </a:effectLst>
              </a:rPr>
              <a:t>     </a:t>
            </a:r>
            <a:r>
              <a:rPr lang="en-US" sz="2400" dirty="0">
                <a:solidFill>
                  <a:srgbClr val="FF00FF"/>
                </a:solidFill>
                <a:effectLst>
                  <a:outerShdw blurRad="38100" dist="38100" dir="2700000" algn="tl">
                    <a:srgbClr val="000000"/>
                  </a:outerShdw>
                </a:effectLst>
              </a:rPr>
              <a:t>#            </a:t>
            </a:r>
            <a:r>
              <a:rPr lang="el-GR" sz="2400" dirty="0">
                <a:effectLst>
                  <a:outerShdw blurRad="38100" dist="38100" dir="2700000" algn="tl">
                    <a:srgbClr val="000000"/>
                  </a:outerShdw>
                </a:effectLst>
              </a:rPr>
              <a:t>β</a:t>
            </a:r>
            <a:endParaRPr lang="en-CA" sz="2400" dirty="0">
              <a:effectLst>
                <a:outerShdw blurRad="38100" dist="38100" dir="2700000" algn="tl">
                  <a:srgbClr val="000000"/>
                </a:outerShdw>
              </a:effectLst>
            </a:endParaRPr>
          </a:p>
          <a:p>
            <a:pPr algn="l">
              <a:defRPr/>
            </a:pPr>
            <a:r>
              <a:rPr lang="en-CA" sz="2400" dirty="0">
                <a:effectLst>
                  <a:outerShdw blurRad="38100" dist="38100" dir="2700000" algn="tl">
                    <a:srgbClr val="000000"/>
                  </a:outerShdw>
                </a:effectLst>
              </a:rPr>
              <a:t>     </a:t>
            </a:r>
            <a:r>
              <a:rPr lang="el-GR" sz="2400" dirty="0">
                <a:effectLst>
                  <a:outerShdw blurRad="38100" dist="38100" dir="2700000" algn="tl">
                    <a:srgbClr val="000000"/>
                  </a:outerShdw>
                </a:effectLst>
              </a:rPr>
              <a:t>α</a:t>
            </a:r>
            <a:r>
              <a:rPr lang="en-US" sz="2400" dirty="0">
                <a:effectLst>
                  <a:outerShdw blurRad="38100" dist="38100" dir="2700000" algn="tl">
                    <a:srgbClr val="000000"/>
                  </a:outerShdw>
                </a:effectLst>
              </a:rPr>
              <a:t>≠</a:t>
            </a:r>
            <a:r>
              <a:rPr lang="el-GR" sz="2400" dirty="0">
                <a:effectLst>
                  <a:outerShdw blurRad="38100" dist="38100" dir="2700000" algn="tl">
                    <a:srgbClr val="000000"/>
                  </a:outerShdw>
                </a:effectLst>
              </a:rPr>
              <a:t>β</a:t>
            </a:r>
            <a:endParaRPr lang="en-CA" sz="2400" dirty="0"/>
          </a:p>
        </p:txBody>
      </p:sp>
      <p:sp>
        <p:nvSpPr>
          <p:cNvPr id="61" name="Rectangle 60"/>
          <p:cNvSpPr/>
          <p:nvPr/>
        </p:nvSpPr>
        <p:spPr>
          <a:xfrm>
            <a:off x="7885113" y="6146800"/>
            <a:ext cx="706437" cy="522288"/>
          </a:xfrm>
          <a:prstGeom prst="rect">
            <a:avLst/>
          </a:prstGeom>
        </p:spPr>
        <p:txBody>
          <a:bodyPr wrap="none">
            <a:spAutoFit/>
          </a:bodyPr>
          <a:lstStyle/>
          <a:p>
            <a:pPr algn="l">
              <a:defRPr/>
            </a:pPr>
            <a:r>
              <a:rPr lang="en-CA" dirty="0">
                <a:solidFill>
                  <a:srgbClr val="FF0000"/>
                </a:solidFill>
                <a:effectLst>
                  <a:outerShdw blurRad="38100" dist="38100" dir="2700000" algn="tl">
                    <a:srgbClr val="000000"/>
                  </a:outerShdw>
                </a:effectLst>
              </a:rPr>
              <a:t>Yes</a:t>
            </a:r>
            <a:endParaRPr lang="en-CA" dirty="0">
              <a:solidFill>
                <a:srgbClr val="FF0000"/>
              </a:solidFill>
            </a:endParaRPr>
          </a:p>
        </p:txBody>
      </p:sp>
      <p:pic>
        <p:nvPicPr>
          <p:cNvPr id="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97425"/>
            <a:ext cx="71294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
                                            <p:txEl>
                                              <p:pRg st="0" end="0"/>
                                            </p:txEl>
                                          </p:spTgt>
                                        </p:tgtEl>
                                        <p:attrNameLst>
                                          <p:attrName>style.visibility</p:attrName>
                                        </p:attrNameLst>
                                      </p:cBhvr>
                                      <p:to>
                                        <p:strVal val="visible"/>
                                      </p:to>
                                    </p:set>
                                    <p:anim calcmode="lin" valueType="num">
                                      <p:cBhvr additive="base">
                                        <p:cTn id="25"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the halting computation of M on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as the string of configurations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separated by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a:t>
            </a:r>
          </a:p>
        </p:txBody>
      </p:sp>
      <p:sp>
        <p:nvSpPr>
          <p:cNvPr id="28" name="Text Box 43"/>
          <p:cNvSpPr txBox="1">
            <a:spLocks noChangeArrowheads="1"/>
          </p:cNvSpPr>
          <p:nvPr/>
        </p:nvSpPr>
        <p:spPr bwMode="auto">
          <a:xfrm>
            <a:off x="228600" y="3792538"/>
            <a:ext cx="8686800" cy="461962"/>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err="1">
                <a:effectLst>
                  <a:outerShdw blurRad="38100" dist="38100" dir="2700000" algn="tl">
                    <a:srgbClr val="000000"/>
                  </a:outerShdw>
                </a:effectLst>
              </a:rPr>
              <a:t>010010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7</a:t>
            </a:r>
            <a:r>
              <a:rPr lang="en-US" sz="2400" dirty="0" err="1">
                <a:effectLst>
                  <a:outerShdw blurRad="38100" dist="38100" dir="2700000" algn="tl">
                    <a:srgbClr val="000000"/>
                  </a:outerShdw>
                </a:effectLst>
              </a:rPr>
              <a:t>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6</a:t>
            </a:r>
            <a:r>
              <a:rPr lang="en-US" sz="2400" dirty="0" err="1">
                <a:effectLst>
                  <a:outerShdw blurRad="38100" dist="38100" dir="2700000" algn="tl">
                    <a:srgbClr val="000000"/>
                  </a:outerShdw>
                </a:effectLst>
              </a:rPr>
              <a:t>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a:effectLst>
                  <a:outerShdw blurRad="38100" dist="38100" dir="2700000" algn="tl">
                    <a:srgbClr val="000000"/>
                  </a:outerShdw>
                </a:effectLst>
              </a:rPr>
              <a:t> …. </a:t>
            </a: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solidFill>
                  <a:srgbClr val="FF00FF"/>
                </a:solidFill>
                <a:effectLst>
                  <a:outerShdw blurRad="38100" dist="38100" dir="2700000" algn="tl">
                    <a:srgbClr val="000000"/>
                  </a:outerShdw>
                </a:effectLst>
              </a:rPr>
              <a:t>#</a:t>
            </a: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grpSp>
        <p:nvGrpSpPr>
          <p:cNvPr id="105477"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105491"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32" name="Rectangle 31"/>
          <p:cNvSpPr/>
          <p:nvPr/>
        </p:nvSpPr>
        <p:spPr>
          <a:xfrm>
            <a:off x="1187450" y="4365625"/>
            <a:ext cx="7712075" cy="2246313"/>
          </a:xfrm>
          <a:prstGeom prst="rect">
            <a:avLst/>
          </a:prstGeom>
        </p:spPr>
        <p:txBody>
          <a:bodyPr wrap="none">
            <a:spAutoFit/>
          </a:bodyPr>
          <a:lstStyle/>
          <a:p>
            <a:pPr algn="l">
              <a:defRPr/>
            </a:pPr>
            <a:r>
              <a:rPr lang="en-US" dirty="0">
                <a:effectLst>
                  <a:outerShdw blurRad="38100" dist="38100" dir="2700000" algn="tl">
                    <a:srgbClr val="000000"/>
                  </a:outerShdw>
                </a:effectLst>
              </a:rPr>
              <a:t>M halts on I  </a:t>
            </a:r>
          </a:p>
          <a:p>
            <a:pPr lvl="1" algn="l">
              <a:defRPr/>
            </a:pPr>
            <a:r>
              <a:rPr lang="en-US" dirty="0">
                <a:effectLst>
                  <a:outerShdw blurRad="38100" dist="38100" dir="2700000" algn="tl">
                    <a:srgbClr val="000000"/>
                  </a:outerShdw>
                </a:effectLst>
                <a:sym typeface="Wingdings" pitchFamily="2" charset="2"/>
              </a:rPr>
              <a:t></a:t>
            </a:r>
            <a:r>
              <a:rPr lang="en-US" dirty="0">
                <a:effectLst>
                  <a:outerShdw blurRad="38100" dist="38100" dir="2700000" algn="tl">
                    <a:srgbClr val="000000"/>
                  </a:outerShdw>
                </a:effectLst>
              </a:rPr>
              <a:t>   there is such a computation string</a:t>
            </a:r>
          </a:p>
          <a:p>
            <a:pPr lvl="1" algn="l">
              <a:buFont typeface="Wingdings" pitchFamily="2" charset="2"/>
              <a:buChar char="à"/>
              <a:defRPr/>
            </a:pPr>
            <a:r>
              <a:rPr lang="en-US" dirty="0">
                <a:effectLst>
                  <a:outerShdw blurRad="38100" dist="38100" dir="2700000" algn="tl">
                    <a:srgbClr val="000000"/>
                  </a:outerShdw>
                </a:effectLst>
                <a:sym typeface="Wingdings" pitchFamily="2" charset="2"/>
              </a:rPr>
              <a:t>   CFG </a:t>
            </a:r>
            <a:r>
              <a:rPr lang="en-CA" dirty="0">
                <a:effectLst>
                  <a:outerShdw blurRad="38100" dist="38100" dir="2700000" algn="tl">
                    <a:srgbClr val="000000"/>
                  </a:outerShdw>
                </a:effectLst>
                <a:sym typeface="Wingdings" pitchFamily="2" charset="2"/>
              </a:rPr>
              <a:t>c</a:t>
            </a:r>
            <a:r>
              <a:rPr lang="en-CA" dirty="0">
                <a:effectLst>
                  <a:outerShdw blurRad="38100" dist="38100" dir="2700000" algn="tl">
                    <a:srgbClr val="000000"/>
                  </a:outerShdw>
                </a:effectLst>
              </a:rPr>
              <a:t>an generate every string but this string</a:t>
            </a:r>
          </a:p>
          <a:p>
            <a:pPr lvl="1" algn="l">
              <a:buFont typeface="Wingdings" pitchFamily="2" charset="2"/>
              <a:buChar char="à"/>
              <a:defRPr/>
            </a:pPr>
            <a:r>
              <a:rPr lang="en-CA" dirty="0"/>
              <a:t>   CFG does not generate every string</a:t>
            </a:r>
          </a:p>
          <a:p>
            <a:pPr lvl="1" algn="l">
              <a:buFont typeface="Wingdings" pitchFamily="2" charset="2"/>
              <a:buChar char="à"/>
              <a:defRPr/>
            </a:pPr>
            <a:r>
              <a:rPr lang="en-CA" dirty="0"/>
              <a:t>   Oracle says </a:t>
            </a:r>
            <a:r>
              <a:rPr lang="en-CA" i="1" dirty="0">
                <a:solidFill>
                  <a:srgbClr val="FF0000"/>
                </a:solidFill>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 calcmode="lin" valueType="num">
                                      <p:cBhvr additive="base">
                                        <p:cTn id="13"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 calcmode="lin" valueType="num">
                                      <p:cBhvr additive="base">
                                        <p:cTn id="19"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 calcmode="lin" valueType="num">
                                      <p:cBhvr additive="base">
                                        <p:cTn id="25"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 calcmode="lin" valueType="num">
                                      <p:cBhvr additive="base">
                                        <p:cTn id="31" dur="5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the halting computation of M on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as the string of configurations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separated by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a:t>
            </a:r>
          </a:p>
        </p:txBody>
      </p:sp>
      <p:sp>
        <p:nvSpPr>
          <p:cNvPr id="28" name="Text Box 43"/>
          <p:cNvSpPr txBox="1">
            <a:spLocks noChangeArrowheads="1"/>
          </p:cNvSpPr>
          <p:nvPr/>
        </p:nvSpPr>
        <p:spPr bwMode="auto">
          <a:xfrm>
            <a:off x="228600" y="3792538"/>
            <a:ext cx="8686800" cy="461962"/>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err="1">
                <a:effectLst>
                  <a:outerShdw blurRad="38100" dist="38100" dir="2700000" algn="tl">
                    <a:srgbClr val="000000"/>
                  </a:outerShdw>
                </a:effectLst>
              </a:rPr>
              <a:t>010010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7</a:t>
            </a:r>
            <a:r>
              <a:rPr lang="en-US" sz="2400" dirty="0" err="1">
                <a:effectLst>
                  <a:outerShdw blurRad="38100" dist="38100" dir="2700000" algn="tl">
                    <a:srgbClr val="000000"/>
                  </a:outerShdw>
                </a:effectLst>
              </a:rPr>
              <a:t>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6</a:t>
            </a:r>
            <a:r>
              <a:rPr lang="en-US" sz="2400" dirty="0" err="1">
                <a:effectLst>
                  <a:outerShdw blurRad="38100" dist="38100" dir="2700000" algn="tl">
                    <a:srgbClr val="000000"/>
                  </a:outerShdw>
                </a:effectLst>
              </a:rPr>
              <a:t>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a:effectLst>
                  <a:outerShdw blurRad="38100" dist="38100" dir="2700000" algn="tl">
                    <a:srgbClr val="000000"/>
                  </a:outerShdw>
                </a:effectLst>
              </a:rPr>
              <a:t> …. </a:t>
            </a: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solidFill>
                  <a:srgbClr val="FF00FF"/>
                </a:solidFill>
                <a:effectLst>
                  <a:outerShdw blurRad="38100" dist="38100" dir="2700000" algn="tl">
                    <a:srgbClr val="000000"/>
                  </a:outerShdw>
                </a:effectLst>
              </a:rPr>
              <a:t>#</a:t>
            </a: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grpSp>
        <p:nvGrpSpPr>
          <p:cNvPr id="106501"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106515"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32" name="Rectangle 31"/>
          <p:cNvSpPr/>
          <p:nvPr/>
        </p:nvSpPr>
        <p:spPr>
          <a:xfrm>
            <a:off x="1187450" y="4365625"/>
            <a:ext cx="6545263" cy="1816100"/>
          </a:xfrm>
          <a:prstGeom prst="rect">
            <a:avLst/>
          </a:prstGeom>
        </p:spPr>
        <p:txBody>
          <a:bodyPr wrap="none">
            <a:spAutoFit/>
          </a:bodyPr>
          <a:lstStyle/>
          <a:p>
            <a:pPr algn="l">
              <a:defRPr/>
            </a:pPr>
            <a:r>
              <a:rPr lang="en-US" dirty="0">
                <a:effectLst>
                  <a:outerShdw blurRad="38100" dist="38100" dir="2700000" algn="tl">
                    <a:srgbClr val="000000"/>
                  </a:outerShdw>
                </a:effectLst>
              </a:rPr>
              <a:t>M does not halt on I  </a:t>
            </a:r>
          </a:p>
          <a:p>
            <a:pPr lvl="1" algn="l">
              <a:defRPr/>
            </a:pPr>
            <a:r>
              <a:rPr lang="en-US" dirty="0">
                <a:effectLst>
                  <a:outerShdw blurRad="38100" dist="38100" dir="2700000" algn="tl">
                    <a:srgbClr val="000000"/>
                  </a:outerShdw>
                </a:effectLst>
                <a:sym typeface="Wingdings" pitchFamily="2" charset="2"/>
              </a:rPr>
              <a:t></a:t>
            </a:r>
            <a:r>
              <a:rPr lang="en-US" dirty="0">
                <a:effectLst>
                  <a:outerShdw blurRad="38100" dist="38100" dir="2700000" algn="tl">
                    <a:srgbClr val="000000"/>
                  </a:outerShdw>
                </a:effectLst>
              </a:rPr>
              <a:t>   there is no such a computation string</a:t>
            </a:r>
          </a:p>
          <a:p>
            <a:pPr lvl="1" algn="l">
              <a:buFont typeface="Wingdings" pitchFamily="2" charset="2"/>
              <a:buChar char="à"/>
              <a:defRPr/>
            </a:pPr>
            <a:r>
              <a:rPr lang="en-US" dirty="0">
                <a:effectLst>
                  <a:outerShdw blurRad="38100" dist="38100" dir="2700000" algn="tl">
                    <a:srgbClr val="000000"/>
                  </a:outerShdw>
                </a:effectLst>
                <a:sym typeface="Wingdings" pitchFamily="2" charset="2"/>
              </a:rPr>
              <a:t>   CFG </a:t>
            </a:r>
            <a:r>
              <a:rPr lang="en-CA" dirty="0">
                <a:effectLst>
                  <a:outerShdw blurRad="38100" dist="38100" dir="2700000" algn="tl">
                    <a:srgbClr val="000000"/>
                  </a:outerShdw>
                </a:effectLst>
                <a:sym typeface="Wingdings" pitchFamily="2" charset="2"/>
              </a:rPr>
              <a:t>c</a:t>
            </a:r>
            <a:r>
              <a:rPr lang="en-CA" dirty="0">
                <a:effectLst>
                  <a:outerShdw blurRad="38100" dist="38100" dir="2700000" algn="tl">
                    <a:srgbClr val="000000"/>
                  </a:outerShdw>
                </a:effectLst>
              </a:rPr>
              <a:t>an generate every string</a:t>
            </a:r>
            <a:endParaRPr lang="en-CA" dirty="0"/>
          </a:p>
          <a:p>
            <a:pPr lvl="1" algn="l">
              <a:buFont typeface="Wingdings" pitchFamily="2" charset="2"/>
              <a:buChar char="à"/>
              <a:defRPr/>
            </a:pPr>
            <a:r>
              <a:rPr lang="en-CA" dirty="0"/>
              <a:t>   Oracle says </a:t>
            </a:r>
            <a:r>
              <a:rPr lang="en-CA" i="1" dirty="0">
                <a:solidFill>
                  <a:srgbClr val="FF0000"/>
                </a:solidFill>
              </a:rPr>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 calcmode="lin" valueType="num">
                                      <p:cBhvr additive="base">
                                        <p:cTn id="13"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 calcmode="lin" valueType="num">
                                      <p:cBhvr additive="base">
                                        <p:cTn id="19"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 calcmode="lin" valueType="num">
                                      <p:cBhvr additive="base">
                                        <p:cTn id="25"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the halting computation of M on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as the string of configurations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separated by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a:t>
            </a:r>
          </a:p>
        </p:txBody>
      </p:sp>
      <p:sp>
        <p:nvSpPr>
          <p:cNvPr id="28" name="Text Box 43"/>
          <p:cNvSpPr txBox="1">
            <a:spLocks noChangeArrowheads="1"/>
          </p:cNvSpPr>
          <p:nvPr/>
        </p:nvSpPr>
        <p:spPr bwMode="auto">
          <a:xfrm>
            <a:off x="228600" y="3792538"/>
            <a:ext cx="8686800" cy="461962"/>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err="1">
                <a:effectLst>
                  <a:outerShdw blurRad="38100" dist="38100" dir="2700000" algn="tl">
                    <a:srgbClr val="000000"/>
                  </a:outerShdw>
                </a:effectLst>
              </a:rPr>
              <a:t>010010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7</a:t>
            </a:r>
            <a:r>
              <a:rPr lang="en-US" sz="2400" dirty="0" err="1">
                <a:effectLst>
                  <a:outerShdw blurRad="38100" dist="38100" dir="2700000" algn="tl">
                    <a:srgbClr val="000000"/>
                  </a:outerShdw>
                </a:effectLst>
              </a:rPr>
              <a:t>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6</a:t>
            </a:r>
            <a:r>
              <a:rPr lang="en-US" sz="2400" dirty="0" err="1">
                <a:effectLst>
                  <a:outerShdw blurRad="38100" dist="38100" dir="2700000" algn="tl">
                    <a:srgbClr val="000000"/>
                  </a:outerShdw>
                </a:effectLst>
              </a:rPr>
              <a:t>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a:effectLst>
                  <a:outerShdw blurRad="38100" dist="38100" dir="2700000" algn="tl">
                    <a:srgbClr val="000000"/>
                  </a:outerShdw>
                </a:effectLst>
              </a:rPr>
              <a:t> …. </a:t>
            </a: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solidFill>
                  <a:srgbClr val="FF00FF"/>
                </a:solidFill>
                <a:effectLst>
                  <a:outerShdw blurRad="38100" dist="38100" dir="2700000" algn="tl">
                    <a:srgbClr val="000000"/>
                  </a:outerShdw>
                </a:effectLst>
              </a:rPr>
              <a:t>#</a:t>
            </a: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grpSp>
        <p:nvGrpSpPr>
          <p:cNvPr id="107525"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107539"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32" name="Rectangle 31"/>
          <p:cNvSpPr/>
          <p:nvPr/>
        </p:nvSpPr>
        <p:spPr>
          <a:xfrm>
            <a:off x="596900" y="4292600"/>
            <a:ext cx="6724650" cy="2247900"/>
          </a:xfrm>
          <a:prstGeom prst="rect">
            <a:avLst/>
          </a:prstGeom>
        </p:spPr>
        <p:txBody>
          <a:bodyPr wrap="none">
            <a:spAutoFit/>
          </a:bodyPr>
          <a:lstStyle/>
          <a:p>
            <a:pPr algn="l">
              <a:buFont typeface="Arial" pitchFamily="34" charset="0"/>
              <a:buChar char="•"/>
              <a:defRPr/>
            </a:pPr>
            <a:r>
              <a:rPr lang="en-CA" dirty="0">
                <a:effectLst>
                  <a:outerShdw blurRad="38100" dist="38100" dir="2700000" algn="tl">
                    <a:srgbClr val="000000"/>
                  </a:outerShdw>
                </a:effectLst>
              </a:rPr>
              <a:t>A string is not this string if at least one of:</a:t>
            </a:r>
          </a:p>
          <a:p>
            <a:pPr lvl="1" algn="l">
              <a:buFont typeface="Arial" pitchFamily="34" charset="0"/>
              <a:buChar char="•"/>
              <a:defRPr/>
            </a:pPr>
            <a:r>
              <a:rPr lang="en-CA" dirty="0">
                <a:effectLst>
                  <a:outerShdw blurRad="38100" dist="38100" dir="2700000" algn="tl">
                    <a:srgbClr val="000000"/>
                  </a:outerShdw>
                </a:effectLst>
              </a:rPr>
              <a:t>It does not start with </a:t>
            </a:r>
            <a:r>
              <a:rPr lang="en-US" dirty="0">
                <a:solidFill>
                  <a:srgbClr val="FF00FF"/>
                </a:solidFill>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start</a:t>
            </a:r>
            <a:r>
              <a:rPr lang="en-US" dirty="0" err="1">
                <a:effectLst>
                  <a:outerShdw blurRad="38100" dist="38100" dir="2700000" algn="tl">
                    <a:srgbClr val="000000"/>
                  </a:outerShdw>
                </a:effectLst>
              </a:rPr>
              <a:t>I</a:t>
            </a:r>
            <a:r>
              <a:rPr lang="en-US" dirty="0">
                <a:solidFill>
                  <a:srgbClr val="FF00FF"/>
                </a:solidFill>
                <a:effectLst>
                  <a:outerShdw blurRad="38100" dist="38100" dir="2700000" algn="tl">
                    <a:srgbClr val="000000"/>
                  </a:outerShdw>
                </a:effectLst>
              </a:rPr>
              <a:t>#</a:t>
            </a:r>
          </a:p>
          <a:p>
            <a:pPr lvl="1" algn="l">
              <a:buFont typeface="Arial" pitchFamily="34" charset="0"/>
              <a:buChar char="•"/>
              <a:defRPr/>
            </a:pPr>
            <a:r>
              <a:rPr lang="en-CA" dirty="0">
                <a:effectLst>
                  <a:outerShdw blurRad="38100" dist="38100" dir="2700000" algn="tl">
                    <a:srgbClr val="000000"/>
                  </a:outerShdw>
                </a:effectLst>
              </a:rPr>
              <a:t>It does not end with </a:t>
            </a:r>
            <a:r>
              <a:rPr lang="en-US" dirty="0">
                <a:solidFill>
                  <a:srgbClr val="FF00FF"/>
                </a:solidFill>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accept</a:t>
            </a:r>
            <a:r>
              <a:rPr lang="en-US" dirty="0">
                <a:solidFill>
                  <a:srgbClr val="FF00FF"/>
                </a:solidFill>
                <a:effectLst>
                  <a:outerShdw blurRad="38100" dist="38100" dir="2700000" algn="tl">
                    <a:srgbClr val="000000"/>
                  </a:outerShdw>
                </a:effectLst>
              </a:rPr>
              <a:t>#</a:t>
            </a:r>
          </a:p>
          <a:p>
            <a:pPr lvl="1" algn="l">
              <a:buFont typeface="Arial" pitchFamily="34" charset="0"/>
              <a:buChar char="•"/>
              <a:defRPr/>
            </a:pPr>
            <a:r>
              <a:rPr lang="en-US" dirty="0">
                <a:effectLst>
                  <a:outerShdw blurRad="38100" dist="38100" dir="2700000" algn="tl">
                    <a:srgbClr val="000000"/>
                  </a:outerShdw>
                </a:effectLst>
              </a:rPr>
              <a:t>Some time step </a:t>
            </a: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7</a:t>
            </a:r>
            <a:r>
              <a:rPr lang="en-US" dirty="0" err="1">
                <a:effectLst>
                  <a:outerShdw blurRad="38100" dist="38100" dir="2700000" algn="tl">
                    <a:srgbClr val="000000"/>
                  </a:outerShdw>
                </a:effectLst>
              </a:rPr>
              <a:t>10010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6</a:t>
            </a:r>
            <a:r>
              <a:rPr lang="en-US" dirty="0" err="1">
                <a:effectLst>
                  <a:outerShdw blurRad="38100" dist="38100" dir="2700000" algn="tl">
                    <a:srgbClr val="000000"/>
                  </a:outerShdw>
                </a:effectLst>
              </a:rPr>
              <a:t>0010</a:t>
            </a:r>
            <a:r>
              <a:rPr lang="en-US" dirty="0">
                <a:solidFill>
                  <a:srgbClr val="FF00FF"/>
                </a:solidFill>
                <a:effectLst>
                  <a:outerShdw blurRad="38100" dist="38100" dir="2700000" algn="tl">
                    <a:srgbClr val="000000"/>
                  </a:outerShdw>
                </a:effectLst>
              </a:rPr>
              <a:t>#</a:t>
            </a:r>
            <a:br>
              <a:rPr lang="en-US" dirty="0">
                <a:solidFill>
                  <a:srgbClr val="FF00FF"/>
                </a:solidFill>
                <a:effectLst>
                  <a:outerShdw blurRad="38100" dist="38100" dir="2700000" algn="tl">
                    <a:srgbClr val="000000"/>
                  </a:outerShdw>
                </a:effectLst>
              </a:rPr>
            </a:br>
            <a:r>
              <a:rPr lang="en-US" dirty="0">
                <a:solidFill>
                  <a:srgbClr val="FF00FF"/>
                </a:solidFill>
                <a:effectLst>
                  <a:outerShdw blurRad="38100" dist="38100" dir="2700000" algn="tl">
                    <a:srgbClr val="000000"/>
                  </a:outerShdw>
                </a:effectLst>
              </a:rPr>
              <a:t>  </a:t>
            </a:r>
            <a:r>
              <a:rPr lang="en-US" dirty="0">
                <a:effectLst>
                  <a:outerShdw blurRad="38100" dist="38100" dir="2700000" algn="tl">
                    <a:srgbClr val="000000"/>
                  </a:outerShdw>
                </a:effectLst>
              </a:rPr>
              <a:t>is not according to the TM 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 calcmode="lin" valueType="num">
                                      <p:cBhvr additive="base">
                                        <p:cTn id="13"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 calcmode="lin" valueType="num">
                                      <p:cBhvr additive="base">
                                        <p:cTn id="19"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 calcmode="lin" valueType="num">
                                      <p:cBhvr additive="base">
                                        <p:cTn id="25"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grpSp>
        <p:nvGrpSpPr>
          <p:cNvPr id="108547"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108575"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grpSp>
        <p:nvGrpSpPr>
          <p:cNvPr id="3" name="Group 65"/>
          <p:cNvGrpSpPr>
            <a:grpSpLocks/>
          </p:cNvGrpSpPr>
          <p:nvPr/>
        </p:nvGrpSpPr>
        <p:grpSpPr bwMode="auto">
          <a:xfrm>
            <a:off x="596900" y="2276475"/>
            <a:ext cx="7380288" cy="1800225"/>
            <a:chOff x="597649" y="2276872"/>
            <a:chExt cx="7378879" cy="1800200"/>
          </a:xfrm>
        </p:grpSpPr>
        <p:sp>
          <p:nvSpPr>
            <p:cNvPr id="25" name="Rectangle 24"/>
            <p:cNvSpPr/>
            <p:nvPr/>
          </p:nvSpPr>
          <p:spPr>
            <a:xfrm>
              <a:off x="1691228" y="2781690"/>
              <a:ext cx="5936116" cy="522281"/>
            </a:xfrm>
            <a:prstGeom prst="rect">
              <a:avLst/>
            </a:prstGeom>
          </p:spPr>
          <p:txBody>
            <a:bodyPr wrap="none">
              <a:spAutoFit/>
            </a:bodyPr>
            <a:lstStyle/>
            <a:p>
              <a:pPr algn="l">
                <a:defRPr/>
              </a:pPr>
              <a:r>
                <a:rPr lang="en-US" dirty="0">
                  <a:effectLst>
                    <a:outerShdw blurRad="38100" dist="38100" dir="2700000" algn="tl">
                      <a:srgbClr val="000000"/>
                    </a:outerShdw>
                  </a:effectLst>
                </a:rPr>
                <a:t>{0,1}</a:t>
              </a:r>
              <a:r>
                <a:rPr lang="en-US" baseline="30000" dirty="0">
                  <a:effectLst>
                    <a:outerShdw blurRad="38100" dist="38100" dir="2700000" algn="tl">
                      <a:srgbClr val="000000"/>
                    </a:outerShdw>
                  </a:effectLst>
                </a:rPr>
                <a:t>*</a:t>
              </a:r>
              <a:r>
                <a:rPr lang="en-US" dirty="0">
                  <a:effectLst>
                    <a:outerShdw blurRad="38100" dist="38100" dir="2700000" algn="tl">
                      <a:srgbClr val="000000"/>
                    </a:outerShdw>
                  </a:effectLst>
                </a:rPr>
                <a:t> </a:t>
              </a: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7</a:t>
              </a:r>
              <a:r>
                <a:rPr lang="en-US" dirty="0" err="1">
                  <a:effectLst>
                    <a:outerShdw blurRad="38100" dist="38100" dir="2700000" algn="tl">
                      <a:srgbClr val="000000"/>
                    </a:outerShdw>
                  </a:effectLst>
                </a:rPr>
                <a:t>10010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6</a:t>
              </a:r>
              <a:r>
                <a:rPr lang="en-US" dirty="0" err="1">
                  <a:effectLst>
                    <a:outerShdw blurRad="38100" dist="38100" dir="2700000" algn="tl">
                      <a:srgbClr val="000000"/>
                    </a:outerShdw>
                  </a:effectLst>
                </a:rPr>
                <a:t>0010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{0,1}</a:t>
              </a:r>
              <a:r>
                <a:rPr lang="en-US" baseline="30000" dirty="0">
                  <a:effectLst>
                    <a:outerShdw blurRad="38100" dist="38100" dir="2700000" algn="tl">
                      <a:srgbClr val="000000"/>
                    </a:outerShdw>
                  </a:effectLst>
                </a:rPr>
                <a:t>*</a:t>
              </a:r>
              <a:r>
                <a:rPr lang="en-US" dirty="0">
                  <a:effectLst>
                    <a:outerShdw blurRad="38100" dist="38100" dir="2700000" algn="tl">
                      <a:srgbClr val="000000"/>
                    </a:outerShdw>
                  </a:effectLst>
                </a:rPr>
                <a:t> </a:t>
              </a:r>
              <a:endParaRPr lang="en-CA" dirty="0"/>
            </a:p>
          </p:txBody>
        </p:sp>
        <p:sp>
          <p:nvSpPr>
            <p:cNvPr id="26" name="Rectangle 25"/>
            <p:cNvSpPr/>
            <p:nvPr/>
          </p:nvSpPr>
          <p:spPr>
            <a:xfrm>
              <a:off x="597649" y="2276872"/>
              <a:ext cx="7378879" cy="523868"/>
            </a:xfrm>
            <a:prstGeom prst="rect">
              <a:avLst/>
            </a:prstGeom>
          </p:spPr>
          <p:txBody>
            <a:bodyPr wrap="none">
              <a:spAutoFit/>
            </a:bodyPr>
            <a:lstStyle/>
            <a:p>
              <a:pPr lvl="1" algn="l">
                <a:buFont typeface="Arial" pitchFamily="34" charset="0"/>
                <a:buChar char="•"/>
                <a:defRPr/>
              </a:pPr>
              <a:r>
                <a:rPr lang="en-US" dirty="0">
                  <a:effectLst>
                    <a:outerShdw blurRad="38100" dist="38100" dir="2700000" algn="tl">
                      <a:srgbClr val="000000"/>
                    </a:outerShdw>
                  </a:effectLst>
                </a:rPr>
                <a:t>Some time step is not according to the TM M.</a:t>
              </a:r>
            </a:p>
          </p:txBody>
        </p:sp>
        <p:sp>
          <p:nvSpPr>
            <p:cNvPr id="108561" name="Right Brace 28"/>
            <p:cNvSpPr>
              <a:spLocks/>
            </p:cNvSpPr>
            <p:nvPr/>
          </p:nvSpPr>
          <p:spPr bwMode="auto">
            <a:xfrm rot="5400000">
              <a:off x="4400006" y="1776775"/>
              <a:ext cx="344388" cy="3600000"/>
            </a:xfrm>
            <a:prstGeom prst="rightBrace">
              <a:avLst>
                <a:gd name="adj1" fmla="val 8324"/>
                <a:gd name="adj2" fmla="val 50000"/>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30" name="Rectangle 29"/>
            <p:cNvSpPr/>
            <p:nvPr/>
          </p:nvSpPr>
          <p:spPr>
            <a:xfrm>
              <a:off x="2411816" y="3677028"/>
              <a:ext cx="4509226" cy="400044"/>
            </a:xfrm>
            <a:prstGeom prst="rect">
              <a:avLst/>
            </a:prstGeom>
          </p:spPr>
          <p:txBody>
            <a:bodyPr wrap="none">
              <a:spAutoFit/>
            </a:bodyPr>
            <a:lstStyle/>
            <a:p>
              <a:pPr algn="l">
                <a:defRPr/>
              </a:pPr>
              <a:r>
                <a:rPr lang="en-US" sz="2000" dirty="0">
                  <a:effectLst>
                    <a:outerShdw blurRad="38100" dist="38100" dir="2700000" algn="tl">
                      <a:srgbClr val="000000"/>
                    </a:outerShdw>
                  </a:effectLst>
                </a:rPr>
                <a:t>This is correct, but we need it to be wrong</a:t>
              </a:r>
            </a:p>
          </p:txBody>
        </p:sp>
      </p:grpSp>
      <p:grpSp>
        <p:nvGrpSpPr>
          <p:cNvPr id="4" name="Group 63"/>
          <p:cNvGrpSpPr>
            <a:grpSpLocks/>
          </p:cNvGrpSpPr>
          <p:nvPr/>
        </p:nvGrpSpPr>
        <p:grpSpPr bwMode="auto">
          <a:xfrm>
            <a:off x="3292475" y="3284538"/>
            <a:ext cx="2225675" cy="136525"/>
            <a:chOff x="3293108" y="3284984"/>
            <a:chExt cx="2224272" cy="136564"/>
          </a:xfrm>
        </p:grpSpPr>
        <p:sp>
          <p:nvSpPr>
            <p:cNvPr id="54" name="Right Brace 53"/>
            <p:cNvSpPr/>
            <p:nvPr/>
          </p:nvSpPr>
          <p:spPr bwMode="auto">
            <a:xfrm rot="5400000">
              <a:off x="3464393" y="3113699"/>
              <a:ext cx="123860" cy="466431"/>
            </a:xfrm>
            <a:prstGeom prst="rightBrace">
              <a:avLst/>
            </a:prstGeom>
            <a:noFill/>
            <a:ln w="254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55" name="Right Brace 54"/>
            <p:cNvSpPr/>
            <p:nvPr/>
          </p:nvSpPr>
          <p:spPr bwMode="auto">
            <a:xfrm rot="5400000">
              <a:off x="5222234" y="3126402"/>
              <a:ext cx="123860" cy="466431"/>
            </a:xfrm>
            <a:prstGeom prst="rightBrace">
              <a:avLst/>
            </a:prstGeom>
            <a:noFill/>
            <a:ln w="254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grpSp>
      <p:sp>
        <p:nvSpPr>
          <p:cNvPr id="57" name="Rectangle 56"/>
          <p:cNvSpPr/>
          <p:nvPr/>
        </p:nvSpPr>
        <p:spPr>
          <a:xfrm>
            <a:off x="596900" y="4292600"/>
            <a:ext cx="6835775" cy="2247900"/>
          </a:xfrm>
          <a:prstGeom prst="rect">
            <a:avLst/>
          </a:prstGeom>
        </p:spPr>
        <p:txBody>
          <a:bodyPr wrap="none">
            <a:spAutoFit/>
          </a:bodyPr>
          <a:lstStyle/>
          <a:p>
            <a:pPr algn="l">
              <a:buFont typeface="Arial" pitchFamily="34" charset="0"/>
              <a:buChar char="•"/>
              <a:defRPr/>
            </a:pPr>
            <a:r>
              <a:rPr lang="en-CA" dirty="0">
                <a:effectLst>
                  <a:outerShdw blurRad="38100" dist="38100" dir="2700000" algn="tl">
                    <a:srgbClr val="000000"/>
                  </a:outerShdw>
                </a:effectLst>
              </a:rPr>
              <a:t>Not </a:t>
            </a:r>
            <a:r>
              <a:rPr lang="en-US" dirty="0">
                <a:effectLst>
                  <a:outerShdw blurRad="38100" dist="38100" dir="2700000" algn="tl">
                    <a:srgbClr val="000000"/>
                  </a:outerShdw>
                </a:effectLst>
              </a:rPr>
              <a:t>according to the TM M </a:t>
            </a:r>
            <a:r>
              <a:rPr lang="en-CA" dirty="0">
                <a:effectLst>
                  <a:outerShdw blurRad="38100" dist="38100" dir="2700000" algn="tl">
                    <a:srgbClr val="000000"/>
                  </a:outerShdw>
                </a:effectLst>
              </a:rPr>
              <a:t>if at least one of:</a:t>
            </a:r>
          </a:p>
          <a:p>
            <a:pPr lvl="1" algn="l">
              <a:buFont typeface="Arial" pitchFamily="34" charset="0"/>
              <a:buChar char="•"/>
              <a:defRPr/>
            </a:pPr>
            <a:r>
              <a:rPr lang="en-US" dirty="0">
                <a:effectLst>
                  <a:outerShdw blurRad="38100" dist="38100" dir="2700000" algn="tl">
                    <a:srgbClr val="000000"/>
                  </a:outerShdw>
                </a:effectLst>
              </a:rPr>
              <a:t>Not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{0,1}</a:t>
            </a:r>
            <a:r>
              <a:rPr lang="en-US" baseline="30000" dirty="0">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a:effectLst>
                  <a:outerShdw blurRad="38100" dist="38100" dir="2700000" algn="tl">
                    <a:srgbClr val="000000"/>
                  </a:outerShdw>
                </a:effectLst>
              </a:rPr>
              <a:t>{0,1}</a:t>
            </a:r>
            <a:r>
              <a:rPr lang="en-US" baseline="30000" dirty="0">
                <a:effectLst>
                  <a:outerShdw blurRad="38100" dist="38100" dir="2700000" algn="tl">
                    <a:srgbClr val="000000"/>
                  </a:outerShdw>
                </a:effectLst>
              </a:rPr>
              <a:t>*</a:t>
            </a:r>
            <a:r>
              <a:rPr lang="en-US" dirty="0">
                <a:effectLst>
                  <a:outerShdw blurRad="38100" dist="38100" dir="2700000" algn="tl">
                    <a:srgbClr val="000000"/>
                  </a:outerShdw>
                </a:effectLst>
              </a:rPr>
              <a:t>)</a:t>
            </a:r>
            <a:r>
              <a:rPr lang="en-US" baseline="30000" dirty="0">
                <a:effectLst>
                  <a:outerShdw blurRad="38100" dist="38100" dir="2700000" algn="tl">
                    <a:srgbClr val="000000"/>
                  </a:outerShdw>
                </a:effectLst>
              </a:rPr>
              <a:t>*</a:t>
            </a:r>
            <a:r>
              <a:rPr lang="en-US" dirty="0">
                <a:solidFill>
                  <a:srgbClr val="FF00FF"/>
                </a:solidFill>
                <a:effectLst>
                  <a:outerShdw blurRad="38100" dist="38100" dir="2700000" algn="tl">
                    <a:srgbClr val="000000"/>
                  </a:outerShdw>
                </a:effectLst>
              </a:rPr>
              <a:t>#</a:t>
            </a:r>
            <a:endParaRPr lang="en-CA" dirty="0">
              <a:effectLst>
                <a:outerShdw blurRad="38100" dist="38100" dir="2700000" algn="tl">
                  <a:srgbClr val="000000"/>
                </a:outerShdw>
              </a:effectLst>
            </a:endParaRPr>
          </a:p>
          <a:p>
            <a:pPr lvl="1" algn="l">
              <a:buFont typeface="Arial" pitchFamily="34" charset="0"/>
              <a:buChar char="•"/>
              <a:defRPr/>
            </a:pPr>
            <a:r>
              <a:rPr lang="en-CA" dirty="0">
                <a:effectLst>
                  <a:outerShdw blurRad="38100" dist="38100" dir="2700000" algn="tl">
                    <a:srgbClr val="000000"/>
                  </a:outerShdw>
                </a:effectLst>
              </a:rPr>
              <a:t>Transition rule incorrect.</a:t>
            </a:r>
          </a:p>
          <a:p>
            <a:pPr lvl="1" algn="l">
              <a:buFont typeface="Arial" pitchFamily="34" charset="0"/>
              <a:buChar char="•"/>
              <a:defRPr/>
            </a:pPr>
            <a:r>
              <a:rPr lang="en-CA" dirty="0">
                <a:effectLst>
                  <a:outerShdw blurRad="38100" dist="38100" dir="2700000" algn="tl">
                    <a:srgbClr val="000000"/>
                  </a:outerShdw>
                </a:effectLst>
              </a:rPr>
              <a:t>Early unchanged tape not copied correctly</a:t>
            </a:r>
          </a:p>
          <a:p>
            <a:pPr lvl="1" algn="l">
              <a:buFont typeface="Arial" pitchFamily="34" charset="0"/>
              <a:buChar char="•"/>
              <a:defRPr/>
            </a:pPr>
            <a:r>
              <a:rPr lang="en-CA" dirty="0">
                <a:effectLst>
                  <a:outerShdw blurRad="38100" dist="38100" dir="2700000" algn="tl">
                    <a:srgbClr val="000000"/>
                  </a:outerShdw>
                </a:effectLst>
              </a:rPr>
              <a:t>Late unchanged tape not copied correctly</a:t>
            </a:r>
          </a:p>
        </p:txBody>
      </p:sp>
      <p:grpSp>
        <p:nvGrpSpPr>
          <p:cNvPr id="5" name="Group 64"/>
          <p:cNvGrpSpPr>
            <a:grpSpLocks/>
          </p:cNvGrpSpPr>
          <p:nvPr/>
        </p:nvGrpSpPr>
        <p:grpSpPr bwMode="auto">
          <a:xfrm>
            <a:off x="2987675" y="3284538"/>
            <a:ext cx="2044700" cy="133350"/>
            <a:chOff x="2987856" y="3284983"/>
            <a:chExt cx="2045070" cy="132452"/>
          </a:xfrm>
        </p:grpSpPr>
        <p:sp>
          <p:nvSpPr>
            <p:cNvPr id="58" name="Right Brace 57"/>
            <p:cNvSpPr/>
            <p:nvPr/>
          </p:nvSpPr>
          <p:spPr bwMode="auto">
            <a:xfrm rot="5400000">
              <a:off x="3069267" y="3203572"/>
              <a:ext cx="124567" cy="287390"/>
            </a:xfrm>
            <a:prstGeom prst="rightBrace">
              <a:avLst/>
            </a:prstGeom>
            <a:noFill/>
            <a:ln w="25400" cap="sq" cmpd="sng" algn="ctr">
              <a:solidFill>
                <a:schemeClr val="tx1"/>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0" name="Right Brace 59"/>
            <p:cNvSpPr/>
            <p:nvPr/>
          </p:nvSpPr>
          <p:spPr bwMode="auto">
            <a:xfrm rot="5400000">
              <a:off x="4826947" y="3211456"/>
              <a:ext cx="124568" cy="287389"/>
            </a:xfrm>
            <a:prstGeom prst="rightBrace">
              <a:avLst/>
            </a:prstGeom>
            <a:noFill/>
            <a:ln w="25400" cap="sq" cmpd="sng" algn="ctr">
              <a:solidFill>
                <a:schemeClr val="tx1"/>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grpSp>
      <p:grpSp>
        <p:nvGrpSpPr>
          <p:cNvPr id="6" name="Group 62"/>
          <p:cNvGrpSpPr>
            <a:grpSpLocks/>
          </p:cNvGrpSpPr>
          <p:nvPr/>
        </p:nvGrpSpPr>
        <p:grpSpPr bwMode="auto">
          <a:xfrm>
            <a:off x="3779838" y="3276600"/>
            <a:ext cx="2493962" cy="131763"/>
            <a:chOff x="3779992" y="3275978"/>
            <a:chExt cx="2494322" cy="132672"/>
          </a:xfrm>
        </p:grpSpPr>
        <p:sp>
          <p:nvSpPr>
            <p:cNvPr id="61" name="Right Brace 60"/>
            <p:cNvSpPr/>
            <p:nvPr/>
          </p:nvSpPr>
          <p:spPr bwMode="auto">
            <a:xfrm rot="5400000">
              <a:off x="4078072" y="2977898"/>
              <a:ext cx="123081" cy="719241"/>
            </a:xfrm>
            <a:prstGeom prst="rightBrace">
              <a:avLst/>
            </a:prstGeom>
            <a:noFill/>
            <a:ln w="25400" cap="sq" cmpd="sng" algn="ctr">
              <a:solidFill>
                <a:schemeClr val="tx1"/>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2" name="Right Brace 61"/>
            <p:cNvSpPr/>
            <p:nvPr/>
          </p:nvSpPr>
          <p:spPr bwMode="auto">
            <a:xfrm rot="5400000">
              <a:off x="5853153" y="2987488"/>
              <a:ext cx="123081" cy="719241"/>
            </a:xfrm>
            <a:prstGeom prst="rightBrace">
              <a:avLst/>
            </a:prstGeom>
            <a:noFill/>
            <a:ln w="25400" cap="sq" cmpd="sng" algn="ctr">
              <a:solidFill>
                <a:schemeClr val="tx1"/>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base">
                                        <p:cTn id="13"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base">
                                        <p:cTn id="19" dur="500" fill="hold"/>
                                        <p:tgtEl>
                                          <p:spTgt spid="5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7">
                                            <p:txEl>
                                              <p:pRg st="2" end="2"/>
                                            </p:txEl>
                                          </p:spTgt>
                                        </p:tgtEl>
                                        <p:attrNameLst>
                                          <p:attrName>style.visibility</p:attrName>
                                        </p:attrNameLst>
                                      </p:cBhvr>
                                      <p:to>
                                        <p:strVal val="visible"/>
                                      </p:to>
                                    </p:set>
                                    <p:anim calcmode="lin" valueType="num">
                                      <p:cBhvr additive="base">
                                        <p:cTn id="25" dur="500" fill="hold"/>
                                        <p:tgtEl>
                                          <p:spTgt spid="5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57">
                                            <p:txEl>
                                              <p:pRg st="3" end="3"/>
                                            </p:txEl>
                                          </p:spTgt>
                                        </p:tgtEl>
                                        <p:attrNameLst>
                                          <p:attrName>style.visibility</p:attrName>
                                        </p:attrNameLst>
                                      </p:cBhvr>
                                      <p:to>
                                        <p:strVal val="visible"/>
                                      </p:to>
                                    </p:set>
                                    <p:anim calcmode="lin" valueType="num">
                                      <p:cBhvr additive="base">
                                        <p:cTn id="35" dur="500" fill="hold"/>
                                        <p:tgtEl>
                                          <p:spTgt spid="5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7">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par>
                                <p:cTn id="41" presetID="1" presetClass="exit" presetSubtype="0" fill="hold" nodeType="withEffect">
                                  <p:stCondLst>
                                    <p:cond delay="0"/>
                                  </p:stCondLst>
                                  <p:childTnLst>
                                    <p:set>
                                      <p:cBhvr>
                                        <p:cTn id="42" dur="1" fill="hold">
                                          <p:stCondLst>
                                            <p:cond delay="0"/>
                                          </p:stCondLst>
                                        </p:cTn>
                                        <p:tgtEl>
                                          <p:spTgt spid="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57">
                                            <p:txEl>
                                              <p:pRg st="4" end="4"/>
                                            </p:txEl>
                                          </p:spTgt>
                                        </p:tgtEl>
                                        <p:attrNameLst>
                                          <p:attrName>style.visibility</p:attrName>
                                        </p:attrNameLst>
                                      </p:cBhvr>
                                      <p:to>
                                        <p:strVal val="visible"/>
                                      </p:to>
                                    </p:set>
                                    <p:anim calcmode="lin" valueType="num">
                                      <p:cBhvr additive="base">
                                        <p:cTn id="47" dur="500" fill="hold"/>
                                        <p:tgtEl>
                                          <p:spTgt spid="57">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7">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0-#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grpSp>
        <p:nvGrpSpPr>
          <p:cNvPr id="109571"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109603"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25" name="Rectangle 24"/>
          <p:cNvSpPr/>
          <p:nvPr/>
        </p:nvSpPr>
        <p:spPr>
          <a:xfrm>
            <a:off x="1692275" y="2781300"/>
            <a:ext cx="5935663" cy="522288"/>
          </a:xfrm>
          <a:prstGeom prst="rect">
            <a:avLst/>
          </a:prstGeom>
        </p:spPr>
        <p:txBody>
          <a:bodyPr wrap="none">
            <a:spAutoFit/>
          </a:bodyPr>
          <a:lstStyle/>
          <a:p>
            <a:pPr algn="l">
              <a:defRPr/>
            </a:pPr>
            <a:r>
              <a:rPr lang="en-US" dirty="0">
                <a:effectLst>
                  <a:outerShdw blurRad="38100" dist="38100" dir="2700000" algn="tl">
                    <a:srgbClr val="000000"/>
                  </a:outerShdw>
                </a:effectLst>
              </a:rPr>
              <a:t>{0,1}</a:t>
            </a:r>
            <a:r>
              <a:rPr lang="en-US" baseline="30000" dirty="0">
                <a:effectLst>
                  <a:outerShdw blurRad="38100" dist="38100" dir="2700000" algn="tl">
                    <a:srgbClr val="000000"/>
                  </a:outerShdw>
                </a:effectLst>
              </a:rPr>
              <a:t>*</a:t>
            </a:r>
            <a:r>
              <a:rPr lang="en-US" dirty="0">
                <a:effectLst>
                  <a:outerShdw blurRad="38100" dist="38100" dir="2700000" algn="tl">
                    <a:srgbClr val="000000"/>
                  </a:outerShdw>
                </a:effectLst>
              </a:rPr>
              <a:t> </a:t>
            </a: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7</a:t>
            </a:r>
            <a:r>
              <a:rPr lang="en-US" dirty="0" err="1">
                <a:effectLst>
                  <a:outerShdw blurRad="38100" dist="38100" dir="2700000" algn="tl">
                    <a:srgbClr val="000000"/>
                  </a:outerShdw>
                </a:effectLst>
              </a:rPr>
              <a:t>10010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6</a:t>
            </a:r>
            <a:r>
              <a:rPr lang="en-US" dirty="0" err="1">
                <a:effectLst>
                  <a:outerShdw blurRad="38100" dist="38100" dir="2700000" algn="tl">
                    <a:srgbClr val="000000"/>
                  </a:outerShdw>
                </a:effectLst>
              </a:rPr>
              <a:t>0010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{0,1}</a:t>
            </a:r>
            <a:r>
              <a:rPr lang="en-US" baseline="30000" dirty="0">
                <a:effectLst>
                  <a:outerShdw blurRad="38100" dist="38100" dir="2700000" algn="tl">
                    <a:srgbClr val="000000"/>
                  </a:outerShdw>
                </a:effectLst>
              </a:rPr>
              <a:t>*</a:t>
            </a:r>
            <a:r>
              <a:rPr lang="en-US" dirty="0">
                <a:effectLst>
                  <a:outerShdw blurRad="38100" dist="38100" dir="2700000" algn="tl">
                    <a:srgbClr val="000000"/>
                  </a:outerShdw>
                </a:effectLst>
              </a:rPr>
              <a:t> </a:t>
            </a:r>
            <a:endParaRPr lang="en-CA" dirty="0"/>
          </a:p>
        </p:txBody>
      </p:sp>
      <p:sp>
        <p:nvSpPr>
          <p:cNvPr id="26" name="Rectangle 25"/>
          <p:cNvSpPr/>
          <p:nvPr/>
        </p:nvSpPr>
        <p:spPr>
          <a:xfrm>
            <a:off x="596900" y="2276475"/>
            <a:ext cx="6835775" cy="523875"/>
          </a:xfrm>
          <a:prstGeom prst="rect">
            <a:avLst/>
          </a:prstGeom>
        </p:spPr>
        <p:txBody>
          <a:bodyPr wrap="none">
            <a:spAutoFit/>
          </a:bodyPr>
          <a:lstStyle/>
          <a:p>
            <a:pPr lvl="1" algn="l">
              <a:buFont typeface="Arial" pitchFamily="34" charset="0"/>
              <a:buChar char="•"/>
              <a:defRPr/>
            </a:pPr>
            <a:r>
              <a:rPr lang="en-CA" dirty="0">
                <a:effectLst>
                  <a:outerShdw blurRad="38100" dist="38100" dir="2700000" algn="tl">
                    <a:srgbClr val="000000"/>
                  </a:outerShdw>
                </a:effectLst>
              </a:rPr>
              <a:t>Early unchanged tape not copied correctly</a:t>
            </a:r>
            <a:endParaRPr lang="en-US" dirty="0">
              <a:effectLst>
                <a:outerShdw blurRad="38100" dist="38100" dir="2700000" algn="tl">
                  <a:srgbClr val="000000"/>
                </a:outerShdw>
              </a:effectLst>
            </a:endParaRPr>
          </a:p>
        </p:txBody>
      </p:sp>
      <p:grpSp>
        <p:nvGrpSpPr>
          <p:cNvPr id="109574" name="Group 64"/>
          <p:cNvGrpSpPr>
            <a:grpSpLocks/>
          </p:cNvGrpSpPr>
          <p:nvPr/>
        </p:nvGrpSpPr>
        <p:grpSpPr bwMode="auto">
          <a:xfrm>
            <a:off x="2987675" y="3284538"/>
            <a:ext cx="2044700" cy="133350"/>
            <a:chOff x="2987856" y="3284983"/>
            <a:chExt cx="2045070" cy="132452"/>
          </a:xfrm>
        </p:grpSpPr>
        <p:sp>
          <p:nvSpPr>
            <p:cNvPr id="58" name="Right Brace 57"/>
            <p:cNvSpPr/>
            <p:nvPr/>
          </p:nvSpPr>
          <p:spPr bwMode="auto">
            <a:xfrm rot="5400000">
              <a:off x="3069267" y="3203572"/>
              <a:ext cx="124567" cy="287390"/>
            </a:xfrm>
            <a:prstGeom prst="rightBrace">
              <a:avLst/>
            </a:prstGeom>
            <a:noFill/>
            <a:ln w="25400" cap="sq" cmpd="sng" algn="ctr">
              <a:solidFill>
                <a:schemeClr val="tx1"/>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0" name="Right Brace 59"/>
            <p:cNvSpPr/>
            <p:nvPr/>
          </p:nvSpPr>
          <p:spPr bwMode="auto">
            <a:xfrm rot="5400000">
              <a:off x="4826947" y="3211456"/>
              <a:ext cx="124568" cy="287389"/>
            </a:xfrm>
            <a:prstGeom prst="rightBrace">
              <a:avLst/>
            </a:prstGeom>
            <a:noFill/>
            <a:ln w="25400" cap="sq" cmpd="sng" algn="ctr">
              <a:solidFill>
                <a:schemeClr val="tx1"/>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grpSp>
      <p:sp>
        <p:nvSpPr>
          <p:cNvPr id="45" name="Rectangle 44"/>
          <p:cNvSpPr/>
          <p:nvPr/>
        </p:nvSpPr>
        <p:spPr>
          <a:xfrm>
            <a:off x="1052513" y="3357563"/>
            <a:ext cx="7375525" cy="400050"/>
          </a:xfrm>
          <a:prstGeom prst="rect">
            <a:avLst/>
          </a:prstGeom>
        </p:spPr>
        <p:txBody>
          <a:bodyPr wrap="none">
            <a:spAutoFit/>
          </a:bodyPr>
          <a:lstStyle/>
          <a:p>
            <a:pPr algn="l">
              <a:defRPr/>
            </a:pPr>
            <a:r>
              <a:rPr lang="en-US" sz="2000" dirty="0">
                <a:effectLst>
                  <a:outerShdw blurRad="38100" dist="38100" dir="2700000" algn="tl">
                    <a:srgbClr val="000000"/>
                  </a:outerShdw>
                </a:effectLst>
              </a:rPr>
              <a:t>{0,1}</a:t>
            </a:r>
            <a:r>
              <a:rPr lang="en-US" sz="2000" baseline="30000" dirty="0">
                <a:effectLst>
                  <a:outerShdw blurRad="38100" dist="38100" dir="2700000" algn="tl">
                    <a:srgbClr val="000000"/>
                  </a:outerShdw>
                </a:effectLst>
              </a:rPr>
              <a:t>*</a:t>
            </a:r>
            <a:r>
              <a:rPr lang="en-US" sz="2000" dirty="0">
                <a:effectLst>
                  <a:outerShdw blurRad="38100" dist="38100" dir="2700000" algn="tl">
                    <a:srgbClr val="000000"/>
                  </a:outerShdw>
                </a:effectLst>
              </a:rPr>
              <a:t> </a:t>
            </a:r>
            <a:r>
              <a:rPr lang="en-US" sz="2000" dirty="0">
                <a:solidFill>
                  <a:srgbClr val="FF00FF"/>
                </a:solidFill>
                <a:effectLst>
                  <a:outerShdw blurRad="38100" dist="38100" dir="2700000" algn="tl">
                    <a:srgbClr val="000000"/>
                  </a:outerShdw>
                </a:effectLst>
              </a:rPr>
              <a:t># </a:t>
            </a:r>
            <a:r>
              <a:rPr lang="en-US" sz="2000" dirty="0">
                <a:effectLst>
                  <a:outerShdw blurRad="38100" dist="38100" dir="2700000" algn="tl">
                    <a:srgbClr val="000000"/>
                  </a:outerShdw>
                </a:effectLst>
              </a:rPr>
              <a:t>{0,1}</a:t>
            </a:r>
            <a:r>
              <a:rPr lang="en-US" sz="2000" baseline="30000" dirty="0" err="1">
                <a:effectLst>
                  <a:outerShdw blurRad="38100" dist="38100" dir="2700000" algn="tl">
                    <a:srgbClr val="000000"/>
                  </a:outerShdw>
                </a:effectLst>
              </a:rPr>
              <a:t>i</a:t>
            </a:r>
            <a:r>
              <a:rPr lang="en-US" sz="2000" baseline="30000" dirty="0">
                <a:effectLst>
                  <a:outerShdw blurRad="38100" dist="38100" dir="2700000" algn="tl">
                    <a:srgbClr val="000000"/>
                  </a:outerShdw>
                </a:effectLst>
              </a:rPr>
              <a:t> </a:t>
            </a:r>
            <a:r>
              <a:rPr lang="en-US" sz="2000" dirty="0">
                <a:effectLst>
                  <a:outerShdw blurRad="38100" dist="38100" dir="2700000" algn="tl">
                    <a:srgbClr val="000000"/>
                  </a:outerShdw>
                </a:effectLst>
              </a:rPr>
              <a:t>0 {0,1}</a:t>
            </a:r>
            <a:r>
              <a:rPr lang="en-US" sz="2000" baseline="30000" dirty="0">
                <a:effectLst>
                  <a:outerShdw blurRad="38100" dist="38100" dir="2700000" algn="tl">
                    <a:srgbClr val="000000"/>
                  </a:outerShdw>
                </a:effectLst>
              </a:rPr>
              <a:t>*</a:t>
            </a:r>
            <a:r>
              <a:rPr lang="en-US" sz="2000" dirty="0">
                <a:effectLst>
                  <a:outerShdw blurRad="38100" dist="38100" dir="2700000" algn="tl">
                    <a:srgbClr val="000000"/>
                  </a:outerShdw>
                </a:effectLst>
              </a:rPr>
              <a:t>{</a:t>
            </a:r>
            <a:r>
              <a:rPr lang="en-US" sz="2000" dirty="0" err="1">
                <a:solidFill>
                  <a:schemeClr val="accent2"/>
                </a:solidFill>
                <a:effectLst>
                  <a:outerShdw blurRad="38100" dist="38100" dir="2700000" algn="tl">
                    <a:srgbClr val="000000"/>
                  </a:outerShdw>
                </a:effectLst>
              </a:rPr>
              <a:t>q</a:t>
            </a:r>
            <a:r>
              <a:rPr lang="en-US" sz="2000" baseline="-25000" dirty="0" err="1">
                <a:solidFill>
                  <a:schemeClr val="accent2"/>
                </a:solidFill>
                <a:effectLst>
                  <a:outerShdw blurRad="38100" dist="38100" dir="2700000" algn="tl">
                    <a:srgbClr val="000000"/>
                  </a:outerShdw>
                </a:effectLst>
              </a:rPr>
              <a:t>i</a:t>
            </a:r>
            <a:r>
              <a:rPr lang="en-US" sz="2000" dirty="0">
                <a:effectLst>
                  <a:outerShdw blurRad="38100" dist="38100" dir="2700000" algn="tl">
                    <a:srgbClr val="000000"/>
                  </a:outerShdw>
                </a:effectLst>
              </a:rPr>
              <a:t>}{0,1}</a:t>
            </a:r>
            <a:r>
              <a:rPr lang="en-US" sz="2000" baseline="30000" dirty="0">
                <a:effectLst>
                  <a:outerShdw blurRad="38100" dist="38100" dir="2700000" algn="tl">
                    <a:srgbClr val="000000"/>
                  </a:outerShdw>
                </a:effectLst>
              </a:rPr>
              <a:t>*</a:t>
            </a:r>
            <a:r>
              <a:rPr lang="en-US" sz="2000" dirty="0">
                <a:solidFill>
                  <a:srgbClr val="FF00FF"/>
                </a:solidFill>
                <a:effectLst>
                  <a:outerShdw blurRad="38100" dist="38100" dir="2700000" algn="tl">
                    <a:srgbClr val="000000"/>
                  </a:outerShdw>
                </a:effectLst>
              </a:rPr>
              <a:t># </a:t>
            </a:r>
            <a:r>
              <a:rPr lang="en-US" sz="2000" dirty="0">
                <a:effectLst>
                  <a:outerShdw blurRad="38100" dist="38100" dir="2700000" algn="tl">
                    <a:srgbClr val="000000"/>
                  </a:outerShdw>
                </a:effectLst>
              </a:rPr>
              <a:t>{0,1}</a:t>
            </a:r>
            <a:r>
              <a:rPr lang="en-US" sz="2000" baseline="30000" dirty="0" err="1">
                <a:effectLst>
                  <a:outerShdw blurRad="38100" dist="38100" dir="2700000" algn="tl">
                    <a:srgbClr val="000000"/>
                  </a:outerShdw>
                </a:effectLst>
              </a:rPr>
              <a:t>i</a:t>
            </a:r>
            <a:r>
              <a:rPr lang="en-US" sz="2000" baseline="30000" dirty="0">
                <a:effectLst>
                  <a:outerShdw blurRad="38100" dist="38100" dir="2700000" algn="tl">
                    <a:srgbClr val="000000"/>
                  </a:outerShdw>
                </a:effectLst>
              </a:rPr>
              <a:t> </a:t>
            </a:r>
            <a:r>
              <a:rPr lang="en-US" sz="2000" dirty="0">
                <a:effectLst>
                  <a:outerShdw blurRad="38100" dist="38100" dir="2700000" algn="tl">
                    <a:srgbClr val="000000"/>
                  </a:outerShdw>
                </a:effectLst>
              </a:rPr>
              <a:t>1{0,1}</a:t>
            </a:r>
            <a:r>
              <a:rPr lang="en-US" sz="2000" baseline="30000" dirty="0">
                <a:effectLst>
                  <a:outerShdw blurRad="38100" dist="38100" dir="2700000" algn="tl">
                    <a:srgbClr val="000000"/>
                  </a:outerShdw>
                </a:effectLst>
              </a:rPr>
              <a:t>*</a:t>
            </a:r>
            <a:r>
              <a:rPr lang="en-US" sz="2000" dirty="0">
                <a:effectLst>
                  <a:outerShdw blurRad="38100" dist="38100" dir="2700000" algn="tl">
                    <a:srgbClr val="000000"/>
                  </a:outerShdw>
                </a:effectLst>
              </a:rPr>
              <a:t>{</a:t>
            </a:r>
            <a:r>
              <a:rPr lang="en-US" sz="2000" dirty="0" err="1">
                <a:solidFill>
                  <a:schemeClr val="accent2"/>
                </a:solidFill>
                <a:effectLst>
                  <a:outerShdw blurRad="38100" dist="38100" dir="2700000" algn="tl">
                    <a:srgbClr val="000000"/>
                  </a:outerShdw>
                </a:effectLst>
              </a:rPr>
              <a:t>q</a:t>
            </a:r>
            <a:r>
              <a:rPr lang="en-US" sz="2000" baseline="-25000" dirty="0" err="1">
                <a:solidFill>
                  <a:schemeClr val="accent2"/>
                </a:solidFill>
                <a:effectLst>
                  <a:outerShdw blurRad="38100" dist="38100" dir="2700000" algn="tl">
                    <a:srgbClr val="000000"/>
                  </a:outerShdw>
                </a:effectLst>
              </a:rPr>
              <a:t>i</a:t>
            </a:r>
            <a:r>
              <a:rPr lang="en-US" sz="2000" dirty="0">
                <a:effectLst>
                  <a:outerShdw blurRad="38100" dist="38100" dir="2700000" algn="tl">
                    <a:srgbClr val="000000"/>
                  </a:outerShdw>
                </a:effectLst>
              </a:rPr>
              <a:t>}{0,1}</a:t>
            </a:r>
            <a:r>
              <a:rPr lang="en-US" sz="2000" baseline="30000" dirty="0">
                <a:effectLst>
                  <a:outerShdw blurRad="38100" dist="38100" dir="2700000" algn="tl">
                    <a:srgbClr val="000000"/>
                  </a:outerShdw>
                </a:effectLst>
              </a:rPr>
              <a:t>*</a:t>
            </a:r>
            <a:r>
              <a:rPr lang="en-US" sz="2000" dirty="0">
                <a:solidFill>
                  <a:srgbClr val="FF00FF"/>
                </a:solidFill>
                <a:effectLst>
                  <a:outerShdw blurRad="38100" dist="38100" dir="2700000" algn="tl">
                    <a:srgbClr val="000000"/>
                  </a:outerShdw>
                </a:effectLst>
              </a:rPr>
              <a:t>#</a:t>
            </a:r>
            <a:r>
              <a:rPr lang="en-US" sz="2000" dirty="0">
                <a:effectLst>
                  <a:outerShdw blurRad="38100" dist="38100" dir="2700000" algn="tl">
                    <a:srgbClr val="000000"/>
                  </a:outerShdw>
                </a:effectLst>
              </a:rPr>
              <a:t>{0,1}</a:t>
            </a:r>
            <a:r>
              <a:rPr lang="en-US" sz="2000" baseline="30000" dirty="0">
                <a:effectLst>
                  <a:outerShdw blurRad="38100" dist="38100" dir="2700000" algn="tl">
                    <a:srgbClr val="000000"/>
                  </a:outerShdw>
                </a:effectLst>
              </a:rPr>
              <a:t>*</a:t>
            </a:r>
            <a:r>
              <a:rPr lang="en-US" sz="2000" dirty="0">
                <a:effectLst>
                  <a:outerShdw blurRad="38100" dist="38100" dir="2700000" algn="tl">
                    <a:srgbClr val="000000"/>
                  </a:outerShdw>
                </a:effectLst>
              </a:rPr>
              <a:t> </a:t>
            </a:r>
            <a:endParaRPr lang="en-CA" sz="2000" dirty="0"/>
          </a:p>
        </p:txBody>
      </p:sp>
      <p:grpSp>
        <p:nvGrpSpPr>
          <p:cNvPr id="4" name="Group 51"/>
          <p:cNvGrpSpPr>
            <a:grpSpLocks/>
          </p:cNvGrpSpPr>
          <p:nvPr/>
        </p:nvGrpSpPr>
        <p:grpSpPr bwMode="auto">
          <a:xfrm>
            <a:off x="1547813" y="3727450"/>
            <a:ext cx="3887787" cy="1122363"/>
            <a:chOff x="1547664" y="3727376"/>
            <a:chExt cx="4144803" cy="1087760"/>
          </a:xfrm>
        </p:grpSpPr>
        <p:grpSp>
          <p:nvGrpSpPr>
            <p:cNvPr id="109585" name="Group 79"/>
            <p:cNvGrpSpPr>
              <a:grpSpLocks/>
            </p:cNvGrpSpPr>
            <p:nvPr/>
          </p:nvGrpSpPr>
          <p:grpSpPr bwMode="auto">
            <a:xfrm>
              <a:off x="2483769" y="3727376"/>
              <a:ext cx="2880319" cy="493712"/>
              <a:chOff x="3200400" y="889000"/>
              <a:chExt cx="1566863" cy="787401"/>
            </a:xfrm>
          </p:grpSpPr>
          <p:cxnSp>
            <p:nvCxnSpPr>
              <p:cNvPr id="109587" name="Straight Arrow Connector 43"/>
              <p:cNvCxnSpPr>
                <a:cxnSpLocks noChangeShapeType="1"/>
              </p:cNvCxnSpPr>
              <p:nvPr/>
            </p:nvCxnSpPr>
            <p:spPr bwMode="auto">
              <a:xfrm rot="16200000" flipV="1">
                <a:off x="3194843" y="894557"/>
                <a:ext cx="787400" cy="776286"/>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09588" name="Straight Arrow Connector 49"/>
              <p:cNvCxnSpPr>
                <a:cxnSpLocks noChangeShapeType="1"/>
              </p:cNvCxnSpPr>
              <p:nvPr/>
            </p:nvCxnSpPr>
            <p:spPr bwMode="auto">
              <a:xfrm flipV="1">
                <a:off x="3976686" y="889000"/>
                <a:ext cx="790577" cy="787401"/>
              </a:xfrm>
              <a:prstGeom prst="straightConnector1">
                <a:avLst/>
              </a:prstGeom>
              <a:noFill/>
              <a:ln w="38100" cap="sq" algn="ctr">
                <a:solidFill>
                  <a:schemeClr val="hlink"/>
                </a:solidFill>
                <a:round/>
                <a:headEnd/>
                <a:tailEnd type="arrow" w="med" len="med"/>
              </a:ln>
              <a:extLst>
                <a:ext uri="{909E8E84-426E-40DD-AFC4-6F175D3DCCD1}">
                  <a14:hiddenFill xmlns:a14="http://schemas.microsoft.com/office/drawing/2010/main">
                    <a:noFill/>
                  </a14:hiddenFill>
                </a:ext>
              </a:extLst>
            </p:spPr>
          </p:cxnSp>
        </p:grpSp>
        <p:sp>
          <p:nvSpPr>
            <p:cNvPr id="53" name="Rectangle 52"/>
            <p:cNvSpPr/>
            <p:nvPr/>
          </p:nvSpPr>
          <p:spPr bwMode="auto">
            <a:xfrm>
              <a:off x="1547664" y="3861231"/>
              <a:ext cx="4144803" cy="953905"/>
            </a:xfrm>
            <a:prstGeom prst="rect">
              <a:avLst/>
            </a:prstGeom>
          </p:spPr>
          <p:txBody>
            <a:bodyPr wrap="none">
              <a:spAutoFit/>
            </a:bodyPr>
            <a:lstStyle/>
            <a:p>
              <a:pPr algn="l">
                <a:defRPr/>
              </a:pPr>
              <a:r>
                <a:rPr lang="en-US" dirty="0">
                  <a:solidFill>
                    <a:schemeClr val="tx2"/>
                  </a:solidFill>
                  <a:effectLst>
                    <a:outerShdw blurRad="38100" dist="38100" dir="2700000" algn="tl">
                      <a:srgbClr val="000000">
                        <a:alpha val="43137"/>
                      </a:srgbClr>
                    </a:outerShdw>
                  </a:effectLst>
                </a:rPr>
                <a:t>Linked</a:t>
              </a:r>
              <a:r>
                <a:rPr lang="en-US" dirty="0">
                  <a:solidFill>
                    <a:srgbClr val="FF0000"/>
                  </a:solidFill>
                  <a:effectLst>
                    <a:outerShdw blurRad="38100" dist="38100" dir="2700000" algn="tl">
                      <a:srgbClr val="000000">
                        <a:alpha val="43137"/>
                      </a:srgbClr>
                    </a:outerShdw>
                  </a:effectLst>
                </a:rPr>
                <a:t> </a:t>
              </a:r>
            </a:p>
            <a:p>
              <a:pPr algn="l">
                <a:defRPr/>
              </a:pPr>
              <a:r>
                <a:rPr lang="en-US" dirty="0">
                  <a:effectLst>
                    <a:outerShdw blurRad="38100" dist="38100" dir="2700000" algn="tl">
                      <a:srgbClr val="000000">
                        <a:alpha val="43137"/>
                      </a:srgbClr>
                    </a:outerShdw>
                  </a:effectLst>
                </a:rPr>
                <a:t>because same size</a:t>
              </a:r>
              <a:endParaRPr lang="en-CA" dirty="0"/>
            </a:p>
          </p:txBody>
        </p:sp>
      </p:grpSp>
      <p:sp>
        <p:nvSpPr>
          <p:cNvPr id="63" name="Rectangle 62"/>
          <p:cNvSpPr/>
          <p:nvPr/>
        </p:nvSpPr>
        <p:spPr>
          <a:xfrm>
            <a:off x="596900" y="4849813"/>
            <a:ext cx="7642225" cy="2246312"/>
          </a:xfrm>
          <a:prstGeom prst="rect">
            <a:avLst/>
          </a:prstGeom>
        </p:spPr>
        <p:txBody>
          <a:bodyPr wrap="none">
            <a:spAutoFit/>
          </a:bodyPr>
          <a:lstStyle/>
          <a:p>
            <a:pPr algn="l">
              <a:buFont typeface="Arial" pitchFamily="34" charset="0"/>
              <a:buChar char="•"/>
              <a:defRPr/>
            </a:pPr>
            <a:r>
              <a:rPr lang="en-CA" dirty="0">
                <a:effectLst>
                  <a:outerShdw blurRad="38100" dist="38100" dir="2700000" algn="tl">
                    <a:srgbClr val="000000"/>
                  </a:outerShdw>
                </a:effectLst>
              </a:rPr>
              <a:t>S’ </a:t>
            </a:r>
            <a:r>
              <a:rPr lang="en-CA" dirty="0">
                <a:effectLst>
                  <a:outerShdw blurRad="38100" dist="38100" dir="2700000" algn="tl">
                    <a:srgbClr val="000000"/>
                  </a:outerShdw>
                </a:effectLst>
                <a:sym typeface="Wingdings" pitchFamily="2" charset="2"/>
              </a:rPr>
              <a:t>  A</a:t>
            </a:r>
            <a:r>
              <a:rPr lang="en-US" dirty="0">
                <a:solidFill>
                  <a:srgbClr val="FF00FF"/>
                </a:solidFill>
                <a:effectLst>
                  <a:outerShdw blurRad="38100" dist="38100" dir="2700000" algn="tl">
                    <a:srgbClr val="000000"/>
                  </a:outerShdw>
                </a:effectLst>
              </a:rPr>
              <a:t>#                </a:t>
            </a:r>
            <a:r>
              <a:rPr lang="en-CA" dirty="0">
                <a:effectLst>
                  <a:outerShdw blurRad="38100" dist="38100" dir="2700000" algn="tl">
                    <a:srgbClr val="000000"/>
                  </a:outerShdw>
                </a:effectLst>
                <a:sym typeface="Wingdings" pitchFamily="2" charset="2"/>
              </a:rPr>
              <a:t>B                   1A {</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CA" dirty="0">
                <a:effectLst>
                  <a:outerShdw blurRad="38100" dist="38100" dir="2700000" algn="tl">
                    <a:srgbClr val="000000"/>
                  </a:outerShdw>
                </a:effectLst>
                <a:sym typeface="Wingdings" pitchFamily="2" charset="2"/>
              </a:rPr>
              <a:t>}  A   </a:t>
            </a:r>
            <a:r>
              <a:rPr lang="en-US" dirty="0">
                <a:solidFill>
                  <a:srgbClr val="FF00FF"/>
                </a:solidFill>
                <a:effectLst>
                  <a:outerShdw blurRad="38100" dist="38100" dir="2700000" algn="tl">
                    <a:srgbClr val="000000"/>
                  </a:outerShdw>
                </a:effectLst>
              </a:rPr>
              <a:t>#  </a:t>
            </a:r>
            <a:r>
              <a:rPr lang="en-CA" dirty="0">
                <a:effectLst>
                  <a:outerShdw blurRad="38100" dist="38100" dir="2700000" algn="tl">
                    <a:srgbClr val="000000"/>
                  </a:outerShdw>
                </a:effectLst>
                <a:sym typeface="Wingdings" pitchFamily="2" charset="2"/>
              </a:rPr>
              <a:t>A</a:t>
            </a:r>
          </a:p>
          <a:p>
            <a:pPr algn="l">
              <a:buFont typeface="Arial" pitchFamily="34" charset="0"/>
              <a:buChar char="•"/>
              <a:defRPr/>
            </a:pPr>
            <a:r>
              <a:rPr lang="en-CA" dirty="0">
                <a:effectLst>
                  <a:outerShdw blurRad="38100" dist="38100" dir="2700000" algn="tl">
                    <a:srgbClr val="000000"/>
                  </a:outerShdw>
                </a:effectLst>
                <a:sym typeface="Wingdings" pitchFamily="2" charset="2"/>
              </a:rPr>
              <a:t>A   CA | </a:t>
            </a:r>
            <a:r>
              <a:rPr lang="el-GR" dirty="0">
                <a:effectLst>
                  <a:outerShdw blurRad="38100" dist="38100" dir="2700000" algn="tl">
                    <a:srgbClr val="000000"/>
                  </a:outerShdw>
                </a:effectLst>
                <a:sym typeface="Wingdings" pitchFamily="2" charset="2"/>
              </a:rPr>
              <a:t>ε</a:t>
            </a:r>
            <a:r>
              <a:rPr lang="en-CA" dirty="0">
                <a:effectLst>
                  <a:outerShdw blurRad="38100" dist="38100" dir="2700000" algn="tl">
                    <a:srgbClr val="000000"/>
                  </a:outerShdw>
                </a:effectLst>
                <a:sym typeface="Wingdings" pitchFamily="2" charset="2"/>
              </a:rPr>
              <a:t>     C  0 | 1</a:t>
            </a:r>
          </a:p>
          <a:p>
            <a:pPr algn="l">
              <a:buFont typeface="Arial" pitchFamily="34" charset="0"/>
              <a:buChar char="•"/>
              <a:defRPr/>
            </a:pPr>
            <a:r>
              <a:rPr lang="en-CA" dirty="0">
                <a:effectLst>
                  <a:outerShdw blurRad="38100" dist="38100" dir="2700000" algn="tl">
                    <a:srgbClr val="000000"/>
                  </a:outerShdw>
                </a:effectLst>
                <a:sym typeface="Wingdings" pitchFamily="2" charset="2"/>
              </a:rPr>
              <a:t>B   CBC</a:t>
            </a:r>
          </a:p>
          <a:p>
            <a:pPr algn="l">
              <a:defRPr/>
            </a:pPr>
            <a:r>
              <a:rPr lang="en-CA" dirty="0">
                <a:effectLst>
                  <a:outerShdw blurRad="38100" dist="38100" dir="2700000" algn="tl">
                    <a:srgbClr val="000000"/>
                  </a:outerShdw>
                </a:effectLst>
                <a:sym typeface="Wingdings" pitchFamily="2" charset="2"/>
              </a:rPr>
              <a:t>       0A{</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CA">
                <a:effectLst>
                  <a:outerShdw blurRad="38100" dist="38100" dir="2700000" algn="tl">
                    <a:srgbClr val="000000"/>
                  </a:outerShdw>
                </a:effectLst>
                <a:sym typeface="Wingdings" pitchFamily="2" charset="2"/>
              </a:rPr>
              <a:t>}A</a:t>
            </a:r>
            <a:r>
              <a:rPr lang="en-US">
                <a:solidFill>
                  <a:srgbClr val="FF00FF"/>
                </a:solidFill>
                <a:effectLst>
                  <a:outerShdw blurRad="38100" dist="38100" dir="2700000" algn="tl">
                    <a:srgbClr val="000000"/>
                  </a:outerShdw>
                </a:effectLst>
              </a:rPr>
              <a:t>#</a:t>
            </a:r>
            <a:endParaRPr lang="en-CA" dirty="0">
              <a:effectLst>
                <a:outerShdw blurRad="38100" dist="38100" dir="2700000" algn="tl">
                  <a:srgbClr val="000000"/>
                </a:outerShdw>
              </a:effectLst>
              <a:sym typeface="Wingdings" pitchFamily="2" charset="2"/>
            </a:endParaRPr>
          </a:p>
          <a:p>
            <a:pPr algn="l">
              <a:buFont typeface="Arial" pitchFamily="34" charset="0"/>
              <a:buChar char="•"/>
              <a:defRPr/>
            </a:pPr>
            <a:endParaRPr lang="en-CA" dirty="0">
              <a:effectLst>
                <a:outerShdw blurRad="38100" dist="38100" dir="2700000" algn="tl">
                  <a:srgbClr val="000000"/>
                </a:outerShdw>
              </a:effectLst>
            </a:endParaRPr>
          </a:p>
        </p:txBody>
      </p:sp>
      <p:grpSp>
        <p:nvGrpSpPr>
          <p:cNvPr id="6" name="Group 67"/>
          <p:cNvGrpSpPr>
            <a:grpSpLocks/>
          </p:cNvGrpSpPr>
          <p:nvPr/>
        </p:nvGrpSpPr>
        <p:grpSpPr bwMode="auto">
          <a:xfrm>
            <a:off x="2051050" y="3716338"/>
            <a:ext cx="3384550" cy="566737"/>
            <a:chOff x="3024088" y="3789041"/>
            <a:chExt cx="2340000" cy="504055"/>
          </a:xfrm>
        </p:grpSpPr>
        <p:sp>
          <p:nvSpPr>
            <p:cNvPr id="109583" name="Right Brace 63"/>
            <p:cNvSpPr>
              <a:spLocks/>
            </p:cNvSpPr>
            <p:nvPr/>
          </p:nvSpPr>
          <p:spPr bwMode="auto">
            <a:xfrm rot="5400000">
              <a:off x="4104088" y="2709041"/>
              <a:ext cx="180000" cy="2340000"/>
            </a:xfrm>
            <a:prstGeom prst="rightBrace">
              <a:avLst>
                <a:gd name="adj1" fmla="val 8306"/>
                <a:gd name="adj2" fmla="val 50000"/>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5" name="Rectangle 64"/>
            <p:cNvSpPr/>
            <p:nvPr/>
          </p:nvSpPr>
          <p:spPr>
            <a:xfrm>
              <a:off x="4020673" y="3892111"/>
              <a:ext cx="357805" cy="400985"/>
            </a:xfrm>
            <a:prstGeom prst="rect">
              <a:avLst/>
            </a:prstGeom>
          </p:spPr>
          <p:txBody>
            <a:bodyPr wrap="none">
              <a:spAutoFit/>
            </a:bodyPr>
            <a:lstStyle/>
            <a:p>
              <a:pPr algn="l">
                <a:defRPr/>
              </a:pPr>
              <a:r>
                <a:rPr lang="en-US" sz="2000" dirty="0">
                  <a:effectLst>
                    <a:outerShdw blurRad="38100" dist="38100" dir="2700000" algn="tl">
                      <a:srgbClr val="000000"/>
                    </a:outerShdw>
                  </a:effectLst>
                </a:rPr>
                <a:t>B</a:t>
              </a:r>
              <a:endParaRPr lang="en-CA" sz="2000" dirty="0"/>
            </a:p>
          </p:txBody>
        </p:sp>
      </p:grpSp>
      <p:grpSp>
        <p:nvGrpSpPr>
          <p:cNvPr id="7" name="Group 68"/>
          <p:cNvGrpSpPr>
            <a:grpSpLocks/>
          </p:cNvGrpSpPr>
          <p:nvPr/>
        </p:nvGrpSpPr>
        <p:grpSpPr bwMode="auto">
          <a:xfrm>
            <a:off x="6632575" y="3716338"/>
            <a:ext cx="587375" cy="431800"/>
            <a:chOff x="6524683" y="3789039"/>
            <a:chExt cx="792000" cy="493325"/>
          </a:xfrm>
        </p:grpSpPr>
        <p:sp>
          <p:nvSpPr>
            <p:cNvPr id="66" name="Rectangle 65"/>
            <p:cNvSpPr/>
            <p:nvPr/>
          </p:nvSpPr>
          <p:spPr>
            <a:xfrm>
              <a:off x="6730175" y="3883351"/>
              <a:ext cx="370314" cy="399013"/>
            </a:xfrm>
            <a:prstGeom prst="rect">
              <a:avLst/>
            </a:prstGeom>
          </p:spPr>
          <p:txBody>
            <a:bodyPr wrap="none">
              <a:spAutoFit/>
            </a:bodyPr>
            <a:lstStyle/>
            <a:p>
              <a:pPr algn="l">
                <a:defRPr/>
              </a:pPr>
              <a:r>
                <a:rPr lang="en-US" sz="2000" dirty="0">
                  <a:effectLst>
                    <a:outerShdw blurRad="38100" dist="38100" dir="2700000" algn="tl">
                      <a:srgbClr val="000000"/>
                    </a:outerShdw>
                  </a:effectLst>
                </a:rPr>
                <a:t>A</a:t>
              </a:r>
              <a:endParaRPr lang="en-CA" sz="2000" dirty="0"/>
            </a:p>
          </p:txBody>
        </p:sp>
        <p:sp>
          <p:nvSpPr>
            <p:cNvPr id="109582" name="Right Brace 66"/>
            <p:cNvSpPr>
              <a:spLocks/>
            </p:cNvSpPr>
            <p:nvPr/>
          </p:nvSpPr>
          <p:spPr bwMode="auto">
            <a:xfrm rot="5400000">
              <a:off x="6830683" y="3483039"/>
              <a:ext cx="180000" cy="792000"/>
            </a:xfrm>
            <a:prstGeom prst="rightBrace">
              <a:avLst>
                <a:gd name="adj1" fmla="val 8331"/>
                <a:gd name="adj2" fmla="val 50000"/>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70" name="Rectangle 69"/>
          <p:cNvSpPr/>
          <p:nvPr/>
        </p:nvSpPr>
        <p:spPr>
          <a:xfrm>
            <a:off x="6300788" y="6021388"/>
            <a:ext cx="2763837" cy="523875"/>
          </a:xfrm>
          <a:prstGeom prst="rect">
            <a:avLst/>
          </a:prstGeom>
        </p:spPr>
        <p:txBody>
          <a:bodyPr wrap="none">
            <a:spAutoFit/>
          </a:bodyPr>
          <a:lstStyle/>
          <a:p>
            <a:pPr algn="l">
              <a:defRPr/>
            </a:pPr>
            <a:r>
              <a:rPr lang="en-CA" dirty="0">
                <a:effectLst>
                  <a:outerShdw blurRad="38100" dist="38100" dir="2700000" algn="tl">
                    <a:srgbClr val="000000"/>
                  </a:outerShdw>
                </a:effectLst>
              </a:rPr>
              <a:t>The rest is similar</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3">
                                            <p:txEl>
                                              <p:pRg st="0" end="0"/>
                                            </p:txEl>
                                          </p:spTgt>
                                        </p:tgtEl>
                                        <p:attrNameLst>
                                          <p:attrName>style.visibility</p:attrName>
                                        </p:attrNameLst>
                                      </p:cBhvr>
                                      <p:to>
                                        <p:strVal val="visible"/>
                                      </p:to>
                                    </p:set>
                                    <p:anim calcmode="lin" valueType="num">
                                      <p:cBhvr additive="base">
                                        <p:cTn id="37"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3">
                                            <p:txEl>
                                              <p:pRg st="1" end="1"/>
                                            </p:txEl>
                                          </p:spTgt>
                                        </p:tgtEl>
                                        <p:attrNameLst>
                                          <p:attrName>style.visibility</p:attrName>
                                        </p:attrNameLst>
                                      </p:cBhvr>
                                      <p:to>
                                        <p:strVal val="visible"/>
                                      </p:to>
                                    </p:set>
                                    <p:anim calcmode="lin" valueType="num">
                                      <p:cBhvr additive="base">
                                        <p:cTn id="43" dur="500" fill="hold"/>
                                        <p:tgtEl>
                                          <p:spTgt spid="63">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63">
                                            <p:txEl>
                                              <p:pRg st="2" end="2"/>
                                            </p:txEl>
                                          </p:spTgt>
                                        </p:tgtEl>
                                        <p:attrNameLst>
                                          <p:attrName>style.visibility</p:attrName>
                                        </p:attrNameLst>
                                      </p:cBhvr>
                                      <p:to>
                                        <p:strVal val="visible"/>
                                      </p:to>
                                    </p:set>
                                    <p:anim calcmode="lin" valueType="num">
                                      <p:cBhvr additive="base">
                                        <p:cTn id="49" dur="500" fill="hold"/>
                                        <p:tgtEl>
                                          <p:spTgt spid="63">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63">
                                            <p:txEl>
                                              <p:pRg st="3" end="3"/>
                                            </p:txEl>
                                          </p:spTgt>
                                        </p:tgtEl>
                                        <p:attrNameLst>
                                          <p:attrName>style.visibility</p:attrName>
                                        </p:attrNameLst>
                                      </p:cBhvr>
                                      <p:to>
                                        <p:strVal val="visible"/>
                                      </p:to>
                                    </p:set>
                                    <p:anim calcmode="lin" valueType="num">
                                      <p:cBhvr additive="base">
                                        <p:cTn id="55" dur="500" fill="hold"/>
                                        <p:tgtEl>
                                          <p:spTgt spid="63">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additive="base">
                                        <p:cTn id="61" dur="500" fill="hold"/>
                                        <p:tgtEl>
                                          <p:spTgt spid="70"/>
                                        </p:tgtEl>
                                        <p:attrNameLst>
                                          <p:attrName>ppt_x</p:attrName>
                                        </p:attrNameLst>
                                      </p:cBhvr>
                                      <p:tavLst>
                                        <p:tav tm="0">
                                          <p:val>
                                            <p:strVal val="#ppt_x"/>
                                          </p:val>
                                        </p:tav>
                                        <p:tav tm="100000">
                                          <p:val>
                                            <p:strVal val="#ppt_x"/>
                                          </p:val>
                                        </p:tav>
                                      </p:tavLst>
                                    </p:anim>
                                    <p:anim calcmode="lin" valueType="num">
                                      <p:cBhvr additive="base">
                                        <p:cTn id="6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5" grpId="0"/>
      <p:bldP spid="7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216775" y="2513013"/>
            <a:ext cx="1800225" cy="2882900"/>
            <a:chOff x="4194" y="1993"/>
            <a:chExt cx="1422" cy="2207"/>
          </a:xfrm>
        </p:grpSpPr>
        <p:pic>
          <p:nvPicPr>
            <p:cNvPr id="110615"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10616"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3" name="Group 32"/>
          <p:cNvGrpSpPr>
            <a:grpSpLocks/>
          </p:cNvGrpSpPr>
          <p:nvPr/>
        </p:nvGrpSpPr>
        <p:grpSpPr bwMode="auto">
          <a:xfrm>
            <a:off x="1905000" y="2513013"/>
            <a:ext cx="1800225" cy="2903537"/>
            <a:chOff x="4194" y="1993"/>
            <a:chExt cx="1422" cy="2198"/>
          </a:xfrm>
        </p:grpSpPr>
        <p:pic>
          <p:nvPicPr>
            <p:cNvPr id="110613"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10614"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0190" name="Rectangle 14"/>
          <p:cNvSpPr>
            <a:spLocks noChangeArrowheads="1"/>
          </p:cNvSpPr>
          <p:nvPr/>
        </p:nvSpPr>
        <p:spPr bwMode="auto">
          <a:xfrm>
            <a:off x="5768975" y="5589588"/>
            <a:ext cx="369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{&lt;G&gt; | CFG G generates </a:t>
            </a:r>
            <a:br>
              <a:rPr lang="en-US" altLang="en-US" sz="2400"/>
            </a:br>
            <a:r>
              <a:rPr lang="en-US" altLang="en-US" sz="2400"/>
              <a:t>            every string}</a:t>
            </a:r>
          </a:p>
        </p:txBody>
      </p:sp>
      <p:sp>
        <p:nvSpPr>
          <p:cNvPr id="5"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0192" name="Rectangle 16"/>
          <p:cNvSpPr>
            <a:spLocks noChangeArrowheads="1"/>
          </p:cNvSpPr>
          <p:nvPr/>
        </p:nvSpPr>
        <p:spPr bwMode="auto">
          <a:xfrm>
            <a:off x="4067175" y="506413"/>
            <a:ext cx="5414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{&lt;G&gt; | CFG G generates every string}</a:t>
            </a:r>
          </a:p>
        </p:txBody>
      </p:sp>
      <p:grpSp>
        <p:nvGrpSpPr>
          <p:cNvPr id="6" name="Group 17"/>
          <p:cNvGrpSpPr>
            <a:grpSpLocks/>
          </p:cNvGrpSpPr>
          <p:nvPr/>
        </p:nvGrpSpPr>
        <p:grpSpPr bwMode="auto">
          <a:xfrm>
            <a:off x="1258888" y="1470025"/>
            <a:ext cx="3297237" cy="1385888"/>
            <a:chOff x="793" y="926"/>
            <a:chExt cx="2077" cy="873"/>
          </a:xfrm>
        </p:grpSpPr>
        <p:sp>
          <p:nvSpPr>
            <p:cNvPr id="110611"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110612" name="Rectangle 19"/>
            <p:cNvSpPr>
              <a:spLocks noChangeArrowheads="1"/>
            </p:cNvSpPr>
            <p:nvPr/>
          </p:nvSpPr>
          <p:spPr bwMode="auto">
            <a:xfrm>
              <a:off x="793" y="926"/>
              <a:ext cx="207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i="1">
                  <a:solidFill>
                    <a:srgbClr val="FF0000"/>
                  </a:solidFill>
                </a:rPr>
                <a:t>No</a:t>
              </a:r>
              <a:r>
                <a:rPr lang="en-US" altLang="en-US" sz="2400"/>
                <a:t>, M(I) does not halt</a:t>
              </a:r>
            </a:p>
          </p:txBody>
        </p:sp>
      </p:grpSp>
      <p:grpSp>
        <p:nvGrpSpPr>
          <p:cNvPr id="7" name="Group 24"/>
          <p:cNvGrpSpPr>
            <a:grpSpLocks/>
          </p:cNvGrpSpPr>
          <p:nvPr/>
        </p:nvGrpSpPr>
        <p:grpSpPr bwMode="auto">
          <a:xfrm>
            <a:off x="3522663" y="2606675"/>
            <a:ext cx="3644900" cy="1612900"/>
            <a:chOff x="3522284" y="3111351"/>
            <a:chExt cx="3645506" cy="1613793"/>
          </a:xfrm>
        </p:grpSpPr>
        <p:sp>
          <p:nvSpPr>
            <p:cNvPr id="110608" name="Text Box 35"/>
            <p:cNvSpPr txBox="1">
              <a:spLocks noChangeArrowheads="1"/>
            </p:cNvSpPr>
            <p:nvPr/>
          </p:nvSpPr>
          <p:spPr bwMode="auto">
            <a:xfrm>
              <a:off x="4704858" y="3111351"/>
              <a:ext cx="1123347" cy="46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&lt;G&gt;</a:t>
              </a:r>
            </a:p>
          </p:txBody>
        </p:sp>
        <p:sp>
          <p:nvSpPr>
            <p:cNvPr id="110609" name="Line 36"/>
            <p:cNvSpPr>
              <a:spLocks noChangeShapeType="1"/>
            </p:cNvSpPr>
            <p:nvPr/>
          </p:nvSpPr>
          <p:spPr bwMode="auto">
            <a:xfrm>
              <a:off x="3968750" y="4725144"/>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10610" name="Text Box 35"/>
            <p:cNvSpPr txBox="1">
              <a:spLocks noChangeArrowheads="1"/>
            </p:cNvSpPr>
            <p:nvPr/>
          </p:nvSpPr>
          <p:spPr bwMode="auto">
            <a:xfrm>
              <a:off x="3522284" y="3452807"/>
              <a:ext cx="3645506" cy="120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Grammar G rules mimic </a:t>
              </a:r>
              <a:br>
                <a:rPr lang="en-US" altLang="en-US" sz="2400"/>
              </a:br>
              <a:r>
                <a:rPr lang="en-US" altLang="en-US" sz="2400"/>
                <a:t>the rules of the TM M </a:t>
              </a:r>
              <a:br>
                <a:rPr lang="en-US" altLang="en-US" sz="2400"/>
              </a:br>
              <a:r>
                <a:rPr lang="en-US" altLang="en-US" sz="2400"/>
                <a:t>on input I</a:t>
              </a:r>
            </a:p>
          </p:txBody>
        </p:sp>
      </p:grpSp>
      <p:grpSp>
        <p:nvGrpSpPr>
          <p:cNvPr id="8" name="Group 23"/>
          <p:cNvGrpSpPr>
            <a:grpSpLocks/>
          </p:cNvGrpSpPr>
          <p:nvPr/>
        </p:nvGrpSpPr>
        <p:grpSpPr bwMode="auto">
          <a:xfrm>
            <a:off x="3683000" y="4349750"/>
            <a:ext cx="3273425" cy="830263"/>
            <a:chOff x="3683000" y="4855319"/>
            <a:chExt cx="3273834" cy="830995"/>
          </a:xfrm>
        </p:grpSpPr>
        <p:sp>
          <p:nvSpPr>
            <p:cNvPr id="110606" name="Line 41"/>
            <p:cNvSpPr>
              <a:spLocks noChangeShapeType="1"/>
            </p:cNvSpPr>
            <p:nvPr/>
          </p:nvSpPr>
          <p:spPr bwMode="auto">
            <a:xfrm flipH="1">
              <a:off x="3683000" y="5374431"/>
              <a:ext cx="3257815"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10607" name="Rectangle 23"/>
            <p:cNvSpPr>
              <a:spLocks noChangeArrowheads="1"/>
            </p:cNvSpPr>
            <p:nvPr/>
          </p:nvSpPr>
          <p:spPr bwMode="auto">
            <a:xfrm>
              <a:off x="3707904" y="4855319"/>
              <a:ext cx="3248930"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rgbClr val="FF0000"/>
                  </a:solidFill>
                </a:rPr>
                <a:t>Yes</a:t>
              </a:r>
              <a:r>
                <a:rPr lang="en-US" altLang="en-US" sz="2400"/>
                <a:t>, there is a parsing</a:t>
              </a:r>
              <a:br>
                <a:rPr lang="en-US" altLang="en-US" sz="2400"/>
              </a:br>
              <a:r>
                <a:rPr lang="en-US" altLang="en-US" sz="2400"/>
                <a:t>      of everything</a:t>
              </a:r>
            </a:p>
          </p:txBody>
        </p:sp>
      </p:grpSp>
      <p:sp>
        <p:nvSpPr>
          <p:cNvPr id="26"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192"/>
                                        </p:tgtEl>
                                        <p:attrNameLst>
                                          <p:attrName>style.visibility</p:attrName>
                                        </p:attrNameLst>
                                      </p:cBhvr>
                                      <p:to>
                                        <p:strVal val="visible"/>
                                      </p:to>
                                    </p:set>
                                    <p:anim calcmode="lin" valueType="num">
                                      <p:cBhvr additive="base">
                                        <p:cTn id="11" dur="500" fill="hold"/>
                                        <p:tgtEl>
                                          <p:spTgt spid="50192"/>
                                        </p:tgtEl>
                                        <p:attrNameLst>
                                          <p:attrName>ppt_x</p:attrName>
                                        </p:attrNameLst>
                                      </p:cBhvr>
                                      <p:tavLst>
                                        <p:tav tm="0">
                                          <p:val>
                                            <p:strVal val="1+#ppt_w/2"/>
                                          </p:val>
                                        </p:tav>
                                        <p:tav tm="100000">
                                          <p:val>
                                            <p:strVal val="#ppt_x"/>
                                          </p:val>
                                        </p:tav>
                                      </p:tavLst>
                                    </p:anim>
                                    <p:anim calcmode="lin" valueType="num">
                                      <p:cBhvr additive="base">
                                        <p:cTn id="12" dur="500" fill="hold"/>
                                        <p:tgtEl>
                                          <p:spTgt spid="5019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190"/>
                                        </p:tgtEl>
                                        <p:attrNameLst>
                                          <p:attrName>style.visibility</p:attrName>
                                        </p:attrNameLst>
                                      </p:cBhvr>
                                      <p:to>
                                        <p:strVal val="visible"/>
                                      </p:to>
                                    </p:set>
                                    <p:anim calcmode="lin" valueType="num">
                                      <p:cBhvr additive="base">
                                        <p:cTn id="21" dur="500" fill="hold"/>
                                        <p:tgtEl>
                                          <p:spTgt spid="50190"/>
                                        </p:tgtEl>
                                        <p:attrNameLst>
                                          <p:attrName>ppt_x</p:attrName>
                                        </p:attrNameLst>
                                      </p:cBhvr>
                                      <p:tavLst>
                                        <p:tav tm="0">
                                          <p:val>
                                            <p:strVal val="#ppt_x"/>
                                          </p:val>
                                        </p:tav>
                                        <p:tav tm="100000">
                                          <p:val>
                                            <p:strVal val="#ppt_x"/>
                                          </p:val>
                                        </p:tav>
                                      </p:tavLst>
                                    </p:anim>
                                    <p:anim calcmode="lin" valueType="num">
                                      <p:cBhvr additive="base">
                                        <p:cTn id="22"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76838"/>
                                        </p:tgtEl>
                                        <p:attrNameLst>
                                          <p:attrName>style.visibility</p:attrName>
                                        </p:attrNameLst>
                                      </p:cBhvr>
                                      <p:to>
                                        <p:strVal val="visible"/>
                                      </p:to>
                                    </p:set>
                                    <p:anim calcmode="lin" valueType="num">
                                      <p:cBhvr additive="base">
                                        <p:cTn id="37" dur="500" fill="hold"/>
                                        <p:tgtEl>
                                          <p:spTgt spid="376838"/>
                                        </p:tgtEl>
                                        <p:attrNameLst>
                                          <p:attrName>ppt_x</p:attrName>
                                        </p:attrNameLst>
                                      </p:cBhvr>
                                      <p:tavLst>
                                        <p:tav tm="0">
                                          <p:val>
                                            <p:strVal val="0-#ppt_w/2"/>
                                          </p:val>
                                        </p:tav>
                                        <p:tav tm="100000">
                                          <p:val>
                                            <p:strVal val="#ppt_x"/>
                                          </p:val>
                                        </p:tav>
                                      </p:tavLst>
                                    </p:anim>
                                    <p:anim calcmode="lin" valueType="num">
                                      <p:cBhvr additive="base">
                                        <p:cTn id="38" dur="500" fill="hold"/>
                                        <p:tgtEl>
                                          <p:spTgt spid="376838"/>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76871"/>
                                        </p:tgtEl>
                                        <p:attrNameLst>
                                          <p:attrName>style.visibility</p:attrName>
                                        </p:attrNameLst>
                                      </p:cBhvr>
                                      <p:to>
                                        <p:strVal val="visible"/>
                                      </p:to>
                                    </p:set>
                                    <p:anim calcmode="lin" valueType="num">
                                      <p:cBhvr additive="base">
                                        <p:cTn id="41" dur="500" fill="hold"/>
                                        <p:tgtEl>
                                          <p:spTgt spid="376871"/>
                                        </p:tgtEl>
                                        <p:attrNameLst>
                                          <p:attrName>ppt_x</p:attrName>
                                        </p:attrNameLst>
                                      </p:cBhvr>
                                      <p:tavLst>
                                        <p:tav tm="0">
                                          <p:val>
                                            <p:strVal val="0-#ppt_w/2"/>
                                          </p:val>
                                        </p:tav>
                                        <p:tav tm="100000">
                                          <p:val>
                                            <p:strVal val="#ppt_x"/>
                                          </p:val>
                                        </p:tav>
                                      </p:tavLst>
                                    </p:anim>
                                    <p:anim calcmode="lin" valueType="num">
                                      <p:cBhvr additive="base">
                                        <p:cTn id="4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1+#ppt_w/2"/>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376871" grpId="0" animBg="1"/>
      <p:bldP spid="4" grpId="0" autoUpdateAnimBg="0"/>
      <p:bldP spid="50190" grpId="0"/>
      <p:bldP spid="5" grpId="0"/>
      <p:bldP spid="5019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6"/>
          <p:cNvSpPr txBox="1">
            <a:spLocks noChangeArrowheads="1"/>
          </p:cNvSpPr>
          <p:nvPr/>
        </p:nvSpPr>
        <p:spPr bwMode="auto">
          <a:xfrm>
            <a:off x="144463" y="673100"/>
            <a:ext cx="867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Halting Problem = {&lt;M,I&gt; | M halts on I} is undecidable</a:t>
            </a:r>
          </a:p>
        </p:txBody>
      </p:sp>
      <p:sp>
        <p:nvSpPr>
          <p:cNvPr id="111619" name="Text Box 6"/>
          <p:cNvSpPr txBox="1">
            <a:spLocks noChangeArrowheads="1"/>
          </p:cNvSpPr>
          <p:nvPr/>
        </p:nvSpPr>
        <p:spPr bwMode="auto">
          <a:xfrm>
            <a:off x="481013" y="1844675"/>
            <a:ext cx="8986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{&lt;G,I&gt; | CFG generates I}</a:t>
            </a:r>
          </a:p>
          <a:p>
            <a:pPr algn="l">
              <a:buFont typeface="Arial" charset="0"/>
              <a:buChar char="•"/>
            </a:pPr>
            <a:r>
              <a:rPr lang="en-US" altLang="en-US" sz="2400"/>
              <a:t>{&lt;G&gt; | CFG G generates every string}</a:t>
            </a:r>
          </a:p>
          <a:p>
            <a:pPr algn="l">
              <a:buFont typeface="Arial" charset="0"/>
              <a:buChar char="•"/>
            </a:pPr>
            <a:r>
              <a:rPr lang="en-US" altLang="en-US" sz="2400"/>
              <a:t>{&lt;G&gt; | CFG G generates no string}</a:t>
            </a:r>
          </a:p>
          <a:p>
            <a:pPr algn="l">
              <a:buFont typeface="Arial" charset="0"/>
              <a:buChar char="•"/>
            </a:pPr>
            <a:r>
              <a:rPr lang="en-US" altLang="en-US" sz="2400"/>
              <a:t>{&lt;G,G’&gt; | L(G) = L(G’)}</a:t>
            </a:r>
          </a:p>
        </p:txBody>
      </p:sp>
      <p:sp>
        <p:nvSpPr>
          <p:cNvPr id="111620" name="Rectangle 18"/>
          <p:cNvSpPr>
            <a:spLocks noChangeArrowheads="1"/>
          </p:cNvSpPr>
          <p:nvPr/>
        </p:nvSpPr>
        <p:spPr bwMode="auto">
          <a:xfrm>
            <a:off x="179388" y="1417638"/>
            <a:ext cx="202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Will prove: </a:t>
            </a:r>
          </a:p>
        </p:txBody>
      </p:sp>
      <p:sp>
        <p:nvSpPr>
          <p:cNvPr id="111621" name="Rectangle 20"/>
          <p:cNvSpPr>
            <a:spLocks noChangeArrowheads="1"/>
          </p:cNvSpPr>
          <p:nvPr/>
        </p:nvSpPr>
        <p:spPr bwMode="auto">
          <a:xfrm>
            <a:off x="1908175" y="5013325"/>
            <a:ext cx="480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cs typeface="Times New Roman" pitchFamily="18" charset="0"/>
              </a:rPr>
              <a:t>≥</a:t>
            </a:r>
            <a:r>
              <a:rPr lang="en-US" altLang="en-US" sz="2400" baseline="-25000"/>
              <a:t>comp</a:t>
            </a:r>
            <a:r>
              <a:rPr lang="en-US" altLang="en-US" sz="2400"/>
              <a:t> {&lt;M,I&gt; | M halts on I}</a:t>
            </a:r>
          </a:p>
        </p:txBody>
      </p:sp>
      <p:sp>
        <p:nvSpPr>
          <p:cNvPr id="111622" name="Text Box 6"/>
          <p:cNvSpPr txBox="1">
            <a:spLocks noChangeArrowheads="1"/>
          </p:cNvSpPr>
          <p:nvPr/>
        </p:nvSpPr>
        <p:spPr bwMode="auto">
          <a:xfrm>
            <a:off x="1239838" y="5661025"/>
            <a:ext cx="683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Hence, all are undecidable!</a:t>
            </a:r>
          </a:p>
        </p:txBody>
      </p:sp>
      <p:sp>
        <p:nvSpPr>
          <p:cNvPr id="111623" name="TextBox 7"/>
          <p:cNvSpPr txBox="1">
            <a:spLocks noChangeArrowheads="1"/>
          </p:cNvSpPr>
          <p:nvPr/>
        </p:nvSpPr>
        <p:spPr bwMode="auto">
          <a:xfrm>
            <a:off x="8243888" y="2349500"/>
            <a:ext cx="3603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4400">
                <a:solidFill>
                  <a:srgbClr val="FF0000"/>
                </a:solidFill>
              </a:rPr>
              <a:t>?</a:t>
            </a:r>
          </a:p>
        </p:txBody>
      </p:sp>
      <p:sp>
        <p:nvSpPr>
          <p:cNvPr id="111624" name="TextBox 8"/>
          <p:cNvSpPr txBox="1">
            <a:spLocks noChangeArrowheads="1"/>
          </p:cNvSpPr>
          <p:nvPr/>
        </p:nvSpPr>
        <p:spPr bwMode="auto">
          <a:xfrm>
            <a:off x="6084888" y="17811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O(n</a:t>
            </a:r>
            <a:r>
              <a:rPr lang="en-CA" altLang="en-US" sz="2400" baseline="30000"/>
              <a:t>3</a:t>
            </a:r>
            <a:r>
              <a:rPr lang="en-CA" altLang="en-US" sz="2400"/>
              <a:t>) time</a:t>
            </a:r>
          </a:p>
        </p:txBody>
      </p:sp>
      <p:sp>
        <p:nvSpPr>
          <p:cNvPr id="10" name="TextBox 9"/>
          <p:cNvSpPr txBox="1">
            <a:spLocks noChangeArrowheads="1"/>
          </p:cNvSpPr>
          <p:nvPr/>
        </p:nvSpPr>
        <p:spPr bwMode="auto">
          <a:xfrm>
            <a:off x="6075363" y="21875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Undecidable</a:t>
            </a:r>
          </a:p>
        </p:txBody>
      </p:sp>
      <p:sp>
        <p:nvSpPr>
          <p:cNvPr id="11" name="TextBox 10"/>
          <p:cNvSpPr txBox="1">
            <a:spLocks noChangeArrowheads="1"/>
          </p:cNvSpPr>
          <p:nvPr/>
        </p:nvSpPr>
        <p:spPr bwMode="auto">
          <a:xfrm>
            <a:off x="6084888" y="26066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O(~n) time</a:t>
            </a:r>
          </a:p>
        </p:txBody>
      </p:sp>
      <p:sp>
        <p:nvSpPr>
          <p:cNvPr id="12"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
        <p:nvSpPr>
          <p:cNvPr id="24" name="Rectangle 23"/>
          <p:cNvSpPr>
            <a:spLocks noChangeArrowheads="1"/>
          </p:cNvSpPr>
          <p:nvPr/>
        </p:nvSpPr>
        <p:spPr bwMode="auto">
          <a:xfrm>
            <a:off x="323850" y="457200"/>
            <a:ext cx="85693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a:t>Input: CFG G </a:t>
            </a:r>
          </a:p>
          <a:p>
            <a:pPr algn="l">
              <a:buFont typeface="Arial" charset="0"/>
              <a:buChar char="•"/>
            </a:pPr>
            <a:r>
              <a:rPr lang="en-US" altLang="en-US"/>
              <a:t>Output: Whether generates any string</a:t>
            </a:r>
          </a:p>
          <a:p>
            <a:pPr algn="l">
              <a:buFont typeface="Arial" charset="0"/>
              <a:buChar char="•"/>
            </a:pPr>
            <a:r>
              <a:rPr lang="en-US" altLang="en-US"/>
              <a:t>Algorithm by example</a:t>
            </a:r>
          </a:p>
          <a:p>
            <a:pPr algn="l">
              <a:buFont typeface="Arial" charset="0"/>
              <a:buChar char="•"/>
            </a:pPr>
            <a:r>
              <a:rPr lang="en-US" altLang="en-US">
                <a:solidFill>
                  <a:schemeClr val="accent2"/>
                </a:solidFill>
              </a:rPr>
              <a:t>G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abAcdSaaAef | acAadBddAa | cCdAe</a:t>
            </a:r>
          </a:p>
          <a:p>
            <a:pPr lvl="1" algn="l">
              <a:buFont typeface="Arial" charset="0"/>
              <a:buChar char="•"/>
            </a:pPr>
            <a:r>
              <a:rPr lang="en-US" altLang="en-US">
                <a:solidFill>
                  <a:schemeClr val="accent2"/>
                </a:solidFill>
                <a:sym typeface="Wingdings" pitchFamily="2" charset="2"/>
              </a:rPr>
              <a:t>A aaAbbBb | baBcd </a:t>
            </a:r>
          </a:p>
          <a:p>
            <a:pPr lvl="1" algn="l">
              <a:buFont typeface="Arial" charset="0"/>
              <a:buChar char="•"/>
            </a:pPr>
            <a:r>
              <a:rPr lang="en-US" altLang="en-US">
                <a:solidFill>
                  <a:schemeClr val="accent2"/>
                </a:solidFill>
                <a:sym typeface="Wingdings" pitchFamily="2" charset="2"/>
              </a:rPr>
              <a:t>B  aaBssSsa | </a:t>
            </a:r>
            <a:r>
              <a:rPr lang="en-CA" altLang="en-US">
                <a:solidFill>
                  <a:schemeClr val="accent2"/>
                </a:solidFill>
                <a:sym typeface="Wingdings" pitchFamily="2" charset="2"/>
              </a:rPr>
              <a:t>funwow | aAbCc</a:t>
            </a:r>
          </a:p>
          <a:p>
            <a:pPr lvl="1" algn="l">
              <a:buFont typeface="Arial" charset="0"/>
              <a:buChar char="•"/>
            </a:pPr>
            <a:r>
              <a:rPr lang="en-CA" altLang="en-US">
                <a:solidFill>
                  <a:schemeClr val="accent2"/>
                </a:solidFill>
                <a:sym typeface="Wingdings" pitchFamily="2" charset="2"/>
              </a:rPr>
              <a:t>C  ccCcSdAd | efCghAqSr | bBbAbBb</a:t>
            </a:r>
          </a:p>
          <a:p>
            <a:pPr algn="l">
              <a:buFont typeface="Arial" charset="0"/>
              <a:buChar char="•"/>
            </a:pPr>
            <a:r>
              <a:rPr lang="en-CA" altLang="en-US">
                <a:sym typeface="Wingdings" pitchFamily="2" charset="2"/>
              </a:rPr>
              <a:t>Does this </a:t>
            </a:r>
            <a:r>
              <a:rPr lang="en-CA" altLang="en-US">
                <a:solidFill>
                  <a:schemeClr val="accent2"/>
                </a:solidFill>
                <a:sym typeface="Wingdings" pitchFamily="2" charset="2"/>
              </a:rPr>
              <a:t>G</a:t>
            </a:r>
            <a:r>
              <a:rPr lang="en-CA" altLang="en-US">
                <a:sym typeface="Wingdings" pitchFamily="2" charset="2"/>
              </a:rPr>
              <a:t> generate any string?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anim calcmode="lin" valueType="num">
                                      <p:cBhvr additive="base">
                                        <p:cTn id="25"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4">
                                            <p:txEl>
                                              <p:pRg st="4" end="4"/>
                                            </p:txEl>
                                          </p:spTgt>
                                        </p:tgtEl>
                                        <p:attrNameLst>
                                          <p:attrName>style.visibility</p:attrName>
                                        </p:attrNameLst>
                                      </p:cBhvr>
                                      <p:to>
                                        <p:strVal val="visible"/>
                                      </p:to>
                                    </p:set>
                                    <p:anim calcmode="lin" valueType="num">
                                      <p:cBhvr additive="base">
                                        <p:cTn id="29"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4">
                                            <p:txEl>
                                              <p:pRg st="5" end="5"/>
                                            </p:txEl>
                                          </p:spTgt>
                                        </p:tgtEl>
                                        <p:attrNameLst>
                                          <p:attrName>style.visibility</p:attrName>
                                        </p:attrNameLst>
                                      </p:cBhvr>
                                      <p:to>
                                        <p:strVal val="visible"/>
                                      </p:to>
                                    </p:set>
                                    <p:anim calcmode="lin" valueType="num">
                                      <p:cBhvr additive="base">
                                        <p:cTn id="33" dur="500" fill="hold"/>
                                        <p:tgtEl>
                                          <p:spTgt spid="24">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4">
                                            <p:txEl>
                                              <p:pRg st="6" end="6"/>
                                            </p:txEl>
                                          </p:spTgt>
                                        </p:tgtEl>
                                        <p:attrNameLst>
                                          <p:attrName>style.visibility</p:attrName>
                                        </p:attrNameLst>
                                      </p:cBhvr>
                                      <p:to>
                                        <p:strVal val="visible"/>
                                      </p:to>
                                    </p:set>
                                    <p:anim calcmode="lin" valueType="num">
                                      <p:cBhvr additive="base">
                                        <p:cTn id="37" dur="500" fill="hold"/>
                                        <p:tgtEl>
                                          <p:spTgt spid="2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4">
                                            <p:txEl>
                                              <p:pRg st="7" end="7"/>
                                            </p:txEl>
                                          </p:spTgt>
                                        </p:tgtEl>
                                        <p:attrNameLst>
                                          <p:attrName>style.visibility</p:attrName>
                                        </p:attrNameLst>
                                      </p:cBhvr>
                                      <p:to>
                                        <p:strVal val="visible"/>
                                      </p:to>
                                    </p:set>
                                    <p:anim calcmode="lin" valueType="num">
                                      <p:cBhvr additive="base">
                                        <p:cTn id="41" dur="500" fill="hold"/>
                                        <p:tgtEl>
                                          <p:spTgt spid="2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24">
                                            <p:txEl>
                                              <p:pRg st="8" end="8"/>
                                            </p:txEl>
                                          </p:spTgt>
                                        </p:tgtEl>
                                        <p:attrNameLst>
                                          <p:attrName>style.visibility</p:attrName>
                                        </p:attrNameLst>
                                      </p:cBhvr>
                                      <p:to>
                                        <p:strVal val="visible"/>
                                      </p:to>
                                    </p:set>
                                    <p:anim calcmode="lin" valueType="num">
                                      <p:cBhvr additive="base">
                                        <p:cTn id="47" dur="500" fill="hold"/>
                                        <p:tgtEl>
                                          <p:spTgt spid="24">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sp>
        <p:nvSpPr>
          <p:cNvPr id="12291" name="Rectangle 3"/>
          <p:cNvSpPr>
            <a:spLocks noChangeArrowheads="1"/>
          </p:cNvSpPr>
          <p:nvPr/>
        </p:nvSpPr>
        <p:spPr bwMode="auto">
          <a:xfrm>
            <a:off x="2895600" y="500063"/>
            <a:ext cx="313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i="1">
                <a:solidFill>
                  <a:srgbClr val="FFC000"/>
                </a:solidFill>
              </a:rPr>
              <a:t>P</a:t>
            </a:r>
            <a:r>
              <a:rPr lang="en-US" altLang="en-US" sz="3200" i="1" baseline="-25000">
                <a:solidFill>
                  <a:srgbClr val="FFC000"/>
                </a:solidFill>
              </a:rPr>
              <a:t>alg</a:t>
            </a:r>
            <a:r>
              <a:rPr lang="en-US" altLang="en-US" sz="3200">
                <a:solidFill>
                  <a:srgbClr val="FFC000"/>
                </a:solidFill>
              </a:rPr>
              <a:t> </a:t>
            </a:r>
            <a:r>
              <a:rPr lang="en-US" altLang="en-US" sz="3200">
                <a:solidFill>
                  <a:srgbClr val="00FFCC"/>
                </a:solidFill>
              </a:rPr>
              <a:t>≤</a:t>
            </a:r>
            <a:r>
              <a:rPr lang="en-CA" altLang="en-US" sz="3200" baseline="-25000">
                <a:solidFill>
                  <a:srgbClr val="00FFCC"/>
                </a:solidFill>
              </a:rPr>
              <a:t>comp</a:t>
            </a:r>
            <a:r>
              <a:rPr lang="en-CA" altLang="en-US" sz="3200">
                <a:solidFill>
                  <a:srgbClr val="00FFCC"/>
                </a:solidFill>
              </a:rPr>
              <a:t> </a:t>
            </a:r>
            <a:r>
              <a:rPr lang="en-US" altLang="en-US" sz="3200" i="1">
                <a:solidFill>
                  <a:srgbClr val="FFC000"/>
                </a:solidFill>
              </a:rPr>
              <a:t>P</a:t>
            </a:r>
            <a:r>
              <a:rPr lang="en-US" altLang="en-US" sz="3200" i="1" baseline="-25000">
                <a:solidFill>
                  <a:srgbClr val="FFC000"/>
                </a:solidFill>
              </a:rPr>
              <a:t>oracle</a:t>
            </a:r>
            <a:endParaRPr lang="en-US" altLang="en-US" sz="3200" i="1">
              <a:solidFill>
                <a:srgbClr val="FFC000"/>
              </a:solidFill>
            </a:endParaRPr>
          </a:p>
        </p:txBody>
      </p:sp>
      <p:grpSp>
        <p:nvGrpSpPr>
          <p:cNvPr id="12292" name="Group 1"/>
          <p:cNvGrpSpPr>
            <a:grpSpLocks/>
          </p:cNvGrpSpPr>
          <p:nvPr/>
        </p:nvGrpSpPr>
        <p:grpSpPr bwMode="auto">
          <a:xfrm>
            <a:off x="6175375" y="333375"/>
            <a:ext cx="2357438" cy="2735263"/>
            <a:chOff x="1192368" y="3789040"/>
            <a:chExt cx="2357281" cy="2736304"/>
          </a:xfrm>
        </p:grpSpPr>
        <p:sp>
          <p:nvSpPr>
            <p:cNvPr id="12337" name="Rectangle 19"/>
            <p:cNvSpPr>
              <a:spLocks noChangeArrowheads="1"/>
            </p:cNvSpPr>
            <p:nvPr/>
          </p:nvSpPr>
          <p:spPr bwMode="auto">
            <a:xfrm>
              <a:off x="1192368" y="3789040"/>
              <a:ext cx="1182609"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oracle</a:t>
              </a:r>
              <a:endParaRPr lang="en-US" altLang="en-US" sz="2400" i="1" baseline="30000">
                <a:solidFill>
                  <a:srgbClr val="FFC000"/>
                </a:solidFill>
                <a:sym typeface="Wingdings" pitchFamily="2" charset="2"/>
              </a:endParaRPr>
            </a:p>
          </p:txBody>
        </p:sp>
        <p:sp>
          <p:nvSpPr>
            <p:cNvPr id="12338"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12293" name="Group 46"/>
          <p:cNvGrpSpPr>
            <a:grpSpLocks/>
          </p:cNvGrpSpPr>
          <p:nvPr/>
        </p:nvGrpSpPr>
        <p:grpSpPr bwMode="auto">
          <a:xfrm>
            <a:off x="468313" y="188913"/>
            <a:ext cx="2355850" cy="2735262"/>
            <a:chOff x="1192368" y="3789040"/>
            <a:chExt cx="2357281" cy="2736304"/>
          </a:xfrm>
        </p:grpSpPr>
        <p:sp>
          <p:nvSpPr>
            <p:cNvPr id="12334" name="Rectangle 19"/>
            <p:cNvSpPr>
              <a:spLocks noChangeArrowheads="1"/>
            </p:cNvSpPr>
            <p:nvPr/>
          </p:nvSpPr>
          <p:spPr bwMode="auto">
            <a:xfrm>
              <a:off x="1192368" y="3789040"/>
              <a:ext cx="919720"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alg</a:t>
              </a:r>
              <a:endParaRPr lang="en-US" altLang="en-US" sz="2400" i="1" baseline="30000">
                <a:solidFill>
                  <a:srgbClr val="FFC000"/>
                </a:solidFill>
                <a:sym typeface="Wingdings" pitchFamily="2" charset="2"/>
              </a:endParaRPr>
            </a:p>
          </p:txBody>
        </p:sp>
        <p:sp>
          <p:nvSpPr>
            <p:cNvPr id="12335"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2336" name="Rectangle 19"/>
            <p:cNvSpPr>
              <a:spLocks noChangeArrowheads="1"/>
            </p:cNvSpPr>
            <p:nvPr/>
          </p:nvSpPr>
          <p:spPr bwMode="auto">
            <a:xfrm>
              <a:off x="1980246" y="5075405"/>
              <a:ext cx="1310483"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p>
          </p:txBody>
        </p:sp>
      </p:grpSp>
      <p:grpSp>
        <p:nvGrpSpPr>
          <p:cNvPr id="12294" name="Group 5"/>
          <p:cNvGrpSpPr>
            <a:grpSpLocks/>
          </p:cNvGrpSpPr>
          <p:nvPr/>
        </p:nvGrpSpPr>
        <p:grpSpPr bwMode="auto">
          <a:xfrm>
            <a:off x="107950" y="4679950"/>
            <a:ext cx="1447800" cy="2133600"/>
            <a:chOff x="2013" y="2206"/>
            <a:chExt cx="679" cy="1010"/>
          </a:xfrm>
        </p:grpSpPr>
        <p:sp>
          <p:nvSpPr>
            <p:cNvPr id="12319"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20" name="Group 7"/>
            <p:cNvGrpSpPr>
              <a:grpSpLocks/>
            </p:cNvGrpSpPr>
            <p:nvPr/>
          </p:nvGrpSpPr>
          <p:grpSpPr bwMode="auto">
            <a:xfrm>
              <a:off x="2013" y="2206"/>
              <a:ext cx="339" cy="1010"/>
              <a:chOff x="240" y="2880"/>
              <a:chExt cx="339" cy="1010"/>
            </a:xfrm>
          </p:grpSpPr>
          <p:sp>
            <p:nvSpPr>
              <p:cNvPr id="12321"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6"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2329"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2330"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2331"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2332"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12333"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sp>
        <p:nvSpPr>
          <p:cNvPr id="70" name="AutoShape 38"/>
          <p:cNvSpPr>
            <a:spLocks noChangeArrowheads="1"/>
          </p:cNvSpPr>
          <p:nvPr/>
        </p:nvSpPr>
        <p:spPr bwMode="auto">
          <a:xfrm>
            <a:off x="1692275" y="5630863"/>
            <a:ext cx="4838700" cy="1227137"/>
          </a:xfrm>
          <a:prstGeom prst="wedgeRoundRectCallout">
            <a:avLst>
              <a:gd name="adj1" fmla="val -56856"/>
              <a:gd name="adj2" fmla="val -31009"/>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400" i="1">
                <a:solidFill>
                  <a:schemeClr val="accent2"/>
                </a:solidFill>
                <a:latin typeface="Times New Roman" pitchFamily="18" charset="0"/>
                <a:cs typeface="Times New Roman" pitchFamily="18" charset="0"/>
              </a:rPr>
              <a:t>Alg</a:t>
            </a:r>
            <a:r>
              <a:rPr lang="en-US" altLang="en-US" sz="2400" i="1" baseline="-25000">
                <a:solidFill>
                  <a:srgbClr val="FFC000"/>
                </a:solidFill>
                <a:latin typeface="Times New Roman" pitchFamily="18" charset="0"/>
                <a:cs typeface="Times New Roman" pitchFamily="18" charset="0"/>
              </a:rPr>
              <a:t>alg</a:t>
            </a:r>
            <a:r>
              <a:rPr lang="en-US" altLang="en-US" sz="2400" i="1">
                <a:solidFill>
                  <a:srgbClr val="FFC000"/>
                </a:solidFill>
                <a:latin typeface="Times New Roman" pitchFamily="18" charset="0"/>
                <a:cs typeface="Times New Roman" pitchFamily="18" charset="0"/>
              </a:rPr>
              <a:t> </a:t>
            </a:r>
            <a:r>
              <a:rPr lang="en-US" altLang="en-US" sz="2400">
                <a:latin typeface="Times New Roman" pitchFamily="18" charset="0"/>
                <a:cs typeface="Times New Roman" pitchFamily="18" charset="0"/>
              </a:rPr>
              <a:t>is given an input </a:t>
            </a:r>
            <a:r>
              <a:rPr lang="en-US" altLang="en-US" sz="2400" i="1">
                <a:solidFill>
                  <a:schemeClr val="accent2"/>
                </a:solidFill>
                <a:latin typeface="Times New Roman" pitchFamily="18" charset="0"/>
                <a:cs typeface="Times New Roman" pitchFamily="18" charset="0"/>
              </a:rPr>
              <a:t>I</a:t>
            </a:r>
            <a:r>
              <a:rPr lang="en-US" altLang="en-US" sz="2400" i="1" baseline="-25000">
                <a:solidFill>
                  <a:srgbClr val="FFC000"/>
                </a:solidFill>
                <a:latin typeface="Times New Roman" pitchFamily="18" charset="0"/>
                <a:cs typeface="Times New Roman" pitchFamily="18" charset="0"/>
              </a:rPr>
              <a:t>alg</a:t>
            </a:r>
            <a:r>
              <a:rPr lang="en-US" altLang="en-US" sz="2400">
                <a:latin typeface="Times New Roman" pitchFamily="18" charset="0"/>
                <a:cs typeface="Times New Roman" pitchFamily="18" charset="0"/>
              </a:rPr>
              <a:t>. </a:t>
            </a:r>
            <a:br>
              <a:rPr lang="en-US" altLang="en-US" sz="2400">
                <a:latin typeface="Times New Roman" pitchFamily="18" charset="0"/>
                <a:cs typeface="Times New Roman" pitchFamily="18" charset="0"/>
              </a:rPr>
            </a:br>
            <a:endParaRPr lang="en-US" altLang="en-US" sz="2400" i="1">
              <a:latin typeface="Times New Roman" pitchFamily="18" charset="0"/>
              <a:cs typeface="Times New Roman" pitchFamily="18" charset="0"/>
            </a:endParaRPr>
          </a:p>
        </p:txBody>
      </p:sp>
      <p:grpSp>
        <p:nvGrpSpPr>
          <p:cNvPr id="12296" name="Group 76"/>
          <p:cNvGrpSpPr>
            <a:grpSpLocks/>
          </p:cNvGrpSpPr>
          <p:nvPr/>
        </p:nvGrpSpPr>
        <p:grpSpPr bwMode="auto">
          <a:xfrm>
            <a:off x="4932363" y="3427413"/>
            <a:ext cx="4464050" cy="1433512"/>
            <a:chOff x="5004048" y="3427828"/>
            <a:chExt cx="4464496" cy="1433533"/>
          </a:xfrm>
        </p:grpSpPr>
        <p:grpSp>
          <p:nvGrpSpPr>
            <p:cNvPr id="12312" name="Group 77"/>
            <p:cNvGrpSpPr>
              <a:grpSpLocks/>
            </p:cNvGrpSpPr>
            <p:nvPr/>
          </p:nvGrpSpPr>
          <p:grpSpPr bwMode="auto">
            <a:xfrm>
              <a:off x="6366415" y="3427828"/>
              <a:ext cx="959888" cy="1433533"/>
              <a:chOff x="6357480" y="3212777"/>
              <a:chExt cx="1194641" cy="2116259"/>
            </a:xfrm>
          </p:grpSpPr>
          <p:pic>
            <p:nvPicPr>
              <p:cNvPr id="12317" name="Picture 8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480" y="3212777"/>
                <a:ext cx="1194641" cy="1297614"/>
              </a:xfrm>
              <a:prstGeom prst="rect">
                <a:avLst/>
              </a:prstGeom>
              <a:solidFill>
                <a:schemeClr val="bg2"/>
              </a:solidFill>
              <a:ln w="9525">
                <a:solidFill>
                  <a:schemeClr val="tx1"/>
                </a:solidFill>
                <a:miter lim="800000"/>
                <a:headEnd/>
                <a:tailEnd/>
              </a:ln>
            </p:spPr>
          </p:pic>
          <p:sp>
            <p:nvSpPr>
              <p:cNvPr id="12318" name="Text Box 4"/>
              <p:cNvSpPr txBox="1">
                <a:spLocks noChangeArrowheads="1"/>
              </p:cNvSpPr>
              <p:nvPr/>
            </p:nvSpPr>
            <p:spPr bwMode="auto">
              <a:xfrm>
                <a:off x="6357286" y="4511125"/>
                <a:ext cx="1195444" cy="817911"/>
              </a:xfrm>
              <a:prstGeom prst="rect">
                <a:avLst/>
              </a:prstGeom>
              <a:solidFill>
                <a:schemeClr val="bg2"/>
              </a:solidFill>
              <a:ln w="12700" cap="sq">
                <a:solidFill>
                  <a:schemeClr val="tx1"/>
                </a:solidFill>
                <a:miter lim="800000"/>
                <a:headEnd type="none" w="sm" len="sm"/>
                <a:tailEnd type="none" w="sm" len="sm"/>
              </a:ln>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Given</a:t>
                </a:r>
                <a:r>
                  <a:rPr lang="en-US" altLang="en-US" sz="1800">
                    <a:solidFill>
                      <a:schemeClr val="accent2"/>
                    </a:solidFill>
                  </a:rPr>
                  <a:t/>
                </a:r>
                <a:br>
                  <a:rPr lang="en-US" altLang="en-US" sz="1800">
                    <a:solidFill>
                      <a:schemeClr val="accent2"/>
                    </a:solidFill>
                  </a:rPr>
                </a:br>
                <a:r>
                  <a:rPr lang="en-US" altLang="en-US" sz="1800">
                    <a:solidFill>
                      <a:schemeClr val="accent2"/>
                    </a:solidFill>
                  </a:rPr>
                  <a:t>Alg</a:t>
                </a:r>
                <a:r>
                  <a:rPr lang="en-US" altLang="en-US" sz="1800" i="1" baseline="-25000">
                    <a:solidFill>
                      <a:srgbClr val="FFC000"/>
                    </a:solidFill>
                  </a:rPr>
                  <a:t>oracle</a:t>
                </a:r>
                <a:endParaRPr lang="en-US" altLang="en-US" sz="1800" i="1" baseline="-25000">
                  <a:solidFill>
                    <a:srgbClr val="FFC000"/>
                  </a:solidFill>
                  <a:sym typeface="Wingdings" pitchFamily="2" charset="2"/>
                </a:endParaRPr>
              </a:p>
            </p:txBody>
          </p:sp>
        </p:grpSp>
        <p:cxnSp>
          <p:nvCxnSpPr>
            <p:cNvPr id="12313" name="Straight Arrow Connector 78"/>
            <p:cNvCxnSpPr>
              <a:cxnSpLocks noChangeShapeType="1"/>
            </p:cNvCxnSpPr>
            <p:nvPr/>
          </p:nvCxnSpPr>
          <p:spPr bwMode="auto">
            <a:xfrm>
              <a:off x="7398311"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2314" name="Straight Arrow Connector 79"/>
            <p:cNvCxnSpPr>
              <a:cxnSpLocks noChangeShapeType="1"/>
            </p:cNvCxnSpPr>
            <p:nvPr/>
          </p:nvCxnSpPr>
          <p:spPr bwMode="auto">
            <a:xfrm>
              <a:off x="5886143"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2315" name="Rectangle 80"/>
            <p:cNvSpPr>
              <a:spLocks noChangeArrowheads="1"/>
            </p:cNvSpPr>
            <p:nvPr/>
          </p:nvSpPr>
          <p:spPr bwMode="auto">
            <a:xfrm>
              <a:off x="7572880" y="3789783"/>
              <a:ext cx="189566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i="1" baseline="-25000">
                  <a:solidFill>
                    <a:srgbClr val="FFC000"/>
                  </a:solidFill>
                </a:rPr>
                <a:t>oracle</a:t>
              </a:r>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2316" name="Rectangle 81"/>
            <p:cNvSpPr>
              <a:spLocks noChangeArrowheads="1"/>
            </p:cNvSpPr>
            <p:nvPr/>
          </p:nvSpPr>
          <p:spPr bwMode="auto">
            <a:xfrm>
              <a:off x="5004048" y="3805659"/>
              <a:ext cx="107484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endParaRPr lang="en-US" altLang="en-US" sz="2000" i="1" baseline="-25000">
                <a:solidFill>
                  <a:srgbClr val="FFC000"/>
                </a:solidFill>
                <a:sym typeface="Wingdings" pitchFamily="2" charset="2"/>
              </a:endParaRPr>
            </a:p>
          </p:txBody>
        </p:sp>
      </p:grpSp>
      <p:sp>
        <p:nvSpPr>
          <p:cNvPr id="71" name="Rectangle 70"/>
          <p:cNvSpPr>
            <a:spLocks noChangeArrowheads="1"/>
          </p:cNvSpPr>
          <p:nvPr/>
        </p:nvSpPr>
        <p:spPr bwMode="auto">
          <a:xfrm>
            <a:off x="1331913" y="3827463"/>
            <a:ext cx="312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baseline="-25000">
                <a:solidFill>
                  <a:srgbClr val="FFC000"/>
                </a:solidFill>
                <a:sym typeface="Wingdings" pitchFamily="2" charset="2"/>
              </a:rPr>
              <a:t> </a:t>
            </a:r>
            <a:r>
              <a:rPr lang="en-US" altLang="en-US" sz="2000">
                <a:sym typeface="Wingdings" pitchFamily="2" charset="2"/>
              </a:rPr>
              <a:t>=</a:t>
            </a:r>
            <a:r>
              <a:rPr lang="en-US" altLang="en-US" sz="2000">
                <a:solidFill>
                  <a:schemeClr val="accent2"/>
                </a:solidFill>
                <a:sym typeface="Wingdings" pitchFamily="2" charset="2"/>
              </a:rPr>
              <a:t> </a:t>
            </a:r>
            <a:r>
              <a:rPr lang="en-US" altLang="en-US" sz="2000">
                <a:solidFill>
                  <a:srgbClr val="FF33CC"/>
                </a:solidFill>
                <a:sym typeface="Wingdings" pitchFamily="2" charset="2"/>
              </a:rPr>
              <a:t>InstanceMap</a:t>
            </a:r>
            <a:r>
              <a:rPr lang="en-US" altLang="en-US" sz="2000" i="1">
                <a:solidFill>
                  <a:srgbClr val="FF33CC"/>
                </a:solidFill>
                <a:sym typeface="Wingdings" pitchFamily="2" charset="2"/>
              </a:rPr>
              <a:t>(</a:t>
            </a:r>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r>
              <a:rPr lang="en-US" altLang="en-US" sz="2000" i="1">
                <a:solidFill>
                  <a:srgbClr val="FF33CC"/>
                </a:solidFill>
                <a:sym typeface="Wingdings" pitchFamily="2" charset="2"/>
              </a:rPr>
              <a:t>)</a:t>
            </a:r>
            <a:endParaRPr lang="en-US" altLang="en-US" sz="2000" i="1" baseline="30000">
              <a:solidFill>
                <a:srgbClr val="FF33CC"/>
              </a:solidFill>
              <a:sym typeface="Wingdings" pitchFamily="2" charset="2"/>
            </a:endParaRPr>
          </a:p>
        </p:txBody>
      </p:sp>
      <p:grpSp>
        <p:nvGrpSpPr>
          <p:cNvPr id="12298" name="Group 71"/>
          <p:cNvGrpSpPr>
            <a:grpSpLocks/>
          </p:cNvGrpSpPr>
          <p:nvPr/>
        </p:nvGrpSpPr>
        <p:grpSpPr bwMode="auto">
          <a:xfrm>
            <a:off x="34925" y="3209925"/>
            <a:ext cx="9901238" cy="2667000"/>
            <a:chOff x="35496" y="3210315"/>
            <a:chExt cx="9900733" cy="2666957"/>
          </a:xfrm>
        </p:grpSpPr>
        <p:grpSp>
          <p:nvGrpSpPr>
            <p:cNvPr id="12304" name="Group 72"/>
            <p:cNvGrpSpPr>
              <a:grpSpLocks/>
            </p:cNvGrpSpPr>
            <p:nvPr/>
          </p:nvGrpSpPr>
          <p:grpSpPr bwMode="auto">
            <a:xfrm>
              <a:off x="1115616" y="3210315"/>
              <a:ext cx="7953699" cy="2294126"/>
              <a:chOff x="1115616" y="3210315"/>
              <a:chExt cx="7953699" cy="2294126"/>
            </a:xfrm>
          </p:grpSpPr>
          <p:sp>
            <p:nvSpPr>
              <p:cNvPr id="12309" name="Rectangle 87"/>
              <p:cNvSpPr>
                <a:spLocks noChangeArrowheads="1"/>
              </p:cNvSpPr>
              <p:nvPr/>
            </p:nvSpPr>
            <p:spPr bwMode="auto">
              <a:xfrm>
                <a:off x="1121291" y="3235715"/>
                <a:ext cx="7948207" cy="2268501"/>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pic>
            <p:nvPicPr>
              <p:cNvPr id="12310" name="Picture 9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949" y="3210315"/>
                <a:ext cx="595041" cy="646331"/>
              </a:xfrm>
              <a:prstGeom prst="rect">
                <a:avLst/>
              </a:prstGeom>
              <a:solidFill>
                <a:schemeClr val="bg2"/>
              </a:solidFill>
              <a:ln w="9525">
                <a:solidFill>
                  <a:schemeClr val="tx1"/>
                </a:solidFill>
                <a:miter lim="800000"/>
                <a:headEnd/>
                <a:tailEnd/>
              </a:ln>
            </p:spPr>
          </p:pic>
          <p:sp>
            <p:nvSpPr>
              <p:cNvPr id="12311" name="Text Box 4"/>
              <p:cNvSpPr txBox="1">
                <a:spLocks noChangeArrowheads="1"/>
              </p:cNvSpPr>
              <p:nvPr/>
            </p:nvSpPr>
            <p:spPr bwMode="auto">
              <a:xfrm>
                <a:off x="1114941" y="3210315"/>
                <a:ext cx="874668" cy="646103"/>
              </a:xfrm>
              <a:prstGeom prst="rect">
                <a:avLst/>
              </a:prstGeom>
              <a:solidFill>
                <a:schemeClr val="bg2"/>
              </a:solidFill>
              <a:ln w="12700" cap="sq">
                <a:solidFill>
                  <a:schemeClr val="tx1"/>
                </a:solidFill>
                <a:miter lim="800000"/>
                <a:headEnd type="none" w="sm" len="sm"/>
                <a:tailEnd type="none" w="sm" len="sm"/>
              </a:ln>
            </p:spPr>
            <p:txBody>
              <a:bodyPr lIns="0"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Build</a:t>
                </a:r>
                <a:br>
                  <a:rPr lang="en-US" altLang="en-US" sz="1800">
                    <a:solidFill>
                      <a:schemeClr val="tx2"/>
                    </a:solidFill>
                  </a:rPr>
                </a:br>
                <a:r>
                  <a:rPr lang="en-US" altLang="en-US" sz="1800">
                    <a:solidFill>
                      <a:schemeClr val="accent2"/>
                    </a:solidFill>
                  </a:rPr>
                  <a:t>Alg</a:t>
                </a:r>
                <a:r>
                  <a:rPr lang="en-US" altLang="en-US" sz="1800" baseline="-25000">
                    <a:solidFill>
                      <a:schemeClr val="accent2"/>
                    </a:solidFill>
                  </a:rPr>
                  <a:t>Alg</a:t>
                </a:r>
                <a:endParaRPr lang="en-US" altLang="en-US" sz="1800">
                  <a:solidFill>
                    <a:schemeClr val="accent2"/>
                  </a:solidFill>
                </a:endParaRPr>
              </a:p>
            </p:txBody>
          </p:sp>
        </p:grpSp>
        <p:cxnSp>
          <p:nvCxnSpPr>
            <p:cNvPr id="12305" name="Straight Arrow Connector 73"/>
            <p:cNvCxnSpPr>
              <a:cxnSpLocks noChangeShapeType="1"/>
            </p:cNvCxnSpPr>
            <p:nvPr/>
          </p:nvCxnSpPr>
          <p:spPr bwMode="auto">
            <a:xfrm>
              <a:off x="7308304" y="5677217"/>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2306" name="Straight Arrow Connector 84"/>
            <p:cNvCxnSpPr>
              <a:cxnSpLocks noChangeShapeType="1"/>
            </p:cNvCxnSpPr>
            <p:nvPr/>
          </p:nvCxnSpPr>
          <p:spPr bwMode="auto">
            <a:xfrm>
              <a:off x="692156" y="4093041"/>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2307" name="Rectangle 85"/>
            <p:cNvSpPr>
              <a:spLocks noChangeArrowheads="1"/>
            </p:cNvSpPr>
            <p:nvPr/>
          </p:nvSpPr>
          <p:spPr bwMode="auto">
            <a:xfrm>
              <a:off x="7510653" y="5477228"/>
              <a:ext cx="2425576"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baseline="-25000">
                  <a:solidFill>
                    <a:schemeClr val="accent2"/>
                  </a:solidFill>
                </a:rPr>
                <a:t>alg</a:t>
              </a:r>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2308" name="Rectangle 86"/>
            <p:cNvSpPr>
              <a:spLocks noChangeArrowheads="1"/>
            </p:cNvSpPr>
            <p:nvPr/>
          </p:nvSpPr>
          <p:spPr bwMode="auto">
            <a:xfrm>
              <a:off x="35496" y="3861180"/>
              <a:ext cx="847682"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endParaRPr lang="en-US" altLang="en-US" sz="2000" i="1" baseline="30000">
                <a:solidFill>
                  <a:schemeClr val="accent2"/>
                </a:solidFill>
                <a:sym typeface="Wingdings" pitchFamily="2" charset="2"/>
              </a:endParaRPr>
            </a:p>
          </p:txBody>
        </p:sp>
      </p:grpSp>
      <p:grpSp>
        <p:nvGrpSpPr>
          <p:cNvPr id="7" name="Group 6"/>
          <p:cNvGrpSpPr>
            <a:grpSpLocks/>
          </p:cNvGrpSpPr>
          <p:nvPr/>
        </p:nvGrpSpPr>
        <p:grpSpPr bwMode="auto">
          <a:xfrm>
            <a:off x="1841500" y="1157288"/>
            <a:ext cx="5343525" cy="658812"/>
            <a:chOff x="1841861" y="1156682"/>
            <a:chExt cx="5342709" cy="659055"/>
          </a:xfrm>
        </p:grpSpPr>
        <p:sp>
          <p:nvSpPr>
            <p:cNvPr id="12302" name="Rectangle 95"/>
            <p:cNvSpPr>
              <a:spLocks noChangeArrowheads="1"/>
            </p:cNvSpPr>
            <p:nvPr/>
          </p:nvSpPr>
          <p:spPr bwMode="auto">
            <a:xfrm>
              <a:off x="3457689" y="1156682"/>
              <a:ext cx="1906297" cy="40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rgbClr val="FF33CC"/>
                  </a:solidFill>
                  <a:sym typeface="Wingdings" pitchFamily="2" charset="2"/>
                </a:rPr>
                <a:t>InstanceMap</a:t>
              </a:r>
              <a:endParaRPr lang="en-US" altLang="en-US" sz="2000" i="1" baseline="30000">
                <a:solidFill>
                  <a:srgbClr val="FF33CC"/>
                </a:solidFill>
                <a:sym typeface="Wingdings" pitchFamily="2" charset="2"/>
              </a:endParaRPr>
            </a:p>
          </p:txBody>
        </p:sp>
        <p:sp>
          <p:nvSpPr>
            <p:cNvPr id="12303" name="Freeform 2"/>
            <p:cNvSpPr>
              <a:spLocks/>
            </p:cNvSpPr>
            <p:nvPr/>
          </p:nvSpPr>
          <p:spPr bwMode="auto">
            <a:xfrm>
              <a:off x="1841861" y="1564819"/>
              <a:ext cx="5342709" cy="250918"/>
            </a:xfrm>
            <a:custGeom>
              <a:avLst/>
              <a:gdLst>
                <a:gd name="T0" fmla="*/ 0 w 5342709"/>
                <a:gd name="T1" fmla="*/ 120288 h 250914"/>
                <a:gd name="T2" fmla="*/ 2769327 w 5342709"/>
                <a:gd name="T3" fmla="*/ 2720 h 250914"/>
                <a:gd name="T4" fmla="*/ 5342709 w 5342709"/>
                <a:gd name="T5" fmla="*/ 250918 h 250914"/>
                <a:gd name="T6" fmla="*/ 0 60000 65536"/>
                <a:gd name="T7" fmla="*/ 0 60000 65536"/>
                <a:gd name="T8" fmla="*/ 0 60000 65536"/>
              </a:gdLst>
              <a:ahLst/>
              <a:cxnLst>
                <a:cxn ang="T6">
                  <a:pos x="T0" y="T1"/>
                </a:cxn>
                <a:cxn ang="T7">
                  <a:pos x="T2" y="T3"/>
                </a:cxn>
                <a:cxn ang="T8">
                  <a:pos x="T4" y="T5"/>
                </a:cxn>
              </a:cxnLst>
              <a:rect l="0" t="0" r="r" b="b"/>
              <a:pathLst>
                <a:path w="5342709" h="250914">
                  <a:moveTo>
                    <a:pt x="0" y="120286"/>
                  </a:moveTo>
                  <a:cubicBezTo>
                    <a:pt x="452846" y="96338"/>
                    <a:pt x="1878876" y="-19051"/>
                    <a:pt x="2769327" y="2720"/>
                  </a:cubicBezTo>
                  <a:cubicBezTo>
                    <a:pt x="3659778" y="24491"/>
                    <a:pt x="5342709" y="250914"/>
                    <a:pt x="5342709" y="250914"/>
                  </a:cubicBezTo>
                </a:path>
              </a:pathLst>
            </a:custGeom>
            <a:noFill/>
            <a:ln w="25400" cap="sq" cmpd="sng" algn="ctr">
              <a:solidFill>
                <a:srgbClr val="FF00FF"/>
              </a:solidFill>
              <a:prstDash val="solid"/>
              <a:round/>
              <a:headEnd type="none" w="sm" len="sm"/>
              <a:tailEnd type="stealth" w="lg" len="lg"/>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sp>
        <p:nvSpPr>
          <p:cNvPr id="12300" name="Rectangle 19"/>
          <p:cNvSpPr>
            <a:spLocks noChangeArrowheads="1"/>
          </p:cNvSpPr>
          <p:nvPr/>
        </p:nvSpPr>
        <p:spPr bwMode="auto">
          <a:xfrm>
            <a:off x="6962775" y="1619250"/>
            <a:ext cx="1309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a:t>
            </a:r>
            <a:endParaRPr lang="en-US" altLang="en-US" sz="1800" i="1" baseline="-25000">
              <a:solidFill>
                <a:srgbClr val="FFC000"/>
              </a:solidFill>
              <a:sym typeface="Wingdings" pitchFamily="2" charset="2"/>
            </a:endParaRPr>
          </a:p>
        </p:txBody>
      </p:sp>
      <p:sp>
        <p:nvSpPr>
          <p:cNvPr id="8" name="Rectangle 7"/>
          <p:cNvSpPr>
            <a:spLocks noChangeArrowheads="1"/>
          </p:cNvSpPr>
          <p:nvPr/>
        </p:nvSpPr>
        <p:spPr bwMode="auto">
          <a:xfrm>
            <a:off x="1763713" y="605472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2400"/>
              <a:t>It maps it to input </a:t>
            </a:r>
            <a:r>
              <a:rPr lang="en-US" altLang="en-US" sz="2400" i="1">
                <a:solidFill>
                  <a:schemeClr val="accent2"/>
                </a:solidFill>
              </a:rPr>
              <a:t>I</a:t>
            </a:r>
            <a:r>
              <a:rPr lang="en-US" altLang="en-US" sz="2400" i="1" baseline="-25000">
                <a:solidFill>
                  <a:schemeClr val="accent2"/>
                </a:solidFill>
              </a:rPr>
              <a:t>oracle</a:t>
            </a:r>
            <a:r>
              <a:rPr lang="en-US" altLang="en-US" sz="2400"/>
              <a:t>.</a:t>
            </a:r>
            <a:br>
              <a:rPr lang="en-US" altLang="en-US" sz="2400"/>
            </a:br>
            <a:r>
              <a:rPr lang="en-US" altLang="en-US" sz="2400"/>
              <a:t>and gives this to </a:t>
            </a:r>
            <a:r>
              <a:rPr lang="en-US" altLang="en-US" sz="2400" i="1">
                <a:solidFill>
                  <a:schemeClr val="accent2"/>
                </a:solidFill>
              </a:rPr>
              <a:t>Alg</a:t>
            </a:r>
            <a:r>
              <a:rPr lang="en-US" altLang="en-US" sz="2400" i="1" baseline="-25000">
                <a:solidFill>
                  <a:schemeClr val="accent2"/>
                </a:solidFill>
              </a:rPr>
              <a:t>oracle</a:t>
            </a:r>
            <a:r>
              <a:rPr lang="en-US" alt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ppt_x"/>
                                          </p:val>
                                        </p:tav>
                                        <p:tav tm="100000">
                                          <p:val>
                                            <p:strVal val="#ppt_x"/>
                                          </p:val>
                                        </p:tav>
                                      </p:tavLst>
                                    </p:anim>
                                    <p:anim calcmode="lin" valueType="num">
                                      <p:cBhvr additive="base">
                                        <p:cTn id="1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
        <p:nvSpPr>
          <p:cNvPr id="24" name="Rectangle 23"/>
          <p:cNvSpPr>
            <a:spLocks noChangeArrowheads="1"/>
          </p:cNvSpPr>
          <p:nvPr/>
        </p:nvSpPr>
        <p:spPr bwMode="auto">
          <a:xfrm>
            <a:off x="468313" y="333375"/>
            <a:ext cx="85677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abAcdSaaAef | acAadBddAa | cCdAe</a:t>
            </a:r>
          </a:p>
          <a:p>
            <a:pPr lvl="1" algn="l">
              <a:buFont typeface="Arial" charset="0"/>
              <a:buChar char="•"/>
            </a:pPr>
            <a:r>
              <a:rPr lang="en-US" altLang="en-US">
                <a:solidFill>
                  <a:schemeClr val="accent2"/>
                </a:solidFill>
                <a:sym typeface="Wingdings" pitchFamily="2" charset="2"/>
              </a:rPr>
              <a:t>A aaAbbBb | baBcd </a:t>
            </a:r>
          </a:p>
          <a:p>
            <a:pPr lvl="1" algn="l">
              <a:buFont typeface="Arial" charset="0"/>
              <a:buChar char="•"/>
            </a:pPr>
            <a:r>
              <a:rPr lang="en-US" altLang="en-US">
                <a:solidFill>
                  <a:schemeClr val="accent2"/>
                </a:solidFill>
                <a:sym typeface="Wingdings" pitchFamily="2" charset="2"/>
              </a:rPr>
              <a:t>B  aaBssSsa | </a:t>
            </a:r>
            <a:r>
              <a:rPr lang="en-CA" altLang="en-US">
                <a:solidFill>
                  <a:schemeClr val="accent2"/>
                </a:solidFill>
                <a:sym typeface="Wingdings" pitchFamily="2" charset="2"/>
              </a:rPr>
              <a:t>funwow | aAbCc</a:t>
            </a:r>
          </a:p>
          <a:p>
            <a:pPr lvl="1" algn="l">
              <a:buFont typeface="Arial" charset="0"/>
              <a:buChar char="•"/>
            </a:pPr>
            <a:r>
              <a:rPr lang="en-CA" altLang="en-US">
                <a:solidFill>
                  <a:schemeClr val="accent2"/>
                </a:solidFill>
                <a:sym typeface="Wingdings" pitchFamily="2" charset="2"/>
              </a:rPr>
              <a:t>C  ccCcSdAd | efCghAqSr | bBbAbBb</a:t>
            </a:r>
          </a:p>
        </p:txBody>
      </p:sp>
      <p:sp>
        <p:nvSpPr>
          <p:cNvPr id="4" name="Rectangle 3"/>
          <p:cNvSpPr>
            <a:spLocks noChangeArrowheads="1"/>
          </p:cNvSpPr>
          <p:nvPr/>
        </p:nvSpPr>
        <p:spPr bwMode="auto">
          <a:xfrm>
            <a:off x="323850" y="2492375"/>
            <a:ext cx="65341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ym typeface="Wingdings" pitchFamily="2" charset="2"/>
              </a:rPr>
              <a:t>We only care if </a:t>
            </a:r>
            <a:r>
              <a:rPr lang="en-CA" altLang="en-US">
                <a:solidFill>
                  <a:schemeClr val="accent2"/>
                </a:solidFill>
                <a:sym typeface="Wingdings" pitchFamily="2" charset="2"/>
              </a:rPr>
              <a:t>G</a:t>
            </a:r>
            <a:r>
              <a:rPr lang="en-CA" altLang="en-US">
                <a:sym typeface="Wingdings" pitchFamily="2" charset="2"/>
              </a:rPr>
              <a:t> generates some string. </a:t>
            </a:r>
            <a:br>
              <a:rPr lang="en-CA" altLang="en-US">
                <a:sym typeface="Wingdings" pitchFamily="2" charset="2"/>
              </a:rPr>
            </a:br>
            <a:r>
              <a:rPr lang="en-CA" altLang="en-US">
                <a:sym typeface="Wingdings" pitchFamily="2" charset="2"/>
              </a:rPr>
              <a:t>  We don’t care which. </a:t>
            </a:r>
          </a:p>
          <a:p>
            <a:pPr algn="l">
              <a:buFont typeface="Arial" charset="0"/>
              <a:buChar char="•"/>
            </a:pPr>
            <a:r>
              <a:rPr lang="en-US" altLang="en-US"/>
              <a:t>Delete all terminals</a:t>
            </a:r>
            <a:endParaRPr lang="en-CA" altLang="en-US">
              <a:sym typeface="Wingdings" pitchFamily="2" charset="2"/>
            </a:endParaRPr>
          </a:p>
        </p:txBody>
      </p:sp>
      <p:sp>
        <p:nvSpPr>
          <p:cNvPr id="5" name="Rectangle 4"/>
          <p:cNvSpPr>
            <a:spLocks noChangeArrowheads="1"/>
          </p:cNvSpPr>
          <p:nvPr/>
        </p:nvSpPr>
        <p:spPr bwMode="auto">
          <a:xfrm>
            <a:off x="485775" y="3917950"/>
            <a:ext cx="61737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2</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ASA | ABA | CA</a:t>
            </a:r>
          </a:p>
          <a:p>
            <a:pPr lvl="1" algn="l">
              <a:buFont typeface="Arial" charset="0"/>
              <a:buChar char="•"/>
            </a:pPr>
            <a:r>
              <a:rPr lang="en-US" altLang="en-US">
                <a:solidFill>
                  <a:schemeClr val="accent2"/>
                </a:solidFill>
                <a:sym typeface="Wingdings" pitchFamily="2" charset="2"/>
              </a:rPr>
              <a:t>A AB | B </a:t>
            </a:r>
          </a:p>
          <a:p>
            <a:pPr lvl="1" algn="l">
              <a:buFont typeface="Arial" charset="0"/>
              <a:buChar char="•"/>
            </a:pPr>
            <a:r>
              <a:rPr lang="en-US" altLang="en-US">
                <a:solidFill>
                  <a:schemeClr val="accent2"/>
                </a:solidFill>
                <a:sym typeface="Wingdings" pitchFamily="2" charset="2"/>
              </a:rPr>
              <a:t>B  BS | </a:t>
            </a:r>
            <a:r>
              <a:rPr lang="el-GR" altLang="en-US">
                <a:solidFill>
                  <a:schemeClr val="accent2"/>
                </a:solidFill>
                <a:sym typeface="Wingdings" pitchFamily="2" charset="2"/>
              </a:rPr>
              <a:t>ε</a:t>
            </a:r>
            <a:r>
              <a:rPr lang="en-CA" altLang="en-US">
                <a:solidFill>
                  <a:schemeClr val="accent2"/>
                </a:solidFill>
                <a:sym typeface="Wingdings" pitchFamily="2" charset="2"/>
              </a:rPr>
              <a:t> | AC</a:t>
            </a:r>
          </a:p>
          <a:p>
            <a:pPr lvl="1" algn="l">
              <a:buFont typeface="Arial" charset="0"/>
              <a:buChar char="•"/>
            </a:pPr>
            <a:r>
              <a:rPr lang="en-CA" altLang="en-US">
                <a:solidFill>
                  <a:schemeClr val="accent2"/>
                </a:solidFill>
                <a:sym typeface="Wingdings" pitchFamily="2" charset="2"/>
              </a:rPr>
              <a:t>C  CSA | CAS | BAB  </a:t>
            </a:r>
            <a:endParaRPr lang="en-US" altLang="en-US">
              <a:solidFill>
                <a:schemeClr val="accent2"/>
              </a:solidFill>
            </a:endParaRPr>
          </a:p>
        </p:txBody>
      </p:sp>
      <p:sp>
        <p:nvSpPr>
          <p:cNvPr id="6" name="Rectangle 5"/>
          <p:cNvSpPr>
            <a:spLocks noChangeArrowheads="1"/>
          </p:cNvSpPr>
          <p:nvPr/>
        </p:nvSpPr>
        <p:spPr bwMode="auto">
          <a:xfrm>
            <a:off x="414338" y="6073775"/>
            <a:ext cx="790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olidFill>
                  <a:schemeClr val="accent2"/>
                </a:solidFill>
                <a:sym typeface="Wingdings" pitchFamily="2" charset="2"/>
              </a:rPr>
              <a:t>G</a:t>
            </a:r>
            <a:r>
              <a:rPr lang="en-CA" altLang="en-US">
                <a:sym typeface="Wingdings" pitchFamily="2" charset="2"/>
              </a:rPr>
              <a:t> generates some string   </a:t>
            </a:r>
            <a:r>
              <a:rPr lang="en-CA" altLang="en-US">
                <a:solidFill>
                  <a:srgbClr val="FF0000"/>
                </a:solidFill>
                <a:sym typeface="Wingdings" pitchFamily="2" charset="2"/>
              </a:rPr>
              <a:t>iff</a:t>
            </a:r>
            <a:r>
              <a:rPr lang="en-CA" altLang="en-US">
                <a:sym typeface="Wingdings" pitchFamily="2" charset="2"/>
              </a:rPr>
              <a:t>   </a:t>
            </a:r>
            <a:r>
              <a:rPr lang="en-CA" altLang="en-US">
                <a:solidFill>
                  <a:schemeClr val="accent2"/>
                </a:solidFill>
                <a:sym typeface="Wingdings" pitchFamily="2" charset="2"/>
              </a:rPr>
              <a:t>G</a:t>
            </a:r>
            <a:r>
              <a:rPr lang="en-US" altLang="en-US" baseline="-25000">
                <a:solidFill>
                  <a:schemeClr val="accent2"/>
                </a:solidFill>
              </a:rPr>
              <a:t>2</a:t>
            </a:r>
            <a:r>
              <a:rPr lang="en-CA" altLang="en-US">
                <a:sym typeface="Wingdings" pitchFamily="2" charset="2"/>
              </a:rPr>
              <a:t> generates </a:t>
            </a:r>
            <a:r>
              <a:rPr lang="el-GR" altLang="en-US">
                <a:solidFill>
                  <a:schemeClr val="accent2"/>
                </a:solidFill>
                <a:sym typeface="Wingdings" pitchFamily="2" charset="2"/>
              </a:rPr>
              <a:t>ε</a:t>
            </a:r>
            <a:r>
              <a:rPr lang="en-CA" altLang="en-US">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
        <p:nvSpPr>
          <p:cNvPr id="4" name="Rectangle 3"/>
          <p:cNvSpPr>
            <a:spLocks noChangeArrowheads="1"/>
          </p:cNvSpPr>
          <p:nvPr/>
        </p:nvSpPr>
        <p:spPr bwMode="auto">
          <a:xfrm>
            <a:off x="323850" y="2459038"/>
            <a:ext cx="828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ym typeface="Wingdings" pitchFamily="2" charset="2"/>
              </a:rPr>
              <a:t>Does </a:t>
            </a:r>
            <a:r>
              <a:rPr lang="en-CA" altLang="en-US">
                <a:solidFill>
                  <a:schemeClr val="accent2"/>
                </a:solidFill>
                <a:sym typeface="Wingdings" pitchFamily="2" charset="2"/>
              </a:rPr>
              <a:t>G</a:t>
            </a:r>
            <a:r>
              <a:rPr lang="en-US" altLang="en-US" baseline="-25000">
                <a:solidFill>
                  <a:schemeClr val="accent2"/>
                </a:solidFill>
              </a:rPr>
              <a:t>2</a:t>
            </a:r>
            <a:r>
              <a:rPr lang="en-CA" altLang="en-US">
                <a:sym typeface="Wingdings" pitchFamily="2" charset="2"/>
              </a:rPr>
              <a:t> generate </a:t>
            </a:r>
            <a:r>
              <a:rPr lang="el-GR" altLang="en-US">
                <a:solidFill>
                  <a:schemeClr val="accent2"/>
                </a:solidFill>
                <a:sym typeface="Wingdings" pitchFamily="2" charset="2"/>
              </a:rPr>
              <a:t>ε</a:t>
            </a:r>
            <a:r>
              <a:rPr lang="en-CA" altLang="en-US">
                <a:sym typeface="Wingdings" pitchFamily="2" charset="2"/>
              </a:rPr>
              <a:t>?</a:t>
            </a:r>
          </a:p>
          <a:p>
            <a:pPr algn="l">
              <a:buFont typeface="Arial" charset="0"/>
              <a:buChar char="•"/>
            </a:pPr>
            <a:r>
              <a:rPr lang="en-CA" altLang="en-US">
                <a:sym typeface="Wingdings" pitchFamily="2" charset="2"/>
              </a:rPr>
              <a:t>We need a parsing that gets rid of all non-terminals.</a:t>
            </a:r>
          </a:p>
          <a:p>
            <a:pPr algn="l">
              <a:buFont typeface="Arial" charset="0"/>
              <a:buChar char="•"/>
            </a:pPr>
            <a:r>
              <a:rPr lang="en-CA" altLang="en-US">
                <a:sym typeface="Wingdings" pitchFamily="2" charset="2"/>
              </a:rPr>
              <a:t>Non-terminal </a:t>
            </a:r>
            <a:r>
              <a:rPr lang="en-CA" altLang="en-US">
                <a:solidFill>
                  <a:schemeClr val="accent2"/>
                </a:solidFill>
                <a:sym typeface="Wingdings" pitchFamily="2" charset="2"/>
              </a:rPr>
              <a:t>B</a:t>
            </a:r>
            <a:r>
              <a:rPr lang="en-CA" altLang="en-US">
                <a:sym typeface="Wingdings" pitchFamily="2" charset="2"/>
              </a:rPr>
              <a:t> can be replaced with </a:t>
            </a:r>
            <a:r>
              <a:rPr lang="el-GR" altLang="en-US">
                <a:solidFill>
                  <a:schemeClr val="accent2"/>
                </a:solidFill>
                <a:sym typeface="Wingdings" pitchFamily="2" charset="2"/>
              </a:rPr>
              <a:t>ε</a:t>
            </a:r>
            <a:r>
              <a:rPr lang="en-CA" altLang="en-US">
                <a:sym typeface="Wingdings" pitchFamily="2" charset="2"/>
              </a:rPr>
              <a:t>.</a:t>
            </a:r>
          </a:p>
          <a:p>
            <a:pPr algn="l">
              <a:buFont typeface="Arial" charset="0"/>
              <a:buChar char="•"/>
            </a:pPr>
            <a:r>
              <a:rPr lang="en-CA" altLang="en-US">
                <a:sym typeface="Wingdings" pitchFamily="2" charset="2"/>
              </a:rPr>
              <a:t>Why ever use the rule </a:t>
            </a:r>
            <a:r>
              <a:rPr lang="en-US" altLang="en-US">
                <a:solidFill>
                  <a:schemeClr val="accent2"/>
                </a:solidFill>
                <a:sym typeface="Wingdings" pitchFamily="2" charset="2"/>
              </a:rPr>
              <a:t>B  AC </a:t>
            </a:r>
            <a:r>
              <a:rPr lang="en-US" altLang="en-US">
                <a:sym typeface="Wingdings" pitchFamily="2" charset="2"/>
              </a:rPr>
              <a:t>instead of </a:t>
            </a:r>
            <a:r>
              <a:rPr lang="en-US" altLang="en-US">
                <a:solidFill>
                  <a:schemeClr val="accent2"/>
                </a:solidFill>
                <a:sym typeface="Wingdings" pitchFamily="2" charset="2"/>
              </a:rPr>
              <a:t>B  </a:t>
            </a:r>
            <a:r>
              <a:rPr lang="el-GR" altLang="en-US">
                <a:solidFill>
                  <a:schemeClr val="accent2"/>
                </a:solidFill>
                <a:sym typeface="Wingdings" pitchFamily="2" charset="2"/>
              </a:rPr>
              <a:t>ε</a:t>
            </a:r>
            <a:r>
              <a:rPr lang="en-CA" altLang="en-US">
                <a:solidFill>
                  <a:schemeClr val="accent2"/>
                </a:solidFill>
                <a:sym typeface="Wingdings" pitchFamily="2" charset="2"/>
              </a:rPr>
              <a:t>  </a:t>
            </a:r>
          </a:p>
        </p:txBody>
      </p:sp>
      <p:sp>
        <p:nvSpPr>
          <p:cNvPr id="5" name="Rectangle 4"/>
          <p:cNvSpPr>
            <a:spLocks noChangeArrowheads="1"/>
          </p:cNvSpPr>
          <p:nvPr/>
        </p:nvSpPr>
        <p:spPr bwMode="auto">
          <a:xfrm>
            <a:off x="485775" y="317500"/>
            <a:ext cx="61737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2</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ASA | ABA | CA</a:t>
            </a:r>
          </a:p>
          <a:p>
            <a:pPr lvl="1" algn="l">
              <a:buFont typeface="Arial" charset="0"/>
              <a:buChar char="•"/>
            </a:pPr>
            <a:r>
              <a:rPr lang="en-US" altLang="en-US">
                <a:solidFill>
                  <a:schemeClr val="accent2"/>
                </a:solidFill>
                <a:sym typeface="Wingdings" pitchFamily="2" charset="2"/>
              </a:rPr>
              <a:t>A AB | B </a:t>
            </a:r>
          </a:p>
          <a:p>
            <a:pPr lvl="1" algn="l">
              <a:buFont typeface="Arial" charset="0"/>
              <a:buChar char="•"/>
            </a:pPr>
            <a:r>
              <a:rPr lang="en-US" altLang="en-US">
                <a:solidFill>
                  <a:schemeClr val="accent2"/>
                </a:solidFill>
                <a:sym typeface="Wingdings" pitchFamily="2" charset="2"/>
              </a:rPr>
              <a:t>B  BS | </a:t>
            </a:r>
            <a:r>
              <a:rPr lang="el-GR" altLang="en-US">
                <a:solidFill>
                  <a:schemeClr val="accent2"/>
                </a:solidFill>
                <a:sym typeface="Wingdings" pitchFamily="2" charset="2"/>
              </a:rPr>
              <a:t>ε</a:t>
            </a:r>
            <a:r>
              <a:rPr lang="en-CA" altLang="en-US">
                <a:solidFill>
                  <a:schemeClr val="accent2"/>
                </a:solidFill>
                <a:sym typeface="Wingdings" pitchFamily="2" charset="2"/>
              </a:rPr>
              <a:t> | AC</a:t>
            </a:r>
          </a:p>
          <a:p>
            <a:pPr lvl="1" algn="l">
              <a:buFont typeface="Arial" charset="0"/>
              <a:buChar char="•"/>
            </a:pPr>
            <a:r>
              <a:rPr lang="en-CA" altLang="en-US">
                <a:solidFill>
                  <a:schemeClr val="accent2"/>
                </a:solidFill>
                <a:sym typeface="Wingdings" pitchFamily="2" charset="2"/>
              </a:rPr>
              <a:t>C  CSA | CAS | BAB  </a:t>
            </a:r>
            <a:endParaRPr lang="en-US" altLang="en-US">
              <a:solidFill>
                <a:schemeClr val="accent2"/>
              </a:solidFill>
            </a:endParaRPr>
          </a:p>
        </p:txBody>
      </p:sp>
      <p:sp>
        <p:nvSpPr>
          <p:cNvPr id="6" name="Rectangle 5"/>
          <p:cNvSpPr>
            <a:spLocks noChangeArrowheads="1"/>
          </p:cNvSpPr>
          <p:nvPr/>
        </p:nvSpPr>
        <p:spPr bwMode="auto">
          <a:xfrm>
            <a:off x="414338" y="6289675"/>
            <a:ext cx="790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olidFill>
                  <a:schemeClr val="accent2"/>
                </a:solidFill>
                <a:sym typeface="Wingdings" pitchFamily="2" charset="2"/>
              </a:rPr>
              <a:t>G</a:t>
            </a:r>
            <a:r>
              <a:rPr lang="en-US" altLang="en-US" baseline="-25000">
                <a:solidFill>
                  <a:schemeClr val="accent2"/>
                </a:solidFill>
                <a:sym typeface="Wingdings" pitchFamily="2" charset="2"/>
              </a:rPr>
              <a:t>2</a:t>
            </a:r>
            <a:r>
              <a:rPr lang="en-CA" altLang="en-US">
                <a:sym typeface="Wingdings" pitchFamily="2" charset="2"/>
              </a:rPr>
              <a:t> generates </a:t>
            </a:r>
            <a:r>
              <a:rPr lang="el-GR" altLang="en-US">
                <a:solidFill>
                  <a:schemeClr val="accent2"/>
                </a:solidFill>
                <a:sym typeface="Wingdings" pitchFamily="2" charset="2"/>
              </a:rPr>
              <a:t>ε</a:t>
            </a:r>
            <a:r>
              <a:rPr lang="en-CA" altLang="en-US">
                <a:sym typeface="Wingdings" pitchFamily="2" charset="2"/>
              </a:rPr>
              <a:t>    </a:t>
            </a:r>
            <a:r>
              <a:rPr lang="en-CA" altLang="en-US">
                <a:solidFill>
                  <a:srgbClr val="FF0000"/>
                </a:solidFill>
                <a:sym typeface="Wingdings" pitchFamily="2" charset="2"/>
              </a:rPr>
              <a:t>iff</a:t>
            </a:r>
            <a:r>
              <a:rPr lang="en-CA" altLang="en-US">
                <a:sym typeface="Wingdings" pitchFamily="2" charset="2"/>
              </a:rPr>
              <a:t>   </a:t>
            </a:r>
            <a:r>
              <a:rPr lang="en-CA" altLang="en-US">
                <a:solidFill>
                  <a:schemeClr val="accent2"/>
                </a:solidFill>
                <a:sym typeface="Wingdings" pitchFamily="2" charset="2"/>
              </a:rPr>
              <a:t>G</a:t>
            </a:r>
            <a:r>
              <a:rPr lang="en-US" altLang="en-US" baseline="-25000">
                <a:solidFill>
                  <a:schemeClr val="accent2"/>
                </a:solidFill>
              </a:rPr>
              <a:t>3</a:t>
            </a:r>
            <a:r>
              <a:rPr lang="en-CA" altLang="en-US">
                <a:solidFill>
                  <a:schemeClr val="accent2"/>
                </a:solidFill>
                <a:sym typeface="Wingdings" pitchFamily="2" charset="2"/>
              </a:rPr>
              <a:t> </a:t>
            </a:r>
            <a:r>
              <a:rPr lang="en-CA" altLang="en-US">
                <a:sym typeface="Wingdings" pitchFamily="2" charset="2"/>
              </a:rPr>
              <a:t>generates </a:t>
            </a:r>
            <a:r>
              <a:rPr lang="el-GR" altLang="en-US">
                <a:solidFill>
                  <a:schemeClr val="accent2"/>
                </a:solidFill>
                <a:sym typeface="Wingdings" pitchFamily="2" charset="2"/>
              </a:rPr>
              <a:t>ε</a:t>
            </a:r>
            <a:r>
              <a:rPr lang="en-CA" altLang="en-US">
                <a:sym typeface="Wingdings" pitchFamily="2" charset="2"/>
              </a:rPr>
              <a:t>.</a:t>
            </a:r>
          </a:p>
        </p:txBody>
      </p:sp>
      <p:sp>
        <p:nvSpPr>
          <p:cNvPr id="7" name="Rectangle 6"/>
          <p:cNvSpPr>
            <a:spLocks noChangeArrowheads="1"/>
          </p:cNvSpPr>
          <p:nvPr/>
        </p:nvSpPr>
        <p:spPr bwMode="auto">
          <a:xfrm>
            <a:off x="638175" y="4206875"/>
            <a:ext cx="61737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3</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ASA | ABA | CA</a:t>
            </a:r>
          </a:p>
          <a:p>
            <a:pPr lvl="1" algn="l">
              <a:buFont typeface="Arial" charset="0"/>
              <a:buChar char="•"/>
            </a:pPr>
            <a:r>
              <a:rPr lang="en-US" altLang="en-US">
                <a:solidFill>
                  <a:schemeClr val="accent2"/>
                </a:solidFill>
                <a:sym typeface="Wingdings" pitchFamily="2" charset="2"/>
              </a:rPr>
              <a:t>A AB | B </a:t>
            </a:r>
          </a:p>
          <a:p>
            <a:pPr lvl="1" algn="l">
              <a:buFont typeface="Arial" charset="0"/>
              <a:buChar char="•"/>
            </a:pPr>
            <a:r>
              <a:rPr lang="en-US" altLang="en-US">
                <a:solidFill>
                  <a:schemeClr val="accent2"/>
                </a:solidFill>
                <a:sym typeface="Wingdings" pitchFamily="2" charset="2"/>
              </a:rPr>
              <a:t>B  </a:t>
            </a:r>
            <a:r>
              <a:rPr lang="el-GR" altLang="en-US">
                <a:solidFill>
                  <a:schemeClr val="accent2"/>
                </a:solidFill>
                <a:sym typeface="Wingdings" pitchFamily="2" charset="2"/>
              </a:rPr>
              <a:t>ε</a:t>
            </a:r>
            <a:r>
              <a:rPr lang="en-CA" altLang="en-US">
                <a:solidFill>
                  <a:schemeClr val="accent2"/>
                </a:solidFill>
                <a:sym typeface="Wingdings" pitchFamily="2" charset="2"/>
              </a:rPr>
              <a:t> </a:t>
            </a:r>
          </a:p>
          <a:p>
            <a:pPr lvl="1" algn="l">
              <a:buFont typeface="Arial" charset="0"/>
              <a:buChar char="•"/>
            </a:pPr>
            <a:r>
              <a:rPr lang="en-CA" altLang="en-US">
                <a:solidFill>
                  <a:schemeClr val="accent2"/>
                </a:solidFill>
                <a:sym typeface="Wingdings" pitchFamily="2" charset="2"/>
              </a:rPr>
              <a:t>C  CSA | CAS | BAB  </a:t>
            </a:r>
            <a:endParaRPr lang="en-US"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
        <p:nvSpPr>
          <p:cNvPr id="4" name="Rectangle 3"/>
          <p:cNvSpPr>
            <a:spLocks noChangeArrowheads="1"/>
          </p:cNvSpPr>
          <p:nvPr/>
        </p:nvSpPr>
        <p:spPr bwMode="auto">
          <a:xfrm>
            <a:off x="323850" y="2459038"/>
            <a:ext cx="8280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ym typeface="Wingdings" pitchFamily="2" charset="2"/>
              </a:rPr>
              <a:t>Does </a:t>
            </a:r>
            <a:r>
              <a:rPr lang="en-CA" altLang="en-US">
                <a:solidFill>
                  <a:schemeClr val="accent2"/>
                </a:solidFill>
                <a:sym typeface="Wingdings" pitchFamily="2" charset="2"/>
              </a:rPr>
              <a:t>G</a:t>
            </a:r>
            <a:r>
              <a:rPr lang="en-US" altLang="en-US" baseline="-25000">
                <a:solidFill>
                  <a:schemeClr val="accent2"/>
                </a:solidFill>
              </a:rPr>
              <a:t>3</a:t>
            </a:r>
            <a:r>
              <a:rPr lang="en-CA" altLang="en-US">
                <a:sym typeface="Wingdings" pitchFamily="2" charset="2"/>
              </a:rPr>
              <a:t> generate </a:t>
            </a:r>
            <a:r>
              <a:rPr lang="el-GR" altLang="en-US">
                <a:solidFill>
                  <a:schemeClr val="accent2"/>
                </a:solidFill>
                <a:sym typeface="Wingdings" pitchFamily="2" charset="2"/>
              </a:rPr>
              <a:t>ε</a:t>
            </a:r>
            <a:r>
              <a:rPr lang="en-CA" altLang="en-US">
                <a:sym typeface="Wingdings" pitchFamily="2" charset="2"/>
              </a:rPr>
              <a:t>?</a:t>
            </a:r>
          </a:p>
          <a:p>
            <a:pPr algn="l">
              <a:buFont typeface="Arial" charset="0"/>
              <a:buChar char="•"/>
            </a:pPr>
            <a:r>
              <a:rPr lang="en-CA" altLang="en-US">
                <a:sym typeface="Wingdings" pitchFamily="2" charset="2"/>
              </a:rPr>
              <a:t>Lets just plug in </a:t>
            </a:r>
            <a:r>
              <a:rPr lang="en-US" altLang="en-US">
                <a:solidFill>
                  <a:schemeClr val="accent2"/>
                </a:solidFill>
                <a:sym typeface="Wingdings" pitchFamily="2" charset="2"/>
              </a:rPr>
              <a:t>B  </a:t>
            </a:r>
            <a:r>
              <a:rPr lang="el-GR" altLang="en-US">
                <a:solidFill>
                  <a:schemeClr val="accent2"/>
                </a:solidFill>
                <a:sym typeface="Wingdings" pitchFamily="2" charset="2"/>
              </a:rPr>
              <a:t>ε</a:t>
            </a:r>
            <a:r>
              <a:rPr lang="en-CA" altLang="en-US">
                <a:solidFill>
                  <a:schemeClr val="accent2"/>
                </a:solidFill>
                <a:sym typeface="Wingdings" pitchFamily="2" charset="2"/>
              </a:rPr>
              <a:t>  </a:t>
            </a:r>
          </a:p>
        </p:txBody>
      </p:sp>
      <p:sp>
        <p:nvSpPr>
          <p:cNvPr id="6" name="Rectangle 5"/>
          <p:cNvSpPr>
            <a:spLocks noChangeArrowheads="1"/>
          </p:cNvSpPr>
          <p:nvPr/>
        </p:nvSpPr>
        <p:spPr bwMode="auto">
          <a:xfrm>
            <a:off x="414338" y="6289675"/>
            <a:ext cx="790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olidFill>
                  <a:schemeClr val="accent2"/>
                </a:solidFill>
                <a:sym typeface="Wingdings" pitchFamily="2" charset="2"/>
              </a:rPr>
              <a:t>G</a:t>
            </a:r>
            <a:r>
              <a:rPr lang="en-US" altLang="en-US" baseline="-25000">
                <a:solidFill>
                  <a:schemeClr val="accent2"/>
                </a:solidFill>
                <a:sym typeface="Wingdings" pitchFamily="2" charset="2"/>
              </a:rPr>
              <a:t>3</a:t>
            </a:r>
            <a:r>
              <a:rPr lang="en-CA" altLang="en-US">
                <a:solidFill>
                  <a:schemeClr val="accent2"/>
                </a:solidFill>
                <a:sym typeface="Wingdings" pitchFamily="2" charset="2"/>
              </a:rPr>
              <a:t> </a:t>
            </a:r>
            <a:r>
              <a:rPr lang="en-CA" altLang="en-US">
                <a:sym typeface="Wingdings" pitchFamily="2" charset="2"/>
              </a:rPr>
              <a:t>generates </a:t>
            </a:r>
            <a:r>
              <a:rPr lang="el-GR" altLang="en-US">
                <a:solidFill>
                  <a:schemeClr val="accent2"/>
                </a:solidFill>
                <a:sym typeface="Wingdings" pitchFamily="2" charset="2"/>
              </a:rPr>
              <a:t>ε</a:t>
            </a:r>
            <a:r>
              <a:rPr lang="en-CA" altLang="en-US">
                <a:sym typeface="Wingdings" pitchFamily="2" charset="2"/>
              </a:rPr>
              <a:t>    </a:t>
            </a:r>
            <a:r>
              <a:rPr lang="en-CA" altLang="en-US">
                <a:solidFill>
                  <a:srgbClr val="FF0000"/>
                </a:solidFill>
                <a:sym typeface="Wingdings" pitchFamily="2" charset="2"/>
              </a:rPr>
              <a:t>iff</a:t>
            </a:r>
            <a:r>
              <a:rPr lang="en-CA" altLang="en-US">
                <a:sym typeface="Wingdings" pitchFamily="2" charset="2"/>
              </a:rPr>
              <a:t>   </a:t>
            </a:r>
            <a:r>
              <a:rPr lang="en-CA" altLang="en-US">
                <a:solidFill>
                  <a:schemeClr val="accent2"/>
                </a:solidFill>
                <a:sym typeface="Wingdings" pitchFamily="2" charset="2"/>
              </a:rPr>
              <a:t>G</a:t>
            </a:r>
            <a:r>
              <a:rPr lang="en-US" altLang="en-US" baseline="-25000">
                <a:solidFill>
                  <a:schemeClr val="accent2"/>
                </a:solidFill>
                <a:sym typeface="Wingdings" pitchFamily="2" charset="2"/>
              </a:rPr>
              <a:t>4</a:t>
            </a:r>
            <a:r>
              <a:rPr lang="en-CA" altLang="en-US">
                <a:solidFill>
                  <a:schemeClr val="accent2"/>
                </a:solidFill>
                <a:sym typeface="Wingdings" pitchFamily="2" charset="2"/>
              </a:rPr>
              <a:t> </a:t>
            </a:r>
            <a:r>
              <a:rPr lang="en-CA" altLang="en-US">
                <a:sym typeface="Wingdings" pitchFamily="2" charset="2"/>
              </a:rPr>
              <a:t>generates </a:t>
            </a:r>
            <a:r>
              <a:rPr lang="el-GR" altLang="en-US">
                <a:solidFill>
                  <a:schemeClr val="accent2"/>
                </a:solidFill>
                <a:sym typeface="Wingdings" pitchFamily="2" charset="2"/>
              </a:rPr>
              <a:t>ε</a:t>
            </a:r>
            <a:r>
              <a:rPr lang="en-CA" altLang="en-US">
                <a:sym typeface="Wingdings" pitchFamily="2" charset="2"/>
              </a:rPr>
              <a:t>.</a:t>
            </a:r>
          </a:p>
        </p:txBody>
      </p:sp>
      <p:sp>
        <p:nvSpPr>
          <p:cNvPr id="7" name="Rectangle 6"/>
          <p:cNvSpPr>
            <a:spLocks noChangeArrowheads="1"/>
          </p:cNvSpPr>
          <p:nvPr/>
        </p:nvSpPr>
        <p:spPr bwMode="auto">
          <a:xfrm>
            <a:off x="638175" y="4206875"/>
            <a:ext cx="61737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4</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ASA | AA | CA</a:t>
            </a:r>
          </a:p>
          <a:p>
            <a:pPr lvl="1" algn="l">
              <a:buFont typeface="Arial" charset="0"/>
              <a:buChar char="•"/>
            </a:pPr>
            <a:r>
              <a:rPr lang="en-US" altLang="en-US">
                <a:solidFill>
                  <a:schemeClr val="accent2"/>
                </a:solidFill>
                <a:sym typeface="Wingdings" pitchFamily="2" charset="2"/>
              </a:rPr>
              <a:t>A A | </a:t>
            </a:r>
            <a:r>
              <a:rPr lang="el-GR" altLang="en-US">
                <a:solidFill>
                  <a:schemeClr val="accent2"/>
                </a:solidFill>
                <a:sym typeface="Wingdings" pitchFamily="2" charset="2"/>
              </a:rPr>
              <a:t>ε</a:t>
            </a:r>
            <a:r>
              <a:rPr lang="en-US" altLang="en-US">
                <a:solidFill>
                  <a:schemeClr val="accent2"/>
                </a:solidFill>
                <a:sym typeface="Wingdings" pitchFamily="2" charset="2"/>
              </a:rPr>
              <a:t> </a:t>
            </a:r>
            <a:r>
              <a:rPr lang="en-CA" altLang="en-US">
                <a:solidFill>
                  <a:schemeClr val="accent2"/>
                </a:solidFill>
                <a:sym typeface="Wingdings" pitchFamily="2" charset="2"/>
              </a:rPr>
              <a:t> </a:t>
            </a:r>
          </a:p>
          <a:p>
            <a:pPr lvl="1" algn="l">
              <a:buFont typeface="Arial" charset="0"/>
              <a:buChar char="•"/>
            </a:pPr>
            <a:r>
              <a:rPr lang="en-CA" altLang="en-US">
                <a:solidFill>
                  <a:schemeClr val="accent2"/>
                </a:solidFill>
                <a:sym typeface="Wingdings" pitchFamily="2" charset="2"/>
              </a:rPr>
              <a:t>C  CSA | CAS | A  </a:t>
            </a:r>
            <a:endParaRPr lang="en-US" altLang="en-US">
              <a:solidFill>
                <a:schemeClr val="accent2"/>
              </a:solidFill>
            </a:endParaRPr>
          </a:p>
        </p:txBody>
      </p:sp>
      <p:sp>
        <p:nvSpPr>
          <p:cNvPr id="8" name="Rectangle 7"/>
          <p:cNvSpPr>
            <a:spLocks noChangeArrowheads="1"/>
          </p:cNvSpPr>
          <p:nvPr/>
        </p:nvSpPr>
        <p:spPr bwMode="auto">
          <a:xfrm>
            <a:off x="630238" y="317500"/>
            <a:ext cx="61737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3</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ASA | ABA | CA</a:t>
            </a:r>
          </a:p>
          <a:p>
            <a:pPr lvl="1" algn="l">
              <a:buFont typeface="Arial" charset="0"/>
              <a:buChar char="•"/>
            </a:pPr>
            <a:r>
              <a:rPr lang="en-US" altLang="en-US">
                <a:solidFill>
                  <a:schemeClr val="accent2"/>
                </a:solidFill>
                <a:sym typeface="Wingdings" pitchFamily="2" charset="2"/>
              </a:rPr>
              <a:t>A AB | B </a:t>
            </a:r>
          </a:p>
          <a:p>
            <a:pPr lvl="1" algn="l">
              <a:buFont typeface="Arial" charset="0"/>
              <a:buChar char="•"/>
            </a:pPr>
            <a:r>
              <a:rPr lang="en-US" altLang="en-US">
                <a:solidFill>
                  <a:schemeClr val="accent2"/>
                </a:solidFill>
                <a:sym typeface="Wingdings" pitchFamily="2" charset="2"/>
              </a:rPr>
              <a:t>B  </a:t>
            </a:r>
            <a:r>
              <a:rPr lang="el-GR" altLang="en-US">
                <a:solidFill>
                  <a:schemeClr val="accent2"/>
                </a:solidFill>
                <a:sym typeface="Wingdings" pitchFamily="2" charset="2"/>
              </a:rPr>
              <a:t>ε</a:t>
            </a:r>
            <a:r>
              <a:rPr lang="en-CA" altLang="en-US">
                <a:solidFill>
                  <a:schemeClr val="accent2"/>
                </a:solidFill>
                <a:sym typeface="Wingdings" pitchFamily="2" charset="2"/>
              </a:rPr>
              <a:t> </a:t>
            </a:r>
          </a:p>
          <a:p>
            <a:pPr lvl="1" algn="l">
              <a:buFont typeface="Arial" charset="0"/>
              <a:buChar char="•"/>
            </a:pPr>
            <a:r>
              <a:rPr lang="en-CA" altLang="en-US">
                <a:solidFill>
                  <a:schemeClr val="accent2"/>
                </a:solidFill>
                <a:sym typeface="Wingdings" pitchFamily="2" charset="2"/>
              </a:rPr>
              <a:t>C  CSA | CAS | BAB  </a:t>
            </a:r>
            <a:endParaRPr lang="en-US"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
        <p:nvSpPr>
          <p:cNvPr id="4" name="Rectangle 3"/>
          <p:cNvSpPr>
            <a:spLocks noChangeArrowheads="1"/>
          </p:cNvSpPr>
          <p:nvPr/>
        </p:nvSpPr>
        <p:spPr bwMode="auto">
          <a:xfrm>
            <a:off x="323850" y="2459038"/>
            <a:ext cx="828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ym typeface="Wingdings" pitchFamily="2" charset="2"/>
              </a:rPr>
              <a:t>Does </a:t>
            </a:r>
            <a:r>
              <a:rPr lang="en-CA" altLang="en-US">
                <a:solidFill>
                  <a:schemeClr val="accent2"/>
                </a:solidFill>
                <a:sym typeface="Wingdings" pitchFamily="2" charset="2"/>
              </a:rPr>
              <a:t>G</a:t>
            </a:r>
            <a:r>
              <a:rPr lang="en-US" altLang="en-US" baseline="-25000">
                <a:solidFill>
                  <a:schemeClr val="accent2"/>
                </a:solidFill>
              </a:rPr>
              <a:t>4</a:t>
            </a:r>
            <a:r>
              <a:rPr lang="en-CA" altLang="en-US">
                <a:sym typeface="Wingdings" pitchFamily="2" charset="2"/>
              </a:rPr>
              <a:t> generate </a:t>
            </a:r>
            <a:r>
              <a:rPr lang="el-GR" altLang="en-US">
                <a:solidFill>
                  <a:schemeClr val="accent2"/>
                </a:solidFill>
                <a:sym typeface="Wingdings" pitchFamily="2" charset="2"/>
              </a:rPr>
              <a:t>ε</a:t>
            </a:r>
            <a:r>
              <a:rPr lang="en-CA" altLang="en-US">
                <a:sym typeface="Wingdings" pitchFamily="2" charset="2"/>
              </a:rPr>
              <a:t>?</a:t>
            </a:r>
          </a:p>
          <a:p>
            <a:pPr marL="0" lvl="1" algn="l">
              <a:buFont typeface="Arial" charset="0"/>
              <a:buChar char="•"/>
            </a:pPr>
            <a:r>
              <a:rPr lang="en-CA" altLang="en-US">
                <a:sym typeface="Wingdings" pitchFamily="2" charset="2"/>
              </a:rPr>
              <a:t>Why use  </a:t>
            </a:r>
            <a:r>
              <a:rPr lang="en-US" altLang="en-US">
                <a:solidFill>
                  <a:schemeClr val="accent2"/>
                </a:solidFill>
                <a:sym typeface="Wingdings" pitchFamily="2" charset="2"/>
              </a:rPr>
              <a:t>A A  </a:t>
            </a:r>
            <a:r>
              <a:rPr lang="en-US" altLang="en-US">
                <a:sym typeface="Wingdings" pitchFamily="2" charset="2"/>
              </a:rPr>
              <a:t>instead of  </a:t>
            </a:r>
            <a:r>
              <a:rPr lang="en-US" altLang="en-US">
                <a:solidFill>
                  <a:schemeClr val="accent2"/>
                </a:solidFill>
                <a:sym typeface="Wingdings" pitchFamily="2" charset="2"/>
              </a:rPr>
              <a:t>A </a:t>
            </a:r>
            <a:r>
              <a:rPr lang="el-GR" altLang="en-US">
                <a:solidFill>
                  <a:schemeClr val="accent2"/>
                </a:solidFill>
                <a:sym typeface="Wingdings" pitchFamily="2" charset="2"/>
              </a:rPr>
              <a:t>ε</a:t>
            </a:r>
            <a:endParaRPr lang="en-CA" altLang="en-US">
              <a:solidFill>
                <a:schemeClr val="accent2"/>
              </a:solidFill>
              <a:sym typeface="Wingdings" pitchFamily="2" charset="2"/>
            </a:endParaRPr>
          </a:p>
          <a:p>
            <a:pPr marL="0" lvl="1" algn="l">
              <a:buFont typeface="Arial" charset="0"/>
              <a:buChar char="•"/>
            </a:pPr>
            <a:r>
              <a:rPr lang="en-CA" altLang="en-US">
                <a:sym typeface="Wingdings" pitchFamily="2" charset="2"/>
              </a:rPr>
              <a:t>Lets just plug in  </a:t>
            </a:r>
            <a:r>
              <a:rPr lang="en-US" altLang="en-US">
                <a:solidFill>
                  <a:schemeClr val="accent2"/>
                </a:solidFill>
                <a:sym typeface="Wingdings" pitchFamily="2" charset="2"/>
              </a:rPr>
              <a:t>A  </a:t>
            </a:r>
            <a:r>
              <a:rPr lang="el-GR" altLang="en-US">
                <a:solidFill>
                  <a:schemeClr val="accent2"/>
                </a:solidFill>
                <a:sym typeface="Wingdings" pitchFamily="2" charset="2"/>
              </a:rPr>
              <a:t>ε</a:t>
            </a:r>
            <a:r>
              <a:rPr lang="en-CA" altLang="en-US">
                <a:solidFill>
                  <a:schemeClr val="accent2"/>
                </a:solidFill>
                <a:sym typeface="Wingdings" pitchFamily="2" charset="2"/>
              </a:rPr>
              <a:t>  </a:t>
            </a:r>
            <a:r>
              <a:rPr lang="en-US" altLang="en-US">
                <a:solidFill>
                  <a:schemeClr val="accent2"/>
                </a:solidFill>
                <a:sym typeface="Wingdings" pitchFamily="2" charset="2"/>
              </a:rPr>
              <a:t> </a:t>
            </a:r>
            <a:r>
              <a:rPr lang="en-CA" altLang="en-US">
                <a:solidFill>
                  <a:schemeClr val="accent2"/>
                </a:solidFill>
                <a:sym typeface="Wingdings" pitchFamily="2" charset="2"/>
              </a:rPr>
              <a:t> </a:t>
            </a:r>
          </a:p>
        </p:txBody>
      </p:sp>
      <p:sp>
        <p:nvSpPr>
          <p:cNvPr id="6" name="Rectangle 5"/>
          <p:cNvSpPr>
            <a:spLocks noChangeArrowheads="1"/>
          </p:cNvSpPr>
          <p:nvPr/>
        </p:nvSpPr>
        <p:spPr bwMode="auto">
          <a:xfrm>
            <a:off x="414338" y="6289675"/>
            <a:ext cx="790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olidFill>
                  <a:schemeClr val="accent2"/>
                </a:solidFill>
                <a:sym typeface="Wingdings" pitchFamily="2" charset="2"/>
              </a:rPr>
              <a:t>G</a:t>
            </a:r>
            <a:r>
              <a:rPr lang="en-US" altLang="en-US" baseline="-25000">
                <a:solidFill>
                  <a:schemeClr val="accent2"/>
                </a:solidFill>
              </a:rPr>
              <a:t>4</a:t>
            </a:r>
            <a:r>
              <a:rPr lang="en-CA" altLang="en-US">
                <a:solidFill>
                  <a:schemeClr val="accent2"/>
                </a:solidFill>
                <a:sym typeface="Wingdings" pitchFamily="2" charset="2"/>
              </a:rPr>
              <a:t> </a:t>
            </a:r>
            <a:r>
              <a:rPr lang="en-CA" altLang="en-US">
                <a:sym typeface="Wingdings" pitchFamily="2" charset="2"/>
              </a:rPr>
              <a:t>generates </a:t>
            </a:r>
            <a:r>
              <a:rPr lang="el-GR" altLang="en-US">
                <a:solidFill>
                  <a:schemeClr val="accent2"/>
                </a:solidFill>
                <a:sym typeface="Wingdings" pitchFamily="2" charset="2"/>
              </a:rPr>
              <a:t>ε</a:t>
            </a:r>
            <a:r>
              <a:rPr lang="en-CA" altLang="en-US">
                <a:sym typeface="Wingdings" pitchFamily="2" charset="2"/>
              </a:rPr>
              <a:t>    </a:t>
            </a:r>
            <a:r>
              <a:rPr lang="en-CA" altLang="en-US">
                <a:solidFill>
                  <a:srgbClr val="FF0000"/>
                </a:solidFill>
                <a:sym typeface="Wingdings" pitchFamily="2" charset="2"/>
              </a:rPr>
              <a:t>iff</a:t>
            </a:r>
            <a:r>
              <a:rPr lang="en-CA" altLang="en-US">
                <a:sym typeface="Wingdings" pitchFamily="2" charset="2"/>
              </a:rPr>
              <a:t>   </a:t>
            </a:r>
            <a:r>
              <a:rPr lang="en-CA" altLang="en-US">
                <a:solidFill>
                  <a:schemeClr val="accent2"/>
                </a:solidFill>
                <a:sym typeface="Wingdings" pitchFamily="2" charset="2"/>
              </a:rPr>
              <a:t>G</a:t>
            </a:r>
            <a:r>
              <a:rPr lang="en-US" altLang="en-US" baseline="-25000">
                <a:solidFill>
                  <a:schemeClr val="accent2"/>
                </a:solidFill>
                <a:sym typeface="Wingdings" pitchFamily="2" charset="2"/>
              </a:rPr>
              <a:t>5</a:t>
            </a:r>
            <a:r>
              <a:rPr lang="en-CA" altLang="en-US">
                <a:sym typeface="Wingdings" pitchFamily="2" charset="2"/>
              </a:rPr>
              <a:t> generates </a:t>
            </a:r>
            <a:r>
              <a:rPr lang="el-GR" altLang="en-US">
                <a:solidFill>
                  <a:schemeClr val="accent2"/>
                </a:solidFill>
                <a:sym typeface="Wingdings" pitchFamily="2" charset="2"/>
              </a:rPr>
              <a:t>ε</a:t>
            </a:r>
            <a:r>
              <a:rPr lang="en-CA" altLang="en-US">
                <a:sym typeface="Wingdings" pitchFamily="2" charset="2"/>
              </a:rPr>
              <a:t>.</a:t>
            </a:r>
          </a:p>
        </p:txBody>
      </p:sp>
      <p:sp>
        <p:nvSpPr>
          <p:cNvPr id="7" name="Rectangle 6"/>
          <p:cNvSpPr>
            <a:spLocks noChangeArrowheads="1"/>
          </p:cNvSpPr>
          <p:nvPr/>
        </p:nvSpPr>
        <p:spPr bwMode="auto">
          <a:xfrm>
            <a:off x="638175" y="4206875"/>
            <a:ext cx="61737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5</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S | </a:t>
            </a:r>
            <a:r>
              <a:rPr lang="el-GR" altLang="en-US">
                <a:solidFill>
                  <a:schemeClr val="accent2"/>
                </a:solidFill>
                <a:sym typeface="Wingdings" pitchFamily="2" charset="2"/>
              </a:rPr>
              <a:t>ε </a:t>
            </a:r>
            <a:r>
              <a:rPr lang="en-US" altLang="en-US">
                <a:solidFill>
                  <a:schemeClr val="accent2"/>
                </a:solidFill>
                <a:sym typeface="Wingdings" pitchFamily="2" charset="2"/>
              </a:rPr>
              <a:t>| C </a:t>
            </a:r>
            <a:r>
              <a:rPr lang="en-CA" altLang="en-US">
                <a:solidFill>
                  <a:schemeClr val="accent2"/>
                </a:solidFill>
                <a:sym typeface="Wingdings" pitchFamily="2" charset="2"/>
              </a:rPr>
              <a:t> </a:t>
            </a:r>
          </a:p>
          <a:p>
            <a:pPr lvl="1" algn="l">
              <a:buFont typeface="Arial" charset="0"/>
              <a:buChar char="•"/>
            </a:pPr>
            <a:r>
              <a:rPr lang="en-CA" altLang="en-US">
                <a:solidFill>
                  <a:schemeClr val="accent2"/>
                </a:solidFill>
                <a:sym typeface="Wingdings" pitchFamily="2" charset="2"/>
              </a:rPr>
              <a:t>C  CS | CS |</a:t>
            </a:r>
            <a:r>
              <a:rPr lang="el-GR" altLang="en-US">
                <a:solidFill>
                  <a:schemeClr val="accent2"/>
                </a:solidFill>
                <a:sym typeface="Wingdings" pitchFamily="2" charset="2"/>
              </a:rPr>
              <a:t> ε</a:t>
            </a:r>
            <a:r>
              <a:rPr lang="en-CA" altLang="en-US">
                <a:solidFill>
                  <a:schemeClr val="accent2"/>
                </a:solidFill>
                <a:sym typeface="Wingdings" pitchFamily="2" charset="2"/>
              </a:rPr>
              <a:t>   </a:t>
            </a:r>
            <a:endParaRPr lang="en-US" altLang="en-US">
              <a:solidFill>
                <a:schemeClr val="accent2"/>
              </a:solidFill>
            </a:endParaRPr>
          </a:p>
        </p:txBody>
      </p:sp>
      <p:sp>
        <p:nvSpPr>
          <p:cNvPr id="9" name="Rectangle 8"/>
          <p:cNvSpPr>
            <a:spLocks noChangeArrowheads="1"/>
          </p:cNvSpPr>
          <p:nvPr/>
        </p:nvSpPr>
        <p:spPr bwMode="auto">
          <a:xfrm>
            <a:off x="638175" y="404813"/>
            <a:ext cx="61737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4</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ASA | AA | CA</a:t>
            </a:r>
          </a:p>
          <a:p>
            <a:pPr lvl="1" algn="l">
              <a:buFont typeface="Arial" charset="0"/>
              <a:buChar char="•"/>
            </a:pPr>
            <a:r>
              <a:rPr lang="en-US" altLang="en-US">
                <a:solidFill>
                  <a:schemeClr val="accent2"/>
                </a:solidFill>
                <a:sym typeface="Wingdings" pitchFamily="2" charset="2"/>
              </a:rPr>
              <a:t>A A | </a:t>
            </a:r>
            <a:r>
              <a:rPr lang="el-GR" altLang="en-US">
                <a:solidFill>
                  <a:schemeClr val="accent2"/>
                </a:solidFill>
                <a:sym typeface="Wingdings" pitchFamily="2" charset="2"/>
              </a:rPr>
              <a:t>ε</a:t>
            </a:r>
            <a:r>
              <a:rPr lang="en-US" altLang="en-US">
                <a:solidFill>
                  <a:schemeClr val="accent2"/>
                </a:solidFill>
                <a:sym typeface="Wingdings" pitchFamily="2" charset="2"/>
              </a:rPr>
              <a:t> </a:t>
            </a:r>
            <a:r>
              <a:rPr lang="en-CA" altLang="en-US">
                <a:solidFill>
                  <a:schemeClr val="accent2"/>
                </a:solidFill>
                <a:sym typeface="Wingdings" pitchFamily="2" charset="2"/>
              </a:rPr>
              <a:t> </a:t>
            </a:r>
          </a:p>
          <a:p>
            <a:pPr lvl="1" algn="l">
              <a:buFont typeface="Arial" charset="0"/>
              <a:buChar char="•"/>
            </a:pPr>
            <a:r>
              <a:rPr lang="en-CA" altLang="en-US">
                <a:solidFill>
                  <a:schemeClr val="accent2"/>
                </a:solidFill>
                <a:sym typeface="Wingdings" pitchFamily="2" charset="2"/>
              </a:rPr>
              <a:t>C  CSA | CAS | A  </a:t>
            </a:r>
            <a:endParaRPr lang="en-US"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
        <p:nvSpPr>
          <p:cNvPr id="4" name="Rectangle 3"/>
          <p:cNvSpPr>
            <a:spLocks noChangeArrowheads="1"/>
          </p:cNvSpPr>
          <p:nvPr/>
        </p:nvSpPr>
        <p:spPr bwMode="auto">
          <a:xfrm>
            <a:off x="323850" y="2459038"/>
            <a:ext cx="828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ym typeface="Wingdings" pitchFamily="2" charset="2"/>
              </a:rPr>
              <a:t>Does </a:t>
            </a:r>
            <a:r>
              <a:rPr lang="en-CA" altLang="en-US">
                <a:solidFill>
                  <a:schemeClr val="accent2"/>
                </a:solidFill>
                <a:sym typeface="Wingdings" pitchFamily="2" charset="2"/>
              </a:rPr>
              <a:t>G</a:t>
            </a:r>
            <a:r>
              <a:rPr lang="en-US" altLang="en-US" baseline="-25000">
                <a:solidFill>
                  <a:schemeClr val="accent2"/>
                </a:solidFill>
                <a:sym typeface="Wingdings" pitchFamily="2" charset="2"/>
              </a:rPr>
              <a:t>5</a:t>
            </a:r>
            <a:r>
              <a:rPr lang="en-CA" altLang="en-US">
                <a:sym typeface="Wingdings" pitchFamily="2" charset="2"/>
              </a:rPr>
              <a:t> generate </a:t>
            </a:r>
            <a:r>
              <a:rPr lang="el-GR" altLang="en-US">
                <a:solidFill>
                  <a:schemeClr val="accent2"/>
                </a:solidFill>
                <a:sym typeface="Wingdings" pitchFamily="2" charset="2"/>
              </a:rPr>
              <a:t>ε</a:t>
            </a:r>
            <a:r>
              <a:rPr lang="en-CA" altLang="en-US">
                <a:sym typeface="Wingdings" pitchFamily="2" charset="2"/>
              </a:rPr>
              <a:t>?</a:t>
            </a:r>
          </a:p>
          <a:p>
            <a:pPr marL="0" lvl="1" algn="l">
              <a:buFont typeface="Arial" charset="0"/>
              <a:buChar char="•"/>
            </a:pPr>
            <a:r>
              <a:rPr lang="en-CA" altLang="en-US">
                <a:sym typeface="Wingdings" pitchFamily="2" charset="2"/>
              </a:rPr>
              <a:t>Yes using  </a:t>
            </a:r>
            <a:r>
              <a:rPr lang="en-US" altLang="en-US">
                <a:solidFill>
                  <a:schemeClr val="accent2"/>
                </a:solidFill>
                <a:sym typeface="Wingdings" pitchFamily="2" charset="2"/>
              </a:rPr>
              <a:t>S </a:t>
            </a:r>
            <a:r>
              <a:rPr lang="el-GR" altLang="en-US">
                <a:solidFill>
                  <a:schemeClr val="accent2"/>
                </a:solidFill>
                <a:sym typeface="Wingdings" pitchFamily="2" charset="2"/>
              </a:rPr>
              <a:t>ε</a:t>
            </a:r>
            <a:endParaRPr lang="en-CA" altLang="en-US">
              <a:solidFill>
                <a:schemeClr val="accent2"/>
              </a:solidFill>
              <a:sym typeface="Wingdings" pitchFamily="2" charset="2"/>
            </a:endParaRPr>
          </a:p>
          <a:p>
            <a:pPr marL="0" lvl="1" algn="l">
              <a:buFont typeface="Arial" charset="0"/>
              <a:buChar char="•"/>
            </a:pPr>
            <a:r>
              <a:rPr lang="en-CA" altLang="en-US">
                <a:sym typeface="Wingdings" pitchFamily="2" charset="2"/>
              </a:rPr>
              <a:t>Hence, </a:t>
            </a:r>
            <a:r>
              <a:rPr lang="en-CA" altLang="en-US">
                <a:solidFill>
                  <a:schemeClr val="accent2"/>
                </a:solidFill>
                <a:sym typeface="Wingdings" pitchFamily="2" charset="2"/>
              </a:rPr>
              <a:t>G </a:t>
            </a:r>
            <a:r>
              <a:rPr lang="en-CA" altLang="en-US">
                <a:sym typeface="Wingdings" pitchFamily="2" charset="2"/>
              </a:rPr>
              <a:t>generates some string</a:t>
            </a:r>
            <a:r>
              <a:rPr lang="en-CA" altLang="en-US">
                <a:solidFill>
                  <a:srgbClr val="FF0000"/>
                </a:solidFill>
                <a:sym typeface="Wingdings" pitchFamily="2" charset="2"/>
              </a:rPr>
              <a:t>!</a:t>
            </a:r>
            <a:r>
              <a:rPr lang="en-CA" altLang="en-US">
                <a:sym typeface="Wingdings" pitchFamily="2" charset="2"/>
              </a:rPr>
              <a:t>  </a:t>
            </a:r>
          </a:p>
        </p:txBody>
      </p:sp>
      <p:sp>
        <p:nvSpPr>
          <p:cNvPr id="8" name="Rectangle 7"/>
          <p:cNvSpPr>
            <a:spLocks noChangeArrowheads="1"/>
          </p:cNvSpPr>
          <p:nvPr/>
        </p:nvSpPr>
        <p:spPr bwMode="auto">
          <a:xfrm>
            <a:off x="633413" y="819150"/>
            <a:ext cx="61737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5</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S | </a:t>
            </a:r>
            <a:r>
              <a:rPr lang="el-GR" altLang="en-US">
                <a:solidFill>
                  <a:schemeClr val="accent2"/>
                </a:solidFill>
                <a:sym typeface="Wingdings" pitchFamily="2" charset="2"/>
              </a:rPr>
              <a:t>ε </a:t>
            </a:r>
            <a:r>
              <a:rPr lang="en-US" altLang="en-US">
                <a:solidFill>
                  <a:schemeClr val="accent2"/>
                </a:solidFill>
                <a:sym typeface="Wingdings" pitchFamily="2" charset="2"/>
              </a:rPr>
              <a:t>| C </a:t>
            </a:r>
            <a:r>
              <a:rPr lang="en-CA" altLang="en-US">
                <a:solidFill>
                  <a:schemeClr val="accent2"/>
                </a:solidFill>
                <a:sym typeface="Wingdings" pitchFamily="2" charset="2"/>
              </a:rPr>
              <a:t> </a:t>
            </a:r>
          </a:p>
          <a:p>
            <a:pPr lvl="1" algn="l">
              <a:buFont typeface="Arial" charset="0"/>
              <a:buChar char="•"/>
            </a:pPr>
            <a:r>
              <a:rPr lang="en-CA" altLang="en-US">
                <a:solidFill>
                  <a:schemeClr val="accent2"/>
                </a:solidFill>
                <a:sym typeface="Wingdings" pitchFamily="2" charset="2"/>
              </a:rPr>
              <a:t>C  CS | CS |</a:t>
            </a:r>
            <a:r>
              <a:rPr lang="el-GR" altLang="en-US">
                <a:solidFill>
                  <a:schemeClr val="accent2"/>
                </a:solidFill>
                <a:sym typeface="Wingdings" pitchFamily="2" charset="2"/>
              </a:rPr>
              <a:t> ε</a:t>
            </a:r>
            <a:r>
              <a:rPr lang="en-CA" altLang="en-US">
                <a:solidFill>
                  <a:schemeClr val="accent2"/>
                </a:solidFill>
                <a:sym typeface="Wingdings" pitchFamily="2" charset="2"/>
              </a:rPr>
              <a:t>   </a:t>
            </a:r>
            <a:endParaRPr lang="en-US"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
        <p:nvSpPr>
          <p:cNvPr id="24" name="Rectangle 23"/>
          <p:cNvSpPr>
            <a:spLocks noChangeArrowheads="1"/>
          </p:cNvSpPr>
          <p:nvPr/>
        </p:nvSpPr>
        <p:spPr bwMode="auto">
          <a:xfrm>
            <a:off x="323850" y="457200"/>
            <a:ext cx="85693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a:t>Input: CFG G </a:t>
            </a:r>
          </a:p>
          <a:p>
            <a:pPr algn="l">
              <a:buFont typeface="Arial" charset="0"/>
              <a:buChar char="•"/>
            </a:pPr>
            <a:r>
              <a:rPr lang="en-US" altLang="en-US"/>
              <a:t>Output: Whether generates any string</a:t>
            </a:r>
          </a:p>
          <a:p>
            <a:pPr algn="l">
              <a:buFont typeface="Arial" charset="0"/>
              <a:buChar char="•"/>
            </a:pPr>
            <a:r>
              <a:rPr lang="en-US" altLang="en-US"/>
              <a:t>Algorithm by another example</a:t>
            </a:r>
          </a:p>
          <a:p>
            <a:pPr algn="l">
              <a:buFont typeface="Arial" charset="0"/>
              <a:buChar char="•"/>
            </a:pPr>
            <a:r>
              <a:rPr lang="en-US" altLang="en-US">
                <a:solidFill>
                  <a:schemeClr val="accent2"/>
                </a:solidFill>
              </a:rPr>
              <a:t>G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abAcdSaaAef | acAadBddAa | cCdAe</a:t>
            </a:r>
          </a:p>
          <a:p>
            <a:pPr lvl="1" algn="l">
              <a:buFont typeface="Arial" charset="0"/>
              <a:buChar char="•"/>
            </a:pPr>
            <a:r>
              <a:rPr lang="en-US" altLang="en-US">
                <a:solidFill>
                  <a:schemeClr val="accent2"/>
                </a:solidFill>
                <a:sym typeface="Wingdings" pitchFamily="2" charset="2"/>
              </a:rPr>
              <a:t>A aaAbbBb | baBcd </a:t>
            </a:r>
          </a:p>
          <a:p>
            <a:pPr lvl="1" algn="l">
              <a:buFont typeface="Arial" charset="0"/>
              <a:buChar char="•"/>
            </a:pPr>
            <a:r>
              <a:rPr lang="en-US" altLang="en-US">
                <a:solidFill>
                  <a:schemeClr val="accent2"/>
                </a:solidFill>
                <a:sym typeface="Wingdings" pitchFamily="2" charset="2"/>
              </a:rPr>
              <a:t>B  aaBssSsa | </a:t>
            </a:r>
            <a:r>
              <a:rPr lang="en-CA" altLang="en-US">
                <a:solidFill>
                  <a:schemeClr val="accent2"/>
                </a:solidFill>
                <a:sym typeface="Wingdings" pitchFamily="2" charset="2"/>
              </a:rPr>
              <a:t>aAbCc</a:t>
            </a:r>
          </a:p>
          <a:p>
            <a:pPr lvl="1" algn="l">
              <a:buFont typeface="Arial" charset="0"/>
              <a:buChar char="•"/>
            </a:pPr>
            <a:r>
              <a:rPr lang="en-CA" altLang="en-US">
                <a:solidFill>
                  <a:schemeClr val="accent2"/>
                </a:solidFill>
                <a:sym typeface="Wingdings" pitchFamily="2" charset="2"/>
              </a:rPr>
              <a:t>C  ccCcSdAd | efCghAqSr | bBbAbBb</a:t>
            </a:r>
          </a:p>
          <a:p>
            <a:pPr algn="l">
              <a:buFont typeface="Arial" charset="0"/>
              <a:buChar char="•"/>
            </a:pPr>
            <a:r>
              <a:rPr lang="en-CA" altLang="en-US">
                <a:sym typeface="Wingdings" pitchFamily="2" charset="2"/>
              </a:rPr>
              <a:t>Does this </a:t>
            </a:r>
            <a:r>
              <a:rPr lang="en-CA" altLang="en-US">
                <a:solidFill>
                  <a:schemeClr val="accent2"/>
                </a:solidFill>
                <a:sym typeface="Wingdings" pitchFamily="2" charset="2"/>
              </a:rPr>
              <a:t>G</a:t>
            </a:r>
            <a:r>
              <a:rPr lang="en-CA" altLang="en-US">
                <a:sym typeface="Wingdings" pitchFamily="2" charset="2"/>
              </a:rPr>
              <a:t> generate any string?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 calcmode="lin" valueType="num">
                                      <p:cBhvr additive="base">
                                        <p:cTn id="7"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anim calcmode="lin" valueType="num">
                                      <p:cBhvr additive="base">
                                        <p:cTn id="13"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 calcmode="lin" valueType="num">
                                      <p:cBhvr additive="base">
                                        <p:cTn id="17"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 calcmode="lin" valueType="num">
                                      <p:cBhvr additive="base">
                                        <p:cTn id="21" dur="500" fill="hold"/>
                                        <p:tgtEl>
                                          <p:spTgt spid="24">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4">
                                            <p:txEl>
                                              <p:pRg st="6" end="6"/>
                                            </p:txEl>
                                          </p:spTgt>
                                        </p:tgtEl>
                                        <p:attrNameLst>
                                          <p:attrName>style.visibility</p:attrName>
                                        </p:attrNameLst>
                                      </p:cBhvr>
                                      <p:to>
                                        <p:strVal val="visible"/>
                                      </p:to>
                                    </p:set>
                                    <p:anim calcmode="lin" valueType="num">
                                      <p:cBhvr additive="base">
                                        <p:cTn id="25" dur="500" fill="hold"/>
                                        <p:tgtEl>
                                          <p:spTgt spid="2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4">
                                            <p:txEl>
                                              <p:pRg st="7" end="7"/>
                                            </p:txEl>
                                          </p:spTgt>
                                        </p:tgtEl>
                                        <p:attrNameLst>
                                          <p:attrName>style.visibility</p:attrName>
                                        </p:attrNameLst>
                                      </p:cBhvr>
                                      <p:to>
                                        <p:strVal val="visible"/>
                                      </p:to>
                                    </p:set>
                                    <p:anim calcmode="lin" valueType="num">
                                      <p:cBhvr additive="base">
                                        <p:cTn id="29" dur="500" fill="hold"/>
                                        <p:tgtEl>
                                          <p:spTgt spid="24">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4">
                                            <p:txEl>
                                              <p:pRg st="8" end="8"/>
                                            </p:txEl>
                                          </p:spTgt>
                                        </p:tgtEl>
                                        <p:attrNameLst>
                                          <p:attrName>style.visibility</p:attrName>
                                        </p:attrNameLst>
                                      </p:cBhvr>
                                      <p:to>
                                        <p:strVal val="visible"/>
                                      </p:to>
                                    </p:set>
                                    <p:anim calcmode="lin" valueType="num">
                                      <p:cBhvr additive="base">
                                        <p:cTn id="35" dur="500" fill="hold"/>
                                        <p:tgtEl>
                                          <p:spTgt spid="24">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
        <p:nvSpPr>
          <p:cNvPr id="24" name="Rectangle 23"/>
          <p:cNvSpPr>
            <a:spLocks noChangeArrowheads="1"/>
          </p:cNvSpPr>
          <p:nvPr/>
        </p:nvSpPr>
        <p:spPr bwMode="auto">
          <a:xfrm>
            <a:off x="468313" y="333375"/>
            <a:ext cx="85677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abAcdSaaAef | acAadBddAa | cCdAe</a:t>
            </a:r>
          </a:p>
          <a:p>
            <a:pPr lvl="1" algn="l">
              <a:buFont typeface="Arial" charset="0"/>
              <a:buChar char="•"/>
            </a:pPr>
            <a:r>
              <a:rPr lang="en-US" altLang="en-US">
                <a:solidFill>
                  <a:schemeClr val="accent2"/>
                </a:solidFill>
                <a:sym typeface="Wingdings" pitchFamily="2" charset="2"/>
              </a:rPr>
              <a:t>A aaAbbBb | baBcd </a:t>
            </a:r>
          </a:p>
          <a:p>
            <a:pPr lvl="1" algn="l">
              <a:buFont typeface="Arial" charset="0"/>
              <a:buChar char="•"/>
            </a:pPr>
            <a:r>
              <a:rPr lang="en-US" altLang="en-US">
                <a:solidFill>
                  <a:schemeClr val="accent2"/>
                </a:solidFill>
                <a:sym typeface="Wingdings" pitchFamily="2" charset="2"/>
              </a:rPr>
              <a:t>B  aaBssSsa | </a:t>
            </a:r>
            <a:r>
              <a:rPr lang="en-CA" altLang="en-US">
                <a:solidFill>
                  <a:schemeClr val="accent2"/>
                </a:solidFill>
                <a:sym typeface="Wingdings" pitchFamily="2" charset="2"/>
              </a:rPr>
              <a:t>aAbCc</a:t>
            </a:r>
          </a:p>
          <a:p>
            <a:pPr lvl="1" algn="l">
              <a:buFont typeface="Arial" charset="0"/>
              <a:buChar char="•"/>
            </a:pPr>
            <a:r>
              <a:rPr lang="en-CA" altLang="en-US">
                <a:solidFill>
                  <a:schemeClr val="accent2"/>
                </a:solidFill>
                <a:sym typeface="Wingdings" pitchFamily="2" charset="2"/>
              </a:rPr>
              <a:t>C  ccCcSdAd | efCghAqSr | bBbAbBb</a:t>
            </a:r>
          </a:p>
        </p:txBody>
      </p:sp>
      <p:sp>
        <p:nvSpPr>
          <p:cNvPr id="4" name="Rectangle 3"/>
          <p:cNvSpPr>
            <a:spLocks noChangeArrowheads="1"/>
          </p:cNvSpPr>
          <p:nvPr/>
        </p:nvSpPr>
        <p:spPr bwMode="auto">
          <a:xfrm>
            <a:off x="323850" y="2492375"/>
            <a:ext cx="65341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ym typeface="Wingdings" pitchFamily="2" charset="2"/>
              </a:rPr>
              <a:t>We only care if </a:t>
            </a:r>
            <a:r>
              <a:rPr lang="en-CA" altLang="en-US">
                <a:solidFill>
                  <a:schemeClr val="accent2"/>
                </a:solidFill>
                <a:sym typeface="Wingdings" pitchFamily="2" charset="2"/>
              </a:rPr>
              <a:t>G</a:t>
            </a:r>
            <a:r>
              <a:rPr lang="en-CA" altLang="en-US">
                <a:sym typeface="Wingdings" pitchFamily="2" charset="2"/>
              </a:rPr>
              <a:t> generates some string. </a:t>
            </a:r>
            <a:br>
              <a:rPr lang="en-CA" altLang="en-US">
                <a:sym typeface="Wingdings" pitchFamily="2" charset="2"/>
              </a:rPr>
            </a:br>
            <a:r>
              <a:rPr lang="en-CA" altLang="en-US">
                <a:sym typeface="Wingdings" pitchFamily="2" charset="2"/>
              </a:rPr>
              <a:t>  We don’t care which. </a:t>
            </a:r>
          </a:p>
          <a:p>
            <a:pPr algn="l">
              <a:buFont typeface="Arial" charset="0"/>
              <a:buChar char="•"/>
            </a:pPr>
            <a:r>
              <a:rPr lang="en-US" altLang="en-US"/>
              <a:t>Delete all terminals</a:t>
            </a:r>
            <a:endParaRPr lang="en-CA" altLang="en-US">
              <a:sym typeface="Wingdings" pitchFamily="2" charset="2"/>
            </a:endParaRPr>
          </a:p>
        </p:txBody>
      </p:sp>
      <p:sp>
        <p:nvSpPr>
          <p:cNvPr id="5" name="Rectangle 4"/>
          <p:cNvSpPr>
            <a:spLocks noChangeArrowheads="1"/>
          </p:cNvSpPr>
          <p:nvPr/>
        </p:nvSpPr>
        <p:spPr bwMode="auto">
          <a:xfrm>
            <a:off x="485775" y="3917950"/>
            <a:ext cx="61737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2</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ASA | ABA | CA</a:t>
            </a:r>
          </a:p>
          <a:p>
            <a:pPr lvl="1" algn="l">
              <a:buFont typeface="Arial" charset="0"/>
              <a:buChar char="•"/>
            </a:pPr>
            <a:r>
              <a:rPr lang="en-US" altLang="en-US">
                <a:solidFill>
                  <a:schemeClr val="accent2"/>
                </a:solidFill>
                <a:sym typeface="Wingdings" pitchFamily="2" charset="2"/>
              </a:rPr>
              <a:t>A AB | B </a:t>
            </a:r>
          </a:p>
          <a:p>
            <a:pPr lvl="1" algn="l">
              <a:buFont typeface="Arial" charset="0"/>
              <a:buChar char="•"/>
            </a:pPr>
            <a:r>
              <a:rPr lang="en-US" altLang="en-US">
                <a:solidFill>
                  <a:schemeClr val="accent2"/>
                </a:solidFill>
                <a:sym typeface="Wingdings" pitchFamily="2" charset="2"/>
              </a:rPr>
              <a:t>B  BS </a:t>
            </a:r>
            <a:r>
              <a:rPr lang="en-CA" altLang="en-US">
                <a:solidFill>
                  <a:schemeClr val="accent2"/>
                </a:solidFill>
                <a:sym typeface="Wingdings" pitchFamily="2" charset="2"/>
              </a:rPr>
              <a:t>| AC</a:t>
            </a:r>
          </a:p>
          <a:p>
            <a:pPr lvl="1" algn="l">
              <a:buFont typeface="Arial" charset="0"/>
              <a:buChar char="•"/>
            </a:pPr>
            <a:r>
              <a:rPr lang="en-CA" altLang="en-US">
                <a:solidFill>
                  <a:schemeClr val="accent2"/>
                </a:solidFill>
                <a:sym typeface="Wingdings" pitchFamily="2" charset="2"/>
              </a:rPr>
              <a:t>C  CSA | CAS | BAB  </a:t>
            </a:r>
            <a:endParaRPr lang="en-US" altLang="en-US">
              <a:solidFill>
                <a:schemeClr val="accent2"/>
              </a:solidFill>
            </a:endParaRPr>
          </a:p>
        </p:txBody>
      </p:sp>
      <p:sp>
        <p:nvSpPr>
          <p:cNvPr id="6" name="Rectangle 5"/>
          <p:cNvSpPr>
            <a:spLocks noChangeArrowheads="1"/>
          </p:cNvSpPr>
          <p:nvPr/>
        </p:nvSpPr>
        <p:spPr bwMode="auto">
          <a:xfrm>
            <a:off x="414338" y="6073775"/>
            <a:ext cx="790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olidFill>
                  <a:schemeClr val="accent2"/>
                </a:solidFill>
                <a:sym typeface="Wingdings" pitchFamily="2" charset="2"/>
              </a:rPr>
              <a:t>G</a:t>
            </a:r>
            <a:r>
              <a:rPr lang="en-CA" altLang="en-US">
                <a:sym typeface="Wingdings" pitchFamily="2" charset="2"/>
              </a:rPr>
              <a:t> generates some string   </a:t>
            </a:r>
            <a:r>
              <a:rPr lang="en-CA" altLang="en-US">
                <a:solidFill>
                  <a:srgbClr val="FF0000"/>
                </a:solidFill>
                <a:sym typeface="Wingdings" pitchFamily="2" charset="2"/>
              </a:rPr>
              <a:t>iff</a:t>
            </a:r>
            <a:r>
              <a:rPr lang="en-CA" altLang="en-US">
                <a:sym typeface="Wingdings" pitchFamily="2" charset="2"/>
              </a:rPr>
              <a:t>   </a:t>
            </a:r>
            <a:r>
              <a:rPr lang="en-CA" altLang="en-US">
                <a:solidFill>
                  <a:schemeClr val="accent2"/>
                </a:solidFill>
                <a:sym typeface="Wingdings" pitchFamily="2" charset="2"/>
              </a:rPr>
              <a:t>G</a:t>
            </a:r>
            <a:r>
              <a:rPr lang="en-US" altLang="en-US" baseline="-25000">
                <a:solidFill>
                  <a:schemeClr val="accent2"/>
                </a:solidFill>
              </a:rPr>
              <a:t>2</a:t>
            </a:r>
            <a:r>
              <a:rPr lang="en-CA" altLang="en-US">
                <a:sym typeface="Wingdings" pitchFamily="2" charset="2"/>
              </a:rPr>
              <a:t> generates </a:t>
            </a:r>
            <a:r>
              <a:rPr lang="el-GR" altLang="en-US">
                <a:solidFill>
                  <a:schemeClr val="accent2"/>
                </a:solidFill>
                <a:sym typeface="Wingdings" pitchFamily="2" charset="2"/>
              </a:rPr>
              <a:t>ε</a:t>
            </a:r>
            <a:r>
              <a:rPr lang="en-CA" altLang="en-US">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CA" dirty="0">
                <a:solidFill>
                  <a:schemeClr val="tx2"/>
                </a:solidFill>
                <a:effectLst>
                  <a:outerShdw blurRad="38100" dist="38100" dir="2700000" algn="tl">
                    <a:srgbClr val="000000"/>
                  </a:outerShdw>
                </a:effectLst>
              </a:rPr>
              <a:t>CFG G Generates Some String</a:t>
            </a:r>
            <a:endParaRPr lang="en-US" dirty="0">
              <a:solidFill>
                <a:schemeClr val="tx2"/>
              </a:solidFill>
              <a:effectLst>
                <a:outerShdw blurRad="38100" dist="38100" dir="2700000" algn="tl">
                  <a:srgbClr val="000000"/>
                </a:outerShdw>
              </a:effectLst>
            </a:endParaRPr>
          </a:p>
        </p:txBody>
      </p:sp>
      <p:sp>
        <p:nvSpPr>
          <p:cNvPr id="4" name="Rectangle 3"/>
          <p:cNvSpPr>
            <a:spLocks noChangeArrowheads="1"/>
          </p:cNvSpPr>
          <p:nvPr/>
        </p:nvSpPr>
        <p:spPr bwMode="auto">
          <a:xfrm>
            <a:off x="323850" y="2459038"/>
            <a:ext cx="8280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sym typeface="Wingdings" pitchFamily="2" charset="2"/>
              </a:rPr>
              <a:t>Does </a:t>
            </a:r>
            <a:r>
              <a:rPr lang="en-CA" altLang="en-US">
                <a:solidFill>
                  <a:schemeClr val="accent2"/>
                </a:solidFill>
                <a:sym typeface="Wingdings" pitchFamily="2" charset="2"/>
              </a:rPr>
              <a:t>G</a:t>
            </a:r>
            <a:r>
              <a:rPr lang="en-US" altLang="en-US" baseline="-25000">
                <a:solidFill>
                  <a:schemeClr val="accent2"/>
                </a:solidFill>
              </a:rPr>
              <a:t>2</a:t>
            </a:r>
            <a:r>
              <a:rPr lang="en-CA" altLang="en-US">
                <a:sym typeface="Wingdings" pitchFamily="2" charset="2"/>
              </a:rPr>
              <a:t> generate </a:t>
            </a:r>
            <a:r>
              <a:rPr lang="el-GR" altLang="en-US">
                <a:solidFill>
                  <a:schemeClr val="accent2"/>
                </a:solidFill>
                <a:sym typeface="Wingdings" pitchFamily="2" charset="2"/>
              </a:rPr>
              <a:t>ε</a:t>
            </a:r>
            <a:r>
              <a:rPr lang="en-CA" altLang="en-US">
                <a:sym typeface="Wingdings" pitchFamily="2" charset="2"/>
              </a:rPr>
              <a:t>?</a:t>
            </a:r>
          </a:p>
          <a:p>
            <a:pPr algn="l">
              <a:buFont typeface="Arial" charset="0"/>
              <a:buChar char="•"/>
            </a:pPr>
            <a:r>
              <a:rPr lang="en-CA" altLang="en-US">
                <a:sym typeface="Wingdings" pitchFamily="2" charset="2"/>
              </a:rPr>
              <a:t>The number non-terminals in our string </a:t>
            </a:r>
          </a:p>
          <a:p>
            <a:pPr algn="l"/>
            <a:r>
              <a:rPr lang="en-CA" altLang="en-US">
                <a:sym typeface="Wingdings" pitchFamily="2" charset="2"/>
              </a:rPr>
              <a:t>  never goes down</a:t>
            </a:r>
          </a:p>
          <a:p>
            <a:pPr algn="l">
              <a:buFont typeface="Arial" charset="0"/>
              <a:buChar char="•"/>
            </a:pPr>
            <a:r>
              <a:rPr lang="en-CA" altLang="en-US">
                <a:solidFill>
                  <a:schemeClr val="accent2"/>
                </a:solidFill>
                <a:sym typeface="Wingdings" pitchFamily="2" charset="2"/>
              </a:rPr>
              <a:t>G</a:t>
            </a:r>
            <a:r>
              <a:rPr lang="en-US" altLang="en-US" baseline="-25000">
                <a:solidFill>
                  <a:schemeClr val="accent2"/>
                </a:solidFill>
              </a:rPr>
              <a:t>2</a:t>
            </a:r>
            <a:r>
              <a:rPr lang="en-CA" altLang="en-US">
                <a:sym typeface="Wingdings" pitchFamily="2" charset="2"/>
              </a:rPr>
              <a:t> does not generate </a:t>
            </a:r>
            <a:r>
              <a:rPr lang="el-GR" altLang="en-US">
                <a:solidFill>
                  <a:schemeClr val="accent2"/>
                </a:solidFill>
                <a:sym typeface="Wingdings" pitchFamily="2" charset="2"/>
              </a:rPr>
              <a:t>ε</a:t>
            </a:r>
            <a:r>
              <a:rPr lang="en-CA" altLang="en-US">
                <a:sym typeface="Wingdings" pitchFamily="2" charset="2"/>
              </a:rPr>
              <a:t>.</a:t>
            </a:r>
          </a:p>
          <a:p>
            <a:pPr marL="0" lvl="1" algn="l">
              <a:buFont typeface="Arial" charset="0"/>
              <a:buChar char="•"/>
            </a:pPr>
            <a:r>
              <a:rPr lang="en-CA" altLang="en-US">
                <a:sym typeface="Wingdings" pitchFamily="2" charset="2"/>
              </a:rPr>
              <a:t>Hence, </a:t>
            </a:r>
            <a:r>
              <a:rPr lang="en-CA" altLang="en-US">
                <a:solidFill>
                  <a:schemeClr val="accent2"/>
                </a:solidFill>
                <a:sym typeface="Wingdings" pitchFamily="2" charset="2"/>
              </a:rPr>
              <a:t>G </a:t>
            </a:r>
            <a:r>
              <a:rPr lang="en-CA" altLang="en-US">
                <a:sym typeface="Wingdings" pitchFamily="2" charset="2"/>
              </a:rPr>
              <a:t>does not generate any strings</a:t>
            </a:r>
            <a:r>
              <a:rPr lang="en-CA" altLang="en-US">
                <a:solidFill>
                  <a:srgbClr val="FF0000"/>
                </a:solidFill>
                <a:sym typeface="Wingdings" pitchFamily="2" charset="2"/>
              </a:rPr>
              <a:t>!</a:t>
            </a:r>
            <a:r>
              <a:rPr lang="en-CA" altLang="en-US">
                <a:sym typeface="Wingdings" pitchFamily="2" charset="2"/>
              </a:rPr>
              <a:t>  </a:t>
            </a:r>
          </a:p>
        </p:txBody>
      </p:sp>
      <p:sp>
        <p:nvSpPr>
          <p:cNvPr id="5" name="Rectangle 4"/>
          <p:cNvSpPr>
            <a:spLocks noChangeArrowheads="1"/>
          </p:cNvSpPr>
          <p:nvPr/>
        </p:nvSpPr>
        <p:spPr bwMode="auto">
          <a:xfrm>
            <a:off x="485775" y="317500"/>
            <a:ext cx="61737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rPr>
              <a:t>G</a:t>
            </a:r>
            <a:r>
              <a:rPr lang="en-US" altLang="en-US" baseline="-25000">
                <a:solidFill>
                  <a:schemeClr val="accent2"/>
                </a:solidFill>
              </a:rPr>
              <a:t>2</a:t>
            </a:r>
            <a:r>
              <a:rPr lang="en-US" altLang="en-US">
                <a:solidFill>
                  <a:schemeClr val="accent2"/>
                </a:solidFill>
              </a:rPr>
              <a:t> = </a:t>
            </a:r>
          </a:p>
          <a:p>
            <a:pPr lvl="1" algn="l">
              <a:buFont typeface="Arial" charset="0"/>
              <a:buChar char="•"/>
            </a:pPr>
            <a:r>
              <a:rPr lang="en-US" altLang="en-US">
                <a:solidFill>
                  <a:schemeClr val="accent2"/>
                </a:solidFill>
              </a:rPr>
              <a:t>S </a:t>
            </a:r>
            <a:r>
              <a:rPr lang="en-US" altLang="en-US">
                <a:solidFill>
                  <a:schemeClr val="accent2"/>
                </a:solidFill>
                <a:sym typeface="Wingdings" pitchFamily="2" charset="2"/>
              </a:rPr>
              <a:t> ASA | ABA | CA</a:t>
            </a:r>
          </a:p>
          <a:p>
            <a:pPr lvl="1" algn="l">
              <a:buFont typeface="Arial" charset="0"/>
              <a:buChar char="•"/>
            </a:pPr>
            <a:r>
              <a:rPr lang="en-US" altLang="en-US">
                <a:solidFill>
                  <a:schemeClr val="accent2"/>
                </a:solidFill>
                <a:sym typeface="Wingdings" pitchFamily="2" charset="2"/>
              </a:rPr>
              <a:t>A AB | B </a:t>
            </a:r>
          </a:p>
          <a:p>
            <a:pPr lvl="1" algn="l">
              <a:buFont typeface="Arial" charset="0"/>
              <a:buChar char="•"/>
            </a:pPr>
            <a:r>
              <a:rPr lang="en-US" altLang="en-US">
                <a:solidFill>
                  <a:schemeClr val="accent2"/>
                </a:solidFill>
                <a:sym typeface="Wingdings" pitchFamily="2" charset="2"/>
              </a:rPr>
              <a:t>B  BS |</a:t>
            </a:r>
            <a:r>
              <a:rPr lang="en-CA" altLang="en-US">
                <a:solidFill>
                  <a:schemeClr val="accent2"/>
                </a:solidFill>
                <a:sym typeface="Wingdings" pitchFamily="2" charset="2"/>
              </a:rPr>
              <a:t> AC</a:t>
            </a:r>
          </a:p>
          <a:p>
            <a:pPr lvl="1" algn="l">
              <a:buFont typeface="Arial" charset="0"/>
              <a:buChar char="•"/>
            </a:pPr>
            <a:r>
              <a:rPr lang="en-CA" altLang="en-US">
                <a:solidFill>
                  <a:schemeClr val="accent2"/>
                </a:solidFill>
                <a:sym typeface="Wingdings" pitchFamily="2" charset="2"/>
              </a:rPr>
              <a:t>C  CSA | CAS | BAB  </a:t>
            </a:r>
            <a:endParaRPr lang="en-US"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6"/>
          <p:cNvSpPr txBox="1">
            <a:spLocks noChangeArrowheads="1"/>
          </p:cNvSpPr>
          <p:nvPr/>
        </p:nvSpPr>
        <p:spPr bwMode="auto">
          <a:xfrm>
            <a:off x="144463" y="673100"/>
            <a:ext cx="867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Halting Problem = {&lt;M,I&gt; | M halts on I} is undecidable</a:t>
            </a:r>
          </a:p>
        </p:txBody>
      </p:sp>
      <p:sp>
        <p:nvSpPr>
          <p:cNvPr id="121859" name="Text Box 6"/>
          <p:cNvSpPr txBox="1">
            <a:spLocks noChangeArrowheads="1"/>
          </p:cNvSpPr>
          <p:nvPr/>
        </p:nvSpPr>
        <p:spPr bwMode="auto">
          <a:xfrm>
            <a:off x="481013" y="1844675"/>
            <a:ext cx="8986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{&lt;G,I&gt; | CFG generates I}</a:t>
            </a:r>
          </a:p>
          <a:p>
            <a:pPr algn="l">
              <a:buFont typeface="Arial" charset="0"/>
              <a:buChar char="•"/>
            </a:pPr>
            <a:r>
              <a:rPr lang="en-US" altLang="en-US" sz="2400"/>
              <a:t>{&lt;G&gt; | CFG G generates every string}</a:t>
            </a:r>
          </a:p>
          <a:p>
            <a:pPr algn="l">
              <a:buFont typeface="Arial" charset="0"/>
              <a:buChar char="•"/>
            </a:pPr>
            <a:r>
              <a:rPr lang="en-US" altLang="en-US" sz="2400"/>
              <a:t>{&lt;G&gt; | CFG G generates no string}</a:t>
            </a:r>
          </a:p>
          <a:p>
            <a:pPr algn="l">
              <a:buFont typeface="Arial" charset="0"/>
              <a:buChar char="•"/>
            </a:pPr>
            <a:r>
              <a:rPr lang="en-US" altLang="en-US" sz="2400"/>
              <a:t>{&lt;G,G’&gt; | L(G) = L(G’)}</a:t>
            </a:r>
          </a:p>
        </p:txBody>
      </p:sp>
      <p:sp>
        <p:nvSpPr>
          <p:cNvPr id="121860" name="Rectangle 18"/>
          <p:cNvSpPr>
            <a:spLocks noChangeArrowheads="1"/>
          </p:cNvSpPr>
          <p:nvPr/>
        </p:nvSpPr>
        <p:spPr bwMode="auto">
          <a:xfrm>
            <a:off x="179388" y="1417638"/>
            <a:ext cx="202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Will prove: </a:t>
            </a:r>
          </a:p>
        </p:txBody>
      </p:sp>
      <p:sp>
        <p:nvSpPr>
          <p:cNvPr id="121861" name="Rectangle 20"/>
          <p:cNvSpPr>
            <a:spLocks noChangeArrowheads="1"/>
          </p:cNvSpPr>
          <p:nvPr/>
        </p:nvSpPr>
        <p:spPr bwMode="auto">
          <a:xfrm>
            <a:off x="1908175" y="5013325"/>
            <a:ext cx="480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cs typeface="Times New Roman" pitchFamily="18" charset="0"/>
              </a:rPr>
              <a:t>≥</a:t>
            </a:r>
            <a:r>
              <a:rPr lang="en-US" altLang="en-US" sz="2400" baseline="-25000"/>
              <a:t>comp</a:t>
            </a:r>
            <a:r>
              <a:rPr lang="en-US" altLang="en-US" sz="2400"/>
              <a:t> {&lt;M,I&gt; | M halts on I}</a:t>
            </a:r>
          </a:p>
        </p:txBody>
      </p:sp>
      <p:sp>
        <p:nvSpPr>
          <p:cNvPr id="121862" name="Text Box 6"/>
          <p:cNvSpPr txBox="1">
            <a:spLocks noChangeArrowheads="1"/>
          </p:cNvSpPr>
          <p:nvPr/>
        </p:nvSpPr>
        <p:spPr bwMode="auto">
          <a:xfrm>
            <a:off x="1239838" y="5661025"/>
            <a:ext cx="683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Hence, all are undecidable!</a:t>
            </a:r>
          </a:p>
        </p:txBody>
      </p:sp>
      <p:sp>
        <p:nvSpPr>
          <p:cNvPr id="121863" name="TextBox 7"/>
          <p:cNvSpPr txBox="1">
            <a:spLocks noChangeArrowheads="1"/>
          </p:cNvSpPr>
          <p:nvPr/>
        </p:nvSpPr>
        <p:spPr bwMode="auto">
          <a:xfrm>
            <a:off x="8243888" y="2874963"/>
            <a:ext cx="3603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4400">
                <a:solidFill>
                  <a:srgbClr val="FF0000"/>
                </a:solidFill>
              </a:rPr>
              <a:t>?</a:t>
            </a:r>
          </a:p>
        </p:txBody>
      </p:sp>
      <p:sp>
        <p:nvSpPr>
          <p:cNvPr id="121864" name="TextBox 8"/>
          <p:cNvSpPr txBox="1">
            <a:spLocks noChangeArrowheads="1"/>
          </p:cNvSpPr>
          <p:nvPr/>
        </p:nvSpPr>
        <p:spPr bwMode="auto">
          <a:xfrm>
            <a:off x="6084888" y="18446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O(n</a:t>
            </a:r>
            <a:r>
              <a:rPr lang="en-CA" altLang="en-US" sz="2400" baseline="30000"/>
              <a:t>3</a:t>
            </a:r>
            <a:r>
              <a:rPr lang="en-CA" altLang="en-US" sz="2400"/>
              <a:t>) time</a:t>
            </a:r>
          </a:p>
        </p:txBody>
      </p:sp>
      <p:sp>
        <p:nvSpPr>
          <p:cNvPr id="121865" name="TextBox 9"/>
          <p:cNvSpPr txBox="1">
            <a:spLocks noChangeArrowheads="1"/>
          </p:cNvSpPr>
          <p:nvPr/>
        </p:nvSpPr>
        <p:spPr bwMode="auto">
          <a:xfrm>
            <a:off x="6075363" y="2222500"/>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Undecidable</a:t>
            </a:r>
          </a:p>
        </p:txBody>
      </p:sp>
      <p:sp>
        <p:nvSpPr>
          <p:cNvPr id="11" name="TextBox 10"/>
          <p:cNvSpPr txBox="1">
            <a:spLocks noChangeArrowheads="1"/>
          </p:cNvSpPr>
          <p:nvPr/>
        </p:nvSpPr>
        <p:spPr bwMode="auto">
          <a:xfrm>
            <a:off x="6084888" y="26066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O(~n) time</a:t>
            </a:r>
          </a:p>
        </p:txBody>
      </p:sp>
      <p:sp>
        <p:nvSpPr>
          <p:cNvPr id="12" name="TextBox 11"/>
          <p:cNvSpPr txBox="1">
            <a:spLocks noChangeArrowheads="1"/>
          </p:cNvSpPr>
          <p:nvPr/>
        </p:nvSpPr>
        <p:spPr bwMode="auto">
          <a:xfrm>
            <a:off x="6046788" y="2976563"/>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Undecidable</a:t>
            </a:r>
          </a:p>
        </p:txBody>
      </p:sp>
      <p:sp>
        <p:nvSpPr>
          <p:cNvPr id="1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L(G) = L(G’)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216775" y="2513013"/>
            <a:ext cx="1800225" cy="2882900"/>
            <a:chOff x="4194" y="1993"/>
            <a:chExt cx="1422" cy="2207"/>
          </a:xfrm>
        </p:grpSpPr>
        <p:pic>
          <p:nvPicPr>
            <p:cNvPr id="122903"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22904"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&lt;G&gt;</a:t>
            </a:r>
          </a:p>
        </p:txBody>
      </p:sp>
      <p:grpSp>
        <p:nvGrpSpPr>
          <p:cNvPr id="3" name="Group 32"/>
          <p:cNvGrpSpPr>
            <a:grpSpLocks/>
          </p:cNvGrpSpPr>
          <p:nvPr/>
        </p:nvGrpSpPr>
        <p:grpSpPr bwMode="auto">
          <a:xfrm>
            <a:off x="1905000" y="2513013"/>
            <a:ext cx="1800225" cy="2903537"/>
            <a:chOff x="4194" y="1993"/>
            <a:chExt cx="1422" cy="2198"/>
          </a:xfrm>
        </p:grpSpPr>
        <p:pic>
          <p:nvPicPr>
            <p:cNvPr id="122901"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22902"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5616575"/>
            <a:ext cx="3600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{&lt;G&gt; | CFG G generates</a:t>
            </a:r>
            <a:br>
              <a:rPr lang="en-US" altLang="en-US" sz="2400"/>
            </a:br>
            <a:r>
              <a:rPr lang="en-US" altLang="en-US" sz="2400"/>
              <a:t>            every string}</a:t>
            </a:r>
            <a:endParaRPr lang="en-US" altLang="en-US" sz="2400">
              <a:cs typeface="Times New Roman" pitchFamily="18" charset="0"/>
            </a:endParaRPr>
          </a:p>
        </p:txBody>
      </p:sp>
      <p:sp>
        <p:nvSpPr>
          <p:cNvPr id="50190" name="Rectangle 14"/>
          <p:cNvSpPr>
            <a:spLocks noChangeArrowheads="1"/>
          </p:cNvSpPr>
          <p:nvPr/>
        </p:nvSpPr>
        <p:spPr bwMode="auto">
          <a:xfrm>
            <a:off x="5768975" y="5589588"/>
            <a:ext cx="3803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{&lt;G,G’&gt; | L(G) = L(G’)}</a:t>
            </a:r>
          </a:p>
        </p:txBody>
      </p:sp>
      <p:sp>
        <p:nvSpPr>
          <p:cNvPr id="5" name="Text Box 6"/>
          <p:cNvSpPr txBox="1">
            <a:spLocks noChangeArrowheads="1"/>
          </p:cNvSpPr>
          <p:nvPr/>
        </p:nvSpPr>
        <p:spPr bwMode="auto">
          <a:xfrm>
            <a:off x="-44450" y="533400"/>
            <a:ext cx="6129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{&lt;G&gt; | CFG G generates every string}</a:t>
            </a:r>
            <a:endParaRPr lang="en-US" altLang="en-US" sz="2400">
              <a:cs typeface="Times New Roman" pitchFamily="18" charset="0"/>
            </a:endParaRPr>
          </a:p>
        </p:txBody>
      </p:sp>
      <p:sp>
        <p:nvSpPr>
          <p:cNvPr id="50192" name="Rectangle 16"/>
          <p:cNvSpPr>
            <a:spLocks noChangeArrowheads="1"/>
          </p:cNvSpPr>
          <p:nvPr/>
        </p:nvSpPr>
        <p:spPr bwMode="auto">
          <a:xfrm>
            <a:off x="4802188" y="549275"/>
            <a:ext cx="4017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cs typeface="Times New Roman" pitchFamily="18" charset="0"/>
              </a:rPr>
              <a:t>≤  </a:t>
            </a:r>
            <a:r>
              <a:rPr lang="en-US" altLang="en-US" sz="2400"/>
              <a:t>{&lt;G,G’&gt; | L(G) = L(G’)}</a:t>
            </a:r>
          </a:p>
        </p:txBody>
      </p:sp>
      <p:grpSp>
        <p:nvGrpSpPr>
          <p:cNvPr id="6" name="Group 17"/>
          <p:cNvGrpSpPr>
            <a:grpSpLocks/>
          </p:cNvGrpSpPr>
          <p:nvPr/>
        </p:nvGrpSpPr>
        <p:grpSpPr bwMode="auto">
          <a:xfrm>
            <a:off x="1258888" y="1470025"/>
            <a:ext cx="4105275" cy="1385888"/>
            <a:chOff x="793" y="926"/>
            <a:chExt cx="2586" cy="873"/>
          </a:xfrm>
        </p:grpSpPr>
        <p:sp>
          <p:nvSpPr>
            <p:cNvPr id="122899"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122900" name="Rectangle 19"/>
            <p:cNvSpPr>
              <a:spLocks noChangeArrowheads="1"/>
            </p:cNvSpPr>
            <p:nvPr/>
          </p:nvSpPr>
          <p:spPr bwMode="auto">
            <a:xfrm>
              <a:off x="793" y="926"/>
              <a:ext cx="258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i="1">
                  <a:solidFill>
                    <a:srgbClr val="FF0000"/>
                  </a:solidFill>
                </a:rPr>
                <a:t>Yes</a:t>
              </a:r>
              <a:r>
                <a:rPr lang="en-US" altLang="en-US" sz="2400"/>
                <a:t>, G generates every string</a:t>
              </a:r>
            </a:p>
          </p:txBody>
        </p:sp>
      </p:grpSp>
      <p:grpSp>
        <p:nvGrpSpPr>
          <p:cNvPr id="7" name="Group 24"/>
          <p:cNvGrpSpPr>
            <a:grpSpLocks/>
          </p:cNvGrpSpPr>
          <p:nvPr/>
        </p:nvGrpSpPr>
        <p:grpSpPr bwMode="auto">
          <a:xfrm>
            <a:off x="3968750" y="2606675"/>
            <a:ext cx="2971800" cy="1612900"/>
            <a:chOff x="3969173" y="2606675"/>
            <a:chExt cx="2971052" cy="1612900"/>
          </a:xfrm>
        </p:grpSpPr>
        <p:sp>
          <p:nvSpPr>
            <p:cNvPr id="122897" name="Text Box 35"/>
            <p:cNvSpPr txBox="1">
              <a:spLocks noChangeArrowheads="1"/>
            </p:cNvSpPr>
            <p:nvPr/>
          </p:nvSpPr>
          <p:spPr bwMode="auto">
            <a:xfrm>
              <a:off x="4503919" y="2606675"/>
              <a:ext cx="1525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&lt;G,G’&gt;</a:t>
              </a:r>
            </a:p>
          </p:txBody>
        </p:sp>
        <p:sp>
          <p:nvSpPr>
            <p:cNvPr id="122898" name="Line 36"/>
            <p:cNvSpPr>
              <a:spLocks noChangeShapeType="1"/>
            </p:cNvSpPr>
            <p:nvPr/>
          </p:nvSpPr>
          <p:spPr bwMode="auto">
            <a:xfrm>
              <a:off x="3969173" y="4219575"/>
              <a:ext cx="2971052"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grpSp>
      <p:sp>
        <p:nvSpPr>
          <p:cNvPr id="57362" name="Text Box 35"/>
          <p:cNvSpPr txBox="1">
            <a:spLocks noChangeArrowheads="1"/>
          </p:cNvSpPr>
          <p:nvPr/>
        </p:nvSpPr>
        <p:spPr bwMode="auto">
          <a:xfrm>
            <a:off x="3484563" y="2947988"/>
            <a:ext cx="2471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G’ =</a:t>
            </a:r>
          </a:p>
          <a:p>
            <a:pPr lvl="1" algn="l">
              <a:buFont typeface="Arial" charset="0"/>
              <a:buChar char="•"/>
            </a:pPr>
            <a:r>
              <a:rPr lang="en-US" altLang="en-US" sz="2400"/>
              <a:t>S </a:t>
            </a:r>
            <a:r>
              <a:rPr lang="en-US" altLang="en-US" sz="2400">
                <a:sym typeface="Wingdings" pitchFamily="2" charset="2"/>
              </a:rPr>
              <a:t> AS | </a:t>
            </a:r>
            <a:r>
              <a:rPr lang="el-GR" altLang="en-US" sz="2400">
                <a:sym typeface="Wingdings" pitchFamily="2" charset="2"/>
              </a:rPr>
              <a:t>ε</a:t>
            </a:r>
            <a:endParaRPr lang="en-CA" altLang="en-US" sz="2400">
              <a:sym typeface="Wingdings" pitchFamily="2" charset="2"/>
            </a:endParaRPr>
          </a:p>
          <a:p>
            <a:pPr lvl="1" algn="l">
              <a:buFont typeface="Arial" charset="0"/>
              <a:buChar char="•"/>
            </a:pPr>
            <a:r>
              <a:rPr lang="en-CA" altLang="en-US" sz="2400">
                <a:sym typeface="Wingdings" pitchFamily="2" charset="2"/>
              </a:rPr>
              <a:t>A  0| 1</a:t>
            </a:r>
          </a:p>
        </p:txBody>
      </p:sp>
      <p:grpSp>
        <p:nvGrpSpPr>
          <p:cNvPr id="8" name="Group 23"/>
          <p:cNvGrpSpPr>
            <a:grpSpLocks/>
          </p:cNvGrpSpPr>
          <p:nvPr/>
        </p:nvGrpSpPr>
        <p:grpSpPr bwMode="auto">
          <a:xfrm>
            <a:off x="3683000" y="4349750"/>
            <a:ext cx="3257550" cy="519113"/>
            <a:chOff x="3683000" y="4855321"/>
            <a:chExt cx="3257815" cy="519110"/>
          </a:xfrm>
        </p:grpSpPr>
        <p:sp>
          <p:nvSpPr>
            <p:cNvPr id="122895" name="Line 41"/>
            <p:cNvSpPr>
              <a:spLocks noChangeShapeType="1"/>
            </p:cNvSpPr>
            <p:nvPr/>
          </p:nvSpPr>
          <p:spPr bwMode="auto">
            <a:xfrm flipH="1">
              <a:off x="3683000" y="5374431"/>
              <a:ext cx="3257815"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22896" name="Rectangle 23"/>
            <p:cNvSpPr>
              <a:spLocks noChangeArrowheads="1"/>
            </p:cNvSpPr>
            <p:nvPr/>
          </p:nvSpPr>
          <p:spPr bwMode="auto">
            <a:xfrm>
              <a:off x="3707904" y="4855321"/>
              <a:ext cx="276883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rgbClr val="FF0000"/>
                  </a:solidFill>
                </a:rPr>
                <a:t>Yes</a:t>
              </a:r>
              <a:r>
                <a:rPr lang="en-US" altLang="en-US" sz="2400"/>
                <a:t>, L(G) = L(G’)</a:t>
              </a:r>
            </a:p>
          </p:txBody>
        </p:sp>
      </p:grpSp>
      <p:sp>
        <p:nvSpPr>
          <p:cNvPr id="26"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L(G) = L(G’)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0192"/>
                                        </p:tgtEl>
                                        <p:attrNameLst>
                                          <p:attrName>style.visibility</p:attrName>
                                        </p:attrNameLst>
                                      </p:cBhvr>
                                      <p:to>
                                        <p:strVal val="visible"/>
                                      </p:to>
                                    </p:set>
                                    <p:anim calcmode="lin" valueType="num">
                                      <p:cBhvr additive="base">
                                        <p:cTn id="7" dur="500" fill="hold"/>
                                        <p:tgtEl>
                                          <p:spTgt spid="50192"/>
                                        </p:tgtEl>
                                        <p:attrNameLst>
                                          <p:attrName>ppt_x</p:attrName>
                                        </p:attrNameLst>
                                      </p:cBhvr>
                                      <p:tavLst>
                                        <p:tav tm="0">
                                          <p:val>
                                            <p:strVal val="1+#ppt_w/2"/>
                                          </p:val>
                                        </p:tav>
                                        <p:tav tm="100000">
                                          <p:val>
                                            <p:strVal val="#ppt_x"/>
                                          </p:val>
                                        </p:tav>
                                      </p:tavLst>
                                    </p:anim>
                                    <p:anim calcmode="lin" valueType="num">
                                      <p:cBhvr additive="base">
                                        <p:cTn id="8" dur="500" fill="hold"/>
                                        <p:tgtEl>
                                          <p:spTgt spid="501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190"/>
                                        </p:tgtEl>
                                        <p:attrNameLst>
                                          <p:attrName>style.visibility</p:attrName>
                                        </p:attrNameLst>
                                      </p:cBhvr>
                                      <p:to>
                                        <p:strVal val="visible"/>
                                      </p:to>
                                    </p:set>
                                    <p:anim calcmode="lin" valueType="num">
                                      <p:cBhvr additive="base">
                                        <p:cTn id="23" dur="500" fill="hold"/>
                                        <p:tgtEl>
                                          <p:spTgt spid="50190"/>
                                        </p:tgtEl>
                                        <p:attrNameLst>
                                          <p:attrName>ppt_x</p:attrName>
                                        </p:attrNameLst>
                                      </p:cBhvr>
                                      <p:tavLst>
                                        <p:tav tm="0">
                                          <p:val>
                                            <p:strVal val="#ppt_x"/>
                                          </p:val>
                                        </p:tav>
                                        <p:tav tm="100000">
                                          <p:val>
                                            <p:strVal val="#ppt_x"/>
                                          </p:val>
                                        </p:tav>
                                      </p:tavLst>
                                    </p:anim>
                                    <p:anim calcmode="lin" valueType="num">
                                      <p:cBhvr additive="base">
                                        <p:cTn id="24"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376838"/>
                                        </p:tgtEl>
                                        <p:attrNameLst>
                                          <p:attrName>style.visibility</p:attrName>
                                        </p:attrNameLst>
                                      </p:cBhvr>
                                      <p:to>
                                        <p:strVal val="visible"/>
                                      </p:to>
                                    </p:set>
                                    <p:anim calcmode="lin" valueType="num">
                                      <p:cBhvr additive="base">
                                        <p:cTn id="39" dur="500" fill="hold"/>
                                        <p:tgtEl>
                                          <p:spTgt spid="376838"/>
                                        </p:tgtEl>
                                        <p:attrNameLst>
                                          <p:attrName>ppt_x</p:attrName>
                                        </p:attrNameLst>
                                      </p:cBhvr>
                                      <p:tavLst>
                                        <p:tav tm="0">
                                          <p:val>
                                            <p:strVal val="0-#ppt_w/2"/>
                                          </p:val>
                                        </p:tav>
                                        <p:tav tm="100000">
                                          <p:val>
                                            <p:strVal val="#ppt_x"/>
                                          </p:val>
                                        </p:tav>
                                      </p:tavLst>
                                    </p:anim>
                                    <p:anim calcmode="lin" valueType="num">
                                      <p:cBhvr additive="base">
                                        <p:cTn id="40" dur="500" fill="hold"/>
                                        <p:tgtEl>
                                          <p:spTgt spid="3768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376871"/>
                                        </p:tgtEl>
                                        <p:attrNameLst>
                                          <p:attrName>style.visibility</p:attrName>
                                        </p:attrNameLst>
                                      </p:cBhvr>
                                      <p:to>
                                        <p:strVal val="visible"/>
                                      </p:to>
                                    </p:set>
                                    <p:anim calcmode="lin" valueType="num">
                                      <p:cBhvr additive="base">
                                        <p:cTn id="43" dur="500" fill="hold"/>
                                        <p:tgtEl>
                                          <p:spTgt spid="376871"/>
                                        </p:tgtEl>
                                        <p:attrNameLst>
                                          <p:attrName>ppt_x</p:attrName>
                                        </p:attrNameLst>
                                      </p:cBhvr>
                                      <p:tavLst>
                                        <p:tav tm="0">
                                          <p:val>
                                            <p:strVal val="0-#ppt_w/2"/>
                                          </p:val>
                                        </p:tav>
                                        <p:tav tm="100000">
                                          <p:val>
                                            <p:strVal val="#ppt_x"/>
                                          </p:val>
                                        </p:tav>
                                      </p:tavLst>
                                    </p:anim>
                                    <p:anim calcmode="lin" valueType="num">
                                      <p:cBhvr additive="base">
                                        <p:cTn id="44"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7362"/>
                                        </p:tgtEl>
                                        <p:attrNameLst>
                                          <p:attrName>style.visibility</p:attrName>
                                        </p:attrNameLst>
                                      </p:cBhvr>
                                      <p:to>
                                        <p:strVal val="visible"/>
                                      </p:to>
                                    </p:set>
                                    <p:anim calcmode="lin" valueType="num">
                                      <p:cBhvr additive="base">
                                        <p:cTn id="55" dur="500" fill="hold"/>
                                        <p:tgtEl>
                                          <p:spTgt spid="57362"/>
                                        </p:tgtEl>
                                        <p:attrNameLst>
                                          <p:attrName>ppt_x</p:attrName>
                                        </p:attrNameLst>
                                      </p:cBhvr>
                                      <p:tavLst>
                                        <p:tav tm="0">
                                          <p:val>
                                            <p:strVal val="0-#ppt_w/2"/>
                                          </p:val>
                                        </p:tav>
                                        <p:tav tm="100000">
                                          <p:val>
                                            <p:strVal val="#ppt_x"/>
                                          </p:val>
                                        </p:tav>
                                      </p:tavLst>
                                    </p:anim>
                                    <p:anim calcmode="lin" valueType="num">
                                      <p:cBhvr additive="base">
                                        <p:cTn id="56" dur="500" fill="hold"/>
                                        <p:tgtEl>
                                          <p:spTgt spid="5736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1+#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6"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1+#ppt_w/2"/>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376871" grpId="0" animBg="1"/>
      <p:bldP spid="4" grpId="0" autoUpdateAnimBg="0"/>
      <p:bldP spid="50190" grpId="0"/>
      <p:bldP spid="5" grpId="0"/>
      <p:bldP spid="50192" grpId="0"/>
      <p:bldP spid="573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sp>
        <p:nvSpPr>
          <p:cNvPr id="13315" name="Rectangle 3"/>
          <p:cNvSpPr>
            <a:spLocks noChangeArrowheads="1"/>
          </p:cNvSpPr>
          <p:nvPr/>
        </p:nvSpPr>
        <p:spPr bwMode="auto">
          <a:xfrm>
            <a:off x="2895600" y="500063"/>
            <a:ext cx="313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i="1">
                <a:solidFill>
                  <a:srgbClr val="FFC000"/>
                </a:solidFill>
              </a:rPr>
              <a:t>P</a:t>
            </a:r>
            <a:r>
              <a:rPr lang="en-US" altLang="en-US" sz="3200" i="1" baseline="-25000">
                <a:solidFill>
                  <a:srgbClr val="FFC000"/>
                </a:solidFill>
              </a:rPr>
              <a:t>alg</a:t>
            </a:r>
            <a:r>
              <a:rPr lang="en-US" altLang="en-US" sz="3200">
                <a:solidFill>
                  <a:srgbClr val="FFC000"/>
                </a:solidFill>
              </a:rPr>
              <a:t> </a:t>
            </a:r>
            <a:r>
              <a:rPr lang="en-US" altLang="en-US" sz="3200">
                <a:solidFill>
                  <a:srgbClr val="00FFCC"/>
                </a:solidFill>
              </a:rPr>
              <a:t>≤</a:t>
            </a:r>
            <a:r>
              <a:rPr lang="en-CA" altLang="en-US" sz="3200" baseline="-25000">
                <a:solidFill>
                  <a:srgbClr val="00FFCC"/>
                </a:solidFill>
              </a:rPr>
              <a:t>comp</a:t>
            </a:r>
            <a:r>
              <a:rPr lang="en-CA" altLang="en-US" sz="3200">
                <a:solidFill>
                  <a:srgbClr val="00FFCC"/>
                </a:solidFill>
              </a:rPr>
              <a:t> </a:t>
            </a:r>
            <a:r>
              <a:rPr lang="en-US" altLang="en-US" sz="3200" i="1">
                <a:solidFill>
                  <a:srgbClr val="FFC000"/>
                </a:solidFill>
              </a:rPr>
              <a:t>P</a:t>
            </a:r>
            <a:r>
              <a:rPr lang="en-US" altLang="en-US" sz="3200" i="1" baseline="-25000">
                <a:solidFill>
                  <a:srgbClr val="FFC000"/>
                </a:solidFill>
              </a:rPr>
              <a:t>oracle</a:t>
            </a:r>
            <a:endParaRPr lang="en-US" altLang="en-US" sz="3200" i="1">
              <a:solidFill>
                <a:srgbClr val="FFC000"/>
              </a:solidFill>
            </a:endParaRPr>
          </a:p>
        </p:txBody>
      </p:sp>
      <p:grpSp>
        <p:nvGrpSpPr>
          <p:cNvPr id="13316" name="Group 1"/>
          <p:cNvGrpSpPr>
            <a:grpSpLocks/>
          </p:cNvGrpSpPr>
          <p:nvPr/>
        </p:nvGrpSpPr>
        <p:grpSpPr bwMode="auto">
          <a:xfrm>
            <a:off x="6175375" y="333375"/>
            <a:ext cx="2357438" cy="2735263"/>
            <a:chOff x="1192368" y="3789040"/>
            <a:chExt cx="2357281" cy="2736304"/>
          </a:xfrm>
        </p:grpSpPr>
        <p:sp>
          <p:nvSpPr>
            <p:cNvPr id="13366" name="Rectangle 19"/>
            <p:cNvSpPr>
              <a:spLocks noChangeArrowheads="1"/>
            </p:cNvSpPr>
            <p:nvPr/>
          </p:nvSpPr>
          <p:spPr bwMode="auto">
            <a:xfrm>
              <a:off x="1192368" y="3789040"/>
              <a:ext cx="1182609"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oracle</a:t>
              </a:r>
              <a:endParaRPr lang="en-US" altLang="en-US" sz="2400" i="1" baseline="30000">
                <a:solidFill>
                  <a:srgbClr val="FFC000"/>
                </a:solidFill>
                <a:sym typeface="Wingdings" pitchFamily="2" charset="2"/>
              </a:endParaRPr>
            </a:p>
          </p:txBody>
        </p:sp>
        <p:sp>
          <p:nvSpPr>
            <p:cNvPr id="13367"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13317" name="Group 46"/>
          <p:cNvGrpSpPr>
            <a:grpSpLocks/>
          </p:cNvGrpSpPr>
          <p:nvPr/>
        </p:nvGrpSpPr>
        <p:grpSpPr bwMode="auto">
          <a:xfrm>
            <a:off x="468313" y="188913"/>
            <a:ext cx="2355850" cy="2735262"/>
            <a:chOff x="1192368" y="3789040"/>
            <a:chExt cx="2357281" cy="2736304"/>
          </a:xfrm>
        </p:grpSpPr>
        <p:sp>
          <p:nvSpPr>
            <p:cNvPr id="13363" name="Rectangle 19"/>
            <p:cNvSpPr>
              <a:spLocks noChangeArrowheads="1"/>
            </p:cNvSpPr>
            <p:nvPr/>
          </p:nvSpPr>
          <p:spPr bwMode="auto">
            <a:xfrm>
              <a:off x="1192368" y="3789040"/>
              <a:ext cx="919720"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alg</a:t>
              </a:r>
              <a:endParaRPr lang="en-US" altLang="en-US" sz="2400" i="1" baseline="30000">
                <a:solidFill>
                  <a:srgbClr val="FFC000"/>
                </a:solidFill>
                <a:sym typeface="Wingdings" pitchFamily="2" charset="2"/>
              </a:endParaRPr>
            </a:p>
          </p:txBody>
        </p:sp>
        <p:sp>
          <p:nvSpPr>
            <p:cNvPr id="13364"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3365" name="Rectangle 19"/>
            <p:cNvSpPr>
              <a:spLocks noChangeArrowheads="1"/>
            </p:cNvSpPr>
            <p:nvPr/>
          </p:nvSpPr>
          <p:spPr bwMode="auto">
            <a:xfrm>
              <a:off x="1980246" y="5075405"/>
              <a:ext cx="1310483"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p>
          </p:txBody>
        </p:sp>
      </p:grpSp>
      <p:grpSp>
        <p:nvGrpSpPr>
          <p:cNvPr id="13318" name="Group 5"/>
          <p:cNvGrpSpPr>
            <a:grpSpLocks/>
          </p:cNvGrpSpPr>
          <p:nvPr/>
        </p:nvGrpSpPr>
        <p:grpSpPr bwMode="auto">
          <a:xfrm>
            <a:off x="107950" y="4679950"/>
            <a:ext cx="1447800" cy="2133600"/>
            <a:chOff x="2013" y="2206"/>
            <a:chExt cx="679" cy="1010"/>
          </a:xfrm>
        </p:grpSpPr>
        <p:sp>
          <p:nvSpPr>
            <p:cNvPr id="13348"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349" name="Group 7"/>
            <p:cNvGrpSpPr>
              <a:grpSpLocks/>
            </p:cNvGrpSpPr>
            <p:nvPr/>
          </p:nvGrpSpPr>
          <p:grpSpPr bwMode="auto">
            <a:xfrm>
              <a:off x="2013" y="2206"/>
              <a:ext cx="339" cy="1010"/>
              <a:chOff x="240" y="2880"/>
              <a:chExt cx="339" cy="1010"/>
            </a:xfrm>
          </p:grpSpPr>
          <p:sp>
            <p:nvSpPr>
              <p:cNvPr id="13350"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1"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2"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3"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4"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5"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6"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7"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3358"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3359"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3360"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3361"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13362"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sp>
        <p:nvSpPr>
          <p:cNvPr id="70" name="AutoShape 38"/>
          <p:cNvSpPr>
            <a:spLocks noChangeArrowheads="1"/>
          </p:cNvSpPr>
          <p:nvPr/>
        </p:nvSpPr>
        <p:spPr bwMode="auto">
          <a:xfrm>
            <a:off x="1692275" y="5630863"/>
            <a:ext cx="4838700" cy="1227137"/>
          </a:xfrm>
          <a:prstGeom prst="wedgeRoundRectCallout">
            <a:avLst>
              <a:gd name="adj1" fmla="val -56856"/>
              <a:gd name="adj2" fmla="val -31009"/>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400" i="1">
                <a:solidFill>
                  <a:schemeClr val="accent2"/>
                </a:solidFill>
                <a:latin typeface="Times New Roman" pitchFamily="18" charset="0"/>
                <a:cs typeface="Times New Roman" pitchFamily="18" charset="0"/>
              </a:rPr>
              <a:t>Alg</a:t>
            </a:r>
            <a:r>
              <a:rPr lang="en-US" altLang="en-US" sz="2400" i="1" baseline="-25000">
                <a:solidFill>
                  <a:srgbClr val="FFC000"/>
                </a:solidFill>
                <a:latin typeface="Times New Roman" pitchFamily="18" charset="0"/>
                <a:cs typeface="Times New Roman" pitchFamily="18" charset="0"/>
              </a:rPr>
              <a:t>oracle</a:t>
            </a:r>
            <a:r>
              <a:rPr lang="en-US" altLang="en-US" sz="2400">
                <a:latin typeface="Times New Roman" pitchFamily="18" charset="0"/>
                <a:cs typeface="Times New Roman" pitchFamily="18" charset="0"/>
              </a:rPr>
              <a:t> gives the yes/no answer for his input </a:t>
            </a:r>
            <a:r>
              <a:rPr lang="en-US" altLang="en-US" sz="2400" i="1">
                <a:solidFill>
                  <a:schemeClr val="accent2"/>
                </a:solidFill>
                <a:latin typeface="Times New Roman" pitchFamily="18" charset="0"/>
                <a:cs typeface="Times New Roman" pitchFamily="18" charset="0"/>
              </a:rPr>
              <a:t>I</a:t>
            </a:r>
            <a:r>
              <a:rPr lang="en-US" altLang="en-US" sz="2400" i="1" baseline="-25000">
                <a:solidFill>
                  <a:srgbClr val="FFC000"/>
                </a:solidFill>
                <a:latin typeface="Times New Roman" pitchFamily="18" charset="0"/>
                <a:cs typeface="Times New Roman" pitchFamily="18" charset="0"/>
              </a:rPr>
              <a:t>oracle</a:t>
            </a:r>
            <a:r>
              <a:rPr lang="en-US" altLang="en-US" sz="2400">
                <a:latin typeface="Times New Roman" pitchFamily="18" charset="0"/>
                <a:cs typeface="Times New Roman" pitchFamily="18" charset="0"/>
              </a:rPr>
              <a:t>. </a:t>
            </a:r>
            <a:br>
              <a:rPr lang="en-US" altLang="en-US" sz="2400">
                <a:latin typeface="Times New Roman" pitchFamily="18" charset="0"/>
                <a:cs typeface="Times New Roman" pitchFamily="18" charset="0"/>
              </a:rPr>
            </a:br>
            <a:endParaRPr lang="en-US" altLang="en-US" sz="2400" i="1">
              <a:latin typeface="Times New Roman" pitchFamily="18" charset="0"/>
              <a:cs typeface="Times New Roman" pitchFamily="18" charset="0"/>
            </a:endParaRPr>
          </a:p>
        </p:txBody>
      </p:sp>
      <p:grpSp>
        <p:nvGrpSpPr>
          <p:cNvPr id="13320" name="Group 76"/>
          <p:cNvGrpSpPr>
            <a:grpSpLocks/>
          </p:cNvGrpSpPr>
          <p:nvPr/>
        </p:nvGrpSpPr>
        <p:grpSpPr bwMode="auto">
          <a:xfrm>
            <a:off x="4932363" y="3427413"/>
            <a:ext cx="4464050" cy="1433512"/>
            <a:chOff x="5004048" y="3427828"/>
            <a:chExt cx="4464496" cy="1433533"/>
          </a:xfrm>
        </p:grpSpPr>
        <p:grpSp>
          <p:nvGrpSpPr>
            <p:cNvPr id="13341" name="Group 77"/>
            <p:cNvGrpSpPr>
              <a:grpSpLocks/>
            </p:cNvGrpSpPr>
            <p:nvPr/>
          </p:nvGrpSpPr>
          <p:grpSpPr bwMode="auto">
            <a:xfrm>
              <a:off x="6366415" y="3427828"/>
              <a:ext cx="959888" cy="1433533"/>
              <a:chOff x="6357480" y="3212777"/>
              <a:chExt cx="1194641" cy="2116259"/>
            </a:xfrm>
          </p:grpSpPr>
          <p:pic>
            <p:nvPicPr>
              <p:cNvPr id="13346" name="Picture 8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480" y="3212777"/>
                <a:ext cx="1194641" cy="1297614"/>
              </a:xfrm>
              <a:prstGeom prst="rect">
                <a:avLst/>
              </a:prstGeom>
              <a:solidFill>
                <a:schemeClr val="bg2"/>
              </a:solidFill>
              <a:ln w="9525">
                <a:solidFill>
                  <a:schemeClr val="tx1"/>
                </a:solidFill>
                <a:miter lim="800000"/>
                <a:headEnd/>
                <a:tailEnd/>
              </a:ln>
            </p:spPr>
          </p:pic>
          <p:sp>
            <p:nvSpPr>
              <p:cNvPr id="13347" name="Text Box 4"/>
              <p:cNvSpPr txBox="1">
                <a:spLocks noChangeArrowheads="1"/>
              </p:cNvSpPr>
              <p:nvPr/>
            </p:nvSpPr>
            <p:spPr bwMode="auto">
              <a:xfrm>
                <a:off x="6357286" y="4511125"/>
                <a:ext cx="1195444" cy="817911"/>
              </a:xfrm>
              <a:prstGeom prst="rect">
                <a:avLst/>
              </a:prstGeom>
              <a:solidFill>
                <a:schemeClr val="bg2"/>
              </a:solidFill>
              <a:ln w="12700" cap="sq">
                <a:solidFill>
                  <a:schemeClr val="tx1"/>
                </a:solidFill>
                <a:miter lim="800000"/>
                <a:headEnd type="none" w="sm" len="sm"/>
                <a:tailEnd type="none" w="sm" len="sm"/>
              </a:ln>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Given</a:t>
                </a:r>
                <a:r>
                  <a:rPr lang="en-US" altLang="en-US" sz="1800">
                    <a:solidFill>
                      <a:schemeClr val="accent2"/>
                    </a:solidFill>
                  </a:rPr>
                  <a:t/>
                </a:r>
                <a:br>
                  <a:rPr lang="en-US" altLang="en-US" sz="1800">
                    <a:solidFill>
                      <a:schemeClr val="accent2"/>
                    </a:solidFill>
                  </a:rPr>
                </a:br>
                <a:r>
                  <a:rPr lang="en-US" altLang="en-US" sz="1800">
                    <a:solidFill>
                      <a:schemeClr val="accent2"/>
                    </a:solidFill>
                  </a:rPr>
                  <a:t>Alg</a:t>
                </a:r>
                <a:r>
                  <a:rPr lang="en-US" altLang="en-US" sz="1800" i="1" baseline="-25000">
                    <a:solidFill>
                      <a:srgbClr val="FFC000"/>
                    </a:solidFill>
                  </a:rPr>
                  <a:t>oracle</a:t>
                </a:r>
                <a:endParaRPr lang="en-US" altLang="en-US" sz="1800" i="1" baseline="-25000">
                  <a:solidFill>
                    <a:srgbClr val="FFC000"/>
                  </a:solidFill>
                  <a:sym typeface="Wingdings" pitchFamily="2" charset="2"/>
                </a:endParaRPr>
              </a:p>
            </p:txBody>
          </p:sp>
        </p:grpSp>
        <p:cxnSp>
          <p:nvCxnSpPr>
            <p:cNvPr id="13342" name="Straight Arrow Connector 78"/>
            <p:cNvCxnSpPr>
              <a:cxnSpLocks noChangeShapeType="1"/>
            </p:cNvCxnSpPr>
            <p:nvPr/>
          </p:nvCxnSpPr>
          <p:spPr bwMode="auto">
            <a:xfrm>
              <a:off x="7398311"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3343" name="Straight Arrow Connector 79"/>
            <p:cNvCxnSpPr>
              <a:cxnSpLocks noChangeShapeType="1"/>
            </p:cNvCxnSpPr>
            <p:nvPr/>
          </p:nvCxnSpPr>
          <p:spPr bwMode="auto">
            <a:xfrm>
              <a:off x="5886143"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3344" name="Rectangle 80"/>
            <p:cNvSpPr>
              <a:spLocks noChangeArrowheads="1"/>
            </p:cNvSpPr>
            <p:nvPr/>
          </p:nvSpPr>
          <p:spPr bwMode="auto">
            <a:xfrm>
              <a:off x="7572880" y="3789783"/>
              <a:ext cx="189566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i="1" baseline="-25000">
                  <a:solidFill>
                    <a:srgbClr val="FFC000"/>
                  </a:solidFill>
                </a:rPr>
                <a:t>oracle</a:t>
              </a:r>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3345" name="Rectangle 81"/>
            <p:cNvSpPr>
              <a:spLocks noChangeArrowheads="1"/>
            </p:cNvSpPr>
            <p:nvPr/>
          </p:nvSpPr>
          <p:spPr bwMode="auto">
            <a:xfrm>
              <a:off x="5004048" y="3805659"/>
              <a:ext cx="107484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endParaRPr lang="en-US" altLang="en-US" sz="2000" i="1" baseline="-25000">
                <a:solidFill>
                  <a:srgbClr val="FFC000"/>
                </a:solidFill>
                <a:sym typeface="Wingdings" pitchFamily="2" charset="2"/>
              </a:endParaRPr>
            </a:p>
          </p:txBody>
        </p:sp>
      </p:grpSp>
      <p:sp>
        <p:nvSpPr>
          <p:cNvPr id="13321" name="Rectangle 70"/>
          <p:cNvSpPr>
            <a:spLocks noChangeArrowheads="1"/>
          </p:cNvSpPr>
          <p:nvPr/>
        </p:nvSpPr>
        <p:spPr bwMode="auto">
          <a:xfrm>
            <a:off x="1331913" y="3827463"/>
            <a:ext cx="312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baseline="-25000">
                <a:solidFill>
                  <a:srgbClr val="FFC000"/>
                </a:solidFill>
                <a:sym typeface="Wingdings" pitchFamily="2" charset="2"/>
              </a:rPr>
              <a:t> </a:t>
            </a:r>
            <a:r>
              <a:rPr lang="en-US" altLang="en-US" sz="2000">
                <a:sym typeface="Wingdings" pitchFamily="2" charset="2"/>
              </a:rPr>
              <a:t>=</a:t>
            </a:r>
            <a:r>
              <a:rPr lang="en-US" altLang="en-US" sz="2000">
                <a:solidFill>
                  <a:schemeClr val="accent2"/>
                </a:solidFill>
                <a:sym typeface="Wingdings" pitchFamily="2" charset="2"/>
              </a:rPr>
              <a:t> </a:t>
            </a:r>
            <a:r>
              <a:rPr lang="en-US" altLang="en-US" sz="2000">
                <a:solidFill>
                  <a:srgbClr val="FF33CC"/>
                </a:solidFill>
                <a:sym typeface="Wingdings" pitchFamily="2" charset="2"/>
              </a:rPr>
              <a:t>InstanceMap</a:t>
            </a:r>
            <a:r>
              <a:rPr lang="en-US" altLang="en-US" sz="2000" i="1">
                <a:solidFill>
                  <a:srgbClr val="FF33CC"/>
                </a:solidFill>
                <a:sym typeface="Wingdings" pitchFamily="2" charset="2"/>
              </a:rPr>
              <a:t>(</a:t>
            </a:r>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r>
              <a:rPr lang="en-US" altLang="en-US" sz="2000" i="1">
                <a:solidFill>
                  <a:srgbClr val="FF33CC"/>
                </a:solidFill>
                <a:sym typeface="Wingdings" pitchFamily="2" charset="2"/>
              </a:rPr>
              <a:t>)</a:t>
            </a:r>
            <a:endParaRPr lang="en-US" altLang="en-US" sz="2000" i="1" baseline="30000">
              <a:solidFill>
                <a:srgbClr val="FF33CC"/>
              </a:solidFill>
              <a:sym typeface="Wingdings" pitchFamily="2" charset="2"/>
            </a:endParaRPr>
          </a:p>
        </p:txBody>
      </p:sp>
      <p:grpSp>
        <p:nvGrpSpPr>
          <p:cNvPr id="13322" name="Group 71"/>
          <p:cNvGrpSpPr>
            <a:grpSpLocks/>
          </p:cNvGrpSpPr>
          <p:nvPr/>
        </p:nvGrpSpPr>
        <p:grpSpPr bwMode="auto">
          <a:xfrm>
            <a:off x="34925" y="3209925"/>
            <a:ext cx="9901238" cy="2667000"/>
            <a:chOff x="35496" y="3210315"/>
            <a:chExt cx="9900733" cy="2666957"/>
          </a:xfrm>
        </p:grpSpPr>
        <p:grpSp>
          <p:nvGrpSpPr>
            <p:cNvPr id="13333" name="Group 72"/>
            <p:cNvGrpSpPr>
              <a:grpSpLocks/>
            </p:cNvGrpSpPr>
            <p:nvPr/>
          </p:nvGrpSpPr>
          <p:grpSpPr bwMode="auto">
            <a:xfrm>
              <a:off x="1115616" y="3210315"/>
              <a:ext cx="7953699" cy="2294126"/>
              <a:chOff x="1115616" y="3210315"/>
              <a:chExt cx="7953699" cy="2294126"/>
            </a:xfrm>
          </p:grpSpPr>
          <p:sp>
            <p:nvSpPr>
              <p:cNvPr id="13338" name="Rectangle 87"/>
              <p:cNvSpPr>
                <a:spLocks noChangeArrowheads="1"/>
              </p:cNvSpPr>
              <p:nvPr/>
            </p:nvSpPr>
            <p:spPr bwMode="auto">
              <a:xfrm>
                <a:off x="1121291" y="3235715"/>
                <a:ext cx="7948207" cy="2268501"/>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pic>
            <p:nvPicPr>
              <p:cNvPr id="13339" name="Picture 9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949" y="3210315"/>
                <a:ext cx="595041" cy="646331"/>
              </a:xfrm>
              <a:prstGeom prst="rect">
                <a:avLst/>
              </a:prstGeom>
              <a:solidFill>
                <a:schemeClr val="bg2"/>
              </a:solidFill>
              <a:ln w="9525">
                <a:solidFill>
                  <a:schemeClr val="tx1"/>
                </a:solidFill>
                <a:miter lim="800000"/>
                <a:headEnd/>
                <a:tailEnd/>
              </a:ln>
            </p:spPr>
          </p:pic>
          <p:sp>
            <p:nvSpPr>
              <p:cNvPr id="13340" name="Text Box 4"/>
              <p:cNvSpPr txBox="1">
                <a:spLocks noChangeArrowheads="1"/>
              </p:cNvSpPr>
              <p:nvPr/>
            </p:nvSpPr>
            <p:spPr bwMode="auto">
              <a:xfrm>
                <a:off x="1114941" y="3210315"/>
                <a:ext cx="874668" cy="646103"/>
              </a:xfrm>
              <a:prstGeom prst="rect">
                <a:avLst/>
              </a:prstGeom>
              <a:solidFill>
                <a:schemeClr val="bg2"/>
              </a:solidFill>
              <a:ln w="12700" cap="sq">
                <a:solidFill>
                  <a:schemeClr val="tx1"/>
                </a:solidFill>
                <a:miter lim="800000"/>
                <a:headEnd type="none" w="sm" len="sm"/>
                <a:tailEnd type="none" w="sm" len="sm"/>
              </a:ln>
            </p:spPr>
            <p:txBody>
              <a:bodyPr lIns="0"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Build</a:t>
                </a:r>
                <a:br>
                  <a:rPr lang="en-US" altLang="en-US" sz="1800">
                    <a:solidFill>
                      <a:schemeClr val="tx2"/>
                    </a:solidFill>
                  </a:rPr>
                </a:br>
                <a:r>
                  <a:rPr lang="en-US" altLang="en-US" sz="1800">
                    <a:solidFill>
                      <a:schemeClr val="accent2"/>
                    </a:solidFill>
                  </a:rPr>
                  <a:t>Alg</a:t>
                </a:r>
                <a:r>
                  <a:rPr lang="en-US" altLang="en-US" sz="1800" baseline="-25000">
                    <a:solidFill>
                      <a:schemeClr val="accent2"/>
                    </a:solidFill>
                  </a:rPr>
                  <a:t>Alg</a:t>
                </a:r>
                <a:endParaRPr lang="en-US" altLang="en-US" sz="1800">
                  <a:solidFill>
                    <a:schemeClr val="accent2"/>
                  </a:solidFill>
                </a:endParaRPr>
              </a:p>
            </p:txBody>
          </p:sp>
        </p:grpSp>
        <p:cxnSp>
          <p:nvCxnSpPr>
            <p:cNvPr id="13334" name="Straight Arrow Connector 73"/>
            <p:cNvCxnSpPr>
              <a:cxnSpLocks noChangeShapeType="1"/>
            </p:cNvCxnSpPr>
            <p:nvPr/>
          </p:nvCxnSpPr>
          <p:spPr bwMode="auto">
            <a:xfrm>
              <a:off x="7308304" y="5677217"/>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3335" name="Straight Arrow Connector 84"/>
            <p:cNvCxnSpPr>
              <a:cxnSpLocks noChangeShapeType="1"/>
            </p:cNvCxnSpPr>
            <p:nvPr/>
          </p:nvCxnSpPr>
          <p:spPr bwMode="auto">
            <a:xfrm>
              <a:off x="692156" y="4093041"/>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3336" name="Rectangle 85"/>
            <p:cNvSpPr>
              <a:spLocks noChangeArrowheads="1"/>
            </p:cNvSpPr>
            <p:nvPr/>
          </p:nvSpPr>
          <p:spPr bwMode="auto">
            <a:xfrm>
              <a:off x="7510653" y="5477228"/>
              <a:ext cx="2425576"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baseline="-25000">
                  <a:solidFill>
                    <a:schemeClr val="accent2"/>
                  </a:solidFill>
                </a:rPr>
                <a:t>alg</a:t>
              </a:r>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3337" name="Rectangle 86"/>
            <p:cNvSpPr>
              <a:spLocks noChangeArrowheads="1"/>
            </p:cNvSpPr>
            <p:nvPr/>
          </p:nvSpPr>
          <p:spPr bwMode="auto">
            <a:xfrm>
              <a:off x="35496" y="3861180"/>
              <a:ext cx="847682"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endParaRPr lang="en-US" altLang="en-US" sz="2000" i="1" baseline="30000">
                <a:solidFill>
                  <a:schemeClr val="accent2"/>
                </a:solidFill>
                <a:sym typeface="Wingdings" pitchFamily="2" charset="2"/>
              </a:endParaRPr>
            </a:p>
          </p:txBody>
        </p:sp>
      </p:grpSp>
      <p:sp>
        <p:nvSpPr>
          <p:cNvPr id="95" name="Rectangle 94"/>
          <p:cNvSpPr>
            <a:spLocks noChangeArrowheads="1"/>
          </p:cNvSpPr>
          <p:nvPr/>
        </p:nvSpPr>
        <p:spPr bwMode="auto">
          <a:xfrm>
            <a:off x="6588125" y="4797425"/>
            <a:ext cx="3130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ym typeface="Wingdings" pitchFamily="2" charset="2"/>
              </a:rPr>
              <a:t>Return same answer yesyes no no</a:t>
            </a:r>
            <a:endParaRPr lang="en-US" altLang="en-US" sz="2000" baseline="30000">
              <a:sym typeface="Wingdings" pitchFamily="2" charset="2"/>
            </a:endParaRPr>
          </a:p>
        </p:txBody>
      </p:sp>
      <p:grpSp>
        <p:nvGrpSpPr>
          <p:cNvPr id="13324" name="Group 6"/>
          <p:cNvGrpSpPr>
            <a:grpSpLocks/>
          </p:cNvGrpSpPr>
          <p:nvPr/>
        </p:nvGrpSpPr>
        <p:grpSpPr bwMode="auto">
          <a:xfrm>
            <a:off x="1841500" y="1157288"/>
            <a:ext cx="5343525" cy="658812"/>
            <a:chOff x="1841861" y="1156682"/>
            <a:chExt cx="5342709" cy="659055"/>
          </a:xfrm>
        </p:grpSpPr>
        <p:sp>
          <p:nvSpPr>
            <p:cNvPr id="13331" name="Rectangle 95"/>
            <p:cNvSpPr>
              <a:spLocks noChangeArrowheads="1"/>
            </p:cNvSpPr>
            <p:nvPr/>
          </p:nvSpPr>
          <p:spPr bwMode="auto">
            <a:xfrm>
              <a:off x="3457689" y="1156682"/>
              <a:ext cx="1906297" cy="40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rgbClr val="FF33CC"/>
                  </a:solidFill>
                  <a:sym typeface="Wingdings" pitchFamily="2" charset="2"/>
                </a:rPr>
                <a:t>InstanceMap</a:t>
              </a:r>
              <a:endParaRPr lang="en-US" altLang="en-US" sz="2000" i="1" baseline="30000">
                <a:solidFill>
                  <a:srgbClr val="FF33CC"/>
                </a:solidFill>
                <a:sym typeface="Wingdings" pitchFamily="2" charset="2"/>
              </a:endParaRPr>
            </a:p>
          </p:txBody>
        </p:sp>
        <p:sp>
          <p:nvSpPr>
            <p:cNvPr id="13332" name="Freeform 2"/>
            <p:cNvSpPr>
              <a:spLocks/>
            </p:cNvSpPr>
            <p:nvPr/>
          </p:nvSpPr>
          <p:spPr bwMode="auto">
            <a:xfrm>
              <a:off x="1841861" y="1564819"/>
              <a:ext cx="5342709" cy="250918"/>
            </a:xfrm>
            <a:custGeom>
              <a:avLst/>
              <a:gdLst>
                <a:gd name="T0" fmla="*/ 0 w 5342709"/>
                <a:gd name="T1" fmla="*/ 120288 h 250914"/>
                <a:gd name="T2" fmla="*/ 2769327 w 5342709"/>
                <a:gd name="T3" fmla="*/ 2720 h 250914"/>
                <a:gd name="T4" fmla="*/ 5342709 w 5342709"/>
                <a:gd name="T5" fmla="*/ 250918 h 250914"/>
                <a:gd name="T6" fmla="*/ 0 60000 65536"/>
                <a:gd name="T7" fmla="*/ 0 60000 65536"/>
                <a:gd name="T8" fmla="*/ 0 60000 65536"/>
              </a:gdLst>
              <a:ahLst/>
              <a:cxnLst>
                <a:cxn ang="T6">
                  <a:pos x="T0" y="T1"/>
                </a:cxn>
                <a:cxn ang="T7">
                  <a:pos x="T2" y="T3"/>
                </a:cxn>
                <a:cxn ang="T8">
                  <a:pos x="T4" y="T5"/>
                </a:cxn>
              </a:cxnLst>
              <a:rect l="0" t="0" r="r" b="b"/>
              <a:pathLst>
                <a:path w="5342709" h="250914">
                  <a:moveTo>
                    <a:pt x="0" y="120286"/>
                  </a:moveTo>
                  <a:cubicBezTo>
                    <a:pt x="452846" y="96338"/>
                    <a:pt x="1878876" y="-19051"/>
                    <a:pt x="2769327" y="2720"/>
                  </a:cubicBezTo>
                  <a:cubicBezTo>
                    <a:pt x="3659778" y="24491"/>
                    <a:pt x="5342709" y="250914"/>
                    <a:pt x="5342709" y="250914"/>
                  </a:cubicBezTo>
                </a:path>
              </a:pathLst>
            </a:custGeom>
            <a:noFill/>
            <a:ln w="25400" cap="sq" cmpd="sng" algn="ctr">
              <a:solidFill>
                <a:srgbClr val="FF00FF"/>
              </a:solidFill>
              <a:prstDash val="solid"/>
              <a:round/>
              <a:headEnd type="none" w="sm" len="sm"/>
              <a:tailEnd type="stealth" w="lg" len="lg"/>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grpSp>
        <p:nvGrpSpPr>
          <p:cNvPr id="13325" name="Group 97"/>
          <p:cNvGrpSpPr>
            <a:grpSpLocks/>
          </p:cNvGrpSpPr>
          <p:nvPr/>
        </p:nvGrpSpPr>
        <p:grpSpPr bwMode="auto">
          <a:xfrm>
            <a:off x="6530975" y="806450"/>
            <a:ext cx="1741488" cy="2178050"/>
            <a:chOff x="6530455" y="807095"/>
            <a:chExt cx="1742303" cy="2176794"/>
          </a:xfrm>
        </p:grpSpPr>
        <p:sp>
          <p:nvSpPr>
            <p:cNvPr id="13327" name="Oval 98"/>
            <p:cNvSpPr>
              <a:spLocks noChangeArrowheads="1"/>
            </p:cNvSpPr>
            <p:nvPr/>
          </p:nvSpPr>
          <p:spPr bwMode="auto">
            <a:xfrm>
              <a:off x="6797280" y="1213261"/>
              <a:ext cx="1432595" cy="1397781"/>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3328" name="Rectangle 19"/>
            <p:cNvSpPr>
              <a:spLocks noChangeArrowheads="1"/>
            </p:cNvSpPr>
            <p:nvPr/>
          </p:nvSpPr>
          <p:spPr bwMode="auto">
            <a:xfrm>
              <a:off x="6962457" y="1619426"/>
              <a:ext cx="1310301" cy="36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yes</a:t>
              </a:r>
            </a:p>
          </p:txBody>
        </p:sp>
        <p:sp>
          <p:nvSpPr>
            <p:cNvPr id="13329" name="Rectangle 100"/>
            <p:cNvSpPr>
              <a:spLocks noChangeArrowheads="1"/>
            </p:cNvSpPr>
            <p:nvPr/>
          </p:nvSpPr>
          <p:spPr bwMode="auto">
            <a:xfrm>
              <a:off x="6530455" y="807095"/>
              <a:ext cx="1019652" cy="46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oracle</a:t>
              </a:r>
              <a:endParaRPr lang="en-CA" altLang="en-US" sz="2400"/>
            </a:p>
          </p:txBody>
        </p:sp>
        <p:sp>
          <p:nvSpPr>
            <p:cNvPr id="13330" name="Rectangle 19"/>
            <p:cNvSpPr>
              <a:spLocks noChangeArrowheads="1"/>
            </p:cNvSpPr>
            <p:nvPr/>
          </p:nvSpPr>
          <p:spPr bwMode="auto">
            <a:xfrm>
              <a:off x="6922752" y="2614215"/>
              <a:ext cx="1310300" cy="36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no</a:t>
              </a:r>
            </a:p>
          </p:txBody>
        </p:sp>
      </p:grpSp>
      <p:sp>
        <p:nvSpPr>
          <p:cNvPr id="4" name="Rectangle 3"/>
          <p:cNvSpPr>
            <a:spLocks noChangeArrowheads="1"/>
          </p:cNvSpPr>
          <p:nvPr/>
        </p:nvSpPr>
        <p:spPr bwMode="auto">
          <a:xfrm>
            <a:off x="1763713" y="64357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2400" i="1">
                <a:solidFill>
                  <a:schemeClr val="accent2"/>
                </a:solidFill>
                <a:cs typeface="Times New Roman" pitchFamily="18" charset="0"/>
              </a:rPr>
              <a:t>Alg</a:t>
            </a:r>
            <a:r>
              <a:rPr lang="en-US" altLang="en-US" sz="2400" i="1" baseline="-25000">
                <a:solidFill>
                  <a:srgbClr val="FFC000"/>
                </a:solidFill>
                <a:cs typeface="Times New Roman" pitchFamily="18" charset="0"/>
              </a:rPr>
              <a:t>alg</a:t>
            </a:r>
            <a:r>
              <a:rPr lang="en-US" altLang="en-US" sz="2400">
                <a:cs typeface="Times New Roman" pitchFamily="18" charset="0"/>
              </a:rPr>
              <a:t> returns the same answer. </a:t>
            </a:r>
            <a:endParaRPr lang="en-US" altLang="en-US" sz="2400" i="1">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fill="hold"/>
                                        <p:tgtEl>
                                          <p:spTgt spid="95"/>
                                        </p:tgtEl>
                                        <p:attrNameLst>
                                          <p:attrName>ppt_x</p:attrName>
                                        </p:attrNameLst>
                                      </p:cBhvr>
                                      <p:tavLst>
                                        <p:tav tm="0">
                                          <p:val>
                                            <p:strVal val="#ppt_x"/>
                                          </p:val>
                                        </p:tav>
                                        <p:tav tm="100000">
                                          <p:val>
                                            <p:strVal val="#ppt_x"/>
                                          </p:val>
                                        </p:tav>
                                      </p:tavLst>
                                    </p:anim>
                                    <p:anim calcmode="lin" valueType="num">
                                      <p:cBhvr additive="base">
                                        <p:cTn id="1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95" grpId="0"/>
      <p:bldP spid="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3"/>
          <p:cNvSpPr txBox="1">
            <a:spLocks noChangeArrowheads="1"/>
          </p:cNvSpPr>
          <p:nvPr/>
        </p:nvSpPr>
        <p:spPr bwMode="auto">
          <a:xfrm>
            <a:off x="2527300" y="115888"/>
            <a:ext cx="411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Context Free Grammars</a:t>
            </a:r>
          </a:p>
        </p:txBody>
      </p:sp>
      <p:sp>
        <p:nvSpPr>
          <p:cNvPr id="123907" name="Text Box 6"/>
          <p:cNvSpPr txBox="1">
            <a:spLocks noChangeArrowheads="1"/>
          </p:cNvSpPr>
          <p:nvPr/>
        </p:nvSpPr>
        <p:spPr bwMode="auto">
          <a:xfrm>
            <a:off x="144463" y="673100"/>
            <a:ext cx="867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Halting Problem = {&lt;M,I&gt; | M halts on I} is undecidable</a:t>
            </a:r>
          </a:p>
        </p:txBody>
      </p:sp>
      <p:sp>
        <p:nvSpPr>
          <p:cNvPr id="123908" name="Text Box 6"/>
          <p:cNvSpPr txBox="1">
            <a:spLocks noChangeArrowheads="1"/>
          </p:cNvSpPr>
          <p:nvPr/>
        </p:nvSpPr>
        <p:spPr bwMode="auto">
          <a:xfrm>
            <a:off x="481013" y="1844675"/>
            <a:ext cx="8986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{&lt;G,I&gt; | CFG generates I}</a:t>
            </a:r>
          </a:p>
          <a:p>
            <a:pPr algn="l">
              <a:buFont typeface="Arial" charset="0"/>
              <a:buChar char="•"/>
            </a:pPr>
            <a:r>
              <a:rPr lang="en-US" altLang="en-US" sz="2400"/>
              <a:t>{&lt;G&gt; | CFG G generates every string}</a:t>
            </a:r>
          </a:p>
          <a:p>
            <a:pPr algn="l">
              <a:buFont typeface="Arial" charset="0"/>
              <a:buChar char="•"/>
            </a:pPr>
            <a:r>
              <a:rPr lang="en-US" altLang="en-US" sz="2400"/>
              <a:t>{&lt;G&gt; | CFG G generates no string}</a:t>
            </a:r>
          </a:p>
          <a:p>
            <a:pPr algn="l">
              <a:buFont typeface="Arial" charset="0"/>
              <a:buChar char="•"/>
            </a:pPr>
            <a:r>
              <a:rPr lang="en-US" altLang="en-US" sz="2400"/>
              <a:t>{&lt;G,G’&gt; | L(G) = L(G’)}</a:t>
            </a:r>
          </a:p>
        </p:txBody>
      </p:sp>
      <p:sp>
        <p:nvSpPr>
          <p:cNvPr id="123909" name="Rectangle 18"/>
          <p:cNvSpPr>
            <a:spLocks noChangeArrowheads="1"/>
          </p:cNvSpPr>
          <p:nvPr/>
        </p:nvSpPr>
        <p:spPr bwMode="auto">
          <a:xfrm>
            <a:off x="179388" y="1417638"/>
            <a:ext cx="202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Will prove: </a:t>
            </a:r>
          </a:p>
        </p:txBody>
      </p:sp>
      <p:sp>
        <p:nvSpPr>
          <p:cNvPr id="123910" name="Rectangle 20"/>
          <p:cNvSpPr>
            <a:spLocks noChangeArrowheads="1"/>
          </p:cNvSpPr>
          <p:nvPr/>
        </p:nvSpPr>
        <p:spPr bwMode="auto">
          <a:xfrm>
            <a:off x="1908175" y="5013325"/>
            <a:ext cx="480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cs typeface="Times New Roman" pitchFamily="18" charset="0"/>
              </a:rPr>
              <a:t>≥</a:t>
            </a:r>
            <a:r>
              <a:rPr lang="en-US" altLang="en-US" sz="2400" baseline="-25000"/>
              <a:t>comp</a:t>
            </a:r>
            <a:r>
              <a:rPr lang="en-US" altLang="en-US" sz="2400"/>
              <a:t> {&lt;M,I&gt; | M halts on I}</a:t>
            </a:r>
          </a:p>
        </p:txBody>
      </p:sp>
      <p:sp>
        <p:nvSpPr>
          <p:cNvPr id="123911" name="Text Box 6"/>
          <p:cNvSpPr txBox="1">
            <a:spLocks noChangeArrowheads="1"/>
          </p:cNvSpPr>
          <p:nvPr/>
        </p:nvSpPr>
        <p:spPr bwMode="auto">
          <a:xfrm>
            <a:off x="1239838" y="5661025"/>
            <a:ext cx="683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Hence, all are undecidable!</a:t>
            </a:r>
          </a:p>
        </p:txBody>
      </p:sp>
      <p:sp>
        <p:nvSpPr>
          <p:cNvPr id="123912" name="TextBox 8"/>
          <p:cNvSpPr txBox="1">
            <a:spLocks noChangeArrowheads="1"/>
          </p:cNvSpPr>
          <p:nvPr/>
        </p:nvSpPr>
        <p:spPr bwMode="auto">
          <a:xfrm>
            <a:off x="6084888" y="18446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O(n</a:t>
            </a:r>
            <a:r>
              <a:rPr lang="en-CA" altLang="en-US" sz="2400" baseline="30000"/>
              <a:t>3</a:t>
            </a:r>
            <a:r>
              <a:rPr lang="en-CA" altLang="en-US" sz="2400"/>
              <a:t>) time</a:t>
            </a:r>
          </a:p>
        </p:txBody>
      </p:sp>
      <p:sp>
        <p:nvSpPr>
          <p:cNvPr id="123913" name="TextBox 9"/>
          <p:cNvSpPr txBox="1">
            <a:spLocks noChangeArrowheads="1"/>
          </p:cNvSpPr>
          <p:nvPr/>
        </p:nvSpPr>
        <p:spPr bwMode="auto">
          <a:xfrm>
            <a:off x="6075363" y="2222500"/>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Undecidable</a:t>
            </a:r>
          </a:p>
        </p:txBody>
      </p:sp>
      <p:sp>
        <p:nvSpPr>
          <p:cNvPr id="123914" name="TextBox 10"/>
          <p:cNvSpPr txBox="1">
            <a:spLocks noChangeArrowheads="1"/>
          </p:cNvSpPr>
          <p:nvPr/>
        </p:nvSpPr>
        <p:spPr bwMode="auto">
          <a:xfrm>
            <a:off x="6084888" y="26066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O(~n) time</a:t>
            </a:r>
          </a:p>
        </p:txBody>
      </p:sp>
      <p:sp>
        <p:nvSpPr>
          <p:cNvPr id="12" name="TextBox 11"/>
          <p:cNvSpPr txBox="1">
            <a:spLocks noChangeArrowheads="1"/>
          </p:cNvSpPr>
          <p:nvPr/>
        </p:nvSpPr>
        <p:spPr bwMode="auto">
          <a:xfrm>
            <a:off x="6046788" y="2976563"/>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Undecidable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3"/>
          <p:cNvSpPr txBox="1">
            <a:spLocks noChangeArrowheads="1"/>
          </p:cNvSpPr>
          <p:nvPr/>
        </p:nvSpPr>
        <p:spPr bwMode="auto">
          <a:xfrm>
            <a:off x="3338513" y="115888"/>
            <a:ext cx="2487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Game of Life</a:t>
            </a:r>
          </a:p>
        </p:txBody>
      </p:sp>
      <p:sp>
        <p:nvSpPr>
          <p:cNvPr id="124931" name="Rectangle 9"/>
          <p:cNvSpPr>
            <a:spLocks noChangeArrowheads="1"/>
          </p:cNvSpPr>
          <p:nvPr/>
        </p:nvSpPr>
        <p:spPr bwMode="auto">
          <a:xfrm>
            <a:off x="468313" y="620713"/>
            <a:ext cx="8675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The Game of Life:</a:t>
            </a:r>
          </a:p>
          <a:p>
            <a:pPr lvl="1" algn="l">
              <a:buFont typeface="Arial" charset="0"/>
              <a:buChar char="•"/>
            </a:pPr>
            <a:r>
              <a:rPr lang="en-CA" altLang="en-US"/>
              <a:t>Grid of square </a:t>
            </a:r>
            <a:r>
              <a:rPr lang="en-CA" altLang="en-US" i="1"/>
              <a:t>cells</a:t>
            </a:r>
            <a:r>
              <a:rPr lang="en-CA" altLang="en-US"/>
              <a:t>, each </a:t>
            </a:r>
            <a:r>
              <a:rPr lang="en-CA" altLang="en-US" i="1"/>
              <a:t>live</a:t>
            </a:r>
            <a:r>
              <a:rPr lang="en-CA" altLang="en-US"/>
              <a:t> or </a:t>
            </a:r>
            <a:r>
              <a:rPr lang="en-CA" altLang="en-US" i="1"/>
              <a:t>dead</a:t>
            </a:r>
            <a:r>
              <a:rPr lang="en-CA" altLang="en-US"/>
              <a:t>. </a:t>
            </a:r>
          </a:p>
          <a:p>
            <a:pPr lvl="1" algn="l">
              <a:buFont typeface="Arial" charset="0"/>
              <a:buChar char="•"/>
            </a:pPr>
            <a:r>
              <a:rPr lang="en-CA" altLang="en-US"/>
              <a:t>The initial pattern is the </a:t>
            </a:r>
            <a:r>
              <a:rPr lang="en-CA" altLang="en-US" i="1"/>
              <a:t>seed</a:t>
            </a:r>
            <a:r>
              <a:rPr lang="en-CA" altLang="en-US"/>
              <a:t> of the system. </a:t>
            </a:r>
          </a:p>
          <a:p>
            <a:pPr lvl="1" algn="l">
              <a:buFont typeface="Arial" charset="0"/>
              <a:buChar char="•"/>
            </a:pPr>
            <a:r>
              <a:rPr lang="en-CA" altLang="en-US"/>
              <a:t>At each step in time, </a:t>
            </a:r>
          </a:p>
          <a:p>
            <a:pPr lvl="2" algn="l">
              <a:buFont typeface="Arial" charset="0"/>
              <a:buChar char="•"/>
            </a:pPr>
            <a:r>
              <a:rPr lang="en-CA" altLang="en-US"/>
              <a:t>every live cell</a:t>
            </a:r>
          </a:p>
          <a:p>
            <a:pPr lvl="3" algn="l">
              <a:buFont typeface="Arial" charset="0"/>
              <a:buChar char="•"/>
            </a:pPr>
            <a:r>
              <a:rPr lang="en-CA" altLang="en-US"/>
              <a:t># live neighbours </a:t>
            </a:r>
            <a:r>
              <a:rPr lang="el-GR" altLang="en-US"/>
              <a:t>ϵ</a:t>
            </a:r>
            <a:r>
              <a:rPr lang="en-CA" altLang="en-US"/>
              <a:t> {2,3}   </a:t>
            </a:r>
            <a:r>
              <a:rPr lang="en-CA" altLang="en-US">
                <a:sym typeface="Wingdings" pitchFamily="2" charset="2"/>
              </a:rPr>
              <a:t>   dies</a:t>
            </a:r>
          </a:p>
          <a:p>
            <a:pPr lvl="2" algn="l">
              <a:buFont typeface="Arial" charset="0"/>
              <a:buChar char="•"/>
            </a:pPr>
            <a:r>
              <a:rPr lang="en-CA" altLang="en-US"/>
              <a:t>every dead cell</a:t>
            </a:r>
          </a:p>
          <a:p>
            <a:pPr lvl="3" algn="l">
              <a:buFont typeface="Arial" charset="0"/>
              <a:buChar char="•"/>
            </a:pPr>
            <a:r>
              <a:rPr lang="en-CA" altLang="en-US"/>
              <a:t># live neighbours = 3          </a:t>
            </a:r>
            <a:r>
              <a:rPr lang="en-CA" altLang="en-US">
                <a:sym typeface="Wingdings" pitchFamily="2" charset="2"/>
              </a:rPr>
              <a:t>   comes alive</a:t>
            </a:r>
          </a:p>
        </p:txBody>
      </p:sp>
      <p:cxnSp>
        <p:nvCxnSpPr>
          <p:cNvPr id="124932" name="Straight Connector 11"/>
          <p:cNvCxnSpPr>
            <a:cxnSpLocks noChangeShapeType="1"/>
          </p:cNvCxnSpPr>
          <p:nvPr/>
        </p:nvCxnSpPr>
        <p:spPr bwMode="auto">
          <a:xfrm rot="5400000" flipH="1" flipV="1">
            <a:off x="4565651" y="3008312"/>
            <a:ext cx="215900" cy="142875"/>
          </a:xfrm>
          <a:prstGeom prst="line">
            <a:avLst/>
          </a:prstGeom>
          <a:noFill/>
          <a:ln w="254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16" name="Picture 2" descr="C:\Users\Jeff\Documents\jeff\4111\Conways_game_of_life_breeder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4329113"/>
            <a:ext cx="47625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Game of life beehive.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398963"/>
            <a:ext cx="933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Game of life blinker.gif">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92338" y="4418013"/>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Game of life toad.gif">
            <a:hlinkClick r:id="rId7"/>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300663"/>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Game of life beacon.gif">
            <a:hlinkClick r:id="rId9"/>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258888" y="5300663"/>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descr="Game of life pulsar.gif">
            <a:hlinkClick r:id="rId11"/>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320925" y="5300663"/>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Game of life animated glider.gif">
            <a:hlinkClick r:id="rId13"/>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258888" y="4398963"/>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3"/>
          <p:cNvSpPr txBox="1">
            <a:spLocks noChangeArrowheads="1"/>
          </p:cNvSpPr>
          <p:nvPr/>
        </p:nvSpPr>
        <p:spPr bwMode="auto">
          <a:xfrm>
            <a:off x="3338513" y="115888"/>
            <a:ext cx="2487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Game of Life</a:t>
            </a:r>
          </a:p>
        </p:txBody>
      </p:sp>
      <p:sp>
        <p:nvSpPr>
          <p:cNvPr id="125955" name="Rectangle 9"/>
          <p:cNvSpPr>
            <a:spLocks noChangeArrowheads="1"/>
          </p:cNvSpPr>
          <p:nvPr/>
        </p:nvSpPr>
        <p:spPr bwMode="auto">
          <a:xfrm>
            <a:off x="468313" y="620713"/>
            <a:ext cx="8675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a:defRPr sz="2800">
                <a:solidFill>
                  <a:schemeClr val="tx1"/>
                </a:solidFill>
                <a:latin typeface="Times New Roman" pitchFamily="18" charset="0"/>
              </a:defRPr>
            </a:lvl3pPr>
            <a:lvl4pPr>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The Game of Life:</a:t>
            </a:r>
          </a:p>
          <a:p>
            <a:pPr lvl="1" algn="l">
              <a:buFont typeface="Arial" charset="0"/>
              <a:buChar char="•"/>
            </a:pPr>
            <a:r>
              <a:rPr lang="en-CA" altLang="en-US"/>
              <a:t>Grid of square </a:t>
            </a:r>
            <a:r>
              <a:rPr lang="en-CA" altLang="en-US" i="1"/>
              <a:t>cells</a:t>
            </a:r>
            <a:r>
              <a:rPr lang="en-CA" altLang="en-US"/>
              <a:t>, each </a:t>
            </a:r>
            <a:r>
              <a:rPr lang="en-CA" altLang="en-US" i="1"/>
              <a:t>live</a:t>
            </a:r>
            <a:r>
              <a:rPr lang="en-CA" altLang="en-US"/>
              <a:t> or </a:t>
            </a:r>
            <a:r>
              <a:rPr lang="en-CA" altLang="en-US" i="1"/>
              <a:t>dead</a:t>
            </a:r>
            <a:r>
              <a:rPr lang="en-CA" altLang="en-US"/>
              <a:t>. </a:t>
            </a:r>
          </a:p>
          <a:p>
            <a:pPr lvl="1" algn="l">
              <a:buFont typeface="Arial" charset="0"/>
              <a:buChar char="•"/>
            </a:pPr>
            <a:r>
              <a:rPr lang="en-CA" altLang="en-US"/>
              <a:t>The initial pattern is the </a:t>
            </a:r>
            <a:r>
              <a:rPr lang="en-CA" altLang="en-US" i="1"/>
              <a:t>seed</a:t>
            </a:r>
            <a:r>
              <a:rPr lang="en-CA" altLang="en-US"/>
              <a:t> of the system. </a:t>
            </a:r>
          </a:p>
          <a:p>
            <a:pPr lvl="1" algn="l">
              <a:buFont typeface="Arial" charset="0"/>
              <a:buChar char="•"/>
            </a:pPr>
            <a:r>
              <a:rPr lang="en-CA" altLang="en-US"/>
              <a:t>At each step in time, </a:t>
            </a:r>
          </a:p>
          <a:p>
            <a:pPr lvl="2" algn="l">
              <a:buFont typeface="Arial" charset="0"/>
              <a:buChar char="•"/>
            </a:pPr>
            <a:r>
              <a:rPr lang="en-CA" altLang="en-US"/>
              <a:t>every live cell</a:t>
            </a:r>
          </a:p>
          <a:p>
            <a:pPr lvl="3" algn="l">
              <a:buFont typeface="Arial" charset="0"/>
              <a:buChar char="•"/>
            </a:pPr>
            <a:r>
              <a:rPr lang="en-CA" altLang="en-US"/>
              <a:t># live neighbours </a:t>
            </a:r>
            <a:r>
              <a:rPr lang="el-GR" altLang="en-US"/>
              <a:t>ϵ</a:t>
            </a:r>
            <a:r>
              <a:rPr lang="en-CA" altLang="en-US"/>
              <a:t> {2,3}   </a:t>
            </a:r>
            <a:r>
              <a:rPr lang="en-CA" altLang="en-US">
                <a:sym typeface="Wingdings" pitchFamily="2" charset="2"/>
              </a:rPr>
              <a:t>   dies</a:t>
            </a:r>
          </a:p>
          <a:p>
            <a:pPr lvl="2" algn="l">
              <a:buFont typeface="Arial" charset="0"/>
              <a:buChar char="•"/>
            </a:pPr>
            <a:r>
              <a:rPr lang="en-CA" altLang="en-US"/>
              <a:t>every dead cell</a:t>
            </a:r>
          </a:p>
          <a:p>
            <a:pPr lvl="3" algn="l">
              <a:buFont typeface="Arial" charset="0"/>
              <a:buChar char="•"/>
            </a:pPr>
            <a:r>
              <a:rPr lang="en-CA" altLang="en-US"/>
              <a:t># live neighbours = 3          </a:t>
            </a:r>
            <a:r>
              <a:rPr lang="en-CA" altLang="en-US">
                <a:sym typeface="Wingdings" pitchFamily="2" charset="2"/>
              </a:rPr>
              <a:t>   comes alive</a:t>
            </a:r>
          </a:p>
        </p:txBody>
      </p:sp>
      <p:cxnSp>
        <p:nvCxnSpPr>
          <p:cNvPr id="125956" name="Straight Connector 11"/>
          <p:cNvCxnSpPr>
            <a:cxnSpLocks noChangeShapeType="1"/>
          </p:cNvCxnSpPr>
          <p:nvPr/>
        </p:nvCxnSpPr>
        <p:spPr bwMode="auto">
          <a:xfrm rot="5400000" flipH="1" flipV="1">
            <a:off x="4565651" y="3008312"/>
            <a:ext cx="215900" cy="142875"/>
          </a:xfrm>
          <a:prstGeom prst="line">
            <a:avLst/>
          </a:prstGeom>
          <a:noFill/>
          <a:ln w="254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 name="Rectangle 12"/>
          <p:cNvSpPr>
            <a:spLocks noChangeArrowheads="1"/>
          </p:cNvSpPr>
          <p:nvPr/>
        </p:nvSpPr>
        <p:spPr bwMode="auto">
          <a:xfrm>
            <a:off x="468313" y="4292600"/>
            <a:ext cx="53276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Char char="•"/>
            </a:pPr>
            <a:r>
              <a:rPr lang="en-US" altLang="en-US">
                <a:cs typeface="Times New Roman" pitchFamily="18" charset="0"/>
              </a:rPr>
              <a:t>Life Problem:</a:t>
            </a:r>
          </a:p>
          <a:p>
            <a:pPr lvl="1" algn="l">
              <a:buFontTx/>
              <a:buChar char="•"/>
            </a:pPr>
            <a:r>
              <a:rPr lang="en-US" altLang="en-US">
                <a:cs typeface="Times New Roman" pitchFamily="18" charset="0"/>
              </a:rPr>
              <a:t>Input: An initial configuration </a:t>
            </a:r>
          </a:p>
          <a:p>
            <a:pPr lvl="1" algn="l">
              <a:buFontTx/>
              <a:buChar char="•"/>
            </a:pPr>
            <a:r>
              <a:rPr lang="en-US" altLang="en-US">
                <a:cs typeface="Times New Roman" pitchFamily="18" charset="0"/>
              </a:rPr>
              <a:t>Output: Does it go on forever?</a:t>
            </a:r>
          </a:p>
        </p:txBody>
      </p:sp>
      <p:sp>
        <p:nvSpPr>
          <p:cNvPr id="14" name="Rectangle 13"/>
          <p:cNvSpPr>
            <a:spLocks noChangeArrowheads="1"/>
          </p:cNvSpPr>
          <p:nvPr/>
        </p:nvSpPr>
        <p:spPr bwMode="auto">
          <a:xfrm>
            <a:off x="395288" y="5713413"/>
            <a:ext cx="5329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Char char="•"/>
            </a:pPr>
            <a:r>
              <a:rPr lang="en-US" altLang="en-US">
                <a:cs typeface="Times New Roman" pitchFamily="18" charset="0"/>
              </a:rPr>
              <a:t>Undecidable!</a:t>
            </a:r>
          </a:p>
        </p:txBody>
      </p:sp>
      <p:sp>
        <p:nvSpPr>
          <p:cNvPr id="15" name="Rectangle 14"/>
          <p:cNvSpPr>
            <a:spLocks noChangeArrowheads="1"/>
          </p:cNvSpPr>
          <p:nvPr/>
        </p:nvSpPr>
        <p:spPr bwMode="auto">
          <a:xfrm>
            <a:off x="395288" y="6165850"/>
            <a:ext cx="5329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Char char="•"/>
            </a:pPr>
            <a:r>
              <a:rPr lang="en-US" altLang="en-US">
                <a:cs typeface="Times New Roman" pitchFamily="18" charset="0"/>
              </a:rPr>
              <a:t>I would love to see the proof.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3"/>
          <p:cNvSpPr txBox="1">
            <a:spLocks noChangeArrowheads="1"/>
          </p:cNvSpPr>
          <p:nvPr/>
        </p:nvSpPr>
        <p:spPr bwMode="auto">
          <a:xfrm>
            <a:off x="2706688" y="115888"/>
            <a:ext cx="3751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Hilbert’s 10</a:t>
            </a:r>
            <a:r>
              <a:rPr lang="en-US" altLang="en-US" baseline="30000">
                <a:solidFill>
                  <a:schemeClr val="tx2"/>
                </a:solidFill>
              </a:rPr>
              <a:t>th</a:t>
            </a:r>
            <a:r>
              <a:rPr lang="en-US" altLang="en-US">
                <a:solidFill>
                  <a:schemeClr val="tx2"/>
                </a:solidFill>
              </a:rPr>
              <a:t> Problem</a:t>
            </a:r>
          </a:p>
        </p:txBody>
      </p:sp>
      <p:sp>
        <p:nvSpPr>
          <p:cNvPr id="8" name="Rectangle 7"/>
          <p:cNvSpPr>
            <a:spLocks noChangeArrowheads="1"/>
          </p:cNvSpPr>
          <p:nvPr/>
        </p:nvSpPr>
        <p:spPr bwMode="auto">
          <a:xfrm>
            <a:off x="611188" y="2060575"/>
            <a:ext cx="75612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Char char="•"/>
            </a:pPr>
            <a:r>
              <a:rPr lang="en-US" altLang="en-US">
                <a:cs typeface="Times New Roman" pitchFamily="18" charset="0"/>
              </a:rPr>
              <a:t>Input: a multi-variate polynomial </a:t>
            </a:r>
          </a:p>
          <a:p>
            <a:pPr lvl="1" algn="l">
              <a:buFontTx/>
              <a:buChar char="•"/>
            </a:pPr>
            <a:r>
              <a:rPr lang="en-US" altLang="en-US" i="1">
                <a:solidFill>
                  <a:schemeClr val="accent2"/>
                </a:solidFill>
                <a:cs typeface="Times New Roman" pitchFamily="18" charset="0"/>
              </a:rPr>
              <a:t>2x</a:t>
            </a:r>
            <a:r>
              <a:rPr lang="en-US" altLang="en-US" i="1" baseline="30000">
                <a:solidFill>
                  <a:schemeClr val="accent2"/>
                </a:solidFill>
                <a:cs typeface="Times New Roman" pitchFamily="18" charset="0"/>
              </a:rPr>
              <a:t>2</a:t>
            </a:r>
            <a:r>
              <a:rPr lang="en-US" altLang="en-US" i="1">
                <a:solidFill>
                  <a:schemeClr val="accent2"/>
                </a:solidFill>
                <a:cs typeface="Times New Roman" pitchFamily="18" charset="0"/>
              </a:rPr>
              <a:t>y</a:t>
            </a:r>
            <a:r>
              <a:rPr lang="en-US" altLang="en-US" i="1" baseline="30000">
                <a:solidFill>
                  <a:schemeClr val="accent2"/>
                </a:solidFill>
                <a:cs typeface="Times New Roman" pitchFamily="18" charset="0"/>
              </a:rPr>
              <a:t>8</a:t>
            </a:r>
            <a:r>
              <a:rPr lang="en-US" altLang="en-US" i="1">
                <a:solidFill>
                  <a:schemeClr val="accent2"/>
                </a:solidFill>
                <a:cs typeface="Times New Roman" pitchFamily="18" charset="0"/>
              </a:rPr>
              <a:t>z</a:t>
            </a:r>
            <a:r>
              <a:rPr lang="en-US" altLang="en-US" i="1" baseline="30000">
                <a:solidFill>
                  <a:schemeClr val="accent2"/>
                </a:solidFill>
                <a:cs typeface="Times New Roman" pitchFamily="18" charset="0"/>
              </a:rPr>
              <a:t>3</a:t>
            </a:r>
            <a:r>
              <a:rPr lang="en-US" altLang="en-US" i="1">
                <a:solidFill>
                  <a:schemeClr val="accent2"/>
                </a:solidFill>
                <a:cs typeface="Times New Roman" pitchFamily="18" charset="0"/>
              </a:rPr>
              <a:t>  + 7x</a:t>
            </a:r>
            <a:r>
              <a:rPr lang="en-US" altLang="en-US" i="1" baseline="30000">
                <a:solidFill>
                  <a:schemeClr val="accent2"/>
                </a:solidFill>
                <a:cs typeface="Times New Roman" pitchFamily="18" charset="0"/>
              </a:rPr>
              <a:t>3</a:t>
            </a:r>
            <a:r>
              <a:rPr lang="en-US" altLang="en-US" i="1">
                <a:solidFill>
                  <a:schemeClr val="accent2"/>
                </a:solidFill>
                <a:cs typeface="Times New Roman" pitchFamily="18" charset="0"/>
              </a:rPr>
              <a:t>y</a:t>
            </a:r>
            <a:r>
              <a:rPr lang="en-US" altLang="en-US" i="1" baseline="30000">
                <a:solidFill>
                  <a:schemeClr val="accent2"/>
                </a:solidFill>
                <a:cs typeface="Times New Roman" pitchFamily="18" charset="0"/>
              </a:rPr>
              <a:t>2</a:t>
            </a:r>
            <a:r>
              <a:rPr lang="en-US" altLang="en-US" i="1">
                <a:solidFill>
                  <a:schemeClr val="accent2"/>
                </a:solidFill>
                <a:cs typeface="Times New Roman" pitchFamily="18" charset="0"/>
              </a:rPr>
              <a:t> - 8x</a:t>
            </a:r>
            <a:r>
              <a:rPr lang="en-US" altLang="en-US" i="1" baseline="30000">
                <a:solidFill>
                  <a:schemeClr val="accent2"/>
                </a:solidFill>
                <a:cs typeface="Times New Roman" pitchFamily="18" charset="0"/>
              </a:rPr>
              <a:t>4</a:t>
            </a:r>
            <a:r>
              <a:rPr lang="en-US" altLang="en-US" i="1">
                <a:solidFill>
                  <a:schemeClr val="accent2"/>
                </a:solidFill>
                <a:cs typeface="Times New Roman" pitchFamily="18" charset="0"/>
              </a:rPr>
              <a:t>y</a:t>
            </a:r>
            <a:r>
              <a:rPr lang="en-US" altLang="en-US" i="1" baseline="30000">
                <a:solidFill>
                  <a:schemeClr val="accent2"/>
                </a:solidFill>
                <a:cs typeface="Times New Roman" pitchFamily="18" charset="0"/>
              </a:rPr>
              <a:t>2</a:t>
            </a:r>
            <a:r>
              <a:rPr lang="en-US" altLang="en-US" i="1">
                <a:solidFill>
                  <a:schemeClr val="accent2"/>
                </a:solidFill>
                <a:cs typeface="Times New Roman" pitchFamily="18" charset="0"/>
              </a:rPr>
              <a:t>z</a:t>
            </a:r>
            <a:r>
              <a:rPr lang="en-US" altLang="en-US" i="1" baseline="30000">
                <a:solidFill>
                  <a:schemeClr val="accent2"/>
                </a:solidFill>
                <a:cs typeface="Times New Roman" pitchFamily="18" charset="0"/>
              </a:rPr>
              <a:t>5</a:t>
            </a:r>
            <a:r>
              <a:rPr lang="en-US" altLang="en-US" i="1">
                <a:solidFill>
                  <a:schemeClr val="accent2"/>
                </a:solidFill>
                <a:cs typeface="Times New Roman" pitchFamily="18" charset="0"/>
              </a:rPr>
              <a:t>  = 0</a:t>
            </a:r>
            <a:endParaRPr lang="en-US" altLang="en-US" i="1" baseline="30000">
              <a:solidFill>
                <a:schemeClr val="accent2"/>
              </a:solidFill>
              <a:cs typeface="Times New Roman" pitchFamily="18" charset="0"/>
            </a:endParaRPr>
          </a:p>
          <a:p>
            <a:pPr algn="l">
              <a:buFontTx/>
              <a:buChar char="•"/>
            </a:pPr>
            <a:r>
              <a:rPr lang="en-US" altLang="en-US">
                <a:cs typeface="Times New Roman" pitchFamily="18" charset="0"/>
              </a:rPr>
              <a:t>Output: Does it have integer values giving zero?</a:t>
            </a:r>
          </a:p>
        </p:txBody>
      </p:sp>
      <p:sp>
        <p:nvSpPr>
          <p:cNvPr id="9" name="Rectangle 8"/>
          <p:cNvSpPr>
            <a:spLocks noChangeArrowheads="1"/>
          </p:cNvSpPr>
          <p:nvPr/>
        </p:nvSpPr>
        <p:spPr bwMode="auto">
          <a:xfrm>
            <a:off x="611188" y="3573463"/>
            <a:ext cx="5329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Char char="•"/>
            </a:pPr>
            <a:r>
              <a:rPr lang="en-US" altLang="en-US">
                <a:cs typeface="Times New Roman" pitchFamily="18" charset="0"/>
              </a:rPr>
              <a:t>Undecidable!</a:t>
            </a:r>
          </a:p>
        </p:txBody>
      </p:sp>
      <p:sp>
        <p:nvSpPr>
          <p:cNvPr id="10" name="Rectangle 9"/>
          <p:cNvSpPr>
            <a:spLocks noChangeArrowheads="1"/>
          </p:cNvSpPr>
          <p:nvPr/>
        </p:nvSpPr>
        <p:spPr bwMode="auto">
          <a:xfrm>
            <a:off x="611188" y="4024313"/>
            <a:ext cx="720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Char char="•"/>
            </a:pPr>
            <a:r>
              <a:rPr lang="en-US" altLang="en-US">
                <a:cs typeface="Times New Roman" pitchFamily="18" charset="0"/>
              </a:rPr>
              <a:t>Proof not hard. Maybe we will cover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3"/>
          <p:cNvSpPr txBox="1">
            <a:spLocks noChangeArrowheads="1"/>
          </p:cNvSpPr>
          <p:nvPr/>
        </p:nvSpPr>
        <p:spPr bwMode="auto">
          <a:xfrm>
            <a:off x="3603625" y="2997200"/>
            <a:ext cx="2132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600">
                <a:solidFill>
                  <a:schemeClr val="tx2"/>
                </a:solidFill>
              </a:rPr>
              <a:t>The End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sp>
        <p:nvSpPr>
          <p:cNvPr id="14339" name="Rectangle 3"/>
          <p:cNvSpPr>
            <a:spLocks noChangeArrowheads="1"/>
          </p:cNvSpPr>
          <p:nvPr/>
        </p:nvSpPr>
        <p:spPr bwMode="auto">
          <a:xfrm>
            <a:off x="2895600" y="500063"/>
            <a:ext cx="313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i="1">
                <a:solidFill>
                  <a:srgbClr val="FFC000"/>
                </a:solidFill>
              </a:rPr>
              <a:t>P</a:t>
            </a:r>
            <a:r>
              <a:rPr lang="en-US" altLang="en-US" sz="3200" i="1" baseline="-25000">
                <a:solidFill>
                  <a:srgbClr val="FFC000"/>
                </a:solidFill>
              </a:rPr>
              <a:t>alg</a:t>
            </a:r>
            <a:r>
              <a:rPr lang="en-US" altLang="en-US" sz="3200">
                <a:solidFill>
                  <a:srgbClr val="FFC000"/>
                </a:solidFill>
              </a:rPr>
              <a:t> </a:t>
            </a:r>
            <a:r>
              <a:rPr lang="en-US" altLang="en-US" sz="3200">
                <a:solidFill>
                  <a:srgbClr val="00FFCC"/>
                </a:solidFill>
              </a:rPr>
              <a:t>≤</a:t>
            </a:r>
            <a:r>
              <a:rPr lang="en-CA" altLang="en-US" sz="3200" baseline="-25000">
                <a:solidFill>
                  <a:srgbClr val="00FFCC"/>
                </a:solidFill>
              </a:rPr>
              <a:t>comp</a:t>
            </a:r>
            <a:r>
              <a:rPr lang="en-CA" altLang="en-US" sz="3200">
                <a:solidFill>
                  <a:srgbClr val="00FFCC"/>
                </a:solidFill>
              </a:rPr>
              <a:t> </a:t>
            </a:r>
            <a:r>
              <a:rPr lang="en-US" altLang="en-US" sz="3200" i="1">
                <a:solidFill>
                  <a:srgbClr val="FFC000"/>
                </a:solidFill>
              </a:rPr>
              <a:t>P</a:t>
            </a:r>
            <a:r>
              <a:rPr lang="en-US" altLang="en-US" sz="3200" i="1" baseline="-25000">
                <a:solidFill>
                  <a:srgbClr val="FFC000"/>
                </a:solidFill>
              </a:rPr>
              <a:t>oracle</a:t>
            </a:r>
            <a:endParaRPr lang="en-US" altLang="en-US" sz="3200" i="1">
              <a:solidFill>
                <a:srgbClr val="FFC000"/>
              </a:solidFill>
            </a:endParaRPr>
          </a:p>
        </p:txBody>
      </p:sp>
      <p:grpSp>
        <p:nvGrpSpPr>
          <p:cNvPr id="14340" name="Group 1"/>
          <p:cNvGrpSpPr>
            <a:grpSpLocks/>
          </p:cNvGrpSpPr>
          <p:nvPr/>
        </p:nvGrpSpPr>
        <p:grpSpPr bwMode="auto">
          <a:xfrm>
            <a:off x="6175375" y="333375"/>
            <a:ext cx="2357438" cy="2735263"/>
            <a:chOff x="1192368" y="3789040"/>
            <a:chExt cx="2357281" cy="2736304"/>
          </a:xfrm>
        </p:grpSpPr>
        <p:sp>
          <p:nvSpPr>
            <p:cNvPr id="14393" name="Rectangle 19"/>
            <p:cNvSpPr>
              <a:spLocks noChangeArrowheads="1"/>
            </p:cNvSpPr>
            <p:nvPr/>
          </p:nvSpPr>
          <p:spPr bwMode="auto">
            <a:xfrm>
              <a:off x="1192368" y="3789040"/>
              <a:ext cx="1182609"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oracle</a:t>
              </a:r>
              <a:endParaRPr lang="en-US" altLang="en-US" sz="2400" i="1" baseline="30000">
                <a:solidFill>
                  <a:srgbClr val="FFC000"/>
                </a:solidFill>
                <a:sym typeface="Wingdings" pitchFamily="2" charset="2"/>
              </a:endParaRPr>
            </a:p>
          </p:txBody>
        </p:sp>
        <p:sp>
          <p:nvSpPr>
            <p:cNvPr id="14394"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14341" name="Group 46"/>
          <p:cNvGrpSpPr>
            <a:grpSpLocks/>
          </p:cNvGrpSpPr>
          <p:nvPr/>
        </p:nvGrpSpPr>
        <p:grpSpPr bwMode="auto">
          <a:xfrm>
            <a:off x="468313" y="188913"/>
            <a:ext cx="2355850" cy="2735262"/>
            <a:chOff x="1192368" y="3789040"/>
            <a:chExt cx="2357281" cy="2736304"/>
          </a:xfrm>
        </p:grpSpPr>
        <p:sp>
          <p:nvSpPr>
            <p:cNvPr id="14391" name="Rectangle 19"/>
            <p:cNvSpPr>
              <a:spLocks noChangeArrowheads="1"/>
            </p:cNvSpPr>
            <p:nvPr/>
          </p:nvSpPr>
          <p:spPr bwMode="auto">
            <a:xfrm>
              <a:off x="1192368" y="3789040"/>
              <a:ext cx="919720"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alg</a:t>
              </a:r>
              <a:endParaRPr lang="en-US" altLang="en-US" sz="2400" i="1" baseline="30000">
                <a:solidFill>
                  <a:srgbClr val="FFC000"/>
                </a:solidFill>
                <a:sym typeface="Wingdings" pitchFamily="2" charset="2"/>
              </a:endParaRPr>
            </a:p>
          </p:txBody>
        </p:sp>
        <p:sp>
          <p:nvSpPr>
            <p:cNvPr id="14392"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14342" name="Group 5"/>
          <p:cNvGrpSpPr>
            <a:grpSpLocks/>
          </p:cNvGrpSpPr>
          <p:nvPr/>
        </p:nvGrpSpPr>
        <p:grpSpPr bwMode="auto">
          <a:xfrm>
            <a:off x="107950" y="4679950"/>
            <a:ext cx="1447800" cy="2133600"/>
            <a:chOff x="2013" y="2206"/>
            <a:chExt cx="679" cy="1010"/>
          </a:xfrm>
        </p:grpSpPr>
        <p:sp>
          <p:nvSpPr>
            <p:cNvPr id="1437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4377" name="Group 7"/>
            <p:cNvGrpSpPr>
              <a:grpSpLocks/>
            </p:cNvGrpSpPr>
            <p:nvPr/>
          </p:nvGrpSpPr>
          <p:grpSpPr bwMode="auto">
            <a:xfrm>
              <a:off x="2013" y="2206"/>
              <a:ext cx="339" cy="1010"/>
              <a:chOff x="240" y="2880"/>
              <a:chExt cx="339" cy="1010"/>
            </a:xfrm>
          </p:grpSpPr>
          <p:sp>
            <p:nvSpPr>
              <p:cNvPr id="14378"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9"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0"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1"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2"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3"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4"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5"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4386"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4387"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4388"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4389"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14390"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sp>
        <p:nvSpPr>
          <p:cNvPr id="70" name="AutoShape 38"/>
          <p:cNvSpPr>
            <a:spLocks noChangeArrowheads="1"/>
          </p:cNvSpPr>
          <p:nvPr/>
        </p:nvSpPr>
        <p:spPr bwMode="auto">
          <a:xfrm>
            <a:off x="1187450" y="5676900"/>
            <a:ext cx="6170613" cy="1116013"/>
          </a:xfrm>
          <a:prstGeom prst="wedgeRoundRectCallout">
            <a:avLst>
              <a:gd name="adj1" fmla="val -56856"/>
              <a:gd name="adj2" fmla="val -31009"/>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400">
                <a:latin typeface="Times New Roman" pitchFamily="18" charset="0"/>
                <a:cs typeface="Times New Roman" pitchFamily="18" charset="0"/>
              </a:rPr>
              <a:t>To ensure </a:t>
            </a:r>
            <a:r>
              <a:rPr lang="en-US" altLang="en-US" sz="2400" i="1">
                <a:solidFill>
                  <a:schemeClr val="accent2"/>
                </a:solidFill>
                <a:latin typeface="Times New Roman" pitchFamily="18" charset="0"/>
                <a:cs typeface="Times New Roman" pitchFamily="18" charset="0"/>
              </a:rPr>
              <a:t>Alg</a:t>
            </a:r>
            <a:r>
              <a:rPr lang="en-US" altLang="en-US" sz="2400" i="1" baseline="-25000">
                <a:solidFill>
                  <a:srgbClr val="FFC000"/>
                </a:solidFill>
                <a:latin typeface="Times New Roman" pitchFamily="18" charset="0"/>
                <a:cs typeface="Times New Roman" pitchFamily="18" charset="0"/>
              </a:rPr>
              <a:t>alg</a:t>
            </a:r>
            <a:r>
              <a:rPr lang="en-US" altLang="en-US" sz="2400">
                <a:latin typeface="Times New Roman" pitchFamily="18" charset="0"/>
                <a:cs typeface="Times New Roman" pitchFamily="18" charset="0"/>
              </a:rPr>
              <a:t> works, </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 </a:t>
            </a:r>
            <a:r>
              <a:rPr lang="en-US" altLang="en-US" sz="2400" i="1">
                <a:solidFill>
                  <a:schemeClr val="accent2"/>
                </a:solidFill>
                <a:latin typeface="Times New Roman" pitchFamily="18" charset="0"/>
                <a:cs typeface="Times New Roman" pitchFamily="18" charset="0"/>
                <a:sym typeface="Wingdings" pitchFamily="2" charset="2"/>
              </a:rPr>
              <a:t>I</a:t>
            </a:r>
            <a:r>
              <a:rPr lang="en-US" altLang="en-US" sz="2400" i="1" baseline="-25000">
                <a:solidFill>
                  <a:srgbClr val="FFC000"/>
                </a:solidFill>
                <a:latin typeface="Times New Roman" pitchFamily="18" charset="0"/>
                <a:cs typeface="Times New Roman" pitchFamily="18" charset="0"/>
              </a:rPr>
              <a:t>oracle</a:t>
            </a:r>
            <a:r>
              <a:rPr lang="en-US" altLang="en-US" sz="2400" i="1" baseline="-25000">
                <a:solidFill>
                  <a:srgbClr val="FFC000"/>
                </a:solidFill>
                <a:latin typeface="Times New Roman" pitchFamily="18" charset="0"/>
                <a:cs typeface="Times New Roman" pitchFamily="18" charset="0"/>
                <a:sym typeface="Wingdings" pitchFamily="2" charset="2"/>
              </a:rPr>
              <a:t> </a:t>
            </a:r>
            <a:r>
              <a:rPr lang="en-US" altLang="en-US" sz="2400">
                <a:latin typeface="Times New Roman" pitchFamily="18" charset="0"/>
                <a:cs typeface="Times New Roman" pitchFamily="18" charset="0"/>
                <a:sym typeface="Wingdings" pitchFamily="2" charset="2"/>
              </a:rPr>
              <a:t>=</a:t>
            </a:r>
            <a:r>
              <a:rPr lang="en-US" altLang="en-US" sz="2400">
                <a:solidFill>
                  <a:schemeClr val="accent2"/>
                </a:solidFill>
                <a:latin typeface="Times New Roman" pitchFamily="18" charset="0"/>
                <a:cs typeface="Times New Roman" pitchFamily="18" charset="0"/>
                <a:sym typeface="Wingdings" pitchFamily="2" charset="2"/>
              </a:rPr>
              <a:t> </a:t>
            </a:r>
            <a:r>
              <a:rPr lang="en-US" altLang="en-US" sz="2400">
                <a:solidFill>
                  <a:srgbClr val="FF33CC"/>
                </a:solidFill>
                <a:latin typeface="Times New Roman" pitchFamily="18" charset="0"/>
                <a:cs typeface="Times New Roman" pitchFamily="18" charset="0"/>
                <a:sym typeface="Wingdings" pitchFamily="2" charset="2"/>
              </a:rPr>
              <a:t>InstanceMap</a:t>
            </a:r>
            <a:r>
              <a:rPr lang="en-US" altLang="en-US" sz="2400" i="1">
                <a:solidFill>
                  <a:srgbClr val="FF33CC"/>
                </a:solidFill>
                <a:latin typeface="Times New Roman" pitchFamily="18" charset="0"/>
                <a:cs typeface="Times New Roman" pitchFamily="18" charset="0"/>
                <a:sym typeface="Wingdings" pitchFamily="2" charset="2"/>
              </a:rPr>
              <a:t>(</a:t>
            </a:r>
            <a:r>
              <a:rPr lang="en-US" altLang="en-US" sz="2400" i="1">
                <a:solidFill>
                  <a:schemeClr val="accent2"/>
                </a:solidFill>
                <a:latin typeface="Times New Roman" pitchFamily="18" charset="0"/>
                <a:cs typeface="Times New Roman" pitchFamily="18" charset="0"/>
                <a:sym typeface="Wingdings" pitchFamily="2" charset="2"/>
              </a:rPr>
              <a:t>I</a:t>
            </a:r>
            <a:r>
              <a:rPr lang="en-US" altLang="en-US" sz="2400" baseline="-25000">
                <a:solidFill>
                  <a:schemeClr val="accent2"/>
                </a:solidFill>
                <a:latin typeface="Times New Roman" pitchFamily="18" charset="0"/>
                <a:cs typeface="Times New Roman" pitchFamily="18" charset="0"/>
                <a:sym typeface="Wingdings" pitchFamily="2" charset="2"/>
              </a:rPr>
              <a:t>alg</a:t>
            </a:r>
            <a:r>
              <a:rPr lang="en-US" altLang="en-US" sz="2400" i="1">
                <a:solidFill>
                  <a:srgbClr val="FF33CC"/>
                </a:solidFill>
                <a:latin typeface="Times New Roman" pitchFamily="18" charset="0"/>
                <a:cs typeface="Times New Roman" pitchFamily="18" charset="0"/>
                <a:sym typeface="Wingdings" pitchFamily="2" charset="2"/>
              </a:rPr>
              <a:t>)</a:t>
            </a:r>
            <a:r>
              <a:rPr lang="en-US" altLang="en-US" sz="2400" i="1" baseline="30000">
                <a:solidFill>
                  <a:srgbClr val="FF33CC"/>
                </a:solidFill>
                <a:latin typeface="Times New Roman" pitchFamily="18" charset="0"/>
                <a:cs typeface="Times New Roman" pitchFamily="18" charset="0"/>
                <a:sym typeface="Wingdings" pitchFamily="2" charset="2"/>
              </a:rPr>
              <a:t> </a:t>
            </a:r>
            <a:r>
              <a:rPr lang="en-US" altLang="en-US" sz="2400">
                <a:latin typeface="Times New Roman" pitchFamily="18" charset="0"/>
                <a:cs typeface="Times New Roman" pitchFamily="18" charset="0"/>
              </a:rPr>
              <a:t>must</a:t>
            </a:r>
            <a:endParaRPr lang="en-US" altLang="en-US" sz="2400" i="1">
              <a:latin typeface="Times New Roman" pitchFamily="18" charset="0"/>
              <a:cs typeface="Times New Roman" pitchFamily="18" charset="0"/>
            </a:endParaRPr>
          </a:p>
        </p:txBody>
      </p:sp>
      <p:grpSp>
        <p:nvGrpSpPr>
          <p:cNvPr id="14344" name="Group 76"/>
          <p:cNvGrpSpPr>
            <a:grpSpLocks/>
          </p:cNvGrpSpPr>
          <p:nvPr/>
        </p:nvGrpSpPr>
        <p:grpSpPr bwMode="auto">
          <a:xfrm>
            <a:off x="4932363" y="3427413"/>
            <a:ext cx="4464050" cy="1433512"/>
            <a:chOff x="5004048" y="3427828"/>
            <a:chExt cx="4464496" cy="1433533"/>
          </a:xfrm>
        </p:grpSpPr>
        <p:grpSp>
          <p:nvGrpSpPr>
            <p:cNvPr id="14369" name="Group 77"/>
            <p:cNvGrpSpPr>
              <a:grpSpLocks/>
            </p:cNvGrpSpPr>
            <p:nvPr/>
          </p:nvGrpSpPr>
          <p:grpSpPr bwMode="auto">
            <a:xfrm>
              <a:off x="6366415" y="3427828"/>
              <a:ext cx="959888" cy="1433533"/>
              <a:chOff x="6357480" y="3212777"/>
              <a:chExt cx="1194641" cy="2116259"/>
            </a:xfrm>
          </p:grpSpPr>
          <p:pic>
            <p:nvPicPr>
              <p:cNvPr id="14374" name="Picture 8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480" y="3212777"/>
                <a:ext cx="1194641" cy="1297614"/>
              </a:xfrm>
              <a:prstGeom prst="rect">
                <a:avLst/>
              </a:prstGeom>
              <a:solidFill>
                <a:schemeClr val="bg2"/>
              </a:solidFill>
              <a:ln w="9525">
                <a:solidFill>
                  <a:schemeClr val="tx1"/>
                </a:solidFill>
                <a:miter lim="800000"/>
                <a:headEnd/>
                <a:tailEnd/>
              </a:ln>
            </p:spPr>
          </p:pic>
          <p:sp>
            <p:nvSpPr>
              <p:cNvPr id="14375" name="Text Box 4"/>
              <p:cNvSpPr txBox="1">
                <a:spLocks noChangeArrowheads="1"/>
              </p:cNvSpPr>
              <p:nvPr/>
            </p:nvSpPr>
            <p:spPr bwMode="auto">
              <a:xfrm>
                <a:off x="6357286" y="4511125"/>
                <a:ext cx="1195444" cy="817911"/>
              </a:xfrm>
              <a:prstGeom prst="rect">
                <a:avLst/>
              </a:prstGeom>
              <a:solidFill>
                <a:schemeClr val="bg2"/>
              </a:solidFill>
              <a:ln w="12700" cap="sq">
                <a:solidFill>
                  <a:schemeClr val="tx1"/>
                </a:solidFill>
                <a:miter lim="800000"/>
                <a:headEnd type="none" w="sm" len="sm"/>
                <a:tailEnd type="none" w="sm" len="sm"/>
              </a:ln>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Given</a:t>
                </a:r>
                <a:r>
                  <a:rPr lang="en-US" altLang="en-US" sz="1800">
                    <a:solidFill>
                      <a:schemeClr val="accent2"/>
                    </a:solidFill>
                  </a:rPr>
                  <a:t/>
                </a:r>
                <a:br>
                  <a:rPr lang="en-US" altLang="en-US" sz="1800">
                    <a:solidFill>
                      <a:schemeClr val="accent2"/>
                    </a:solidFill>
                  </a:rPr>
                </a:br>
                <a:r>
                  <a:rPr lang="en-US" altLang="en-US" sz="1800">
                    <a:solidFill>
                      <a:schemeClr val="accent2"/>
                    </a:solidFill>
                  </a:rPr>
                  <a:t>Alg</a:t>
                </a:r>
                <a:r>
                  <a:rPr lang="en-US" altLang="en-US" sz="1800" i="1" baseline="-25000">
                    <a:solidFill>
                      <a:srgbClr val="FFC000"/>
                    </a:solidFill>
                  </a:rPr>
                  <a:t>oracle</a:t>
                </a:r>
                <a:endParaRPr lang="en-US" altLang="en-US" sz="1800" i="1" baseline="-25000">
                  <a:solidFill>
                    <a:srgbClr val="FFC000"/>
                  </a:solidFill>
                  <a:sym typeface="Wingdings" pitchFamily="2" charset="2"/>
                </a:endParaRPr>
              </a:p>
            </p:txBody>
          </p:sp>
        </p:grpSp>
        <p:cxnSp>
          <p:nvCxnSpPr>
            <p:cNvPr id="14370" name="Straight Arrow Connector 78"/>
            <p:cNvCxnSpPr>
              <a:cxnSpLocks noChangeShapeType="1"/>
            </p:cNvCxnSpPr>
            <p:nvPr/>
          </p:nvCxnSpPr>
          <p:spPr bwMode="auto">
            <a:xfrm>
              <a:off x="7398311"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4371" name="Straight Arrow Connector 79"/>
            <p:cNvCxnSpPr>
              <a:cxnSpLocks noChangeShapeType="1"/>
            </p:cNvCxnSpPr>
            <p:nvPr/>
          </p:nvCxnSpPr>
          <p:spPr bwMode="auto">
            <a:xfrm>
              <a:off x="5886143"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4372" name="Rectangle 80"/>
            <p:cNvSpPr>
              <a:spLocks noChangeArrowheads="1"/>
            </p:cNvSpPr>
            <p:nvPr/>
          </p:nvSpPr>
          <p:spPr bwMode="auto">
            <a:xfrm>
              <a:off x="7572880" y="3789783"/>
              <a:ext cx="189566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i="1" baseline="-25000">
                  <a:solidFill>
                    <a:srgbClr val="FFC000"/>
                  </a:solidFill>
                </a:rPr>
                <a:t>oracle</a:t>
              </a:r>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4373" name="Rectangle 81"/>
            <p:cNvSpPr>
              <a:spLocks noChangeArrowheads="1"/>
            </p:cNvSpPr>
            <p:nvPr/>
          </p:nvSpPr>
          <p:spPr bwMode="auto">
            <a:xfrm>
              <a:off x="5004048" y="3805659"/>
              <a:ext cx="107484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endParaRPr lang="en-US" altLang="en-US" sz="2000" i="1" baseline="-25000">
                <a:solidFill>
                  <a:srgbClr val="FFC000"/>
                </a:solidFill>
                <a:sym typeface="Wingdings" pitchFamily="2" charset="2"/>
              </a:endParaRPr>
            </a:p>
          </p:txBody>
        </p:sp>
      </p:grpSp>
      <p:sp>
        <p:nvSpPr>
          <p:cNvPr id="14345" name="Rectangle 70"/>
          <p:cNvSpPr>
            <a:spLocks noChangeArrowheads="1"/>
          </p:cNvSpPr>
          <p:nvPr/>
        </p:nvSpPr>
        <p:spPr bwMode="auto">
          <a:xfrm>
            <a:off x="1331913" y="3827463"/>
            <a:ext cx="312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baseline="-25000">
                <a:solidFill>
                  <a:srgbClr val="FFC000"/>
                </a:solidFill>
                <a:sym typeface="Wingdings" pitchFamily="2" charset="2"/>
              </a:rPr>
              <a:t> </a:t>
            </a:r>
            <a:r>
              <a:rPr lang="en-US" altLang="en-US" sz="2000">
                <a:sym typeface="Wingdings" pitchFamily="2" charset="2"/>
              </a:rPr>
              <a:t>=</a:t>
            </a:r>
            <a:r>
              <a:rPr lang="en-US" altLang="en-US" sz="2000">
                <a:solidFill>
                  <a:schemeClr val="accent2"/>
                </a:solidFill>
                <a:sym typeface="Wingdings" pitchFamily="2" charset="2"/>
              </a:rPr>
              <a:t> </a:t>
            </a:r>
            <a:r>
              <a:rPr lang="en-US" altLang="en-US" sz="2000">
                <a:solidFill>
                  <a:srgbClr val="FF33CC"/>
                </a:solidFill>
                <a:sym typeface="Wingdings" pitchFamily="2" charset="2"/>
              </a:rPr>
              <a:t>InstanceMap</a:t>
            </a:r>
            <a:r>
              <a:rPr lang="en-US" altLang="en-US" sz="2000" i="1">
                <a:solidFill>
                  <a:srgbClr val="FF33CC"/>
                </a:solidFill>
                <a:sym typeface="Wingdings" pitchFamily="2" charset="2"/>
              </a:rPr>
              <a:t>(</a:t>
            </a:r>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r>
              <a:rPr lang="en-US" altLang="en-US" sz="2000" i="1">
                <a:solidFill>
                  <a:srgbClr val="FF33CC"/>
                </a:solidFill>
                <a:sym typeface="Wingdings" pitchFamily="2" charset="2"/>
              </a:rPr>
              <a:t>)</a:t>
            </a:r>
            <a:endParaRPr lang="en-US" altLang="en-US" sz="2000" i="1" baseline="30000">
              <a:solidFill>
                <a:srgbClr val="FF33CC"/>
              </a:solidFill>
              <a:sym typeface="Wingdings" pitchFamily="2" charset="2"/>
            </a:endParaRPr>
          </a:p>
        </p:txBody>
      </p:sp>
      <p:grpSp>
        <p:nvGrpSpPr>
          <p:cNvPr id="14346" name="Group 71"/>
          <p:cNvGrpSpPr>
            <a:grpSpLocks/>
          </p:cNvGrpSpPr>
          <p:nvPr/>
        </p:nvGrpSpPr>
        <p:grpSpPr bwMode="auto">
          <a:xfrm>
            <a:off x="34925" y="3209925"/>
            <a:ext cx="9901238" cy="2667000"/>
            <a:chOff x="35496" y="3210315"/>
            <a:chExt cx="9900733" cy="2666957"/>
          </a:xfrm>
        </p:grpSpPr>
        <p:grpSp>
          <p:nvGrpSpPr>
            <p:cNvPr id="14361" name="Group 72"/>
            <p:cNvGrpSpPr>
              <a:grpSpLocks/>
            </p:cNvGrpSpPr>
            <p:nvPr/>
          </p:nvGrpSpPr>
          <p:grpSpPr bwMode="auto">
            <a:xfrm>
              <a:off x="1115616" y="3210315"/>
              <a:ext cx="7953699" cy="2294126"/>
              <a:chOff x="1115616" y="3210315"/>
              <a:chExt cx="7953699" cy="2294126"/>
            </a:xfrm>
          </p:grpSpPr>
          <p:sp>
            <p:nvSpPr>
              <p:cNvPr id="14366" name="Rectangle 87"/>
              <p:cNvSpPr>
                <a:spLocks noChangeArrowheads="1"/>
              </p:cNvSpPr>
              <p:nvPr/>
            </p:nvSpPr>
            <p:spPr bwMode="auto">
              <a:xfrm>
                <a:off x="1121291" y="3235715"/>
                <a:ext cx="7948207" cy="2268501"/>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pic>
            <p:nvPicPr>
              <p:cNvPr id="14367" name="Picture 9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949" y="3210315"/>
                <a:ext cx="595041" cy="646331"/>
              </a:xfrm>
              <a:prstGeom prst="rect">
                <a:avLst/>
              </a:prstGeom>
              <a:solidFill>
                <a:schemeClr val="bg2"/>
              </a:solidFill>
              <a:ln w="9525">
                <a:solidFill>
                  <a:schemeClr val="tx1"/>
                </a:solidFill>
                <a:miter lim="800000"/>
                <a:headEnd/>
                <a:tailEnd/>
              </a:ln>
            </p:spPr>
          </p:pic>
          <p:sp>
            <p:nvSpPr>
              <p:cNvPr id="14368" name="Text Box 4"/>
              <p:cNvSpPr txBox="1">
                <a:spLocks noChangeArrowheads="1"/>
              </p:cNvSpPr>
              <p:nvPr/>
            </p:nvSpPr>
            <p:spPr bwMode="auto">
              <a:xfrm>
                <a:off x="1114941" y="3210315"/>
                <a:ext cx="874668" cy="646103"/>
              </a:xfrm>
              <a:prstGeom prst="rect">
                <a:avLst/>
              </a:prstGeom>
              <a:solidFill>
                <a:schemeClr val="bg2"/>
              </a:solidFill>
              <a:ln w="12700" cap="sq">
                <a:solidFill>
                  <a:schemeClr val="tx1"/>
                </a:solidFill>
                <a:miter lim="800000"/>
                <a:headEnd type="none" w="sm" len="sm"/>
                <a:tailEnd type="none" w="sm" len="sm"/>
              </a:ln>
            </p:spPr>
            <p:txBody>
              <a:bodyPr lIns="0"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Build</a:t>
                </a:r>
                <a:br>
                  <a:rPr lang="en-US" altLang="en-US" sz="1800">
                    <a:solidFill>
                      <a:schemeClr val="tx2"/>
                    </a:solidFill>
                  </a:rPr>
                </a:br>
                <a:r>
                  <a:rPr lang="en-US" altLang="en-US" sz="1800">
                    <a:solidFill>
                      <a:schemeClr val="accent2"/>
                    </a:solidFill>
                  </a:rPr>
                  <a:t>Alg</a:t>
                </a:r>
                <a:r>
                  <a:rPr lang="en-US" altLang="en-US" sz="1800" baseline="-25000">
                    <a:solidFill>
                      <a:schemeClr val="accent2"/>
                    </a:solidFill>
                  </a:rPr>
                  <a:t>Alg</a:t>
                </a:r>
                <a:endParaRPr lang="en-US" altLang="en-US" sz="1800">
                  <a:solidFill>
                    <a:schemeClr val="accent2"/>
                  </a:solidFill>
                </a:endParaRPr>
              </a:p>
            </p:txBody>
          </p:sp>
        </p:grpSp>
        <p:cxnSp>
          <p:nvCxnSpPr>
            <p:cNvPr id="14362" name="Straight Arrow Connector 73"/>
            <p:cNvCxnSpPr>
              <a:cxnSpLocks noChangeShapeType="1"/>
            </p:cNvCxnSpPr>
            <p:nvPr/>
          </p:nvCxnSpPr>
          <p:spPr bwMode="auto">
            <a:xfrm>
              <a:off x="7308304" y="5677217"/>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4363" name="Straight Arrow Connector 84"/>
            <p:cNvCxnSpPr>
              <a:cxnSpLocks noChangeShapeType="1"/>
            </p:cNvCxnSpPr>
            <p:nvPr/>
          </p:nvCxnSpPr>
          <p:spPr bwMode="auto">
            <a:xfrm>
              <a:off x="692156" y="4093041"/>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4364" name="Rectangle 85"/>
            <p:cNvSpPr>
              <a:spLocks noChangeArrowheads="1"/>
            </p:cNvSpPr>
            <p:nvPr/>
          </p:nvSpPr>
          <p:spPr bwMode="auto">
            <a:xfrm>
              <a:off x="7510653" y="5477228"/>
              <a:ext cx="2425576"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baseline="-25000">
                  <a:solidFill>
                    <a:schemeClr val="accent2"/>
                  </a:solidFill>
                </a:rPr>
                <a:t>alg</a:t>
              </a:r>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4365" name="Rectangle 86"/>
            <p:cNvSpPr>
              <a:spLocks noChangeArrowheads="1"/>
            </p:cNvSpPr>
            <p:nvPr/>
          </p:nvSpPr>
          <p:spPr bwMode="auto">
            <a:xfrm>
              <a:off x="35496" y="3861180"/>
              <a:ext cx="847682"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endParaRPr lang="en-US" altLang="en-US" sz="2000" i="1" baseline="30000">
                <a:solidFill>
                  <a:schemeClr val="accent2"/>
                </a:solidFill>
                <a:sym typeface="Wingdings" pitchFamily="2" charset="2"/>
              </a:endParaRPr>
            </a:p>
          </p:txBody>
        </p:sp>
      </p:grpSp>
      <p:sp>
        <p:nvSpPr>
          <p:cNvPr id="14347" name="Rectangle 94"/>
          <p:cNvSpPr>
            <a:spLocks noChangeArrowheads="1"/>
          </p:cNvSpPr>
          <p:nvPr/>
        </p:nvSpPr>
        <p:spPr bwMode="auto">
          <a:xfrm>
            <a:off x="6588125" y="4797425"/>
            <a:ext cx="3130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ym typeface="Wingdings" pitchFamily="2" charset="2"/>
              </a:rPr>
              <a:t>Return same answer yesyes no no</a:t>
            </a:r>
            <a:endParaRPr lang="en-US" altLang="en-US" sz="2000" baseline="30000">
              <a:sym typeface="Wingdings" pitchFamily="2" charset="2"/>
            </a:endParaRPr>
          </a:p>
        </p:txBody>
      </p:sp>
      <p:sp>
        <p:nvSpPr>
          <p:cNvPr id="14348" name="Rectangle 95"/>
          <p:cNvSpPr>
            <a:spLocks noChangeArrowheads="1"/>
          </p:cNvSpPr>
          <p:nvPr/>
        </p:nvSpPr>
        <p:spPr bwMode="auto">
          <a:xfrm>
            <a:off x="3459163" y="1157288"/>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rgbClr val="FF33CC"/>
                </a:solidFill>
                <a:sym typeface="Wingdings" pitchFamily="2" charset="2"/>
              </a:rPr>
              <a:t>InstanceMap</a:t>
            </a:r>
            <a:endParaRPr lang="en-US" altLang="en-US" sz="2000" i="1" baseline="30000">
              <a:solidFill>
                <a:srgbClr val="FF33CC"/>
              </a:solidFill>
              <a:sym typeface="Wingdings" pitchFamily="2" charset="2"/>
            </a:endParaRPr>
          </a:p>
        </p:txBody>
      </p:sp>
      <p:sp>
        <p:nvSpPr>
          <p:cNvPr id="3" name="Freeform 2"/>
          <p:cNvSpPr>
            <a:spLocks/>
          </p:cNvSpPr>
          <p:nvPr/>
        </p:nvSpPr>
        <p:spPr bwMode="auto">
          <a:xfrm>
            <a:off x="1841500" y="1565275"/>
            <a:ext cx="5343525" cy="250825"/>
          </a:xfrm>
          <a:custGeom>
            <a:avLst/>
            <a:gdLst>
              <a:gd name="T0" fmla="*/ 0 w 5342709"/>
              <a:gd name="T1" fmla="*/ 120114 h 250914"/>
              <a:gd name="T2" fmla="*/ 2771019 w 5342709"/>
              <a:gd name="T3" fmla="*/ 2716 h 250914"/>
              <a:gd name="T4" fmla="*/ 5345973 w 5342709"/>
              <a:gd name="T5" fmla="*/ 250558 h 250914"/>
              <a:gd name="T6" fmla="*/ 0 60000 65536"/>
              <a:gd name="T7" fmla="*/ 0 60000 65536"/>
              <a:gd name="T8" fmla="*/ 0 60000 65536"/>
            </a:gdLst>
            <a:ahLst/>
            <a:cxnLst>
              <a:cxn ang="T6">
                <a:pos x="T0" y="T1"/>
              </a:cxn>
              <a:cxn ang="T7">
                <a:pos x="T2" y="T3"/>
              </a:cxn>
              <a:cxn ang="T8">
                <a:pos x="T4" y="T5"/>
              </a:cxn>
            </a:cxnLst>
            <a:rect l="0" t="0" r="r" b="b"/>
            <a:pathLst>
              <a:path w="5342709" h="250914">
                <a:moveTo>
                  <a:pt x="0" y="120286"/>
                </a:moveTo>
                <a:cubicBezTo>
                  <a:pt x="452846" y="96338"/>
                  <a:pt x="1878876" y="-19051"/>
                  <a:pt x="2769327" y="2720"/>
                </a:cubicBezTo>
                <a:cubicBezTo>
                  <a:pt x="3659778" y="24491"/>
                  <a:pt x="5342709" y="250914"/>
                  <a:pt x="5342709" y="250914"/>
                </a:cubicBezTo>
              </a:path>
            </a:pathLst>
          </a:custGeom>
          <a:noFill/>
          <a:ln w="25400" cap="sq" cmpd="sng" algn="ctr">
            <a:solidFill>
              <a:srgbClr val="FF00FF"/>
            </a:solidFill>
            <a:prstDash val="solid"/>
            <a:round/>
            <a:headEnd type="none" w="sm" len="sm"/>
            <a:tailEnd type="stealth" w="lg" len="lg"/>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14350" name="Group 97"/>
          <p:cNvGrpSpPr>
            <a:grpSpLocks/>
          </p:cNvGrpSpPr>
          <p:nvPr/>
        </p:nvGrpSpPr>
        <p:grpSpPr bwMode="auto">
          <a:xfrm>
            <a:off x="6530975" y="806450"/>
            <a:ext cx="1741488" cy="2178050"/>
            <a:chOff x="6530455" y="807095"/>
            <a:chExt cx="1742303" cy="2176794"/>
          </a:xfrm>
        </p:grpSpPr>
        <p:sp>
          <p:nvSpPr>
            <p:cNvPr id="14357" name="Oval 98"/>
            <p:cNvSpPr>
              <a:spLocks noChangeArrowheads="1"/>
            </p:cNvSpPr>
            <p:nvPr/>
          </p:nvSpPr>
          <p:spPr bwMode="auto">
            <a:xfrm>
              <a:off x="6797280" y="1213261"/>
              <a:ext cx="1432595" cy="1397781"/>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4358" name="Rectangle 19"/>
            <p:cNvSpPr>
              <a:spLocks noChangeArrowheads="1"/>
            </p:cNvSpPr>
            <p:nvPr/>
          </p:nvSpPr>
          <p:spPr bwMode="auto">
            <a:xfrm>
              <a:off x="6962457" y="1619426"/>
              <a:ext cx="1310301" cy="36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yes</a:t>
              </a:r>
            </a:p>
          </p:txBody>
        </p:sp>
        <p:sp>
          <p:nvSpPr>
            <p:cNvPr id="14359" name="Rectangle 100"/>
            <p:cNvSpPr>
              <a:spLocks noChangeArrowheads="1"/>
            </p:cNvSpPr>
            <p:nvPr/>
          </p:nvSpPr>
          <p:spPr bwMode="auto">
            <a:xfrm>
              <a:off x="6530455" y="807095"/>
              <a:ext cx="1019652" cy="46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oracle</a:t>
              </a:r>
              <a:endParaRPr lang="en-CA" altLang="en-US" sz="2400"/>
            </a:p>
          </p:txBody>
        </p:sp>
        <p:sp>
          <p:nvSpPr>
            <p:cNvPr id="14360" name="Rectangle 19"/>
            <p:cNvSpPr>
              <a:spLocks noChangeArrowheads="1"/>
            </p:cNvSpPr>
            <p:nvPr/>
          </p:nvSpPr>
          <p:spPr bwMode="auto">
            <a:xfrm>
              <a:off x="6922752" y="2614215"/>
              <a:ext cx="1310300" cy="36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no</a:t>
              </a:r>
            </a:p>
          </p:txBody>
        </p:sp>
      </p:grpSp>
      <p:sp>
        <p:nvSpPr>
          <p:cNvPr id="14351" name="Oval 74"/>
          <p:cNvSpPr>
            <a:spLocks noChangeArrowheads="1"/>
          </p:cNvSpPr>
          <p:nvPr/>
        </p:nvSpPr>
        <p:spPr bwMode="auto">
          <a:xfrm>
            <a:off x="1089025" y="1068388"/>
            <a:ext cx="1433513" cy="1398587"/>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4352" name="Rectangle 19"/>
          <p:cNvSpPr>
            <a:spLocks noChangeArrowheads="1"/>
          </p:cNvSpPr>
          <p:nvPr/>
        </p:nvSpPr>
        <p:spPr bwMode="auto">
          <a:xfrm>
            <a:off x="1254125" y="1474788"/>
            <a:ext cx="1311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r>
              <a:rPr lang="en-US" altLang="en-US" sz="1800" i="1" baseline="-25000">
                <a:solidFill>
                  <a:srgbClr val="FFC000"/>
                </a:solidFill>
              </a:rPr>
              <a:t> </a:t>
            </a:r>
            <a:r>
              <a:rPr lang="en-US" altLang="en-US" sz="1800" i="1" baseline="-25000">
                <a:solidFill>
                  <a:srgbClr val="FFC000"/>
                </a:solidFill>
                <a:sym typeface="Wingdings" pitchFamily="2" charset="2"/>
              </a:rPr>
              <a:t>yes</a:t>
            </a:r>
          </a:p>
        </p:txBody>
      </p:sp>
      <p:sp>
        <p:nvSpPr>
          <p:cNvPr id="14353" name="Rectangle 88"/>
          <p:cNvSpPr>
            <a:spLocks noChangeArrowheads="1"/>
          </p:cNvSpPr>
          <p:nvPr/>
        </p:nvSpPr>
        <p:spPr bwMode="auto">
          <a:xfrm>
            <a:off x="822325" y="663575"/>
            <a:ext cx="101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alg</a:t>
            </a:r>
            <a:endParaRPr lang="en-CA" altLang="en-US" sz="2400"/>
          </a:p>
        </p:txBody>
      </p:sp>
      <p:sp>
        <p:nvSpPr>
          <p:cNvPr id="14354" name="Rectangle 19"/>
          <p:cNvSpPr>
            <a:spLocks noChangeArrowheads="1"/>
          </p:cNvSpPr>
          <p:nvPr/>
        </p:nvSpPr>
        <p:spPr bwMode="auto">
          <a:xfrm>
            <a:off x="1214438" y="2470150"/>
            <a:ext cx="130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r>
              <a:rPr lang="en-US" altLang="en-US" sz="1800" i="1" baseline="-25000">
                <a:solidFill>
                  <a:srgbClr val="FFC000"/>
                </a:solidFill>
              </a:rPr>
              <a:t> </a:t>
            </a:r>
            <a:r>
              <a:rPr lang="en-US" altLang="en-US" sz="1800" i="1" baseline="-25000">
                <a:solidFill>
                  <a:srgbClr val="FFC000"/>
                </a:solidFill>
                <a:sym typeface="Wingdings" pitchFamily="2" charset="2"/>
              </a:rPr>
              <a:t>no</a:t>
            </a:r>
          </a:p>
        </p:txBody>
      </p:sp>
      <p:sp>
        <p:nvSpPr>
          <p:cNvPr id="91" name="Rectangle 90"/>
          <p:cNvSpPr>
            <a:spLocks noChangeArrowheads="1"/>
          </p:cNvSpPr>
          <p:nvPr/>
        </p:nvSpPr>
        <p:spPr bwMode="auto">
          <a:xfrm>
            <a:off x="250825" y="6351588"/>
            <a:ext cx="813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2400">
                <a:cs typeface="Times New Roman" pitchFamily="18" charset="0"/>
              </a:rPr>
              <a:t>map yes instances to yes instances and no to no.</a:t>
            </a:r>
          </a:p>
        </p:txBody>
      </p:sp>
      <p:sp>
        <p:nvSpPr>
          <p:cNvPr id="92" name="Freeform 91"/>
          <p:cNvSpPr>
            <a:spLocks/>
          </p:cNvSpPr>
          <p:nvPr/>
        </p:nvSpPr>
        <p:spPr bwMode="auto">
          <a:xfrm>
            <a:off x="1820863" y="2530475"/>
            <a:ext cx="5343525" cy="250825"/>
          </a:xfrm>
          <a:custGeom>
            <a:avLst/>
            <a:gdLst>
              <a:gd name="T0" fmla="*/ 0 w 5342709"/>
              <a:gd name="T1" fmla="*/ 120114 h 250914"/>
              <a:gd name="T2" fmla="*/ 2771019 w 5342709"/>
              <a:gd name="T3" fmla="*/ 2716 h 250914"/>
              <a:gd name="T4" fmla="*/ 5345973 w 5342709"/>
              <a:gd name="T5" fmla="*/ 250558 h 250914"/>
              <a:gd name="T6" fmla="*/ 0 60000 65536"/>
              <a:gd name="T7" fmla="*/ 0 60000 65536"/>
              <a:gd name="T8" fmla="*/ 0 60000 65536"/>
            </a:gdLst>
            <a:ahLst/>
            <a:cxnLst>
              <a:cxn ang="T6">
                <a:pos x="T0" y="T1"/>
              </a:cxn>
              <a:cxn ang="T7">
                <a:pos x="T2" y="T3"/>
              </a:cxn>
              <a:cxn ang="T8">
                <a:pos x="T4" y="T5"/>
              </a:cxn>
            </a:cxnLst>
            <a:rect l="0" t="0" r="r" b="b"/>
            <a:pathLst>
              <a:path w="5342709" h="250914">
                <a:moveTo>
                  <a:pt x="0" y="120286"/>
                </a:moveTo>
                <a:cubicBezTo>
                  <a:pt x="452846" y="96338"/>
                  <a:pt x="1878876" y="-19051"/>
                  <a:pt x="2769327" y="2720"/>
                </a:cubicBezTo>
                <a:cubicBezTo>
                  <a:pt x="3659778" y="24491"/>
                  <a:pt x="5342709" y="250914"/>
                  <a:pt x="5342709" y="250914"/>
                </a:cubicBezTo>
              </a:path>
            </a:pathLst>
          </a:custGeom>
          <a:noFill/>
          <a:ln w="25400" cap="sq" cmpd="sng" algn="ctr">
            <a:solidFill>
              <a:srgbClr val="FF00FF"/>
            </a:solidFill>
            <a:prstDash val="solid"/>
            <a:round/>
            <a:headEnd type="none" w="sm" len="sm"/>
            <a:tailEnd type="stealth" w="lg" len="lg"/>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ppt_x"/>
                                          </p:val>
                                        </p:tav>
                                        <p:tav tm="100000">
                                          <p:val>
                                            <p:strVal val="#ppt_x"/>
                                          </p:val>
                                        </p:tav>
                                      </p:tavLst>
                                    </p:anim>
                                    <p:anim calcmode="lin" valueType="num">
                                      <p:cBhvr additive="base">
                                        <p:cTn id="1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0-#ppt_w/2"/>
                                          </p:val>
                                        </p:tav>
                                        <p:tav tm="100000">
                                          <p:val>
                                            <p:strVal val="#ppt_x"/>
                                          </p:val>
                                        </p:tav>
                                      </p:tavLst>
                                    </p:anim>
                                    <p:anim calcmode="lin" valueType="num">
                                      <p:cBhvr additive="base">
                                        <p:cTn id="20" dur="50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3" grpId="0" animBg="1"/>
      <p:bldP spid="91" grpId="0"/>
      <p:bldP spid="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sp>
        <p:nvSpPr>
          <p:cNvPr id="15363" name="Rectangle 3"/>
          <p:cNvSpPr>
            <a:spLocks noChangeArrowheads="1"/>
          </p:cNvSpPr>
          <p:nvPr/>
        </p:nvSpPr>
        <p:spPr bwMode="auto">
          <a:xfrm>
            <a:off x="2895600" y="500063"/>
            <a:ext cx="313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i="1">
                <a:solidFill>
                  <a:srgbClr val="FFC000"/>
                </a:solidFill>
              </a:rPr>
              <a:t>P</a:t>
            </a:r>
            <a:r>
              <a:rPr lang="en-US" altLang="en-US" sz="3200" i="1" baseline="-25000">
                <a:solidFill>
                  <a:srgbClr val="FFC000"/>
                </a:solidFill>
              </a:rPr>
              <a:t>alg</a:t>
            </a:r>
            <a:r>
              <a:rPr lang="en-US" altLang="en-US" sz="3200">
                <a:solidFill>
                  <a:srgbClr val="FFC000"/>
                </a:solidFill>
              </a:rPr>
              <a:t> </a:t>
            </a:r>
            <a:r>
              <a:rPr lang="en-US" altLang="en-US" sz="3200">
                <a:solidFill>
                  <a:srgbClr val="00FFCC"/>
                </a:solidFill>
              </a:rPr>
              <a:t>≤</a:t>
            </a:r>
            <a:r>
              <a:rPr lang="en-CA" altLang="en-US" sz="3200" baseline="-25000">
                <a:solidFill>
                  <a:srgbClr val="00FFCC"/>
                </a:solidFill>
              </a:rPr>
              <a:t>comp</a:t>
            </a:r>
            <a:r>
              <a:rPr lang="en-CA" altLang="en-US" sz="3200">
                <a:solidFill>
                  <a:srgbClr val="00FFCC"/>
                </a:solidFill>
              </a:rPr>
              <a:t> </a:t>
            </a:r>
            <a:r>
              <a:rPr lang="en-US" altLang="en-US" sz="3200" i="1">
                <a:solidFill>
                  <a:srgbClr val="FFC000"/>
                </a:solidFill>
              </a:rPr>
              <a:t>P</a:t>
            </a:r>
            <a:r>
              <a:rPr lang="en-US" altLang="en-US" sz="3200" i="1" baseline="-25000">
                <a:solidFill>
                  <a:srgbClr val="FFC000"/>
                </a:solidFill>
              </a:rPr>
              <a:t>oracle</a:t>
            </a:r>
            <a:endParaRPr lang="en-US" altLang="en-US" sz="3200" i="1">
              <a:solidFill>
                <a:srgbClr val="FFC000"/>
              </a:solidFill>
            </a:endParaRPr>
          </a:p>
        </p:txBody>
      </p:sp>
      <p:grpSp>
        <p:nvGrpSpPr>
          <p:cNvPr id="15364" name="Group 1"/>
          <p:cNvGrpSpPr>
            <a:grpSpLocks/>
          </p:cNvGrpSpPr>
          <p:nvPr/>
        </p:nvGrpSpPr>
        <p:grpSpPr bwMode="auto">
          <a:xfrm>
            <a:off x="6175375" y="333375"/>
            <a:ext cx="2357438" cy="2735263"/>
            <a:chOff x="1192368" y="3789040"/>
            <a:chExt cx="2357281" cy="2736304"/>
          </a:xfrm>
        </p:grpSpPr>
        <p:sp>
          <p:nvSpPr>
            <p:cNvPr id="15417" name="Rectangle 19"/>
            <p:cNvSpPr>
              <a:spLocks noChangeArrowheads="1"/>
            </p:cNvSpPr>
            <p:nvPr/>
          </p:nvSpPr>
          <p:spPr bwMode="auto">
            <a:xfrm>
              <a:off x="1192368" y="3789040"/>
              <a:ext cx="1182609"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oracle</a:t>
              </a:r>
              <a:endParaRPr lang="en-US" altLang="en-US" sz="2400" i="1" baseline="30000">
                <a:solidFill>
                  <a:srgbClr val="FFC000"/>
                </a:solidFill>
                <a:sym typeface="Wingdings" pitchFamily="2" charset="2"/>
              </a:endParaRPr>
            </a:p>
          </p:txBody>
        </p:sp>
        <p:sp>
          <p:nvSpPr>
            <p:cNvPr id="15418"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15365" name="Group 46"/>
          <p:cNvGrpSpPr>
            <a:grpSpLocks/>
          </p:cNvGrpSpPr>
          <p:nvPr/>
        </p:nvGrpSpPr>
        <p:grpSpPr bwMode="auto">
          <a:xfrm>
            <a:off x="468313" y="188913"/>
            <a:ext cx="2355850" cy="2735262"/>
            <a:chOff x="1192368" y="3789040"/>
            <a:chExt cx="2357281" cy="2736304"/>
          </a:xfrm>
        </p:grpSpPr>
        <p:sp>
          <p:nvSpPr>
            <p:cNvPr id="15415" name="Rectangle 19"/>
            <p:cNvSpPr>
              <a:spLocks noChangeArrowheads="1"/>
            </p:cNvSpPr>
            <p:nvPr/>
          </p:nvSpPr>
          <p:spPr bwMode="auto">
            <a:xfrm>
              <a:off x="1192368" y="3789040"/>
              <a:ext cx="919720"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alg</a:t>
              </a:r>
              <a:endParaRPr lang="en-US" altLang="en-US" sz="2400" i="1" baseline="30000">
                <a:solidFill>
                  <a:srgbClr val="FFC000"/>
                </a:solidFill>
                <a:sym typeface="Wingdings" pitchFamily="2" charset="2"/>
              </a:endParaRPr>
            </a:p>
          </p:txBody>
        </p:sp>
        <p:sp>
          <p:nvSpPr>
            <p:cNvPr id="15416"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15366" name="Group 5"/>
          <p:cNvGrpSpPr>
            <a:grpSpLocks/>
          </p:cNvGrpSpPr>
          <p:nvPr/>
        </p:nvGrpSpPr>
        <p:grpSpPr bwMode="auto">
          <a:xfrm>
            <a:off x="107950" y="4679950"/>
            <a:ext cx="1447800" cy="2133600"/>
            <a:chOff x="2013" y="2206"/>
            <a:chExt cx="679" cy="1010"/>
          </a:xfrm>
        </p:grpSpPr>
        <p:sp>
          <p:nvSpPr>
            <p:cNvPr id="15400"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401" name="Group 7"/>
            <p:cNvGrpSpPr>
              <a:grpSpLocks/>
            </p:cNvGrpSpPr>
            <p:nvPr/>
          </p:nvGrpSpPr>
          <p:grpSpPr bwMode="auto">
            <a:xfrm>
              <a:off x="2013" y="2206"/>
              <a:ext cx="339" cy="1010"/>
              <a:chOff x="240" y="2880"/>
              <a:chExt cx="339" cy="1010"/>
            </a:xfrm>
          </p:grpSpPr>
          <p:sp>
            <p:nvSpPr>
              <p:cNvPr id="15402"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3"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4"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5"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6"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7"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8"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9"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5410"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5411"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5412"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5413"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15414"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sp>
        <p:nvSpPr>
          <p:cNvPr id="70" name="AutoShape 38"/>
          <p:cNvSpPr>
            <a:spLocks noChangeArrowheads="1"/>
          </p:cNvSpPr>
          <p:nvPr/>
        </p:nvSpPr>
        <p:spPr bwMode="auto">
          <a:xfrm>
            <a:off x="1187450" y="5605463"/>
            <a:ext cx="6170613" cy="1114425"/>
          </a:xfrm>
          <a:prstGeom prst="wedgeRoundRectCallout">
            <a:avLst>
              <a:gd name="adj1" fmla="val -56856"/>
              <a:gd name="adj2" fmla="val -31009"/>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400">
                <a:latin typeface="Times New Roman" pitchFamily="18" charset="0"/>
                <a:cs typeface="Times New Roman" pitchFamily="18" charset="0"/>
              </a:rPr>
              <a:t>Must prove </a:t>
            </a:r>
            <a:r>
              <a:rPr lang="en-US" altLang="en-US" sz="2400" i="1">
                <a:solidFill>
                  <a:schemeClr val="accent2"/>
                </a:solidFill>
                <a:latin typeface="Times New Roman" pitchFamily="18" charset="0"/>
                <a:cs typeface="Times New Roman" pitchFamily="18" charset="0"/>
              </a:rPr>
              <a:t>Alg</a:t>
            </a:r>
            <a:r>
              <a:rPr lang="en-US" altLang="en-US" sz="2400" i="1" baseline="-25000">
                <a:solidFill>
                  <a:srgbClr val="FFC000"/>
                </a:solidFill>
                <a:latin typeface="Times New Roman" pitchFamily="18" charset="0"/>
                <a:cs typeface="Times New Roman" pitchFamily="18" charset="0"/>
              </a:rPr>
              <a:t>alg</a:t>
            </a:r>
            <a:r>
              <a:rPr lang="en-US" altLang="en-US" sz="2400">
                <a:latin typeface="Times New Roman" pitchFamily="18" charset="0"/>
                <a:cs typeface="Times New Roman" pitchFamily="18" charset="0"/>
              </a:rPr>
              <a:t> works. </a:t>
            </a:r>
            <a:endParaRPr lang="en-US" altLang="en-US" sz="2400" i="1">
              <a:latin typeface="Times New Roman" pitchFamily="18" charset="0"/>
              <a:cs typeface="Times New Roman" pitchFamily="18" charset="0"/>
            </a:endParaRPr>
          </a:p>
        </p:txBody>
      </p:sp>
      <p:grpSp>
        <p:nvGrpSpPr>
          <p:cNvPr id="15368" name="Group 76"/>
          <p:cNvGrpSpPr>
            <a:grpSpLocks/>
          </p:cNvGrpSpPr>
          <p:nvPr/>
        </p:nvGrpSpPr>
        <p:grpSpPr bwMode="auto">
          <a:xfrm>
            <a:off x="4932363" y="3427413"/>
            <a:ext cx="4464050" cy="1433512"/>
            <a:chOff x="5004048" y="3427828"/>
            <a:chExt cx="4464496" cy="1433533"/>
          </a:xfrm>
        </p:grpSpPr>
        <p:grpSp>
          <p:nvGrpSpPr>
            <p:cNvPr id="15393" name="Group 77"/>
            <p:cNvGrpSpPr>
              <a:grpSpLocks/>
            </p:cNvGrpSpPr>
            <p:nvPr/>
          </p:nvGrpSpPr>
          <p:grpSpPr bwMode="auto">
            <a:xfrm>
              <a:off x="6366415" y="3427828"/>
              <a:ext cx="959888" cy="1433533"/>
              <a:chOff x="6357480" y="3212777"/>
              <a:chExt cx="1194641" cy="2116259"/>
            </a:xfrm>
          </p:grpSpPr>
          <p:pic>
            <p:nvPicPr>
              <p:cNvPr id="15398" name="Picture 8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480" y="3212777"/>
                <a:ext cx="1194641" cy="1297614"/>
              </a:xfrm>
              <a:prstGeom prst="rect">
                <a:avLst/>
              </a:prstGeom>
              <a:solidFill>
                <a:schemeClr val="bg2"/>
              </a:solidFill>
              <a:ln w="9525">
                <a:solidFill>
                  <a:schemeClr val="tx1"/>
                </a:solidFill>
                <a:miter lim="800000"/>
                <a:headEnd/>
                <a:tailEnd/>
              </a:ln>
            </p:spPr>
          </p:pic>
          <p:sp>
            <p:nvSpPr>
              <p:cNvPr id="15399" name="Text Box 4"/>
              <p:cNvSpPr txBox="1">
                <a:spLocks noChangeArrowheads="1"/>
              </p:cNvSpPr>
              <p:nvPr/>
            </p:nvSpPr>
            <p:spPr bwMode="auto">
              <a:xfrm>
                <a:off x="6357286" y="4511125"/>
                <a:ext cx="1195444" cy="817911"/>
              </a:xfrm>
              <a:prstGeom prst="rect">
                <a:avLst/>
              </a:prstGeom>
              <a:solidFill>
                <a:schemeClr val="bg2"/>
              </a:solidFill>
              <a:ln w="12700" cap="sq">
                <a:solidFill>
                  <a:schemeClr val="tx1"/>
                </a:solidFill>
                <a:miter lim="800000"/>
                <a:headEnd type="none" w="sm" len="sm"/>
                <a:tailEnd type="none" w="sm" len="sm"/>
              </a:ln>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Given</a:t>
                </a:r>
                <a:r>
                  <a:rPr lang="en-US" altLang="en-US" sz="1800">
                    <a:solidFill>
                      <a:schemeClr val="accent2"/>
                    </a:solidFill>
                  </a:rPr>
                  <a:t/>
                </a:r>
                <a:br>
                  <a:rPr lang="en-US" altLang="en-US" sz="1800">
                    <a:solidFill>
                      <a:schemeClr val="accent2"/>
                    </a:solidFill>
                  </a:rPr>
                </a:br>
                <a:r>
                  <a:rPr lang="en-US" altLang="en-US" sz="1800">
                    <a:solidFill>
                      <a:schemeClr val="accent2"/>
                    </a:solidFill>
                  </a:rPr>
                  <a:t>Alg</a:t>
                </a:r>
                <a:r>
                  <a:rPr lang="en-US" altLang="en-US" sz="1800" i="1" baseline="-25000">
                    <a:solidFill>
                      <a:srgbClr val="FFC000"/>
                    </a:solidFill>
                  </a:rPr>
                  <a:t>oracle</a:t>
                </a:r>
                <a:endParaRPr lang="en-US" altLang="en-US" sz="1800" i="1" baseline="-25000">
                  <a:solidFill>
                    <a:srgbClr val="FFC000"/>
                  </a:solidFill>
                  <a:sym typeface="Wingdings" pitchFamily="2" charset="2"/>
                </a:endParaRPr>
              </a:p>
            </p:txBody>
          </p:sp>
        </p:grpSp>
        <p:cxnSp>
          <p:nvCxnSpPr>
            <p:cNvPr id="15394" name="Straight Arrow Connector 78"/>
            <p:cNvCxnSpPr>
              <a:cxnSpLocks noChangeShapeType="1"/>
            </p:cNvCxnSpPr>
            <p:nvPr/>
          </p:nvCxnSpPr>
          <p:spPr bwMode="auto">
            <a:xfrm>
              <a:off x="7398311"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5395" name="Straight Arrow Connector 79"/>
            <p:cNvCxnSpPr>
              <a:cxnSpLocks noChangeShapeType="1"/>
            </p:cNvCxnSpPr>
            <p:nvPr/>
          </p:nvCxnSpPr>
          <p:spPr bwMode="auto">
            <a:xfrm>
              <a:off x="5886143"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5396" name="Rectangle 80"/>
            <p:cNvSpPr>
              <a:spLocks noChangeArrowheads="1"/>
            </p:cNvSpPr>
            <p:nvPr/>
          </p:nvSpPr>
          <p:spPr bwMode="auto">
            <a:xfrm>
              <a:off x="7572880" y="3789783"/>
              <a:ext cx="189566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i="1" baseline="-25000">
                  <a:solidFill>
                    <a:srgbClr val="FFC000"/>
                  </a:solidFill>
                </a:rPr>
                <a:t>oracle</a:t>
              </a:r>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5397" name="Rectangle 81"/>
            <p:cNvSpPr>
              <a:spLocks noChangeArrowheads="1"/>
            </p:cNvSpPr>
            <p:nvPr/>
          </p:nvSpPr>
          <p:spPr bwMode="auto">
            <a:xfrm>
              <a:off x="5004048" y="3805659"/>
              <a:ext cx="107484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endParaRPr lang="en-US" altLang="en-US" sz="2000" i="1" baseline="-25000">
                <a:solidFill>
                  <a:srgbClr val="FFC000"/>
                </a:solidFill>
                <a:sym typeface="Wingdings" pitchFamily="2" charset="2"/>
              </a:endParaRPr>
            </a:p>
          </p:txBody>
        </p:sp>
      </p:grpSp>
      <p:sp>
        <p:nvSpPr>
          <p:cNvPr id="15369" name="Rectangle 70"/>
          <p:cNvSpPr>
            <a:spLocks noChangeArrowheads="1"/>
          </p:cNvSpPr>
          <p:nvPr/>
        </p:nvSpPr>
        <p:spPr bwMode="auto">
          <a:xfrm>
            <a:off x="1331913" y="3827463"/>
            <a:ext cx="312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baseline="-25000">
                <a:solidFill>
                  <a:srgbClr val="FFC000"/>
                </a:solidFill>
                <a:sym typeface="Wingdings" pitchFamily="2" charset="2"/>
              </a:rPr>
              <a:t> </a:t>
            </a:r>
            <a:r>
              <a:rPr lang="en-US" altLang="en-US" sz="2000">
                <a:sym typeface="Wingdings" pitchFamily="2" charset="2"/>
              </a:rPr>
              <a:t>=</a:t>
            </a:r>
            <a:r>
              <a:rPr lang="en-US" altLang="en-US" sz="2000">
                <a:solidFill>
                  <a:schemeClr val="accent2"/>
                </a:solidFill>
                <a:sym typeface="Wingdings" pitchFamily="2" charset="2"/>
              </a:rPr>
              <a:t> </a:t>
            </a:r>
            <a:r>
              <a:rPr lang="en-US" altLang="en-US" sz="2000">
                <a:solidFill>
                  <a:srgbClr val="FF33CC"/>
                </a:solidFill>
                <a:sym typeface="Wingdings" pitchFamily="2" charset="2"/>
              </a:rPr>
              <a:t>InstanceMap</a:t>
            </a:r>
            <a:r>
              <a:rPr lang="en-US" altLang="en-US" sz="2000" i="1">
                <a:solidFill>
                  <a:srgbClr val="FF33CC"/>
                </a:solidFill>
                <a:sym typeface="Wingdings" pitchFamily="2" charset="2"/>
              </a:rPr>
              <a:t>(</a:t>
            </a:r>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r>
              <a:rPr lang="en-US" altLang="en-US" sz="2000" i="1">
                <a:solidFill>
                  <a:srgbClr val="FF33CC"/>
                </a:solidFill>
                <a:sym typeface="Wingdings" pitchFamily="2" charset="2"/>
              </a:rPr>
              <a:t>)</a:t>
            </a:r>
            <a:endParaRPr lang="en-US" altLang="en-US" sz="2000" i="1" baseline="30000">
              <a:solidFill>
                <a:srgbClr val="FF33CC"/>
              </a:solidFill>
              <a:sym typeface="Wingdings" pitchFamily="2" charset="2"/>
            </a:endParaRPr>
          </a:p>
        </p:txBody>
      </p:sp>
      <p:grpSp>
        <p:nvGrpSpPr>
          <p:cNvPr id="15370" name="Group 71"/>
          <p:cNvGrpSpPr>
            <a:grpSpLocks/>
          </p:cNvGrpSpPr>
          <p:nvPr/>
        </p:nvGrpSpPr>
        <p:grpSpPr bwMode="auto">
          <a:xfrm>
            <a:off x="34925" y="3209925"/>
            <a:ext cx="9901238" cy="2667000"/>
            <a:chOff x="35496" y="3210315"/>
            <a:chExt cx="9900733" cy="2666957"/>
          </a:xfrm>
        </p:grpSpPr>
        <p:grpSp>
          <p:nvGrpSpPr>
            <p:cNvPr id="15385" name="Group 72"/>
            <p:cNvGrpSpPr>
              <a:grpSpLocks/>
            </p:cNvGrpSpPr>
            <p:nvPr/>
          </p:nvGrpSpPr>
          <p:grpSpPr bwMode="auto">
            <a:xfrm>
              <a:off x="1115616" y="3210315"/>
              <a:ext cx="7953699" cy="2294126"/>
              <a:chOff x="1115616" y="3210315"/>
              <a:chExt cx="7953699" cy="2294126"/>
            </a:xfrm>
          </p:grpSpPr>
          <p:sp>
            <p:nvSpPr>
              <p:cNvPr id="15390" name="Rectangle 87"/>
              <p:cNvSpPr>
                <a:spLocks noChangeArrowheads="1"/>
              </p:cNvSpPr>
              <p:nvPr/>
            </p:nvSpPr>
            <p:spPr bwMode="auto">
              <a:xfrm>
                <a:off x="1121291" y="3235715"/>
                <a:ext cx="7948207" cy="2268501"/>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pic>
            <p:nvPicPr>
              <p:cNvPr id="15391" name="Picture 9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949" y="3210315"/>
                <a:ext cx="595041" cy="646331"/>
              </a:xfrm>
              <a:prstGeom prst="rect">
                <a:avLst/>
              </a:prstGeom>
              <a:solidFill>
                <a:schemeClr val="bg2"/>
              </a:solidFill>
              <a:ln w="9525">
                <a:solidFill>
                  <a:schemeClr val="tx1"/>
                </a:solidFill>
                <a:miter lim="800000"/>
                <a:headEnd/>
                <a:tailEnd/>
              </a:ln>
            </p:spPr>
          </p:pic>
          <p:sp>
            <p:nvSpPr>
              <p:cNvPr id="15392" name="Text Box 4"/>
              <p:cNvSpPr txBox="1">
                <a:spLocks noChangeArrowheads="1"/>
              </p:cNvSpPr>
              <p:nvPr/>
            </p:nvSpPr>
            <p:spPr bwMode="auto">
              <a:xfrm>
                <a:off x="1114941" y="3210315"/>
                <a:ext cx="874668" cy="646103"/>
              </a:xfrm>
              <a:prstGeom prst="rect">
                <a:avLst/>
              </a:prstGeom>
              <a:solidFill>
                <a:schemeClr val="bg2"/>
              </a:solidFill>
              <a:ln w="12700" cap="sq">
                <a:solidFill>
                  <a:schemeClr val="tx1"/>
                </a:solidFill>
                <a:miter lim="800000"/>
                <a:headEnd type="none" w="sm" len="sm"/>
                <a:tailEnd type="none" w="sm" len="sm"/>
              </a:ln>
            </p:spPr>
            <p:txBody>
              <a:bodyPr lIns="0"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Build</a:t>
                </a:r>
                <a:br>
                  <a:rPr lang="en-US" altLang="en-US" sz="1800">
                    <a:solidFill>
                      <a:schemeClr val="tx2"/>
                    </a:solidFill>
                  </a:rPr>
                </a:br>
                <a:r>
                  <a:rPr lang="en-US" altLang="en-US" sz="1800">
                    <a:solidFill>
                      <a:schemeClr val="accent2"/>
                    </a:solidFill>
                  </a:rPr>
                  <a:t>Alg</a:t>
                </a:r>
                <a:r>
                  <a:rPr lang="en-US" altLang="en-US" sz="1800" baseline="-25000">
                    <a:solidFill>
                      <a:schemeClr val="accent2"/>
                    </a:solidFill>
                  </a:rPr>
                  <a:t>Alg</a:t>
                </a:r>
                <a:endParaRPr lang="en-US" altLang="en-US" sz="1800">
                  <a:solidFill>
                    <a:schemeClr val="accent2"/>
                  </a:solidFill>
                </a:endParaRPr>
              </a:p>
            </p:txBody>
          </p:sp>
        </p:grpSp>
        <p:cxnSp>
          <p:nvCxnSpPr>
            <p:cNvPr id="15386" name="Straight Arrow Connector 73"/>
            <p:cNvCxnSpPr>
              <a:cxnSpLocks noChangeShapeType="1"/>
            </p:cNvCxnSpPr>
            <p:nvPr/>
          </p:nvCxnSpPr>
          <p:spPr bwMode="auto">
            <a:xfrm>
              <a:off x="7308304" y="5677217"/>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5387" name="Straight Arrow Connector 84"/>
            <p:cNvCxnSpPr>
              <a:cxnSpLocks noChangeShapeType="1"/>
            </p:cNvCxnSpPr>
            <p:nvPr/>
          </p:nvCxnSpPr>
          <p:spPr bwMode="auto">
            <a:xfrm>
              <a:off x="692156" y="4093041"/>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5388" name="Rectangle 85"/>
            <p:cNvSpPr>
              <a:spLocks noChangeArrowheads="1"/>
            </p:cNvSpPr>
            <p:nvPr/>
          </p:nvSpPr>
          <p:spPr bwMode="auto">
            <a:xfrm>
              <a:off x="7510653" y="5477228"/>
              <a:ext cx="2425576"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baseline="-25000">
                  <a:solidFill>
                    <a:schemeClr val="accent2"/>
                  </a:solidFill>
                </a:rPr>
                <a:t>alg</a:t>
              </a:r>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5389" name="Rectangle 86"/>
            <p:cNvSpPr>
              <a:spLocks noChangeArrowheads="1"/>
            </p:cNvSpPr>
            <p:nvPr/>
          </p:nvSpPr>
          <p:spPr bwMode="auto">
            <a:xfrm>
              <a:off x="35496" y="3861180"/>
              <a:ext cx="847682" cy="4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baseline="-25000">
                  <a:solidFill>
                    <a:schemeClr val="accent2"/>
                  </a:solidFill>
                  <a:sym typeface="Wingdings" pitchFamily="2" charset="2"/>
                </a:rPr>
                <a:t>alg</a:t>
              </a:r>
              <a:endParaRPr lang="en-US" altLang="en-US" sz="2000" i="1" baseline="30000">
                <a:solidFill>
                  <a:schemeClr val="accent2"/>
                </a:solidFill>
                <a:sym typeface="Wingdings" pitchFamily="2" charset="2"/>
              </a:endParaRPr>
            </a:p>
          </p:txBody>
        </p:sp>
      </p:grpSp>
      <p:sp>
        <p:nvSpPr>
          <p:cNvPr id="15371" name="Rectangle 94"/>
          <p:cNvSpPr>
            <a:spLocks noChangeArrowheads="1"/>
          </p:cNvSpPr>
          <p:nvPr/>
        </p:nvSpPr>
        <p:spPr bwMode="auto">
          <a:xfrm>
            <a:off x="6588125" y="4797425"/>
            <a:ext cx="3130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ym typeface="Wingdings" pitchFamily="2" charset="2"/>
              </a:rPr>
              <a:t>Return same answer yesyes no no</a:t>
            </a:r>
            <a:endParaRPr lang="en-US" altLang="en-US" sz="2000" baseline="30000">
              <a:sym typeface="Wingdings" pitchFamily="2" charset="2"/>
            </a:endParaRPr>
          </a:p>
        </p:txBody>
      </p:sp>
      <p:sp>
        <p:nvSpPr>
          <p:cNvPr id="15372" name="Rectangle 95"/>
          <p:cNvSpPr>
            <a:spLocks noChangeArrowheads="1"/>
          </p:cNvSpPr>
          <p:nvPr/>
        </p:nvSpPr>
        <p:spPr bwMode="auto">
          <a:xfrm>
            <a:off x="3459163" y="1157288"/>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rgbClr val="FF33CC"/>
                </a:solidFill>
                <a:sym typeface="Wingdings" pitchFamily="2" charset="2"/>
              </a:rPr>
              <a:t>InstanceMap</a:t>
            </a:r>
            <a:endParaRPr lang="en-US" altLang="en-US" sz="2000" i="1" baseline="30000">
              <a:solidFill>
                <a:srgbClr val="FF33CC"/>
              </a:solidFill>
              <a:sym typeface="Wingdings" pitchFamily="2" charset="2"/>
            </a:endParaRPr>
          </a:p>
        </p:txBody>
      </p:sp>
      <p:sp>
        <p:nvSpPr>
          <p:cNvPr id="15373" name="Freeform 2"/>
          <p:cNvSpPr>
            <a:spLocks/>
          </p:cNvSpPr>
          <p:nvPr/>
        </p:nvSpPr>
        <p:spPr bwMode="auto">
          <a:xfrm>
            <a:off x="1841500" y="1565275"/>
            <a:ext cx="5343525" cy="250825"/>
          </a:xfrm>
          <a:custGeom>
            <a:avLst/>
            <a:gdLst>
              <a:gd name="T0" fmla="*/ 0 w 5342709"/>
              <a:gd name="T1" fmla="*/ 120114 h 250914"/>
              <a:gd name="T2" fmla="*/ 2771019 w 5342709"/>
              <a:gd name="T3" fmla="*/ 2716 h 250914"/>
              <a:gd name="T4" fmla="*/ 5345973 w 5342709"/>
              <a:gd name="T5" fmla="*/ 250558 h 250914"/>
              <a:gd name="T6" fmla="*/ 0 60000 65536"/>
              <a:gd name="T7" fmla="*/ 0 60000 65536"/>
              <a:gd name="T8" fmla="*/ 0 60000 65536"/>
            </a:gdLst>
            <a:ahLst/>
            <a:cxnLst>
              <a:cxn ang="T6">
                <a:pos x="T0" y="T1"/>
              </a:cxn>
              <a:cxn ang="T7">
                <a:pos x="T2" y="T3"/>
              </a:cxn>
              <a:cxn ang="T8">
                <a:pos x="T4" y="T5"/>
              </a:cxn>
            </a:cxnLst>
            <a:rect l="0" t="0" r="r" b="b"/>
            <a:pathLst>
              <a:path w="5342709" h="250914">
                <a:moveTo>
                  <a:pt x="0" y="120286"/>
                </a:moveTo>
                <a:cubicBezTo>
                  <a:pt x="452846" y="96338"/>
                  <a:pt x="1878876" y="-19051"/>
                  <a:pt x="2769327" y="2720"/>
                </a:cubicBezTo>
                <a:cubicBezTo>
                  <a:pt x="3659778" y="24491"/>
                  <a:pt x="5342709" y="250914"/>
                  <a:pt x="5342709" y="250914"/>
                </a:cubicBezTo>
              </a:path>
            </a:pathLst>
          </a:custGeom>
          <a:noFill/>
          <a:ln w="25400" cap="sq" cmpd="sng" algn="ctr">
            <a:solidFill>
              <a:srgbClr val="FF00FF"/>
            </a:solidFill>
            <a:prstDash val="solid"/>
            <a:round/>
            <a:headEnd type="none" w="sm" len="sm"/>
            <a:tailEnd type="stealth" w="lg" len="lg"/>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15374" name="Group 97"/>
          <p:cNvGrpSpPr>
            <a:grpSpLocks/>
          </p:cNvGrpSpPr>
          <p:nvPr/>
        </p:nvGrpSpPr>
        <p:grpSpPr bwMode="auto">
          <a:xfrm>
            <a:off x="6530975" y="806450"/>
            <a:ext cx="1741488" cy="2178050"/>
            <a:chOff x="6530455" y="807095"/>
            <a:chExt cx="1742303" cy="2176794"/>
          </a:xfrm>
        </p:grpSpPr>
        <p:sp>
          <p:nvSpPr>
            <p:cNvPr id="15381" name="Oval 98"/>
            <p:cNvSpPr>
              <a:spLocks noChangeArrowheads="1"/>
            </p:cNvSpPr>
            <p:nvPr/>
          </p:nvSpPr>
          <p:spPr bwMode="auto">
            <a:xfrm>
              <a:off x="6797280" y="1213261"/>
              <a:ext cx="1432595" cy="1397781"/>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5382" name="Rectangle 19"/>
            <p:cNvSpPr>
              <a:spLocks noChangeArrowheads="1"/>
            </p:cNvSpPr>
            <p:nvPr/>
          </p:nvSpPr>
          <p:spPr bwMode="auto">
            <a:xfrm>
              <a:off x="6962457" y="1619426"/>
              <a:ext cx="1310301" cy="36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yes</a:t>
              </a:r>
            </a:p>
          </p:txBody>
        </p:sp>
        <p:sp>
          <p:nvSpPr>
            <p:cNvPr id="15383" name="Rectangle 100"/>
            <p:cNvSpPr>
              <a:spLocks noChangeArrowheads="1"/>
            </p:cNvSpPr>
            <p:nvPr/>
          </p:nvSpPr>
          <p:spPr bwMode="auto">
            <a:xfrm>
              <a:off x="6530455" y="807095"/>
              <a:ext cx="1019652" cy="46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oracle</a:t>
              </a:r>
              <a:endParaRPr lang="en-CA" altLang="en-US" sz="2400"/>
            </a:p>
          </p:txBody>
        </p:sp>
        <p:sp>
          <p:nvSpPr>
            <p:cNvPr id="15384" name="Rectangle 19"/>
            <p:cNvSpPr>
              <a:spLocks noChangeArrowheads="1"/>
            </p:cNvSpPr>
            <p:nvPr/>
          </p:nvSpPr>
          <p:spPr bwMode="auto">
            <a:xfrm>
              <a:off x="6922752" y="2614215"/>
              <a:ext cx="1310300" cy="36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no</a:t>
              </a:r>
            </a:p>
          </p:txBody>
        </p:sp>
      </p:grpSp>
      <p:sp>
        <p:nvSpPr>
          <p:cNvPr id="15375" name="Oval 74"/>
          <p:cNvSpPr>
            <a:spLocks noChangeArrowheads="1"/>
          </p:cNvSpPr>
          <p:nvPr/>
        </p:nvSpPr>
        <p:spPr bwMode="auto">
          <a:xfrm>
            <a:off x="1089025" y="1068388"/>
            <a:ext cx="1433513" cy="1398587"/>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5376" name="Rectangle 19"/>
          <p:cNvSpPr>
            <a:spLocks noChangeArrowheads="1"/>
          </p:cNvSpPr>
          <p:nvPr/>
        </p:nvSpPr>
        <p:spPr bwMode="auto">
          <a:xfrm>
            <a:off x="1254125" y="1474788"/>
            <a:ext cx="1311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r>
              <a:rPr lang="en-US" altLang="en-US" sz="1800" i="1" baseline="-25000">
                <a:solidFill>
                  <a:srgbClr val="FFC000"/>
                </a:solidFill>
              </a:rPr>
              <a:t> </a:t>
            </a:r>
            <a:r>
              <a:rPr lang="en-US" altLang="en-US" sz="1800" i="1" baseline="-25000">
                <a:solidFill>
                  <a:srgbClr val="FFC000"/>
                </a:solidFill>
                <a:sym typeface="Wingdings" pitchFamily="2" charset="2"/>
              </a:rPr>
              <a:t>yes</a:t>
            </a:r>
          </a:p>
        </p:txBody>
      </p:sp>
      <p:sp>
        <p:nvSpPr>
          <p:cNvPr id="15377" name="Rectangle 88"/>
          <p:cNvSpPr>
            <a:spLocks noChangeArrowheads="1"/>
          </p:cNvSpPr>
          <p:nvPr/>
        </p:nvSpPr>
        <p:spPr bwMode="auto">
          <a:xfrm>
            <a:off x="822325" y="663575"/>
            <a:ext cx="101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alg</a:t>
            </a:r>
            <a:endParaRPr lang="en-CA" altLang="en-US" sz="2400"/>
          </a:p>
        </p:txBody>
      </p:sp>
      <p:sp>
        <p:nvSpPr>
          <p:cNvPr id="15378" name="Rectangle 19"/>
          <p:cNvSpPr>
            <a:spLocks noChangeArrowheads="1"/>
          </p:cNvSpPr>
          <p:nvPr/>
        </p:nvSpPr>
        <p:spPr bwMode="auto">
          <a:xfrm>
            <a:off x="1214438" y="2470150"/>
            <a:ext cx="130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r>
              <a:rPr lang="en-US" altLang="en-US" sz="1800" i="1" baseline="-25000">
                <a:solidFill>
                  <a:srgbClr val="FFC000"/>
                </a:solidFill>
              </a:rPr>
              <a:t> </a:t>
            </a:r>
            <a:r>
              <a:rPr lang="en-US" altLang="en-US" sz="1800" i="1" baseline="-25000">
                <a:solidFill>
                  <a:srgbClr val="FFC000"/>
                </a:solidFill>
                <a:sym typeface="Wingdings" pitchFamily="2" charset="2"/>
              </a:rPr>
              <a:t>no</a:t>
            </a:r>
          </a:p>
        </p:txBody>
      </p:sp>
      <p:sp>
        <p:nvSpPr>
          <p:cNvPr id="91" name="Rectangle 90"/>
          <p:cNvSpPr>
            <a:spLocks noChangeArrowheads="1"/>
          </p:cNvSpPr>
          <p:nvPr/>
        </p:nvSpPr>
        <p:spPr bwMode="auto">
          <a:xfrm>
            <a:off x="827088" y="5949950"/>
            <a:ext cx="6973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2400" i="1">
                <a:solidFill>
                  <a:schemeClr val="accent2"/>
                </a:solidFill>
                <a:sym typeface="Wingdings" pitchFamily="2" charset="2"/>
              </a:rPr>
              <a:t>I</a:t>
            </a:r>
            <a:r>
              <a:rPr lang="en-US" altLang="en-US" sz="2400" baseline="-25000">
                <a:solidFill>
                  <a:schemeClr val="accent2"/>
                </a:solidFill>
                <a:sym typeface="Wingdings" pitchFamily="2" charset="2"/>
              </a:rPr>
              <a:t>alg</a:t>
            </a:r>
            <a:r>
              <a:rPr lang="en-US" altLang="en-US" sz="2400" i="1" baseline="30000">
                <a:solidFill>
                  <a:schemeClr val="accent2"/>
                </a:solidFill>
                <a:sym typeface="Wingdings" pitchFamily="2" charset="2"/>
              </a:rPr>
              <a:t> </a:t>
            </a:r>
            <a:r>
              <a:rPr lang="en-US" altLang="en-US" sz="2400">
                <a:cs typeface="Times New Roman" pitchFamily="18" charset="0"/>
              </a:rPr>
              <a:t>is a </a:t>
            </a:r>
            <a:r>
              <a:rPr lang="en-US" altLang="en-US" sz="2400" i="1">
                <a:cs typeface="Times New Roman" pitchFamily="18" charset="0"/>
              </a:rPr>
              <a:t>yes</a:t>
            </a:r>
            <a:r>
              <a:rPr lang="en-US" altLang="en-US" sz="2400">
                <a:cs typeface="Times New Roman" pitchFamily="18" charset="0"/>
              </a:rPr>
              <a:t> input </a:t>
            </a:r>
            <a:r>
              <a:rPr lang="en-US" altLang="en-US" sz="2400">
                <a:cs typeface="Times New Roman" pitchFamily="18" charset="0"/>
                <a:sym typeface="Wingdings" pitchFamily="2" charset="2"/>
              </a:rPr>
              <a:t> </a:t>
            </a:r>
            <a:r>
              <a:rPr lang="en-US" altLang="en-US" sz="2400" i="1">
                <a:solidFill>
                  <a:schemeClr val="accent2"/>
                </a:solidFill>
                <a:sym typeface="Wingdings" pitchFamily="2" charset="2"/>
              </a:rPr>
              <a:t>I</a:t>
            </a:r>
            <a:r>
              <a:rPr lang="en-US" altLang="en-US" sz="2400" baseline="-25000">
                <a:solidFill>
                  <a:schemeClr val="accent2"/>
                </a:solidFill>
                <a:sym typeface="Wingdings" pitchFamily="2" charset="2"/>
              </a:rPr>
              <a:t>oracle</a:t>
            </a:r>
            <a:r>
              <a:rPr lang="en-US" altLang="en-US" sz="2400" i="1" baseline="30000">
                <a:solidFill>
                  <a:schemeClr val="accent2"/>
                </a:solidFill>
                <a:sym typeface="Wingdings" pitchFamily="2" charset="2"/>
              </a:rPr>
              <a:t> </a:t>
            </a:r>
            <a:r>
              <a:rPr lang="en-US" altLang="en-US" sz="2400">
                <a:cs typeface="Times New Roman" pitchFamily="18" charset="0"/>
              </a:rPr>
              <a:t>is a </a:t>
            </a:r>
            <a:r>
              <a:rPr lang="en-US" altLang="en-US" sz="2400" i="1">
                <a:cs typeface="Times New Roman" pitchFamily="18" charset="0"/>
              </a:rPr>
              <a:t>yes</a:t>
            </a:r>
            <a:r>
              <a:rPr lang="en-US" altLang="en-US" sz="2400">
                <a:cs typeface="Times New Roman" pitchFamily="18" charset="0"/>
              </a:rPr>
              <a:t> input </a:t>
            </a:r>
            <a:br>
              <a:rPr lang="en-US" altLang="en-US" sz="2400">
                <a:cs typeface="Times New Roman" pitchFamily="18" charset="0"/>
              </a:rPr>
            </a:br>
            <a:r>
              <a:rPr lang="en-US" altLang="en-US" sz="2400">
                <a:cs typeface="Times New Roman" pitchFamily="18" charset="0"/>
                <a:sym typeface="Wingdings" pitchFamily="2" charset="2"/>
              </a:rPr>
              <a:t> </a:t>
            </a:r>
            <a:r>
              <a:rPr lang="en-US" altLang="en-US" sz="2400" i="1">
                <a:solidFill>
                  <a:schemeClr val="accent2"/>
                </a:solidFill>
                <a:sym typeface="Wingdings" pitchFamily="2" charset="2"/>
              </a:rPr>
              <a:t>Alg</a:t>
            </a:r>
            <a:r>
              <a:rPr lang="en-US" altLang="en-US" sz="2400" baseline="-25000">
                <a:solidFill>
                  <a:schemeClr val="accent2"/>
                </a:solidFill>
                <a:sym typeface="Wingdings" pitchFamily="2" charset="2"/>
              </a:rPr>
              <a:t>oracle</a:t>
            </a:r>
            <a:r>
              <a:rPr lang="en-US" altLang="en-US" sz="2400" i="1" baseline="30000">
                <a:solidFill>
                  <a:schemeClr val="accent2"/>
                </a:solidFill>
                <a:sym typeface="Wingdings" pitchFamily="2" charset="2"/>
              </a:rPr>
              <a:t> </a:t>
            </a:r>
            <a:r>
              <a:rPr lang="en-US" altLang="en-US" sz="2400">
                <a:cs typeface="Times New Roman" pitchFamily="18" charset="0"/>
                <a:sym typeface="Wingdings" pitchFamily="2" charset="2"/>
              </a:rPr>
              <a:t>says </a:t>
            </a:r>
            <a:r>
              <a:rPr lang="en-US" altLang="en-US" sz="2400" i="1">
                <a:cs typeface="Times New Roman" pitchFamily="18" charset="0"/>
              </a:rPr>
              <a:t>yes</a:t>
            </a:r>
            <a:r>
              <a:rPr lang="en-US" altLang="en-US" sz="2400">
                <a:cs typeface="Times New Roman" pitchFamily="18" charset="0"/>
              </a:rPr>
              <a:t> </a:t>
            </a:r>
            <a:r>
              <a:rPr lang="en-US" altLang="en-US" sz="2400">
                <a:cs typeface="Times New Roman" pitchFamily="18" charset="0"/>
                <a:sym typeface="Wingdings" pitchFamily="2" charset="2"/>
              </a:rPr>
              <a:t></a:t>
            </a:r>
            <a:r>
              <a:rPr lang="en-US" altLang="en-US" sz="2400">
                <a:cs typeface="Times New Roman" pitchFamily="18" charset="0"/>
              </a:rPr>
              <a:t> </a:t>
            </a:r>
            <a:r>
              <a:rPr lang="en-US" altLang="en-US" sz="2400" i="1">
                <a:solidFill>
                  <a:schemeClr val="accent2"/>
                </a:solidFill>
                <a:sym typeface="Wingdings" pitchFamily="2" charset="2"/>
              </a:rPr>
              <a:t>Alg</a:t>
            </a:r>
            <a:r>
              <a:rPr lang="en-US" altLang="en-US" sz="2400" baseline="-25000">
                <a:solidFill>
                  <a:schemeClr val="accent2"/>
                </a:solidFill>
                <a:sym typeface="Wingdings" pitchFamily="2" charset="2"/>
              </a:rPr>
              <a:t>alg</a:t>
            </a:r>
            <a:r>
              <a:rPr lang="en-US" altLang="en-US" sz="2400" i="1" baseline="30000">
                <a:solidFill>
                  <a:schemeClr val="accent2"/>
                </a:solidFill>
                <a:sym typeface="Wingdings" pitchFamily="2" charset="2"/>
              </a:rPr>
              <a:t> </a:t>
            </a:r>
            <a:r>
              <a:rPr lang="en-US" altLang="en-US" sz="2400">
                <a:cs typeface="Times New Roman" pitchFamily="18" charset="0"/>
                <a:sym typeface="Wingdings" pitchFamily="2" charset="2"/>
              </a:rPr>
              <a:t>says </a:t>
            </a:r>
            <a:r>
              <a:rPr lang="en-US" altLang="en-US" sz="2400" i="1">
                <a:cs typeface="Times New Roman" pitchFamily="18" charset="0"/>
              </a:rPr>
              <a:t>yes</a:t>
            </a:r>
          </a:p>
        </p:txBody>
      </p:sp>
      <p:sp>
        <p:nvSpPr>
          <p:cNvPr id="15380" name="Freeform 91"/>
          <p:cNvSpPr>
            <a:spLocks/>
          </p:cNvSpPr>
          <p:nvPr/>
        </p:nvSpPr>
        <p:spPr bwMode="auto">
          <a:xfrm>
            <a:off x="1820863" y="2530475"/>
            <a:ext cx="5343525" cy="250825"/>
          </a:xfrm>
          <a:custGeom>
            <a:avLst/>
            <a:gdLst>
              <a:gd name="T0" fmla="*/ 0 w 5342709"/>
              <a:gd name="T1" fmla="*/ 120114 h 250914"/>
              <a:gd name="T2" fmla="*/ 2771019 w 5342709"/>
              <a:gd name="T3" fmla="*/ 2716 h 250914"/>
              <a:gd name="T4" fmla="*/ 5345973 w 5342709"/>
              <a:gd name="T5" fmla="*/ 250558 h 250914"/>
              <a:gd name="T6" fmla="*/ 0 60000 65536"/>
              <a:gd name="T7" fmla="*/ 0 60000 65536"/>
              <a:gd name="T8" fmla="*/ 0 60000 65536"/>
            </a:gdLst>
            <a:ahLst/>
            <a:cxnLst>
              <a:cxn ang="T6">
                <a:pos x="T0" y="T1"/>
              </a:cxn>
              <a:cxn ang="T7">
                <a:pos x="T2" y="T3"/>
              </a:cxn>
              <a:cxn ang="T8">
                <a:pos x="T4" y="T5"/>
              </a:cxn>
            </a:cxnLst>
            <a:rect l="0" t="0" r="r" b="b"/>
            <a:pathLst>
              <a:path w="5342709" h="250914">
                <a:moveTo>
                  <a:pt x="0" y="120286"/>
                </a:moveTo>
                <a:cubicBezTo>
                  <a:pt x="452846" y="96338"/>
                  <a:pt x="1878876" y="-19051"/>
                  <a:pt x="2769327" y="2720"/>
                </a:cubicBezTo>
                <a:cubicBezTo>
                  <a:pt x="3659778" y="24491"/>
                  <a:pt x="5342709" y="250914"/>
                  <a:pt x="5342709" y="250914"/>
                </a:cubicBezTo>
              </a:path>
            </a:pathLst>
          </a:custGeom>
          <a:noFill/>
          <a:ln w="25400" cap="sq" cmpd="sng" algn="ctr">
            <a:solidFill>
              <a:srgbClr val="FF00FF"/>
            </a:solidFill>
            <a:prstDash val="solid"/>
            <a:round/>
            <a:headEnd type="none" w="sm" len="sm"/>
            <a:tailEnd type="stealth" w="lg" len="lg"/>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ppt_x"/>
                                          </p:val>
                                        </p:tav>
                                        <p:tav tm="100000">
                                          <p:val>
                                            <p:strVal val="#ppt_x"/>
                                          </p:val>
                                        </p:tav>
                                      </p:tavLst>
                                    </p:anim>
                                    <p:anim calcmode="lin" valueType="num">
                                      <p:cBhvr additive="base">
                                        <p:cTn id="1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pic>
        <p:nvPicPr>
          <p:cNvPr id="65541" name="Picture 8" descr="cap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295400"/>
            <a:ext cx="5040313"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2895600" y="500063"/>
            <a:ext cx="313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i="1">
                <a:solidFill>
                  <a:srgbClr val="FFC000"/>
                </a:solidFill>
              </a:rPr>
              <a:t>P</a:t>
            </a:r>
            <a:r>
              <a:rPr lang="en-US" altLang="en-US" sz="3200" i="1" baseline="-25000">
                <a:solidFill>
                  <a:srgbClr val="FFC000"/>
                </a:solidFill>
              </a:rPr>
              <a:t>alg</a:t>
            </a:r>
            <a:r>
              <a:rPr lang="en-US" altLang="en-US" sz="3200">
                <a:solidFill>
                  <a:srgbClr val="FFC000"/>
                </a:solidFill>
              </a:rPr>
              <a:t> </a:t>
            </a:r>
            <a:r>
              <a:rPr lang="en-US" altLang="en-US" sz="3200">
                <a:solidFill>
                  <a:srgbClr val="00FFCC"/>
                </a:solidFill>
              </a:rPr>
              <a:t>≤</a:t>
            </a:r>
            <a:r>
              <a:rPr lang="en-CA" altLang="en-US" sz="3200" baseline="-25000">
                <a:solidFill>
                  <a:srgbClr val="00FFCC"/>
                </a:solidFill>
              </a:rPr>
              <a:t>comp</a:t>
            </a:r>
            <a:r>
              <a:rPr lang="en-CA" altLang="en-US" sz="3200">
                <a:solidFill>
                  <a:srgbClr val="00FFCC"/>
                </a:solidFill>
              </a:rPr>
              <a:t> </a:t>
            </a:r>
            <a:r>
              <a:rPr lang="en-US" altLang="en-US" sz="3200" i="1">
                <a:solidFill>
                  <a:srgbClr val="FFC000"/>
                </a:solidFill>
              </a:rPr>
              <a:t>P</a:t>
            </a:r>
            <a:r>
              <a:rPr lang="en-US" altLang="en-US" sz="3200" i="1" baseline="-25000">
                <a:solidFill>
                  <a:srgbClr val="FFC000"/>
                </a:solidFill>
              </a:rPr>
              <a:t>oracle</a:t>
            </a:r>
            <a:endParaRPr lang="en-US" altLang="en-US" sz="3200" i="1">
              <a:solidFill>
                <a:srgbClr val="FFC000"/>
              </a:solidFill>
            </a:endParaRPr>
          </a:p>
        </p:txBody>
      </p:sp>
      <p:grpSp>
        <p:nvGrpSpPr>
          <p:cNvPr id="6" name="Group 5"/>
          <p:cNvGrpSpPr>
            <a:grpSpLocks/>
          </p:cNvGrpSpPr>
          <p:nvPr/>
        </p:nvGrpSpPr>
        <p:grpSpPr bwMode="auto">
          <a:xfrm>
            <a:off x="2411413" y="2828925"/>
            <a:ext cx="4105275" cy="2784475"/>
            <a:chOff x="2411760" y="2829490"/>
            <a:chExt cx="4104456" cy="2783196"/>
          </a:xfrm>
        </p:grpSpPr>
        <p:cxnSp>
          <p:nvCxnSpPr>
            <p:cNvPr id="16390" name="Straight Connector 2"/>
            <p:cNvCxnSpPr>
              <a:cxnSpLocks noChangeShapeType="1"/>
            </p:cNvCxnSpPr>
            <p:nvPr/>
          </p:nvCxnSpPr>
          <p:spPr bwMode="auto">
            <a:xfrm>
              <a:off x="2758407" y="4701698"/>
              <a:ext cx="3334296" cy="0"/>
            </a:xfrm>
            <a:prstGeom prst="line">
              <a:avLst/>
            </a:prstGeom>
            <a:noFill/>
            <a:ln w="12700" cap="sq" algn="ctr">
              <a:solidFill>
                <a:srgbClr val="FF0000"/>
              </a:solidFill>
              <a:round/>
              <a:headEnd type="none" w="sm" len="sm"/>
              <a:tailEnd type="none" w="sm" len="sm"/>
            </a:ln>
          </p:spPr>
        </p:cxnSp>
        <p:cxnSp>
          <p:nvCxnSpPr>
            <p:cNvPr id="16391" name="Straight Connector 7"/>
            <p:cNvCxnSpPr>
              <a:cxnSpLocks noChangeShapeType="1"/>
            </p:cNvCxnSpPr>
            <p:nvPr/>
          </p:nvCxnSpPr>
          <p:spPr bwMode="auto">
            <a:xfrm>
              <a:off x="2957699" y="5612686"/>
              <a:ext cx="1061683" cy="0"/>
            </a:xfrm>
            <a:prstGeom prst="line">
              <a:avLst/>
            </a:prstGeom>
            <a:noFill/>
            <a:ln w="12700" cap="sq" algn="ctr">
              <a:solidFill>
                <a:srgbClr val="FF0000"/>
              </a:solidFill>
              <a:round/>
              <a:headEnd type="none" w="sm" len="sm"/>
              <a:tailEnd type="none" w="sm" len="sm"/>
            </a:ln>
          </p:spPr>
        </p:cxnSp>
        <p:cxnSp>
          <p:nvCxnSpPr>
            <p:cNvPr id="16392" name="Straight Connector 10"/>
            <p:cNvCxnSpPr>
              <a:cxnSpLocks noChangeShapeType="1"/>
            </p:cNvCxnSpPr>
            <p:nvPr/>
          </p:nvCxnSpPr>
          <p:spPr bwMode="auto">
            <a:xfrm>
              <a:off x="2411760" y="2829490"/>
              <a:ext cx="4104456" cy="0"/>
            </a:xfrm>
            <a:prstGeom prst="line">
              <a:avLst/>
            </a:prstGeom>
            <a:noFill/>
            <a:ln w="12700" cap="sq" algn="ctr">
              <a:solidFill>
                <a:srgbClr val="FF0000"/>
              </a:solidFill>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additive="base">
                                        <p:cTn id="7" dur="500" fill="hold"/>
                                        <p:tgtEl>
                                          <p:spTgt spid="65541"/>
                                        </p:tgtEl>
                                        <p:attrNameLst>
                                          <p:attrName>ppt_x</p:attrName>
                                        </p:attrNameLst>
                                      </p:cBhvr>
                                      <p:tavLst>
                                        <p:tav tm="0">
                                          <p:val>
                                            <p:strVal val="#ppt_x"/>
                                          </p:val>
                                        </p:tav>
                                        <p:tav tm="100000">
                                          <p:val>
                                            <p:strVal val="#ppt_x"/>
                                          </p:val>
                                        </p:tav>
                                      </p:tavLst>
                                    </p:anim>
                                    <p:anim calcmode="lin" valueType="num">
                                      <p:cBhvr additive="base">
                                        <p:cTn id="8"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sp>
        <p:nvSpPr>
          <p:cNvPr id="596995" name="Text Box 3"/>
          <p:cNvSpPr txBox="1">
            <a:spLocks noChangeArrowheads="1"/>
          </p:cNvSpPr>
          <p:nvPr/>
        </p:nvSpPr>
        <p:spPr bwMode="auto">
          <a:xfrm>
            <a:off x="34925" y="1052513"/>
            <a:ext cx="92487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Char char="•"/>
            </a:pPr>
            <a:r>
              <a:rPr lang="en-US" altLang="en-US" sz="2400"/>
              <a:t>Reduction: Design an algorithm for  one computational problem, using a supposed algorithm for another problem as a subroutine. </a:t>
            </a:r>
          </a:p>
          <a:p>
            <a:pPr lvl="1" algn="l">
              <a:buFontTx/>
              <a:buChar char="•"/>
            </a:pPr>
            <a:r>
              <a:rPr lang="en-US" altLang="en-US" sz="2400"/>
              <a:t>Used to create a new algorithm from a known algorithm.</a:t>
            </a:r>
          </a:p>
          <a:p>
            <a:pPr lvl="1" algn="l">
              <a:buFontTx/>
              <a:buChar char="•"/>
            </a:pPr>
            <a:r>
              <a:rPr lang="en-US" altLang="en-US" sz="2400"/>
              <a:t>Learn that a new problem is likely hard, </a:t>
            </a:r>
            <a:br>
              <a:rPr lang="en-US" altLang="en-US" sz="2400"/>
            </a:br>
            <a:r>
              <a:rPr lang="en-US" altLang="en-US" sz="2400"/>
              <a:t> from knowing a known problem is likely hard.</a:t>
            </a:r>
          </a:p>
          <a:p>
            <a:pPr lvl="1" algn="l">
              <a:buFontTx/>
              <a:buChar char="•"/>
            </a:pPr>
            <a:r>
              <a:rPr lang="en-US" altLang="en-US" sz="2400"/>
              <a:t>Learn that two problems have a similar “structure.”</a:t>
            </a:r>
          </a:p>
          <a:p>
            <a:pPr algn="l">
              <a:buFontTx/>
              <a:buChar char="•"/>
            </a:pPr>
            <a:endParaRPr lang="en-US" altLang="en-US" sz="2400"/>
          </a:p>
        </p:txBody>
      </p:sp>
      <p:sp>
        <p:nvSpPr>
          <p:cNvPr id="17412" name="Rectangle 3"/>
          <p:cNvSpPr>
            <a:spLocks noChangeArrowheads="1"/>
          </p:cNvSpPr>
          <p:nvPr/>
        </p:nvSpPr>
        <p:spPr bwMode="auto">
          <a:xfrm>
            <a:off x="2895600" y="500063"/>
            <a:ext cx="3001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solidFill>
                  <a:schemeClr val="tx2"/>
                </a:solidFill>
              </a:rPr>
              <a:t>P</a:t>
            </a:r>
            <a:r>
              <a:rPr lang="en-US" altLang="en-US" sz="3200" baseline="-25000">
                <a:solidFill>
                  <a:schemeClr val="tx2"/>
                </a:solidFill>
              </a:rPr>
              <a:t>alg</a:t>
            </a:r>
            <a:r>
              <a:rPr lang="en-US" altLang="en-US" sz="3200">
                <a:solidFill>
                  <a:srgbClr val="00FFCC"/>
                </a:solidFill>
              </a:rPr>
              <a:t> ≤</a:t>
            </a:r>
            <a:r>
              <a:rPr lang="en-CA" altLang="en-US" sz="3200" baseline="-25000">
                <a:solidFill>
                  <a:srgbClr val="00FFCC"/>
                </a:solidFill>
              </a:rPr>
              <a:t>comp</a:t>
            </a:r>
            <a:r>
              <a:rPr lang="en-CA" altLang="en-US" sz="3200">
                <a:solidFill>
                  <a:srgbClr val="00FFCC"/>
                </a:solidFill>
              </a:rPr>
              <a:t> </a:t>
            </a:r>
            <a:r>
              <a:rPr lang="en-US" altLang="en-US" sz="3200">
                <a:solidFill>
                  <a:schemeClr val="tx2"/>
                </a:solidFill>
              </a:rPr>
              <a:t>P</a:t>
            </a:r>
            <a:r>
              <a:rPr lang="en-US" altLang="en-US" sz="3200" baseline="-25000">
                <a:solidFill>
                  <a:schemeClr val="tx2"/>
                </a:solidFill>
              </a:rPr>
              <a:t>oracle</a:t>
            </a:r>
            <a:endParaRPr lang="en-US" altLang="en-US" sz="3200">
              <a:solidFill>
                <a:srgbClr val="00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96995">
                                            <p:txEl>
                                              <p:pRg st="1" end="1"/>
                                            </p:txEl>
                                          </p:spTgt>
                                        </p:tgtEl>
                                        <p:attrNameLst>
                                          <p:attrName>style.visibility</p:attrName>
                                        </p:attrNameLst>
                                      </p:cBhvr>
                                      <p:to>
                                        <p:strVal val="visible"/>
                                      </p:to>
                                    </p:set>
                                    <p:anim calcmode="lin" valueType="num">
                                      <p:cBhvr additive="base">
                                        <p:cTn id="7" dur="500" fill="hold"/>
                                        <p:tgtEl>
                                          <p:spTgt spid="5969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6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6995">
                                            <p:txEl>
                                              <p:pRg st="2" end="2"/>
                                            </p:txEl>
                                          </p:spTgt>
                                        </p:tgtEl>
                                        <p:attrNameLst>
                                          <p:attrName>style.visibility</p:attrName>
                                        </p:attrNameLst>
                                      </p:cBhvr>
                                      <p:to>
                                        <p:strVal val="visible"/>
                                      </p:to>
                                    </p:set>
                                    <p:anim calcmode="lin" valueType="num">
                                      <p:cBhvr additive="base">
                                        <p:cTn id="13" dur="500" fill="hold"/>
                                        <p:tgtEl>
                                          <p:spTgt spid="5969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6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6995">
                                            <p:txEl>
                                              <p:pRg st="3" end="3"/>
                                            </p:txEl>
                                          </p:spTgt>
                                        </p:tgtEl>
                                        <p:attrNameLst>
                                          <p:attrName>style.visibility</p:attrName>
                                        </p:attrNameLst>
                                      </p:cBhvr>
                                      <p:to>
                                        <p:strVal val="visible"/>
                                      </p:to>
                                    </p:set>
                                    <p:anim calcmode="lin" valueType="num">
                                      <p:cBhvr additive="base">
                                        <p:cTn id="19" dur="500" fill="hold"/>
                                        <p:tgtEl>
                                          <p:spTgt spid="5969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69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216775" y="2590800"/>
            <a:ext cx="1800225" cy="4022725"/>
            <a:chOff x="4194" y="1993"/>
            <a:chExt cx="1422" cy="2721"/>
          </a:xfrm>
        </p:grpSpPr>
        <p:pic>
          <p:nvPicPr>
            <p:cNvPr id="18552" name="Picture 3" descr="Z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8553" name="Text Box 4"/>
            <p:cNvSpPr txBox="1">
              <a:spLocks noChangeArrowheads="1"/>
            </p:cNvSpPr>
            <p:nvPr/>
          </p:nvSpPr>
          <p:spPr bwMode="auto">
            <a:xfrm>
              <a:off x="4194" y="3612"/>
              <a:ext cx="1422" cy="110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a:solidFill>
                    <a:schemeClr val="tx2"/>
                  </a:solidFill>
                  <a:latin typeface="Arial Rounded MT Bold" pitchFamily="34" charset="0"/>
                </a:rPr>
                <a:t>GIVEN:</a:t>
              </a:r>
              <a:r>
                <a:rPr lang="en-US" altLang="en-US">
                  <a:solidFill>
                    <a:schemeClr val="tx2"/>
                  </a:solidFill>
                  <a:latin typeface="Arial Rounded MT Bold" pitchFamily="34" charset="0"/>
                </a:rPr>
                <a:t/>
              </a:r>
              <a:br>
                <a:rPr lang="en-US" altLang="en-US">
                  <a:solidFill>
                    <a:schemeClr val="tx2"/>
                  </a:solidFill>
                  <a:latin typeface="Arial Rounded MT Bold" pitchFamily="34" charset="0"/>
                </a:rPr>
              </a:br>
              <a:r>
                <a:rPr lang="en-US" altLang="en-US" sz="2000">
                  <a:latin typeface="Arial Rounded MT Bold" pitchFamily="34" charset="0"/>
                </a:rPr>
                <a:t>Network</a:t>
              </a:r>
              <a:br>
                <a:rPr lang="en-US" altLang="en-US" sz="2000">
                  <a:latin typeface="Arial Rounded MT Bold" pitchFamily="34" charset="0"/>
                </a:rPr>
              </a:br>
              <a:r>
                <a:rPr lang="en-US" altLang="en-US" sz="2000">
                  <a:latin typeface="Arial Rounded MT Bold" pitchFamily="34" charset="0"/>
                </a:rPr>
                <a:t>Flow</a:t>
              </a:r>
              <a:r>
                <a:rPr lang="en-US" altLang="en-US">
                  <a:latin typeface="Arial Rounded MT Bold" pitchFamily="34" charset="0"/>
                </a:rPr>
                <a:t> Oracle</a:t>
              </a:r>
              <a:r>
                <a:rPr lang="en-US" altLang="en-US">
                  <a:solidFill>
                    <a:schemeClr val="tx2"/>
                  </a:solidFill>
                  <a:latin typeface="Arial Rounded MT Bold" pitchFamily="34" charset="0"/>
                </a:rPr>
                <a:t> </a:t>
              </a:r>
            </a:p>
          </p:txBody>
        </p:sp>
      </p:grpSp>
      <p:grpSp>
        <p:nvGrpSpPr>
          <p:cNvPr id="3" name="Group 6"/>
          <p:cNvGrpSpPr>
            <a:grpSpLocks/>
          </p:cNvGrpSpPr>
          <p:nvPr/>
        </p:nvGrpSpPr>
        <p:grpSpPr bwMode="auto">
          <a:xfrm>
            <a:off x="1905000" y="2819400"/>
            <a:ext cx="1800225" cy="3336925"/>
            <a:chOff x="4194" y="1993"/>
            <a:chExt cx="1422" cy="2525"/>
          </a:xfrm>
        </p:grpSpPr>
        <p:pic>
          <p:nvPicPr>
            <p:cNvPr id="18550" name="Picture 7" descr="Z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8551" name="Text Box 8"/>
            <p:cNvSpPr txBox="1">
              <a:spLocks noChangeArrowheads="1"/>
            </p:cNvSpPr>
            <p:nvPr/>
          </p:nvSpPr>
          <p:spPr bwMode="auto">
            <a:xfrm>
              <a:off x="4194" y="3609"/>
              <a:ext cx="1422" cy="90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a:solidFill>
                    <a:schemeClr val="tx2"/>
                  </a:solidFill>
                  <a:latin typeface="Arial Rounded MT Bold" pitchFamily="34" charset="0"/>
                </a:rPr>
                <a:t>BUILD:</a:t>
              </a:r>
              <a:br>
                <a:rPr lang="en-US" altLang="en-US" sz="2400">
                  <a:solidFill>
                    <a:schemeClr val="tx2"/>
                  </a:solidFill>
                  <a:latin typeface="Arial Rounded MT Bold" pitchFamily="34" charset="0"/>
                </a:rPr>
              </a:br>
              <a:r>
                <a:rPr lang="en-US" altLang="en-US" sz="2000">
                  <a:latin typeface="Arial Rounded MT Bold" pitchFamily="34" charset="0"/>
                </a:rPr>
                <a:t>Matching</a:t>
              </a:r>
              <a:r>
                <a:rPr lang="en-US" altLang="en-US" sz="2400">
                  <a:solidFill>
                    <a:schemeClr val="tx2"/>
                  </a:solidFill>
                  <a:latin typeface="Arial Rounded MT Bold" pitchFamily="34" charset="0"/>
                </a:rPr>
                <a:t/>
              </a:r>
              <a:br>
                <a:rPr lang="en-US" altLang="en-US" sz="2400">
                  <a:solidFill>
                    <a:schemeClr val="tx2"/>
                  </a:solidFill>
                  <a:latin typeface="Arial Rounded MT Bold" pitchFamily="34" charset="0"/>
                </a:rPr>
              </a:br>
              <a:r>
                <a:rPr lang="en-US" altLang="en-US">
                  <a:latin typeface="Arial Rounded MT Bold" pitchFamily="34" charset="0"/>
                </a:rPr>
                <a:t>Oracle</a:t>
              </a:r>
            </a:p>
          </p:txBody>
        </p:sp>
      </p:grpSp>
      <p:sp>
        <p:nvSpPr>
          <p:cNvPr id="18436" name="Rectangle 20"/>
          <p:cNvSpPr>
            <a:spLocks noChangeArrowheads="1"/>
          </p:cNvSpPr>
          <p:nvPr/>
        </p:nvSpPr>
        <p:spPr bwMode="auto">
          <a:xfrm>
            <a:off x="2651125" y="704850"/>
            <a:ext cx="5133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tx2"/>
                </a:solidFill>
              </a:rPr>
              <a:t>Matching</a:t>
            </a:r>
            <a:r>
              <a:rPr lang="en-US" altLang="en-US" sz="3200">
                <a:solidFill>
                  <a:srgbClr val="00FFCC"/>
                </a:solidFill>
              </a:rPr>
              <a:t> ≤</a:t>
            </a:r>
            <a:r>
              <a:rPr lang="en-CA" altLang="en-US" sz="3200" baseline="-25000">
                <a:solidFill>
                  <a:srgbClr val="00FFCC"/>
                </a:solidFill>
              </a:rPr>
              <a:t>comp</a:t>
            </a:r>
            <a:r>
              <a:rPr lang="en-CA" altLang="en-US" sz="3200">
                <a:solidFill>
                  <a:srgbClr val="00FFCC"/>
                </a:solidFill>
              </a:rPr>
              <a:t> </a:t>
            </a:r>
            <a:r>
              <a:rPr lang="en-US" altLang="en-US">
                <a:solidFill>
                  <a:schemeClr val="tx2"/>
                </a:solidFill>
              </a:rPr>
              <a:t>Network Flows</a:t>
            </a:r>
            <a:endParaRPr lang="en-US" altLang="en-US" sz="3200" baseline="30000">
              <a:solidFill>
                <a:srgbClr val="00FFCC"/>
              </a:solidFill>
            </a:endParaRPr>
          </a:p>
        </p:txBody>
      </p:sp>
      <p:grpSp>
        <p:nvGrpSpPr>
          <p:cNvPr id="4" name="Group 124"/>
          <p:cNvGrpSpPr>
            <a:grpSpLocks/>
          </p:cNvGrpSpPr>
          <p:nvPr/>
        </p:nvGrpSpPr>
        <p:grpSpPr bwMode="auto">
          <a:xfrm>
            <a:off x="-76200" y="228600"/>
            <a:ext cx="3429000" cy="3200400"/>
            <a:chOff x="-48" y="144"/>
            <a:chExt cx="2160" cy="2016"/>
          </a:xfrm>
        </p:grpSpPr>
        <p:sp>
          <p:nvSpPr>
            <p:cNvPr id="18511" name="Text Box 5"/>
            <p:cNvSpPr txBox="1">
              <a:spLocks noChangeArrowheads="1"/>
            </p:cNvSpPr>
            <p:nvPr/>
          </p:nvSpPr>
          <p:spPr bwMode="auto">
            <a:xfrm>
              <a:off x="-48" y="1065"/>
              <a:ext cx="21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latin typeface="Arial Rounded MT Bold" pitchFamily="34" charset="0"/>
                </a:rPr>
                <a:t>Who loves who</a:t>
              </a:r>
            </a:p>
          </p:txBody>
        </p:sp>
        <p:sp>
          <p:nvSpPr>
            <p:cNvPr id="1188876" name="Freeform 12"/>
            <p:cNvSpPr>
              <a:spLocks/>
            </p:cNvSpPr>
            <p:nvPr/>
          </p:nvSpPr>
          <p:spPr bwMode="auto">
            <a:xfrm>
              <a:off x="624" y="1344"/>
              <a:ext cx="432" cy="816"/>
            </a:xfrm>
            <a:custGeom>
              <a:avLst/>
              <a:gdLst/>
              <a:ahLst/>
              <a:cxnLst>
                <a:cxn ang="0">
                  <a:pos x="0" y="0"/>
                </a:cxn>
                <a:cxn ang="0">
                  <a:pos x="96" y="528"/>
                </a:cxn>
                <a:cxn ang="0">
                  <a:pos x="432" y="816"/>
                </a:cxn>
              </a:cxnLst>
              <a:rect l="0" t="0" r="r" b="b"/>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grpSp>
          <p:nvGrpSpPr>
            <p:cNvPr id="18513" name="Group 21"/>
            <p:cNvGrpSpPr>
              <a:grpSpLocks/>
            </p:cNvGrpSpPr>
            <p:nvPr/>
          </p:nvGrpSpPr>
          <p:grpSpPr bwMode="auto">
            <a:xfrm>
              <a:off x="288" y="144"/>
              <a:ext cx="1137" cy="1008"/>
              <a:chOff x="1344" y="480"/>
              <a:chExt cx="2430" cy="2016"/>
            </a:xfrm>
          </p:grpSpPr>
          <p:sp>
            <p:nvSpPr>
              <p:cNvPr id="1188886" name="Rectangle 22"/>
              <p:cNvSpPr>
                <a:spLocks noChangeArrowheads="1"/>
              </p:cNvSpPr>
              <p:nvPr/>
            </p:nvSpPr>
            <p:spPr bwMode="auto">
              <a:xfrm>
                <a:off x="2481" y="1926"/>
                <a:ext cx="960" cy="474"/>
              </a:xfrm>
              <a:prstGeom prst="rect">
                <a:avLst/>
              </a:prstGeom>
              <a:noFill/>
              <a:ln w="38100">
                <a:noFill/>
                <a:miter lim="800000"/>
                <a:headEnd/>
                <a:tailEnd/>
              </a:ln>
              <a:effectLst/>
            </p:spPr>
            <p:txBody>
              <a:bodyPr anchor="ctr" anchorCtr="1"/>
              <a:lstStyle/>
              <a:p>
                <a:pPr algn="l">
                  <a:spcBef>
                    <a:spcPct val="20000"/>
                  </a:spcBef>
                  <a:defRPr/>
                </a:pPr>
                <a:r>
                  <a:rPr lang="en-US" sz="1200">
                    <a:effectLst>
                      <a:outerShdw blurRad="38100" dist="38100" dir="2700000" algn="tl">
                        <a:srgbClr val="000000"/>
                      </a:outerShdw>
                    </a:effectLst>
                    <a:latin typeface="Comic Sans MS" pitchFamily="66" charset="0"/>
                  </a:rPr>
                  <a:t>Ann</a:t>
                </a:r>
                <a:endParaRPr lang="en-CA" sz="1200">
                  <a:effectLst>
                    <a:outerShdw blurRad="38100" dist="38100" dir="2700000" algn="tl">
                      <a:srgbClr val="000000"/>
                    </a:outerShdw>
                  </a:effectLst>
                  <a:latin typeface="Comic Sans MS" pitchFamily="66" charset="0"/>
                </a:endParaRPr>
              </a:p>
            </p:txBody>
          </p:sp>
          <p:sp>
            <p:nvSpPr>
              <p:cNvPr id="1188887" name="Rectangle 23"/>
              <p:cNvSpPr>
                <a:spLocks noChangeArrowheads="1"/>
              </p:cNvSpPr>
              <p:nvPr/>
            </p:nvSpPr>
            <p:spPr bwMode="auto">
              <a:xfrm>
                <a:off x="1521" y="1926"/>
                <a:ext cx="960" cy="474"/>
              </a:xfrm>
              <a:prstGeom prst="rect">
                <a:avLst/>
              </a:prstGeom>
              <a:noFill/>
              <a:ln w="38100">
                <a:noFill/>
                <a:miter lim="800000"/>
                <a:headEnd/>
                <a:tailEnd/>
              </a:ln>
              <a:effectLst/>
            </p:spPr>
            <p:txBody>
              <a:bodyPr anchor="ctr" anchorCtr="1"/>
              <a:lstStyle/>
              <a:p>
                <a:pPr algn="l">
                  <a:spcBef>
                    <a:spcPct val="20000"/>
                  </a:spcBef>
                  <a:defRPr/>
                </a:pPr>
                <a:r>
                  <a:rPr lang="en-US" sz="1200">
                    <a:effectLst>
                      <a:outerShdw blurRad="38100" dist="38100" dir="2700000" algn="tl">
                        <a:srgbClr val="000000"/>
                      </a:outerShdw>
                    </a:effectLst>
                    <a:latin typeface="Comic Sans MS" pitchFamily="66" charset="0"/>
                  </a:rPr>
                  <a:t>Fred</a:t>
                </a:r>
                <a:endParaRPr lang="en-CA" sz="1200">
                  <a:effectLst>
                    <a:outerShdw blurRad="38100" dist="38100" dir="2700000" algn="tl">
                      <a:srgbClr val="000000"/>
                    </a:outerShdw>
                  </a:effectLst>
                  <a:latin typeface="Comic Sans MS" pitchFamily="66" charset="0"/>
                </a:endParaRPr>
              </a:p>
            </p:txBody>
          </p:sp>
          <p:sp>
            <p:nvSpPr>
              <p:cNvPr id="1188888" name="Rectangle 24"/>
              <p:cNvSpPr>
                <a:spLocks noChangeArrowheads="1"/>
              </p:cNvSpPr>
              <p:nvPr/>
            </p:nvSpPr>
            <p:spPr bwMode="auto">
              <a:xfrm>
                <a:off x="2481" y="1430"/>
                <a:ext cx="960" cy="496"/>
              </a:xfrm>
              <a:prstGeom prst="rect">
                <a:avLst/>
              </a:prstGeom>
              <a:noFill/>
              <a:ln w="38100">
                <a:noFill/>
                <a:miter lim="800000"/>
                <a:headEnd/>
                <a:tailEnd/>
              </a:ln>
              <a:effectLst/>
            </p:spPr>
            <p:txBody>
              <a:bodyPr anchor="ctr" anchorCtr="1"/>
              <a:lstStyle/>
              <a:p>
                <a:pPr algn="l">
                  <a:spcBef>
                    <a:spcPct val="20000"/>
                  </a:spcBef>
                  <a:defRPr/>
                </a:pPr>
                <a:r>
                  <a:rPr lang="en-US" sz="1200">
                    <a:effectLst>
                      <a:outerShdw blurRad="38100" dist="38100" dir="2700000" algn="tl">
                        <a:srgbClr val="000000"/>
                      </a:outerShdw>
                    </a:effectLst>
                    <a:latin typeface="Comic Sans MS" pitchFamily="66" charset="0"/>
                  </a:rPr>
                  <a:t>Sue</a:t>
                </a:r>
                <a:endParaRPr lang="en-CA" sz="1200">
                  <a:effectLst>
                    <a:outerShdw blurRad="38100" dist="38100" dir="2700000" algn="tl">
                      <a:srgbClr val="000000"/>
                    </a:outerShdw>
                  </a:effectLst>
                  <a:latin typeface="Comic Sans MS" pitchFamily="66" charset="0"/>
                </a:endParaRPr>
              </a:p>
            </p:txBody>
          </p:sp>
          <p:sp>
            <p:nvSpPr>
              <p:cNvPr id="1188889" name="Rectangle 25"/>
              <p:cNvSpPr>
                <a:spLocks noChangeArrowheads="1"/>
              </p:cNvSpPr>
              <p:nvPr/>
            </p:nvSpPr>
            <p:spPr bwMode="auto">
              <a:xfrm>
                <a:off x="1521" y="1430"/>
                <a:ext cx="960" cy="496"/>
              </a:xfrm>
              <a:prstGeom prst="rect">
                <a:avLst/>
              </a:prstGeom>
              <a:noFill/>
              <a:ln w="38100">
                <a:noFill/>
                <a:miter lim="800000"/>
                <a:headEnd/>
                <a:tailEnd/>
              </a:ln>
              <a:effectLst/>
            </p:spPr>
            <p:txBody>
              <a:bodyPr anchor="ctr" anchorCtr="1"/>
              <a:lstStyle/>
              <a:p>
                <a:pPr algn="l">
                  <a:spcBef>
                    <a:spcPct val="20000"/>
                  </a:spcBef>
                  <a:defRPr/>
                </a:pPr>
                <a:r>
                  <a:rPr lang="en-US" sz="1200">
                    <a:effectLst>
                      <a:outerShdw blurRad="38100" dist="38100" dir="2700000" algn="tl">
                        <a:srgbClr val="000000"/>
                      </a:outerShdw>
                    </a:effectLst>
                    <a:latin typeface="Comic Sans MS" pitchFamily="66" charset="0"/>
                  </a:rPr>
                  <a:t>John</a:t>
                </a:r>
                <a:endParaRPr lang="en-CA" sz="1200">
                  <a:effectLst>
                    <a:outerShdw blurRad="38100" dist="38100" dir="2700000" algn="tl">
                      <a:srgbClr val="000000"/>
                    </a:outerShdw>
                  </a:effectLst>
                  <a:latin typeface="Comic Sans MS" pitchFamily="66" charset="0"/>
                </a:endParaRPr>
              </a:p>
            </p:txBody>
          </p:sp>
          <p:sp>
            <p:nvSpPr>
              <p:cNvPr id="1188890" name="Rectangle 26"/>
              <p:cNvSpPr>
                <a:spLocks noChangeArrowheads="1"/>
              </p:cNvSpPr>
              <p:nvPr/>
            </p:nvSpPr>
            <p:spPr bwMode="auto">
              <a:xfrm>
                <a:off x="2481" y="956"/>
                <a:ext cx="960" cy="474"/>
              </a:xfrm>
              <a:prstGeom prst="rect">
                <a:avLst/>
              </a:prstGeom>
              <a:noFill/>
              <a:ln w="38100">
                <a:noFill/>
                <a:miter lim="800000"/>
                <a:headEnd/>
                <a:tailEnd/>
              </a:ln>
              <a:effectLst/>
            </p:spPr>
            <p:txBody>
              <a:bodyPr anchor="ctr" anchorCtr="1"/>
              <a:lstStyle/>
              <a:p>
                <a:pPr algn="l">
                  <a:spcBef>
                    <a:spcPct val="20000"/>
                  </a:spcBef>
                  <a:defRPr/>
                </a:pPr>
                <a:r>
                  <a:rPr lang="en-US" sz="1200">
                    <a:effectLst>
                      <a:outerShdw blurRad="38100" dist="38100" dir="2700000" algn="tl">
                        <a:srgbClr val="000000"/>
                      </a:outerShdw>
                    </a:effectLst>
                    <a:latin typeface="Comic Sans MS" pitchFamily="66" charset="0"/>
                  </a:rPr>
                  <a:t>Beth</a:t>
                </a:r>
                <a:endParaRPr lang="en-CA" sz="1200">
                  <a:effectLst>
                    <a:outerShdw blurRad="38100" dist="38100" dir="2700000" algn="tl">
                      <a:srgbClr val="000000"/>
                    </a:outerShdw>
                  </a:effectLst>
                  <a:latin typeface="Comic Sans MS" pitchFamily="66" charset="0"/>
                </a:endParaRPr>
              </a:p>
            </p:txBody>
          </p:sp>
          <p:sp>
            <p:nvSpPr>
              <p:cNvPr id="1188891" name="Rectangle 27"/>
              <p:cNvSpPr>
                <a:spLocks noChangeArrowheads="1"/>
              </p:cNvSpPr>
              <p:nvPr/>
            </p:nvSpPr>
            <p:spPr bwMode="auto">
              <a:xfrm>
                <a:off x="1521" y="956"/>
                <a:ext cx="960" cy="474"/>
              </a:xfrm>
              <a:prstGeom prst="rect">
                <a:avLst/>
              </a:prstGeom>
              <a:noFill/>
              <a:ln w="38100">
                <a:noFill/>
                <a:miter lim="800000"/>
                <a:headEnd/>
                <a:tailEnd/>
              </a:ln>
              <a:effectLst/>
            </p:spPr>
            <p:txBody>
              <a:bodyPr anchor="ctr" anchorCtr="1"/>
              <a:lstStyle/>
              <a:p>
                <a:pPr algn="l">
                  <a:spcBef>
                    <a:spcPct val="20000"/>
                  </a:spcBef>
                  <a:defRPr/>
                </a:pPr>
                <a:r>
                  <a:rPr lang="en-US" sz="1200">
                    <a:effectLst>
                      <a:outerShdw blurRad="38100" dist="38100" dir="2700000" algn="tl">
                        <a:srgbClr val="000000"/>
                      </a:outerShdw>
                    </a:effectLst>
                    <a:latin typeface="Comic Sans MS" pitchFamily="66" charset="0"/>
                  </a:rPr>
                  <a:t>Bob</a:t>
                </a:r>
                <a:endParaRPr lang="en-CA" sz="1200">
                  <a:effectLst>
                    <a:outerShdw blurRad="38100" dist="38100" dir="2700000" algn="tl">
                      <a:srgbClr val="000000"/>
                    </a:outerShdw>
                  </a:effectLst>
                  <a:latin typeface="Comic Sans MS" pitchFamily="66" charset="0"/>
                </a:endParaRPr>
              </a:p>
            </p:txBody>
          </p:sp>
          <p:sp>
            <p:nvSpPr>
              <p:cNvPr id="1188892" name="Rectangle 28"/>
              <p:cNvSpPr>
                <a:spLocks noChangeArrowheads="1"/>
              </p:cNvSpPr>
              <p:nvPr/>
            </p:nvSpPr>
            <p:spPr bwMode="auto">
              <a:xfrm>
                <a:off x="2481" y="480"/>
                <a:ext cx="960" cy="476"/>
              </a:xfrm>
              <a:prstGeom prst="rect">
                <a:avLst/>
              </a:prstGeom>
              <a:noFill/>
              <a:ln w="38100">
                <a:noFill/>
                <a:miter lim="800000"/>
                <a:headEnd/>
                <a:tailEnd/>
              </a:ln>
              <a:effectLst/>
            </p:spPr>
            <p:txBody>
              <a:bodyPr anchor="ctr" anchorCtr="1"/>
              <a:lstStyle/>
              <a:p>
                <a:pPr algn="l">
                  <a:spcBef>
                    <a:spcPct val="20000"/>
                  </a:spcBef>
                  <a:defRPr/>
                </a:pPr>
                <a:r>
                  <a:rPr lang="en-US" sz="1200">
                    <a:effectLst>
                      <a:outerShdw blurRad="38100" dist="38100" dir="2700000" algn="tl">
                        <a:srgbClr val="000000"/>
                      </a:outerShdw>
                    </a:effectLst>
                    <a:latin typeface="Comic Sans MS" pitchFamily="66" charset="0"/>
                  </a:rPr>
                  <a:t>Mary</a:t>
                </a:r>
                <a:endParaRPr lang="en-CA" sz="1200">
                  <a:effectLst>
                    <a:outerShdw blurRad="38100" dist="38100" dir="2700000" algn="tl">
                      <a:srgbClr val="000000"/>
                    </a:outerShdw>
                  </a:effectLst>
                  <a:latin typeface="Comic Sans MS" pitchFamily="66" charset="0"/>
                </a:endParaRPr>
              </a:p>
            </p:txBody>
          </p:sp>
          <p:sp>
            <p:nvSpPr>
              <p:cNvPr id="1188893" name="Rectangle 29"/>
              <p:cNvSpPr>
                <a:spLocks noChangeArrowheads="1"/>
              </p:cNvSpPr>
              <p:nvPr/>
            </p:nvSpPr>
            <p:spPr bwMode="auto">
              <a:xfrm>
                <a:off x="1521" y="480"/>
                <a:ext cx="960" cy="476"/>
              </a:xfrm>
              <a:prstGeom prst="rect">
                <a:avLst/>
              </a:prstGeom>
              <a:noFill/>
              <a:ln w="38100">
                <a:noFill/>
                <a:miter lim="800000"/>
                <a:headEnd/>
                <a:tailEnd/>
              </a:ln>
              <a:effectLst/>
            </p:spPr>
            <p:txBody>
              <a:bodyPr anchor="ctr" anchorCtr="1"/>
              <a:lstStyle/>
              <a:p>
                <a:pPr algn="l">
                  <a:spcBef>
                    <a:spcPct val="20000"/>
                  </a:spcBef>
                  <a:defRPr/>
                </a:pPr>
                <a:r>
                  <a:rPr lang="en-US" sz="1200">
                    <a:effectLst>
                      <a:outerShdw blurRad="38100" dist="38100" dir="2700000" algn="tl">
                        <a:srgbClr val="000000"/>
                      </a:outerShdw>
                    </a:effectLst>
                    <a:latin typeface="Comic Sans MS" pitchFamily="66" charset="0"/>
                  </a:rPr>
                  <a:t>Sam</a:t>
                </a:r>
                <a:endParaRPr lang="en-CA" sz="1200">
                  <a:effectLst>
                    <a:outerShdw blurRad="38100" dist="38100" dir="2700000" algn="tl">
                      <a:srgbClr val="000000"/>
                    </a:outerShdw>
                  </a:effectLst>
                  <a:latin typeface="Comic Sans MS" pitchFamily="66" charset="0"/>
                </a:endParaRPr>
              </a:p>
            </p:txBody>
          </p:sp>
          <p:sp>
            <p:nvSpPr>
              <p:cNvPr id="1188894" name="Line 30"/>
              <p:cNvSpPr>
                <a:spLocks noChangeShapeType="1"/>
              </p:cNvSpPr>
              <p:nvPr/>
            </p:nvSpPr>
            <p:spPr bwMode="auto">
              <a:xfrm>
                <a:off x="1521" y="480"/>
                <a:ext cx="960" cy="0"/>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895" name="Line 31"/>
              <p:cNvSpPr>
                <a:spLocks noChangeShapeType="1"/>
              </p:cNvSpPr>
              <p:nvPr/>
            </p:nvSpPr>
            <p:spPr bwMode="auto">
              <a:xfrm>
                <a:off x="1521" y="2400"/>
                <a:ext cx="960" cy="0"/>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896" name="Line 32"/>
              <p:cNvSpPr>
                <a:spLocks noChangeShapeType="1"/>
              </p:cNvSpPr>
              <p:nvPr/>
            </p:nvSpPr>
            <p:spPr bwMode="auto">
              <a:xfrm>
                <a:off x="1521" y="480"/>
                <a:ext cx="0" cy="476"/>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897" name="Line 33"/>
              <p:cNvSpPr>
                <a:spLocks noChangeShapeType="1"/>
              </p:cNvSpPr>
              <p:nvPr/>
            </p:nvSpPr>
            <p:spPr bwMode="auto">
              <a:xfrm>
                <a:off x="3441" y="480"/>
                <a:ext cx="0" cy="476"/>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898" name="Line 34"/>
              <p:cNvSpPr>
                <a:spLocks noChangeShapeType="1"/>
              </p:cNvSpPr>
              <p:nvPr/>
            </p:nvSpPr>
            <p:spPr bwMode="auto">
              <a:xfrm>
                <a:off x="2481" y="480"/>
                <a:ext cx="960" cy="0"/>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899" name="Line 35"/>
              <p:cNvSpPr>
                <a:spLocks noChangeShapeType="1"/>
              </p:cNvSpPr>
              <p:nvPr/>
            </p:nvSpPr>
            <p:spPr bwMode="auto">
              <a:xfrm>
                <a:off x="1521" y="956"/>
                <a:ext cx="0" cy="474"/>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900" name="Line 36"/>
              <p:cNvSpPr>
                <a:spLocks noChangeShapeType="1"/>
              </p:cNvSpPr>
              <p:nvPr/>
            </p:nvSpPr>
            <p:spPr bwMode="auto">
              <a:xfrm>
                <a:off x="3441" y="956"/>
                <a:ext cx="0" cy="474"/>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901" name="Line 37"/>
              <p:cNvSpPr>
                <a:spLocks noChangeShapeType="1"/>
              </p:cNvSpPr>
              <p:nvPr/>
            </p:nvSpPr>
            <p:spPr bwMode="auto">
              <a:xfrm>
                <a:off x="1521" y="1430"/>
                <a:ext cx="0" cy="496"/>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902" name="Line 38"/>
              <p:cNvSpPr>
                <a:spLocks noChangeShapeType="1"/>
              </p:cNvSpPr>
              <p:nvPr/>
            </p:nvSpPr>
            <p:spPr bwMode="auto">
              <a:xfrm>
                <a:off x="3441" y="1430"/>
                <a:ext cx="0" cy="496"/>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903" name="Line 39"/>
              <p:cNvSpPr>
                <a:spLocks noChangeShapeType="1"/>
              </p:cNvSpPr>
              <p:nvPr/>
            </p:nvSpPr>
            <p:spPr bwMode="auto">
              <a:xfrm>
                <a:off x="1521" y="1926"/>
                <a:ext cx="0" cy="474"/>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904" name="Line 40"/>
              <p:cNvSpPr>
                <a:spLocks noChangeShapeType="1"/>
              </p:cNvSpPr>
              <p:nvPr/>
            </p:nvSpPr>
            <p:spPr bwMode="auto">
              <a:xfrm>
                <a:off x="3441" y="1926"/>
                <a:ext cx="0" cy="474"/>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sp>
            <p:nvSpPr>
              <p:cNvPr id="1188905" name="Line 41"/>
              <p:cNvSpPr>
                <a:spLocks noChangeShapeType="1"/>
              </p:cNvSpPr>
              <p:nvPr/>
            </p:nvSpPr>
            <p:spPr bwMode="auto">
              <a:xfrm>
                <a:off x="2481" y="2400"/>
                <a:ext cx="960" cy="0"/>
              </a:xfrm>
              <a:prstGeom prst="line">
                <a:avLst/>
              </a:prstGeom>
              <a:noFill/>
              <a:ln w="28575" cap="sq">
                <a:noFill/>
                <a:round/>
                <a:headEnd/>
                <a:tailEnd/>
              </a:ln>
              <a:effectLst/>
            </p:spPr>
            <p:txBody>
              <a:bodyPr anchor="ctr" anchorCtr="1"/>
              <a:lstStyle/>
              <a:p>
                <a:pPr algn="l">
                  <a:defRPr/>
                </a:pPr>
                <a:endParaRPr lang="en-CA">
                  <a:effectLst>
                    <a:outerShdw blurRad="38100" dist="38100" dir="2700000" algn="tl">
                      <a:srgbClr val="000000">
                        <a:alpha val="43137"/>
                      </a:srgbClr>
                    </a:outerShdw>
                  </a:effectLst>
                </a:endParaRPr>
              </a:p>
            </p:txBody>
          </p:sp>
          <p:pic>
            <p:nvPicPr>
              <p:cNvPr id="18534" name="Picture 42" descr="j01984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488"/>
                <a:ext cx="398"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 name="Picture 43" descr="j03967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 y="1968"/>
                <a:ext cx="45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6" name="Picture 44" descr="j0233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 y="528"/>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7" name="Picture 45" descr="j03342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 y="960"/>
                <a:ext cx="302"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8" name="Picture 46" descr="j02329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 y="528"/>
                <a:ext cx="232"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9" name="Picture 47" descr="j02321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 y="1056"/>
                <a:ext cx="47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0" name="Picture 48" descr="j03975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0" y="1488"/>
                <a:ext cx="38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1" name="Picture 49" descr="j03342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1920"/>
                <a:ext cx="33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42" name="Group 50"/>
              <p:cNvGrpSpPr>
                <a:grpSpLocks/>
              </p:cNvGrpSpPr>
              <p:nvPr/>
            </p:nvGrpSpPr>
            <p:grpSpPr bwMode="auto">
              <a:xfrm>
                <a:off x="2192" y="720"/>
                <a:ext cx="528" cy="1440"/>
                <a:chOff x="2192" y="720"/>
                <a:chExt cx="528" cy="1440"/>
              </a:xfrm>
            </p:grpSpPr>
            <p:sp>
              <p:nvSpPr>
                <p:cNvPr id="1188915" name="Line 51"/>
                <p:cNvSpPr>
                  <a:spLocks noChangeShapeType="1"/>
                </p:cNvSpPr>
                <p:nvPr/>
              </p:nvSpPr>
              <p:spPr bwMode="auto">
                <a:xfrm>
                  <a:off x="2239" y="720"/>
                  <a:ext cx="338" cy="1008"/>
                </a:xfrm>
                <a:prstGeom prst="line">
                  <a:avLst/>
                </a:prstGeom>
                <a:noFill/>
                <a:ln w="38100">
                  <a:solidFill>
                    <a:schemeClr val="accent2"/>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sp>
              <p:nvSpPr>
                <p:cNvPr id="1188916" name="Line 52"/>
                <p:cNvSpPr>
                  <a:spLocks noChangeShapeType="1"/>
                </p:cNvSpPr>
                <p:nvPr/>
              </p:nvSpPr>
              <p:spPr bwMode="auto">
                <a:xfrm>
                  <a:off x="2192" y="1200"/>
                  <a:ext cx="385" cy="528"/>
                </a:xfrm>
                <a:prstGeom prst="line">
                  <a:avLst/>
                </a:prstGeom>
                <a:noFill/>
                <a:ln w="38100">
                  <a:solidFill>
                    <a:schemeClr val="accent2"/>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sp>
              <p:nvSpPr>
                <p:cNvPr id="1188917" name="Line 53"/>
                <p:cNvSpPr>
                  <a:spLocks noChangeShapeType="1"/>
                </p:cNvSpPr>
                <p:nvPr/>
              </p:nvSpPr>
              <p:spPr bwMode="auto">
                <a:xfrm flipV="1">
                  <a:off x="2239" y="768"/>
                  <a:ext cx="434" cy="960"/>
                </a:xfrm>
                <a:prstGeom prst="line">
                  <a:avLst/>
                </a:prstGeom>
                <a:noFill/>
                <a:ln w="38100">
                  <a:solidFill>
                    <a:schemeClr val="accent2"/>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sp>
              <p:nvSpPr>
                <p:cNvPr id="1188918" name="Line 54"/>
                <p:cNvSpPr>
                  <a:spLocks noChangeShapeType="1"/>
                </p:cNvSpPr>
                <p:nvPr/>
              </p:nvSpPr>
              <p:spPr bwMode="auto">
                <a:xfrm flipV="1">
                  <a:off x="2289" y="2160"/>
                  <a:ext cx="432" cy="0"/>
                </a:xfrm>
                <a:prstGeom prst="line">
                  <a:avLst/>
                </a:prstGeom>
                <a:noFill/>
                <a:ln w="38100">
                  <a:solidFill>
                    <a:schemeClr val="accent2"/>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sp>
              <p:nvSpPr>
                <p:cNvPr id="1188919" name="Line 55"/>
                <p:cNvSpPr>
                  <a:spLocks noChangeShapeType="1"/>
                </p:cNvSpPr>
                <p:nvPr/>
              </p:nvSpPr>
              <p:spPr bwMode="auto">
                <a:xfrm>
                  <a:off x="2239" y="720"/>
                  <a:ext cx="481" cy="528"/>
                </a:xfrm>
                <a:prstGeom prst="line">
                  <a:avLst/>
                </a:prstGeom>
                <a:noFill/>
                <a:ln w="38100">
                  <a:solidFill>
                    <a:schemeClr val="accent2"/>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sp>
              <p:nvSpPr>
                <p:cNvPr id="1188920" name="Line 56"/>
                <p:cNvSpPr>
                  <a:spLocks noChangeShapeType="1"/>
                </p:cNvSpPr>
                <p:nvPr/>
              </p:nvSpPr>
              <p:spPr bwMode="auto">
                <a:xfrm>
                  <a:off x="2192" y="1200"/>
                  <a:ext cx="528" cy="960"/>
                </a:xfrm>
                <a:prstGeom prst="line">
                  <a:avLst/>
                </a:prstGeom>
                <a:noFill/>
                <a:ln w="38100">
                  <a:solidFill>
                    <a:schemeClr val="accent2"/>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sp>
              <p:nvSpPr>
                <p:cNvPr id="1188921" name="Line 57"/>
                <p:cNvSpPr>
                  <a:spLocks noChangeShapeType="1"/>
                </p:cNvSpPr>
                <p:nvPr/>
              </p:nvSpPr>
              <p:spPr bwMode="auto">
                <a:xfrm flipV="1">
                  <a:off x="2289" y="768"/>
                  <a:ext cx="385" cy="1392"/>
                </a:xfrm>
                <a:prstGeom prst="line">
                  <a:avLst/>
                </a:prstGeom>
                <a:noFill/>
                <a:ln w="38100">
                  <a:solidFill>
                    <a:schemeClr val="accent2"/>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grpSp>
        </p:grpSp>
      </p:grpSp>
      <p:grpSp>
        <p:nvGrpSpPr>
          <p:cNvPr id="7" name="Group 123"/>
          <p:cNvGrpSpPr>
            <a:grpSpLocks/>
          </p:cNvGrpSpPr>
          <p:nvPr/>
        </p:nvGrpSpPr>
        <p:grpSpPr bwMode="auto">
          <a:xfrm>
            <a:off x="228600" y="1638300"/>
            <a:ext cx="5105400" cy="1485900"/>
            <a:chOff x="144" y="1032"/>
            <a:chExt cx="3216" cy="936"/>
          </a:xfrm>
        </p:grpSpPr>
        <p:sp>
          <p:nvSpPr>
            <p:cNvPr id="1188881" name="Freeform 17"/>
            <p:cNvSpPr>
              <a:spLocks/>
            </p:cNvSpPr>
            <p:nvPr/>
          </p:nvSpPr>
          <p:spPr bwMode="auto">
            <a:xfrm>
              <a:off x="978" y="1632"/>
              <a:ext cx="174" cy="336"/>
            </a:xfrm>
            <a:custGeom>
              <a:avLst/>
              <a:gdLst/>
              <a:ahLst/>
              <a:cxnLst>
                <a:cxn ang="0">
                  <a:pos x="242" y="470"/>
                </a:cxn>
                <a:cxn ang="0">
                  <a:pos x="40" y="345"/>
                </a:cxn>
                <a:cxn ang="0">
                  <a:pos x="2" y="0"/>
                </a:cxn>
              </a:cxnLst>
              <a:rect l="0" t="0" r="r" b="b"/>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8505" name="Text Box 18"/>
            <p:cNvSpPr txBox="1">
              <a:spLocks noChangeArrowheads="1"/>
            </p:cNvSpPr>
            <p:nvPr/>
          </p:nvSpPr>
          <p:spPr bwMode="auto">
            <a:xfrm>
              <a:off x="144" y="1344"/>
              <a:ext cx="321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latin typeface="Arial Rounded MT Bold" pitchFamily="34" charset="0"/>
                </a:rPr>
                <a:t>Max matching</a:t>
              </a:r>
            </a:p>
          </p:txBody>
        </p:sp>
        <p:grpSp>
          <p:nvGrpSpPr>
            <p:cNvPr id="18506" name="Group 58"/>
            <p:cNvGrpSpPr>
              <a:grpSpLocks/>
            </p:cNvGrpSpPr>
            <p:nvPr/>
          </p:nvGrpSpPr>
          <p:grpSpPr bwMode="auto">
            <a:xfrm>
              <a:off x="2559" y="1032"/>
              <a:ext cx="177" cy="696"/>
              <a:chOff x="3168" y="2016"/>
              <a:chExt cx="528" cy="1440"/>
            </a:xfrm>
          </p:grpSpPr>
          <p:sp>
            <p:nvSpPr>
              <p:cNvPr id="1188923" name="Line 59"/>
              <p:cNvSpPr>
                <a:spLocks noChangeShapeType="1"/>
              </p:cNvSpPr>
              <p:nvPr/>
            </p:nvSpPr>
            <p:spPr bwMode="auto">
              <a:xfrm>
                <a:off x="3168" y="2496"/>
                <a:ext cx="385" cy="528"/>
              </a:xfrm>
              <a:prstGeom prst="line">
                <a:avLst/>
              </a:prstGeom>
              <a:noFill/>
              <a:ln w="38100">
                <a:solidFill>
                  <a:schemeClr val="hlink"/>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sp>
            <p:nvSpPr>
              <p:cNvPr id="1188924" name="Line 60"/>
              <p:cNvSpPr>
                <a:spLocks noChangeShapeType="1"/>
              </p:cNvSpPr>
              <p:nvPr/>
            </p:nvSpPr>
            <p:spPr bwMode="auto">
              <a:xfrm flipV="1">
                <a:off x="3216" y="2064"/>
                <a:ext cx="433" cy="960"/>
              </a:xfrm>
              <a:prstGeom prst="line">
                <a:avLst/>
              </a:prstGeom>
              <a:noFill/>
              <a:ln w="38100">
                <a:solidFill>
                  <a:schemeClr val="hlink"/>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sp>
            <p:nvSpPr>
              <p:cNvPr id="1188925" name="Line 61"/>
              <p:cNvSpPr>
                <a:spLocks noChangeShapeType="1"/>
              </p:cNvSpPr>
              <p:nvPr/>
            </p:nvSpPr>
            <p:spPr bwMode="auto">
              <a:xfrm flipV="1">
                <a:off x="3263" y="3456"/>
                <a:ext cx="433" cy="0"/>
              </a:xfrm>
              <a:prstGeom prst="line">
                <a:avLst/>
              </a:prstGeom>
              <a:noFill/>
              <a:ln w="38100">
                <a:solidFill>
                  <a:schemeClr val="hlink"/>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sp>
            <p:nvSpPr>
              <p:cNvPr id="1188926" name="Line 62"/>
              <p:cNvSpPr>
                <a:spLocks noChangeShapeType="1"/>
              </p:cNvSpPr>
              <p:nvPr/>
            </p:nvSpPr>
            <p:spPr bwMode="auto">
              <a:xfrm>
                <a:off x="3216" y="2016"/>
                <a:ext cx="480" cy="528"/>
              </a:xfrm>
              <a:prstGeom prst="line">
                <a:avLst/>
              </a:prstGeom>
              <a:noFill/>
              <a:ln w="38100">
                <a:solidFill>
                  <a:schemeClr val="hlink"/>
                </a:solidFill>
                <a:round/>
                <a:headEnd/>
                <a:tailEnd/>
              </a:ln>
              <a:effectLst/>
            </p:spPr>
            <p:txBody>
              <a:bodyPr/>
              <a:lstStyle/>
              <a:p>
                <a:pPr algn="l">
                  <a:defRPr/>
                </a:pPr>
                <a:endParaRPr lang="en-CA">
                  <a:effectLst>
                    <a:outerShdw blurRad="38100" dist="38100" dir="2700000" algn="tl">
                      <a:srgbClr val="000000">
                        <a:alpha val="43137"/>
                      </a:srgbClr>
                    </a:outerShdw>
                  </a:effectLst>
                </a:endParaRPr>
              </a:p>
            </p:txBody>
          </p:sp>
        </p:grpSp>
      </p:grpSp>
      <p:grpSp>
        <p:nvGrpSpPr>
          <p:cNvPr id="9" name="Group 122"/>
          <p:cNvGrpSpPr>
            <a:grpSpLocks/>
          </p:cNvGrpSpPr>
          <p:nvPr/>
        </p:nvGrpSpPr>
        <p:grpSpPr bwMode="auto">
          <a:xfrm>
            <a:off x="3124200" y="2286000"/>
            <a:ext cx="4652963" cy="1916113"/>
            <a:chOff x="1968" y="1440"/>
            <a:chExt cx="2931" cy="1207"/>
          </a:xfrm>
        </p:grpSpPr>
        <p:sp>
          <p:nvSpPr>
            <p:cNvPr id="18473" name="Text Box 10"/>
            <p:cNvSpPr txBox="1">
              <a:spLocks noChangeArrowheads="1"/>
            </p:cNvSpPr>
            <p:nvPr/>
          </p:nvSpPr>
          <p:spPr bwMode="auto">
            <a:xfrm>
              <a:off x="1968" y="2151"/>
              <a:ext cx="2931"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latin typeface="Arial Rounded MT Bold" pitchFamily="34" charset="0"/>
                </a:rPr>
                <a:t>A network</a:t>
              </a:r>
            </a:p>
          </p:txBody>
        </p:sp>
        <p:sp>
          <p:nvSpPr>
            <p:cNvPr id="1188875" name="Line 11"/>
            <p:cNvSpPr>
              <a:spLocks noChangeShapeType="1"/>
            </p:cNvSpPr>
            <p:nvPr/>
          </p:nvSpPr>
          <p:spPr bwMode="auto">
            <a:xfrm>
              <a:off x="2500" y="2544"/>
              <a:ext cx="1872" cy="2"/>
            </a:xfrm>
            <a:prstGeom prst="line">
              <a:avLst/>
            </a:prstGeom>
            <a:noFill/>
            <a:ln w="57150" cap="sq">
              <a:solidFill>
                <a:schemeClr val="tx2"/>
              </a:solidFill>
              <a:round/>
              <a:headEnd type="none" w="sm" len="sm"/>
              <a:tailEnd type="arrow" w="med" len="me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grpSp>
          <p:nvGrpSpPr>
            <p:cNvPr id="18475" name="Group 63"/>
            <p:cNvGrpSpPr>
              <a:grpSpLocks/>
            </p:cNvGrpSpPr>
            <p:nvPr/>
          </p:nvGrpSpPr>
          <p:grpSpPr bwMode="auto">
            <a:xfrm>
              <a:off x="2785" y="1440"/>
              <a:ext cx="1247" cy="767"/>
              <a:chOff x="2641" y="576"/>
              <a:chExt cx="1247" cy="767"/>
            </a:xfrm>
          </p:grpSpPr>
          <p:sp>
            <p:nvSpPr>
              <p:cNvPr id="18476" name="Text Box 64"/>
              <p:cNvSpPr txBox="1">
                <a:spLocks noChangeArrowheads="1"/>
              </p:cNvSpPr>
              <p:nvPr/>
            </p:nvSpPr>
            <p:spPr bwMode="auto">
              <a:xfrm>
                <a:off x="2641" y="877"/>
                <a:ext cx="2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i="1">
                    <a:solidFill>
                      <a:schemeClr val="accent2"/>
                    </a:solidFill>
                  </a:rPr>
                  <a:t>s</a:t>
                </a:r>
              </a:p>
            </p:txBody>
          </p:sp>
          <p:grpSp>
            <p:nvGrpSpPr>
              <p:cNvPr id="18477" name="Group 65"/>
              <p:cNvGrpSpPr>
                <a:grpSpLocks/>
              </p:cNvGrpSpPr>
              <p:nvPr/>
            </p:nvGrpSpPr>
            <p:grpSpPr bwMode="auto">
              <a:xfrm>
                <a:off x="2770" y="576"/>
                <a:ext cx="1118" cy="767"/>
                <a:chOff x="2770" y="600"/>
                <a:chExt cx="1118" cy="767"/>
              </a:xfrm>
            </p:grpSpPr>
            <p:sp>
              <p:nvSpPr>
                <p:cNvPr id="1188930" name="Freeform 66"/>
                <p:cNvSpPr>
                  <a:spLocks/>
                </p:cNvSpPr>
                <p:nvPr/>
              </p:nvSpPr>
              <p:spPr bwMode="auto">
                <a:xfrm>
                  <a:off x="3136" y="646"/>
                  <a:ext cx="241" cy="463"/>
                </a:xfrm>
                <a:custGeom>
                  <a:avLst/>
                  <a:gdLst/>
                  <a:ahLst/>
                  <a:cxnLst>
                    <a:cxn ang="0">
                      <a:pos x="0" y="0"/>
                    </a:cxn>
                    <a:cxn ang="0">
                      <a:pos x="512" y="896"/>
                    </a:cxn>
                  </a:cxnLst>
                  <a:rect l="0" t="0" r="r" b="b"/>
                  <a:pathLst>
                    <a:path w="512" h="896">
                      <a:moveTo>
                        <a:pt x="0" y="0"/>
                      </a:moveTo>
                      <a:lnTo>
                        <a:pt x="512" y="896"/>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31" name="Freeform 67"/>
                <p:cNvSpPr>
                  <a:spLocks/>
                </p:cNvSpPr>
                <p:nvPr/>
              </p:nvSpPr>
              <p:spPr bwMode="auto">
                <a:xfrm>
                  <a:off x="3151" y="868"/>
                  <a:ext cx="218" cy="253"/>
                </a:xfrm>
                <a:custGeom>
                  <a:avLst/>
                  <a:gdLst/>
                  <a:ahLst/>
                  <a:cxnLst>
                    <a:cxn ang="0">
                      <a:pos x="0" y="0"/>
                    </a:cxn>
                    <a:cxn ang="0">
                      <a:pos x="464" y="464"/>
                    </a:cxn>
                    <a:cxn ang="0">
                      <a:pos x="456" y="488"/>
                    </a:cxn>
                  </a:cxnLst>
                  <a:rect l="0" t="0" r="r" b="b"/>
                  <a:pathLst>
                    <a:path w="464" h="488">
                      <a:moveTo>
                        <a:pt x="0" y="0"/>
                      </a:moveTo>
                      <a:lnTo>
                        <a:pt x="464" y="464"/>
                      </a:lnTo>
                      <a:lnTo>
                        <a:pt x="456" y="488"/>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32" name="Freeform 68"/>
                <p:cNvSpPr>
                  <a:spLocks/>
                </p:cNvSpPr>
                <p:nvPr/>
              </p:nvSpPr>
              <p:spPr bwMode="auto">
                <a:xfrm>
                  <a:off x="3144" y="633"/>
                  <a:ext cx="225" cy="472"/>
                </a:xfrm>
                <a:custGeom>
                  <a:avLst/>
                  <a:gdLst/>
                  <a:ahLst/>
                  <a:cxnLst>
                    <a:cxn ang="0">
                      <a:pos x="0" y="912"/>
                    </a:cxn>
                    <a:cxn ang="0">
                      <a:pos x="480" y="0"/>
                    </a:cxn>
                  </a:cxnLst>
                  <a:rect l="0" t="0" r="r" b="b"/>
                  <a:pathLst>
                    <a:path w="480" h="912">
                      <a:moveTo>
                        <a:pt x="0" y="912"/>
                      </a:moveTo>
                      <a:lnTo>
                        <a:pt x="480" y="0"/>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33" name="Line 69"/>
                <p:cNvSpPr>
                  <a:spLocks noChangeShapeType="1"/>
                </p:cNvSpPr>
                <p:nvPr/>
              </p:nvSpPr>
              <p:spPr bwMode="auto">
                <a:xfrm flipV="1">
                  <a:off x="3178" y="1344"/>
                  <a:ext cx="202" cy="0"/>
                </a:xfrm>
                <a:prstGeom prst="line">
                  <a:avLst/>
                </a:pr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34" name="Freeform 70"/>
                <p:cNvSpPr>
                  <a:spLocks/>
                </p:cNvSpPr>
                <p:nvPr/>
              </p:nvSpPr>
              <p:spPr bwMode="auto">
                <a:xfrm>
                  <a:off x="3155" y="633"/>
                  <a:ext cx="214" cy="224"/>
                </a:xfrm>
                <a:custGeom>
                  <a:avLst/>
                  <a:gdLst/>
                  <a:ahLst/>
                  <a:cxnLst>
                    <a:cxn ang="0">
                      <a:pos x="0" y="0"/>
                    </a:cxn>
                    <a:cxn ang="0">
                      <a:pos x="456" y="432"/>
                    </a:cxn>
                  </a:cxnLst>
                  <a:rect l="0" t="0" r="r" b="b"/>
                  <a:pathLst>
                    <a:path w="456" h="432">
                      <a:moveTo>
                        <a:pt x="0" y="0"/>
                      </a:moveTo>
                      <a:lnTo>
                        <a:pt x="456" y="432"/>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35" name="Freeform 71"/>
                <p:cNvSpPr>
                  <a:spLocks/>
                </p:cNvSpPr>
                <p:nvPr/>
              </p:nvSpPr>
              <p:spPr bwMode="auto">
                <a:xfrm>
                  <a:off x="3136" y="894"/>
                  <a:ext cx="252" cy="434"/>
                </a:xfrm>
                <a:custGeom>
                  <a:avLst/>
                  <a:gdLst/>
                  <a:ahLst/>
                  <a:cxnLst>
                    <a:cxn ang="0">
                      <a:pos x="0" y="0"/>
                    </a:cxn>
                    <a:cxn ang="0">
                      <a:pos x="536" y="840"/>
                    </a:cxn>
                  </a:cxnLst>
                  <a:rect l="0" t="0" r="r" b="b"/>
                  <a:pathLst>
                    <a:path w="536" h="840">
                      <a:moveTo>
                        <a:pt x="0" y="0"/>
                      </a:moveTo>
                      <a:lnTo>
                        <a:pt x="536" y="840"/>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36" name="Freeform 72"/>
                <p:cNvSpPr>
                  <a:spLocks/>
                </p:cNvSpPr>
                <p:nvPr/>
              </p:nvSpPr>
              <p:spPr bwMode="auto">
                <a:xfrm>
                  <a:off x="3178" y="646"/>
                  <a:ext cx="202" cy="698"/>
                </a:xfrm>
                <a:custGeom>
                  <a:avLst/>
                  <a:gdLst/>
                  <a:ahLst/>
                  <a:cxnLst>
                    <a:cxn ang="0">
                      <a:pos x="0" y="1352"/>
                    </a:cxn>
                    <a:cxn ang="0">
                      <a:pos x="432" y="0"/>
                    </a:cxn>
                  </a:cxnLst>
                  <a:rect l="0" t="0" r="r" b="b"/>
                  <a:pathLst>
                    <a:path w="432" h="1352">
                      <a:moveTo>
                        <a:pt x="0" y="1352"/>
                      </a:moveTo>
                      <a:lnTo>
                        <a:pt x="432" y="0"/>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8485" name="Text Box 73"/>
                <p:cNvSpPr txBox="1">
                  <a:spLocks noChangeArrowheads="1"/>
                </p:cNvSpPr>
                <p:nvPr/>
              </p:nvSpPr>
              <p:spPr bwMode="auto">
                <a:xfrm>
                  <a:off x="3710" y="877"/>
                  <a:ext cx="1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i="1">
                      <a:solidFill>
                        <a:schemeClr val="accent2"/>
                      </a:solidFill>
                    </a:rPr>
                    <a:t>t</a:t>
                  </a:r>
                </a:p>
              </p:txBody>
            </p:sp>
            <p:sp>
              <p:nvSpPr>
                <p:cNvPr id="1188938" name="Freeform 74"/>
                <p:cNvSpPr>
                  <a:spLocks/>
                </p:cNvSpPr>
                <p:nvPr/>
              </p:nvSpPr>
              <p:spPr bwMode="auto">
                <a:xfrm>
                  <a:off x="2823" y="985"/>
                  <a:ext cx="305" cy="348"/>
                </a:xfrm>
                <a:custGeom>
                  <a:avLst/>
                  <a:gdLst/>
                  <a:ahLst/>
                  <a:cxnLst>
                    <a:cxn ang="0">
                      <a:pos x="0" y="0"/>
                    </a:cxn>
                    <a:cxn ang="0">
                      <a:pos x="648" y="672"/>
                    </a:cxn>
                  </a:cxnLst>
                  <a:rect l="0" t="0" r="r" b="b"/>
                  <a:pathLst>
                    <a:path w="648" h="672">
                      <a:moveTo>
                        <a:pt x="0" y="0"/>
                      </a:moveTo>
                      <a:lnTo>
                        <a:pt x="648" y="672"/>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39" name="Freeform 75"/>
                <p:cNvSpPr>
                  <a:spLocks/>
                </p:cNvSpPr>
                <p:nvPr/>
              </p:nvSpPr>
              <p:spPr bwMode="auto">
                <a:xfrm>
                  <a:off x="2823" y="972"/>
                  <a:ext cx="294" cy="146"/>
                </a:xfrm>
                <a:custGeom>
                  <a:avLst/>
                  <a:gdLst/>
                  <a:ahLst/>
                  <a:cxnLst>
                    <a:cxn ang="0">
                      <a:pos x="0" y="0"/>
                    </a:cxn>
                    <a:cxn ang="0">
                      <a:pos x="624" y="280"/>
                    </a:cxn>
                  </a:cxnLst>
                  <a:rect l="0" t="0" r="r" b="b"/>
                  <a:pathLst>
                    <a:path w="624" h="280">
                      <a:moveTo>
                        <a:pt x="0" y="0"/>
                      </a:moveTo>
                      <a:lnTo>
                        <a:pt x="624" y="280"/>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40" name="Freeform 76"/>
                <p:cNvSpPr>
                  <a:spLocks/>
                </p:cNvSpPr>
                <p:nvPr/>
              </p:nvSpPr>
              <p:spPr bwMode="auto">
                <a:xfrm>
                  <a:off x="2823" y="877"/>
                  <a:ext cx="297" cy="82"/>
                </a:xfrm>
                <a:custGeom>
                  <a:avLst/>
                  <a:gdLst/>
                  <a:ahLst/>
                  <a:cxnLst>
                    <a:cxn ang="0">
                      <a:pos x="0" y="160"/>
                    </a:cxn>
                    <a:cxn ang="0">
                      <a:pos x="632" y="0"/>
                    </a:cxn>
                  </a:cxnLst>
                  <a:rect l="0" t="0" r="r" b="b"/>
                  <a:pathLst>
                    <a:path w="632" h="160">
                      <a:moveTo>
                        <a:pt x="0" y="160"/>
                      </a:moveTo>
                      <a:lnTo>
                        <a:pt x="632" y="0"/>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41" name="Freeform 77"/>
                <p:cNvSpPr>
                  <a:spLocks/>
                </p:cNvSpPr>
                <p:nvPr/>
              </p:nvSpPr>
              <p:spPr bwMode="auto">
                <a:xfrm>
                  <a:off x="2817" y="642"/>
                  <a:ext cx="300" cy="314"/>
                </a:xfrm>
                <a:custGeom>
                  <a:avLst/>
                  <a:gdLst/>
                  <a:ahLst/>
                  <a:cxnLst>
                    <a:cxn ang="0">
                      <a:pos x="0" y="608"/>
                    </a:cxn>
                    <a:cxn ang="0">
                      <a:pos x="640" y="0"/>
                    </a:cxn>
                  </a:cxnLst>
                  <a:rect l="0" t="0" r="r" b="b"/>
                  <a:pathLst>
                    <a:path w="640" h="608">
                      <a:moveTo>
                        <a:pt x="0" y="608"/>
                      </a:moveTo>
                      <a:lnTo>
                        <a:pt x="640" y="0"/>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42" name="Freeform 78"/>
                <p:cNvSpPr>
                  <a:spLocks/>
                </p:cNvSpPr>
                <p:nvPr/>
              </p:nvSpPr>
              <p:spPr bwMode="auto">
                <a:xfrm flipH="1">
                  <a:off x="3418" y="972"/>
                  <a:ext cx="304" cy="348"/>
                </a:xfrm>
                <a:custGeom>
                  <a:avLst/>
                  <a:gdLst/>
                  <a:ahLst/>
                  <a:cxnLst>
                    <a:cxn ang="0">
                      <a:pos x="0" y="0"/>
                    </a:cxn>
                    <a:cxn ang="0">
                      <a:pos x="648" y="672"/>
                    </a:cxn>
                  </a:cxnLst>
                  <a:rect l="0" t="0" r="r" b="b"/>
                  <a:pathLst>
                    <a:path w="648" h="672">
                      <a:moveTo>
                        <a:pt x="0" y="0"/>
                      </a:moveTo>
                      <a:lnTo>
                        <a:pt x="648" y="672"/>
                      </a:lnTo>
                    </a:path>
                  </a:pathLst>
                </a:custGeom>
                <a:noFill/>
                <a:ln w="38100">
                  <a:solidFill>
                    <a:schemeClr val="accent2"/>
                  </a:solidFill>
                  <a:round/>
                  <a:headEnd type="triangle" w="med" len="med"/>
                  <a:tailEnd type="non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43" name="Freeform 79"/>
                <p:cNvSpPr>
                  <a:spLocks/>
                </p:cNvSpPr>
                <p:nvPr/>
              </p:nvSpPr>
              <p:spPr bwMode="auto">
                <a:xfrm flipH="1">
                  <a:off x="3418" y="959"/>
                  <a:ext cx="293" cy="146"/>
                </a:xfrm>
                <a:custGeom>
                  <a:avLst/>
                  <a:gdLst/>
                  <a:ahLst/>
                  <a:cxnLst>
                    <a:cxn ang="0">
                      <a:pos x="0" y="0"/>
                    </a:cxn>
                    <a:cxn ang="0">
                      <a:pos x="624" y="280"/>
                    </a:cxn>
                  </a:cxnLst>
                  <a:rect l="0" t="0" r="r" b="b"/>
                  <a:pathLst>
                    <a:path w="624" h="280">
                      <a:moveTo>
                        <a:pt x="0" y="0"/>
                      </a:moveTo>
                      <a:lnTo>
                        <a:pt x="624" y="280"/>
                      </a:lnTo>
                    </a:path>
                  </a:pathLst>
                </a:custGeom>
                <a:noFill/>
                <a:ln w="38100">
                  <a:solidFill>
                    <a:schemeClr val="accent2"/>
                  </a:solidFill>
                  <a:round/>
                  <a:headEnd type="triangle" w="med" len="med"/>
                  <a:tailEnd type="non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44" name="Freeform 80"/>
                <p:cNvSpPr>
                  <a:spLocks/>
                </p:cNvSpPr>
                <p:nvPr/>
              </p:nvSpPr>
              <p:spPr bwMode="auto">
                <a:xfrm flipH="1">
                  <a:off x="3418" y="865"/>
                  <a:ext cx="297" cy="82"/>
                </a:xfrm>
                <a:custGeom>
                  <a:avLst/>
                  <a:gdLst/>
                  <a:ahLst/>
                  <a:cxnLst>
                    <a:cxn ang="0">
                      <a:pos x="0" y="160"/>
                    </a:cxn>
                    <a:cxn ang="0">
                      <a:pos x="632" y="0"/>
                    </a:cxn>
                  </a:cxnLst>
                  <a:rect l="0" t="0" r="r" b="b"/>
                  <a:pathLst>
                    <a:path w="632" h="160">
                      <a:moveTo>
                        <a:pt x="0" y="160"/>
                      </a:moveTo>
                      <a:lnTo>
                        <a:pt x="632" y="0"/>
                      </a:lnTo>
                    </a:path>
                  </a:pathLst>
                </a:custGeom>
                <a:noFill/>
                <a:ln w="38100">
                  <a:solidFill>
                    <a:schemeClr val="accent2"/>
                  </a:solidFill>
                  <a:round/>
                  <a:headEnd type="triangle" w="med" len="med"/>
                  <a:tailEnd type="non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45" name="Freeform 81"/>
                <p:cNvSpPr>
                  <a:spLocks/>
                </p:cNvSpPr>
                <p:nvPr/>
              </p:nvSpPr>
              <p:spPr bwMode="auto">
                <a:xfrm flipH="1">
                  <a:off x="3411" y="629"/>
                  <a:ext cx="300" cy="314"/>
                </a:xfrm>
                <a:custGeom>
                  <a:avLst/>
                  <a:gdLst/>
                  <a:ahLst/>
                  <a:cxnLst>
                    <a:cxn ang="0">
                      <a:pos x="0" y="608"/>
                    </a:cxn>
                    <a:cxn ang="0">
                      <a:pos x="640" y="0"/>
                    </a:cxn>
                  </a:cxnLst>
                  <a:rect l="0" t="0" r="r" b="b"/>
                  <a:pathLst>
                    <a:path w="640" h="608">
                      <a:moveTo>
                        <a:pt x="0" y="608"/>
                      </a:moveTo>
                      <a:lnTo>
                        <a:pt x="640" y="0"/>
                      </a:lnTo>
                    </a:path>
                  </a:pathLst>
                </a:custGeom>
                <a:noFill/>
                <a:ln w="38100">
                  <a:solidFill>
                    <a:schemeClr val="accent2"/>
                  </a:solidFill>
                  <a:round/>
                  <a:headEnd type="triangle" w="med" len="med"/>
                  <a:tailEnd type="non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46" name="Oval 82"/>
                <p:cNvSpPr>
                  <a:spLocks noChangeArrowheads="1"/>
                </p:cNvSpPr>
                <p:nvPr/>
              </p:nvSpPr>
              <p:spPr bwMode="auto">
                <a:xfrm>
                  <a:off x="3092" y="611"/>
                  <a:ext cx="54" cy="61"/>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88947" name="Oval 83"/>
                <p:cNvSpPr>
                  <a:spLocks noChangeArrowheads="1"/>
                </p:cNvSpPr>
                <p:nvPr/>
              </p:nvSpPr>
              <p:spPr bwMode="auto">
                <a:xfrm>
                  <a:off x="3092" y="851"/>
                  <a:ext cx="54" cy="60"/>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88948" name="Oval 84"/>
                <p:cNvSpPr>
                  <a:spLocks noChangeArrowheads="1"/>
                </p:cNvSpPr>
                <p:nvPr/>
              </p:nvSpPr>
              <p:spPr bwMode="auto">
                <a:xfrm>
                  <a:off x="3092" y="1078"/>
                  <a:ext cx="54" cy="61"/>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88949" name="Oval 85"/>
                <p:cNvSpPr>
                  <a:spLocks noChangeArrowheads="1"/>
                </p:cNvSpPr>
                <p:nvPr/>
              </p:nvSpPr>
              <p:spPr bwMode="auto">
                <a:xfrm>
                  <a:off x="3102" y="1306"/>
                  <a:ext cx="54" cy="61"/>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88950" name="Oval 86"/>
                <p:cNvSpPr>
                  <a:spLocks noChangeArrowheads="1"/>
                </p:cNvSpPr>
                <p:nvPr/>
              </p:nvSpPr>
              <p:spPr bwMode="auto">
                <a:xfrm>
                  <a:off x="3365" y="1306"/>
                  <a:ext cx="53" cy="61"/>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88951" name="Oval 87"/>
                <p:cNvSpPr>
                  <a:spLocks noChangeArrowheads="1"/>
                </p:cNvSpPr>
                <p:nvPr/>
              </p:nvSpPr>
              <p:spPr bwMode="auto">
                <a:xfrm>
                  <a:off x="3371" y="1086"/>
                  <a:ext cx="54" cy="61"/>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88952" name="Oval 88"/>
                <p:cNvSpPr>
                  <a:spLocks noChangeArrowheads="1"/>
                </p:cNvSpPr>
                <p:nvPr/>
              </p:nvSpPr>
              <p:spPr bwMode="auto">
                <a:xfrm>
                  <a:off x="3358" y="820"/>
                  <a:ext cx="54" cy="61"/>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88953" name="Oval 89"/>
                <p:cNvSpPr>
                  <a:spLocks noChangeArrowheads="1"/>
                </p:cNvSpPr>
                <p:nvPr/>
              </p:nvSpPr>
              <p:spPr bwMode="auto">
                <a:xfrm>
                  <a:off x="3351" y="600"/>
                  <a:ext cx="54" cy="61"/>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88954" name="Oval 90"/>
                <p:cNvSpPr>
                  <a:spLocks noChangeArrowheads="1"/>
                </p:cNvSpPr>
                <p:nvPr/>
              </p:nvSpPr>
              <p:spPr bwMode="auto">
                <a:xfrm>
                  <a:off x="2770" y="965"/>
                  <a:ext cx="53" cy="60"/>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88955" name="Oval 91"/>
                <p:cNvSpPr>
                  <a:spLocks noChangeArrowheads="1"/>
                </p:cNvSpPr>
                <p:nvPr/>
              </p:nvSpPr>
              <p:spPr bwMode="auto">
                <a:xfrm>
                  <a:off x="3728" y="976"/>
                  <a:ext cx="54" cy="61"/>
                </a:xfrm>
                <a:prstGeom prst="ellipse">
                  <a:avLst/>
                </a:prstGeom>
                <a:solidFill>
                  <a:schemeClr val="accent2"/>
                </a:solidFill>
                <a:ln w="38100" cap="sq">
                  <a:no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grpSp>
        </p:grpSp>
      </p:grpSp>
      <p:grpSp>
        <p:nvGrpSpPr>
          <p:cNvPr id="12" name="Group 121"/>
          <p:cNvGrpSpPr>
            <a:grpSpLocks/>
          </p:cNvGrpSpPr>
          <p:nvPr/>
        </p:nvGrpSpPr>
        <p:grpSpPr bwMode="auto">
          <a:xfrm>
            <a:off x="3119438" y="4419600"/>
            <a:ext cx="4652962" cy="1905000"/>
            <a:chOff x="1965" y="2784"/>
            <a:chExt cx="2931" cy="1200"/>
          </a:xfrm>
        </p:grpSpPr>
        <p:sp>
          <p:nvSpPr>
            <p:cNvPr id="1188878" name="Line 14"/>
            <p:cNvSpPr>
              <a:spLocks noChangeShapeType="1"/>
            </p:cNvSpPr>
            <p:nvPr/>
          </p:nvSpPr>
          <p:spPr bwMode="auto">
            <a:xfrm flipH="1">
              <a:off x="2401" y="3840"/>
              <a:ext cx="1872" cy="0"/>
            </a:xfrm>
            <a:prstGeom prst="line">
              <a:avLst/>
            </a:prstGeom>
            <a:noFill/>
            <a:ln w="57150" cap="sq">
              <a:solidFill>
                <a:schemeClr val="tx2"/>
              </a:solidFill>
              <a:round/>
              <a:headEnd/>
              <a:tailEnd type="arrow" w="med" len="me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8443" name="Text Box 15"/>
            <p:cNvSpPr txBox="1">
              <a:spLocks noChangeArrowheads="1"/>
            </p:cNvSpPr>
            <p:nvPr/>
          </p:nvSpPr>
          <p:spPr bwMode="auto">
            <a:xfrm>
              <a:off x="1965" y="3488"/>
              <a:ext cx="2931"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latin typeface="Arial Rounded MT Bold" pitchFamily="34" charset="0"/>
                </a:rPr>
                <a:t>Max Flow</a:t>
              </a:r>
            </a:p>
          </p:txBody>
        </p:sp>
        <p:grpSp>
          <p:nvGrpSpPr>
            <p:cNvPr id="18444" name="Group 92"/>
            <p:cNvGrpSpPr>
              <a:grpSpLocks/>
            </p:cNvGrpSpPr>
            <p:nvPr/>
          </p:nvGrpSpPr>
          <p:grpSpPr bwMode="auto">
            <a:xfrm>
              <a:off x="2736" y="2784"/>
              <a:ext cx="1276" cy="768"/>
              <a:chOff x="3207" y="1720"/>
              <a:chExt cx="2064" cy="1544"/>
            </a:xfrm>
          </p:grpSpPr>
          <p:grpSp>
            <p:nvGrpSpPr>
              <p:cNvPr id="18445" name="Group 93"/>
              <p:cNvGrpSpPr>
                <a:grpSpLocks/>
              </p:cNvGrpSpPr>
              <p:nvPr/>
            </p:nvGrpSpPr>
            <p:grpSpPr bwMode="auto">
              <a:xfrm>
                <a:off x="3414" y="1720"/>
                <a:ext cx="1666" cy="1544"/>
                <a:chOff x="1440" y="2544"/>
                <a:chExt cx="2112" cy="1448"/>
              </a:xfrm>
            </p:grpSpPr>
            <p:sp>
              <p:nvSpPr>
                <p:cNvPr id="1188958" name="Oval 94"/>
                <p:cNvSpPr>
                  <a:spLocks noChangeArrowheads="1"/>
                </p:cNvSpPr>
                <p:nvPr/>
              </p:nvSpPr>
              <p:spPr bwMode="auto">
                <a:xfrm>
                  <a:off x="3456" y="3168"/>
                  <a:ext cx="96"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sp>
              <p:nvSpPr>
                <p:cNvPr id="1188959" name="Oval 95"/>
                <p:cNvSpPr>
                  <a:spLocks noChangeArrowheads="1"/>
                </p:cNvSpPr>
                <p:nvPr/>
              </p:nvSpPr>
              <p:spPr bwMode="auto">
                <a:xfrm>
                  <a:off x="1440" y="3168"/>
                  <a:ext cx="96"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sp>
              <p:nvSpPr>
                <p:cNvPr id="1188960" name="Oval 96"/>
                <p:cNvSpPr>
                  <a:spLocks noChangeArrowheads="1"/>
                </p:cNvSpPr>
                <p:nvPr/>
              </p:nvSpPr>
              <p:spPr bwMode="auto">
                <a:xfrm>
                  <a:off x="2135" y="3489"/>
                  <a:ext cx="96"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sp>
              <p:nvSpPr>
                <p:cNvPr id="1188961" name="Oval 97"/>
                <p:cNvSpPr>
                  <a:spLocks noChangeArrowheads="1"/>
                </p:cNvSpPr>
                <p:nvPr/>
              </p:nvSpPr>
              <p:spPr bwMode="auto">
                <a:xfrm>
                  <a:off x="2184" y="3896"/>
                  <a:ext cx="96"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sp>
              <p:nvSpPr>
                <p:cNvPr id="1188962" name="Oval 98"/>
                <p:cNvSpPr>
                  <a:spLocks noChangeArrowheads="1"/>
                </p:cNvSpPr>
                <p:nvPr/>
              </p:nvSpPr>
              <p:spPr bwMode="auto">
                <a:xfrm>
                  <a:off x="2152" y="3025"/>
                  <a:ext cx="96"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sp>
              <p:nvSpPr>
                <p:cNvPr id="1188963" name="Oval 99"/>
                <p:cNvSpPr>
                  <a:spLocks noChangeArrowheads="1"/>
                </p:cNvSpPr>
                <p:nvPr/>
              </p:nvSpPr>
              <p:spPr bwMode="auto">
                <a:xfrm>
                  <a:off x="2152" y="2552"/>
                  <a:ext cx="96"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sp>
              <p:nvSpPr>
                <p:cNvPr id="1188964" name="Oval 100"/>
                <p:cNvSpPr>
                  <a:spLocks noChangeArrowheads="1"/>
                </p:cNvSpPr>
                <p:nvPr/>
              </p:nvSpPr>
              <p:spPr bwMode="auto">
                <a:xfrm>
                  <a:off x="2697" y="2544"/>
                  <a:ext cx="94"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sp>
              <p:nvSpPr>
                <p:cNvPr id="1188965" name="Oval 101"/>
                <p:cNvSpPr>
                  <a:spLocks noChangeArrowheads="1"/>
                </p:cNvSpPr>
                <p:nvPr/>
              </p:nvSpPr>
              <p:spPr bwMode="auto">
                <a:xfrm>
                  <a:off x="2703" y="2976"/>
                  <a:ext cx="96"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sp>
              <p:nvSpPr>
                <p:cNvPr id="1188966" name="Oval 102"/>
                <p:cNvSpPr>
                  <a:spLocks noChangeArrowheads="1"/>
                </p:cNvSpPr>
                <p:nvPr/>
              </p:nvSpPr>
              <p:spPr bwMode="auto">
                <a:xfrm>
                  <a:off x="2711" y="3457"/>
                  <a:ext cx="96"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sp>
              <p:nvSpPr>
                <p:cNvPr id="1188967" name="Oval 103"/>
                <p:cNvSpPr>
                  <a:spLocks noChangeArrowheads="1"/>
                </p:cNvSpPr>
                <p:nvPr/>
              </p:nvSpPr>
              <p:spPr bwMode="auto">
                <a:xfrm>
                  <a:off x="2728" y="3871"/>
                  <a:ext cx="96" cy="96"/>
                </a:xfrm>
                <a:prstGeom prst="ellipse">
                  <a:avLst/>
                </a:prstGeom>
                <a:solidFill>
                  <a:schemeClr val="accent2"/>
                </a:solidFill>
                <a:ln w="38100" algn="ctr">
                  <a:noFill/>
                  <a:round/>
                  <a:headEnd/>
                  <a:tailEnd/>
                </a:ln>
                <a:effectLst/>
              </p:spPr>
              <p:txBody>
                <a:bodyPr wrap="none" anchor="ctr">
                  <a:spAutoFit/>
                </a:bodyPr>
                <a:lstStyle/>
                <a:p>
                  <a:pPr algn="l">
                    <a:defRPr/>
                  </a:pPr>
                  <a:endParaRPr lang="en-CA">
                    <a:effectLst>
                      <a:outerShdw blurRad="38100" dist="38100" dir="2700000" algn="tl">
                        <a:srgbClr val="000000">
                          <a:alpha val="43137"/>
                        </a:srgbClr>
                      </a:outerShdw>
                    </a:effectLst>
                  </a:endParaRPr>
                </a:p>
              </p:txBody>
            </p:sp>
          </p:grpSp>
          <p:sp>
            <p:nvSpPr>
              <p:cNvPr id="1188968" name="Freeform 104"/>
              <p:cNvSpPr>
                <a:spLocks/>
              </p:cNvSpPr>
              <p:nvPr/>
            </p:nvSpPr>
            <p:spPr bwMode="auto">
              <a:xfrm>
                <a:off x="4013" y="1770"/>
                <a:ext cx="404" cy="957"/>
              </a:xfrm>
              <a:custGeom>
                <a:avLst/>
                <a:gdLst/>
                <a:ahLst/>
                <a:cxnLst>
                  <a:cxn ang="0">
                    <a:pos x="0" y="0"/>
                  </a:cxn>
                  <a:cxn ang="0">
                    <a:pos x="512" y="896"/>
                  </a:cxn>
                </a:cxnLst>
                <a:rect l="0" t="0" r="r" b="b"/>
                <a:pathLst>
                  <a:path w="512" h="896">
                    <a:moveTo>
                      <a:pt x="0" y="0"/>
                    </a:moveTo>
                    <a:lnTo>
                      <a:pt x="512" y="896"/>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69" name="Freeform 105"/>
              <p:cNvSpPr>
                <a:spLocks/>
              </p:cNvSpPr>
              <p:nvPr/>
            </p:nvSpPr>
            <p:spPr bwMode="auto">
              <a:xfrm>
                <a:off x="4038" y="2233"/>
                <a:ext cx="366" cy="519"/>
              </a:xfrm>
              <a:custGeom>
                <a:avLst/>
                <a:gdLst/>
                <a:ahLst/>
                <a:cxnLst>
                  <a:cxn ang="0">
                    <a:pos x="0" y="0"/>
                  </a:cxn>
                  <a:cxn ang="0">
                    <a:pos x="464" y="464"/>
                  </a:cxn>
                  <a:cxn ang="0">
                    <a:pos x="456" y="488"/>
                  </a:cxn>
                </a:cxnLst>
                <a:rect l="0" t="0" r="r" b="b"/>
                <a:pathLst>
                  <a:path w="464" h="488">
                    <a:moveTo>
                      <a:pt x="0" y="0"/>
                    </a:moveTo>
                    <a:lnTo>
                      <a:pt x="464" y="464"/>
                    </a:lnTo>
                    <a:lnTo>
                      <a:pt x="456" y="488"/>
                    </a:lnTo>
                  </a:path>
                </a:pathLst>
              </a:custGeom>
              <a:noFill/>
              <a:ln w="38100">
                <a:solidFill>
                  <a:schemeClr val="hlink"/>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70" name="Freeform 106"/>
              <p:cNvSpPr>
                <a:spLocks/>
              </p:cNvSpPr>
              <p:nvPr/>
            </p:nvSpPr>
            <p:spPr bwMode="auto">
              <a:xfrm>
                <a:off x="4025" y="1746"/>
                <a:ext cx="379" cy="971"/>
              </a:xfrm>
              <a:custGeom>
                <a:avLst/>
                <a:gdLst/>
                <a:ahLst/>
                <a:cxnLst>
                  <a:cxn ang="0">
                    <a:pos x="0" y="912"/>
                  </a:cxn>
                  <a:cxn ang="0">
                    <a:pos x="480" y="0"/>
                  </a:cxn>
                </a:cxnLst>
                <a:rect l="0" t="0" r="r" b="b"/>
                <a:pathLst>
                  <a:path w="480" h="912">
                    <a:moveTo>
                      <a:pt x="0" y="912"/>
                    </a:moveTo>
                    <a:lnTo>
                      <a:pt x="480" y="0"/>
                    </a:lnTo>
                  </a:path>
                </a:pathLst>
              </a:custGeom>
              <a:noFill/>
              <a:ln w="38100">
                <a:solidFill>
                  <a:schemeClr val="hlink"/>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71" name="Line 107"/>
              <p:cNvSpPr>
                <a:spLocks noChangeShapeType="1"/>
              </p:cNvSpPr>
              <p:nvPr/>
            </p:nvSpPr>
            <p:spPr bwMode="auto">
              <a:xfrm flipV="1">
                <a:off x="4082" y="3214"/>
                <a:ext cx="341" cy="0"/>
              </a:xfrm>
              <a:prstGeom prst="line">
                <a:avLst/>
              </a:prstGeom>
              <a:noFill/>
              <a:ln w="38100">
                <a:solidFill>
                  <a:schemeClr val="hlink"/>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72" name="Freeform 108"/>
              <p:cNvSpPr>
                <a:spLocks/>
              </p:cNvSpPr>
              <p:nvPr/>
            </p:nvSpPr>
            <p:spPr bwMode="auto">
              <a:xfrm>
                <a:off x="4043" y="1746"/>
                <a:ext cx="361" cy="460"/>
              </a:xfrm>
              <a:custGeom>
                <a:avLst/>
                <a:gdLst/>
                <a:ahLst/>
                <a:cxnLst>
                  <a:cxn ang="0">
                    <a:pos x="0" y="0"/>
                  </a:cxn>
                  <a:cxn ang="0">
                    <a:pos x="456" y="432"/>
                  </a:cxn>
                </a:cxnLst>
                <a:rect l="0" t="0" r="r" b="b"/>
                <a:pathLst>
                  <a:path w="456" h="432">
                    <a:moveTo>
                      <a:pt x="0" y="0"/>
                    </a:moveTo>
                    <a:lnTo>
                      <a:pt x="456" y="432"/>
                    </a:lnTo>
                  </a:path>
                </a:pathLst>
              </a:custGeom>
              <a:noFill/>
              <a:ln w="38100">
                <a:solidFill>
                  <a:schemeClr val="hlink"/>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73" name="Freeform 109"/>
              <p:cNvSpPr>
                <a:spLocks/>
              </p:cNvSpPr>
              <p:nvPr/>
            </p:nvSpPr>
            <p:spPr bwMode="auto">
              <a:xfrm>
                <a:off x="4013" y="2283"/>
                <a:ext cx="424" cy="897"/>
              </a:xfrm>
              <a:custGeom>
                <a:avLst/>
                <a:gdLst/>
                <a:ahLst/>
                <a:cxnLst>
                  <a:cxn ang="0">
                    <a:pos x="0" y="0"/>
                  </a:cxn>
                  <a:cxn ang="0">
                    <a:pos x="536" y="840"/>
                  </a:cxn>
                </a:cxnLst>
                <a:rect l="0" t="0" r="r" b="b"/>
                <a:pathLst>
                  <a:path w="536" h="840">
                    <a:moveTo>
                      <a:pt x="0" y="0"/>
                    </a:moveTo>
                    <a:lnTo>
                      <a:pt x="536" y="840"/>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74" name="Freeform 110"/>
              <p:cNvSpPr>
                <a:spLocks/>
              </p:cNvSpPr>
              <p:nvPr/>
            </p:nvSpPr>
            <p:spPr bwMode="auto">
              <a:xfrm>
                <a:off x="4082" y="1770"/>
                <a:ext cx="341" cy="1443"/>
              </a:xfrm>
              <a:custGeom>
                <a:avLst/>
                <a:gdLst/>
                <a:ahLst/>
                <a:cxnLst>
                  <a:cxn ang="0">
                    <a:pos x="0" y="1352"/>
                  </a:cxn>
                  <a:cxn ang="0">
                    <a:pos x="432" y="0"/>
                  </a:cxn>
                </a:cxnLst>
                <a:rect l="0" t="0" r="r" b="b"/>
                <a:pathLst>
                  <a:path w="432" h="1352">
                    <a:moveTo>
                      <a:pt x="0" y="1352"/>
                    </a:moveTo>
                    <a:lnTo>
                      <a:pt x="432" y="0"/>
                    </a:lnTo>
                  </a:path>
                </a:pathLst>
              </a:custGeom>
              <a:noFill/>
              <a:ln w="38100">
                <a:solidFill>
                  <a:schemeClr val="accent2"/>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8453" name="Text Box 111"/>
              <p:cNvSpPr txBox="1">
                <a:spLocks noChangeArrowheads="1"/>
              </p:cNvSpPr>
              <p:nvPr/>
            </p:nvSpPr>
            <p:spPr bwMode="auto">
              <a:xfrm>
                <a:off x="3207" y="2251"/>
                <a:ext cx="328"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i="1">
                    <a:solidFill>
                      <a:schemeClr val="accent2"/>
                    </a:solidFill>
                  </a:rPr>
                  <a:t>s</a:t>
                </a:r>
              </a:p>
            </p:txBody>
          </p:sp>
          <p:sp>
            <p:nvSpPr>
              <p:cNvPr id="18454" name="Text Box 112"/>
              <p:cNvSpPr txBox="1">
                <a:spLocks noChangeArrowheads="1"/>
              </p:cNvSpPr>
              <p:nvPr/>
            </p:nvSpPr>
            <p:spPr bwMode="auto">
              <a:xfrm>
                <a:off x="4983" y="2251"/>
                <a:ext cx="288"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i="1">
                    <a:solidFill>
                      <a:schemeClr val="accent2"/>
                    </a:solidFill>
                  </a:rPr>
                  <a:t>t</a:t>
                </a:r>
              </a:p>
            </p:txBody>
          </p:sp>
          <p:sp>
            <p:nvSpPr>
              <p:cNvPr id="1188977" name="Freeform 113"/>
              <p:cNvSpPr>
                <a:spLocks/>
              </p:cNvSpPr>
              <p:nvPr/>
            </p:nvSpPr>
            <p:spPr bwMode="auto">
              <a:xfrm>
                <a:off x="3488" y="2472"/>
                <a:ext cx="511" cy="716"/>
              </a:xfrm>
              <a:custGeom>
                <a:avLst/>
                <a:gdLst/>
                <a:ahLst/>
                <a:cxnLst>
                  <a:cxn ang="0">
                    <a:pos x="0" y="0"/>
                  </a:cxn>
                  <a:cxn ang="0">
                    <a:pos x="648" y="672"/>
                  </a:cxn>
                </a:cxnLst>
                <a:rect l="0" t="0" r="r" b="b"/>
                <a:pathLst>
                  <a:path w="648" h="672">
                    <a:moveTo>
                      <a:pt x="0" y="0"/>
                    </a:moveTo>
                    <a:lnTo>
                      <a:pt x="648" y="672"/>
                    </a:lnTo>
                  </a:path>
                </a:pathLst>
              </a:custGeom>
              <a:noFill/>
              <a:ln w="38100">
                <a:solidFill>
                  <a:schemeClr val="hlink"/>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78" name="Freeform 114"/>
              <p:cNvSpPr>
                <a:spLocks/>
              </p:cNvSpPr>
              <p:nvPr/>
            </p:nvSpPr>
            <p:spPr bwMode="auto">
              <a:xfrm>
                <a:off x="3488" y="2446"/>
                <a:ext cx="493" cy="298"/>
              </a:xfrm>
              <a:custGeom>
                <a:avLst/>
                <a:gdLst/>
                <a:ahLst/>
                <a:cxnLst>
                  <a:cxn ang="0">
                    <a:pos x="0" y="0"/>
                  </a:cxn>
                  <a:cxn ang="0">
                    <a:pos x="624" y="280"/>
                  </a:cxn>
                </a:cxnLst>
                <a:rect l="0" t="0" r="r" b="b"/>
                <a:pathLst>
                  <a:path w="624" h="280">
                    <a:moveTo>
                      <a:pt x="0" y="0"/>
                    </a:moveTo>
                    <a:lnTo>
                      <a:pt x="624" y="280"/>
                    </a:lnTo>
                  </a:path>
                </a:pathLst>
              </a:custGeom>
              <a:noFill/>
              <a:ln w="38100">
                <a:solidFill>
                  <a:schemeClr val="hlink"/>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79" name="Freeform 115"/>
              <p:cNvSpPr>
                <a:spLocks/>
              </p:cNvSpPr>
              <p:nvPr/>
            </p:nvSpPr>
            <p:spPr bwMode="auto">
              <a:xfrm>
                <a:off x="3488" y="2249"/>
                <a:ext cx="498" cy="171"/>
              </a:xfrm>
              <a:custGeom>
                <a:avLst/>
                <a:gdLst/>
                <a:ahLst/>
                <a:cxnLst>
                  <a:cxn ang="0">
                    <a:pos x="0" y="160"/>
                  </a:cxn>
                  <a:cxn ang="0">
                    <a:pos x="632" y="0"/>
                  </a:cxn>
                </a:cxnLst>
                <a:rect l="0" t="0" r="r" b="b"/>
                <a:pathLst>
                  <a:path w="632" h="160">
                    <a:moveTo>
                      <a:pt x="0" y="160"/>
                    </a:moveTo>
                    <a:lnTo>
                      <a:pt x="632" y="0"/>
                    </a:lnTo>
                  </a:path>
                </a:pathLst>
              </a:custGeom>
              <a:noFill/>
              <a:ln w="38100">
                <a:solidFill>
                  <a:schemeClr val="hlink"/>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80" name="Freeform 116"/>
              <p:cNvSpPr>
                <a:spLocks/>
              </p:cNvSpPr>
              <p:nvPr/>
            </p:nvSpPr>
            <p:spPr bwMode="auto">
              <a:xfrm>
                <a:off x="3476" y="1762"/>
                <a:ext cx="506" cy="649"/>
              </a:xfrm>
              <a:custGeom>
                <a:avLst/>
                <a:gdLst/>
                <a:ahLst/>
                <a:cxnLst>
                  <a:cxn ang="0">
                    <a:pos x="0" y="608"/>
                  </a:cxn>
                  <a:cxn ang="0">
                    <a:pos x="640" y="0"/>
                  </a:cxn>
                </a:cxnLst>
                <a:rect l="0" t="0" r="r" b="b"/>
                <a:pathLst>
                  <a:path w="640" h="608">
                    <a:moveTo>
                      <a:pt x="0" y="608"/>
                    </a:moveTo>
                    <a:lnTo>
                      <a:pt x="640" y="0"/>
                    </a:lnTo>
                  </a:path>
                </a:pathLst>
              </a:custGeom>
              <a:noFill/>
              <a:ln w="38100">
                <a:solidFill>
                  <a:schemeClr val="hlink"/>
                </a:solidFill>
                <a:round/>
                <a:headEnd/>
                <a:tailEnd type="triangl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81" name="Freeform 117"/>
              <p:cNvSpPr>
                <a:spLocks/>
              </p:cNvSpPr>
              <p:nvPr/>
            </p:nvSpPr>
            <p:spPr bwMode="auto">
              <a:xfrm flipH="1">
                <a:off x="4486" y="2446"/>
                <a:ext cx="511" cy="716"/>
              </a:xfrm>
              <a:custGeom>
                <a:avLst/>
                <a:gdLst/>
                <a:ahLst/>
                <a:cxnLst>
                  <a:cxn ang="0">
                    <a:pos x="0" y="0"/>
                  </a:cxn>
                  <a:cxn ang="0">
                    <a:pos x="648" y="672"/>
                  </a:cxn>
                </a:cxnLst>
                <a:rect l="0" t="0" r="r" b="b"/>
                <a:pathLst>
                  <a:path w="648" h="672">
                    <a:moveTo>
                      <a:pt x="0" y="0"/>
                    </a:moveTo>
                    <a:lnTo>
                      <a:pt x="648" y="672"/>
                    </a:lnTo>
                  </a:path>
                </a:pathLst>
              </a:custGeom>
              <a:noFill/>
              <a:ln w="38100">
                <a:solidFill>
                  <a:schemeClr val="hlink"/>
                </a:solidFill>
                <a:round/>
                <a:headEnd type="triangle" w="med" len="med"/>
                <a:tailEnd type="non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82" name="Freeform 118"/>
              <p:cNvSpPr>
                <a:spLocks/>
              </p:cNvSpPr>
              <p:nvPr/>
            </p:nvSpPr>
            <p:spPr bwMode="auto">
              <a:xfrm flipH="1">
                <a:off x="4486" y="2420"/>
                <a:ext cx="492" cy="298"/>
              </a:xfrm>
              <a:custGeom>
                <a:avLst/>
                <a:gdLst/>
                <a:ahLst/>
                <a:cxnLst>
                  <a:cxn ang="0">
                    <a:pos x="0" y="0"/>
                  </a:cxn>
                  <a:cxn ang="0">
                    <a:pos x="624" y="280"/>
                  </a:cxn>
                </a:cxnLst>
                <a:rect l="0" t="0" r="r" b="b"/>
                <a:pathLst>
                  <a:path w="624" h="280">
                    <a:moveTo>
                      <a:pt x="0" y="0"/>
                    </a:moveTo>
                    <a:lnTo>
                      <a:pt x="624" y="280"/>
                    </a:lnTo>
                  </a:path>
                </a:pathLst>
              </a:custGeom>
              <a:noFill/>
              <a:ln w="38100">
                <a:solidFill>
                  <a:schemeClr val="hlink"/>
                </a:solidFill>
                <a:round/>
                <a:headEnd type="triangle" w="med" len="med"/>
                <a:tailEnd type="non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83" name="Freeform 119"/>
              <p:cNvSpPr>
                <a:spLocks/>
              </p:cNvSpPr>
              <p:nvPr/>
            </p:nvSpPr>
            <p:spPr bwMode="auto">
              <a:xfrm flipH="1">
                <a:off x="4486" y="2223"/>
                <a:ext cx="498" cy="171"/>
              </a:xfrm>
              <a:custGeom>
                <a:avLst/>
                <a:gdLst/>
                <a:ahLst/>
                <a:cxnLst>
                  <a:cxn ang="0">
                    <a:pos x="0" y="160"/>
                  </a:cxn>
                  <a:cxn ang="0">
                    <a:pos x="632" y="0"/>
                  </a:cxn>
                </a:cxnLst>
                <a:rect l="0" t="0" r="r" b="b"/>
                <a:pathLst>
                  <a:path w="632" h="160">
                    <a:moveTo>
                      <a:pt x="0" y="160"/>
                    </a:moveTo>
                    <a:lnTo>
                      <a:pt x="632" y="0"/>
                    </a:lnTo>
                  </a:path>
                </a:pathLst>
              </a:custGeom>
              <a:noFill/>
              <a:ln w="38100">
                <a:solidFill>
                  <a:schemeClr val="hlink"/>
                </a:solidFill>
                <a:round/>
                <a:headEnd type="triangle" w="med" len="med"/>
                <a:tailEnd type="none" w="med" len="med"/>
              </a:ln>
              <a:effectLst/>
            </p:spPr>
            <p:txBody>
              <a:bodyPr/>
              <a:lstStyle/>
              <a:p>
                <a:pPr algn="l">
                  <a:defRPr/>
                </a:pPr>
                <a:endParaRPr lang="en-CA">
                  <a:effectLst>
                    <a:outerShdw blurRad="38100" dist="38100" dir="2700000" algn="tl">
                      <a:srgbClr val="000000">
                        <a:alpha val="43137"/>
                      </a:srgbClr>
                    </a:outerShdw>
                  </a:effectLst>
                </a:endParaRPr>
              </a:p>
            </p:txBody>
          </p:sp>
          <p:sp>
            <p:nvSpPr>
              <p:cNvPr id="1188984" name="Freeform 120"/>
              <p:cNvSpPr>
                <a:spLocks/>
              </p:cNvSpPr>
              <p:nvPr/>
            </p:nvSpPr>
            <p:spPr bwMode="auto">
              <a:xfrm flipH="1">
                <a:off x="4474" y="1736"/>
                <a:ext cx="505" cy="649"/>
              </a:xfrm>
              <a:custGeom>
                <a:avLst/>
                <a:gdLst/>
                <a:ahLst/>
                <a:cxnLst>
                  <a:cxn ang="0">
                    <a:pos x="0" y="608"/>
                  </a:cxn>
                  <a:cxn ang="0">
                    <a:pos x="640" y="0"/>
                  </a:cxn>
                </a:cxnLst>
                <a:rect l="0" t="0" r="r" b="b"/>
                <a:pathLst>
                  <a:path w="640" h="608">
                    <a:moveTo>
                      <a:pt x="0" y="608"/>
                    </a:moveTo>
                    <a:lnTo>
                      <a:pt x="640" y="0"/>
                    </a:lnTo>
                  </a:path>
                </a:pathLst>
              </a:custGeom>
              <a:noFill/>
              <a:ln w="38100">
                <a:solidFill>
                  <a:schemeClr val="hlink"/>
                </a:solidFill>
                <a:round/>
                <a:headEnd type="triangle" w="med" len="med"/>
                <a:tailEnd type="none" w="med" len="med"/>
              </a:ln>
              <a:effectLst/>
            </p:spPr>
            <p:txBody>
              <a:bodyPr/>
              <a:lstStyle/>
              <a:p>
                <a:pPr algn="l">
                  <a:defRPr/>
                </a:pPr>
                <a:endParaRPr lang="en-CA">
                  <a:effectLst>
                    <a:outerShdw blurRad="38100" dist="38100" dir="2700000" algn="tl">
                      <a:srgbClr val="000000">
                        <a:alpha val="43137"/>
                      </a:srgbClr>
                    </a:outerShdw>
                  </a:effectLst>
                </a:endParaRPr>
              </a:p>
            </p:txBody>
          </p:sp>
        </p:grpSp>
      </p:grpSp>
      <p:sp>
        <p:nvSpPr>
          <p:cNvPr id="596994"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a:solidFill>
                  <a:schemeClr val="tx2"/>
                </a:solidFill>
                <a:effectLst>
                  <a:outerShdw blurRad="38100" dist="38100" dir="2700000" algn="tl">
                    <a:srgbClr val="000000"/>
                  </a:outerShdw>
                </a:effectLst>
              </a:rPr>
              <a:t>Reductions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642938" y="4921250"/>
            <a:ext cx="55260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buFontTx/>
              <a:buChar char="•"/>
            </a:pPr>
            <a:r>
              <a:rPr lang="en-US" altLang="en-US"/>
              <a:t>Learn that a new problem </a:t>
            </a:r>
            <a:br>
              <a:rPr lang="en-US" altLang="en-US"/>
            </a:br>
            <a:r>
              <a:rPr lang="en-US" altLang="en-US"/>
              <a:t>is likely hard, from knowing </a:t>
            </a:r>
            <a:br>
              <a:rPr lang="en-US" altLang="en-US"/>
            </a:br>
            <a:r>
              <a:rPr lang="en-US" altLang="en-US"/>
              <a:t>a known problem is likely hard.</a:t>
            </a:r>
          </a:p>
        </p:txBody>
      </p:sp>
      <p:sp>
        <p:nvSpPr>
          <p:cNvPr id="596994"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a:solidFill>
                  <a:schemeClr val="tx2"/>
                </a:solidFill>
                <a:effectLst>
                  <a:outerShdw blurRad="38100" dist="38100" dir="2700000" algn="tl">
                    <a:srgbClr val="000000"/>
                  </a:outerShdw>
                </a:effectLst>
              </a:rPr>
              <a:t>Reductions</a:t>
            </a:r>
          </a:p>
        </p:txBody>
      </p:sp>
      <p:sp>
        <p:nvSpPr>
          <p:cNvPr id="18" name="Rectangle 17"/>
          <p:cNvSpPr/>
          <p:nvPr/>
        </p:nvSpPr>
        <p:spPr>
          <a:xfrm>
            <a:off x="7924800" y="923925"/>
            <a:ext cx="1260475" cy="523875"/>
          </a:xfrm>
          <a:prstGeom prst="rect">
            <a:avLst/>
          </a:prstGeom>
        </p:spPr>
        <p:txBody>
          <a:bodyPr wrap="none">
            <a:spAutoFit/>
          </a:bodyPr>
          <a:lstStyle/>
          <a:p>
            <a:pPr algn="l">
              <a:defRPr/>
            </a:pPr>
            <a:r>
              <a:rPr lang="en-US" dirty="0">
                <a:solidFill>
                  <a:schemeClr val="tx2"/>
                </a:solidFill>
                <a:cs typeface="Times New Roman" pitchFamily="18" charset="0"/>
              </a:rPr>
              <a:t>Halting</a:t>
            </a:r>
            <a:endParaRPr lang="en-CA" dirty="0">
              <a:solidFill>
                <a:schemeClr val="tx2"/>
              </a:solidFill>
              <a:effectLst>
                <a:outerShdw blurRad="38100" dist="38100" dir="2700000" algn="tl">
                  <a:srgbClr val="000000">
                    <a:alpha val="43137"/>
                  </a:srgbClr>
                </a:outerShdw>
              </a:effectLst>
            </a:endParaRPr>
          </a:p>
        </p:txBody>
      </p:sp>
      <p:grpSp>
        <p:nvGrpSpPr>
          <p:cNvPr id="2" name="Group 5"/>
          <p:cNvGrpSpPr>
            <a:grpSpLocks/>
          </p:cNvGrpSpPr>
          <p:nvPr/>
        </p:nvGrpSpPr>
        <p:grpSpPr bwMode="auto">
          <a:xfrm>
            <a:off x="3810000" y="838200"/>
            <a:ext cx="5257800" cy="5918200"/>
            <a:chOff x="2400" y="528"/>
            <a:chExt cx="3312" cy="3728"/>
          </a:xfrm>
        </p:grpSpPr>
        <p:grpSp>
          <p:nvGrpSpPr>
            <p:cNvPr id="19462" name="Group 2"/>
            <p:cNvGrpSpPr>
              <a:grpSpLocks/>
            </p:cNvGrpSpPr>
            <p:nvPr/>
          </p:nvGrpSpPr>
          <p:grpSpPr bwMode="auto">
            <a:xfrm>
              <a:off x="2400" y="528"/>
              <a:ext cx="3312" cy="3728"/>
              <a:chOff x="2400" y="528"/>
              <a:chExt cx="3312" cy="3728"/>
            </a:xfrm>
          </p:grpSpPr>
          <p:sp>
            <p:nvSpPr>
              <p:cNvPr id="1305603"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9471"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rPr>
                  <a:t>Computable</a:t>
                </a:r>
              </a:p>
            </p:txBody>
          </p:sp>
        </p:grpSp>
        <p:grpSp>
          <p:nvGrpSpPr>
            <p:cNvPr id="19463" name="Group 5"/>
            <p:cNvGrpSpPr>
              <a:grpSpLocks/>
            </p:cNvGrpSpPr>
            <p:nvPr/>
          </p:nvGrpSpPr>
          <p:grpSpPr bwMode="auto">
            <a:xfrm>
              <a:off x="2467" y="1153"/>
              <a:ext cx="3141" cy="3103"/>
              <a:chOff x="2467" y="1153"/>
              <a:chExt cx="3141" cy="3103"/>
            </a:xfrm>
          </p:grpSpPr>
          <p:grpSp>
            <p:nvGrpSpPr>
              <p:cNvPr id="19464" name="Group 6"/>
              <p:cNvGrpSpPr>
                <a:grpSpLocks/>
              </p:cNvGrpSpPr>
              <p:nvPr/>
            </p:nvGrpSpPr>
            <p:grpSpPr bwMode="auto">
              <a:xfrm>
                <a:off x="2467" y="1153"/>
                <a:ext cx="3141" cy="3079"/>
                <a:chOff x="2467" y="1153"/>
                <a:chExt cx="3141" cy="3079"/>
              </a:xfrm>
            </p:grpSpPr>
            <p:sp>
              <p:nvSpPr>
                <p:cNvPr id="1305607" name="Oval 7"/>
                <p:cNvSpPr>
                  <a:spLocks noChangeArrowheads="1"/>
                </p:cNvSpPr>
                <p:nvPr/>
              </p:nvSpPr>
              <p:spPr bwMode="auto">
                <a:xfrm>
                  <a:off x="2467" y="1240"/>
                  <a:ext cx="3141" cy="2992"/>
                </a:xfrm>
                <a:prstGeom prst="ellipse">
                  <a:avLst/>
                </a:prstGeom>
                <a:noFill/>
                <a:ln w="38100" cap="sq">
                  <a:solidFill>
                    <a:srgbClr val="00FF00"/>
                  </a:solidFill>
                  <a:round/>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9469" name="Text Box 8"/>
                <p:cNvSpPr txBox="1">
                  <a:spLocks noChangeArrowheads="1"/>
                </p:cNvSpPr>
                <p:nvPr/>
              </p:nvSpPr>
              <p:spPr bwMode="auto">
                <a:xfrm>
                  <a:off x="3696" y="1153"/>
                  <a:ext cx="7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66FF33"/>
                      </a:solidFill>
                    </a:rPr>
                    <a:t>Exp</a:t>
                  </a:r>
                </a:p>
              </p:txBody>
            </p:sp>
          </p:grpSp>
          <p:grpSp>
            <p:nvGrpSpPr>
              <p:cNvPr id="19465" name="Group 9"/>
              <p:cNvGrpSpPr>
                <a:grpSpLocks/>
              </p:cNvGrpSpPr>
              <p:nvPr/>
            </p:nvGrpSpPr>
            <p:grpSpPr bwMode="auto">
              <a:xfrm>
                <a:off x="3304" y="2753"/>
                <a:ext cx="1440" cy="1503"/>
                <a:chOff x="3304" y="2753"/>
                <a:chExt cx="1440" cy="1503"/>
              </a:xfrm>
            </p:grpSpPr>
            <p:sp>
              <p:nvSpPr>
                <p:cNvPr id="19466" name="Oval 10"/>
                <p:cNvSpPr>
                  <a:spLocks noChangeArrowheads="1"/>
                </p:cNvSpPr>
                <p:nvPr/>
              </p:nvSpPr>
              <p:spPr bwMode="auto">
                <a:xfrm>
                  <a:off x="3304" y="2816"/>
                  <a:ext cx="1440" cy="144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p>
              </p:txBody>
            </p:sp>
            <p:sp>
              <p:nvSpPr>
                <p:cNvPr id="19467" name="Text Box 11"/>
                <p:cNvSpPr txBox="1">
                  <a:spLocks noChangeArrowheads="1"/>
                </p:cNvSpPr>
                <p:nvPr/>
              </p:nvSpPr>
              <p:spPr bwMode="auto">
                <a:xfrm>
                  <a:off x="3648" y="2753"/>
                  <a:ext cx="7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CC99FF"/>
                      </a:solidFill>
                    </a:rPr>
                    <a:t>Poly</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0-#ppt_w/2"/>
                                          </p:val>
                                        </p:tav>
                                        <p:tav tm="100000">
                                          <p:val>
                                            <p:strVal val="#ppt_x"/>
                                          </p:val>
                                        </p:tav>
                                      </p:tavLst>
                                    </p:anim>
                                    <p:anim calcmode="lin" valueType="num">
                                      <p:cBhvr additive="base">
                                        <p:cTn id="8"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3" name="Text Box 3"/>
          <p:cNvSpPr txBox="1">
            <a:spLocks noChangeArrowheads="1"/>
          </p:cNvSpPr>
          <p:nvPr/>
        </p:nvSpPr>
        <p:spPr bwMode="auto">
          <a:xfrm>
            <a:off x="2100263" y="5684838"/>
            <a:ext cx="5661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t>Is there an algorithm for </a:t>
            </a:r>
            <a:r>
              <a:rPr lang="en-US" altLang="en-US" sz="3200">
                <a:solidFill>
                  <a:schemeClr val="tx2"/>
                </a:solidFill>
              </a:rPr>
              <a:t>P</a:t>
            </a:r>
            <a:r>
              <a:rPr lang="en-US" altLang="en-US" sz="3200" baseline="-25000">
                <a:solidFill>
                  <a:schemeClr val="tx2"/>
                </a:solidFill>
              </a:rPr>
              <a:t>oracle</a:t>
            </a:r>
            <a:r>
              <a:rPr lang="en-US" altLang="en-US" sz="3200"/>
              <a:t>?</a:t>
            </a:r>
          </a:p>
        </p:txBody>
      </p:sp>
      <p:sp>
        <p:nvSpPr>
          <p:cNvPr id="599044" name="Text Box 4"/>
          <p:cNvSpPr txBox="1">
            <a:spLocks noChangeArrowheads="1"/>
          </p:cNvSpPr>
          <p:nvPr/>
        </p:nvSpPr>
        <p:spPr bwMode="auto">
          <a:xfrm>
            <a:off x="2222500" y="5137150"/>
            <a:ext cx="533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t>Is there an algorithm for </a:t>
            </a:r>
            <a:r>
              <a:rPr lang="en-US" altLang="en-US" sz="3200">
                <a:solidFill>
                  <a:schemeClr val="tx2"/>
                </a:solidFill>
              </a:rPr>
              <a:t>P</a:t>
            </a:r>
            <a:r>
              <a:rPr lang="en-US" altLang="en-US" sz="3200" baseline="-25000">
                <a:solidFill>
                  <a:schemeClr val="tx2"/>
                </a:solidFill>
              </a:rPr>
              <a:t>alg</a:t>
            </a:r>
            <a:r>
              <a:rPr lang="en-US" altLang="en-US" sz="3200"/>
              <a:t>?</a:t>
            </a:r>
          </a:p>
        </p:txBody>
      </p:sp>
      <p:sp>
        <p:nvSpPr>
          <p:cNvPr id="599045" name="Text Box 5"/>
          <p:cNvSpPr txBox="1">
            <a:spLocks noChangeArrowheads="1"/>
          </p:cNvSpPr>
          <p:nvPr/>
        </p:nvSpPr>
        <p:spPr bwMode="auto">
          <a:xfrm>
            <a:off x="4068763" y="6122988"/>
            <a:ext cx="796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4400">
                <a:solidFill>
                  <a:schemeClr val="hlink"/>
                </a:solidFill>
              </a:rPr>
              <a:t>?</a:t>
            </a:r>
          </a:p>
        </p:txBody>
      </p:sp>
      <p:sp>
        <p:nvSpPr>
          <p:cNvPr id="102405" name="Text Box 6"/>
          <p:cNvSpPr txBox="1">
            <a:spLocks noChangeArrowheads="1"/>
          </p:cNvSpPr>
          <p:nvPr/>
        </p:nvSpPr>
        <p:spPr bwMode="auto">
          <a:xfrm>
            <a:off x="450850" y="381000"/>
            <a:ext cx="7943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t>We give an algorithm for </a:t>
            </a:r>
            <a:r>
              <a:rPr lang="en-US" altLang="en-US" sz="3200">
                <a:solidFill>
                  <a:schemeClr val="tx2"/>
                </a:solidFill>
              </a:rPr>
              <a:t>P</a:t>
            </a:r>
            <a:r>
              <a:rPr lang="en-US" altLang="en-US" sz="3200" baseline="-25000">
                <a:solidFill>
                  <a:schemeClr val="tx2"/>
                </a:solidFill>
              </a:rPr>
              <a:t>alg</a:t>
            </a:r>
            <a:r>
              <a:rPr lang="en-US" altLang="en-US" sz="3200"/>
              <a:t> using a </a:t>
            </a:r>
            <a:br>
              <a:rPr lang="en-US" altLang="en-US" sz="3200"/>
            </a:br>
            <a:r>
              <a:rPr lang="en-US" altLang="en-US" sz="3200"/>
              <a:t>supposed algorithm for </a:t>
            </a:r>
            <a:r>
              <a:rPr lang="en-US" altLang="en-US" sz="3200">
                <a:solidFill>
                  <a:schemeClr val="tx2"/>
                </a:solidFill>
              </a:rPr>
              <a:t>P</a:t>
            </a:r>
            <a:r>
              <a:rPr lang="en-US" altLang="en-US" sz="3200" baseline="-25000">
                <a:solidFill>
                  <a:schemeClr val="tx2"/>
                </a:solidFill>
              </a:rPr>
              <a:t>oracle</a:t>
            </a:r>
            <a:r>
              <a:rPr lang="en-US" altLang="en-US" sz="3200"/>
              <a:t> as a subroutine.</a:t>
            </a:r>
          </a:p>
        </p:txBody>
      </p:sp>
      <p:sp>
        <p:nvSpPr>
          <p:cNvPr id="596994"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a:solidFill>
                  <a:schemeClr val="tx2"/>
                </a:solidFill>
                <a:effectLst>
                  <a:outerShdw blurRad="38100" dist="38100" dir="2700000" algn="tl">
                    <a:srgbClr val="000000"/>
                  </a:outerShdw>
                </a:effectLst>
              </a:rPr>
              <a:t>Reductions</a:t>
            </a:r>
          </a:p>
        </p:txBody>
      </p:sp>
      <p:pic>
        <p:nvPicPr>
          <p:cNvPr id="65541" name="Picture 8" descr="cap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638" y="1412875"/>
            <a:ext cx="34480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05"/>
                                        </p:tgtEl>
                                        <p:attrNameLst>
                                          <p:attrName>style.visibility</p:attrName>
                                        </p:attrNameLst>
                                      </p:cBhvr>
                                      <p:to>
                                        <p:strVal val="visible"/>
                                      </p:to>
                                    </p:set>
                                    <p:anim calcmode="lin" valueType="num">
                                      <p:cBhvr additive="base">
                                        <p:cTn id="7" dur="500" fill="hold"/>
                                        <p:tgtEl>
                                          <p:spTgt spid="102405"/>
                                        </p:tgtEl>
                                        <p:attrNameLst>
                                          <p:attrName>ppt_x</p:attrName>
                                        </p:attrNameLst>
                                      </p:cBhvr>
                                      <p:tavLst>
                                        <p:tav tm="0">
                                          <p:val>
                                            <p:strVal val="#ppt_x"/>
                                          </p:val>
                                        </p:tav>
                                        <p:tav tm="100000">
                                          <p:val>
                                            <p:strVal val="#ppt_x"/>
                                          </p:val>
                                        </p:tav>
                                      </p:tavLst>
                                    </p:anim>
                                    <p:anim calcmode="lin" valueType="num">
                                      <p:cBhvr additive="base">
                                        <p:cTn id="8" dur="500" fill="hold"/>
                                        <p:tgtEl>
                                          <p:spTgt spid="1024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41"/>
                                        </p:tgtEl>
                                        <p:attrNameLst>
                                          <p:attrName>style.visibility</p:attrName>
                                        </p:attrNameLst>
                                      </p:cBhvr>
                                      <p:to>
                                        <p:strVal val="visible"/>
                                      </p:to>
                                    </p:set>
                                    <p:anim calcmode="lin" valueType="num">
                                      <p:cBhvr additive="base">
                                        <p:cTn id="11" dur="500" fill="hold"/>
                                        <p:tgtEl>
                                          <p:spTgt spid="65541"/>
                                        </p:tgtEl>
                                        <p:attrNameLst>
                                          <p:attrName>ppt_x</p:attrName>
                                        </p:attrNameLst>
                                      </p:cBhvr>
                                      <p:tavLst>
                                        <p:tav tm="0">
                                          <p:val>
                                            <p:strVal val="#ppt_x"/>
                                          </p:val>
                                        </p:tav>
                                        <p:tav tm="100000">
                                          <p:val>
                                            <p:strVal val="#ppt_x"/>
                                          </p:val>
                                        </p:tav>
                                      </p:tavLst>
                                    </p:anim>
                                    <p:anim calcmode="lin" valueType="num">
                                      <p:cBhvr additive="base">
                                        <p:cTn id="12"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99044"/>
                                        </p:tgtEl>
                                        <p:attrNameLst>
                                          <p:attrName>style.visibility</p:attrName>
                                        </p:attrNameLst>
                                      </p:cBhvr>
                                      <p:to>
                                        <p:strVal val="visible"/>
                                      </p:to>
                                    </p:set>
                                    <p:anim calcmode="lin" valueType="num">
                                      <p:cBhvr additive="base">
                                        <p:cTn id="17" dur="500" fill="hold"/>
                                        <p:tgtEl>
                                          <p:spTgt spid="599044"/>
                                        </p:tgtEl>
                                        <p:attrNameLst>
                                          <p:attrName>ppt_x</p:attrName>
                                        </p:attrNameLst>
                                      </p:cBhvr>
                                      <p:tavLst>
                                        <p:tav tm="0">
                                          <p:val>
                                            <p:strVal val="#ppt_x"/>
                                          </p:val>
                                        </p:tav>
                                        <p:tav tm="100000">
                                          <p:val>
                                            <p:strVal val="#ppt_x"/>
                                          </p:val>
                                        </p:tav>
                                      </p:tavLst>
                                    </p:anim>
                                    <p:anim calcmode="lin" valueType="num">
                                      <p:cBhvr additive="base">
                                        <p:cTn id="18" dur="500" fill="hold"/>
                                        <p:tgtEl>
                                          <p:spTgt spid="59904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99043"/>
                                        </p:tgtEl>
                                        <p:attrNameLst>
                                          <p:attrName>style.visibility</p:attrName>
                                        </p:attrNameLst>
                                      </p:cBhvr>
                                      <p:to>
                                        <p:strVal val="visible"/>
                                      </p:to>
                                    </p:set>
                                    <p:anim calcmode="lin" valueType="num">
                                      <p:cBhvr additive="base">
                                        <p:cTn id="23" dur="500" fill="hold"/>
                                        <p:tgtEl>
                                          <p:spTgt spid="599043"/>
                                        </p:tgtEl>
                                        <p:attrNameLst>
                                          <p:attrName>ppt_x</p:attrName>
                                        </p:attrNameLst>
                                      </p:cBhvr>
                                      <p:tavLst>
                                        <p:tav tm="0">
                                          <p:val>
                                            <p:strVal val="#ppt_x"/>
                                          </p:val>
                                        </p:tav>
                                        <p:tav tm="100000">
                                          <p:val>
                                            <p:strVal val="#ppt_x"/>
                                          </p:val>
                                        </p:tav>
                                      </p:tavLst>
                                    </p:anim>
                                    <p:anim calcmode="lin" valueType="num">
                                      <p:cBhvr additive="base">
                                        <p:cTn id="24" dur="500" fill="hold"/>
                                        <p:tgtEl>
                                          <p:spTgt spid="59904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99045"/>
                                        </p:tgtEl>
                                        <p:attrNameLst>
                                          <p:attrName>style.visibility</p:attrName>
                                        </p:attrNameLst>
                                      </p:cBhvr>
                                      <p:to>
                                        <p:strVal val="visible"/>
                                      </p:to>
                                    </p:set>
                                    <p:anim calcmode="lin" valueType="num">
                                      <p:cBhvr additive="base">
                                        <p:cTn id="29" dur="500" fill="hold"/>
                                        <p:tgtEl>
                                          <p:spTgt spid="599045"/>
                                        </p:tgtEl>
                                        <p:attrNameLst>
                                          <p:attrName>ppt_x</p:attrName>
                                        </p:attrNameLst>
                                      </p:cBhvr>
                                      <p:tavLst>
                                        <p:tav tm="0">
                                          <p:val>
                                            <p:strVal val="#ppt_x"/>
                                          </p:val>
                                        </p:tav>
                                        <p:tav tm="100000">
                                          <p:val>
                                            <p:strVal val="#ppt_x"/>
                                          </p:val>
                                        </p:tav>
                                      </p:tavLst>
                                    </p:anim>
                                    <p:anim calcmode="lin" valueType="num">
                                      <p:cBhvr additive="base">
                                        <p:cTn id="30" dur="500" fill="hold"/>
                                        <p:tgtEl>
                                          <p:spTgt spid="599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p:bldP spid="599044" grpId="0"/>
      <p:bldP spid="599045" grpId="0"/>
      <p:bldP spid="1024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76838" name="Text Box 6"/>
          <p:cNvSpPr txBox="1">
            <a:spLocks noChangeArrowheads="1"/>
          </p:cNvSpPr>
          <p:nvPr/>
        </p:nvSpPr>
        <p:spPr bwMode="auto">
          <a:xfrm>
            <a:off x="-36513" y="673100"/>
            <a:ext cx="95773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Undecidable problems: Halting Problem </a:t>
            </a:r>
          </a:p>
          <a:p>
            <a:pPr lvl="1" algn="l">
              <a:buFont typeface="Arial" charset="0"/>
              <a:buChar char="•"/>
            </a:pPr>
            <a:r>
              <a:rPr lang="en-US" altLang="en-US" sz="2400"/>
              <a:t> = {&lt;M,I&gt; | TM M halts on input I}</a:t>
            </a:r>
          </a:p>
          <a:p>
            <a:pPr lvl="1" algn="l">
              <a:buFont typeface="Arial" charset="0"/>
              <a:buChar char="•"/>
            </a:pPr>
            <a:r>
              <a:rPr lang="en-US" altLang="en-US" sz="2400"/>
              <a:t> = {&lt;J,I&gt; | Java program J halts on input I}</a:t>
            </a:r>
          </a:p>
          <a:p>
            <a:pPr lvl="1" algn="l">
              <a:buFont typeface="Arial" charset="0"/>
              <a:buChar char="•"/>
            </a:pPr>
            <a:r>
              <a:rPr lang="en-US" altLang="en-US" sz="2400"/>
              <a:t>= {&lt;P,I&gt; | Primitive Recursive Program P halts on input I}</a:t>
            </a:r>
          </a:p>
          <a:p>
            <a:pPr lvl="1" algn="l">
              <a:buFont typeface="Arial" charset="0"/>
              <a:buChar char="•"/>
            </a:pPr>
            <a:r>
              <a:rPr lang="en-US" altLang="en-US" sz="2400"/>
              <a:t> = {&lt;P,I&gt; | Recursive Program P halts on input I}</a:t>
            </a:r>
          </a:p>
          <a:p>
            <a:pPr lvl="1" algn="l">
              <a:buFont typeface="Arial" charset="0"/>
              <a:buChar char="•"/>
            </a:pPr>
            <a:r>
              <a:rPr lang="en-US" altLang="en-US" sz="2400"/>
              <a:t> = {&lt;P,I&gt; | Register Machine halts on input I}</a:t>
            </a:r>
          </a:p>
          <a:p>
            <a:pPr lvl="1" algn="l">
              <a:buFont typeface="Arial" charset="0"/>
              <a:buChar char="•"/>
            </a:pPr>
            <a:r>
              <a:rPr lang="en-US" altLang="en-US" sz="2400"/>
              <a:t> = {&lt;C,I&gt; | Uniform circuit C halts on input  I}</a:t>
            </a:r>
          </a:p>
          <a:p>
            <a:pPr lvl="1" algn="l">
              <a:buFont typeface="Arial" charset="0"/>
              <a:buChar char="•"/>
            </a:pPr>
            <a:r>
              <a:rPr lang="en-US" altLang="en-US" sz="2400"/>
              <a:t> = {&lt;M,I&gt; | Quantum Machine M Java halts on input  I}</a:t>
            </a:r>
          </a:p>
          <a:p>
            <a:pPr lvl="1" algn="l">
              <a:buFont typeface="Arial" charset="0"/>
              <a:buChar char="•"/>
            </a:pPr>
            <a:r>
              <a:rPr lang="en-US" altLang="en-US" sz="2400"/>
              <a:t> = {&lt;G,I&gt; | Context Sensitive Grammar G generates string input I}</a:t>
            </a:r>
          </a:p>
          <a:p>
            <a:pPr lvl="1" algn="l">
              <a:buFont typeface="Arial" charset="0"/>
              <a:buChar char="•"/>
            </a:pPr>
            <a:r>
              <a:rPr lang="en-US" altLang="en-US" sz="2400"/>
              <a:t> = {&lt;H,I&gt; | Human H halts on input I}</a:t>
            </a:r>
          </a:p>
        </p:txBody>
      </p:sp>
      <p:cxnSp>
        <p:nvCxnSpPr>
          <p:cNvPr id="9" name="Straight Connector 8"/>
          <p:cNvCxnSpPr>
            <a:cxnSpLocks noChangeShapeType="1"/>
          </p:cNvCxnSpPr>
          <p:nvPr/>
        </p:nvCxnSpPr>
        <p:spPr bwMode="auto">
          <a:xfrm>
            <a:off x="611188" y="3124200"/>
            <a:ext cx="6121400" cy="0"/>
          </a:xfrm>
          <a:prstGeom prst="line">
            <a:avLst/>
          </a:prstGeom>
          <a:noFill/>
          <a:ln w="3492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979613" y="5037138"/>
            <a:ext cx="4637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n, circuit computed in time size(n)</a:t>
            </a:r>
            <a:endParaRPr lang="en-CA" altLang="en-US" sz="2400"/>
          </a:p>
        </p:txBody>
      </p:sp>
      <p:cxnSp>
        <p:nvCxnSpPr>
          <p:cNvPr id="11" name="Straight Connector 10"/>
          <p:cNvCxnSpPr>
            <a:cxnSpLocks noChangeShapeType="1"/>
          </p:cNvCxnSpPr>
          <p:nvPr/>
        </p:nvCxnSpPr>
        <p:spPr bwMode="auto">
          <a:xfrm>
            <a:off x="611188" y="4194175"/>
            <a:ext cx="4897437" cy="0"/>
          </a:xfrm>
          <a:prstGeom prst="line">
            <a:avLst/>
          </a:prstGeom>
          <a:noFill/>
          <a:ln w="3492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1979613" y="5414963"/>
            <a:ext cx="2481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Every human dies.</a:t>
            </a:r>
            <a:endParaRPr lang="en-CA" altLang="en-US" sz="2400"/>
          </a:p>
        </p:txBody>
      </p:sp>
      <p:sp>
        <p:nvSpPr>
          <p:cNvPr id="14" name="Rectangle 13"/>
          <p:cNvSpPr>
            <a:spLocks noChangeArrowheads="1"/>
          </p:cNvSpPr>
          <p:nvPr/>
        </p:nvSpPr>
        <p:spPr bwMode="auto">
          <a:xfrm>
            <a:off x="7588250" y="908050"/>
            <a:ext cx="368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solidFill>
                  <a:srgbClr val="FF0000"/>
                </a:solidFill>
                <a:sym typeface="Symbol" pitchFamily="18" charset="2"/>
              </a:rPr>
              <a:t>?</a:t>
            </a:r>
            <a:endParaRPr lang="en-CA" altLang="en-US" sz="3200">
              <a:solidFill>
                <a:srgbClr val="FF0000"/>
              </a:solidFill>
            </a:endParaRPr>
          </a:p>
        </p:txBody>
      </p:sp>
      <p:cxnSp>
        <p:nvCxnSpPr>
          <p:cNvPr id="15" name="Straight Connector 14"/>
          <p:cNvCxnSpPr>
            <a:cxnSpLocks noChangeShapeType="1"/>
          </p:cNvCxnSpPr>
          <p:nvPr/>
        </p:nvCxnSpPr>
        <p:spPr bwMode="auto">
          <a:xfrm>
            <a:off x="611188" y="2006600"/>
            <a:ext cx="7345362" cy="0"/>
          </a:xfrm>
          <a:prstGeom prst="line">
            <a:avLst/>
          </a:prstGeom>
          <a:noFill/>
          <a:ln w="3492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1979613" y="4652963"/>
            <a:ext cx="522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Every primitive recursive program halts.</a:t>
            </a:r>
            <a:endParaRPr lang="en-CA"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76838">
                                            <p:txEl>
                                              <p:pRg st="0" end="0"/>
                                            </p:txEl>
                                          </p:spTgt>
                                        </p:tgtEl>
                                        <p:attrNameLst>
                                          <p:attrName>style.visibility</p:attrName>
                                        </p:attrNameLst>
                                      </p:cBhvr>
                                      <p:to>
                                        <p:strVal val="visible"/>
                                      </p:to>
                                    </p:set>
                                    <p:anim calcmode="lin" valueType="num">
                                      <p:cBhvr additive="base">
                                        <p:cTn id="7" dur="500" fill="hold"/>
                                        <p:tgtEl>
                                          <p:spTgt spid="3768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68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76838">
                                            <p:txEl>
                                              <p:pRg st="1" end="1"/>
                                            </p:txEl>
                                          </p:spTgt>
                                        </p:tgtEl>
                                        <p:attrNameLst>
                                          <p:attrName>style.visibility</p:attrName>
                                        </p:attrNameLst>
                                      </p:cBhvr>
                                      <p:to>
                                        <p:strVal val="visible"/>
                                      </p:to>
                                    </p:set>
                                    <p:anim calcmode="lin" valueType="num">
                                      <p:cBhvr additive="base">
                                        <p:cTn id="11" dur="500" fill="hold"/>
                                        <p:tgtEl>
                                          <p:spTgt spid="3768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768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76838">
                                            <p:txEl>
                                              <p:pRg st="2" end="2"/>
                                            </p:txEl>
                                          </p:spTgt>
                                        </p:tgtEl>
                                        <p:attrNameLst>
                                          <p:attrName>style.visibility</p:attrName>
                                        </p:attrNameLst>
                                      </p:cBhvr>
                                      <p:to>
                                        <p:strVal val="visible"/>
                                      </p:to>
                                    </p:set>
                                    <p:anim calcmode="lin" valueType="num">
                                      <p:cBhvr additive="base">
                                        <p:cTn id="17" dur="500" fill="hold"/>
                                        <p:tgtEl>
                                          <p:spTgt spid="37683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68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376838">
                                            <p:txEl>
                                              <p:pRg st="3" end="3"/>
                                            </p:txEl>
                                          </p:spTgt>
                                        </p:tgtEl>
                                        <p:attrNameLst>
                                          <p:attrName>style.visibility</p:attrName>
                                        </p:attrNameLst>
                                      </p:cBhvr>
                                      <p:to>
                                        <p:strVal val="visible"/>
                                      </p:to>
                                    </p:set>
                                    <p:anim calcmode="lin" valueType="num">
                                      <p:cBhvr additive="base">
                                        <p:cTn id="23" dur="500" fill="hold"/>
                                        <p:tgtEl>
                                          <p:spTgt spid="376838">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7683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76838">
                                            <p:txEl>
                                              <p:pRg st="4" end="4"/>
                                            </p:txEl>
                                          </p:spTgt>
                                        </p:tgtEl>
                                        <p:attrNameLst>
                                          <p:attrName>style.visibility</p:attrName>
                                        </p:attrNameLst>
                                      </p:cBhvr>
                                      <p:to>
                                        <p:strVal val="visible"/>
                                      </p:to>
                                    </p:set>
                                    <p:anim calcmode="lin" valueType="num">
                                      <p:cBhvr additive="base">
                                        <p:cTn id="27" dur="500" fill="hold"/>
                                        <p:tgtEl>
                                          <p:spTgt spid="37683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76838">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76838">
                                            <p:txEl>
                                              <p:pRg st="5" end="5"/>
                                            </p:txEl>
                                          </p:spTgt>
                                        </p:tgtEl>
                                        <p:attrNameLst>
                                          <p:attrName>style.visibility</p:attrName>
                                        </p:attrNameLst>
                                      </p:cBhvr>
                                      <p:to>
                                        <p:strVal val="visible"/>
                                      </p:to>
                                    </p:set>
                                    <p:anim calcmode="lin" valueType="num">
                                      <p:cBhvr additive="base">
                                        <p:cTn id="31" dur="500" fill="hold"/>
                                        <p:tgtEl>
                                          <p:spTgt spid="37683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6838">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76838">
                                            <p:txEl>
                                              <p:pRg st="6" end="6"/>
                                            </p:txEl>
                                          </p:spTgt>
                                        </p:tgtEl>
                                        <p:attrNameLst>
                                          <p:attrName>style.visibility</p:attrName>
                                        </p:attrNameLst>
                                      </p:cBhvr>
                                      <p:to>
                                        <p:strVal val="visible"/>
                                      </p:to>
                                    </p:set>
                                    <p:anim calcmode="lin" valueType="num">
                                      <p:cBhvr additive="base">
                                        <p:cTn id="35" dur="500" fill="hold"/>
                                        <p:tgtEl>
                                          <p:spTgt spid="37683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76838">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76838">
                                            <p:txEl>
                                              <p:pRg st="7" end="7"/>
                                            </p:txEl>
                                          </p:spTgt>
                                        </p:tgtEl>
                                        <p:attrNameLst>
                                          <p:attrName>style.visibility</p:attrName>
                                        </p:attrNameLst>
                                      </p:cBhvr>
                                      <p:to>
                                        <p:strVal val="visible"/>
                                      </p:to>
                                    </p:set>
                                    <p:anim calcmode="lin" valueType="num">
                                      <p:cBhvr additive="base">
                                        <p:cTn id="39" dur="500" fill="hold"/>
                                        <p:tgtEl>
                                          <p:spTgt spid="376838">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76838">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76838">
                                            <p:txEl>
                                              <p:pRg st="8" end="8"/>
                                            </p:txEl>
                                          </p:spTgt>
                                        </p:tgtEl>
                                        <p:attrNameLst>
                                          <p:attrName>style.visibility</p:attrName>
                                        </p:attrNameLst>
                                      </p:cBhvr>
                                      <p:to>
                                        <p:strVal val="visible"/>
                                      </p:to>
                                    </p:set>
                                    <p:anim calcmode="lin" valueType="num">
                                      <p:cBhvr additive="base">
                                        <p:cTn id="43" dur="500" fill="hold"/>
                                        <p:tgtEl>
                                          <p:spTgt spid="376838">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6838">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76838">
                                            <p:txEl>
                                              <p:pRg st="9" end="9"/>
                                            </p:txEl>
                                          </p:spTgt>
                                        </p:tgtEl>
                                        <p:attrNameLst>
                                          <p:attrName>style.visibility</p:attrName>
                                        </p:attrNameLst>
                                      </p:cBhvr>
                                      <p:to>
                                        <p:strVal val="visible"/>
                                      </p:to>
                                    </p:set>
                                    <p:anim calcmode="lin" valueType="num">
                                      <p:cBhvr additive="base">
                                        <p:cTn id="47" dur="500" fill="hold"/>
                                        <p:tgtEl>
                                          <p:spTgt spid="376838">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7683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0-#ppt_w/2"/>
                                          </p:val>
                                        </p:tav>
                                        <p:tav tm="100000">
                                          <p:val>
                                            <p:strVal val="#ppt_x"/>
                                          </p:val>
                                        </p:tav>
                                      </p:tavLst>
                                    </p:anim>
                                    <p:anim calcmode="lin" valueType="num">
                                      <p:cBhvr additive="base">
                                        <p:cTn id="70" dur="500" fill="hold"/>
                                        <p:tgtEl>
                                          <p:spTgt spid="10"/>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0-#ppt_w/2"/>
                                          </p:val>
                                        </p:tav>
                                        <p:tav tm="100000">
                                          <p:val>
                                            <p:strVal val="#ppt_x"/>
                                          </p:val>
                                        </p:tav>
                                      </p:tavLst>
                                    </p:anim>
                                    <p:anim calcmode="lin" valueType="num">
                                      <p:cBhvr additive="base">
                                        <p:cTn id="7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0-#ppt_w/2"/>
                                          </p:val>
                                        </p:tav>
                                        <p:tav tm="100000">
                                          <p:val>
                                            <p:strVal val="#ppt_x"/>
                                          </p:val>
                                        </p:tav>
                                      </p:tavLst>
                                    </p:anim>
                                    <p:anim calcmode="lin" valueType="num">
                                      <p:cBhvr additive="base">
                                        <p:cTn id="80" dur="500" fill="hold"/>
                                        <p:tgtEl>
                                          <p:spTgt spid="12"/>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0-#ppt_w/2"/>
                                          </p:val>
                                        </p:tav>
                                        <p:tav tm="100000">
                                          <p:val>
                                            <p:strVal val="#ppt_x"/>
                                          </p:val>
                                        </p:tav>
                                      </p:tavLst>
                                    </p:anim>
                                    <p:anim calcmode="lin" valueType="num">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409575" y="1828800"/>
            <a:ext cx="3282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t>If there is an </a:t>
            </a:r>
            <a:br>
              <a:rPr lang="en-US" altLang="en-US"/>
            </a:br>
            <a:r>
              <a:rPr lang="en-US" altLang="en-US"/>
              <a:t>algorithm for </a:t>
            </a:r>
            <a:r>
              <a:rPr lang="en-US" altLang="en-US">
                <a:solidFill>
                  <a:schemeClr val="tx2"/>
                </a:solidFill>
              </a:rPr>
              <a:t>P</a:t>
            </a:r>
            <a:r>
              <a:rPr lang="en-US" altLang="en-US" baseline="-25000">
                <a:solidFill>
                  <a:schemeClr val="tx2"/>
                </a:solidFill>
              </a:rPr>
              <a:t>alg</a:t>
            </a:r>
            <a:endParaRPr lang="en-US" altLang="en-US"/>
          </a:p>
        </p:txBody>
      </p:sp>
      <p:sp>
        <p:nvSpPr>
          <p:cNvPr id="600068" name="Text Box 4"/>
          <p:cNvSpPr txBox="1">
            <a:spLocks noChangeArrowheads="1"/>
          </p:cNvSpPr>
          <p:nvPr/>
        </p:nvSpPr>
        <p:spPr bwMode="auto">
          <a:xfrm>
            <a:off x="512763" y="5638800"/>
            <a:ext cx="3016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t>then there is an </a:t>
            </a:r>
            <a:br>
              <a:rPr lang="en-US" altLang="en-US"/>
            </a:br>
            <a:r>
              <a:rPr lang="en-US" altLang="en-US"/>
              <a:t>algorithm for </a:t>
            </a:r>
            <a:r>
              <a:rPr lang="en-US" altLang="en-US">
                <a:solidFill>
                  <a:schemeClr val="tx2"/>
                </a:solidFill>
              </a:rPr>
              <a:t>P</a:t>
            </a:r>
            <a:r>
              <a:rPr lang="en-US" altLang="en-US" baseline="-25000">
                <a:solidFill>
                  <a:schemeClr val="tx2"/>
                </a:solidFill>
              </a:rPr>
              <a:t>alg</a:t>
            </a:r>
            <a:endParaRPr lang="en-US" altLang="en-US"/>
          </a:p>
        </p:txBody>
      </p:sp>
      <p:sp>
        <p:nvSpPr>
          <p:cNvPr id="21508" name="AutoShape 5"/>
          <p:cNvSpPr>
            <a:spLocks noChangeArrowheads="1"/>
          </p:cNvSpPr>
          <p:nvPr/>
        </p:nvSpPr>
        <p:spPr bwMode="auto">
          <a:xfrm>
            <a:off x="1687513" y="2689225"/>
            <a:ext cx="587375" cy="617538"/>
          </a:xfrm>
          <a:prstGeom prst="downArrow">
            <a:avLst>
              <a:gd name="adj1" fmla="val 50000"/>
              <a:gd name="adj2" fmla="val 26284"/>
            </a:avLst>
          </a:prstGeom>
          <a:noFill/>
          <a:ln w="38100" cap="sq">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p>
        </p:txBody>
      </p:sp>
      <p:sp>
        <p:nvSpPr>
          <p:cNvPr id="600070" name="Text Box 6"/>
          <p:cNvSpPr txBox="1">
            <a:spLocks noChangeArrowheads="1"/>
          </p:cNvSpPr>
          <p:nvPr/>
        </p:nvSpPr>
        <p:spPr bwMode="auto">
          <a:xfrm>
            <a:off x="5029200" y="3244850"/>
            <a:ext cx="3517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t>then there is not fast </a:t>
            </a:r>
            <a:br>
              <a:rPr lang="en-US" altLang="en-US"/>
            </a:br>
            <a:r>
              <a:rPr lang="en-US" altLang="en-US"/>
              <a:t>algorithm for </a:t>
            </a:r>
            <a:r>
              <a:rPr lang="en-US" altLang="en-US">
                <a:solidFill>
                  <a:schemeClr val="tx2"/>
                </a:solidFill>
              </a:rPr>
              <a:t>P</a:t>
            </a:r>
            <a:r>
              <a:rPr lang="en-US" altLang="en-US" baseline="-25000">
                <a:solidFill>
                  <a:schemeClr val="tx2"/>
                </a:solidFill>
              </a:rPr>
              <a:t>oracle</a:t>
            </a:r>
            <a:endParaRPr lang="en-US" altLang="en-US"/>
          </a:p>
        </p:txBody>
      </p:sp>
      <p:sp>
        <p:nvSpPr>
          <p:cNvPr id="21510" name="Text Box 7"/>
          <p:cNvSpPr txBox="1">
            <a:spLocks noChangeArrowheads="1"/>
          </p:cNvSpPr>
          <p:nvPr/>
        </p:nvSpPr>
        <p:spPr bwMode="auto">
          <a:xfrm>
            <a:off x="5018088" y="1785938"/>
            <a:ext cx="3390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t>If there is not an </a:t>
            </a:r>
            <a:br>
              <a:rPr lang="en-US" altLang="en-US"/>
            </a:br>
            <a:r>
              <a:rPr lang="en-US" altLang="en-US"/>
              <a:t>algorithm for </a:t>
            </a:r>
            <a:r>
              <a:rPr lang="en-US" altLang="en-US">
                <a:solidFill>
                  <a:schemeClr val="tx2"/>
                </a:solidFill>
              </a:rPr>
              <a:t>P</a:t>
            </a:r>
            <a:r>
              <a:rPr lang="en-US" altLang="en-US" baseline="-25000">
                <a:solidFill>
                  <a:schemeClr val="tx2"/>
                </a:solidFill>
              </a:rPr>
              <a:t>alg</a:t>
            </a:r>
            <a:endParaRPr lang="en-US" altLang="en-US"/>
          </a:p>
        </p:txBody>
      </p:sp>
      <p:sp>
        <p:nvSpPr>
          <p:cNvPr id="21511" name="AutoShape 8"/>
          <p:cNvSpPr>
            <a:spLocks noChangeArrowheads="1"/>
          </p:cNvSpPr>
          <p:nvPr/>
        </p:nvSpPr>
        <p:spPr bwMode="auto">
          <a:xfrm>
            <a:off x="6411913" y="2689225"/>
            <a:ext cx="587375" cy="617538"/>
          </a:xfrm>
          <a:prstGeom prst="downArrow">
            <a:avLst>
              <a:gd name="adj1" fmla="val 50000"/>
              <a:gd name="adj2" fmla="val 26284"/>
            </a:avLst>
          </a:prstGeom>
          <a:noFill/>
          <a:ln w="38100" cap="sq">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p>
        </p:txBody>
      </p:sp>
      <p:sp>
        <p:nvSpPr>
          <p:cNvPr id="21512" name="Text Box 9"/>
          <p:cNvSpPr txBox="1">
            <a:spLocks noChangeArrowheads="1"/>
          </p:cNvSpPr>
          <p:nvPr/>
        </p:nvSpPr>
        <p:spPr bwMode="auto">
          <a:xfrm>
            <a:off x="395288" y="4405313"/>
            <a:ext cx="33099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t>If there is an </a:t>
            </a:r>
            <a:br>
              <a:rPr lang="en-US" altLang="en-US"/>
            </a:br>
            <a:r>
              <a:rPr lang="en-US" altLang="en-US"/>
              <a:t>algorithm for </a:t>
            </a:r>
            <a:r>
              <a:rPr lang="en-US" altLang="en-US">
                <a:solidFill>
                  <a:schemeClr val="tx2"/>
                </a:solidFill>
              </a:rPr>
              <a:t>P</a:t>
            </a:r>
            <a:r>
              <a:rPr lang="en-US" altLang="en-US" baseline="-25000">
                <a:solidFill>
                  <a:schemeClr val="tx2"/>
                </a:solidFill>
              </a:rPr>
              <a:t>oracle</a:t>
            </a:r>
            <a:endParaRPr lang="en-US" altLang="en-US"/>
          </a:p>
        </p:txBody>
      </p:sp>
      <p:sp>
        <p:nvSpPr>
          <p:cNvPr id="21513" name="AutoShape 10"/>
          <p:cNvSpPr>
            <a:spLocks noChangeArrowheads="1"/>
          </p:cNvSpPr>
          <p:nvPr/>
        </p:nvSpPr>
        <p:spPr bwMode="auto">
          <a:xfrm>
            <a:off x="1687513" y="5265738"/>
            <a:ext cx="587375" cy="617537"/>
          </a:xfrm>
          <a:prstGeom prst="downArrow">
            <a:avLst>
              <a:gd name="adj1" fmla="val 50000"/>
              <a:gd name="adj2" fmla="val 26284"/>
            </a:avLst>
          </a:prstGeom>
          <a:noFill/>
          <a:ln w="38100" cap="sq">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p>
        </p:txBody>
      </p:sp>
      <p:sp>
        <p:nvSpPr>
          <p:cNvPr id="21514" name="Text Box 11"/>
          <p:cNvSpPr txBox="1">
            <a:spLocks noChangeArrowheads="1"/>
          </p:cNvSpPr>
          <p:nvPr/>
        </p:nvSpPr>
        <p:spPr bwMode="auto">
          <a:xfrm>
            <a:off x="5057775" y="4405313"/>
            <a:ext cx="3309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t>If there is not an </a:t>
            </a:r>
            <a:br>
              <a:rPr lang="en-US" altLang="en-US"/>
            </a:br>
            <a:r>
              <a:rPr lang="en-US" altLang="en-US"/>
              <a:t>algorithm for </a:t>
            </a:r>
            <a:r>
              <a:rPr lang="en-US" altLang="en-US">
                <a:solidFill>
                  <a:schemeClr val="tx2"/>
                </a:solidFill>
              </a:rPr>
              <a:t>P</a:t>
            </a:r>
            <a:r>
              <a:rPr lang="en-US" altLang="en-US" baseline="-25000">
                <a:solidFill>
                  <a:schemeClr val="tx2"/>
                </a:solidFill>
              </a:rPr>
              <a:t>oracle</a:t>
            </a:r>
            <a:endParaRPr lang="en-US" altLang="en-US"/>
          </a:p>
        </p:txBody>
      </p:sp>
      <p:sp>
        <p:nvSpPr>
          <p:cNvPr id="21515" name="AutoShape 12"/>
          <p:cNvSpPr>
            <a:spLocks noChangeArrowheads="1"/>
          </p:cNvSpPr>
          <p:nvPr/>
        </p:nvSpPr>
        <p:spPr bwMode="auto">
          <a:xfrm>
            <a:off x="6411913" y="5265738"/>
            <a:ext cx="587375" cy="617537"/>
          </a:xfrm>
          <a:prstGeom prst="downArrow">
            <a:avLst>
              <a:gd name="adj1" fmla="val 50000"/>
              <a:gd name="adj2" fmla="val 26284"/>
            </a:avLst>
          </a:prstGeom>
          <a:noFill/>
          <a:ln w="38100" cap="sq">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p>
        </p:txBody>
      </p:sp>
      <p:sp>
        <p:nvSpPr>
          <p:cNvPr id="600077" name="Text Box 13"/>
          <p:cNvSpPr txBox="1">
            <a:spLocks noChangeArrowheads="1"/>
          </p:cNvSpPr>
          <p:nvPr/>
        </p:nvSpPr>
        <p:spPr bwMode="auto">
          <a:xfrm>
            <a:off x="1600200" y="3200400"/>
            <a:ext cx="796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4400">
                <a:solidFill>
                  <a:schemeClr val="hlink"/>
                </a:solidFill>
              </a:rPr>
              <a:t>?</a:t>
            </a:r>
          </a:p>
        </p:txBody>
      </p:sp>
      <p:sp>
        <p:nvSpPr>
          <p:cNvPr id="600078" name="Text Box 14"/>
          <p:cNvSpPr txBox="1">
            <a:spLocks noChangeArrowheads="1"/>
          </p:cNvSpPr>
          <p:nvPr/>
        </p:nvSpPr>
        <p:spPr bwMode="auto">
          <a:xfrm>
            <a:off x="6324600" y="5715000"/>
            <a:ext cx="796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4400">
                <a:solidFill>
                  <a:schemeClr val="hlink"/>
                </a:solidFill>
              </a:rPr>
              <a:t>?</a:t>
            </a:r>
          </a:p>
        </p:txBody>
      </p:sp>
      <p:sp>
        <p:nvSpPr>
          <p:cNvPr id="600079" name="Line 15"/>
          <p:cNvSpPr>
            <a:spLocks noChangeShapeType="1"/>
          </p:cNvSpPr>
          <p:nvPr/>
        </p:nvSpPr>
        <p:spPr bwMode="auto">
          <a:xfrm>
            <a:off x="381000" y="4267200"/>
            <a:ext cx="8458200" cy="0"/>
          </a:xfrm>
          <a:prstGeom prst="line">
            <a:avLst/>
          </a:prstGeom>
          <a:noFill/>
          <a:ln w="38100" cap="sq">
            <a:solidFill>
              <a:schemeClr val="accent2"/>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00080" name="Line 16"/>
          <p:cNvSpPr>
            <a:spLocks noChangeShapeType="1"/>
          </p:cNvSpPr>
          <p:nvPr/>
        </p:nvSpPr>
        <p:spPr bwMode="auto">
          <a:xfrm>
            <a:off x="4191000" y="1371600"/>
            <a:ext cx="0" cy="5410200"/>
          </a:xfrm>
          <a:prstGeom prst="line">
            <a:avLst/>
          </a:prstGeom>
          <a:noFill/>
          <a:ln w="38100" cap="sq">
            <a:solidFill>
              <a:schemeClr val="accent2"/>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21520" name="Text Box 17"/>
          <p:cNvSpPr txBox="1">
            <a:spLocks noChangeArrowheads="1"/>
          </p:cNvSpPr>
          <p:nvPr/>
        </p:nvSpPr>
        <p:spPr bwMode="auto">
          <a:xfrm>
            <a:off x="450850" y="381000"/>
            <a:ext cx="7943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t>We give an algorithm for </a:t>
            </a:r>
            <a:r>
              <a:rPr lang="en-US" altLang="en-US" sz="3200">
                <a:solidFill>
                  <a:schemeClr val="tx2"/>
                </a:solidFill>
              </a:rPr>
              <a:t>P</a:t>
            </a:r>
            <a:r>
              <a:rPr lang="en-US" altLang="en-US" sz="3200" baseline="-25000">
                <a:solidFill>
                  <a:schemeClr val="tx2"/>
                </a:solidFill>
              </a:rPr>
              <a:t>alg</a:t>
            </a:r>
            <a:r>
              <a:rPr lang="en-US" altLang="en-US" sz="3200"/>
              <a:t> using a </a:t>
            </a:r>
            <a:br>
              <a:rPr lang="en-US" altLang="en-US" sz="3200"/>
            </a:br>
            <a:r>
              <a:rPr lang="en-US" altLang="en-US" sz="3200"/>
              <a:t>supposed algorithm for </a:t>
            </a:r>
            <a:r>
              <a:rPr lang="en-US" altLang="en-US" sz="3200">
                <a:solidFill>
                  <a:schemeClr val="tx2"/>
                </a:solidFill>
              </a:rPr>
              <a:t>P</a:t>
            </a:r>
            <a:r>
              <a:rPr lang="en-US" altLang="en-US" sz="3200" baseline="-25000">
                <a:solidFill>
                  <a:schemeClr val="tx2"/>
                </a:solidFill>
              </a:rPr>
              <a:t>oracle</a:t>
            </a:r>
            <a:r>
              <a:rPr lang="en-US" altLang="en-US" sz="3200"/>
              <a:t> as a subroutine.</a:t>
            </a:r>
          </a:p>
        </p:txBody>
      </p:sp>
      <p:sp>
        <p:nvSpPr>
          <p:cNvPr id="600082" name="Text Box 18"/>
          <p:cNvSpPr txBox="1">
            <a:spLocks noChangeArrowheads="1"/>
          </p:cNvSpPr>
          <p:nvPr/>
        </p:nvSpPr>
        <p:spPr bwMode="auto">
          <a:xfrm>
            <a:off x="1600200" y="5867400"/>
            <a:ext cx="796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4400">
                <a:solidFill>
                  <a:schemeClr val="hlink"/>
                </a:solidFill>
              </a:rPr>
              <a:t>?</a:t>
            </a:r>
          </a:p>
        </p:txBody>
      </p:sp>
      <p:sp>
        <p:nvSpPr>
          <p:cNvPr id="600083" name="Text Box 19"/>
          <p:cNvSpPr txBox="1">
            <a:spLocks noChangeArrowheads="1"/>
          </p:cNvSpPr>
          <p:nvPr/>
        </p:nvSpPr>
        <p:spPr bwMode="auto">
          <a:xfrm>
            <a:off x="6365875" y="3352800"/>
            <a:ext cx="796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4400">
                <a:solidFill>
                  <a:schemeClr val="hlink"/>
                </a:solidFill>
              </a:rPr>
              <a:t>?</a:t>
            </a:r>
          </a:p>
        </p:txBody>
      </p:sp>
      <p:sp>
        <p:nvSpPr>
          <p:cNvPr id="600084" name="Text Box 20"/>
          <p:cNvSpPr txBox="1">
            <a:spLocks noChangeArrowheads="1"/>
          </p:cNvSpPr>
          <p:nvPr/>
        </p:nvSpPr>
        <p:spPr bwMode="auto">
          <a:xfrm>
            <a:off x="1828800" y="32004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4400">
                <a:solidFill>
                  <a:schemeClr val="hlink"/>
                </a:solidFill>
              </a:rPr>
              <a:t>??</a:t>
            </a:r>
          </a:p>
        </p:txBody>
      </p:sp>
      <p:sp>
        <p:nvSpPr>
          <p:cNvPr id="600085" name="Text Box 21"/>
          <p:cNvSpPr txBox="1">
            <a:spLocks noChangeArrowheads="1"/>
          </p:cNvSpPr>
          <p:nvPr/>
        </p:nvSpPr>
        <p:spPr bwMode="auto">
          <a:xfrm>
            <a:off x="6553200" y="5700713"/>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4400">
                <a:solidFill>
                  <a:schemeClr val="hlink"/>
                </a:solidFill>
              </a:rPr>
              <a:t>??</a:t>
            </a:r>
          </a:p>
        </p:txBody>
      </p:sp>
      <p:sp>
        <p:nvSpPr>
          <p:cNvPr id="596994"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a:solidFill>
                  <a:schemeClr val="tx2"/>
                </a:solidFill>
                <a:effectLst>
                  <a:outerShdw blurRad="38100" dist="38100" dir="2700000" algn="tl">
                    <a:srgbClr val="000000"/>
                  </a:outerShdw>
                </a:effectLst>
              </a:rPr>
              <a:t>Reductions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0082"/>
                                        </p:tgtEl>
                                        <p:attrNameLst>
                                          <p:attrName>style.visibility</p:attrName>
                                        </p:attrNameLst>
                                      </p:cBhvr>
                                      <p:to>
                                        <p:strVal val="visible"/>
                                      </p:to>
                                    </p:set>
                                    <p:anim calcmode="lin" valueType="num">
                                      <p:cBhvr additive="base">
                                        <p:cTn id="7" dur="500" fill="hold"/>
                                        <p:tgtEl>
                                          <p:spTgt spid="600082"/>
                                        </p:tgtEl>
                                        <p:attrNameLst>
                                          <p:attrName>ppt_x</p:attrName>
                                        </p:attrNameLst>
                                      </p:cBhvr>
                                      <p:tavLst>
                                        <p:tav tm="0">
                                          <p:val>
                                            <p:strVal val="0-#ppt_w/2"/>
                                          </p:val>
                                        </p:tav>
                                        <p:tav tm="100000">
                                          <p:val>
                                            <p:strVal val="#ppt_x"/>
                                          </p:val>
                                        </p:tav>
                                      </p:tavLst>
                                    </p:anim>
                                    <p:anim calcmode="lin" valueType="num">
                                      <p:cBhvr additive="base">
                                        <p:cTn id="8" dur="500" fill="hold"/>
                                        <p:tgtEl>
                                          <p:spTgt spid="6000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0068"/>
                                        </p:tgtEl>
                                        <p:attrNameLst>
                                          <p:attrName>style.visibility</p:attrName>
                                        </p:attrNameLst>
                                      </p:cBhvr>
                                      <p:to>
                                        <p:strVal val="visible"/>
                                      </p:to>
                                    </p:set>
                                    <p:anim calcmode="lin" valueType="num">
                                      <p:cBhvr additive="base">
                                        <p:cTn id="13" dur="500" fill="hold"/>
                                        <p:tgtEl>
                                          <p:spTgt spid="600068"/>
                                        </p:tgtEl>
                                        <p:attrNameLst>
                                          <p:attrName>ppt_x</p:attrName>
                                        </p:attrNameLst>
                                      </p:cBhvr>
                                      <p:tavLst>
                                        <p:tav tm="0">
                                          <p:val>
                                            <p:strVal val="0-#ppt_w/2"/>
                                          </p:val>
                                        </p:tav>
                                        <p:tav tm="100000">
                                          <p:val>
                                            <p:strVal val="#ppt_x"/>
                                          </p:val>
                                        </p:tav>
                                      </p:tavLst>
                                    </p:anim>
                                    <p:anim calcmode="lin" valueType="num">
                                      <p:cBhvr additive="base">
                                        <p:cTn id="14" dur="500" fill="hold"/>
                                        <p:tgtEl>
                                          <p:spTgt spid="600068"/>
                                        </p:tgtEl>
                                        <p:attrNameLst>
                                          <p:attrName>ppt_y</p:attrName>
                                        </p:attrNameLst>
                                      </p:cBhvr>
                                      <p:tavLst>
                                        <p:tav tm="0">
                                          <p:val>
                                            <p:strVal val="#ppt_y"/>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60008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00083"/>
                                        </p:tgtEl>
                                        <p:attrNameLst>
                                          <p:attrName>style.visibility</p:attrName>
                                        </p:attrNameLst>
                                      </p:cBhvr>
                                      <p:to>
                                        <p:strVal val="visible"/>
                                      </p:to>
                                    </p:set>
                                    <p:anim calcmode="lin" valueType="num">
                                      <p:cBhvr additive="base">
                                        <p:cTn id="21" dur="500" fill="hold"/>
                                        <p:tgtEl>
                                          <p:spTgt spid="600083"/>
                                        </p:tgtEl>
                                        <p:attrNameLst>
                                          <p:attrName>ppt_x</p:attrName>
                                        </p:attrNameLst>
                                      </p:cBhvr>
                                      <p:tavLst>
                                        <p:tav tm="0">
                                          <p:val>
                                            <p:strVal val="1+#ppt_w/2"/>
                                          </p:val>
                                        </p:tav>
                                        <p:tav tm="100000">
                                          <p:val>
                                            <p:strVal val="#ppt_x"/>
                                          </p:val>
                                        </p:tav>
                                      </p:tavLst>
                                    </p:anim>
                                    <p:anim calcmode="lin" valueType="num">
                                      <p:cBhvr additive="base">
                                        <p:cTn id="22" dur="500" fill="hold"/>
                                        <p:tgtEl>
                                          <p:spTgt spid="60008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00070"/>
                                        </p:tgtEl>
                                        <p:attrNameLst>
                                          <p:attrName>style.visibility</p:attrName>
                                        </p:attrNameLst>
                                      </p:cBhvr>
                                      <p:to>
                                        <p:strVal val="visible"/>
                                      </p:to>
                                    </p:set>
                                    <p:anim calcmode="lin" valueType="num">
                                      <p:cBhvr additive="base">
                                        <p:cTn id="27" dur="500" fill="hold"/>
                                        <p:tgtEl>
                                          <p:spTgt spid="600070"/>
                                        </p:tgtEl>
                                        <p:attrNameLst>
                                          <p:attrName>ppt_x</p:attrName>
                                        </p:attrNameLst>
                                      </p:cBhvr>
                                      <p:tavLst>
                                        <p:tav tm="0">
                                          <p:val>
                                            <p:strVal val="1+#ppt_w/2"/>
                                          </p:val>
                                        </p:tav>
                                        <p:tav tm="100000">
                                          <p:val>
                                            <p:strVal val="#ppt_x"/>
                                          </p:val>
                                        </p:tav>
                                      </p:tavLst>
                                    </p:anim>
                                    <p:anim calcmode="lin" valueType="num">
                                      <p:cBhvr additive="base">
                                        <p:cTn id="28" dur="500" fill="hold"/>
                                        <p:tgtEl>
                                          <p:spTgt spid="600070"/>
                                        </p:tgtEl>
                                        <p:attrNameLst>
                                          <p:attrName>ppt_y</p:attrName>
                                        </p:attrNameLst>
                                      </p:cBhvr>
                                      <p:tavLst>
                                        <p:tav tm="0">
                                          <p:val>
                                            <p:strVal val="#ppt_y"/>
                                          </p:val>
                                        </p:tav>
                                        <p:tav tm="100000">
                                          <p:val>
                                            <p:strVal val="#ppt_y"/>
                                          </p:val>
                                        </p:tav>
                                      </p:tavLst>
                                    </p:anim>
                                  </p:childTnLst>
                                </p:cTn>
                              </p:par>
                              <p:par>
                                <p:cTn id="29" presetID="1" presetClass="exit" presetSubtype="0" fill="hold" grpId="1" nodeType="withEffect">
                                  <p:stCondLst>
                                    <p:cond delay="0"/>
                                  </p:stCondLst>
                                  <p:childTnLst>
                                    <p:set>
                                      <p:cBhvr>
                                        <p:cTn id="30" dur="1" fill="hold">
                                          <p:stCondLst>
                                            <p:cond delay="0"/>
                                          </p:stCondLst>
                                        </p:cTn>
                                        <p:tgtEl>
                                          <p:spTgt spid="60008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00077"/>
                                        </p:tgtEl>
                                        <p:attrNameLst>
                                          <p:attrName>style.visibility</p:attrName>
                                        </p:attrNameLst>
                                      </p:cBhvr>
                                      <p:to>
                                        <p:strVal val="visible"/>
                                      </p:to>
                                    </p:set>
                                    <p:anim calcmode="lin" valueType="num">
                                      <p:cBhvr additive="base">
                                        <p:cTn id="35" dur="500" fill="hold"/>
                                        <p:tgtEl>
                                          <p:spTgt spid="600077"/>
                                        </p:tgtEl>
                                        <p:attrNameLst>
                                          <p:attrName>ppt_x</p:attrName>
                                        </p:attrNameLst>
                                      </p:cBhvr>
                                      <p:tavLst>
                                        <p:tav tm="0">
                                          <p:val>
                                            <p:strVal val="0-#ppt_w/2"/>
                                          </p:val>
                                        </p:tav>
                                        <p:tav tm="100000">
                                          <p:val>
                                            <p:strVal val="#ppt_x"/>
                                          </p:val>
                                        </p:tav>
                                      </p:tavLst>
                                    </p:anim>
                                    <p:anim calcmode="lin" valueType="num">
                                      <p:cBhvr additive="base">
                                        <p:cTn id="36" dur="500" fill="hold"/>
                                        <p:tgtEl>
                                          <p:spTgt spid="60007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00084"/>
                                        </p:tgtEl>
                                        <p:attrNameLst>
                                          <p:attrName>style.visibility</p:attrName>
                                        </p:attrNameLst>
                                      </p:cBhvr>
                                      <p:to>
                                        <p:strVal val="visible"/>
                                      </p:to>
                                    </p:set>
                                    <p:anim calcmode="lin" valueType="num">
                                      <p:cBhvr additive="base">
                                        <p:cTn id="41" dur="500" fill="hold"/>
                                        <p:tgtEl>
                                          <p:spTgt spid="600084"/>
                                        </p:tgtEl>
                                        <p:attrNameLst>
                                          <p:attrName>ppt_x</p:attrName>
                                        </p:attrNameLst>
                                      </p:cBhvr>
                                      <p:tavLst>
                                        <p:tav tm="0">
                                          <p:val>
                                            <p:strVal val="0-#ppt_w/2"/>
                                          </p:val>
                                        </p:tav>
                                        <p:tav tm="100000">
                                          <p:val>
                                            <p:strVal val="#ppt_x"/>
                                          </p:val>
                                        </p:tav>
                                      </p:tavLst>
                                    </p:anim>
                                    <p:anim calcmode="lin" valueType="num">
                                      <p:cBhvr additive="base">
                                        <p:cTn id="42" dur="500" fill="hold"/>
                                        <p:tgtEl>
                                          <p:spTgt spid="60008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00078"/>
                                        </p:tgtEl>
                                        <p:attrNameLst>
                                          <p:attrName>style.visibility</p:attrName>
                                        </p:attrNameLst>
                                      </p:cBhvr>
                                      <p:to>
                                        <p:strVal val="visible"/>
                                      </p:to>
                                    </p:set>
                                    <p:anim calcmode="lin" valueType="num">
                                      <p:cBhvr additive="base">
                                        <p:cTn id="47" dur="500" fill="hold"/>
                                        <p:tgtEl>
                                          <p:spTgt spid="600078"/>
                                        </p:tgtEl>
                                        <p:attrNameLst>
                                          <p:attrName>ppt_x</p:attrName>
                                        </p:attrNameLst>
                                      </p:cBhvr>
                                      <p:tavLst>
                                        <p:tav tm="0">
                                          <p:val>
                                            <p:strVal val="1+#ppt_w/2"/>
                                          </p:val>
                                        </p:tav>
                                        <p:tav tm="100000">
                                          <p:val>
                                            <p:strVal val="#ppt_x"/>
                                          </p:val>
                                        </p:tav>
                                      </p:tavLst>
                                    </p:anim>
                                    <p:anim calcmode="lin" valueType="num">
                                      <p:cBhvr additive="base">
                                        <p:cTn id="48" dur="500" fill="hold"/>
                                        <p:tgtEl>
                                          <p:spTgt spid="600078"/>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600085"/>
                                        </p:tgtEl>
                                        <p:attrNameLst>
                                          <p:attrName>style.visibility</p:attrName>
                                        </p:attrNameLst>
                                      </p:cBhvr>
                                      <p:to>
                                        <p:strVal val="visible"/>
                                      </p:to>
                                    </p:set>
                                    <p:anim calcmode="lin" valueType="num">
                                      <p:cBhvr additive="base">
                                        <p:cTn id="53" dur="500" fill="hold"/>
                                        <p:tgtEl>
                                          <p:spTgt spid="600085"/>
                                        </p:tgtEl>
                                        <p:attrNameLst>
                                          <p:attrName>ppt_x</p:attrName>
                                        </p:attrNameLst>
                                      </p:cBhvr>
                                      <p:tavLst>
                                        <p:tav tm="0">
                                          <p:val>
                                            <p:strVal val="1+#ppt_w/2"/>
                                          </p:val>
                                        </p:tav>
                                        <p:tav tm="100000">
                                          <p:val>
                                            <p:strVal val="#ppt_x"/>
                                          </p:val>
                                        </p:tav>
                                      </p:tavLst>
                                    </p:anim>
                                    <p:anim calcmode="lin" valueType="num">
                                      <p:cBhvr additive="base">
                                        <p:cTn id="54" dur="500" fill="hold"/>
                                        <p:tgtEl>
                                          <p:spTgt spid="600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p:bldP spid="600070" grpId="0"/>
      <p:bldP spid="600077" grpId="0"/>
      <p:bldP spid="600078" grpId="0"/>
      <p:bldP spid="600082" grpId="0"/>
      <p:bldP spid="600082" grpId="1"/>
      <p:bldP spid="600083" grpId="0"/>
      <p:bldP spid="600083" grpId="1"/>
      <p:bldP spid="600084" grpId="0"/>
      <p:bldP spid="6000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1" name="Rectangle 3"/>
          <p:cNvSpPr>
            <a:spLocks noChangeArrowheads="1"/>
          </p:cNvSpPr>
          <p:nvPr/>
        </p:nvSpPr>
        <p:spPr bwMode="auto">
          <a:xfrm>
            <a:off x="1901825" y="5287963"/>
            <a:ext cx="4638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t>Notation:</a:t>
            </a:r>
            <a:r>
              <a:rPr lang="en-US" altLang="en-US" sz="3200">
                <a:solidFill>
                  <a:schemeClr val="tx2"/>
                </a:solidFill>
              </a:rPr>
              <a:t> P</a:t>
            </a:r>
            <a:r>
              <a:rPr lang="en-US" altLang="en-US" sz="3200" baseline="-25000">
                <a:solidFill>
                  <a:schemeClr val="tx2"/>
                </a:solidFill>
              </a:rPr>
              <a:t>alg</a:t>
            </a:r>
            <a:r>
              <a:rPr lang="en-US" altLang="en-US" sz="3200">
                <a:solidFill>
                  <a:srgbClr val="00FFCC"/>
                </a:solidFill>
              </a:rPr>
              <a:t> </a:t>
            </a:r>
            <a:r>
              <a:rPr lang="en-CA" altLang="en-US" sz="3200">
                <a:solidFill>
                  <a:srgbClr val="00FFCC"/>
                </a:solidFill>
              </a:rPr>
              <a:t>≤</a:t>
            </a:r>
            <a:r>
              <a:rPr lang="en-CA" altLang="en-US" sz="3200" baseline="-25000">
                <a:solidFill>
                  <a:srgbClr val="00FFCC"/>
                </a:solidFill>
              </a:rPr>
              <a:t>comp</a:t>
            </a:r>
            <a:r>
              <a:rPr lang="en-US" altLang="en-US" sz="3200">
                <a:solidFill>
                  <a:schemeClr val="accent2"/>
                </a:solidFill>
              </a:rPr>
              <a:t> </a:t>
            </a:r>
            <a:r>
              <a:rPr lang="en-US" altLang="en-US" sz="3200">
                <a:solidFill>
                  <a:schemeClr val="tx2"/>
                </a:solidFill>
              </a:rPr>
              <a:t>P</a:t>
            </a:r>
            <a:r>
              <a:rPr lang="en-US" altLang="en-US" sz="3200" baseline="-25000">
                <a:solidFill>
                  <a:schemeClr val="tx2"/>
                </a:solidFill>
              </a:rPr>
              <a:t>oracle</a:t>
            </a:r>
            <a:endParaRPr lang="en-US" altLang="en-US" sz="3200">
              <a:solidFill>
                <a:srgbClr val="00FFCC"/>
              </a:solidFill>
            </a:endParaRPr>
          </a:p>
        </p:txBody>
      </p:sp>
      <p:sp>
        <p:nvSpPr>
          <p:cNvPr id="601092" name="Rectangle 4"/>
          <p:cNvSpPr>
            <a:spLocks noChangeArrowheads="1"/>
          </p:cNvSpPr>
          <p:nvPr/>
        </p:nvSpPr>
        <p:spPr bwMode="auto">
          <a:xfrm>
            <a:off x="1798638" y="2371725"/>
            <a:ext cx="5768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solidFill>
                  <a:schemeClr val="tx2"/>
                </a:solidFill>
              </a:rPr>
              <a:t>P</a:t>
            </a:r>
            <a:r>
              <a:rPr lang="en-US" altLang="en-US" sz="3200" baseline="-25000">
                <a:solidFill>
                  <a:schemeClr val="tx2"/>
                </a:solidFill>
              </a:rPr>
              <a:t>alg</a:t>
            </a:r>
            <a:r>
              <a:rPr lang="en-US" altLang="en-US" sz="3200">
                <a:solidFill>
                  <a:srgbClr val="00FFCC"/>
                </a:solidFill>
              </a:rPr>
              <a:t> </a:t>
            </a:r>
            <a:r>
              <a:rPr lang="en-US" altLang="en-US" sz="3200"/>
              <a:t>is “at least as easy as”</a:t>
            </a:r>
            <a:r>
              <a:rPr lang="en-US" altLang="en-US" sz="3200">
                <a:solidFill>
                  <a:schemeClr val="accent2"/>
                </a:solidFill>
              </a:rPr>
              <a:t> </a:t>
            </a:r>
            <a:r>
              <a:rPr lang="en-US" altLang="en-US" sz="3200">
                <a:solidFill>
                  <a:schemeClr val="tx2"/>
                </a:solidFill>
              </a:rPr>
              <a:t>P</a:t>
            </a:r>
            <a:r>
              <a:rPr lang="en-US" altLang="en-US" sz="3200" baseline="-25000">
                <a:solidFill>
                  <a:schemeClr val="tx2"/>
                </a:solidFill>
              </a:rPr>
              <a:t>oracle</a:t>
            </a:r>
          </a:p>
          <a:p>
            <a:pPr algn="l"/>
            <a:r>
              <a:rPr lang="en-US" altLang="en-US" sz="3200"/>
              <a:t>    </a:t>
            </a:r>
            <a:r>
              <a:rPr lang="en-US" altLang="en-US"/>
              <a:t>(Modulo polynomial terms.)</a:t>
            </a:r>
          </a:p>
        </p:txBody>
      </p:sp>
      <p:sp>
        <p:nvSpPr>
          <p:cNvPr id="601093" name="Rectangle 5"/>
          <p:cNvSpPr>
            <a:spLocks noChangeArrowheads="1"/>
          </p:cNvSpPr>
          <p:nvPr/>
        </p:nvSpPr>
        <p:spPr bwMode="auto">
          <a:xfrm>
            <a:off x="1798638" y="3535363"/>
            <a:ext cx="57340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solidFill>
                  <a:schemeClr val="tx2"/>
                </a:solidFill>
              </a:rPr>
              <a:t>P</a:t>
            </a:r>
            <a:r>
              <a:rPr lang="en-US" altLang="en-US" sz="3200" baseline="-25000">
                <a:solidFill>
                  <a:schemeClr val="tx2"/>
                </a:solidFill>
              </a:rPr>
              <a:t>oracle</a:t>
            </a:r>
            <a:r>
              <a:rPr lang="en-US" altLang="en-US" sz="3200">
                <a:solidFill>
                  <a:srgbClr val="00FFCC"/>
                </a:solidFill>
              </a:rPr>
              <a:t> </a:t>
            </a:r>
            <a:r>
              <a:rPr lang="en-US" altLang="en-US" sz="3200"/>
              <a:t>is “at least as hard as”</a:t>
            </a:r>
            <a:r>
              <a:rPr lang="en-US" altLang="en-US" sz="3200">
                <a:solidFill>
                  <a:schemeClr val="accent2"/>
                </a:solidFill>
              </a:rPr>
              <a:t> </a:t>
            </a:r>
            <a:r>
              <a:rPr lang="en-US" altLang="en-US" sz="3200">
                <a:solidFill>
                  <a:schemeClr val="tx2"/>
                </a:solidFill>
              </a:rPr>
              <a:t>P</a:t>
            </a:r>
            <a:r>
              <a:rPr lang="en-US" altLang="en-US" baseline="-25000">
                <a:solidFill>
                  <a:schemeClr val="tx2"/>
                </a:solidFill>
              </a:rPr>
              <a:t>alg</a:t>
            </a:r>
          </a:p>
          <a:p>
            <a:pPr algn="l"/>
            <a:r>
              <a:rPr lang="en-US" altLang="en-US"/>
              <a:t> (Modulo polynomial terms.)</a:t>
            </a:r>
          </a:p>
        </p:txBody>
      </p:sp>
      <p:sp>
        <p:nvSpPr>
          <p:cNvPr id="601094" name="Text Box 6"/>
          <p:cNvSpPr txBox="1">
            <a:spLocks noChangeArrowheads="1"/>
          </p:cNvSpPr>
          <p:nvPr/>
        </p:nvSpPr>
        <p:spPr bwMode="auto">
          <a:xfrm>
            <a:off x="838200" y="1905000"/>
            <a:ext cx="240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t>Conclusions:</a:t>
            </a:r>
          </a:p>
        </p:txBody>
      </p:sp>
      <p:sp>
        <p:nvSpPr>
          <p:cNvPr id="22534" name="Text Box 8"/>
          <p:cNvSpPr txBox="1">
            <a:spLocks noChangeArrowheads="1"/>
          </p:cNvSpPr>
          <p:nvPr/>
        </p:nvSpPr>
        <p:spPr bwMode="auto">
          <a:xfrm>
            <a:off x="450850" y="381000"/>
            <a:ext cx="7943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t>We give an algorithm for </a:t>
            </a:r>
            <a:r>
              <a:rPr lang="en-US" altLang="en-US" sz="3200">
                <a:solidFill>
                  <a:schemeClr val="tx2"/>
                </a:solidFill>
              </a:rPr>
              <a:t>P</a:t>
            </a:r>
            <a:r>
              <a:rPr lang="en-US" altLang="en-US" sz="3200" baseline="-25000">
                <a:solidFill>
                  <a:schemeClr val="tx2"/>
                </a:solidFill>
              </a:rPr>
              <a:t>alg</a:t>
            </a:r>
            <a:r>
              <a:rPr lang="en-US" altLang="en-US" sz="3200"/>
              <a:t> using a </a:t>
            </a:r>
            <a:br>
              <a:rPr lang="en-US" altLang="en-US" sz="3200"/>
            </a:br>
            <a:r>
              <a:rPr lang="en-US" altLang="en-US" sz="3200"/>
              <a:t>supposed algorithm for </a:t>
            </a:r>
            <a:r>
              <a:rPr lang="en-US" altLang="en-US" sz="3200">
                <a:solidFill>
                  <a:schemeClr val="tx2"/>
                </a:solidFill>
              </a:rPr>
              <a:t>P</a:t>
            </a:r>
            <a:r>
              <a:rPr lang="en-US" altLang="en-US" sz="3200" baseline="-25000">
                <a:solidFill>
                  <a:schemeClr val="tx2"/>
                </a:solidFill>
              </a:rPr>
              <a:t>oracle</a:t>
            </a:r>
            <a:r>
              <a:rPr lang="en-US" altLang="en-US" sz="3200"/>
              <a:t> as a subroutine.</a:t>
            </a:r>
          </a:p>
        </p:txBody>
      </p:sp>
      <p:sp>
        <p:nvSpPr>
          <p:cNvPr id="596994"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a:solidFill>
                  <a:schemeClr val="tx2"/>
                </a:solidFill>
                <a:effectLst>
                  <a:outerShdw blurRad="38100" dist="38100" dir="2700000" algn="tl">
                    <a:srgbClr val="000000"/>
                  </a:outerShdw>
                </a:effectLst>
              </a:rPr>
              <a:t>Reductions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01094"/>
                                        </p:tgtEl>
                                        <p:attrNameLst>
                                          <p:attrName>style.visibility</p:attrName>
                                        </p:attrNameLst>
                                      </p:cBhvr>
                                      <p:to>
                                        <p:strVal val="visible"/>
                                      </p:to>
                                    </p:set>
                                    <p:anim calcmode="lin" valueType="num">
                                      <p:cBhvr additive="base">
                                        <p:cTn id="7" dur="500" fill="hold"/>
                                        <p:tgtEl>
                                          <p:spTgt spid="601094"/>
                                        </p:tgtEl>
                                        <p:attrNameLst>
                                          <p:attrName>ppt_x</p:attrName>
                                        </p:attrNameLst>
                                      </p:cBhvr>
                                      <p:tavLst>
                                        <p:tav tm="0">
                                          <p:val>
                                            <p:strVal val="#ppt_x"/>
                                          </p:val>
                                        </p:tav>
                                        <p:tav tm="100000">
                                          <p:val>
                                            <p:strVal val="#ppt_x"/>
                                          </p:val>
                                        </p:tav>
                                      </p:tavLst>
                                    </p:anim>
                                    <p:anim calcmode="lin" valueType="num">
                                      <p:cBhvr additive="base">
                                        <p:cTn id="8" dur="500" fill="hold"/>
                                        <p:tgtEl>
                                          <p:spTgt spid="6010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1092"/>
                                        </p:tgtEl>
                                        <p:attrNameLst>
                                          <p:attrName>style.visibility</p:attrName>
                                        </p:attrNameLst>
                                      </p:cBhvr>
                                      <p:to>
                                        <p:strVal val="visible"/>
                                      </p:to>
                                    </p:set>
                                    <p:anim calcmode="lin" valueType="num">
                                      <p:cBhvr additive="base">
                                        <p:cTn id="13" dur="500" fill="hold"/>
                                        <p:tgtEl>
                                          <p:spTgt spid="601092"/>
                                        </p:tgtEl>
                                        <p:attrNameLst>
                                          <p:attrName>ppt_x</p:attrName>
                                        </p:attrNameLst>
                                      </p:cBhvr>
                                      <p:tavLst>
                                        <p:tav tm="0">
                                          <p:val>
                                            <p:strVal val="#ppt_x"/>
                                          </p:val>
                                        </p:tav>
                                        <p:tav tm="100000">
                                          <p:val>
                                            <p:strVal val="#ppt_x"/>
                                          </p:val>
                                        </p:tav>
                                      </p:tavLst>
                                    </p:anim>
                                    <p:anim calcmode="lin" valueType="num">
                                      <p:cBhvr additive="base">
                                        <p:cTn id="14" dur="500" fill="hold"/>
                                        <p:tgtEl>
                                          <p:spTgt spid="6010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1093"/>
                                        </p:tgtEl>
                                        <p:attrNameLst>
                                          <p:attrName>style.visibility</p:attrName>
                                        </p:attrNameLst>
                                      </p:cBhvr>
                                      <p:to>
                                        <p:strVal val="visible"/>
                                      </p:to>
                                    </p:set>
                                    <p:anim calcmode="lin" valueType="num">
                                      <p:cBhvr additive="base">
                                        <p:cTn id="19" dur="500" fill="hold"/>
                                        <p:tgtEl>
                                          <p:spTgt spid="601093"/>
                                        </p:tgtEl>
                                        <p:attrNameLst>
                                          <p:attrName>ppt_x</p:attrName>
                                        </p:attrNameLst>
                                      </p:cBhvr>
                                      <p:tavLst>
                                        <p:tav tm="0">
                                          <p:val>
                                            <p:strVal val="#ppt_x"/>
                                          </p:val>
                                        </p:tav>
                                        <p:tav tm="100000">
                                          <p:val>
                                            <p:strVal val="#ppt_x"/>
                                          </p:val>
                                        </p:tav>
                                      </p:tavLst>
                                    </p:anim>
                                    <p:anim calcmode="lin" valueType="num">
                                      <p:cBhvr additive="base">
                                        <p:cTn id="20" dur="500" fill="hold"/>
                                        <p:tgtEl>
                                          <p:spTgt spid="60109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1091"/>
                                        </p:tgtEl>
                                        <p:attrNameLst>
                                          <p:attrName>style.visibility</p:attrName>
                                        </p:attrNameLst>
                                      </p:cBhvr>
                                      <p:to>
                                        <p:strVal val="visible"/>
                                      </p:to>
                                    </p:set>
                                    <p:anim calcmode="lin" valueType="num">
                                      <p:cBhvr additive="base">
                                        <p:cTn id="25" dur="500" fill="hold"/>
                                        <p:tgtEl>
                                          <p:spTgt spid="601091"/>
                                        </p:tgtEl>
                                        <p:attrNameLst>
                                          <p:attrName>ppt_x</p:attrName>
                                        </p:attrNameLst>
                                      </p:cBhvr>
                                      <p:tavLst>
                                        <p:tav tm="0">
                                          <p:val>
                                            <p:strVal val="#ppt_x"/>
                                          </p:val>
                                        </p:tav>
                                        <p:tav tm="100000">
                                          <p:val>
                                            <p:strVal val="#ppt_x"/>
                                          </p:val>
                                        </p:tav>
                                      </p:tavLst>
                                    </p:anim>
                                    <p:anim calcmode="lin" valueType="num">
                                      <p:cBhvr additive="base">
                                        <p:cTn id="26" dur="500" fill="hold"/>
                                        <p:tgtEl>
                                          <p:spTgt spid="601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p:bldP spid="601092" grpId="0"/>
      <p:bldP spid="601093" grpId="0"/>
      <p:bldP spid="6010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23555" name="Text Box 6"/>
          <p:cNvSpPr txBox="1">
            <a:spLocks noChangeArrowheads="1"/>
          </p:cNvSpPr>
          <p:nvPr/>
        </p:nvSpPr>
        <p:spPr bwMode="auto">
          <a:xfrm>
            <a:off x="144463" y="673100"/>
            <a:ext cx="867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Halting Problem = {&lt;M,I&gt; | M halts on I} is undecidable</a:t>
            </a:r>
          </a:p>
        </p:txBody>
      </p:sp>
      <p:sp>
        <p:nvSpPr>
          <p:cNvPr id="2" name="Text Box 6"/>
          <p:cNvSpPr txBox="1">
            <a:spLocks noChangeArrowheads="1"/>
          </p:cNvSpPr>
          <p:nvPr/>
        </p:nvSpPr>
        <p:spPr bwMode="auto">
          <a:xfrm>
            <a:off x="481013" y="1550988"/>
            <a:ext cx="89868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{&lt;M,I&gt; | M prints “Hi” at some point in computation on I}</a:t>
            </a:r>
          </a:p>
          <a:p>
            <a:pPr algn="l">
              <a:buFont typeface="Arial" charset="0"/>
              <a:buChar char="•"/>
            </a:pPr>
            <a:r>
              <a:rPr lang="en-US" altLang="en-US" sz="2400"/>
              <a:t>{&lt;M&gt; | M halts empty string}</a:t>
            </a:r>
          </a:p>
          <a:p>
            <a:pPr algn="l">
              <a:buFont typeface="Arial" charset="0"/>
              <a:buChar char="•"/>
            </a:pPr>
            <a:r>
              <a:rPr lang="en-US" altLang="en-US" sz="2400"/>
              <a:t>{&lt;M&gt; | M halts on every input}</a:t>
            </a:r>
          </a:p>
          <a:p>
            <a:pPr algn="l">
              <a:buFont typeface="Arial" charset="0"/>
              <a:buChar char="•"/>
            </a:pPr>
            <a:r>
              <a:rPr lang="en-US" altLang="en-US" sz="2400"/>
              <a:t>{&lt;M&gt; | M halts on some input}</a:t>
            </a:r>
          </a:p>
          <a:p>
            <a:pPr algn="l">
              <a:buFont typeface="Arial" charset="0"/>
              <a:buChar char="•"/>
            </a:pPr>
            <a:r>
              <a:rPr lang="en-US" altLang="en-US" sz="2400"/>
              <a:t>{&lt;M&gt; | L(M) is regular}</a:t>
            </a:r>
          </a:p>
          <a:p>
            <a:pPr algn="l">
              <a:buFont typeface="Arial" charset="0"/>
              <a:buChar char="•"/>
            </a:pPr>
            <a:r>
              <a:rPr lang="en-US" altLang="en-US" sz="2400"/>
              <a:t>{&lt;M,M'&gt; | </a:t>
            </a:r>
            <a:r>
              <a:rPr lang="en-US" altLang="en-US" sz="2400">
                <a:sym typeface="Symbol" pitchFamily="18" charset="2"/>
              </a:rPr>
              <a:t>I </a:t>
            </a:r>
            <a:r>
              <a:rPr lang="en-US" altLang="en-US" sz="2400"/>
              <a:t>M(I)=M'(I)}</a:t>
            </a:r>
          </a:p>
          <a:p>
            <a:pPr algn="l">
              <a:buFont typeface="Arial" charset="0"/>
              <a:buChar char="•"/>
            </a:pPr>
            <a:r>
              <a:rPr lang="en-US" altLang="en-US" sz="2400"/>
              <a:t>There is a fixed TM M</a:t>
            </a:r>
            <a:r>
              <a:rPr lang="en-US" altLang="en-US" sz="2400" baseline="30000"/>
              <a:t>* </a:t>
            </a:r>
            <a:r>
              <a:rPr lang="en-US" altLang="en-US" sz="2400"/>
              <a:t>{&lt;I&gt; | M</a:t>
            </a:r>
            <a:r>
              <a:rPr lang="en-US" altLang="en-US" sz="2400" baseline="30000"/>
              <a:t>*</a:t>
            </a:r>
            <a:r>
              <a:rPr lang="en-US" altLang="en-US" sz="2400"/>
              <a:t> halts on I}</a:t>
            </a:r>
          </a:p>
          <a:p>
            <a:pPr algn="l">
              <a:buFont typeface="Arial" charset="0"/>
              <a:buChar char="•"/>
            </a:pPr>
            <a:r>
              <a:rPr lang="en-US" altLang="en-US" sz="2400"/>
              <a:t> {&lt;M&gt; | based on what M does, not on how it does it}</a:t>
            </a:r>
          </a:p>
        </p:txBody>
      </p:sp>
      <p:sp>
        <p:nvSpPr>
          <p:cNvPr id="48146" name="Rectangle 18"/>
          <p:cNvSpPr>
            <a:spLocks noChangeArrowheads="1"/>
          </p:cNvSpPr>
          <p:nvPr/>
        </p:nvSpPr>
        <p:spPr bwMode="auto">
          <a:xfrm>
            <a:off x="179388" y="1125538"/>
            <a:ext cx="2025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Will prove: </a:t>
            </a:r>
          </a:p>
        </p:txBody>
      </p:sp>
      <p:sp>
        <p:nvSpPr>
          <p:cNvPr id="48148" name="Rectangle 20"/>
          <p:cNvSpPr>
            <a:spLocks noChangeArrowheads="1"/>
          </p:cNvSpPr>
          <p:nvPr/>
        </p:nvSpPr>
        <p:spPr bwMode="auto">
          <a:xfrm>
            <a:off x="1908175" y="4475163"/>
            <a:ext cx="480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cs typeface="Times New Roman" pitchFamily="18" charset="0"/>
              </a:rPr>
              <a:t>≥</a:t>
            </a:r>
            <a:r>
              <a:rPr lang="en-US" altLang="en-US" sz="2400" baseline="-25000"/>
              <a:t>comp</a:t>
            </a:r>
            <a:r>
              <a:rPr lang="en-US" altLang="en-US" sz="2400"/>
              <a:t> {&lt;M,I&gt; | M halts on I}</a:t>
            </a:r>
          </a:p>
        </p:txBody>
      </p:sp>
      <p:sp>
        <p:nvSpPr>
          <p:cNvPr id="3" name="Text Box 6"/>
          <p:cNvSpPr txBox="1">
            <a:spLocks noChangeArrowheads="1"/>
          </p:cNvSpPr>
          <p:nvPr/>
        </p:nvSpPr>
        <p:spPr bwMode="auto">
          <a:xfrm>
            <a:off x="1239838" y="4833938"/>
            <a:ext cx="683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Hence, all are undecidable!</a:t>
            </a:r>
          </a:p>
        </p:txBody>
      </p:sp>
      <p:sp>
        <p:nvSpPr>
          <p:cNvPr id="8" name="Text Box 6"/>
          <p:cNvSpPr txBox="1">
            <a:spLocks noChangeArrowheads="1"/>
          </p:cNvSpPr>
          <p:nvPr/>
        </p:nvSpPr>
        <p:spPr bwMode="auto">
          <a:xfrm>
            <a:off x="434975" y="5303838"/>
            <a:ext cx="8986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{&lt;M,I&gt; | M prints “Hi” at some point in computation on I}</a:t>
            </a:r>
          </a:p>
        </p:txBody>
      </p:sp>
      <p:sp>
        <p:nvSpPr>
          <p:cNvPr id="9" name="Rectangle 20"/>
          <p:cNvSpPr>
            <a:spLocks noChangeArrowheads="1"/>
          </p:cNvSpPr>
          <p:nvPr/>
        </p:nvSpPr>
        <p:spPr bwMode="auto">
          <a:xfrm>
            <a:off x="1927225" y="5618163"/>
            <a:ext cx="480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olidFill>
                  <a:srgbClr val="FF0000"/>
                </a:solidFill>
                <a:cs typeface="Times New Roman" pitchFamily="18" charset="0"/>
                <a:sym typeface="Symbol" pitchFamily="18" charset="2"/>
              </a:rPr>
              <a:t></a:t>
            </a:r>
            <a:r>
              <a:rPr lang="en-US" altLang="en-US" sz="2400" baseline="-25000"/>
              <a:t>comp</a:t>
            </a:r>
            <a:r>
              <a:rPr lang="en-US" altLang="en-US" sz="2400"/>
              <a:t> {&lt;M,I&gt; | M halts on I}</a:t>
            </a:r>
          </a:p>
        </p:txBody>
      </p:sp>
      <p:sp>
        <p:nvSpPr>
          <p:cNvPr id="10" name="Text Box 6"/>
          <p:cNvSpPr txBox="1">
            <a:spLocks noChangeArrowheads="1"/>
          </p:cNvSpPr>
          <p:nvPr/>
        </p:nvSpPr>
        <p:spPr bwMode="auto">
          <a:xfrm>
            <a:off x="1908175" y="5978525"/>
            <a:ext cx="445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Hence, equivalent.</a:t>
            </a:r>
          </a:p>
        </p:txBody>
      </p:sp>
      <p:sp>
        <p:nvSpPr>
          <p:cNvPr id="11" name="Rectangle 20"/>
          <p:cNvSpPr>
            <a:spLocks noChangeArrowheads="1"/>
          </p:cNvSpPr>
          <p:nvPr/>
        </p:nvSpPr>
        <p:spPr bwMode="auto">
          <a:xfrm>
            <a:off x="395288" y="6300788"/>
            <a:ext cx="8569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{&lt;M,I&gt; | M halts on I}</a:t>
            </a:r>
            <a:r>
              <a:rPr lang="en-US" altLang="en-US" sz="2400">
                <a:solidFill>
                  <a:srgbClr val="FF0000"/>
                </a:solidFill>
                <a:cs typeface="Times New Roman" pitchFamily="18" charset="0"/>
                <a:sym typeface="Symbol" pitchFamily="18" charset="2"/>
              </a:rPr>
              <a:t> </a:t>
            </a:r>
            <a:r>
              <a:rPr lang="en-US" altLang="en-US" sz="2400" baseline="-25000"/>
              <a:t>comp</a:t>
            </a:r>
            <a:r>
              <a:rPr lang="en-US" altLang="en-US" sz="2400"/>
              <a:t> {&lt;M,I&gt; | M does </a:t>
            </a:r>
            <a:r>
              <a:rPr lang="en-US" altLang="en-US" sz="2400">
                <a:solidFill>
                  <a:srgbClr val="FF0000"/>
                </a:solidFill>
              </a:rPr>
              <a:t>not</a:t>
            </a:r>
            <a:r>
              <a:rPr lang="en-US" altLang="en-US" sz="2400"/>
              <a:t> halt on I}  </a:t>
            </a:r>
            <a:r>
              <a:rPr lang="en-US" altLang="en-US" sz="320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146"/>
                                        </p:tgtEl>
                                        <p:attrNameLst>
                                          <p:attrName>style.visibility</p:attrName>
                                        </p:attrNameLst>
                                      </p:cBhvr>
                                      <p:to>
                                        <p:strVal val="visible"/>
                                      </p:to>
                                    </p:set>
                                    <p:anim calcmode="lin" valueType="num">
                                      <p:cBhvr additive="base">
                                        <p:cTn id="11" dur="500" fill="hold"/>
                                        <p:tgtEl>
                                          <p:spTgt spid="48146"/>
                                        </p:tgtEl>
                                        <p:attrNameLst>
                                          <p:attrName>ppt_x</p:attrName>
                                        </p:attrNameLst>
                                      </p:cBhvr>
                                      <p:tavLst>
                                        <p:tav tm="0">
                                          <p:val>
                                            <p:strVal val="0-#ppt_w/2"/>
                                          </p:val>
                                        </p:tav>
                                        <p:tav tm="100000">
                                          <p:val>
                                            <p:strVal val="#ppt_x"/>
                                          </p:val>
                                        </p:tav>
                                      </p:tavLst>
                                    </p:anim>
                                    <p:anim calcmode="lin" valueType="num">
                                      <p:cBhvr additive="base">
                                        <p:cTn id="12" dur="500" fill="hold"/>
                                        <p:tgtEl>
                                          <p:spTgt spid="481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148"/>
                                        </p:tgtEl>
                                        <p:attrNameLst>
                                          <p:attrName>style.visibility</p:attrName>
                                        </p:attrNameLst>
                                      </p:cBhvr>
                                      <p:to>
                                        <p:strVal val="visible"/>
                                      </p:to>
                                    </p:set>
                                    <p:anim calcmode="lin" valueType="num">
                                      <p:cBhvr additive="base">
                                        <p:cTn id="15" dur="500" fill="hold"/>
                                        <p:tgtEl>
                                          <p:spTgt spid="48148"/>
                                        </p:tgtEl>
                                        <p:attrNameLst>
                                          <p:attrName>ppt_x</p:attrName>
                                        </p:attrNameLst>
                                      </p:cBhvr>
                                      <p:tavLst>
                                        <p:tav tm="0">
                                          <p:val>
                                            <p:strVal val="0-#ppt_w/2"/>
                                          </p:val>
                                        </p:tav>
                                        <p:tav tm="100000">
                                          <p:val>
                                            <p:strVal val="#ppt_x"/>
                                          </p:val>
                                        </p:tav>
                                      </p:tavLst>
                                    </p:anim>
                                    <p:anim calcmode="lin" valueType="num">
                                      <p:cBhvr additive="base">
                                        <p:cTn id="16" dur="500" fill="hold"/>
                                        <p:tgtEl>
                                          <p:spTgt spid="4814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additive="base">
                                        <p:cTn id="4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 calcmode="lin" valueType="num">
                                      <p:cBhvr additive="base">
                                        <p:cTn id="5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 calcmode="lin" valueType="num">
                                      <p:cBhvr additive="base">
                                        <p:cTn id="5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0-#ppt_w/2"/>
                                          </p:val>
                                        </p:tav>
                                        <p:tav tm="100000">
                                          <p:val>
                                            <p:strVal val="#ppt_x"/>
                                          </p:val>
                                        </p:tav>
                                      </p:tavLst>
                                    </p:anim>
                                    <p:anim calcmode="lin" valueType="num">
                                      <p:cBhvr additive="base">
                                        <p:cTn id="6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nodeType="click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 calcmode="lin" valueType="num">
                                      <p:cBhvr additive="base">
                                        <p:cTn id="6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8">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0-#ppt_w/2"/>
                                          </p:val>
                                        </p:tav>
                                        <p:tav tm="100000">
                                          <p:val>
                                            <p:strVal val="#ppt_x"/>
                                          </p:val>
                                        </p:tav>
                                      </p:tavLst>
                                    </p:anim>
                                    <p:anim calcmode="lin" valueType="num">
                                      <p:cBhvr additive="base">
                                        <p:cTn id="7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0-#ppt_w/2"/>
                                          </p:val>
                                        </p:tav>
                                        <p:tav tm="100000">
                                          <p:val>
                                            <p:strVal val="#ppt_x"/>
                                          </p:val>
                                        </p:tav>
                                      </p:tavLst>
                                    </p:anim>
                                    <p:anim calcmode="lin" valueType="num">
                                      <p:cBhvr additive="base">
                                        <p:cTn id="8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0-#ppt_w/2"/>
                                          </p:val>
                                        </p:tav>
                                        <p:tav tm="100000">
                                          <p:val>
                                            <p:strVal val="#ppt_x"/>
                                          </p:val>
                                        </p:tav>
                                      </p:tavLst>
                                    </p:anim>
                                    <p:anim calcmode="lin" valueType="num">
                                      <p:cBhvr additive="base">
                                        <p:cTn id="8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6" grpId="0"/>
      <p:bldP spid="48148" grpId="0"/>
      <p:bldP spid="3" grpId="0" autoUpdateAnimBg="0"/>
      <p:bldP spid="9" grpId="0"/>
      <p:bldP spid="10" grpId="0" autoUpdateAnimBg="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grpSp>
        <p:nvGrpSpPr>
          <p:cNvPr id="2" name="Group 5"/>
          <p:cNvGrpSpPr>
            <a:grpSpLocks/>
          </p:cNvGrpSpPr>
          <p:nvPr/>
        </p:nvGrpSpPr>
        <p:grpSpPr bwMode="auto">
          <a:xfrm>
            <a:off x="7216775" y="2513013"/>
            <a:ext cx="1800225" cy="2882900"/>
            <a:chOff x="4194" y="1993"/>
            <a:chExt cx="1422" cy="2207"/>
          </a:xfrm>
        </p:grpSpPr>
        <p:pic>
          <p:nvPicPr>
            <p:cNvPr id="24602"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4603"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3" name="Group 32"/>
          <p:cNvGrpSpPr>
            <a:grpSpLocks/>
          </p:cNvGrpSpPr>
          <p:nvPr/>
        </p:nvGrpSpPr>
        <p:grpSpPr bwMode="auto">
          <a:xfrm>
            <a:off x="1905000" y="2513013"/>
            <a:ext cx="1800225" cy="2903537"/>
            <a:chOff x="4194" y="1993"/>
            <a:chExt cx="1422" cy="2198"/>
          </a:xfrm>
        </p:grpSpPr>
        <p:pic>
          <p:nvPicPr>
            <p:cNvPr id="24600"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4601"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50186" name="Text Box 35"/>
          <p:cNvSpPr txBox="1">
            <a:spLocks noChangeArrowheads="1"/>
          </p:cNvSpPr>
          <p:nvPr/>
        </p:nvSpPr>
        <p:spPr bwMode="auto">
          <a:xfrm>
            <a:off x="4538663" y="1901825"/>
            <a:ext cx="145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&lt;M',I&gt;</a:t>
            </a:r>
          </a:p>
        </p:txBody>
      </p:sp>
      <p:sp>
        <p:nvSpPr>
          <p:cNvPr id="50187" name="Line 36"/>
          <p:cNvSpPr>
            <a:spLocks noChangeShapeType="1"/>
          </p:cNvSpPr>
          <p:nvPr/>
        </p:nvSpPr>
        <p:spPr bwMode="auto">
          <a:xfrm>
            <a:off x="3968750" y="4724400"/>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0190" name="Rectangle 14"/>
          <p:cNvSpPr>
            <a:spLocks noChangeArrowheads="1"/>
          </p:cNvSpPr>
          <p:nvPr/>
        </p:nvSpPr>
        <p:spPr bwMode="auto">
          <a:xfrm>
            <a:off x="4716463" y="5589588"/>
            <a:ext cx="413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prints “Hi” on I}</a:t>
            </a:r>
          </a:p>
        </p:txBody>
      </p:sp>
      <p:sp>
        <p:nvSpPr>
          <p:cNvPr id="50192" name="Rectangle 16"/>
          <p:cNvSpPr>
            <a:spLocks noChangeArrowheads="1"/>
          </p:cNvSpPr>
          <p:nvPr/>
        </p:nvSpPr>
        <p:spPr bwMode="auto">
          <a:xfrm>
            <a:off x="4248150" y="506413"/>
            <a:ext cx="4594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prints “Hi” on I</a:t>
            </a:r>
            <a:br>
              <a:rPr lang="en-US" altLang="en-US" sz="2400"/>
            </a:br>
            <a:r>
              <a:rPr lang="en-US" altLang="en-US" sz="2400"/>
              <a:t>   at some point in computation }</a:t>
            </a:r>
          </a:p>
        </p:txBody>
      </p:sp>
      <p:grpSp>
        <p:nvGrpSpPr>
          <p:cNvPr id="5" name="Group 17"/>
          <p:cNvGrpSpPr>
            <a:grpSpLocks/>
          </p:cNvGrpSpPr>
          <p:nvPr/>
        </p:nvGrpSpPr>
        <p:grpSpPr bwMode="auto">
          <a:xfrm>
            <a:off x="1258888" y="1470025"/>
            <a:ext cx="1793875" cy="1385888"/>
            <a:chOff x="793" y="926"/>
            <a:chExt cx="1130" cy="873"/>
          </a:xfrm>
        </p:grpSpPr>
        <p:sp>
          <p:nvSpPr>
            <p:cNvPr id="24598"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24599" name="Rectangle 19"/>
            <p:cNvSpPr>
              <a:spLocks noChangeArrowheads="1"/>
            </p:cNvSpPr>
            <p:nvPr/>
          </p:nvSpPr>
          <p:spPr bwMode="auto">
            <a:xfrm>
              <a:off x="793" y="926"/>
              <a:ext cx="113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a:t>
              </a:r>
            </a:p>
          </p:txBody>
        </p:sp>
      </p:grpSp>
      <p:grpSp>
        <p:nvGrpSpPr>
          <p:cNvPr id="6" name="Group 21"/>
          <p:cNvGrpSpPr>
            <a:grpSpLocks/>
          </p:cNvGrpSpPr>
          <p:nvPr/>
        </p:nvGrpSpPr>
        <p:grpSpPr bwMode="auto">
          <a:xfrm>
            <a:off x="3683000" y="4854575"/>
            <a:ext cx="3257550" cy="519113"/>
            <a:chOff x="2500" y="3285"/>
            <a:chExt cx="1872" cy="327"/>
          </a:xfrm>
        </p:grpSpPr>
        <p:sp>
          <p:nvSpPr>
            <p:cNvPr id="24596"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4597" name="Rectangle 23"/>
            <p:cNvSpPr>
              <a:spLocks noChangeArrowheads="1"/>
            </p:cNvSpPr>
            <p:nvPr/>
          </p:nvSpPr>
          <p:spPr bwMode="auto">
            <a:xfrm>
              <a:off x="2806" y="3285"/>
              <a:ext cx="14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prints “Hi”</a:t>
              </a:r>
            </a:p>
          </p:txBody>
        </p:sp>
      </p:grpSp>
      <p:sp>
        <p:nvSpPr>
          <p:cNvPr id="24" name="Text Box 6"/>
          <p:cNvSpPr txBox="1">
            <a:spLocks noChangeArrowheads="1"/>
          </p:cNvSpPr>
          <p:nvPr/>
        </p:nvSpPr>
        <p:spPr bwMode="auto">
          <a:xfrm>
            <a:off x="6111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grpSp>
        <p:nvGrpSpPr>
          <p:cNvPr id="7" name="Group 27"/>
          <p:cNvGrpSpPr>
            <a:grpSpLocks/>
          </p:cNvGrpSpPr>
          <p:nvPr/>
        </p:nvGrpSpPr>
        <p:grpSpPr bwMode="auto">
          <a:xfrm>
            <a:off x="3527425" y="2276475"/>
            <a:ext cx="3051175" cy="2308225"/>
            <a:chOff x="3527425" y="2276475"/>
            <a:chExt cx="3050464" cy="2308324"/>
          </a:xfrm>
        </p:grpSpPr>
        <p:sp>
          <p:nvSpPr>
            <p:cNvPr id="24592" name="Text Box 35"/>
            <p:cNvSpPr txBox="1">
              <a:spLocks noChangeArrowheads="1"/>
            </p:cNvSpPr>
            <p:nvPr/>
          </p:nvSpPr>
          <p:spPr bwMode="auto">
            <a:xfrm>
              <a:off x="3527425" y="2276475"/>
              <a:ext cx="23734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M'(I) = </a:t>
              </a:r>
            </a:p>
            <a:p>
              <a:pPr algn="l"/>
              <a:r>
                <a:rPr lang="en-US" altLang="en-US" sz="2400"/>
                <a:t>{ </a:t>
              </a:r>
            </a:p>
            <a:p>
              <a:pPr algn="l"/>
              <a:r>
                <a:rPr lang="en-US" altLang="en-US" sz="2400"/>
                <a:t>   M is built in </a:t>
              </a:r>
            </a:p>
            <a:p>
              <a:pPr algn="l"/>
              <a:r>
                <a:rPr lang="en-US" altLang="en-US" sz="2400"/>
                <a:t>   Run M(I), </a:t>
              </a:r>
            </a:p>
            <a:p>
              <a:pPr algn="l"/>
              <a:r>
                <a:rPr lang="en-US" altLang="en-US" sz="2400"/>
                <a:t>   Print(“Hi”)</a:t>
              </a:r>
            </a:p>
            <a:p>
              <a:pPr algn="l"/>
              <a:r>
                <a:rPr lang="en-US" altLang="en-US" sz="2400"/>
                <a:t> }  </a:t>
              </a:r>
            </a:p>
          </p:txBody>
        </p:sp>
        <p:grpSp>
          <p:nvGrpSpPr>
            <p:cNvPr id="24593" name="Group 24"/>
            <p:cNvGrpSpPr>
              <a:grpSpLocks/>
            </p:cNvGrpSpPr>
            <p:nvPr/>
          </p:nvGrpSpPr>
          <p:grpSpPr bwMode="auto">
            <a:xfrm>
              <a:off x="5245473" y="3313832"/>
              <a:ext cx="1332416" cy="539574"/>
              <a:chOff x="5488766" y="3196042"/>
              <a:chExt cx="1332416" cy="539574"/>
            </a:xfrm>
          </p:grpSpPr>
          <p:sp>
            <p:nvSpPr>
              <p:cNvPr id="24594" name="Rectangle 25"/>
              <p:cNvSpPr>
                <a:spLocks noChangeArrowheads="1"/>
              </p:cNvSpPr>
              <p:nvPr/>
            </p:nvSpPr>
            <p:spPr bwMode="auto">
              <a:xfrm>
                <a:off x="5488766" y="3196042"/>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24595" name="Rectangle 26"/>
              <p:cNvSpPr>
                <a:spLocks noChangeArrowheads="1"/>
              </p:cNvSpPr>
              <p:nvPr/>
            </p:nvSpPr>
            <p:spPr bwMode="auto">
              <a:xfrm>
                <a:off x="5499637" y="3366284"/>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192"/>
                                        </p:tgtEl>
                                        <p:attrNameLst>
                                          <p:attrName>style.visibility</p:attrName>
                                        </p:attrNameLst>
                                      </p:cBhvr>
                                      <p:to>
                                        <p:strVal val="visible"/>
                                      </p:to>
                                    </p:set>
                                    <p:anim calcmode="lin" valueType="num">
                                      <p:cBhvr additive="base">
                                        <p:cTn id="11" dur="500" fill="hold"/>
                                        <p:tgtEl>
                                          <p:spTgt spid="50192"/>
                                        </p:tgtEl>
                                        <p:attrNameLst>
                                          <p:attrName>ppt_x</p:attrName>
                                        </p:attrNameLst>
                                      </p:cBhvr>
                                      <p:tavLst>
                                        <p:tav tm="0">
                                          <p:val>
                                            <p:strVal val="1+#ppt_w/2"/>
                                          </p:val>
                                        </p:tav>
                                        <p:tav tm="100000">
                                          <p:val>
                                            <p:strVal val="#ppt_x"/>
                                          </p:val>
                                        </p:tav>
                                      </p:tavLst>
                                    </p:anim>
                                    <p:anim calcmode="lin" valueType="num">
                                      <p:cBhvr additive="base">
                                        <p:cTn id="12" dur="500" fill="hold"/>
                                        <p:tgtEl>
                                          <p:spTgt spid="5019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190"/>
                                        </p:tgtEl>
                                        <p:attrNameLst>
                                          <p:attrName>style.visibility</p:attrName>
                                        </p:attrNameLst>
                                      </p:cBhvr>
                                      <p:to>
                                        <p:strVal val="visible"/>
                                      </p:to>
                                    </p:set>
                                    <p:anim calcmode="lin" valueType="num">
                                      <p:cBhvr additive="base">
                                        <p:cTn id="21" dur="500" fill="hold"/>
                                        <p:tgtEl>
                                          <p:spTgt spid="50190"/>
                                        </p:tgtEl>
                                        <p:attrNameLst>
                                          <p:attrName>ppt_x</p:attrName>
                                        </p:attrNameLst>
                                      </p:cBhvr>
                                      <p:tavLst>
                                        <p:tav tm="0">
                                          <p:val>
                                            <p:strVal val="#ppt_x"/>
                                          </p:val>
                                        </p:tav>
                                        <p:tav tm="100000">
                                          <p:val>
                                            <p:strVal val="#ppt_x"/>
                                          </p:val>
                                        </p:tav>
                                      </p:tavLst>
                                    </p:anim>
                                    <p:anim calcmode="lin" valueType="num">
                                      <p:cBhvr additive="base">
                                        <p:cTn id="22"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76838"/>
                                        </p:tgtEl>
                                        <p:attrNameLst>
                                          <p:attrName>style.visibility</p:attrName>
                                        </p:attrNameLst>
                                      </p:cBhvr>
                                      <p:to>
                                        <p:strVal val="visible"/>
                                      </p:to>
                                    </p:set>
                                    <p:anim calcmode="lin" valueType="num">
                                      <p:cBhvr additive="base">
                                        <p:cTn id="37" dur="500" fill="hold"/>
                                        <p:tgtEl>
                                          <p:spTgt spid="376838"/>
                                        </p:tgtEl>
                                        <p:attrNameLst>
                                          <p:attrName>ppt_x</p:attrName>
                                        </p:attrNameLst>
                                      </p:cBhvr>
                                      <p:tavLst>
                                        <p:tav tm="0">
                                          <p:val>
                                            <p:strVal val="0-#ppt_w/2"/>
                                          </p:val>
                                        </p:tav>
                                        <p:tav tm="100000">
                                          <p:val>
                                            <p:strVal val="#ppt_x"/>
                                          </p:val>
                                        </p:tav>
                                      </p:tavLst>
                                    </p:anim>
                                    <p:anim calcmode="lin" valueType="num">
                                      <p:cBhvr additive="base">
                                        <p:cTn id="38" dur="500" fill="hold"/>
                                        <p:tgtEl>
                                          <p:spTgt spid="376838"/>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76871"/>
                                        </p:tgtEl>
                                        <p:attrNameLst>
                                          <p:attrName>style.visibility</p:attrName>
                                        </p:attrNameLst>
                                      </p:cBhvr>
                                      <p:to>
                                        <p:strVal val="visible"/>
                                      </p:to>
                                    </p:set>
                                    <p:anim calcmode="lin" valueType="num">
                                      <p:cBhvr additive="base">
                                        <p:cTn id="41" dur="500" fill="hold"/>
                                        <p:tgtEl>
                                          <p:spTgt spid="376871"/>
                                        </p:tgtEl>
                                        <p:attrNameLst>
                                          <p:attrName>ppt_x</p:attrName>
                                        </p:attrNameLst>
                                      </p:cBhvr>
                                      <p:tavLst>
                                        <p:tav tm="0">
                                          <p:val>
                                            <p:strVal val="0-#ppt_w/2"/>
                                          </p:val>
                                        </p:tav>
                                        <p:tav tm="100000">
                                          <p:val>
                                            <p:strVal val="#ppt_x"/>
                                          </p:val>
                                        </p:tav>
                                      </p:tavLst>
                                    </p:anim>
                                    <p:anim calcmode="lin" valueType="num">
                                      <p:cBhvr additive="base">
                                        <p:cTn id="4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0187"/>
                                        </p:tgtEl>
                                        <p:attrNameLst>
                                          <p:attrName>style.visibility</p:attrName>
                                        </p:attrNameLst>
                                      </p:cBhvr>
                                      <p:to>
                                        <p:strVal val="visible"/>
                                      </p:to>
                                    </p:set>
                                    <p:anim calcmode="lin" valueType="num">
                                      <p:cBhvr additive="base">
                                        <p:cTn id="47" dur="500" fill="hold"/>
                                        <p:tgtEl>
                                          <p:spTgt spid="50187"/>
                                        </p:tgtEl>
                                        <p:attrNameLst>
                                          <p:attrName>ppt_x</p:attrName>
                                        </p:attrNameLst>
                                      </p:cBhvr>
                                      <p:tavLst>
                                        <p:tav tm="0">
                                          <p:val>
                                            <p:strVal val="0-#ppt_w/2"/>
                                          </p:val>
                                        </p:tav>
                                        <p:tav tm="100000">
                                          <p:val>
                                            <p:strVal val="#ppt_x"/>
                                          </p:val>
                                        </p:tav>
                                      </p:tavLst>
                                    </p:anim>
                                    <p:anim calcmode="lin" valueType="num">
                                      <p:cBhvr additive="base">
                                        <p:cTn id="48" dur="500" fill="hold"/>
                                        <p:tgtEl>
                                          <p:spTgt spid="5018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0186"/>
                                        </p:tgtEl>
                                        <p:attrNameLst>
                                          <p:attrName>style.visibility</p:attrName>
                                        </p:attrNameLst>
                                      </p:cBhvr>
                                      <p:to>
                                        <p:strVal val="visible"/>
                                      </p:to>
                                    </p:set>
                                    <p:anim calcmode="lin" valueType="num">
                                      <p:cBhvr additive="base">
                                        <p:cTn id="51" dur="500" fill="hold"/>
                                        <p:tgtEl>
                                          <p:spTgt spid="50186"/>
                                        </p:tgtEl>
                                        <p:attrNameLst>
                                          <p:attrName>ppt_x</p:attrName>
                                        </p:attrNameLst>
                                      </p:cBhvr>
                                      <p:tavLst>
                                        <p:tav tm="0">
                                          <p:val>
                                            <p:strVal val="0-#ppt_w/2"/>
                                          </p:val>
                                        </p:tav>
                                        <p:tav tm="100000">
                                          <p:val>
                                            <p:strVal val="#ppt_x"/>
                                          </p:val>
                                        </p:tav>
                                      </p:tavLst>
                                    </p:anim>
                                    <p:anim calcmode="lin" valueType="num">
                                      <p:cBhvr additive="base">
                                        <p:cTn id="52" dur="500" fill="hold"/>
                                        <p:tgtEl>
                                          <p:spTgt spid="50186"/>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1+#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6"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1+#ppt_w/2"/>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50186" grpId="0"/>
      <p:bldP spid="50187" grpId="0" animBg="1"/>
      <p:bldP spid="376871" grpId="0" animBg="1"/>
      <p:bldP spid="4" grpId="0" autoUpdateAnimBg="0"/>
      <p:bldP spid="50190" grpId="0"/>
      <p:bldP spid="5019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grpSp>
        <p:nvGrpSpPr>
          <p:cNvPr id="25603" name="Group 5"/>
          <p:cNvGrpSpPr>
            <a:grpSpLocks/>
          </p:cNvGrpSpPr>
          <p:nvPr/>
        </p:nvGrpSpPr>
        <p:grpSpPr bwMode="auto">
          <a:xfrm>
            <a:off x="7216775" y="2513013"/>
            <a:ext cx="1800225" cy="2882900"/>
            <a:chOff x="4194" y="1993"/>
            <a:chExt cx="1422" cy="2207"/>
          </a:xfrm>
        </p:grpSpPr>
        <p:pic>
          <p:nvPicPr>
            <p:cNvPr id="25626"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5627"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25604"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25605" name="Group 32"/>
          <p:cNvGrpSpPr>
            <a:grpSpLocks/>
          </p:cNvGrpSpPr>
          <p:nvPr/>
        </p:nvGrpSpPr>
        <p:grpSpPr bwMode="auto">
          <a:xfrm>
            <a:off x="1905000" y="2513013"/>
            <a:ext cx="1800225" cy="2903537"/>
            <a:chOff x="4194" y="1993"/>
            <a:chExt cx="1422" cy="2198"/>
          </a:xfrm>
        </p:grpSpPr>
        <p:pic>
          <p:nvPicPr>
            <p:cNvPr id="25624"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5625"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25606" name="Text Box 35"/>
          <p:cNvSpPr txBox="1">
            <a:spLocks noChangeArrowheads="1"/>
          </p:cNvSpPr>
          <p:nvPr/>
        </p:nvSpPr>
        <p:spPr bwMode="auto">
          <a:xfrm>
            <a:off x="4538663" y="1901825"/>
            <a:ext cx="145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&lt;M',I&gt;</a:t>
            </a:r>
          </a:p>
        </p:txBody>
      </p:sp>
      <p:sp>
        <p:nvSpPr>
          <p:cNvPr id="25607" name="Line 36"/>
          <p:cNvSpPr>
            <a:spLocks noChangeShapeType="1"/>
          </p:cNvSpPr>
          <p:nvPr/>
        </p:nvSpPr>
        <p:spPr bwMode="auto">
          <a:xfrm>
            <a:off x="3968750" y="4724400"/>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5608"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25609" name="Text Box 6"/>
          <p:cNvSpPr txBox="1">
            <a:spLocks noChangeArrowheads="1"/>
          </p:cNvSpPr>
          <p:nvPr/>
        </p:nvSpPr>
        <p:spPr bwMode="auto">
          <a:xfrm>
            <a:off x="1116013" y="554355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25610" name="Rectangle 14"/>
          <p:cNvSpPr>
            <a:spLocks noChangeArrowheads="1"/>
          </p:cNvSpPr>
          <p:nvPr/>
        </p:nvSpPr>
        <p:spPr bwMode="auto">
          <a:xfrm>
            <a:off x="4716463" y="5516563"/>
            <a:ext cx="413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prints “Hi” on I}</a:t>
            </a:r>
          </a:p>
        </p:txBody>
      </p:sp>
      <p:sp>
        <p:nvSpPr>
          <p:cNvPr id="25611" name="Text Box 6"/>
          <p:cNvSpPr txBox="1">
            <a:spLocks noChangeArrowheads="1"/>
          </p:cNvSpPr>
          <p:nvPr/>
        </p:nvSpPr>
        <p:spPr bwMode="auto">
          <a:xfrm>
            <a:off x="6111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25612" name="Rectangle 16"/>
          <p:cNvSpPr>
            <a:spLocks noChangeArrowheads="1"/>
          </p:cNvSpPr>
          <p:nvPr/>
        </p:nvSpPr>
        <p:spPr bwMode="auto">
          <a:xfrm>
            <a:off x="4248150" y="506413"/>
            <a:ext cx="4594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prints “Hi” on I</a:t>
            </a:r>
            <a:br>
              <a:rPr lang="en-US" altLang="en-US" sz="2400"/>
            </a:br>
            <a:r>
              <a:rPr lang="en-US" altLang="en-US" sz="2400"/>
              <a:t>   at some point in computation }</a:t>
            </a:r>
          </a:p>
        </p:txBody>
      </p:sp>
      <p:grpSp>
        <p:nvGrpSpPr>
          <p:cNvPr id="4" name="Group 17"/>
          <p:cNvGrpSpPr>
            <a:grpSpLocks/>
          </p:cNvGrpSpPr>
          <p:nvPr/>
        </p:nvGrpSpPr>
        <p:grpSpPr bwMode="auto">
          <a:xfrm>
            <a:off x="1258888" y="1484313"/>
            <a:ext cx="2784475" cy="1385887"/>
            <a:chOff x="793" y="926"/>
            <a:chExt cx="1754" cy="873"/>
          </a:xfrm>
        </p:grpSpPr>
        <p:sp>
          <p:nvSpPr>
            <p:cNvPr id="25622"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25623" name="Rectangle 19"/>
            <p:cNvSpPr>
              <a:spLocks noChangeArrowheads="1"/>
            </p:cNvSpPr>
            <p:nvPr/>
          </p:nvSpPr>
          <p:spPr bwMode="auto">
            <a:xfrm>
              <a:off x="793" y="926"/>
              <a:ext cx="175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does not halt</a:t>
              </a:r>
            </a:p>
          </p:txBody>
        </p:sp>
      </p:grpSp>
      <p:grpSp>
        <p:nvGrpSpPr>
          <p:cNvPr id="5" name="Group 21"/>
          <p:cNvGrpSpPr>
            <a:grpSpLocks/>
          </p:cNvGrpSpPr>
          <p:nvPr/>
        </p:nvGrpSpPr>
        <p:grpSpPr bwMode="auto">
          <a:xfrm>
            <a:off x="3968750" y="4854575"/>
            <a:ext cx="2971800" cy="519113"/>
            <a:chOff x="2500" y="3285"/>
            <a:chExt cx="1872" cy="327"/>
          </a:xfrm>
        </p:grpSpPr>
        <p:sp>
          <p:nvSpPr>
            <p:cNvPr id="25620"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5621" name="Rectangle 23"/>
            <p:cNvSpPr>
              <a:spLocks noChangeArrowheads="1"/>
            </p:cNvSpPr>
            <p:nvPr/>
          </p:nvSpPr>
          <p:spPr bwMode="auto">
            <a:xfrm>
              <a:off x="2656" y="3285"/>
              <a:ext cx="12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No “Hi”</a:t>
              </a:r>
            </a:p>
          </p:txBody>
        </p:sp>
      </p:grpSp>
      <p:grpSp>
        <p:nvGrpSpPr>
          <p:cNvPr id="25615" name="Group 26"/>
          <p:cNvGrpSpPr>
            <a:grpSpLocks/>
          </p:cNvGrpSpPr>
          <p:nvPr/>
        </p:nvGrpSpPr>
        <p:grpSpPr bwMode="auto">
          <a:xfrm>
            <a:off x="3527425" y="2276475"/>
            <a:ext cx="3051175" cy="2308225"/>
            <a:chOff x="3527425" y="2276475"/>
            <a:chExt cx="3050464" cy="2308324"/>
          </a:xfrm>
        </p:grpSpPr>
        <p:sp>
          <p:nvSpPr>
            <p:cNvPr id="25616" name="Text Box 35"/>
            <p:cNvSpPr txBox="1">
              <a:spLocks noChangeArrowheads="1"/>
            </p:cNvSpPr>
            <p:nvPr/>
          </p:nvSpPr>
          <p:spPr bwMode="auto">
            <a:xfrm>
              <a:off x="3527425" y="2276475"/>
              <a:ext cx="23734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M'(I) = </a:t>
              </a:r>
            </a:p>
            <a:p>
              <a:pPr algn="l"/>
              <a:r>
                <a:rPr lang="en-US" altLang="en-US" sz="2400"/>
                <a:t>{ </a:t>
              </a:r>
            </a:p>
            <a:p>
              <a:pPr algn="l"/>
              <a:r>
                <a:rPr lang="en-US" altLang="en-US" sz="2400"/>
                <a:t>   M is built in </a:t>
              </a:r>
            </a:p>
            <a:p>
              <a:pPr algn="l"/>
              <a:r>
                <a:rPr lang="en-US" altLang="en-US" sz="2400"/>
                <a:t>   Run M(I), </a:t>
              </a:r>
            </a:p>
            <a:p>
              <a:pPr algn="l"/>
              <a:r>
                <a:rPr lang="en-US" altLang="en-US" sz="2400"/>
                <a:t>   Print(“Hi”)</a:t>
              </a:r>
            </a:p>
            <a:p>
              <a:pPr algn="l"/>
              <a:r>
                <a:rPr lang="en-US" altLang="en-US" sz="2400"/>
                <a:t> }  </a:t>
              </a:r>
            </a:p>
          </p:txBody>
        </p:sp>
        <p:grpSp>
          <p:nvGrpSpPr>
            <p:cNvPr id="25617" name="Group 24"/>
            <p:cNvGrpSpPr>
              <a:grpSpLocks/>
            </p:cNvGrpSpPr>
            <p:nvPr/>
          </p:nvGrpSpPr>
          <p:grpSpPr bwMode="auto">
            <a:xfrm>
              <a:off x="5245473" y="3313832"/>
              <a:ext cx="1332416" cy="539574"/>
              <a:chOff x="5488766" y="3196042"/>
              <a:chExt cx="1332416" cy="539574"/>
            </a:xfrm>
          </p:grpSpPr>
          <p:sp>
            <p:nvSpPr>
              <p:cNvPr id="25618" name="Rectangle 29"/>
              <p:cNvSpPr>
                <a:spLocks noChangeArrowheads="1"/>
              </p:cNvSpPr>
              <p:nvPr/>
            </p:nvSpPr>
            <p:spPr bwMode="auto">
              <a:xfrm>
                <a:off x="5488766" y="3196042"/>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25619" name="Rectangle 30"/>
              <p:cNvSpPr>
                <a:spLocks noChangeArrowheads="1"/>
              </p:cNvSpPr>
              <p:nvPr/>
            </p:nvSpPr>
            <p:spPr bwMode="auto">
              <a:xfrm>
                <a:off x="5499637" y="3366284"/>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4106" name="Text Box 35"/>
          <p:cNvSpPr txBox="1">
            <a:spLocks noChangeArrowheads="1"/>
          </p:cNvSpPr>
          <p:nvPr/>
        </p:nvSpPr>
        <p:spPr bwMode="auto">
          <a:xfrm>
            <a:off x="4594225" y="1901825"/>
            <a:ext cx="1344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&gt;</a:t>
            </a:r>
          </a:p>
        </p:txBody>
      </p:sp>
      <p:sp>
        <p:nvSpPr>
          <p:cNvPr id="4107"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090613" y="554355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4114" name="Rectangle 18"/>
          <p:cNvSpPr>
            <a:spLocks noChangeArrowheads="1"/>
          </p:cNvSpPr>
          <p:nvPr/>
        </p:nvSpPr>
        <p:spPr bwMode="auto">
          <a:xfrm>
            <a:off x="4799013" y="5516563"/>
            <a:ext cx="4237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M halts empty string}</a:t>
            </a:r>
          </a:p>
        </p:txBody>
      </p:sp>
      <p:sp>
        <p:nvSpPr>
          <p:cNvPr id="26633" name="Text Box 6"/>
          <p:cNvSpPr txBox="1">
            <a:spLocks noChangeArrowheads="1"/>
          </p:cNvSpPr>
          <p:nvPr/>
        </p:nvSpPr>
        <p:spPr bwMode="auto">
          <a:xfrm>
            <a:off x="6111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4116" name="Rectangle 20"/>
          <p:cNvSpPr>
            <a:spLocks noChangeArrowheads="1"/>
          </p:cNvSpPr>
          <p:nvPr/>
        </p:nvSpPr>
        <p:spPr bwMode="auto">
          <a:xfrm>
            <a:off x="4248150" y="506413"/>
            <a:ext cx="4237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M halts empty string}</a:t>
            </a:r>
          </a:p>
        </p:txBody>
      </p:sp>
      <p:grpSp>
        <p:nvGrpSpPr>
          <p:cNvPr id="2" name="Group 28"/>
          <p:cNvGrpSpPr>
            <a:grpSpLocks/>
          </p:cNvGrpSpPr>
          <p:nvPr/>
        </p:nvGrpSpPr>
        <p:grpSpPr bwMode="auto">
          <a:xfrm>
            <a:off x="1258888" y="1470025"/>
            <a:ext cx="2595562" cy="1385888"/>
            <a:chOff x="793" y="926"/>
            <a:chExt cx="1635" cy="873"/>
          </a:xfrm>
        </p:grpSpPr>
        <p:sp>
          <p:nvSpPr>
            <p:cNvPr id="26646"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26647" name="Rectangle 21"/>
            <p:cNvSpPr>
              <a:spLocks noChangeArrowheads="1"/>
            </p:cNvSpPr>
            <p:nvPr/>
          </p:nvSpPr>
          <p:spPr bwMode="auto">
            <a:xfrm>
              <a:off x="793" y="926"/>
              <a:ext cx="16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 or not</a:t>
              </a:r>
            </a:p>
          </p:txBody>
        </p:sp>
      </p:grpSp>
      <p:sp>
        <p:nvSpPr>
          <p:cNvPr id="4118" name="Text Box 35"/>
          <p:cNvSpPr txBox="1">
            <a:spLocks noChangeArrowheads="1"/>
          </p:cNvSpPr>
          <p:nvPr/>
        </p:nvSpPr>
        <p:spPr bwMode="auto">
          <a:xfrm>
            <a:off x="3708400" y="2276475"/>
            <a:ext cx="2962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a:p>
            <a:pPr algn="l"/>
            <a:r>
              <a:rPr lang="en-US" altLang="en-US" sz="2400"/>
              <a:t> }  </a:t>
            </a:r>
          </a:p>
        </p:txBody>
      </p:sp>
      <p:grpSp>
        <p:nvGrpSpPr>
          <p:cNvPr id="3" name="Group 29"/>
          <p:cNvGrpSpPr>
            <a:grpSpLocks/>
          </p:cNvGrpSpPr>
          <p:nvPr/>
        </p:nvGrpSpPr>
        <p:grpSpPr bwMode="auto">
          <a:xfrm>
            <a:off x="3968750" y="4783138"/>
            <a:ext cx="2971800" cy="519112"/>
            <a:chOff x="2500" y="3285"/>
            <a:chExt cx="1872" cy="327"/>
          </a:xfrm>
        </p:grpSpPr>
        <p:sp>
          <p:nvSpPr>
            <p:cNvPr id="26644"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6645" name="Rectangle 26"/>
            <p:cNvSpPr>
              <a:spLocks noChangeArrowheads="1"/>
            </p:cNvSpPr>
            <p:nvPr/>
          </p:nvSpPr>
          <p:spPr bwMode="auto">
            <a:xfrm>
              <a:off x="2656" y="3285"/>
              <a:ext cx="11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or No</a:t>
              </a:r>
            </a:p>
          </p:txBody>
        </p:sp>
      </p:grpSp>
      <p:grpSp>
        <p:nvGrpSpPr>
          <p:cNvPr id="5" name="Group 5"/>
          <p:cNvGrpSpPr>
            <a:grpSpLocks/>
          </p:cNvGrpSpPr>
          <p:nvPr/>
        </p:nvGrpSpPr>
        <p:grpSpPr bwMode="auto">
          <a:xfrm>
            <a:off x="7216775" y="2513013"/>
            <a:ext cx="1800225" cy="2882900"/>
            <a:chOff x="4194" y="1993"/>
            <a:chExt cx="1422" cy="2207"/>
          </a:xfrm>
        </p:grpSpPr>
        <p:pic>
          <p:nvPicPr>
            <p:cNvPr id="26642"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6643"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6" name="Group 32"/>
          <p:cNvGrpSpPr>
            <a:grpSpLocks/>
          </p:cNvGrpSpPr>
          <p:nvPr/>
        </p:nvGrpSpPr>
        <p:grpSpPr bwMode="auto">
          <a:xfrm>
            <a:off x="1905000" y="2513013"/>
            <a:ext cx="1800225" cy="2903537"/>
            <a:chOff x="4194" y="1993"/>
            <a:chExt cx="1422" cy="2198"/>
          </a:xfrm>
        </p:grpSpPr>
        <p:pic>
          <p:nvPicPr>
            <p:cNvPr id="26640"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6641"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6"/>
                                        </p:tgtEl>
                                        <p:attrNameLst>
                                          <p:attrName>style.visibility</p:attrName>
                                        </p:attrNameLst>
                                      </p:cBhvr>
                                      <p:to>
                                        <p:strVal val="visible"/>
                                      </p:to>
                                    </p:set>
                                    <p:anim calcmode="lin" valueType="num">
                                      <p:cBhvr additive="base">
                                        <p:cTn id="7" dur="500" fill="hold"/>
                                        <p:tgtEl>
                                          <p:spTgt spid="4116"/>
                                        </p:tgtEl>
                                        <p:attrNameLst>
                                          <p:attrName>ppt_x</p:attrName>
                                        </p:attrNameLst>
                                      </p:cBhvr>
                                      <p:tavLst>
                                        <p:tav tm="0">
                                          <p:val>
                                            <p:strVal val="1+#ppt_w/2"/>
                                          </p:val>
                                        </p:tav>
                                        <p:tav tm="100000">
                                          <p:val>
                                            <p:strVal val="#ppt_x"/>
                                          </p:val>
                                        </p:tav>
                                      </p:tavLst>
                                    </p:anim>
                                    <p:anim calcmode="lin" valueType="num">
                                      <p:cBhvr additive="base">
                                        <p:cTn id="8" dur="500" fill="hold"/>
                                        <p:tgtEl>
                                          <p:spTgt spid="41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14"/>
                                        </p:tgtEl>
                                        <p:attrNameLst>
                                          <p:attrName>style.visibility</p:attrName>
                                        </p:attrNameLst>
                                      </p:cBhvr>
                                      <p:to>
                                        <p:strVal val="visible"/>
                                      </p:to>
                                    </p:set>
                                    <p:anim calcmode="lin" valueType="num">
                                      <p:cBhvr additive="base">
                                        <p:cTn id="17" dur="500" fill="hold"/>
                                        <p:tgtEl>
                                          <p:spTgt spid="4114"/>
                                        </p:tgtEl>
                                        <p:attrNameLst>
                                          <p:attrName>ppt_x</p:attrName>
                                        </p:attrNameLst>
                                      </p:cBhvr>
                                      <p:tavLst>
                                        <p:tav tm="0">
                                          <p:val>
                                            <p:strVal val="#ppt_x"/>
                                          </p:val>
                                        </p:tav>
                                        <p:tav tm="100000">
                                          <p:val>
                                            <p:strVal val="#ppt_x"/>
                                          </p:val>
                                        </p:tav>
                                      </p:tavLst>
                                    </p:anim>
                                    <p:anim calcmode="lin" valueType="num">
                                      <p:cBhvr additive="base">
                                        <p:cTn id="18" dur="500" fill="hold"/>
                                        <p:tgtEl>
                                          <p:spTgt spid="411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76838"/>
                                        </p:tgtEl>
                                        <p:attrNameLst>
                                          <p:attrName>style.visibility</p:attrName>
                                        </p:attrNameLst>
                                      </p:cBhvr>
                                      <p:to>
                                        <p:strVal val="visible"/>
                                      </p:to>
                                    </p:set>
                                    <p:anim calcmode="lin" valueType="num">
                                      <p:cBhvr additive="base">
                                        <p:cTn id="33" dur="500" fill="hold"/>
                                        <p:tgtEl>
                                          <p:spTgt spid="376838"/>
                                        </p:tgtEl>
                                        <p:attrNameLst>
                                          <p:attrName>ppt_x</p:attrName>
                                        </p:attrNameLst>
                                      </p:cBhvr>
                                      <p:tavLst>
                                        <p:tav tm="0">
                                          <p:val>
                                            <p:strVal val="0-#ppt_w/2"/>
                                          </p:val>
                                        </p:tav>
                                        <p:tav tm="100000">
                                          <p:val>
                                            <p:strVal val="#ppt_x"/>
                                          </p:val>
                                        </p:tav>
                                      </p:tavLst>
                                    </p:anim>
                                    <p:anim calcmode="lin" valueType="num">
                                      <p:cBhvr additive="base">
                                        <p:cTn id="34" dur="500" fill="hold"/>
                                        <p:tgtEl>
                                          <p:spTgt spid="376838"/>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76871"/>
                                        </p:tgtEl>
                                        <p:attrNameLst>
                                          <p:attrName>style.visibility</p:attrName>
                                        </p:attrNameLst>
                                      </p:cBhvr>
                                      <p:to>
                                        <p:strVal val="visible"/>
                                      </p:to>
                                    </p:set>
                                    <p:anim calcmode="lin" valueType="num">
                                      <p:cBhvr additive="base">
                                        <p:cTn id="37" dur="500" fill="hold"/>
                                        <p:tgtEl>
                                          <p:spTgt spid="376871"/>
                                        </p:tgtEl>
                                        <p:attrNameLst>
                                          <p:attrName>ppt_x</p:attrName>
                                        </p:attrNameLst>
                                      </p:cBhvr>
                                      <p:tavLst>
                                        <p:tav tm="0">
                                          <p:val>
                                            <p:strVal val="0-#ppt_w/2"/>
                                          </p:val>
                                        </p:tav>
                                        <p:tav tm="100000">
                                          <p:val>
                                            <p:strVal val="#ppt_x"/>
                                          </p:val>
                                        </p:tav>
                                      </p:tavLst>
                                    </p:anim>
                                    <p:anim calcmode="lin" valueType="num">
                                      <p:cBhvr additive="base">
                                        <p:cTn id="38"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7"/>
                                        </p:tgtEl>
                                        <p:attrNameLst>
                                          <p:attrName>style.visibility</p:attrName>
                                        </p:attrNameLst>
                                      </p:cBhvr>
                                      <p:to>
                                        <p:strVal val="visible"/>
                                      </p:to>
                                    </p:set>
                                    <p:anim calcmode="lin" valueType="num">
                                      <p:cBhvr additive="base">
                                        <p:cTn id="43" dur="500" fill="hold"/>
                                        <p:tgtEl>
                                          <p:spTgt spid="4107"/>
                                        </p:tgtEl>
                                        <p:attrNameLst>
                                          <p:attrName>ppt_x</p:attrName>
                                        </p:attrNameLst>
                                      </p:cBhvr>
                                      <p:tavLst>
                                        <p:tav tm="0">
                                          <p:val>
                                            <p:strVal val="0-#ppt_w/2"/>
                                          </p:val>
                                        </p:tav>
                                        <p:tav tm="100000">
                                          <p:val>
                                            <p:strVal val="#ppt_x"/>
                                          </p:val>
                                        </p:tav>
                                      </p:tavLst>
                                    </p:anim>
                                    <p:anim calcmode="lin" valueType="num">
                                      <p:cBhvr additive="base">
                                        <p:cTn id="44" dur="500" fill="hold"/>
                                        <p:tgtEl>
                                          <p:spTgt spid="410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106"/>
                                        </p:tgtEl>
                                        <p:attrNameLst>
                                          <p:attrName>style.visibility</p:attrName>
                                        </p:attrNameLst>
                                      </p:cBhvr>
                                      <p:to>
                                        <p:strVal val="visible"/>
                                      </p:to>
                                    </p:set>
                                    <p:anim calcmode="lin" valueType="num">
                                      <p:cBhvr additive="base">
                                        <p:cTn id="47" dur="500" fill="hold"/>
                                        <p:tgtEl>
                                          <p:spTgt spid="4106"/>
                                        </p:tgtEl>
                                        <p:attrNameLst>
                                          <p:attrName>ppt_x</p:attrName>
                                        </p:attrNameLst>
                                      </p:cBhvr>
                                      <p:tavLst>
                                        <p:tav tm="0">
                                          <p:val>
                                            <p:strVal val="0-#ppt_w/2"/>
                                          </p:val>
                                        </p:tav>
                                        <p:tav tm="100000">
                                          <p:val>
                                            <p:strVal val="#ppt_x"/>
                                          </p:val>
                                        </p:tav>
                                      </p:tavLst>
                                    </p:anim>
                                    <p:anim calcmode="lin" valueType="num">
                                      <p:cBhvr additive="base">
                                        <p:cTn id="48"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118"/>
                                        </p:tgtEl>
                                        <p:attrNameLst>
                                          <p:attrName>style.visibility</p:attrName>
                                        </p:attrNameLst>
                                      </p:cBhvr>
                                      <p:to>
                                        <p:strVal val="visible"/>
                                      </p:to>
                                    </p:set>
                                    <p:anim calcmode="lin" valueType="num">
                                      <p:cBhvr additive="base">
                                        <p:cTn id="53" dur="500" fill="hold"/>
                                        <p:tgtEl>
                                          <p:spTgt spid="4118"/>
                                        </p:tgtEl>
                                        <p:attrNameLst>
                                          <p:attrName>ppt_x</p:attrName>
                                        </p:attrNameLst>
                                      </p:cBhvr>
                                      <p:tavLst>
                                        <p:tav tm="0">
                                          <p:val>
                                            <p:strVal val="#ppt_x"/>
                                          </p:val>
                                        </p:tav>
                                        <p:tav tm="100000">
                                          <p:val>
                                            <p:strVal val="#ppt_x"/>
                                          </p:val>
                                        </p:tav>
                                      </p:tavLst>
                                    </p:anim>
                                    <p:anim calcmode="lin" valueType="num">
                                      <p:cBhvr additive="base">
                                        <p:cTn id="54" dur="500" fill="hold"/>
                                        <p:tgtEl>
                                          <p:spTgt spid="411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1+#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6"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1+#ppt_w/2"/>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4106" grpId="0"/>
      <p:bldP spid="4107" grpId="0" animBg="1"/>
      <p:bldP spid="376871" grpId="0" animBg="1"/>
      <p:bldP spid="4" grpId="0" autoUpdateAnimBg="0"/>
      <p:bldP spid="4114" grpId="0"/>
      <p:bldP spid="4116" grpId="0"/>
      <p:bldP spid="41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133600" y="115888"/>
            <a:ext cx="489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51210" name="Text Box 35"/>
          <p:cNvSpPr txBox="1">
            <a:spLocks noChangeArrowheads="1"/>
          </p:cNvSpPr>
          <p:nvPr/>
        </p:nvSpPr>
        <p:spPr bwMode="auto">
          <a:xfrm>
            <a:off x="4645025" y="1901825"/>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&gt;</a:t>
            </a:r>
          </a:p>
        </p:txBody>
      </p:sp>
      <p:sp>
        <p:nvSpPr>
          <p:cNvPr id="51211"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554355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1214" name="Rectangle 14"/>
          <p:cNvSpPr>
            <a:spLocks noChangeArrowheads="1"/>
          </p:cNvSpPr>
          <p:nvPr/>
        </p:nvSpPr>
        <p:spPr bwMode="auto">
          <a:xfrm>
            <a:off x="4572000" y="5516563"/>
            <a:ext cx="4468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M halts on every input}</a:t>
            </a:r>
          </a:p>
        </p:txBody>
      </p:sp>
      <p:sp>
        <p:nvSpPr>
          <p:cNvPr id="27657"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1216" name="Rectangle 16"/>
          <p:cNvSpPr>
            <a:spLocks noChangeArrowheads="1"/>
          </p:cNvSpPr>
          <p:nvPr/>
        </p:nvSpPr>
        <p:spPr bwMode="auto">
          <a:xfrm>
            <a:off x="4248150" y="506413"/>
            <a:ext cx="4468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M halts on every input}</a:t>
            </a:r>
          </a:p>
        </p:txBody>
      </p:sp>
      <p:grpSp>
        <p:nvGrpSpPr>
          <p:cNvPr id="2" name="Group 17"/>
          <p:cNvGrpSpPr>
            <a:grpSpLocks/>
          </p:cNvGrpSpPr>
          <p:nvPr/>
        </p:nvGrpSpPr>
        <p:grpSpPr bwMode="auto">
          <a:xfrm>
            <a:off x="1258888" y="1470025"/>
            <a:ext cx="2595562" cy="1385888"/>
            <a:chOff x="793" y="926"/>
            <a:chExt cx="1635" cy="873"/>
          </a:xfrm>
        </p:grpSpPr>
        <p:sp>
          <p:nvSpPr>
            <p:cNvPr id="27670"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27671" name="Rectangle 19"/>
            <p:cNvSpPr>
              <a:spLocks noChangeArrowheads="1"/>
            </p:cNvSpPr>
            <p:nvPr/>
          </p:nvSpPr>
          <p:spPr bwMode="auto">
            <a:xfrm>
              <a:off x="793" y="926"/>
              <a:ext cx="16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 or not</a:t>
              </a:r>
            </a:p>
          </p:txBody>
        </p:sp>
      </p:grpSp>
      <p:sp>
        <p:nvSpPr>
          <p:cNvPr id="51220" name="Text Box 35"/>
          <p:cNvSpPr txBox="1">
            <a:spLocks noChangeArrowheads="1"/>
          </p:cNvSpPr>
          <p:nvPr/>
        </p:nvSpPr>
        <p:spPr bwMode="auto">
          <a:xfrm>
            <a:off x="3708400" y="2276475"/>
            <a:ext cx="2962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a:p>
            <a:pPr algn="l"/>
            <a:r>
              <a:rPr lang="en-US" altLang="en-US" sz="2400"/>
              <a:t> }  </a:t>
            </a:r>
          </a:p>
        </p:txBody>
      </p:sp>
      <p:grpSp>
        <p:nvGrpSpPr>
          <p:cNvPr id="3" name="Group 21"/>
          <p:cNvGrpSpPr>
            <a:grpSpLocks/>
          </p:cNvGrpSpPr>
          <p:nvPr/>
        </p:nvGrpSpPr>
        <p:grpSpPr bwMode="auto">
          <a:xfrm>
            <a:off x="3968750" y="4783138"/>
            <a:ext cx="2971800" cy="519112"/>
            <a:chOff x="2500" y="3285"/>
            <a:chExt cx="1872" cy="327"/>
          </a:xfrm>
        </p:grpSpPr>
        <p:sp>
          <p:nvSpPr>
            <p:cNvPr id="27668"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7669" name="Rectangle 23"/>
            <p:cNvSpPr>
              <a:spLocks noChangeArrowheads="1"/>
            </p:cNvSpPr>
            <p:nvPr/>
          </p:nvSpPr>
          <p:spPr bwMode="auto">
            <a:xfrm>
              <a:off x="2656" y="3285"/>
              <a:ext cx="11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or No</a:t>
              </a:r>
            </a:p>
          </p:txBody>
        </p:sp>
      </p:grpSp>
      <p:grpSp>
        <p:nvGrpSpPr>
          <p:cNvPr id="5" name="Group 5"/>
          <p:cNvGrpSpPr>
            <a:grpSpLocks/>
          </p:cNvGrpSpPr>
          <p:nvPr/>
        </p:nvGrpSpPr>
        <p:grpSpPr bwMode="auto">
          <a:xfrm>
            <a:off x="7216775" y="2513013"/>
            <a:ext cx="1800225" cy="2882900"/>
            <a:chOff x="4194" y="1993"/>
            <a:chExt cx="1422" cy="2207"/>
          </a:xfrm>
        </p:grpSpPr>
        <p:pic>
          <p:nvPicPr>
            <p:cNvPr id="27666"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7667"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6" name="Group 32"/>
          <p:cNvGrpSpPr>
            <a:grpSpLocks/>
          </p:cNvGrpSpPr>
          <p:nvPr/>
        </p:nvGrpSpPr>
        <p:grpSpPr bwMode="auto">
          <a:xfrm>
            <a:off x="1905000" y="2513013"/>
            <a:ext cx="1800225" cy="2903537"/>
            <a:chOff x="4194" y="1993"/>
            <a:chExt cx="1422" cy="2198"/>
          </a:xfrm>
        </p:grpSpPr>
        <p:pic>
          <p:nvPicPr>
            <p:cNvPr id="27664"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7665"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1216"/>
                                        </p:tgtEl>
                                        <p:attrNameLst>
                                          <p:attrName>style.visibility</p:attrName>
                                        </p:attrNameLst>
                                      </p:cBhvr>
                                      <p:to>
                                        <p:strVal val="visible"/>
                                      </p:to>
                                    </p:set>
                                    <p:anim calcmode="lin" valueType="num">
                                      <p:cBhvr additive="base">
                                        <p:cTn id="7" dur="500" fill="hold"/>
                                        <p:tgtEl>
                                          <p:spTgt spid="51216"/>
                                        </p:tgtEl>
                                        <p:attrNameLst>
                                          <p:attrName>ppt_x</p:attrName>
                                        </p:attrNameLst>
                                      </p:cBhvr>
                                      <p:tavLst>
                                        <p:tav tm="0">
                                          <p:val>
                                            <p:strVal val="1+#ppt_w/2"/>
                                          </p:val>
                                        </p:tav>
                                        <p:tav tm="100000">
                                          <p:val>
                                            <p:strVal val="#ppt_x"/>
                                          </p:val>
                                        </p:tav>
                                      </p:tavLst>
                                    </p:anim>
                                    <p:anim calcmode="lin" valueType="num">
                                      <p:cBhvr additive="base">
                                        <p:cTn id="8" dur="500" fill="hold"/>
                                        <p:tgtEl>
                                          <p:spTgt spid="512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214"/>
                                        </p:tgtEl>
                                        <p:attrNameLst>
                                          <p:attrName>style.visibility</p:attrName>
                                        </p:attrNameLst>
                                      </p:cBhvr>
                                      <p:to>
                                        <p:strVal val="visible"/>
                                      </p:to>
                                    </p:set>
                                    <p:anim calcmode="lin" valueType="num">
                                      <p:cBhvr additive="base">
                                        <p:cTn id="17" dur="500" fill="hold"/>
                                        <p:tgtEl>
                                          <p:spTgt spid="51214"/>
                                        </p:tgtEl>
                                        <p:attrNameLst>
                                          <p:attrName>ppt_x</p:attrName>
                                        </p:attrNameLst>
                                      </p:cBhvr>
                                      <p:tavLst>
                                        <p:tav tm="0">
                                          <p:val>
                                            <p:strVal val="#ppt_x"/>
                                          </p:val>
                                        </p:tav>
                                        <p:tav tm="100000">
                                          <p:val>
                                            <p:strVal val="#ppt_x"/>
                                          </p:val>
                                        </p:tav>
                                      </p:tavLst>
                                    </p:anim>
                                    <p:anim calcmode="lin" valueType="num">
                                      <p:cBhvr additive="base">
                                        <p:cTn id="18"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76838"/>
                                        </p:tgtEl>
                                        <p:attrNameLst>
                                          <p:attrName>style.visibility</p:attrName>
                                        </p:attrNameLst>
                                      </p:cBhvr>
                                      <p:to>
                                        <p:strVal val="visible"/>
                                      </p:to>
                                    </p:set>
                                    <p:anim calcmode="lin" valueType="num">
                                      <p:cBhvr additive="base">
                                        <p:cTn id="33" dur="500" fill="hold"/>
                                        <p:tgtEl>
                                          <p:spTgt spid="376838"/>
                                        </p:tgtEl>
                                        <p:attrNameLst>
                                          <p:attrName>ppt_x</p:attrName>
                                        </p:attrNameLst>
                                      </p:cBhvr>
                                      <p:tavLst>
                                        <p:tav tm="0">
                                          <p:val>
                                            <p:strVal val="0-#ppt_w/2"/>
                                          </p:val>
                                        </p:tav>
                                        <p:tav tm="100000">
                                          <p:val>
                                            <p:strVal val="#ppt_x"/>
                                          </p:val>
                                        </p:tav>
                                      </p:tavLst>
                                    </p:anim>
                                    <p:anim calcmode="lin" valueType="num">
                                      <p:cBhvr additive="base">
                                        <p:cTn id="34" dur="500" fill="hold"/>
                                        <p:tgtEl>
                                          <p:spTgt spid="376838"/>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76871"/>
                                        </p:tgtEl>
                                        <p:attrNameLst>
                                          <p:attrName>style.visibility</p:attrName>
                                        </p:attrNameLst>
                                      </p:cBhvr>
                                      <p:to>
                                        <p:strVal val="visible"/>
                                      </p:to>
                                    </p:set>
                                    <p:anim calcmode="lin" valueType="num">
                                      <p:cBhvr additive="base">
                                        <p:cTn id="37" dur="500" fill="hold"/>
                                        <p:tgtEl>
                                          <p:spTgt spid="376871"/>
                                        </p:tgtEl>
                                        <p:attrNameLst>
                                          <p:attrName>ppt_x</p:attrName>
                                        </p:attrNameLst>
                                      </p:cBhvr>
                                      <p:tavLst>
                                        <p:tav tm="0">
                                          <p:val>
                                            <p:strVal val="0-#ppt_w/2"/>
                                          </p:val>
                                        </p:tav>
                                        <p:tav tm="100000">
                                          <p:val>
                                            <p:strVal val="#ppt_x"/>
                                          </p:val>
                                        </p:tav>
                                      </p:tavLst>
                                    </p:anim>
                                    <p:anim calcmode="lin" valueType="num">
                                      <p:cBhvr additive="base">
                                        <p:cTn id="38"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11"/>
                                        </p:tgtEl>
                                        <p:attrNameLst>
                                          <p:attrName>style.visibility</p:attrName>
                                        </p:attrNameLst>
                                      </p:cBhvr>
                                      <p:to>
                                        <p:strVal val="visible"/>
                                      </p:to>
                                    </p:set>
                                    <p:anim calcmode="lin" valueType="num">
                                      <p:cBhvr additive="base">
                                        <p:cTn id="43" dur="500" fill="hold"/>
                                        <p:tgtEl>
                                          <p:spTgt spid="51211"/>
                                        </p:tgtEl>
                                        <p:attrNameLst>
                                          <p:attrName>ppt_x</p:attrName>
                                        </p:attrNameLst>
                                      </p:cBhvr>
                                      <p:tavLst>
                                        <p:tav tm="0">
                                          <p:val>
                                            <p:strVal val="0-#ppt_w/2"/>
                                          </p:val>
                                        </p:tav>
                                        <p:tav tm="100000">
                                          <p:val>
                                            <p:strVal val="#ppt_x"/>
                                          </p:val>
                                        </p:tav>
                                      </p:tavLst>
                                    </p:anim>
                                    <p:anim calcmode="lin" valueType="num">
                                      <p:cBhvr additive="base">
                                        <p:cTn id="44" dur="500" fill="hold"/>
                                        <p:tgtEl>
                                          <p:spTgt spid="5121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1210"/>
                                        </p:tgtEl>
                                        <p:attrNameLst>
                                          <p:attrName>style.visibility</p:attrName>
                                        </p:attrNameLst>
                                      </p:cBhvr>
                                      <p:to>
                                        <p:strVal val="visible"/>
                                      </p:to>
                                    </p:set>
                                    <p:anim calcmode="lin" valueType="num">
                                      <p:cBhvr additive="base">
                                        <p:cTn id="47" dur="500" fill="hold"/>
                                        <p:tgtEl>
                                          <p:spTgt spid="51210"/>
                                        </p:tgtEl>
                                        <p:attrNameLst>
                                          <p:attrName>ppt_x</p:attrName>
                                        </p:attrNameLst>
                                      </p:cBhvr>
                                      <p:tavLst>
                                        <p:tav tm="0">
                                          <p:val>
                                            <p:strVal val="0-#ppt_w/2"/>
                                          </p:val>
                                        </p:tav>
                                        <p:tav tm="100000">
                                          <p:val>
                                            <p:strVal val="#ppt_x"/>
                                          </p:val>
                                        </p:tav>
                                      </p:tavLst>
                                    </p:anim>
                                    <p:anim calcmode="lin" valueType="num">
                                      <p:cBhvr additive="base">
                                        <p:cTn id="48" dur="500" fill="hold"/>
                                        <p:tgtEl>
                                          <p:spTgt spid="51210"/>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1220"/>
                                        </p:tgtEl>
                                        <p:attrNameLst>
                                          <p:attrName>style.visibility</p:attrName>
                                        </p:attrNameLst>
                                      </p:cBhvr>
                                      <p:to>
                                        <p:strVal val="visible"/>
                                      </p:to>
                                    </p:set>
                                    <p:anim calcmode="lin" valueType="num">
                                      <p:cBhvr additive="base">
                                        <p:cTn id="53" dur="500" fill="hold"/>
                                        <p:tgtEl>
                                          <p:spTgt spid="51220"/>
                                        </p:tgtEl>
                                        <p:attrNameLst>
                                          <p:attrName>ppt_x</p:attrName>
                                        </p:attrNameLst>
                                      </p:cBhvr>
                                      <p:tavLst>
                                        <p:tav tm="0">
                                          <p:val>
                                            <p:strVal val="#ppt_x"/>
                                          </p:val>
                                        </p:tav>
                                        <p:tav tm="100000">
                                          <p:val>
                                            <p:strVal val="#ppt_x"/>
                                          </p:val>
                                        </p:tav>
                                      </p:tavLst>
                                    </p:anim>
                                    <p:anim calcmode="lin" valueType="num">
                                      <p:cBhvr additive="base">
                                        <p:cTn id="54" dur="500" fill="hold"/>
                                        <p:tgtEl>
                                          <p:spTgt spid="51220"/>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1+#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6"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1+#ppt_w/2"/>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51210" grpId="0"/>
      <p:bldP spid="51211" grpId="0" animBg="1"/>
      <p:bldP spid="376871" grpId="0" animBg="1"/>
      <p:bldP spid="4" grpId="0" autoUpdateAnimBg="0"/>
      <p:bldP spid="51214" grpId="0"/>
      <p:bldP spid="51216" grpId="0"/>
      <p:bldP spid="512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28675"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28676" name="Text Box 35"/>
          <p:cNvSpPr txBox="1">
            <a:spLocks noChangeArrowheads="1"/>
          </p:cNvSpPr>
          <p:nvPr/>
        </p:nvSpPr>
        <p:spPr bwMode="auto">
          <a:xfrm>
            <a:off x="4645025" y="1901825"/>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&gt;</a:t>
            </a:r>
          </a:p>
        </p:txBody>
      </p:sp>
      <p:sp>
        <p:nvSpPr>
          <p:cNvPr id="28677"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8678"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28679"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3262" name="Rectangle 14"/>
          <p:cNvSpPr>
            <a:spLocks noChangeArrowheads="1"/>
          </p:cNvSpPr>
          <p:nvPr/>
        </p:nvSpPr>
        <p:spPr bwMode="auto">
          <a:xfrm>
            <a:off x="4572000" y="5589588"/>
            <a:ext cx="443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M halts on some input}</a:t>
            </a:r>
          </a:p>
        </p:txBody>
      </p:sp>
      <p:sp>
        <p:nvSpPr>
          <p:cNvPr id="28681"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3264" name="Rectangle 16"/>
          <p:cNvSpPr>
            <a:spLocks noChangeArrowheads="1"/>
          </p:cNvSpPr>
          <p:nvPr/>
        </p:nvSpPr>
        <p:spPr bwMode="auto">
          <a:xfrm>
            <a:off x="4248150" y="506413"/>
            <a:ext cx="443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M halts on some input}</a:t>
            </a:r>
          </a:p>
        </p:txBody>
      </p:sp>
      <p:grpSp>
        <p:nvGrpSpPr>
          <p:cNvPr id="28683" name="Group 17"/>
          <p:cNvGrpSpPr>
            <a:grpSpLocks/>
          </p:cNvGrpSpPr>
          <p:nvPr/>
        </p:nvGrpSpPr>
        <p:grpSpPr bwMode="auto">
          <a:xfrm>
            <a:off x="1258888" y="1470025"/>
            <a:ext cx="2595562" cy="1385888"/>
            <a:chOff x="793" y="926"/>
            <a:chExt cx="1635" cy="873"/>
          </a:xfrm>
        </p:grpSpPr>
        <p:sp>
          <p:nvSpPr>
            <p:cNvPr id="28694"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28695" name="Rectangle 19"/>
            <p:cNvSpPr>
              <a:spLocks noChangeArrowheads="1"/>
            </p:cNvSpPr>
            <p:nvPr/>
          </p:nvSpPr>
          <p:spPr bwMode="auto">
            <a:xfrm>
              <a:off x="793" y="926"/>
              <a:ext cx="16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 or not</a:t>
              </a:r>
            </a:p>
          </p:txBody>
        </p:sp>
      </p:grpSp>
      <p:sp>
        <p:nvSpPr>
          <p:cNvPr id="28684" name="Text Box 35"/>
          <p:cNvSpPr txBox="1">
            <a:spLocks noChangeArrowheads="1"/>
          </p:cNvSpPr>
          <p:nvPr/>
        </p:nvSpPr>
        <p:spPr bwMode="auto">
          <a:xfrm>
            <a:off x="3708400" y="2276475"/>
            <a:ext cx="2962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a:p>
            <a:pPr algn="l"/>
            <a:r>
              <a:rPr lang="en-US" altLang="en-US" sz="2400"/>
              <a:t> }  </a:t>
            </a:r>
          </a:p>
        </p:txBody>
      </p:sp>
      <p:grpSp>
        <p:nvGrpSpPr>
          <p:cNvPr id="28685" name="Group 21"/>
          <p:cNvGrpSpPr>
            <a:grpSpLocks/>
          </p:cNvGrpSpPr>
          <p:nvPr/>
        </p:nvGrpSpPr>
        <p:grpSpPr bwMode="auto">
          <a:xfrm>
            <a:off x="3968750" y="4783138"/>
            <a:ext cx="2971800" cy="519112"/>
            <a:chOff x="2500" y="3285"/>
            <a:chExt cx="1872" cy="327"/>
          </a:xfrm>
        </p:grpSpPr>
        <p:sp>
          <p:nvSpPr>
            <p:cNvPr id="28692"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28693" name="Rectangle 23"/>
            <p:cNvSpPr>
              <a:spLocks noChangeArrowheads="1"/>
            </p:cNvSpPr>
            <p:nvPr/>
          </p:nvSpPr>
          <p:spPr bwMode="auto">
            <a:xfrm>
              <a:off x="2656" y="3285"/>
              <a:ext cx="11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or No</a:t>
              </a:r>
            </a:p>
          </p:txBody>
        </p:sp>
      </p:grpSp>
      <p:grpSp>
        <p:nvGrpSpPr>
          <p:cNvPr id="28686" name="Group 5"/>
          <p:cNvGrpSpPr>
            <a:grpSpLocks/>
          </p:cNvGrpSpPr>
          <p:nvPr/>
        </p:nvGrpSpPr>
        <p:grpSpPr bwMode="auto">
          <a:xfrm>
            <a:off x="7216775" y="2513013"/>
            <a:ext cx="1800225" cy="2882900"/>
            <a:chOff x="4194" y="1993"/>
            <a:chExt cx="1422" cy="2207"/>
          </a:xfrm>
        </p:grpSpPr>
        <p:pic>
          <p:nvPicPr>
            <p:cNvPr id="28690"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8691"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28687" name="Group 32"/>
          <p:cNvGrpSpPr>
            <a:grpSpLocks/>
          </p:cNvGrpSpPr>
          <p:nvPr/>
        </p:nvGrpSpPr>
        <p:grpSpPr bwMode="auto">
          <a:xfrm>
            <a:off x="1905000" y="2513013"/>
            <a:ext cx="1800225" cy="2903537"/>
            <a:chOff x="4194" y="1993"/>
            <a:chExt cx="1422" cy="2198"/>
          </a:xfrm>
        </p:grpSpPr>
        <p:pic>
          <p:nvPicPr>
            <p:cNvPr id="28688"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28689"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3264"/>
                                        </p:tgtEl>
                                        <p:attrNameLst>
                                          <p:attrName>style.visibility</p:attrName>
                                        </p:attrNameLst>
                                      </p:cBhvr>
                                      <p:to>
                                        <p:strVal val="visible"/>
                                      </p:to>
                                    </p:set>
                                    <p:anim calcmode="lin" valueType="num">
                                      <p:cBhvr additive="base">
                                        <p:cTn id="7" dur="500" fill="hold"/>
                                        <p:tgtEl>
                                          <p:spTgt spid="53264"/>
                                        </p:tgtEl>
                                        <p:attrNameLst>
                                          <p:attrName>ppt_x</p:attrName>
                                        </p:attrNameLst>
                                      </p:cBhvr>
                                      <p:tavLst>
                                        <p:tav tm="0">
                                          <p:val>
                                            <p:strVal val="1+#ppt_w/2"/>
                                          </p:val>
                                        </p:tav>
                                        <p:tav tm="100000">
                                          <p:val>
                                            <p:strVal val="#ppt_x"/>
                                          </p:val>
                                        </p:tav>
                                      </p:tavLst>
                                    </p:anim>
                                    <p:anim calcmode="lin" valueType="num">
                                      <p:cBhvr additive="base">
                                        <p:cTn id="8" dur="500" fill="hold"/>
                                        <p:tgtEl>
                                          <p:spTgt spid="5326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262"/>
                                        </p:tgtEl>
                                        <p:attrNameLst>
                                          <p:attrName>style.visibility</p:attrName>
                                        </p:attrNameLst>
                                      </p:cBhvr>
                                      <p:to>
                                        <p:strVal val="visible"/>
                                      </p:to>
                                    </p:set>
                                    <p:anim calcmode="lin" valueType="num">
                                      <p:cBhvr additive="base">
                                        <p:cTn id="11" dur="500" fill="hold"/>
                                        <p:tgtEl>
                                          <p:spTgt spid="53262"/>
                                        </p:tgtEl>
                                        <p:attrNameLst>
                                          <p:attrName>ppt_x</p:attrName>
                                        </p:attrNameLst>
                                      </p:cBhvr>
                                      <p:tavLst>
                                        <p:tav tm="0">
                                          <p:val>
                                            <p:strVal val="1+#ppt_w/2"/>
                                          </p:val>
                                        </p:tav>
                                        <p:tav tm="100000">
                                          <p:val>
                                            <p:strVal val="#ppt_x"/>
                                          </p:val>
                                        </p:tav>
                                      </p:tavLst>
                                    </p:anim>
                                    <p:anim calcmode="lin" valueType="num">
                                      <p:cBhvr additive="base">
                                        <p:cTn id="12" dur="500" fill="hold"/>
                                        <p:tgtEl>
                                          <p:spTgt spid="532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2" grpId="0"/>
      <p:bldP spid="532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238"/>
            <a:ext cx="93154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pic>
      <p:sp>
        <p:nvSpPr>
          <p:cNvPr id="29699"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4" name="TextBox 3"/>
          <p:cNvSpPr txBox="1">
            <a:spLocks noChangeArrowheads="1"/>
          </p:cNvSpPr>
          <p:nvPr/>
        </p:nvSpPr>
        <p:spPr bwMode="auto">
          <a:xfrm>
            <a:off x="5313363" y="2114550"/>
            <a:ext cx="3529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1800">
                <a:solidFill>
                  <a:schemeClr val="bg2"/>
                </a:solidFill>
              </a:rPr>
              <a:t>Wait until we do  Rice’s Theorem</a:t>
            </a:r>
          </a:p>
        </p:txBody>
      </p:sp>
      <p:sp>
        <p:nvSpPr>
          <p:cNvPr id="5" name="TextBox 4"/>
          <p:cNvSpPr txBox="1">
            <a:spLocks noChangeArrowheads="1"/>
          </p:cNvSpPr>
          <p:nvPr/>
        </p:nvSpPr>
        <p:spPr bwMode="auto">
          <a:xfrm>
            <a:off x="5372100" y="3394075"/>
            <a:ext cx="3529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1800">
                <a:solidFill>
                  <a:schemeClr val="bg2"/>
                </a:solidFill>
              </a:rPr>
              <a:t>Wait until we do  Rice’s Theorem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additive="base">
                                        <p:cTn id="7" dur="500" fill="hold"/>
                                        <p:tgtEl>
                                          <p:spTgt spid="138242"/>
                                        </p:tgtEl>
                                        <p:attrNameLst>
                                          <p:attrName>ppt_x</p:attrName>
                                        </p:attrNameLst>
                                      </p:cBhvr>
                                      <p:tavLst>
                                        <p:tav tm="0">
                                          <p:val>
                                            <p:strVal val="#ppt_x"/>
                                          </p:val>
                                        </p:tav>
                                        <p:tav tm="100000">
                                          <p:val>
                                            <p:strVal val="#ppt_x"/>
                                          </p:val>
                                        </p:tav>
                                      </p:tavLst>
                                    </p:anim>
                                    <p:anim calcmode="lin" valueType="num">
                                      <p:cBhvr additive="base">
                                        <p:cTn id="8" dur="500" fill="hold"/>
                                        <p:tgtEl>
                                          <p:spTgt spid="138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0723"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30724" name="Text Box 35"/>
          <p:cNvSpPr txBox="1">
            <a:spLocks noChangeArrowheads="1"/>
          </p:cNvSpPr>
          <p:nvPr/>
        </p:nvSpPr>
        <p:spPr bwMode="auto">
          <a:xfrm>
            <a:off x="4645025" y="1901825"/>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&gt;</a:t>
            </a:r>
          </a:p>
        </p:txBody>
      </p:sp>
      <p:sp>
        <p:nvSpPr>
          <p:cNvPr id="30725"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0726"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0727"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30728"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grpSp>
        <p:nvGrpSpPr>
          <p:cNvPr id="30729" name="Group 17"/>
          <p:cNvGrpSpPr>
            <a:grpSpLocks/>
          </p:cNvGrpSpPr>
          <p:nvPr/>
        </p:nvGrpSpPr>
        <p:grpSpPr bwMode="auto">
          <a:xfrm>
            <a:off x="1258888" y="1470025"/>
            <a:ext cx="2595562" cy="1385888"/>
            <a:chOff x="793" y="926"/>
            <a:chExt cx="1635" cy="873"/>
          </a:xfrm>
        </p:grpSpPr>
        <p:sp>
          <p:nvSpPr>
            <p:cNvPr id="30748"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0749" name="Rectangle 19"/>
            <p:cNvSpPr>
              <a:spLocks noChangeArrowheads="1"/>
            </p:cNvSpPr>
            <p:nvPr/>
          </p:nvSpPr>
          <p:spPr bwMode="auto">
            <a:xfrm>
              <a:off x="793" y="926"/>
              <a:ext cx="16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 or not</a:t>
              </a:r>
            </a:p>
          </p:txBody>
        </p:sp>
      </p:grpSp>
      <p:sp>
        <p:nvSpPr>
          <p:cNvPr id="30730" name="Text Box 35"/>
          <p:cNvSpPr txBox="1">
            <a:spLocks noChangeArrowheads="1"/>
          </p:cNvSpPr>
          <p:nvPr/>
        </p:nvSpPr>
        <p:spPr bwMode="auto">
          <a:xfrm>
            <a:off x="3708400" y="2276475"/>
            <a:ext cx="2962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a:p>
            <a:pPr algn="l"/>
            <a:r>
              <a:rPr lang="en-US" altLang="en-US" sz="2400"/>
              <a:t>  </a:t>
            </a:r>
          </a:p>
        </p:txBody>
      </p:sp>
      <p:grpSp>
        <p:nvGrpSpPr>
          <p:cNvPr id="30731" name="Group 21"/>
          <p:cNvGrpSpPr>
            <a:grpSpLocks/>
          </p:cNvGrpSpPr>
          <p:nvPr/>
        </p:nvGrpSpPr>
        <p:grpSpPr bwMode="auto">
          <a:xfrm>
            <a:off x="3968750" y="4783138"/>
            <a:ext cx="2971800" cy="519112"/>
            <a:chOff x="2500" y="3285"/>
            <a:chExt cx="1872" cy="327"/>
          </a:xfrm>
        </p:grpSpPr>
        <p:sp>
          <p:nvSpPr>
            <p:cNvPr id="30746"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0747" name="Rectangle 23"/>
            <p:cNvSpPr>
              <a:spLocks noChangeArrowheads="1"/>
            </p:cNvSpPr>
            <p:nvPr/>
          </p:nvSpPr>
          <p:spPr bwMode="auto">
            <a:xfrm>
              <a:off x="2656" y="3285"/>
              <a:ext cx="11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or No</a:t>
              </a:r>
            </a:p>
          </p:txBody>
        </p:sp>
      </p:grpSp>
      <p:grpSp>
        <p:nvGrpSpPr>
          <p:cNvPr id="30732" name="Group 5"/>
          <p:cNvGrpSpPr>
            <a:grpSpLocks/>
          </p:cNvGrpSpPr>
          <p:nvPr/>
        </p:nvGrpSpPr>
        <p:grpSpPr bwMode="auto">
          <a:xfrm>
            <a:off x="7216775" y="2513013"/>
            <a:ext cx="1800225" cy="2882900"/>
            <a:chOff x="4194" y="1993"/>
            <a:chExt cx="1422" cy="2207"/>
          </a:xfrm>
        </p:grpSpPr>
        <p:pic>
          <p:nvPicPr>
            <p:cNvPr id="30744"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0745"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30733" name="Group 32"/>
          <p:cNvGrpSpPr>
            <a:grpSpLocks/>
          </p:cNvGrpSpPr>
          <p:nvPr/>
        </p:nvGrpSpPr>
        <p:grpSpPr bwMode="auto">
          <a:xfrm>
            <a:off x="1905000" y="2513013"/>
            <a:ext cx="1800225" cy="2903537"/>
            <a:chOff x="4194" y="1993"/>
            <a:chExt cx="1422" cy="2198"/>
          </a:xfrm>
        </p:grpSpPr>
        <p:pic>
          <p:nvPicPr>
            <p:cNvPr id="30742"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0743"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24" name="Rectangle 14"/>
          <p:cNvSpPr>
            <a:spLocks noChangeArrowheads="1"/>
          </p:cNvSpPr>
          <p:nvPr/>
        </p:nvSpPr>
        <p:spPr bwMode="auto">
          <a:xfrm>
            <a:off x="4572000" y="5589588"/>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sp>
        <p:nvSpPr>
          <p:cNvPr id="25" name="Rectangle 16"/>
          <p:cNvSpPr>
            <a:spLocks noChangeArrowheads="1"/>
          </p:cNvSpPr>
          <p:nvPr/>
        </p:nvSpPr>
        <p:spPr bwMode="auto">
          <a:xfrm>
            <a:off x="4248150" y="506413"/>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sp>
        <p:nvSpPr>
          <p:cNvPr id="26" name="Rectangle 14"/>
          <p:cNvSpPr>
            <a:spLocks noChangeArrowheads="1"/>
          </p:cNvSpPr>
          <p:nvPr/>
        </p:nvSpPr>
        <p:spPr bwMode="auto">
          <a:xfrm>
            <a:off x="1116013" y="6165850"/>
            <a:ext cx="7431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But now we care about what M(I) outputs when it halts.</a:t>
            </a:r>
          </a:p>
        </p:txBody>
      </p:sp>
      <p:grpSp>
        <p:nvGrpSpPr>
          <p:cNvPr id="30737" name="Group 27"/>
          <p:cNvGrpSpPr>
            <a:grpSpLocks/>
          </p:cNvGrpSpPr>
          <p:nvPr/>
        </p:nvGrpSpPr>
        <p:grpSpPr bwMode="auto">
          <a:xfrm>
            <a:off x="3876675" y="3690938"/>
            <a:ext cx="4572000" cy="1211262"/>
            <a:chOff x="3877321" y="3690806"/>
            <a:chExt cx="4572000" cy="1211999"/>
          </a:xfrm>
        </p:grpSpPr>
        <p:grpSp>
          <p:nvGrpSpPr>
            <p:cNvPr id="30738" name="Group 23"/>
            <p:cNvGrpSpPr>
              <a:grpSpLocks/>
            </p:cNvGrpSpPr>
            <p:nvPr/>
          </p:nvGrpSpPr>
          <p:grpSpPr bwMode="auto">
            <a:xfrm>
              <a:off x="5327816" y="3690806"/>
              <a:ext cx="1332416" cy="530282"/>
              <a:chOff x="5471832" y="2852936"/>
              <a:chExt cx="1332416" cy="530282"/>
            </a:xfrm>
          </p:grpSpPr>
          <p:sp>
            <p:nvSpPr>
              <p:cNvPr id="30740" name="Rectangle 30"/>
              <p:cNvSpPr>
                <a:spLocks noChangeArrowheads="1"/>
              </p:cNvSpPr>
              <p:nvPr/>
            </p:nvSpPr>
            <p:spPr bwMode="auto">
              <a:xfrm>
                <a:off x="5471832" y="2852936"/>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30741" name="Rectangle 31"/>
              <p:cNvSpPr>
                <a:spLocks noChangeArrowheads="1"/>
              </p:cNvSpPr>
              <p:nvPr/>
            </p:nvSpPr>
            <p:spPr bwMode="auto">
              <a:xfrm>
                <a:off x="5482703" y="3013886"/>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sp>
          <p:nvSpPr>
            <p:cNvPr id="30739" name="Rectangle 29"/>
            <p:cNvSpPr>
              <a:spLocks noChangeArrowheads="1"/>
            </p:cNvSpPr>
            <p:nvPr/>
          </p:nvSpPr>
          <p:spPr bwMode="auto">
            <a:xfrm>
              <a:off x="3877321" y="4071808"/>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Halt and accept</a:t>
              </a:r>
            </a:p>
            <a:p>
              <a:pPr algn="l"/>
              <a:r>
                <a:rPr lang="en-US" altLang="en-US" sz="2400"/>
                <a:t> }  </a:t>
              </a:r>
              <a:endParaRPr lang="en-CA"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684213" y="1022350"/>
            <a:ext cx="6692900" cy="2976563"/>
          </a:xfrm>
          <a:prstGeom prst="wedgeRoundRectCallout">
            <a:avLst>
              <a:gd name="adj1" fmla="val 61546"/>
              <a:gd name="adj2" fmla="val 48000"/>
              <a:gd name="adj3" fmla="val 16667"/>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latin typeface="Arial Rounded MT Bold" pitchFamily="34" charset="0"/>
              </a:rPr>
              <a:t>Now that we have established that the Halting Problem is undecidable, we can use it for a jumping off point for more “natural” undecidability results.</a:t>
            </a:r>
          </a:p>
        </p:txBody>
      </p:sp>
      <p:grpSp>
        <p:nvGrpSpPr>
          <p:cNvPr id="4099" name="Group 3"/>
          <p:cNvGrpSpPr>
            <a:grpSpLocks/>
          </p:cNvGrpSpPr>
          <p:nvPr/>
        </p:nvGrpSpPr>
        <p:grpSpPr bwMode="auto">
          <a:xfrm flipH="1">
            <a:off x="7483475" y="3119438"/>
            <a:ext cx="1660525" cy="3743325"/>
            <a:chOff x="864" y="465"/>
            <a:chExt cx="1046" cy="2358"/>
          </a:xfrm>
        </p:grpSpPr>
        <p:grpSp>
          <p:nvGrpSpPr>
            <p:cNvPr id="4101" name="Group 4"/>
            <p:cNvGrpSpPr>
              <a:grpSpLocks/>
            </p:cNvGrpSpPr>
            <p:nvPr/>
          </p:nvGrpSpPr>
          <p:grpSpPr bwMode="auto">
            <a:xfrm>
              <a:off x="864" y="465"/>
              <a:ext cx="1008" cy="2319"/>
              <a:chOff x="587" y="528"/>
              <a:chExt cx="1008" cy="2319"/>
            </a:xfrm>
          </p:grpSpPr>
          <p:grpSp>
            <p:nvGrpSpPr>
              <p:cNvPr id="4104" name="Group 5"/>
              <p:cNvGrpSpPr>
                <a:grpSpLocks/>
              </p:cNvGrpSpPr>
              <p:nvPr/>
            </p:nvGrpSpPr>
            <p:grpSpPr bwMode="auto">
              <a:xfrm>
                <a:off x="587" y="528"/>
                <a:ext cx="1008" cy="2319"/>
                <a:chOff x="587" y="528"/>
                <a:chExt cx="1008" cy="2319"/>
              </a:xfrm>
            </p:grpSpPr>
            <p:grpSp>
              <p:nvGrpSpPr>
                <p:cNvPr id="4106" name="Group 6"/>
                <p:cNvGrpSpPr>
                  <a:grpSpLocks/>
                </p:cNvGrpSpPr>
                <p:nvPr/>
              </p:nvGrpSpPr>
              <p:grpSpPr bwMode="auto">
                <a:xfrm>
                  <a:off x="587" y="528"/>
                  <a:ext cx="1008" cy="2319"/>
                  <a:chOff x="1151" y="1104"/>
                  <a:chExt cx="686" cy="1741"/>
                </a:xfrm>
              </p:grpSpPr>
              <p:sp>
                <p:nvSpPr>
                  <p:cNvPr id="4113" name="Freeform 7"/>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Freeform 8"/>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9"/>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10"/>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11"/>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12"/>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19" name="Group 13"/>
                  <p:cNvGrpSpPr>
                    <a:grpSpLocks/>
                  </p:cNvGrpSpPr>
                  <p:nvPr/>
                </p:nvGrpSpPr>
                <p:grpSpPr bwMode="auto">
                  <a:xfrm flipH="1">
                    <a:off x="1212" y="1104"/>
                    <a:ext cx="277" cy="235"/>
                    <a:chOff x="1590" y="1104"/>
                    <a:chExt cx="277" cy="235"/>
                  </a:xfrm>
                </p:grpSpPr>
                <p:sp>
                  <p:nvSpPr>
                    <p:cNvPr id="4120" name="Freeform 14"/>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15"/>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16"/>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17"/>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107" name="Group 18"/>
                <p:cNvGrpSpPr>
                  <a:grpSpLocks/>
                </p:cNvGrpSpPr>
                <p:nvPr/>
              </p:nvGrpSpPr>
              <p:grpSpPr bwMode="auto">
                <a:xfrm rot="4286940" flipH="1">
                  <a:off x="1038" y="766"/>
                  <a:ext cx="141" cy="50"/>
                  <a:chOff x="4032" y="2817"/>
                  <a:chExt cx="417" cy="635"/>
                </a:xfrm>
              </p:grpSpPr>
              <p:sp>
                <p:nvSpPr>
                  <p:cNvPr id="4111" name="Oval 19"/>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4112" name="Oval 20"/>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4108" name="Group 21"/>
                <p:cNvGrpSpPr>
                  <a:grpSpLocks/>
                </p:cNvGrpSpPr>
                <p:nvPr/>
              </p:nvGrpSpPr>
              <p:grpSpPr bwMode="auto">
                <a:xfrm rot="4286940" flipH="1">
                  <a:off x="962" y="766"/>
                  <a:ext cx="141" cy="50"/>
                  <a:chOff x="4032" y="2817"/>
                  <a:chExt cx="417" cy="635"/>
                </a:xfrm>
              </p:grpSpPr>
              <p:sp>
                <p:nvSpPr>
                  <p:cNvPr id="4109" name="Oval 22"/>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4110" name="Oval 23"/>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sp>
            <p:nvSpPr>
              <p:cNvPr id="4105" name="Oval 24"/>
              <p:cNvSpPr>
                <a:spLocks noChangeArrowheads="1"/>
              </p:cNvSpPr>
              <p:nvPr/>
            </p:nvSpPr>
            <p:spPr bwMode="auto">
              <a:xfrm>
                <a:off x="1098" y="1008"/>
                <a:ext cx="198" cy="7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2400">
                  <a:latin typeface="Arial Rounded MT Bold" pitchFamily="34" charset="0"/>
                </a:endParaRPr>
              </a:p>
            </p:txBody>
          </p:sp>
        </p:grpSp>
        <p:sp>
          <p:nvSpPr>
            <p:cNvPr id="4102" name="Freeform 25"/>
            <p:cNvSpPr>
              <a:spLocks noChangeAspect="1"/>
            </p:cNvSpPr>
            <p:nvPr/>
          </p:nvSpPr>
          <p:spPr bwMode="auto">
            <a:xfrm>
              <a:off x="1153" y="2448"/>
              <a:ext cx="446" cy="375"/>
            </a:xfrm>
            <a:custGeom>
              <a:avLst/>
              <a:gdLst>
                <a:gd name="T0" fmla="*/ 194 w 446"/>
                <a:gd name="T1" fmla="*/ 93 h 375"/>
                <a:gd name="T2" fmla="*/ 183 w 446"/>
                <a:gd name="T3" fmla="*/ 57 h 375"/>
                <a:gd name="T4" fmla="*/ 164 w 446"/>
                <a:gd name="T5" fmla="*/ 22 h 375"/>
                <a:gd name="T6" fmla="*/ 131 w 446"/>
                <a:gd name="T7" fmla="*/ 0 h 375"/>
                <a:gd name="T8" fmla="*/ 93 w 446"/>
                <a:gd name="T9" fmla="*/ 0 h 375"/>
                <a:gd name="T10" fmla="*/ 54 w 446"/>
                <a:gd name="T11" fmla="*/ 13 h 375"/>
                <a:gd name="T12" fmla="*/ 2 w 446"/>
                <a:gd name="T13" fmla="*/ 57 h 375"/>
                <a:gd name="T14" fmla="*/ 0 w 446"/>
                <a:gd name="T15" fmla="*/ 79 h 375"/>
                <a:gd name="T16" fmla="*/ 16 w 446"/>
                <a:gd name="T17" fmla="*/ 115 h 375"/>
                <a:gd name="T18" fmla="*/ 68 w 446"/>
                <a:gd name="T19" fmla="*/ 159 h 375"/>
                <a:gd name="T20" fmla="*/ 68 w 446"/>
                <a:gd name="T21" fmla="*/ 177 h 375"/>
                <a:gd name="T22" fmla="*/ 46 w 446"/>
                <a:gd name="T23" fmla="*/ 203 h 375"/>
                <a:gd name="T24" fmla="*/ 49 w 446"/>
                <a:gd name="T25" fmla="*/ 225 h 375"/>
                <a:gd name="T26" fmla="*/ 63 w 446"/>
                <a:gd name="T27" fmla="*/ 234 h 375"/>
                <a:gd name="T28" fmla="*/ 80 w 446"/>
                <a:gd name="T29" fmla="*/ 243 h 375"/>
                <a:gd name="T30" fmla="*/ 80 w 446"/>
                <a:gd name="T31" fmla="*/ 265 h 375"/>
                <a:gd name="T32" fmla="*/ 52 w 446"/>
                <a:gd name="T33" fmla="*/ 305 h 375"/>
                <a:gd name="T34" fmla="*/ 54 w 446"/>
                <a:gd name="T35" fmla="*/ 322 h 375"/>
                <a:gd name="T36" fmla="*/ 82 w 446"/>
                <a:gd name="T37" fmla="*/ 344 h 375"/>
                <a:gd name="T38" fmla="*/ 123 w 446"/>
                <a:gd name="T39" fmla="*/ 327 h 375"/>
                <a:gd name="T40" fmla="*/ 142 w 446"/>
                <a:gd name="T41" fmla="*/ 331 h 375"/>
                <a:gd name="T42" fmla="*/ 189 w 446"/>
                <a:gd name="T43" fmla="*/ 340 h 375"/>
                <a:gd name="T44" fmla="*/ 232 w 446"/>
                <a:gd name="T45" fmla="*/ 366 h 375"/>
                <a:gd name="T46" fmla="*/ 259 w 446"/>
                <a:gd name="T47" fmla="*/ 375 h 375"/>
                <a:gd name="T48" fmla="*/ 355 w 446"/>
                <a:gd name="T49" fmla="*/ 356 h 375"/>
                <a:gd name="T50" fmla="*/ 446 w 446"/>
                <a:gd name="T51" fmla="*/ 273 h 375"/>
                <a:gd name="T52" fmla="*/ 408 w 446"/>
                <a:gd name="T53" fmla="*/ 349 h 375"/>
                <a:gd name="T54" fmla="*/ 325 w 446"/>
                <a:gd name="T55" fmla="*/ 364 h 375"/>
                <a:gd name="T56" fmla="*/ 431 w 446"/>
                <a:gd name="T57" fmla="*/ 303 h 375"/>
                <a:gd name="T58" fmla="*/ 393 w 446"/>
                <a:gd name="T59" fmla="*/ 273 h 375"/>
                <a:gd name="T60" fmla="*/ 281 w 446"/>
                <a:gd name="T61" fmla="*/ 260 h 375"/>
                <a:gd name="T62" fmla="*/ 197 w 446"/>
                <a:gd name="T63" fmla="*/ 247 h 375"/>
                <a:gd name="T64" fmla="*/ 153 w 446"/>
                <a:gd name="T65" fmla="*/ 238 h 375"/>
                <a:gd name="T66" fmla="*/ 161 w 446"/>
                <a:gd name="T67" fmla="*/ 221 h 375"/>
                <a:gd name="T68" fmla="*/ 186 w 446"/>
                <a:gd name="T69" fmla="*/ 199 h 375"/>
                <a:gd name="T70" fmla="*/ 180 w 446"/>
                <a:gd name="T71" fmla="*/ 172 h 375"/>
                <a:gd name="T72" fmla="*/ 156 w 446"/>
                <a:gd name="T73" fmla="*/ 146 h 375"/>
                <a:gd name="T74" fmla="*/ 156 w 446"/>
                <a:gd name="T75" fmla="*/ 124 h 375"/>
                <a:gd name="T76" fmla="*/ 169 w 446"/>
                <a:gd name="T77" fmla="*/ 75 h 375"/>
                <a:gd name="T78" fmla="*/ 147 w 446"/>
                <a:gd name="T79" fmla="*/ 16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 name="Freeform 26"/>
            <p:cNvSpPr>
              <a:spLocks/>
            </p:cNvSpPr>
            <p:nvPr/>
          </p:nvSpPr>
          <p:spPr bwMode="auto">
            <a:xfrm>
              <a:off x="1440" y="2304"/>
              <a:ext cx="470" cy="320"/>
            </a:xfrm>
            <a:custGeom>
              <a:avLst/>
              <a:gdLst>
                <a:gd name="T0" fmla="*/ 88 w 470"/>
                <a:gd name="T1" fmla="*/ 0 h 320"/>
                <a:gd name="T2" fmla="*/ 48 w 470"/>
                <a:gd name="T3" fmla="*/ 9 h 320"/>
                <a:gd name="T4" fmla="*/ 13 w 470"/>
                <a:gd name="T5" fmla="*/ 77 h 320"/>
                <a:gd name="T6" fmla="*/ 0 w 470"/>
                <a:gd name="T7" fmla="*/ 133 h 320"/>
                <a:gd name="T8" fmla="*/ 8 w 470"/>
                <a:gd name="T9" fmla="*/ 133 h 320"/>
                <a:gd name="T10" fmla="*/ 19 w 470"/>
                <a:gd name="T11" fmla="*/ 124 h 320"/>
                <a:gd name="T12" fmla="*/ 31 w 470"/>
                <a:gd name="T13" fmla="*/ 133 h 320"/>
                <a:gd name="T14" fmla="*/ 25 w 470"/>
                <a:gd name="T15" fmla="*/ 152 h 320"/>
                <a:gd name="T16" fmla="*/ 17 w 470"/>
                <a:gd name="T17" fmla="*/ 181 h 320"/>
                <a:gd name="T18" fmla="*/ 23 w 470"/>
                <a:gd name="T19" fmla="*/ 206 h 320"/>
                <a:gd name="T20" fmla="*/ 35 w 470"/>
                <a:gd name="T21" fmla="*/ 200 h 320"/>
                <a:gd name="T22" fmla="*/ 40 w 470"/>
                <a:gd name="T23" fmla="*/ 220 h 320"/>
                <a:gd name="T24" fmla="*/ 35 w 470"/>
                <a:gd name="T25" fmla="*/ 253 h 320"/>
                <a:gd name="T26" fmla="*/ 40 w 470"/>
                <a:gd name="T27" fmla="*/ 301 h 320"/>
                <a:gd name="T28" fmla="*/ 48 w 470"/>
                <a:gd name="T29" fmla="*/ 320 h 320"/>
                <a:gd name="T30" fmla="*/ 65 w 470"/>
                <a:gd name="T31" fmla="*/ 320 h 320"/>
                <a:gd name="T32" fmla="*/ 88 w 470"/>
                <a:gd name="T33" fmla="*/ 306 h 320"/>
                <a:gd name="T34" fmla="*/ 103 w 470"/>
                <a:gd name="T35" fmla="*/ 301 h 320"/>
                <a:gd name="T36" fmla="*/ 111 w 470"/>
                <a:gd name="T37" fmla="*/ 291 h 320"/>
                <a:gd name="T38" fmla="*/ 132 w 470"/>
                <a:gd name="T39" fmla="*/ 282 h 320"/>
                <a:gd name="T40" fmla="*/ 178 w 470"/>
                <a:gd name="T41" fmla="*/ 291 h 320"/>
                <a:gd name="T42" fmla="*/ 195 w 470"/>
                <a:gd name="T43" fmla="*/ 301 h 320"/>
                <a:gd name="T44" fmla="*/ 204 w 470"/>
                <a:gd name="T45" fmla="*/ 277 h 320"/>
                <a:gd name="T46" fmla="*/ 394 w 470"/>
                <a:gd name="T47" fmla="*/ 264 h 320"/>
                <a:gd name="T48" fmla="*/ 470 w 470"/>
                <a:gd name="T49" fmla="*/ 219 h 320"/>
                <a:gd name="T50" fmla="*/ 341 w 470"/>
                <a:gd name="T51" fmla="*/ 205 h 320"/>
                <a:gd name="T52" fmla="*/ 265 w 470"/>
                <a:gd name="T53" fmla="*/ 205 h 320"/>
                <a:gd name="T54" fmla="*/ 197 w 470"/>
                <a:gd name="T55" fmla="*/ 205 h 320"/>
                <a:gd name="T56" fmla="*/ 181 w 470"/>
                <a:gd name="T57" fmla="*/ 177 h 320"/>
                <a:gd name="T58" fmla="*/ 135 w 470"/>
                <a:gd name="T59" fmla="*/ 177 h 320"/>
                <a:gd name="T60" fmla="*/ 120 w 470"/>
                <a:gd name="T61" fmla="*/ 172 h 320"/>
                <a:gd name="T62" fmla="*/ 101 w 470"/>
                <a:gd name="T63" fmla="*/ 162 h 320"/>
                <a:gd name="T64" fmla="*/ 94 w 470"/>
                <a:gd name="T65" fmla="*/ 143 h 320"/>
                <a:gd name="T66" fmla="*/ 97 w 470"/>
                <a:gd name="T67" fmla="*/ 124 h 320"/>
                <a:gd name="T68" fmla="*/ 93 w 470"/>
                <a:gd name="T69" fmla="*/ 106 h 320"/>
                <a:gd name="T70" fmla="*/ 84 w 470"/>
                <a:gd name="T71" fmla="*/ 91 h 320"/>
                <a:gd name="T72" fmla="*/ 90 w 470"/>
                <a:gd name="T73" fmla="*/ 67 h 320"/>
                <a:gd name="T74" fmla="*/ 107 w 470"/>
                <a:gd name="T75" fmla="*/ 52 h 320"/>
                <a:gd name="T76" fmla="*/ 105 w 470"/>
                <a:gd name="T77" fmla="*/ 29 h 320"/>
                <a:gd name="T78" fmla="*/ 88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0"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1747"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31748" name="Text Box 35"/>
          <p:cNvSpPr txBox="1">
            <a:spLocks noChangeArrowheads="1"/>
          </p:cNvSpPr>
          <p:nvPr/>
        </p:nvSpPr>
        <p:spPr bwMode="auto">
          <a:xfrm>
            <a:off x="4645025" y="1901825"/>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&gt;</a:t>
            </a:r>
          </a:p>
        </p:txBody>
      </p:sp>
      <p:sp>
        <p:nvSpPr>
          <p:cNvPr id="31749"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1750"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1751"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31752" name="Rectangle 14"/>
          <p:cNvSpPr>
            <a:spLocks noChangeArrowheads="1"/>
          </p:cNvSpPr>
          <p:nvPr/>
        </p:nvSpPr>
        <p:spPr bwMode="auto">
          <a:xfrm>
            <a:off x="4572000" y="5589588"/>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sp>
        <p:nvSpPr>
          <p:cNvPr id="31753"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31754" name="Rectangle 16"/>
          <p:cNvSpPr>
            <a:spLocks noChangeArrowheads="1"/>
          </p:cNvSpPr>
          <p:nvPr/>
        </p:nvSpPr>
        <p:spPr bwMode="auto">
          <a:xfrm>
            <a:off x="4248150" y="506413"/>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grpSp>
        <p:nvGrpSpPr>
          <p:cNvPr id="2" name="Group 17"/>
          <p:cNvGrpSpPr>
            <a:grpSpLocks/>
          </p:cNvGrpSpPr>
          <p:nvPr/>
        </p:nvGrpSpPr>
        <p:grpSpPr bwMode="auto">
          <a:xfrm>
            <a:off x="1258888" y="1470025"/>
            <a:ext cx="1793875" cy="1385888"/>
            <a:chOff x="793" y="926"/>
            <a:chExt cx="1130" cy="873"/>
          </a:xfrm>
        </p:grpSpPr>
        <p:sp>
          <p:nvSpPr>
            <p:cNvPr id="31771"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1772" name="Rectangle 19"/>
            <p:cNvSpPr>
              <a:spLocks noChangeArrowheads="1"/>
            </p:cNvSpPr>
            <p:nvPr/>
          </p:nvSpPr>
          <p:spPr bwMode="auto">
            <a:xfrm>
              <a:off x="793" y="926"/>
              <a:ext cx="113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a:t>
              </a:r>
            </a:p>
          </p:txBody>
        </p:sp>
      </p:grpSp>
      <p:grpSp>
        <p:nvGrpSpPr>
          <p:cNvPr id="3" name="Group 21"/>
          <p:cNvGrpSpPr>
            <a:grpSpLocks/>
          </p:cNvGrpSpPr>
          <p:nvPr/>
        </p:nvGrpSpPr>
        <p:grpSpPr bwMode="auto">
          <a:xfrm>
            <a:off x="3968750" y="4783138"/>
            <a:ext cx="3551238" cy="830262"/>
            <a:chOff x="2500" y="3285"/>
            <a:chExt cx="2237" cy="523"/>
          </a:xfrm>
        </p:grpSpPr>
        <p:sp>
          <p:nvSpPr>
            <p:cNvPr id="31769"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1770" name="Rectangle 23"/>
            <p:cNvSpPr>
              <a:spLocks noChangeArrowheads="1"/>
            </p:cNvSpPr>
            <p:nvPr/>
          </p:nvSpPr>
          <p:spPr bwMode="auto">
            <a:xfrm>
              <a:off x="2656" y="3285"/>
              <a:ext cx="208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L(M</a:t>
              </a:r>
              <a:r>
                <a:rPr lang="en-US" altLang="en-US" sz="2400" baseline="-25000"/>
                <a:t>I</a:t>
              </a:r>
              <a:r>
                <a:rPr lang="en-US" altLang="en-US" sz="2400"/>
                <a:t>) = {everything} </a:t>
              </a:r>
            </a:p>
            <a:p>
              <a:pPr algn="l"/>
              <a:r>
                <a:rPr lang="en-US" altLang="en-US" sz="2400"/>
                <a:t>Yes , L(M</a:t>
              </a:r>
              <a:r>
                <a:rPr lang="en-US" altLang="en-US" sz="2400" baseline="-25000"/>
                <a:t>I</a:t>
              </a:r>
              <a:r>
                <a:rPr lang="en-US" altLang="en-US" sz="2400"/>
                <a:t>) is regular</a:t>
              </a:r>
            </a:p>
          </p:txBody>
        </p:sp>
      </p:grpSp>
      <p:grpSp>
        <p:nvGrpSpPr>
          <p:cNvPr id="31757" name="Group 5"/>
          <p:cNvGrpSpPr>
            <a:grpSpLocks/>
          </p:cNvGrpSpPr>
          <p:nvPr/>
        </p:nvGrpSpPr>
        <p:grpSpPr bwMode="auto">
          <a:xfrm>
            <a:off x="7216775" y="2513013"/>
            <a:ext cx="1800225" cy="2882900"/>
            <a:chOff x="4194" y="1993"/>
            <a:chExt cx="1422" cy="2207"/>
          </a:xfrm>
        </p:grpSpPr>
        <p:pic>
          <p:nvPicPr>
            <p:cNvPr id="31767"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1768"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31758" name="Group 32"/>
          <p:cNvGrpSpPr>
            <a:grpSpLocks/>
          </p:cNvGrpSpPr>
          <p:nvPr/>
        </p:nvGrpSpPr>
        <p:grpSpPr bwMode="auto">
          <a:xfrm>
            <a:off x="1905000" y="2513013"/>
            <a:ext cx="1800225" cy="2903537"/>
            <a:chOff x="4194" y="1993"/>
            <a:chExt cx="1422" cy="2198"/>
          </a:xfrm>
        </p:grpSpPr>
        <p:pic>
          <p:nvPicPr>
            <p:cNvPr id="31765"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1766"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31759" name="Text Box 35"/>
          <p:cNvSpPr txBox="1">
            <a:spLocks noChangeArrowheads="1"/>
          </p:cNvSpPr>
          <p:nvPr/>
        </p:nvSpPr>
        <p:spPr bwMode="auto">
          <a:xfrm>
            <a:off x="3708400" y="2282825"/>
            <a:ext cx="29622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p:txBody>
      </p:sp>
      <p:grpSp>
        <p:nvGrpSpPr>
          <p:cNvPr id="31760" name="Group 28"/>
          <p:cNvGrpSpPr>
            <a:grpSpLocks/>
          </p:cNvGrpSpPr>
          <p:nvPr/>
        </p:nvGrpSpPr>
        <p:grpSpPr bwMode="auto">
          <a:xfrm>
            <a:off x="3876675" y="3690938"/>
            <a:ext cx="4572000" cy="1211262"/>
            <a:chOff x="3877321" y="3690806"/>
            <a:chExt cx="4572000" cy="1211999"/>
          </a:xfrm>
        </p:grpSpPr>
        <p:grpSp>
          <p:nvGrpSpPr>
            <p:cNvPr id="31761" name="Group 23"/>
            <p:cNvGrpSpPr>
              <a:grpSpLocks/>
            </p:cNvGrpSpPr>
            <p:nvPr/>
          </p:nvGrpSpPr>
          <p:grpSpPr bwMode="auto">
            <a:xfrm>
              <a:off x="5327816" y="3690806"/>
              <a:ext cx="1332416" cy="530282"/>
              <a:chOff x="5471832" y="2852936"/>
              <a:chExt cx="1332416" cy="530282"/>
            </a:xfrm>
          </p:grpSpPr>
          <p:sp>
            <p:nvSpPr>
              <p:cNvPr id="31763" name="Rectangle 24"/>
              <p:cNvSpPr>
                <a:spLocks noChangeArrowheads="1"/>
              </p:cNvSpPr>
              <p:nvPr/>
            </p:nvSpPr>
            <p:spPr bwMode="auto">
              <a:xfrm>
                <a:off x="5471832" y="2852936"/>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31764" name="Rectangle 25"/>
              <p:cNvSpPr>
                <a:spLocks noChangeArrowheads="1"/>
              </p:cNvSpPr>
              <p:nvPr/>
            </p:nvSpPr>
            <p:spPr bwMode="auto">
              <a:xfrm>
                <a:off x="5482703" y="3013886"/>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sp>
          <p:nvSpPr>
            <p:cNvPr id="31762" name="Rectangle 27"/>
            <p:cNvSpPr>
              <a:spLocks noChangeArrowheads="1"/>
            </p:cNvSpPr>
            <p:nvPr/>
          </p:nvSpPr>
          <p:spPr bwMode="auto">
            <a:xfrm>
              <a:off x="3877321" y="4071808"/>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Halt and accept</a:t>
              </a:r>
            </a:p>
            <a:p>
              <a:pPr algn="l"/>
              <a:r>
                <a:rPr lang="en-US" altLang="en-US" sz="2400"/>
                <a:t> }  </a:t>
              </a:r>
              <a:endParaRPr lang="en-CA"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2771"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32772" name="Text Box 35"/>
          <p:cNvSpPr txBox="1">
            <a:spLocks noChangeArrowheads="1"/>
          </p:cNvSpPr>
          <p:nvPr/>
        </p:nvSpPr>
        <p:spPr bwMode="auto">
          <a:xfrm>
            <a:off x="4645025" y="1901825"/>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&gt;</a:t>
            </a:r>
          </a:p>
        </p:txBody>
      </p:sp>
      <p:sp>
        <p:nvSpPr>
          <p:cNvPr id="32773"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2774"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2775"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32776" name="Rectangle 14"/>
          <p:cNvSpPr>
            <a:spLocks noChangeArrowheads="1"/>
          </p:cNvSpPr>
          <p:nvPr/>
        </p:nvSpPr>
        <p:spPr bwMode="auto">
          <a:xfrm>
            <a:off x="4572000" y="5589588"/>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sp>
        <p:nvSpPr>
          <p:cNvPr id="32777"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32778" name="Rectangle 16"/>
          <p:cNvSpPr>
            <a:spLocks noChangeArrowheads="1"/>
          </p:cNvSpPr>
          <p:nvPr/>
        </p:nvSpPr>
        <p:spPr bwMode="auto">
          <a:xfrm>
            <a:off x="4248150" y="506413"/>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grpSp>
        <p:nvGrpSpPr>
          <p:cNvPr id="2" name="Group 17"/>
          <p:cNvGrpSpPr>
            <a:grpSpLocks/>
          </p:cNvGrpSpPr>
          <p:nvPr/>
        </p:nvGrpSpPr>
        <p:grpSpPr bwMode="auto">
          <a:xfrm>
            <a:off x="1258888" y="1470025"/>
            <a:ext cx="2784475" cy="1385888"/>
            <a:chOff x="793" y="926"/>
            <a:chExt cx="1754" cy="873"/>
          </a:xfrm>
        </p:grpSpPr>
        <p:sp>
          <p:nvSpPr>
            <p:cNvPr id="32796"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2797" name="Rectangle 19"/>
            <p:cNvSpPr>
              <a:spLocks noChangeArrowheads="1"/>
            </p:cNvSpPr>
            <p:nvPr/>
          </p:nvSpPr>
          <p:spPr bwMode="auto">
            <a:xfrm>
              <a:off x="793" y="926"/>
              <a:ext cx="175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does not halt</a:t>
              </a:r>
            </a:p>
          </p:txBody>
        </p:sp>
      </p:grpSp>
      <p:grpSp>
        <p:nvGrpSpPr>
          <p:cNvPr id="3" name="Group 21"/>
          <p:cNvGrpSpPr>
            <a:grpSpLocks/>
          </p:cNvGrpSpPr>
          <p:nvPr/>
        </p:nvGrpSpPr>
        <p:grpSpPr bwMode="auto">
          <a:xfrm>
            <a:off x="3968750" y="4783138"/>
            <a:ext cx="3368675" cy="830262"/>
            <a:chOff x="2500" y="3285"/>
            <a:chExt cx="2122" cy="523"/>
          </a:xfrm>
        </p:grpSpPr>
        <p:sp>
          <p:nvSpPr>
            <p:cNvPr id="32794"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2795" name="Rectangle 23"/>
            <p:cNvSpPr>
              <a:spLocks noChangeArrowheads="1"/>
            </p:cNvSpPr>
            <p:nvPr/>
          </p:nvSpPr>
          <p:spPr bwMode="auto">
            <a:xfrm>
              <a:off x="2656" y="3285"/>
              <a:ext cx="19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L(M</a:t>
              </a:r>
              <a:r>
                <a:rPr lang="en-US" altLang="en-US" sz="2400" baseline="-25000"/>
                <a:t>I</a:t>
              </a:r>
              <a:r>
                <a:rPr lang="en-US" altLang="en-US" sz="2400"/>
                <a:t>) = {nothing}</a:t>
              </a:r>
            </a:p>
            <a:p>
              <a:pPr algn="l"/>
              <a:r>
                <a:rPr lang="en-US" altLang="en-US" sz="2400"/>
                <a:t>Yes, L(M</a:t>
              </a:r>
              <a:r>
                <a:rPr lang="en-US" altLang="en-US" sz="2400" baseline="-25000"/>
                <a:t>I</a:t>
              </a:r>
              <a:r>
                <a:rPr lang="en-US" altLang="en-US" sz="2400"/>
                <a:t>) is regular</a:t>
              </a:r>
            </a:p>
          </p:txBody>
        </p:sp>
      </p:grpSp>
      <p:grpSp>
        <p:nvGrpSpPr>
          <p:cNvPr id="32781" name="Group 5"/>
          <p:cNvGrpSpPr>
            <a:grpSpLocks/>
          </p:cNvGrpSpPr>
          <p:nvPr/>
        </p:nvGrpSpPr>
        <p:grpSpPr bwMode="auto">
          <a:xfrm>
            <a:off x="7216775" y="2513013"/>
            <a:ext cx="1800225" cy="2882900"/>
            <a:chOff x="4194" y="1993"/>
            <a:chExt cx="1422" cy="2207"/>
          </a:xfrm>
        </p:grpSpPr>
        <p:pic>
          <p:nvPicPr>
            <p:cNvPr id="32792"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2793"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32782" name="Group 32"/>
          <p:cNvGrpSpPr>
            <a:grpSpLocks/>
          </p:cNvGrpSpPr>
          <p:nvPr/>
        </p:nvGrpSpPr>
        <p:grpSpPr bwMode="auto">
          <a:xfrm>
            <a:off x="1905000" y="2513013"/>
            <a:ext cx="1800225" cy="2903537"/>
            <a:chOff x="4194" y="1993"/>
            <a:chExt cx="1422" cy="2198"/>
          </a:xfrm>
        </p:grpSpPr>
        <p:pic>
          <p:nvPicPr>
            <p:cNvPr id="32790"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2791"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grpSp>
        <p:nvGrpSpPr>
          <p:cNvPr id="6" name="Group 30"/>
          <p:cNvGrpSpPr>
            <a:grpSpLocks/>
          </p:cNvGrpSpPr>
          <p:nvPr/>
        </p:nvGrpSpPr>
        <p:grpSpPr bwMode="auto">
          <a:xfrm>
            <a:off x="3968750" y="1901825"/>
            <a:ext cx="2339975" cy="2535238"/>
            <a:chOff x="3968751" y="1901824"/>
            <a:chExt cx="2339826" cy="2535288"/>
          </a:xfrm>
        </p:grpSpPr>
        <p:cxnSp>
          <p:nvCxnSpPr>
            <p:cNvPr id="32788" name="Straight Connector 26"/>
            <p:cNvCxnSpPr>
              <a:cxnSpLocks noChangeShapeType="1"/>
            </p:cNvCxnSpPr>
            <p:nvPr/>
          </p:nvCxnSpPr>
          <p:spPr bwMode="auto">
            <a:xfrm rot="5400000" flipH="1" flipV="1">
              <a:off x="3794820" y="2075756"/>
              <a:ext cx="2535287" cy="2187426"/>
            </a:xfrm>
            <a:prstGeom prst="line">
              <a:avLst/>
            </a:prstGeom>
            <a:noFill/>
            <a:ln w="127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32789" name="Straight Connector 29"/>
            <p:cNvCxnSpPr>
              <a:cxnSpLocks noChangeShapeType="1"/>
            </p:cNvCxnSpPr>
            <p:nvPr/>
          </p:nvCxnSpPr>
          <p:spPr bwMode="auto">
            <a:xfrm rot="16200000" flipV="1">
              <a:off x="3947220" y="2075755"/>
              <a:ext cx="2535287" cy="2187426"/>
            </a:xfrm>
            <a:prstGeom prst="line">
              <a:avLst/>
            </a:prstGeom>
            <a:noFill/>
            <a:ln w="1270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sp>
        <p:nvSpPr>
          <p:cNvPr id="32784" name="Text Box 35"/>
          <p:cNvSpPr txBox="1">
            <a:spLocks noChangeArrowheads="1"/>
          </p:cNvSpPr>
          <p:nvPr/>
        </p:nvSpPr>
        <p:spPr bwMode="auto">
          <a:xfrm>
            <a:off x="3708400" y="2276475"/>
            <a:ext cx="29622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a:p>
            <a:pPr algn="l"/>
            <a:r>
              <a:rPr lang="en-US" altLang="en-US" sz="2400"/>
              <a:t>   Halt and accept</a:t>
            </a:r>
          </a:p>
          <a:p>
            <a:pPr algn="l"/>
            <a:r>
              <a:rPr lang="en-US" altLang="en-US" sz="2400"/>
              <a:t> }  </a:t>
            </a:r>
          </a:p>
        </p:txBody>
      </p:sp>
      <p:grpSp>
        <p:nvGrpSpPr>
          <p:cNvPr id="32785" name="Group 27"/>
          <p:cNvGrpSpPr>
            <a:grpSpLocks/>
          </p:cNvGrpSpPr>
          <p:nvPr/>
        </p:nvGrpSpPr>
        <p:grpSpPr bwMode="auto">
          <a:xfrm>
            <a:off x="5327650" y="3690938"/>
            <a:ext cx="1331913" cy="530225"/>
            <a:chOff x="5471832" y="2852936"/>
            <a:chExt cx="1332416" cy="530282"/>
          </a:xfrm>
        </p:grpSpPr>
        <p:sp>
          <p:nvSpPr>
            <p:cNvPr id="32786" name="Rectangle 28"/>
            <p:cNvSpPr>
              <a:spLocks noChangeArrowheads="1"/>
            </p:cNvSpPr>
            <p:nvPr/>
          </p:nvSpPr>
          <p:spPr bwMode="auto">
            <a:xfrm>
              <a:off x="5471832" y="2852936"/>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32787" name="Rectangle 29"/>
            <p:cNvSpPr>
              <a:spLocks noChangeArrowheads="1"/>
            </p:cNvSpPr>
            <p:nvPr/>
          </p:nvSpPr>
          <p:spPr bwMode="auto">
            <a:xfrm>
              <a:off x="5482703" y="3013886"/>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3795"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33796"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3797"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3798"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33799" name="Rectangle 14"/>
          <p:cNvSpPr>
            <a:spLocks noChangeArrowheads="1"/>
          </p:cNvSpPr>
          <p:nvPr/>
        </p:nvSpPr>
        <p:spPr bwMode="auto">
          <a:xfrm>
            <a:off x="4572000" y="5589588"/>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sp>
        <p:nvSpPr>
          <p:cNvPr id="33800"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33801" name="Rectangle 16"/>
          <p:cNvSpPr>
            <a:spLocks noChangeArrowheads="1"/>
          </p:cNvSpPr>
          <p:nvPr/>
        </p:nvSpPr>
        <p:spPr bwMode="auto">
          <a:xfrm>
            <a:off x="4248150" y="506413"/>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grpSp>
        <p:nvGrpSpPr>
          <p:cNvPr id="33802" name="Group 5"/>
          <p:cNvGrpSpPr>
            <a:grpSpLocks/>
          </p:cNvGrpSpPr>
          <p:nvPr/>
        </p:nvGrpSpPr>
        <p:grpSpPr bwMode="auto">
          <a:xfrm>
            <a:off x="7216775" y="2513013"/>
            <a:ext cx="1800225" cy="2882900"/>
            <a:chOff x="4194" y="1993"/>
            <a:chExt cx="1422" cy="2207"/>
          </a:xfrm>
        </p:grpSpPr>
        <p:pic>
          <p:nvPicPr>
            <p:cNvPr id="33821"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3822"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3" name="Group 21"/>
          <p:cNvGrpSpPr>
            <a:grpSpLocks/>
          </p:cNvGrpSpPr>
          <p:nvPr/>
        </p:nvGrpSpPr>
        <p:grpSpPr bwMode="auto">
          <a:xfrm>
            <a:off x="3968750" y="4783138"/>
            <a:ext cx="3767138" cy="830262"/>
            <a:chOff x="2500" y="3285"/>
            <a:chExt cx="2373" cy="523"/>
          </a:xfrm>
        </p:grpSpPr>
        <p:sp>
          <p:nvSpPr>
            <p:cNvPr id="33819"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3820" name="Rectangle 23"/>
            <p:cNvSpPr>
              <a:spLocks noChangeArrowheads="1"/>
            </p:cNvSpPr>
            <p:nvPr/>
          </p:nvSpPr>
          <p:spPr bwMode="auto">
            <a:xfrm>
              <a:off x="2656" y="3285"/>
              <a:ext cx="221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L(M</a:t>
              </a:r>
              <a:r>
                <a:rPr lang="en-US" altLang="en-US" sz="2400" baseline="-25000"/>
                <a:t>I</a:t>
              </a:r>
              <a:r>
                <a:rPr lang="en-US" altLang="en-US" sz="2400"/>
                <a:t>) =  </a:t>
              </a:r>
            </a:p>
            <a:p>
              <a:pPr algn="l"/>
              <a:r>
                <a:rPr lang="en-US" altLang="en-US" sz="2400"/>
                <a:t>No, L(M</a:t>
              </a:r>
              <a:r>
                <a:rPr lang="en-US" altLang="en-US" sz="2400" baseline="-25000"/>
                <a:t>I</a:t>
              </a:r>
              <a:r>
                <a:rPr lang="en-US" altLang="en-US" sz="2400"/>
                <a:t>) is not regular</a:t>
              </a:r>
            </a:p>
          </p:txBody>
        </p:sp>
      </p:grpSp>
      <p:grpSp>
        <p:nvGrpSpPr>
          <p:cNvPr id="33804" name="Group 32"/>
          <p:cNvGrpSpPr>
            <a:grpSpLocks/>
          </p:cNvGrpSpPr>
          <p:nvPr/>
        </p:nvGrpSpPr>
        <p:grpSpPr bwMode="auto">
          <a:xfrm>
            <a:off x="1905000" y="2513013"/>
            <a:ext cx="1800225" cy="2903537"/>
            <a:chOff x="4194" y="1993"/>
            <a:chExt cx="1422" cy="2198"/>
          </a:xfrm>
        </p:grpSpPr>
        <p:pic>
          <p:nvPicPr>
            <p:cNvPr id="33817"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3818"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32" name="Rectangle 31"/>
          <p:cNvSpPr>
            <a:spLocks noChangeArrowheads="1"/>
          </p:cNvSpPr>
          <p:nvPr/>
        </p:nvSpPr>
        <p:spPr bwMode="auto">
          <a:xfrm>
            <a:off x="5491163" y="4749800"/>
            <a:ext cx="696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0</a:t>
            </a:r>
            <a:r>
              <a:rPr lang="en-US" altLang="en-US" sz="2400" baseline="30000"/>
              <a:t>n</a:t>
            </a:r>
            <a:r>
              <a:rPr lang="en-US" altLang="en-US" sz="2400"/>
              <a:t>1</a:t>
            </a:r>
            <a:r>
              <a:rPr lang="en-US" altLang="en-US" sz="2400" baseline="30000"/>
              <a:t>n</a:t>
            </a:r>
            <a:endParaRPr lang="en-CA" altLang="en-US" sz="2400"/>
          </a:p>
        </p:txBody>
      </p:sp>
      <p:grpSp>
        <p:nvGrpSpPr>
          <p:cNvPr id="5" name="Group 17"/>
          <p:cNvGrpSpPr>
            <a:grpSpLocks/>
          </p:cNvGrpSpPr>
          <p:nvPr/>
        </p:nvGrpSpPr>
        <p:grpSpPr bwMode="auto">
          <a:xfrm>
            <a:off x="1258888" y="1470025"/>
            <a:ext cx="2784475" cy="1385888"/>
            <a:chOff x="793" y="926"/>
            <a:chExt cx="1754" cy="873"/>
          </a:xfrm>
        </p:grpSpPr>
        <p:sp>
          <p:nvSpPr>
            <p:cNvPr id="33815"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3816" name="Rectangle 19"/>
            <p:cNvSpPr>
              <a:spLocks noChangeArrowheads="1"/>
            </p:cNvSpPr>
            <p:nvPr/>
          </p:nvSpPr>
          <p:spPr bwMode="auto">
            <a:xfrm>
              <a:off x="793" y="926"/>
              <a:ext cx="175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does not halt</a:t>
              </a:r>
            </a:p>
          </p:txBody>
        </p:sp>
      </p:grpSp>
      <p:sp>
        <p:nvSpPr>
          <p:cNvPr id="36" name="Rectangle 35"/>
          <p:cNvSpPr>
            <a:spLocks noChangeArrowheads="1"/>
          </p:cNvSpPr>
          <p:nvPr/>
        </p:nvSpPr>
        <p:spPr bwMode="auto">
          <a:xfrm>
            <a:off x="3351213" y="6269038"/>
            <a:ext cx="4786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t>M</a:t>
            </a:r>
            <a:r>
              <a:rPr lang="en-US" altLang="en-US" sz="2000" baseline="-25000"/>
              <a:t>I </a:t>
            </a:r>
            <a:r>
              <a:rPr lang="en-US" altLang="en-US" sz="2000"/>
              <a:t>accepts 0</a:t>
            </a:r>
            <a:r>
              <a:rPr lang="en-US" altLang="en-US" sz="2000" baseline="30000"/>
              <a:t>n</a:t>
            </a:r>
            <a:r>
              <a:rPr lang="en-US" altLang="en-US" sz="2000"/>
              <a:t>1</a:t>
            </a:r>
            <a:r>
              <a:rPr lang="en-US" altLang="en-US" sz="2000" baseline="30000"/>
              <a:t>n</a:t>
            </a:r>
            <a:r>
              <a:rPr lang="en-US" altLang="en-US" sz="2000"/>
              <a:t>, but “computes” no language</a:t>
            </a:r>
            <a:endParaRPr lang="en-CA" altLang="en-US" sz="2000"/>
          </a:p>
        </p:txBody>
      </p:sp>
      <p:grpSp>
        <p:nvGrpSpPr>
          <p:cNvPr id="6" name="Group 38"/>
          <p:cNvGrpSpPr>
            <a:grpSpLocks/>
          </p:cNvGrpSpPr>
          <p:nvPr/>
        </p:nvGrpSpPr>
        <p:grpSpPr bwMode="auto">
          <a:xfrm>
            <a:off x="3708400" y="1231900"/>
            <a:ext cx="3452813" cy="3421063"/>
            <a:chOff x="3708400" y="1231900"/>
            <a:chExt cx="3452813" cy="3421063"/>
          </a:xfrm>
        </p:grpSpPr>
        <p:grpSp>
          <p:nvGrpSpPr>
            <p:cNvPr id="33809" name="Group 38"/>
            <p:cNvGrpSpPr>
              <a:grpSpLocks/>
            </p:cNvGrpSpPr>
            <p:nvPr/>
          </p:nvGrpSpPr>
          <p:grpSpPr bwMode="auto">
            <a:xfrm>
              <a:off x="3708400" y="1231900"/>
              <a:ext cx="3452813" cy="3421063"/>
              <a:chOff x="3708400" y="1231498"/>
              <a:chExt cx="3453446" cy="3421638"/>
            </a:xfrm>
          </p:grpSpPr>
          <p:sp>
            <p:nvSpPr>
              <p:cNvPr id="33813" name="Text Box 35"/>
              <p:cNvSpPr txBox="1">
                <a:spLocks noChangeArrowheads="1"/>
              </p:cNvSpPr>
              <p:nvPr/>
            </p:nvSpPr>
            <p:spPr bwMode="auto">
              <a:xfrm>
                <a:off x="4644887" y="1231498"/>
                <a:ext cx="1243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&gt;</a:t>
                </a:r>
              </a:p>
            </p:txBody>
          </p:sp>
          <p:sp>
            <p:nvSpPr>
              <p:cNvPr id="33814" name="Text Box 35"/>
              <p:cNvSpPr txBox="1">
                <a:spLocks noChangeArrowheads="1"/>
              </p:cNvSpPr>
              <p:nvPr/>
            </p:nvSpPr>
            <p:spPr bwMode="auto">
              <a:xfrm>
                <a:off x="3708400" y="1606148"/>
                <a:ext cx="345344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If I’ has the form 0</a:t>
                </a:r>
                <a:r>
                  <a:rPr lang="en-US" altLang="en-US" sz="2400" baseline="30000"/>
                  <a:t>n</a:t>
                </a:r>
                <a:r>
                  <a:rPr lang="en-US" altLang="en-US" sz="2400"/>
                  <a:t>1</a:t>
                </a:r>
                <a:r>
                  <a:rPr lang="en-US" altLang="en-US" sz="2400" baseline="30000"/>
                  <a:t>n</a:t>
                </a:r>
              </a:p>
              <a:p>
                <a:pPr algn="l"/>
                <a:r>
                  <a:rPr lang="en-US" altLang="en-US" sz="2400" baseline="30000"/>
                  <a:t>         </a:t>
                </a:r>
                <a:r>
                  <a:rPr lang="en-US" altLang="en-US" sz="2400"/>
                  <a:t> halt and accept </a:t>
                </a:r>
                <a:br>
                  <a:rPr lang="en-US" altLang="en-US" sz="2400"/>
                </a:br>
                <a:r>
                  <a:rPr lang="en-US" altLang="en-US" sz="2400"/>
                  <a:t>   else </a:t>
                </a:r>
              </a:p>
              <a:p>
                <a:pPr algn="l"/>
                <a:r>
                  <a:rPr lang="en-US" altLang="en-US" sz="2400"/>
                  <a:t>       run M(I)</a:t>
                </a:r>
              </a:p>
              <a:p>
                <a:pPr algn="l"/>
                <a:r>
                  <a:rPr lang="en-US" altLang="en-US" sz="2400"/>
                  <a:t>       halt and accept</a:t>
                </a:r>
              </a:p>
              <a:p>
                <a:pPr algn="l"/>
                <a:r>
                  <a:rPr lang="en-US" altLang="en-US" sz="2400"/>
                  <a:t> }  </a:t>
                </a:r>
              </a:p>
            </p:txBody>
          </p:sp>
        </p:grpSp>
        <p:grpSp>
          <p:nvGrpSpPr>
            <p:cNvPr id="33810" name="Group 23"/>
            <p:cNvGrpSpPr>
              <a:grpSpLocks/>
            </p:cNvGrpSpPr>
            <p:nvPr/>
          </p:nvGrpSpPr>
          <p:grpSpPr bwMode="auto">
            <a:xfrm>
              <a:off x="5550439" y="3394307"/>
              <a:ext cx="1332416" cy="530282"/>
              <a:chOff x="5471832" y="2852936"/>
              <a:chExt cx="1332416" cy="530282"/>
            </a:xfrm>
          </p:grpSpPr>
          <p:sp>
            <p:nvSpPr>
              <p:cNvPr id="33811" name="Rectangle 29"/>
              <p:cNvSpPr>
                <a:spLocks noChangeArrowheads="1"/>
              </p:cNvSpPr>
              <p:nvPr/>
            </p:nvSpPr>
            <p:spPr bwMode="auto">
              <a:xfrm>
                <a:off x="5471832" y="2852936"/>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33812" name="Rectangle 30"/>
              <p:cNvSpPr>
                <a:spLocks noChangeArrowheads="1"/>
              </p:cNvSpPr>
              <p:nvPr/>
            </p:nvSpPr>
            <p:spPr bwMode="auto">
              <a:xfrm>
                <a:off x="5482703" y="3013886"/>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4819"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34820" name="Text Box 35"/>
          <p:cNvSpPr txBox="1">
            <a:spLocks noChangeArrowheads="1"/>
          </p:cNvSpPr>
          <p:nvPr/>
        </p:nvSpPr>
        <p:spPr bwMode="auto">
          <a:xfrm>
            <a:off x="4645025" y="1231900"/>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&gt;</a:t>
            </a:r>
          </a:p>
        </p:txBody>
      </p:sp>
      <p:sp>
        <p:nvSpPr>
          <p:cNvPr id="34821"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4822"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4823"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34824" name="Rectangle 14"/>
          <p:cNvSpPr>
            <a:spLocks noChangeArrowheads="1"/>
          </p:cNvSpPr>
          <p:nvPr/>
        </p:nvSpPr>
        <p:spPr bwMode="auto">
          <a:xfrm>
            <a:off x="4572000" y="5589588"/>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sp>
        <p:nvSpPr>
          <p:cNvPr id="34825"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34826" name="Rectangle 16"/>
          <p:cNvSpPr>
            <a:spLocks noChangeArrowheads="1"/>
          </p:cNvSpPr>
          <p:nvPr/>
        </p:nvSpPr>
        <p:spPr bwMode="auto">
          <a:xfrm>
            <a:off x="4248150" y="506413"/>
            <a:ext cx="3579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p:txBody>
      </p:sp>
      <p:grpSp>
        <p:nvGrpSpPr>
          <p:cNvPr id="34827" name="Group 5"/>
          <p:cNvGrpSpPr>
            <a:grpSpLocks/>
          </p:cNvGrpSpPr>
          <p:nvPr/>
        </p:nvGrpSpPr>
        <p:grpSpPr bwMode="auto">
          <a:xfrm>
            <a:off x="7216775" y="2513013"/>
            <a:ext cx="1800225" cy="2882900"/>
            <a:chOff x="4194" y="1993"/>
            <a:chExt cx="1422" cy="2207"/>
          </a:xfrm>
        </p:grpSpPr>
        <p:pic>
          <p:nvPicPr>
            <p:cNvPr id="34845"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4846"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3" name="Group 21"/>
          <p:cNvGrpSpPr>
            <a:grpSpLocks/>
          </p:cNvGrpSpPr>
          <p:nvPr/>
        </p:nvGrpSpPr>
        <p:grpSpPr bwMode="auto">
          <a:xfrm>
            <a:off x="3968750" y="4783138"/>
            <a:ext cx="3368675" cy="830262"/>
            <a:chOff x="2500" y="3285"/>
            <a:chExt cx="2122" cy="523"/>
          </a:xfrm>
        </p:grpSpPr>
        <p:sp>
          <p:nvSpPr>
            <p:cNvPr id="34843"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4844" name="Rectangle 23"/>
            <p:cNvSpPr>
              <a:spLocks noChangeArrowheads="1"/>
            </p:cNvSpPr>
            <p:nvPr/>
          </p:nvSpPr>
          <p:spPr bwMode="auto">
            <a:xfrm>
              <a:off x="2656" y="3285"/>
              <a:ext cx="19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L(M</a:t>
              </a:r>
              <a:r>
                <a:rPr lang="en-US" altLang="en-US" sz="2400" baseline="-25000"/>
                <a:t>I</a:t>
              </a:r>
              <a:r>
                <a:rPr lang="en-US" altLang="en-US" sz="2400"/>
                <a:t>) =  </a:t>
              </a:r>
            </a:p>
            <a:p>
              <a:pPr algn="l"/>
              <a:r>
                <a:rPr lang="en-US" altLang="en-US" sz="2400"/>
                <a:t>Yes, L(M</a:t>
              </a:r>
              <a:r>
                <a:rPr lang="en-US" altLang="en-US" sz="2400" baseline="-25000"/>
                <a:t>I</a:t>
              </a:r>
              <a:r>
                <a:rPr lang="en-US" altLang="en-US" sz="2400"/>
                <a:t>) is regular</a:t>
              </a:r>
            </a:p>
          </p:txBody>
        </p:sp>
      </p:grpSp>
      <p:grpSp>
        <p:nvGrpSpPr>
          <p:cNvPr id="34829" name="Group 32"/>
          <p:cNvGrpSpPr>
            <a:grpSpLocks/>
          </p:cNvGrpSpPr>
          <p:nvPr/>
        </p:nvGrpSpPr>
        <p:grpSpPr bwMode="auto">
          <a:xfrm>
            <a:off x="1905000" y="2513013"/>
            <a:ext cx="1800225" cy="2903537"/>
            <a:chOff x="4194" y="1993"/>
            <a:chExt cx="1422" cy="2198"/>
          </a:xfrm>
        </p:grpSpPr>
        <p:pic>
          <p:nvPicPr>
            <p:cNvPr id="34841"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4842"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32" name="Rectangle 31"/>
          <p:cNvSpPr>
            <a:spLocks noChangeArrowheads="1"/>
          </p:cNvSpPr>
          <p:nvPr/>
        </p:nvSpPr>
        <p:spPr bwMode="auto">
          <a:xfrm>
            <a:off x="5491163" y="4749800"/>
            <a:ext cx="179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{everything}</a:t>
            </a:r>
            <a:endParaRPr lang="en-CA" altLang="en-US" sz="2400"/>
          </a:p>
        </p:txBody>
      </p:sp>
      <p:grpSp>
        <p:nvGrpSpPr>
          <p:cNvPr id="5" name="Group 17"/>
          <p:cNvGrpSpPr>
            <a:grpSpLocks/>
          </p:cNvGrpSpPr>
          <p:nvPr/>
        </p:nvGrpSpPr>
        <p:grpSpPr bwMode="auto">
          <a:xfrm>
            <a:off x="1258888" y="1470025"/>
            <a:ext cx="1793875" cy="1385888"/>
            <a:chOff x="793" y="926"/>
            <a:chExt cx="1130" cy="873"/>
          </a:xfrm>
        </p:grpSpPr>
        <p:sp>
          <p:nvSpPr>
            <p:cNvPr id="34839"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4840" name="Rectangle 19"/>
            <p:cNvSpPr>
              <a:spLocks noChangeArrowheads="1"/>
            </p:cNvSpPr>
            <p:nvPr/>
          </p:nvSpPr>
          <p:spPr bwMode="auto">
            <a:xfrm>
              <a:off x="793" y="926"/>
              <a:ext cx="113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a:t>
              </a:r>
            </a:p>
          </p:txBody>
        </p:sp>
      </p:grpSp>
      <p:grpSp>
        <p:nvGrpSpPr>
          <p:cNvPr id="34832" name="Group 24"/>
          <p:cNvGrpSpPr>
            <a:grpSpLocks/>
          </p:cNvGrpSpPr>
          <p:nvPr/>
        </p:nvGrpSpPr>
        <p:grpSpPr bwMode="auto">
          <a:xfrm>
            <a:off x="3708400" y="1231900"/>
            <a:ext cx="3452813" cy="3421063"/>
            <a:chOff x="3708400" y="1231900"/>
            <a:chExt cx="3452813" cy="3421063"/>
          </a:xfrm>
        </p:grpSpPr>
        <p:grpSp>
          <p:nvGrpSpPr>
            <p:cNvPr id="34833" name="Group 38"/>
            <p:cNvGrpSpPr>
              <a:grpSpLocks/>
            </p:cNvGrpSpPr>
            <p:nvPr/>
          </p:nvGrpSpPr>
          <p:grpSpPr bwMode="auto">
            <a:xfrm>
              <a:off x="3708400" y="1231900"/>
              <a:ext cx="3452813" cy="3421063"/>
              <a:chOff x="3708400" y="1231498"/>
              <a:chExt cx="3453446" cy="3421638"/>
            </a:xfrm>
          </p:grpSpPr>
          <p:sp>
            <p:nvSpPr>
              <p:cNvPr id="34837" name="Text Box 35"/>
              <p:cNvSpPr txBox="1">
                <a:spLocks noChangeArrowheads="1"/>
              </p:cNvSpPr>
              <p:nvPr/>
            </p:nvSpPr>
            <p:spPr bwMode="auto">
              <a:xfrm>
                <a:off x="4644887" y="1231498"/>
                <a:ext cx="1243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&gt;</a:t>
                </a:r>
              </a:p>
            </p:txBody>
          </p:sp>
          <p:sp>
            <p:nvSpPr>
              <p:cNvPr id="34838" name="Text Box 35"/>
              <p:cNvSpPr txBox="1">
                <a:spLocks noChangeArrowheads="1"/>
              </p:cNvSpPr>
              <p:nvPr/>
            </p:nvSpPr>
            <p:spPr bwMode="auto">
              <a:xfrm>
                <a:off x="3708400" y="1606148"/>
                <a:ext cx="345344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If I’ has the form 0</a:t>
                </a:r>
                <a:r>
                  <a:rPr lang="en-US" altLang="en-US" sz="2400" baseline="30000"/>
                  <a:t>n</a:t>
                </a:r>
                <a:r>
                  <a:rPr lang="en-US" altLang="en-US" sz="2400"/>
                  <a:t>1</a:t>
                </a:r>
                <a:r>
                  <a:rPr lang="en-US" altLang="en-US" sz="2400" baseline="30000"/>
                  <a:t>n</a:t>
                </a:r>
              </a:p>
              <a:p>
                <a:pPr algn="l"/>
                <a:r>
                  <a:rPr lang="en-US" altLang="en-US" sz="2400" baseline="30000"/>
                  <a:t>         </a:t>
                </a:r>
                <a:r>
                  <a:rPr lang="en-US" altLang="en-US" sz="2400"/>
                  <a:t> halt and accept </a:t>
                </a:r>
                <a:br>
                  <a:rPr lang="en-US" altLang="en-US" sz="2400"/>
                </a:br>
                <a:r>
                  <a:rPr lang="en-US" altLang="en-US" sz="2400"/>
                  <a:t>   else </a:t>
                </a:r>
              </a:p>
              <a:p>
                <a:pPr algn="l"/>
                <a:r>
                  <a:rPr lang="en-US" altLang="en-US" sz="2400"/>
                  <a:t>       run M(I)</a:t>
                </a:r>
              </a:p>
              <a:p>
                <a:pPr algn="l"/>
                <a:r>
                  <a:rPr lang="en-US" altLang="en-US" sz="2400"/>
                  <a:t>       halt and accept</a:t>
                </a:r>
              </a:p>
              <a:p>
                <a:pPr algn="l"/>
                <a:r>
                  <a:rPr lang="en-US" altLang="en-US" sz="2400"/>
                  <a:t> }  </a:t>
                </a:r>
              </a:p>
            </p:txBody>
          </p:sp>
        </p:grpSp>
        <p:grpSp>
          <p:nvGrpSpPr>
            <p:cNvPr id="34834" name="Group 23"/>
            <p:cNvGrpSpPr>
              <a:grpSpLocks/>
            </p:cNvGrpSpPr>
            <p:nvPr/>
          </p:nvGrpSpPr>
          <p:grpSpPr bwMode="auto">
            <a:xfrm>
              <a:off x="5550439" y="3394307"/>
              <a:ext cx="1332416" cy="530282"/>
              <a:chOff x="5471832" y="2852936"/>
              <a:chExt cx="1332416" cy="530282"/>
            </a:xfrm>
          </p:grpSpPr>
          <p:sp>
            <p:nvSpPr>
              <p:cNvPr id="34835" name="Rectangle 27"/>
              <p:cNvSpPr>
                <a:spLocks noChangeArrowheads="1"/>
              </p:cNvSpPr>
              <p:nvPr/>
            </p:nvSpPr>
            <p:spPr bwMode="auto">
              <a:xfrm>
                <a:off x="5471832" y="2852936"/>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34836" name="Rectangle 28"/>
              <p:cNvSpPr>
                <a:spLocks noChangeArrowheads="1"/>
              </p:cNvSpPr>
              <p:nvPr/>
            </p:nvSpPr>
            <p:spPr bwMode="auto">
              <a:xfrm>
                <a:off x="5482703" y="3013886"/>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54282" name="Text Box 35"/>
          <p:cNvSpPr txBox="1">
            <a:spLocks noChangeArrowheads="1"/>
          </p:cNvSpPr>
          <p:nvPr/>
        </p:nvSpPr>
        <p:spPr bwMode="auto">
          <a:xfrm>
            <a:off x="4441825" y="1901825"/>
            <a:ext cx="1649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,M'&gt;</a:t>
            </a:r>
          </a:p>
        </p:txBody>
      </p:sp>
      <p:sp>
        <p:nvSpPr>
          <p:cNvPr id="54283"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4286" name="Rectangle 14"/>
          <p:cNvSpPr>
            <a:spLocks noChangeArrowheads="1"/>
          </p:cNvSpPr>
          <p:nvPr/>
        </p:nvSpPr>
        <p:spPr bwMode="auto">
          <a:xfrm>
            <a:off x="4211638" y="5589588"/>
            <a:ext cx="388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{&lt;M,M'&gt; | </a:t>
            </a:r>
            <a:r>
              <a:rPr lang="en-US" altLang="en-US" sz="2400">
                <a:sym typeface="Symbol" pitchFamily="18" charset="2"/>
              </a:rPr>
              <a:t>I </a:t>
            </a:r>
            <a:r>
              <a:rPr lang="en-US" altLang="en-US" sz="2400"/>
              <a:t>M(I)=M'(I)}</a:t>
            </a:r>
          </a:p>
        </p:txBody>
      </p:sp>
      <p:sp>
        <p:nvSpPr>
          <p:cNvPr id="35849"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4288" name="Rectangle 16"/>
          <p:cNvSpPr>
            <a:spLocks noChangeArrowheads="1"/>
          </p:cNvSpPr>
          <p:nvPr/>
        </p:nvSpPr>
        <p:spPr bwMode="auto">
          <a:xfrm>
            <a:off x="4248150" y="506413"/>
            <a:ext cx="4000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{&lt;M,M'&gt; | </a:t>
            </a:r>
            <a:r>
              <a:rPr lang="en-US" altLang="en-US" sz="2400">
                <a:sym typeface="Symbol" pitchFamily="18" charset="2"/>
              </a:rPr>
              <a:t>I </a:t>
            </a:r>
            <a:r>
              <a:rPr lang="en-US" altLang="en-US" sz="2400"/>
              <a:t>M(I)=M'(I)}</a:t>
            </a:r>
          </a:p>
        </p:txBody>
      </p:sp>
      <p:grpSp>
        <p:nvGrpSpPr>
          <p:cNvPr id="2" name="Group 17"/>
          <p:cNvGrpSpPr>
            <a:grpSpLocks/>
          </p:cNvGrpSpPr>
          <p:nvPr/>
        </p:nvGrpSpPr>
        <p:grpSpPr bwMode="auto">
          <a:xfrm>
            <a:off x="1258888" y="1470025"/>
            <a:ext cx="2595562" cy="1385888"/>
            <a:chOff x="793" y="926"/>
            <a:chExt cx="1635" cy="873"/>
          </a:xfrm>
        </p:grpSpPr>
        <p:sp>
          <p:nvSpPr>
            <p:cNvPr id="35866"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5867" name="Rectangle 19"/>
            <p:cNvSpPr>
              <a:spLocks noChangeArrowheads="1"/>
            </p:cNvSpPr>
            <p:nvPr/>
          </p:nvSpPr>
          <p:spPr bwMode="auto">
            <a:xfrm>
              <a:off x="793" y="926"/>
              <a:ext cx="16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 or not</a:t>
              </a:r>
            </a:p>
          </p:txBody>
        </p:sp>
      </p:grpSp>
      <p:grpSp>
        <p:nvGrpSpPr>
          <p:cNvPr id="3" name="Group 21"/>
          <p:cNvGrpSpPr>
            <a:grpSpLocks/>
          </p:cNvGrpSpPr>
          <p:nvPr/>
        </p:nvGrpSpPr>
        <p:grpSpPr bwMode="auto">
          <a:xfrm>
            <a:off x="3968750" y="4783138"/>
            <a:ext cx="2971800" cy="519112"/>
            <a:chOff x="2500" y="3285"/>
            <a:chExt cx="1872" cy="327"/>
          </a:xfrm>
        </p:grpSpPr>
        <p:sp>
          <p:nvSpPr>
            <p:cNvPr id="35864"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5865" name="Rectangle 23"/>
            <p:cNvSpPr>
              <a:spLocks noChangeArrowheads="1"/>
            </p:cNvSpPr>
            <p:nvPr/>
          </p:nvSpPr>
          <p:spPr bwMode="auto">
            <a:xfrm>
              <a:off x="2656" y="3285"/>
              <a:ext cx="17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Same or different</a:t>
              </a:r>
            </a:p>
          </p:txBody>
        </p:sp>
      </p:grpSp>
      <p:grpSp>
        <p:nvGrpSpPr>
          <p:cNvPr id="5" name="Group 5"/>
          <p:cNvGrpSpPr>
            <a:grpSpLocks/>
          </p:cNvGrpSpPr>
          <p:nvPr/>
        </p:nvGrpSpPr>
        <p:grpSpPr bwMode="auto">
          <a:xfrm>
            <a:off x="7216775" y="2513013"/>
            <a:ext cx="1800225" cy="2882900"/>
            <a:chOff x="4194" y="1993"/>
            <a:chExt cx="1422" cy="2207"/>
          </a:xfrm>
        </p:grpSpPr>
        <p:pic>
          <p:nvPicPr>
            <p:cNvPr id="35862"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5863"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6" name="Group 32"/>
          <p:cNvGrpSpPr>
            <a:grpSpLocks/>
          </p:cNvGrpSpPr>
          <p:nvPr/>
        </p:nvGrpSpPr>
        <p:grpSpPr bwMode="auto">
          <a:xfrm>
            <a:off x="1905000" y="2513013"/>
            <a:ext cx="1800225" cy="2903537"/>
            <a:chOff x="4194" y="1993"/>
            <a:chExt cx="1422" cy="2198"/>
          </a:xfrm>
        </p:grpSpPr>
        <p:pic>
          <p:nvPicPr>
            <p:cNvPr id="35860"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5861"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grpSp>
        <p:nvGrpSpPr>
          <p:cNvPr id="7" name="Group 33"/>
          <p:cNvGrpSpPr>
            <a:grpSpLocks/>
          </p:cNvGrpSpPr>
          <p:nvPr/>
        </p:nvGrpSpPr>
        <p:grpSpPr bwMode="auto">
          <a:xfrm>
            <a:off x="3708400" y="2276475"/>
            <a:ext cx="3919538" cy="2678113"/>
            <a:chOff x="3708400" y="2276475"/>
            <a:chExt cx="3920304" cy="2677656"/>
          </a:xfrm>
        </p:grpSpPr>
        <p:sp>
          <p:nvSpPr>
            <p:cNvPr id="35856" name="Text Box 35"/>
            <p:cNvSpPr txBox="1">
              <a:spLocks noChangeArrowheads="1"/>
            </p:cNvSpPr>
            <p:nvPr/>
          </p:nvSpPr>
          <p:spPr bwMode="auto">
            <a:xfrm>
              <a:off x="3708400" y="2276475"/>
              <a:ext cx="39203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M' =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a:p>
              <a:pPr algn="l"/>
              <a:r>
                <a:rPr lang="en-US" altLang="en-US" sz="2400"/>
                <a:t>   Halt and accept</a:t>
              </a:r>
            </a:p>
            <a:p>
              <a:pPr algn="l"/>
              <a:r>
                <a:rPr lang="en-US" altLang="en-US" sz="2400"/>
                <a:t> }  </a:t>
              </a:r>
            </a:p>
          </p:txBody>
        </p:sp>
        <p:grpSp>
          <p:nvGrpSpPr>
            <p:cNvPr id="35857" name="Group 23"/>
            <p:cNvGrpSpPr>
              <a:grpSpLocks/>
            </p:cNvGrpSpPr>
            <p:nvPr/>
          </p:nvGrpSpPr>
          <p:grpSpPr bwMode="auto">
            <a:xfrm>
              <a:off x="5364088" y="3687359"/>
              <a:ext cx="1332416" cy="530282"/>
              <a:chOff x="5471832" y="2852936"/>
              <a:chExt cx="1332416" cy="530282"/>
            </a:xfrm>
          </p:grpSpPr>
          <p:sp>
            <p:nvSpPr>
              <p:cNvPr id="35858" name="Rectangle 31"/>
              <p:cNvSpPr>
                <a:spLocks noChangeArrowheads="1"/>
              </p:cNvSpPr>
              <p:nvPr/>
            </p:nvSpPr>
            <p:spPr bwMode="auto">
              <a:xfrm>
                <a:off x="5471832" y="2852936"/>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35859" name="Rectangle 32"/>
              <p:cNvSpPr>
                <a:spLocks noChangeArrowheads="1"/>
              </p:cNvSpPr>
              <p:nvPr/>
            </p:nvSpPr>
            <p:spPr bwMode="auto">
              <a:xfrm>
                <a:off x="5482703" y="3013886"/>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288"/>
                                        </p:tgtEl>
                                        <p:attrNameLst>
                                          <p:attrName>style.visibility</p:attrName>
                                        </p:attrNameLst>
                                      </p:cBhvr>
                                      <p:to>
                                        <p:strVal val="visible"/>
                                      </p:to>
                                    </p:set>
                                    <p:anim calcmode="lin" valueType="num">
                                      <p:cBhvr additive="base">
                                        <p:cTn id="7" dur="500" fill="hold"/>
                                        <p:tgtEl>
                                          <p:spTgt spid="54288"/>
                                        </p:tgtEl>
                                        <p:attrNameLst>
                                          <p:attrName>ppt_x</p:attrName>
                                        </p:attrNameLst>
                                      </p:cBhvr>
                                      <p:tavLst>
                                        <p:tav tm="0">
                                          <p:val>
                                            <p:strVal val="1+#ppt_w/2"/>
                                          </p:val>
                                        </p:tav>
                                        <p:tav tm="100000">
                                          <p:val>
                                            <p:strVal val="#ppt_x"/>
                                          </p:val>
                                        </p:tav>
                                      </p:tavLst>
                                    </p:anim>
                                    <p:anim calcmode="lin" valueType="num">
                                      <p:cBhvr additive="base">
                                        <p:cTn id="8" dur="500" fill="hold"/>
                                        <p:tgtEl>
                                          <p:spTgt spid="542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4286"/>
                                        </p:tgtEl>
                                        <p:attrNameLst>
                                          <p:attrName>style.visibility</p:attrName>
                                        </p:attrNameLst>
                                      </p:cBhvr>
                                      <p:to>
                                        <p:strVal val="visible"/>
                                      </p:to>
                                    </p:set>
                                    <p:anim calcmode="lin" valueType="num">
                                      <p:cBhvr additive="base">
                                        <p:cTn id="17" dur="500" fill="hold"/>
                                        <p:tgtEl>
                                          <p:spTgt spid="54286"/>
                                        </p:tgtEl>
                                        <p:attrNameLst>
                                          <p:attrName>ppt_x</p:attrName>
                                        </p:attrNameLst>
                                      </p:cBhvr>
                                      <p:tavLst>
                                        <p:tav tm="0">
                                          <p:val>
                                            <p:strVal val="#ppt_x"/>
                                          </p:val>
                                        </p:tav>
                                        <p:tav tm="100000">
                                          <p:val>
                                            <p:strVal val="#ppt_x"/>
                                          </p:val>
                                        </p:tav>
                                      </p:tavLst>
                                    </p:anim>
                                    <p:anim calcmode="lin" valueType="num">
                                      <p:cBhvr additive="base">
                                        <p:cTn id="18" dur="500" fill="hold"/>
                                        <p:tgtEl>
                                          <p:spTgt spid="5428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76838"/>
                                        </p:tgtEl>
                                        <p:attrNameLst>
                                          <p:attrName>style.visibility</p:attrName>
                                        </p:attrNameLst>
                                      </p:cBhvr>
                                      <p:to>
                                        <p:strVal val="visible"/>
                                      </p:to>
                                    </p:set>
                                    <p:anim calcmode="lin" valueType="num">
                                      <p:cBhvr additive="base">
                                        <p:cTn id="33" dur="500" fill="hold"/>
                                        <p:tgtEl>
                                          <p:spTgt spid="376838"/>
                                        </p:tgtEl>
                                        <p:attrNameLst>
                                          <p:attrName>ppt_x</p:attrName>
                                        </p:attrNameLst>
                                      </p:cBhvr>
                                      <p:tavLst>
                                        <p:tav tm="0">
                                          <p:val>
                                            <p:strVal val="0-#ppt_w/2"/>
                                          </p:val>
                                        </p:tav>
                                        <p:tav tm="100000">
                                          <p:val>
                                            <p:strVal val="#ppt_x"/>
                                          </p:val>
                                        </p:tav>
                                      </p:tavLst>
                                    </p:anim>
                                    <p:anim calcmode="lin" valueType="num">
                                      <p:cBhvr additive="base">
                                        <p:cTn id="34" dur="500" fill="hold"/>
                                        <p:tgtEl>
                                          <p:spTgt spid="376838"/>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76871"/>
                                        </p:tgtEl>
                                        <p:attrNameLst>
                                          <p:attrName>style.visibility</p:attrName>
                                        </p:attrNameLst>
                                      </p:cBhvr>
                                      <p:to>
                                        <p:strVal val="visible"/>
                                      </p:to>
                                    </p:set>
                                    <p:anim calcmode="lin" valueType="num">
                                      <p:cBhvr additive="base">
                                        <p:cTn id="37" dur="500" fill="hold"/>
                                        <p:tgtEl>
                                          <p:spTgt spid="376871"/>
                                        </p:tgtEl>
                                        <p:attrNameLst>
                                          <p:attrName>ppt_x</p:attrName>
                                        </p:attrNameLst>
                                      </p:cBhvr>
                                      <p:tavLst>
                                        <p:tav tm="0">
                                          <p:val>
                                            <p:strVal val="0-#ppt_w/2"/>
                                          </p:val>
                                        </p:tav>
                                        <p:tav tm="100000">
                                          <p:val>
                                            <p:strVal val="#ppt_x"/>
                                          </p:val>
                                        </p:tav>
                                      </p:tavLst>
                                    </p:anim>
                                    <p:anim calcmode="lin" valueType="num">
                                      <p:cBhvr additive="base">
                                        <p:cTn id="38"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4283"/>
                                        </p:tgtEl>
                                        <p:attrNameLst>
                                          <p:attrName>style.visibility</p:attrName>
                                        </p:attrNameLst>
                                      </p:cBhvr>
                                      <p:to>
                                        <p:strVal val="visible"/>
                                      </p:to>
                                    </p:set>
                                    <p:anim calcmode="lin" valueType="num">
                                      <p:cBhvr additive="base">
                                        <p:cTn id="43" dur="500" fill="hold"/>
                                        <p:tgtEl>
                                          <p:spTgt spid="54283"/>
                                        </p:tgtEl>
                                        <p:attrNameLst>
                                          <p:attrName>ppt_x</p:attrName>
                                        </p:attrNameLst>
                                      </p:cBhvr>
                                      <p:tavLst>
                                        <p:tav tm="0">
                                          <p:val>
                                            <p:strVal val="0-#ppt_w/2"/>
                                          </p:val>
                                        </p:tav>
                                        <p:tav tm="100000">
                                          <p:val>
                                            <p:strVal val="#ppt_x"/>
                                          </p:val>
                                        </p:tav>
                                      </p:tavLst>
                                    </p:anim>
                                    <p:anim calcmode="lin" valueType="num">
                                      <p:cBhvr additive="base">
                                        <p:cTn id="44" dur="500" fill="hold"/>
                                        <p:tgtEl>
                                          <p:spTgt spid="5428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4282"/>
                                        </p:tgtEl>
                                        <p:attrNameLst>
                                          <p:attrName>style.visibility</p:attrName>
                                        </p:attrNameLst>
                                      </p:cBhvr>
                                      <p:to>
                                        <p:strVal val="visible"/>
                                      </p:to>
                                    </p:set>
                                    <p:anim calcmode="lin" valueType="num">
                                      <p:cBhvr additive="base">
                                        <p:cTn id="47" dur="500" fill="hold"/>
                                        <p:tgtEl>
                                          <p:spTgt spid="54282"/>
                                        </p:tgtEl>
                                        <p:attrNameLst>
                                          <p:attrName>ppt_x</p:attrName>
                                        </p:attrNameLst>
                                      </p:cBhvr>
                                      <p:tavLst>
                                        <p:tav tm="0">
                                          <p:val>
                                            <p:strVal val="0-#ppt_w/2"/>
                                          </p:val>
                                        </p:tav>
                                        <p:tav tm="100000">
                                          <p:val>
                                            <p:strVal val="#ppt_x"/>
                                          </p:val>
                                        </p:tav>
                                      </p:tavLst>
                                    </p:anim>
                                    <p:anim calcmode="lin" valueType="num">
                                      <p:cBhvr additive="base">
                                        <p:cTn id="48" dur="500" fill="hold"/>
                                        <p:tgtEl>
                                          <p:spTgt spid="54282"/>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1+#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6"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1+#ppt_w/2"/>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54282" grpId="0"/>
      <p:bldP spid="54283" grpId="0" animBg="1"/>
      <p:bldP spid="376871" grpId="0" animBg="1"/>
      <p:bldP spid="4" grpId="0" autoUpdateAnimBg="0"/>
      <p:bldP spid="54286" grpId="0"/>
      <p:bldP spid="542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6867" name="Text Box 35"/>
          <p:cNvSpPr txBox="1">
            <a:spLocks noChangeArrowheads="1"/>
          </p:cNvSpPr>
          <p:nvPr/>
        </p:nvSpPr>
        <p:spPr bwMode="auto">
          <a:xfrm>
            <a:off x="4441825" y="1901825"/>
            <a:ext cx="1649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,M'&gt;</a:t>
            </a:r>
          </a:p>
        </p:txBody>
      </p:sp>
      <p:sp>
        <p:nvSpPr>
          <p:cNvPr id="55310" name="Rectangle 14"/>
          <p:cNvSpPr>
            <a:spLocks noChangeArrowheads="1"/>
          </p:cNvSpPr>
          <p:nvPr/>
        </p:nvSpPr>
        <p:spPr bwMode="auto">
          <a:xfrm>
            <a:off x="539750" y="4652963"/>
            <a:ext cx="66405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If M halts on I</a:t>
            </a:r>
          </a:p>
          <a:p>
            <a:pPr algn="l"/>
            <a:r>
              <a:rPr lang="en-US" altLang="en-US" sz="2400"/>
              <a:t>   M</a:t>
            </a:r>
            <a:r>
              <a:rPr lang="en-US" altLang="en-US" sz="2400" baseline="-25000"/>
              <a:t>I</a:t>
            </a:r>
            <a:r>
              <a:rPr lang="en-US" altLang="en-US" sz="2400"/>
              <a:t> halts on and accepts every input</a:t>
            </a:r>
          </a:p>
          <a:p>
            <a:pPr algn="l"/>
            <a:r>
              <a:rPr lang="en-US" altLang="en-US" sz="2400"/>
              <a:t>   M</a:t>
            </a:r>
            <a:r>
              <a:rPr lang="en-US" altLang="en-US" sz="2400" baseline="-25000"/>
              <a:t>I</a:t>
            </a:r>
            <a:r>
              <a:rPr lang="en-US" altLang="en-US" sz="2400"/>
              <a:t> and M' have the same results on every input</a:t>
            </a:r>
          </a:p>
          <a:p>
            <a:pPr algn="l"/>
            <a:r>
              <a:rPr lang="en-US" altLang="en-US" sz="2400"/>
              <a:t>   Oracle says </a:t>
            </a:r>
            <a:r>
              <a:rPr lang="en-US" altLang="en-US" sz="2400" i="1"/>
              <a:t>yes</a:t>
            </a:r>
          </a:p>
          <a:p>
            <a:pPr algn="l"/>
            <a:r>
              <a:rPr lang="en-US" altLang="en-US" sz="2400"/>
              <a:t>   We say </a:t>
            </a:r>
            <a:r>
              <a:rPr lang="en-US" altLang="en-US" sz="2400" i="1"/>
              <a:t>yes</a:t>
            </a:r>
          </a:p>
        </p:txBody>
      </p:sp>
      <p:sp>
        <p:nvSpPr>
          <p:cNvPr id="36869"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36870" name="Rectangle 16"/>
          <p:cNvSpPr>
            <a:spLocks noChangeArrowheads="1"/>
          </p:cNvSpPr>
          <p:nvPr/>
        </p:nvSpPr>
        <p:spPr bwMode="auto">
          <a:xfrm>
            <a:off x="4248150" y="506413"/>
            <a:ext cx="388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{&lt;M,M'&gt; | </a:t>
            </a:r>
            <a:r>
              <a:rPr lang="en-US" altLang="en-US" sz="2400">
                <a:sym typeface="Symbol" pitchFamily="18" charset="2"/>
              </a:rPr>
              <a:t>I </a:t>
            </a:r>
            <a:r>
              <a:rPr lang="en-US" altLang="en-US" sz="2400"/>
              <a:t>M(I)=M'(I)}</a:t>
            </a:r>
          </a:p>
        </p:txBody>
      </p:sp>
      <p:sp>
        <p:nvSpPr>
          <p:cNvPr id="55322" name="Rectangle 26"/>
          <p:cNvSpPr>
            <a:spLocks noChangeArrowheads="1"/>
          </p:cNvSpPr>
          <p:nvPr/>
        </p:nvSpPr>
        <p:spPr bwMode="auto">
          <a:xfrm>
            <a:off x="5940425" y="2565400"/>
            <a:ext cx="3484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M'(I') halts and accepts</a:t>
            </a:r>
          </a:p>
        </p:txBody>
      </p:sp>
      <p:grpSp>
        <p:nvGrpSpPr>
          <p:cNvPr id="36872" name="Group 8"/>
          <p:cNvGrpSpPr>
            <a:grpSpLocks/>
          </p:cNvGrpSpPr>
          <p:nvPr/>
        </p:nvGrpSpPr>
        <p:grpSpPr bwMode="auto">
          <a:xfrm>
            <a:off x="3708400" y="2276475"/>
            <a:ext cx="3919538" cy="2678113"/>
            <a:chOff x="3708400" y="2276475"/>
            <a:chExt cx="3920304" cy="2677656"/>
          </a:xfrm>
        </p:grpSpPr>
        <p:sp>
          <p:nvSpPr>
            <p:cNvPr id="36873" name="Text Box 35"/>
            <p:cNvSpPr txBox="1">
              <a:spLocks noChangeArrowheads="1"/>
            </p:cNvSpPr>
            <p:nvPr/>
          </p:nvSpPr>
          <p:spPr bwMode="auto">
            <a:xfrm>
              <a:off x="3708400" y="2276475"/>
              <a:ext cx="39203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M' =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a:p>
              <a:pPr algn="l"/>
              <a:r>
                <a:rPr lang="en-US" altLang="en-US" sz="2400"/>
                <a:t>   Halt and accept</a:t>
              </a:r>
            </a:p>
            <a:p>
              <a:pPr algn="l"/>
              <a:r>
                <a:rPr lang="en-US" altLang="en-US" sz="2400"/>
                <a:t> }  </a:t>
              </a:r>
            </a:p>
          </p:txBody>
        </p:sp>
        <p:grpSp>
          <p:nvGrpSpPr>
            <p:cNvPr id="36874" name="Group 23"/>
            <p:cNvGrpSpPr>
              <a:grpSpLocks/>
            </p:cNvGrpSpPr>
            <p:nvPr/>
          </p:nvGrpSpPr>
          <p:grpSpPr bwMode="auto">
            <a:xfrm>
              <a:off x="5364088" y="3687359"/>
              <a:ext cx="1332416" cy="530282"/>
              <a:chOff x="5471832" y="2852936"/>
              <a:chExt cx="1332416" cy="530282"/>
            </a:xfrm>
          </p:grpSpPr>
          <p:sp>
            <p:nvSpPr>
              <p:cNvPr id="36875" name="Rectangle 11"/>
              <p:cNvSpPr>
                <a:spLocks noChangeArrowheads="1"/>
              </p:cNvSpPr>
              <p:nvPr/>
            </p:nvSpPr>
            <p:spPr bwMode="auto">
              <a:xfrm>
                <a:off x="5471832" y="2852936"/>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36876" name="Rectangle 12"/>
              <p:cNvSpPr>
                <a:spLocks noChangeArrowheads="1"/>
              </p:cNvSpPr>
              <p:nvPr/>
            </p:nvSpPr>
            <p:spPr bwMode="auto">
              <a:xfrm>
                <a:off x="5482703" y="3013886"/>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5310">
                                            <p:txEl>
                                              <p:pRg st="0" end="0"/>
                                            </p:txEl>
                                          </p:spTgt>
                                        </p:tgtEl>
                                        <p:attrNameLst>
                                          <p:attrName>style.visibility</p:attrName>
                                        </p:attrNameLst>
                                      </p:cBhvr>
                                      <p:to>
                                        <p:strVal val="visible"/>
                                      </p:to>
                                    </p:set>
                                    <p:anim calcmode="lin" valueType="num">
                                      <p:cBhvr additive="base">
                                        <p:cTn id="7" dur="500" fill="hold"/>
                                        <p:tgtEl>
                                          <p:spTgt spid="553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3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5310">
                                            <p:txEl>
                                              <p:pRg st="1" end="1"/>
                                            </p:txEl>
                                          </p:spTgt>
                                        </p:tgtEl>
                                        <p:attrNameLst>
                                          <p:attrName>style.visibility</p:attrName>
                                        </p:attrNameLst>
                                      </p:cBhvr>
                                      <p:to>
                                        <p:strVal val="visible"/>
                                      </p:to>
                                    </p:set>
                                    <p:anim calcmode="lin" valueType="num">
                                      <p:cBhvr additive="base">
                                        <p:cTn id="13" dur="500" fill="hold"/>
                                        <p:tgtEl>
                                          <p:spTgt spid="553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3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5310">
                                            <p:txEl>
                                              <p:pRg st="4" end="4"/>
                                            </p:txEl>
                                          </p:spTgt>
                                        </p:tgtEl>
                                        <p:attrNameLst>
                                          <p:attrName>style.visibility</p:attrName>
                                        </p:attrNameLst>
                                      </p:cBhvr>
                                      <p:to>
                                        <p:strVal val="visible"/>
                                      </p:to>
                                    </p:set>
                                    <p:anim calcmode="lin" valueType="num">
                                      <p:cBhvr additive="base">
                                        <p:cTn id="19" dur="500" fill="hold"/>
                                        <p:tgtEl>
                                          <p:spTgt spid="5531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3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5310">
                                            <p:txEl>
                                              <p:pRg st="3" end="3"/>
                                            </p:txEl>
                                          </p:spTgt>
                                        </p:tgtEl>
                                        <p:attrNameLst>
                                          <p:attrName>style.visibility</p:attrName>
                                        </p:attrNameLst>
                                      </p:cBhvr>
                                      <p:to>
                                        <p:strVal val="visible"/>
                                      </p:to>
                                    </p:set>
                                    <p:anim calcmode="lin" valueType="num">
                                      <p:cBhvr additive="base">
                                        <p:cTn id="25" dur="500" fill="hold"/>
                                        <p:tgtEl>
                                          <p:spTgt spid="553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3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5310">
                                            <p:txEl>
                                              <p:pRg st="2" end="2"/>
                                            </p:txEl>
                                          </p:spTgt>
                                        </p:tgtEl>
                                        <p:attrNameLst>
                                          <p:attrName>style.visibility</p:attrName>
                                        </p:attrNameLst>
                                      </p:cBhvr>
                                      <p:to>
                                        <p:strVal val="visible"/>
                                      </p:to>
                                    </p:set>
                                    <p:anim calcmode="lin" valueType="num">
                                      <p:cBhvr additive="base">
                                        <p:cTn id="31" dur="500" fill="hold"/>
                                        <p:tgtEl>
                                          <p:spTgt spid="55310">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3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5322"/>
                                        </p:tgtEl>
                                        <p:attrNameLst>
                                          <p:attrName>style.visibility</p:attrName>
                                        </p:attrNameLst>
                                      </p:cBhvr>
                                      <p:to>
                                        <p:strVal val="visible"/>
                                      </p:to>
                                    </p:set>
                                    <p:anim calcmode="lin" valueType="num">
                                      <p:cBhvr additive="base">
                                        <p:cTn id="37" dur="500" fill="hold"/>
                                        <p:tgtEl>
                                          <p:spTgt spid="55322"/>
                                        </p:tgtEl>
                                        <p:attrNameLst>
                                          <p:attrName>ppt_x</p:attrName>
                                        </p:attrNameLst>
                                      </p:cBhvr>
                                      <p:tavLst>
                                        <p:tav tm="0">
                                          <p:val>
                                            <p:strVal val="1+#ppt_w/2"/>
                                          </p:val>
                                        </p:tav>
                                        <p:tav tm="100000">
                                          <p:val>
                                            <p:strVal val="#ppt_x"/>
                                          </p:val>
                                        </p:tav>
                                      </p:tavLst>
                                    </p:anim>
                                    <p:anim calcmode="lin" valueType="num">
                                      <p:cBhvr additive="base">
                                        <p:cTn id="38" dur="500" fill="hold"/>
                                        <p:tgtEl>
                                          <p:spTgt spid="55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7891" name="Text Box 35"/>
          <p:cNvSpPr txBox="1">
            <a:spLocks noChangeArrowheads="1"/>
          </p:cNvSpPr>
          <p:nvPr/>
        </p:nvSpPr>
        <p:spPr bwMode="auto">
          <a:xfrm>
            <a:off x="4441825" y="1901825"/>
            <a:ext cx="1649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,M'&gt;</a:t>
            </a:r>
          </a:p>
        </p:txBody>
      </p:sp>
      <p:sp>
        <p:nvSpPr>
          <p:cNvPr id="56324" name="Rectangle 4"/>
          <p:cNvSpPr>
            <a:spLocks noChangeArrowheads="1"/>
          </p:cNvSpPr>
          <p:nvPr/>
        </p:nvSpPr>
        <p:spPr bwMode="auto">
          <a:xfrm>
            <a:off x="539750" y="4652963"/>
            <a:ext cx="65420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If M does not halt on I</a:t>
            </a:r>
          </a:p>
          <a:p>
            <a:pPr algn="l"/>
            <a:r>
              <a:rPr lang="en-US" altLang="en-US" sz="2400"/>
              <a:t>   M</a:t>
            </a:r>
            <a:r>
              <a:rPr lang="en-US" altLang="en-US" sz="2400" baseline="-25000"/>
              <a:t>I</a:t>
            </a:r>
            <a:r>
              <a:rPr lang="en-US" altLang="en-US" sz="2400"/>
              <a:t> does not halt on every input</a:t>
            </a:r>
          </a:p>
          <a:p>
            <a:pPr algn="l"/>
            <a:r>
              <a:rPr lang="en-US" altLang="en-US" sz="2400"/>
              <a:t>   M</a:t>
            </a:r>
            <a:r>
              <a:rPr lang="en-US" altLang="en-US" sz="2400" baseline="-25000"/>
              <a:t>I</a:t>
            </a:r>
            <a:r>
              <a:rPr lang="en-US" altLang="en-US" sz="2400"/>
              <a:t> and M' have different results on some input</a:t>
            </a:r>
          </a:p>
          <a:p>
            <a:pPr algn="l"/>
            <a:r>
              <a:rPr lang="en-US" altLang="en-US" sz="2400"/>
              <a:t>   Oracle says </a:t>
            </a:r>
            <a:r>
              <a:rPr lang="en-US" altLang="en-US" sz="2400" i="1"/>
              <a:t>no</a:t>
            </a:r>
          </a:p>
          <a:p>
            <a:pPr algn="l"/>
            <a:r>
              <a:rPr lang="en-US" altLang="en-US" sz="2400"/>
              <a:t>   We say </a:t>
            </a:r>
            <a:r>
              <a:rPr lang="en-US" altLang="en-US" sz="2400" i="1"/>
              <a:t>no</a:t>
            </a:r>
          </a:p>
        </p:txBody>
      </p:sp>
      <p:sp>
        <p:nvSpPr>
          <p:cNvPr id="37893"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37894" name="Rectangle 6"/>
          <p:cNvSpPr>
            <a:spLocks noChangeArrowheads="1"/>
          </p:cNvSpPr>
          <p:nvPr/>
        </p:nvSpPr>
        <p:spPr bwMode="auto">
          <a:xfrm>
            <a:off x="4248150" y="506413"/>
            <a:ext cx="388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{&lt;M,M'&gt; | </a:t>
            </a:r>
            <a:r>
              <a:rPr lang="en-US" altLang="en-US" sz="2400">
                <a:sym typeface="Symbol" pitchFamily="18" charset="2"/>
              </a:rPr>
              <a:t>I </a:t>
            </a:r>
            <a:r>
              <a:rPr lang="en-US" altLang="en-US" sz="2400"/>
              <a:t>M(I)=M'(I)}</a:t>
            </a:r>
          </a:p>
        </p:txBody>
      </p:sp>
      <p:grpSp>
        <p:nvGrpSpPr>
          <p:cNvPr id="37895" name="Group 8"/>
          <p:cNvGrpSpPr>
            <a:grpSpLocks/>
          </p:cNvGrpSpPr>
          <p:nvPr/>
        </p:nvGrpSpPr>
        <p:grpSpPr bwMode="auto">
          <a:xfrm>
            <a:off x="3708400" y="2276475"/>
            <a:ext cx="3919538" cy="2678113"/>
            <a:chOff x="3708400" y="2276475"/>
            <a:chExt cx="3920304" cy="2677656"/>
          </a:xfrm>
        </p:grpSpPr>
        <p:sp>
          <p:nvSpPr>
            <p:cNvPr id="37897" name="Text Box 35"/>
            <p:cNvSpPr txBox="1">
              <a:spLocks noChangeArrowheads="1"/>
            </p:cNvSpPr>
            <p:nvPr/>
          </p:nvSpPr>
          <p:spPr bwMode="auto">
            <a:xfrm>
              <a:off x="3708400" y="2276475"/>
              <a:ext cx="39203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M' =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a:p>
              <a:pPr algn="l"/>
              <a:r>
                <a:rPr lang="en-US" altLang="en-US" sz="2400"/>
                <a:t>   Halt and accept</a:t>
              </a:r>
            </a:p>
            <a:p>
              <a:pPr algn="l"/>
              <a:r>
                <a:rPr lang="en-US" altLang="en-US" sz="2400"/>
                <a:t> }  </a:t>
              </a:r>
            </a:p>
          </p:txBody>
        </p:sp>
        <p:grpSp>
          <p:nvGrpSpPr>
            <p:cNvPr id="37898" name="Group 23"/>
            <p:cNvGrpSpPr>
              <a:grpSpLocks/>
            </p:cNvGrpSpPr>
            <p:nvPr/>
          </p:nvGrpSpPr>
          <p:grpSpPr bwMode="auto">
            <a:xfrm>
              <a:off x="5364088" y="3687359"/>
              <a:ext cx="1332416" cy="530282"/>
              <a:chOff x="5471832" y="2852936"/>
              <a:chExt cx="1332416" cy="530282"/>
            </a:xfrm>
          </p:grpSpPr>
          <p:sp>
            <p:nvSpPr>
              <p:cNvPr id="37899" name="Rectangle 11"/>
              <p:cNvSpPr>
                <a:spLocks noChangeArrowheads="1"/>
              </p:cNvSpPr>
              <p:nvPr/>
            </p:nvSpPr>
            <p:spPr bwMode="auto">
              <a:xfrm>
                <a:off x="5471832" y="2852936"/>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37900" name="Rectangle 12"/>
              <p:cNvSpPr>
                <a:spLocks noChangeArrowheads="1"/>
              </p:cNvSpPr>
              <p:nvPr/>
            </p:nvSpPr>
            <p:spPr bwMode="auto">
              <a:xfrm>
                <a:off x="5482703" y="3013886"/>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grpSp>
      <p:sp>
        <p:nvSpPr>
          <p:cNvPr id="37896" name="Rectangle 26"/>
          <p:cNvSpPr>
            <a:spLocks noChangeArrowheads="1"/>
          </p:cNvSpPr>
          <p:nvPr/>
        </p:nvSpPr>
        <p:spPr bwMode="auto">
          <a:xfrm>
            <a:off x="5940425" y="2565400"/>
            <a:ext cx="3484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M'(I') halts and accepts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 calcmode="lin" valueType="num">
                                      <p:cBhvr additive="base">
                                        <p:cTn id="7" dur="500" fill="hold"/>
                                        <p:tgtEl>
                                          <p:spTgt spid="563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6324">
                                            <p:txEl>
                                              <p:pRg st="1" end="1"/>
                                            </p:txEl>
                                          </p:spTgt>
                                        </p:tgtEl>
                                        <p:attrNameLst>
                                          <p:attrName>style.visibility</p:attrName>
                                        </p:attrNameLst>
                                      </p:cBhvr>
                                      <p:to>
                                        <p:strVal val="visible"/>
                                      </p:to>
                                    </p:set>
                                    <p:anim calcmode="lin" valueType="num">
                                      <p:cBhvr additive="base">
                                        <p:cTn id="13" dur="500" fill="hold"/>
                                        <p:tgtEl>
                                          <p:spTgt spid="5632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6324">
                                            <p:txEl>
                                              <p:pRg st="4" end="4"/>
                                            </p:txEl>
                                          </p:spTgt>
                                        </p:tgtEl>
                                        <p:attrNameLst>
                                          <p:attrName>style.visibility</p:attrName>
                                        </p:attrNameLst>
                                      </p:cBhvr>
                                      <p:to>
                                        <p:strVal val="visible"/>
                                      </p:to>
                                    </p:set>
                                    <p:anim calcmode="lin" valueType="num">
                                      <p:cBhvr additive="base">
                                        <p:cTn id="19" dur="500" fill="hold"/>
                                        <p:tgtEl>
                                          <p:spTgt spid="5632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6324">
                                            <p:txEl>
                                              <p:pRg st="3" end="3"/>
                                            </p:txEl>
                                          </p:spTgt>
                                        </p:tgtEl>
                                        <p:attrNameLst>
                                          <p:attrName>style.visibility</p:attrName>
                                        </p:attrNameLst>
                                      </p:cBhvr>
                                      <p:to>
                                        <p:strVal val="visible"/>
                                      </p:to>
                                    </p:set>
                                    <p:anim calcmode="lin" valueType="num">
                                      <p:cBhvr additive="base">
                                        <p:cTn id="25" dur="500" fill="hold"/>
                                        <p:tgtEl>
                                          <p:spTgt spid="5632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6324">
                                            <p:txEl>
                                              <p:pRg st="2" end="2"/>
                                            </p:txEl>
                                          </p:spTgt>
                                        </p:tgtEl>
                                        <p:attrNameLst>
                                          <p:attrName>style.visibility</p:attrName>
                                        </p:attrNameLst>
                                      </p:cBhvr>
                                      <p:to>
                                        <p:strVal val="visible"/>
                                      </p:to>
                                    </p:set>
                                    <p:anim calcmode="lin" valueType="num">
                                      <p:cBhvr additive="base">
                                        <p:cTn id="31" dur="500" fill="hold"/>
                                        <p:tgtEl>
                                          <p:spTgt spid="56324">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8915"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38916" name="Text Box 35"/>
          <p:cNvSpPr txBox="1">
            <a:spLocks noChangeArrowheads="1"/>
          </p:cNvSpPr>
          <p:nvPr/>
        </p:nvSpPr>
        <p:spPr bwMode="auto">
          <a:xfrm>
            <a:off x="4441825" y="1901825"/>
            <a:ext cx="1649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,M'&gt;</a:t>
            </a:r>
          </a:p>
        </p:txBody>
      </p:sp>
      <p:sp>
        <p:nvSpPr>
          <p:cNvPr id="38917" name="Line 36"/>
          <p:cNvSpPr>
            <a:spLocks noChangeShapeType="1"/>
          </p:cNvSpPr>
          <p:nvPr/>
        </p:nvSpPr>
        <p:spPr bwMode="auto">
          <a:xfrm>
            <a:off x="3968750" y="4581525"/>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8918"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8919" name="Text Box 6"/>
          <p:cNvSpPr txBox="1">
            <a:spLocks noChangeArrowheads="1"/>
          </p:cNvSpPr>
          <p:nvPr/>
        </p:nvSpPr>
        <p:spPr bwMode="auto">
          <a:xfrm>
            <a:off x="1116013" y="5499100"/>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38920" name="Rectangle 14"/>
          <p:cNvSpPr>
            <a:spLocks noChangeArrowheads="1"/>
          </p:cNvSpPr>
          <p:nvPr/>
        </p:nvSpPr>
        <p:spPr bwMode="auto">
          <a:xfrm>
            <a:off x="4211638" y="5472113"/>
            <a:ext cx="4037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{&lt;M,M'&gt; | </a:t>
            </a:r>
            <a:r>
              <a:rPr lang="en-US" altLang="en-US" sz="2400">
                <a:sym typeface="Symbol" pitchFamily="18" charset="2"/>
              </a:rPr>
              <a:t>I </a:t>
            </a:r>
            <a:r>
              <a:rPr lang="en-US" altLang="en-US" sz="2400"/>
              <a:t>M(I) = M'(I)}</a:t>
            </a:r>
          </a:p>
        </p:txBody>
      </p:sp>
      <p:sp>
        <p:nvSpPr>
          <p:cNvPr id="38921"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38922" name="Rectangle 16"/>
          <p:cNvSpPr>
            <a:spLocks noChangeArrowheads="1"/>
          </p:cNvSpPr>
          <p:nvPr/>
        </p:nvSpPr>
        <p:spPr bwMode="auto">
          <a:xfrm>
            <a:off x="4248150" y="506413"/>
            <a:ext cx="388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{&lt;M,M'&gt; | </a:t>
            </a:r>
            <a:r>
              <a:rPr lang="en-US" altLang="en-US" sz="2400">
                <a:sym typeface="Symbol" pitchFamily="18" charset="2"/>
              </a:rPr>
              <a:t>I </a:t>
            </a:r>
            <a:r>
              <a:rPr lang="en-US" altLang="en-US" sz="2400"/>
              <a:t>M(I)=M'(I)}</a:t>
            </a:r>
          </a:p>
        </p:txBody>
      </p:sp>
      <p:grpSp>
        <p:nvGrpSpPr>
          <p:cNvPr id="38923" name="Group 17"/>
          <p:cNvGrpSpPr>
            <a:grpSpLocks/>
          </p:cNvGrpSpPr>
          <p:nvPr/>
        </p:nvGrpSpPr>
        <p:grpSpPr bwMode="auto">
          <a:xfrm>
            <a:off x="1258888" y="1470025"/>
            <a:ext cx="2595562" cy="1385888"/>
            <a:chOff x="793" y="926"/>
            <a:chExt cx="1635" cy="873"/>
          </a:xfrm>
        </p:grpSpPr>
        <p:sp>
          <p:nvSpPr>
            <p:cNvPr id="38939"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8940" name="Rectangle 19"/>
            <p:cNvSpPr>
              <a:spLocks noChangeArrowheads="1"/>
            </p:cNvSpPr>
            <p:nvPr/>
          </p:nvSpPr>
          <p:spPr bwMode="auto">
            <a:xfrm>
              <a:off x="793" y="926"/>
              <a:ext cx="16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 or not</a:t>
              </a:r>
            </a:p>
          </p:txBody>
        </p:sp>
      </p:grpSp>
      <p:grpSp>
        <p:nvGrpSpPr>
          <p:cNvPr id="38924" name="Group 21"/>
          <p:cNvGrpSpPr>
            <a:grpSpLocks/>
          </p:cNvGrpSpPr>
          <p:nvPr/>
        </p:nvGrpSpPr>
        <p:grpSpPr bwMode="auto">
          <a:xfrm>
            <a:off x="3968750" y="4711700"/>
            <a:ext cx="2971800" cy="519113"/>
            <a:chOff x="2500" y="3285"/>
            <a:chExt cx="1872" cy="327"/>
          </a:xfrm>
        </p:grpSpPr>
        <p:sp>
          <p:nvSpPr>
            <p:cNvPr id="38937"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8938" name="Rectangle 23"/>
            <p:cNvSpPr>
              <a:spLocks noChangeArrowheads="1"/>
            </p:cNvSpPr>
            <p:nvPr/>
          </p:nvSpPr>
          <p:spPr bwMode="auto">
            <a:xfrm>
              <a:off x="2656" y="3285"/>
              <a:ext cx="11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or No</a:t>
              </a:r>
            </a:p>
          </p:txBody>
        </p:sp>
      </p:grpSp>
      <p:grpSp>
        <p:nvGrpSpPr>
          <p:cNvPr id="38925" name="Group 5"/>
          <p:cNvGrpSpPr>
            <a:grpSpLocks/>
          </p:cNvGrpSpPr>
          <p:nvPr/>
        </p:nvGrpSpPr>
        <p:grpSpPr bwMode="auto">
          <a:xfrm>
            <a:off x="7216775" y="2513013"/>
            <a:ext cx="1800225" cy="2882900"/>
            <a:chOff x="4194" y="1993"/>
            <a:chExt cx="1422" cy="2207"/>
          </a:xfrm>
        </p:grpSpPr>
        <p:pic>
          <p:nvPicPr>
            <p:cNvPr id="38935"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8936"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38926" name="Group 32"/>
          <p:cNvGrpSpPr>
            <a:grpSpLocks/>
          </p:cNvGrpSpPr>
          <p:nvPr/>
        </p:nvGrpSpPr>
        <p:grpSpPr bwMode="auto">
          <a:xfrm>
            <a:off x="1905000" y="2513013"/>
            <a:ext cx="1800225" cy="2903537"/>
            <a:chOff x="4194" y="1993"/>
            <a:chExt cx="1422" cy="2198"/>
          </a:xfrm>
        </p:grpSpPr>
        <p:pic>
          <p:nvPicPr>
            <p:cNvPr id="38933"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8934"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grpSp>
        <p:nvGrpSpPr>
          <p:cNvPr id="38927" name="Group 24"/>
          <p:cNvGrpSpPr>
            <a:grpSpLocks/>
          </p:cNvGrpSpPr>
          <p:nvPr/>
        </p:nvGrpSpPr>
        <p:grpSpPr bwMode="auto">
          <a:xfrm>
            <a:off x="3708400" y="2276475"/>
            <a:ext cx="3919538" cy="2678113"/>
            <a:chOff x="3708400" y="2276475"/>
            <a:chExt cx="3920304" cy="2677656"/>
          </a:xfrm>
        </p:grpSpPr>
        <p:sp>
          <p:nvSpPr>
            <p:cNvPr id="38929" name="Text Box 35"/>
            <p:cNvSpPr txBox="1">
              <a:spLocks noChangeArrowheads="1"/>
            </p:cNvSpPr>
            <p:nvPr/>
          </p:nvSpPr>
          <p:spPr bwMode="auto">
            <a:xfrm>
              <a:off x="3708400" y="2276475"/>
              <a:ext cx="39203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M' = ? </a:t>
              </a:r>
            </a:p>
            <a:p>
              <a:pPr algn="l"/>
              <a:r>
                <a:rPr lang="en-US" altLang="en-US" sz="2400"/>
                <a:t>{ </a:t>
              </a:r>
            </a:p>
            <a:p>
              <a:pPr algn="l"/>
              <a:r>
                <a:rPr lang="en-US" altLang="en-US" sz="2400"/>
                <a:t>   Ignore input I'</a:t>
              </a:r>
              <a:br>
                <a:rPr lang="en-US" altLang="en-US" sz="2400"/>
              </a:br>
              <a:r>
                <a:rPr lang="en-US" altLang="en-US" sz="2400"/>
                <a:t>   M &amp; I are built in</a:t>
              </a:r>
            </a:p>
            <a:p>
              <a:pPr algn="l"/>
              <a:r>
                <a:rPr lang="en-US" altLang="en-US" sz="2400"/>
                <a:t>   Run M(I)</a:t>
              </a:r>
            </a:p>
            <a:p>
              <a:pPr algn="l"/>
              <a:r>
                <a:rPr lang="en-US" altLang="en-US" sz="2400"/>
                <a:t>   Halt and accept</a:t>
              </a:r>
            </a:p>
            <a:p>
              <a:pPr algn="l"/>
              <a:r>
                <a:rPr lang="en-US" altLang="en-US" sz="2400"/>
                <a:t> }  </a:t>
              </a:r>
            </a:p>
          </p:txBody>
        </p:sp>
        <p:grpSp>
          <p:nvGrpSpPr>
            <p:cNvPr id="38930" name="Group 23"/>
            <p:cNvGrpSpPr>
              <a:grpSpLocks/>
            </p:cNvGrpSpPr>
            <p:nvPr/>
          </p:nvGrpSpPr>
          <p:grpSpPr bwMode="auto">
            <a:xfrm>
              <a:off x="5364088" y="3687359"/>
              <a:ext cx="1332416" cy="530282"/>
              <a:chOff x="5471832" y="2852936"/>
              <a:chExt cx="1332416" cy="530282"/>
            </a:xfrm>
          </p:grpSpPr>
          <p:sp>
            <p:nvSpPr>
              <p:cNvPr id="38931" name="Rectangle 27"/>
              <p:cNvSpPr>
                <a:spLocks noChangeArrowheads="1"/>
              </p:cNvSpPr>
              <p:nvPr/>
            </p:nvSpPr>
            <p:spPr bwMode="auto">
              <a:xfrm>
                <a:off x="5471832" y="2852936"/>
                <a:ext cx="1332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suppressing </a:t>
                </a:r>
                <a:endParaRPr lang="en-CA" altLang="en-US" sz="1800"/>
              </a:p>
            </p:txBody>
          </p:sp>
          <p:sp>
            <p:nvSpPr>
              <p:cNvPr id="38932" name="Rectangle 28"/>
              <p:cNvSpPr>
                <a:spLocks noChangeArrowheads="1"/>
              </p:cNvSpPr>
              <p:nvPr/>
            </p:nvSpPr>
            <p:spPr bwMode="auto">
              <a:xfrm>
                <a:off x="5482703" y="3013886"/>
                <a:ext cx="1165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800"/>
                  <a:t>any output</a:t>
                </a:r>
                <a:endParaRPr lang="en-CA" altLang="en-US" sz="1800"/>
              </a:p>
            </p:txBody>
          </p:sp>
        </p:grpSp>
      </p:grpSp>
      <p:sp>
        <p:nvSpPr>
          <p:cNvPr id="38928" name="Rectangle 26"/>
          <p:cNvSpPr>
            <a:spLocks noChangeArrowheads="1"/>
          </p:cNvSpPr>
          <p:nvPr/>
        </p:nvSpPr>
        <p:spPr bwMode="auto">
          <a:xfrm>
            <a:off x="5940425" y="2032000"/>
            <a:ext cx="3484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M'(I') halts and accepts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58378" name="Text Box 35"/>
          <p:cNvSpPr txBox="1">
            <a:spLocks noChangeArrowheads="1"/>
          </p:cNvSpPr>
          <p:nvPr/>
        </p:nvSpPr>
        <p:spPr bwMode="auto">
          <a:xfrm>
            <a:off x="4735513" y="1901825"/>
            <a:ext cx="106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&lt;I'&gt;</a:t>
            </a:r>
          </a:p>
        </p:txBody>
      </p:sp>
      <p:sp>
        <p:nvSpPr>
          <p:cNvPr id="58379"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6002338"/>
            <a:ext cx="360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8382" name="Rectangle 14"/>
          <p:cNvSpPr>
            <a:spLocks noChangeArrowheads="1"/>
          </p:cNvSpPr>
          <p:nvPr/>
        </p:nvSpPr>
        <p:spPr bwMode="auto">
          <a:xfrm>
            <a:off x="5643563" y="5975350"/>
            <a:ext cx="318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{&lt;I&gt; | M</a:t>
            </a:r>
            <a:r>
              <a:rPr lang="en-US" altLang="en-US" sz="2400" baseline="30000"/>
              <a:t>*</a:t>
            </a:r>
            <a:r>
              <a:rPr lang="en-US" altLang="en-US" sz="2400"/>
              <a:t> halts on I}</a:t>
            </a:r>
          </a:p>
        </p:txBody>
      </p:sp>
      <p:sp>
        <p:nvSpPr>
          <p:cNvPr id="39945"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8384" name="Rectangle 16"/>
          <p:cNvSpPr>
            <a:spLocks noChangeArrowheads="1"/>
          </p:cNvSpPr>
          <p:nvPr/>
        </p:nvSpPr>
        <p:spPr bwMode="auto">
          <a:xfrm>
            <a:off x="4248150" y="506413"/>
            <a:ext cx="3838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{&lt;I&gt; | M</a:t>
            </a:r>
            <a:r>
              <a:rPr lang="en-US" altLang="en-US" sz="2400" baseline="30000"/>
              <a:t>*</a:t>
            </a:r>
            <a:r>
              <a:rPr lang="en-US" altLang="en-US" sz="2400"/>
              <a:t> halts on I}</a:t>
            </a:r>
          </a:p>
          <a:p>
            <a:pPr algn="l"/>
            <a:r>
              <a:rPr lang="en-US" altLang="en-US" sz="2400"/>
              <a:t>where M</a:t>
            </a:r>
            <a:r>
              <a:rPr lang="en-US" altLang="en-US" sz="2400" baseline="30000"/>
              <a:t>*</a:t>
            </a:r>
            <a:r>
              <a:rPr lang="en-US" altLang="en-US" sz="2400"/>
              <a:t> is a special TM</a:t>
            </a:r>
          </a:p>
        </p:txBody>
      </p:sp>
      <p:grpSp>
        <p:nvGrpSpPr>
          <p:cNvPr id="2" name="Group 17"/>
          <p:cNvGrpSpPr>
            <a:grpSpLocks/>
          </p:cNvGrpSpPr>
          <p:nvPr/>
        </p:nvGrpSpPr>
        <p:grpSpPr bwMode="auto">
          <a:xfrm>
            <a:off x="1258888" y="1470025"/>
            <a:ext cx="2595562" cy="1385888"/>
            <a:chOff x="793" y="926"/>
            <a:chExt cx="1635" cy="873"/>
          </a:xfrm>
        </p:grpSpPr>
        <p:sp>
          <p:nvSpPr>
            <p:cNvPr id="39958"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39959" name="Rectangle 19"/>
            <p:cNvSpPr>
              <a:spLocks noChangeArrowheads="1"/>
            </p:cNvSpPr>
            <p:nvPr/>
          </p:nvSpPr>
          <p:spPr bwMode="auto">
            <a:xfrm>
              <a:off x="793" y="926"/>
              <a:ext cx="16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 or not</a:t>
              </a:r>
            </a:p>
          </p:txBody>
        </p:sp>
      </p:grpSp>
      <p:sp>
        <p:nvSpPr>
          <p:cNvPr id="58388" name="Text Box 35"/>
          <p:cNvSpPr txBox="1">
            <a:spLocks noChangeArrowheads="1"/>
          </p:cNvSpPr>
          <p:nvPr/>
        </p:nvSpPr>
        <p:spPr bwMode="auto">
          <a:xfrm>
            <a:off x="3752850" y="2276475"/>
            <a:ext cx="3441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Need to tell oracle </a:t>
            </a:r>
            <a:br>
              <a:rPr lang="en-US" altLang="en-US" sz="2400"/>
            </a:br>
            <a:r>
              <a:rPr lang="en-US" altLang="en-US" sz="2400"/>
              <a:t>   about M and I</a:t>
            </a:r>
          </a:p>
          <a:p>
            <a:pPr algn="l"/>
            <a:r>
              <a:rPr lang="en-US" altLang="en-US" sz="2400"/>
              <a:t>I' = &lt;M,I&gt;</a:t>
            </a:r>
          </a:p>
          <a:p>
            <a:pPr algn="l"/>
            <a:r>
              <a:rPr lang="en-US" altLang="en-US" sz="2400"/>
              <a:t>M* is the </a:t>
            </a:r>
            <a:r>
              <a:rPr lang="en-US" altLang="en-US" sz="2400" i="1"/>
              <a:t>universal TM</a:t>
            </a:r>
            <a:br>
              <a:rPr lang="en-US" altLang="en-US" sz="2400" i="1"/>
            </a:br>
            <a:r>
              <a:rPr lang="en-US" altLang="en-US" sz="2400" i="1"/>
              <a:t>   </a:t>
            </a:r>
            <a:r>
              <a:rPr lang="en-US" altLang="en-US" sz="2400"/>
              <a:t>simulates M on I.</a:t>
            </a:r>
          </a:p>
        </p:txBody>
      </p:sp>
      <p:grpSp>
        <p:nvGrpSpPr>
          <p:cNvPr id="3" name="Group 21"/>
          <p:cNvGrpSpPr>
            <a:grpSpLocks/>
          </p:cNvGrpSpPr>
          <p:nvPr/>
        </p:nvGrpSpPr>
        <p:grpSpPr bwMode="auto">
          <a:xfrm>
            <a:off x="3968750" y="4783138"/>
            <a:ext cx="2971800" cy="519112"/>
            <a:chOff x="2500" y="3285"/>
            <a:chExt cx="1872" cy="327"/>
          </a:xfrm>
        </p:grpSpPr>
        <p:sp>
          <p:nvSpPr>
            <p:cNvPr id="39956"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9957" name="Rectangle 23"/>
            <p:cNvSpPr>
              <a:spLocks noChangeArrowheads="1"/>
            </p:cNvSpPr>
            <p:nvPr/>
          </p:nvSpPr>
          <p:spPr bwMode="auto">
            <a:xfrm>
              <a:off x="2656" y="3285"/>
              <a:ext cx="11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or No</a:t>
              </a:r>
            </a:p>
          </p:txBody>
        </p:sp>
      </p:grpSp>
      <p:grpSp>
        <p:nvGrpSpPr>
          <p:cNvPr id="5" name="Group 5"/>
          <p:cNvGrpSpPr>
            <a:grpSpLocks/>
          </p:cNvGrpSpPr>
          <p:nvPr/>
        </p:nvGrpSpPr>
        <p:grpSpPr bwMode="auto">
          <a:xfrm>
            <a:off x="7216775" y="2513013"/>
            <a:ext cx="1800225" cy="2882900"/>
            <a:chOff x="4194" y="1993"/>
            <a:chExt cx="1422" cy="2207"/>
          </a:xfrm>
        </p:grpSpPr>
        <p:pic>
          <p:nvPicPr>
            <p:cNvPr id="39954"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9955"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6" name="Group 32"/>
          <p:cNvGrpSpPr>
            <a:grpSpLocks/>
          </p:cNvGrpSpPr>
          <p:nvPr/>
        </p:nvGrpSpPr>
        <p:grpSpPr bwMode="auto">
          <a:xfrm>
            <a:off x="1905000" y="2513013"/>
            <a:ext cx="1800225" cy="2903537"/>
            <a:chOff x="4194" y="1993"/>
            <a:chExt cx="1422" cy="2198"/>
          </a:xfrm>
        </p:grpSpPr>
        <p:pic>
          <p:nvPicPr>
            <p:cNvPr id="39952"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39953"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8384"/>
                                        </p:tgtEl>
                                        <p:attrNameLst>
                                          <p:attrName>style.visibility</p:attrName>
                                        </p:attrNameLst>
                                      </p:cBhvr>
                                      <p:to>
                                        <p:strVal val="visible"/>
                                      </p:to>
                                    </p:set>
                                    <p:anim calcmode="lin" valueType="num">
                                      <p:cBhvr additive="base">
                                        <p:cTn id="7" dur="500" fill="hold"/>
                                        <p:tgtEl>
                                          <p:spTgt spid="58384"/>
                                        </p:tgtEl>
                                        <p:attrNameLst>
                                          <p:attrName>ppt_x</p:attrName>
                                        </p:attrNameLst>
                                      </p:cBhvr>
                                      <p:tavLst>
                                        <p:tav tm="0">
                                          <p:val>
                                            <p:strVal val="1+#ppt_w/2"/>
                                          </p:val>
                                        </p:tav>
                                        <p:tav tm="100000">
                                          <p:val>
                                            <p:strVal val="#ppt_x"/>
                                          </p:val>
                                        </p:tav>
                                      </p:tavLst>
                                    </p:anim>
                                    <p:anim calcmode="lin" valueType="num">
                                      <p:cBhvr additive="base">
                                        <p:cTn id="8" dur="500" fill="hold"/>
                                        <p:tgtEl>
                                          <p:spTgt spid="583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8382"/>
                                        </p:tgtEl>
                                        <p:attrNameLst>
                                          <p:attrName>style.visibility</p:attrName>
                                        </p:attrNameLst>
                                      </p:cBhvr>
                                      <p:to>
                                        <p:strVal val="visible"/>
                                      </p:to>
                                    </p:set>
                                    <p:anim calcmode="lin" valueType="num">
                                      <p:cBhvr additive="base">
                                        <p:cTn id="17" dur="500" fill="hold"/>
                                        <p:tgtEl>
                                          <p:spTgt spid="58382"/>
                                        </p:tgtEl>
                                        <p:attrNameLst>
                                          <p:attrName>ppt_x</p:attrName>
                                        </p:attrNameLst>
                                      </p:cBhvr>
                                      <p:tavLst>
                                        <p:tav tm="0">
                                          <p:val>
                                            <p:strVal val="#ppt_x"/>
                                          </p:val>
                                        </p:tav>
                                        <p:tav tm="100000">
                                          <p:val>
                                            <p:strVal val="#ppt_x"/>
                                          </p:val>
                                        </p:tav>
                                      </p:tavLst>
                                    </p:anim>
                                    <p:anim calcmode="lin" valueType="num">
                                      <p:cBhvr additive="base">
                                        <p:cTn id="18" dur="500" fill="hold"/>
                                        <p:tgtEl>
                                          <p:spTgt spid="5838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76838"/>
                                        </p:tgtEl>
                                        <p:attrNameLst>
                                          <p:attrName>style.visibility</p:attrName>
                                        </p:attrNameLst>
                                      </p:cBhvr>
                                      <p:to>
                                        <p:strVal val="visible"/>
                                      </p:to>
                                    </p:set>
                                    <p:anim calcmode="lin" valueType="num">
                                      <p:cBhvr additive="base">
                                        <p:cTn id="33" dur="500" fill="hold"/>
                                        <p:tgtEl>
                                          <p:spTgt spid="376838"/>
                                        </p:tgtEl>
                                        <p:attrNameLst>
                                          <p:attrName>ppt_x</p:attrName>
                                        </p:attrNameLst>
                                      </p:cBhvr>
                                      <p:tavLst>
                                        <p:tav tm="0">
                                          <p:val>
                                            <p:strVal val="0-#ppt_w/2"/>
                                          </p:val>
                                        </p:tav>
                                        <p:tav tm="100000">
                                          <p:val>
                                            <p:strVal val="#ppt_x"/>
                                          </p:val>
                                        </p:tav>
                                      </p:tavLst>
                                    </p:anim>
                                    <p:anim calcmode="lin" valueType="num">
                                      <p:cBhvr additive="base">
                                        <p:cTn id="34" dur="500" fill="hold"/>
                                        <p:tgtEl>
                                          <p:spTgt spid="376838"/>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76871"/>
                                        </p:tgtEl>
                                        <p:attrNameLst>
                                          <p:attrName>style.visibility</p:attrName>
                                        </p:attrNameLst>
                                      </p:cBhvr>
                                      <p:to>
                                        <p:strVal val="visible"/>
                                      </p:to>
                                    </p:set>
                                    <p:anim calcmode="lin" valueType="num">
                                      <p:cBhvr additive="base">
                                        <p:cTn id="37" dur="500" fill="hold"/>
                                        <p:tgtEl>
                                          <p:spTgt spid="376871"/>
                                        </p:tgtEl>
                                        <p:attrNameLst>
                                          <p:attrName>ppt_x</p:attrName>
                                        </p:attrNameLst>
                                      </p:cBhvr>
                                      <p:tavLst>
                                        <p:tav tm="0">
                                          <p:val>
                                            <p:strVal val="0-#ppt_w/2"/>
                                          </p:val>
                                        </p:tav>
                                        <p:tav tm="100000">
                                          <p:val>
                                            <p:strVal val="#ppt_x"/>
                                          </p:val>
                                        </p:tav>
                                      </p:tavLst>
                                    </p:anim>
                                    <p:anim calcmode="lin" valueType="num">
                                      <p:cBhvr additive="base">
                                        <p:cTn id="38"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8379"/>
                                        </p:tgtEl>
                                        <p:attrNameLst>
                                          <p:attrName>style.visibility</p:attrName>
                                        </p:attrNameLst>
                                      </p:cBhvr>
                                      <p:to>
                                        <p:strVal val="visible"/>
                                      </p:to>
                                    </p:set>
                                    <p:anim calcmode="lin" valueType="num">
                                      <p:cBhvr additive="base">
                                        <p:cTn id="43" dur="500" fill="hold"/>
                                        <p:tgtEl>
                                          <p:spTgt spid="58379"/>
                                        </p:tgtEl>
                                        <p:attrNameLst>
                                          <p:attrName>ppt_x</p:attrName>
                                        </p:attrNameLst>
                                      </p:cBhvr>
                                      <p:tavLst>
                                        <p:tav tm="0">
                                          <p:val>
                                            <p:strVal val="0-#ppt_w/2"/>
                                          </p:val>
                                        </p:tav>
                                        <p:tav tm="100000">
                                          <p:val>
                                            <p:strVal val="#ppt_x"/>
                                          </p:val>
                                        </p:tav>
                                      </p:tavLst>
                                    </p:anim>
                                    <p:anim calcmode="lin" valueType="num">
                                      <p:cBhvr additive="base">
                                        <p:cTn id="44" dur="500" fill="hold"/>
                                        <p:tgtEl>
                                          <p:spTgt spid="5837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8378"/>
                                        </p:tgtEl>
                                        <p:attrNameLst>
                                          <p:attrName>style.visibility</p:attrName>
                                        </p:attrNameLst>
                                      </p:cBhvr>
                                      <p:to>
                                        <p:strVal val="visible"/>
                                      </p:to>
                                    </p:set>
                                    <p:anim calcmode="lin" valueType="num">
                                      <p:cBhvr additive="base">
                                        <p:cTn id="47" dur="500" fill="hold"/>
                                        <p:tgtEl>
                                          <p:spTgt spid="58378"/>
                                        </p:tgtEl>
                                        <p:attrNameLst>
                                          <p:attrName>ppt_x</p:attrName>
                                        </p:attrNameLst>
                                      </p:cBhvr>
                                      <p:tavLst>
                                        <p:tav tm="0">
                                          <p:val>
                                            <p:strVal val="0-#ppt_w/2"/>
                                          </p:val>
                                        </p:tav>
                                        <p:tav tm="100000">
                                          <p:val>
                                            <p:strVal val="#ppt_x"/>
                                          </p:val>
                                        </p:tav>
                                      </p:tavLst>
                                    </p:anim>
                                    <p:anim calcmode="lin" valueType="num">
                                      <p:cBhvr additive="base">
                                        <p:cTn id="48" dur="500" fill="hold"/>
                                        <p:tgtEl>
                                          <p:spTgt spid="58378"/>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8388">
                                            <p:txEl>
                                              <p:pRg st="0" end="0"/>
                                            </p:txEl>
                                          </p:spTgt>
                                        </p:tgtEl>
                                        <p:attrNameLst>
                                          <p:attrName>style.visibility</p:attrName>
                                        </p:attrNameLst>
                                      </p:cBhvr>
                                      <p:to>
                                        <p:strVal val="visible"/>
                                      </p:to>
                                    </p:set>
                                    <p:anim calcmode="lin" valueType="num">
                                      <p:cBhvr additive="base">
                                        <p:cTn id="53" dur="500" fill="hold"/>
                                        <p:tgtEl>
                                          <p:spTgt spid="5838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8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8388">
                                            <p:txEl>
                                              <p:pRg st="1" end="1"/>
                                            </p:txEl>
                                          </p:spTgt>
                                        </p:tgtEl>
                                        <p:attrNameLst>
                                          <p:attrName>style.visibility</p:attrName>
                                        </p:attrNameLst>
                                      </p:cBhvr>
                                      <p:to>
                                        <p:strVal val="visible"/>
                                      </p:to>
                                    </p:set>
                                    <p:anim calcmode="lin" valueType="num">
                                      <p:cBhvr additive="base">
                                        <p:cTn id="59" dur="500" fill="hold"/>
                                        <p:tgtEl>
                                          <p:spTgt spid="58388">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8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8388">
                                            <p:txEl>
                                              <p:pRg st="2" end="2"/>
                                            </p:txEl>
                                          </p:spTgt>
                                        </p:tgtEl>
                                        <p:attrNameLst>
                                          <p:attrName>style.visibility</p:attrName>
                                        </p:attrNameLst>
                                      </p:cBhvr>
                                      <p:to>
                                        <p:strVal val="visible"/>
                                      </p:to>
                                    </p:set>
                                    <p:anim calcmode="lin" valueType="num">
                                      <p:cBhvr additive="base">
                                        <p:cTn id="65" dur="500" fill="hold"/>
                                        <p:tgtEl>
                                          <p:spTgt spid="58388">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8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1+#ppt_w/2"/>
                                          </p:val>
                                        </p:tav>
                                        <p:tav tm="100000">
                                          <p:val>
                                            <p:strVal val="#ppt_x"/>
                                          </p:val>
                                        </p:tav>
                                      </p:tavLst>
                                    </p:anim>
                                    <p:anim calcmode="lin" valueType="num">
                                      <p:cBhvr additive="base">
                                        <p:cTn id="7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6"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1+#ppt_w/2"/>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58378" grpId="0"/>
      <p:bldP spid="58379" grpId="0" animBg="1"/>
      <p:bldP spid="376871" grpId="0" animBg="1"/>
      <p:bldP spid="4" grpId="0" autoUpdateAnimBg="0"/>
      <p:bldP spid="58382" grpId="0"/>
      <p:bldP spid="5838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40963"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0192" name="Rectangle 16"/>
          <p:cNvSpPr>
            <a:spLocks noChangeArrowheads="1"/>
          </p:cNvSpPr>
          <p:nvPr/>
        </p:nvSpPr>
        <p:spPr bwMode="auto">
          <a:xfrm>
            <a:off x="4248150" y="557213"/>
            <a:ext cx="475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P = {&lt;M&gt; | L(M) has property … </a:t>
            </a:r>
          </a:p>
          <a:p>
            <a:pPr algn="l"/>
            <a:r>
              <a:rPr lang="en-US" altLang="en-US" sz="2400"/>
              <a:t>            ie based on what M does, </a:t>
            </a:r>
            <a:br>
              <a:rPr lang="en-US" altLang="en-US" sz="2400"/>
            </a:br>
            <a:r>
              <a:rPr lang="en-US" altLang="en-US" sz="2400"/>
              <a:t>             not on how it does it}</a:t>
            </a:r>
          </a:p>
        </p:txBody>
      </p:sp>
      <p:sp>
        <p:nvSpPr>
          <p:cNvPr id="24" name="Rectangle 16"/>
          <p:cNvSpPr>
            <a:spLocks noChangeArrowheads="1"/>
          </p:cNvSpPr>
          <p:nvPr/>
        </p:nvSpPr>
        <p:spPr bwMode="auto">
          <a:xfrm>
            <a:off x="5135563" y="1863725"/>
            <a:ext cx="2809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If </a:t>
            </a:r>
            <a:r>
              <a:rPr lang="en-US" altLang="en-US" sz="2400"/>
              <a:t>L(M) =L(</a:t>
            </a:r>
            <a:r>
              <a:rPr lang="en-US" altLang="en-US" sz="2400">
                <a:sym typeface="Symbol" pitchFamily="18" charset="2"/>
              </a:rPr>
              <a:t>M</a:t>
            </a:r>
            <a:r>
              <a:rPr lang="en-US" altLang="en-US" sz="2400"/>
              <a:t>'), </a:t>
            </a:r>
          </a:p>
          <a:p>
            <a:pPr algn="l"/>
            <a:r>
              <a:rPr lang="en-US" altLang="en-US" sz="2400"/>
              <a:t>then M</a:t>
            </a:r>
            <a:r>
              <a:rPr lang="el-GR" altLang="en-US" sz="2400"/>
              <a:t>ϵ</a:t>
            </a:r>
            <a:r>
              <a:rPr lang="en-CA" altLang="en-US" sz="2400"/>
              <a:t>P iff</a:t>
            </a:r>
            <a:r>
              <a:rPr lang="en-US" altLang="en-US" sz="2400"/>
              <a:t> M</a:t>
            </a:r>
            <a:r>
              <a:rPr lang="el-GR" altLang="en-US" sz="2400"/>
              <a:t>ϵ</a:t>
            </a:r>
            <a:r>
              <a:rPr lang="en-CA" altLang="en-US" sz="2400"/>
              <a:t>P</a:t>
            </a:r>
            <a:r>
              <a:rPr lang="en-US" altLang="en-US" sz="2400"/>
              <a:t>'</a:t>
            </a:r>
          </a:p>
        </p:txBody>
      </p:sp>
      <p:sp>
        <p:nvSpPr>
          <p:cNvPr id="25" name="Rectangle 16"/>
          <p:cNvSpPr>
            <a:spLocks noChangeArrowheads="1"/>
          </p:cNvSpPr>
          <p:nvPr/>
        </p:nvSpPr>
        <p:spPr bwMode="auto">
          <a:xfrm>
            <a:off x="5148263" y="2655888"/>
            <a:ext cx="2632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P ≠ {everything}</a:t>
            </a:r>
          </a:p>
          <a:p>
            <a:pPr algn="l"/>
            <a:r>
              <a:rPr lang="en-US" altLang="en-US" sz="2400">
                <a:sym typeface="Symbol" pitchFamily="18" charset="2"/>
              </a:rPr>
              <a:t>P ≠ {nothing}</a:t>
            </a:r>
          </a:p>
        </p:txBody>
      </p:sp>
      <p:sp>
        <p:nvSpPr>
          <p:cNvPr id="37" name="Rectangle 16"/>
          <p:cNvSpPr>
            <a:spLocks noChangeArrowheads="1"/>
          </p:cNvSpPr>
          <p:nvPr/>
        </p:nvSpPr>
        <p:spPr bwMode="auto">
          <a:xfrm>
            <a:off x="1116013" y="1804988"/>
            <a:ext cx="2503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sym typeface="Symbol" pitchFamily="18" charset="2"/>
              </a:rPr>
              <a:t>Rice’s Theorem</a:t>
            </a:r>
            <a:endParaRPr lang="en-US" altLang="en-US" sz="2400">
              <a:sym typeface="Symbol" pitchFamily="18" charset="2"/>
            </a:endParaRPr>
          </a:p>
        </p:txBody>
      </p:sp>
      <p:grpSp>
        <p:nvGrpSpPr>
          <p:cNvPr id="4" name="Group 19"/>
          <p:cNvGrpSpPr>
            <a:grpSpLocks/>
          </p:cNvGrpSpPr>
          <p:nvPr/>
        </p:nvGrpSpPr>
        <p:grpSpPr bwMode="auto">
          <a:xfrm>
            <a:off x="3276600" y="3606800"/>
            <a:ext cx="3808413" cy="457200"/>
            <a:chOff x="2064" y="3151"/>
            <a:chExt cx="2399" cy="288"/>
          </a:xfrm>
        </p:grpSpPr>
        <p:sp>
          <p:nvSpPr>
            <p:cNvPr id="40971" name="AutoShape 16"/>
            <p:cNvSpPr>
              <a:spLocks noChangeArrowheads="1"/>
            </p:cNvSpPr>
            <p:nvPr/>
          </p:nvSpPr>
          <p:spPr bwMode="auto">
            <a:xfrm>
              <a:off x="2064" y="3203"/>
              <a:ext cx="771" cy="227"/>
            </a:xfrm>
            <a:prstGeom prst="rightArrow">
              <a:avLst>
                <a:gd name="adj1" fmla="val 50000"/>
                <a:gd name="adj2" fmla="val 84912"/>
              </a:avLst>
            </a:prstGeom>
            <a:solidFill>
              <a:schemeClr val="hlink"/>
            </a:solidFill>
            <a:ln>
              <a:noFill/>
            </a:ln>
            <a:extLs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a:p>
          </p:txBody>
        </p:sp>
        <p:sp>
          <p:nvSpPr>
            <p:cNvPr id="40972" name="Rectangle 16"/>
            <p:cNvSpPr>
              <a:spLocks noChangeArrowheads="1"/>
            </p:cNvSpPr>
            <p:nvPr/>
          </p:nvSpPr>
          <p:spPr bwMode="auto">
            <a:xfrm>
              <a:off x="2812" y="3151"/>
              <a:ext cx="16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P is undecidable.</a:t>
              </a:r>
            </a:p>
          </p:txBody>
        </p:sp>
      </p:grpSp>
      <p:sp>
        <p:nvSpPr>
          <p:cNvPr id="29714" name="Rectangle 16"/>
          <p:cNvSpPr>
            <a:spLocks noChangeArrowheads="1"/>
          </p:cNvSpPr>
          <p:nvPr/>
        </p:nvSpPr>
        <p:spPr bwMode="auto">
          <a:xfrm>
            <a:off x="1042988" y="4206875"/>
            <a:ext cx="445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Eg P = {&lt;M&gt; | L(M) is regular}</a:t>
            </a:r>
          </a:p>
        </p:txBody>
      </p:sp>
      <p:sp>
        <p:nvSpPr>
          <p:cNvPr id="17" name="Rectangle 16"/>
          <p:cNvSpPr>
            <a:spLocks noChangeArrowheads="1"/>
          </p:cNvSpPr>
          <p:nvPr/>
        </p:nvSpPr>
        <p:spPr bwMode="auto">
          <a:xfrm>
            <a:off x="1042988" y="4829175"/>
            <a:ext cx="6997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Eg P = {&lt;M&gt; | M(010) = yes and M(1001) = no</a:t>
            </a:r>
            <a:br>
              <a:rPr lang="en-US" altLang="en-US" sz="2400"/>
            </a:br>
            <a:r>
              <a:rPr lang="en-US" altLang="en-US" sz="2400"/>
              <a:t>                                         or M(101) = no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0192"/>
                                        </p:tgtEl>
                                        <p:attrNameLst>
                                          <p:attrName>style.visibility</p:attrName>
                                        </p:attrNameLst>
                                      </p:cBhvr>
                                      <p:to>
                                        <p:strVal val="visible"/>
                                      </p:to>
                                    </p:set>
                                    <p:anim calcmode="lin" valueType="num">
                                      <p:cBhvr additive="base">
                                        <p:cTn id="7" dur="500" fill="hold"/>
                                        <p:tgtEl>
                                          <p:spTgt spid="50192"/>
                                        </p:tgtEl>
                                        <p:attrNameLst>
                                          <p:attrName>ppt_x</p:attrName>
                                        </p:attrNameLst>
                                      </p:cBhvr>
                                      <p:tavLst>
                                        <p:tav tm="0">
                                          <p:val>
                                            <p:strVal val="1+#ppt_w/2"/>
                                          </p:val>
                                        </p:tav>
                                        <p:tav tm="100000">
                                          <p:val>
                                            <p:strVal val="#ppt_x"/>
                                          </p:val>
                                        </p:tav>
                                      </p:tavLst>
                                    </p:anim>
                                    <p:anim calcmode="lin" valueType="num">
                                      <p:cBhvr additive="base">
                                        <p:cTn id="8" dur="500" fill="hold"/>
                                        <p:tgtEl>
                                          <p:spTgt spid="501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1+#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14"/>
                                        </p:tgtEl>
                                        <p:attrNameLst>
                                          <p:attrName>style.visibility</p:attrName>
                                        </p:attrNameLst>
                                      </p:cBhvr>
                                      <p:to>
                                        <p:strVal val="visible"/>
                                      </p:to>
                                    </p:set>
                                    <p:anim calcmode="lin" valueType="num">
                                      <p:cBhvr additive="base">
                                        <p:cTn id="37" dur="500" fill="hold"/>
                                        <p:tgtEl>
                                          <p:spTgt spid="29714"/>
                                        </p:tgtEl>
                                        <p:attrNameLst>
                                          <p:attrName>ppt_x</p:attrName>
                                        </p:attrNameLst>
                                      </p:cBhvr>
                                      <p:tavLst>
                                        <p:tav tm="0">
                                          <p:val>
                                            <p:strVal val="0-#ppt_w/2"/>
                                          </p:val>
                                        </p:tav>
                                        <p:tav tm="100000">
                                          <p:val>
                                            <p:strVal val="#ppt_x"/>
                                          </p:val>
                                        </p:tav>
                                      </p:tavLst>
                                    </p:anim>
                                    <p:anim calcmode="lin" valueType="num">
                                      <p:cBhvr additive="base">
                                        <p:cTn id="38" dur="500" fill="hold"/>
                                        <p:tgtEl>
                                          <p:spTgt spid="2971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p:bldP spid="24" grpId="0"/>
      <p:bldP spid="25" grpId="0"/>
      <p:bldP spid="37" grpId="0"/>
      <p:bldP spid="297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3" name="Text Box 9"/>
          <p:cNvSpPr txBox="1">
            <a:spLocks noChangeArrowheads="1"/>
          </p:cNvSpPr>
          <p:nvPr/>
        </p:nvSpPr>
        <p:spPr bwMode="auto">
          <a:xfrm>
            <a:off x="4389438" y="2971800"/>
            <a:ext cx="1173162"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200" b="1">
                <a:solidFill>
                  <a:schemeClr val="tx2"/>
                </a:solidFill>
                <a:cs typeface="Times New Roman" pitchFamily="18" charset="0"/>
              </a:rPr>
              <a:t>≤</a:t>
            </a:r>
          </a:p>
        </p:txBody>
      </p:sp>
      <p:grpSp>
        <p:nvGrpSpPr>
          <p:cNvPr id="5123" name="Group 10"/>
          <p:cNvGrpSpPr>
            <a:grpSpLocks/>
          </p:cNvGrpSpPr>
          <p:nvPr/>
        </p:nvGrpSpPr>
        <p:grpSpPr bwMode="auto">
          <a:xfrm>
            <a:off x="6581775" y="2684463"/>
            <a:ext cx="1800225" cy="2916237"/>
            <a:chOff x="4194" y="1993"/>
            <a:chExt cx="1422" cy="1973"/>
          </a:xfrm>
        </p:grpSpPr>
        <p:pic>
          <p:nvPicPr>
            <p:cNvPr id="5131" name="Picture 11" descr="Z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5132" name="Text Box 12"/>
            <p:cNvSpPr txBox="1">
              <a:spLocks noChangeArrowheads="1"/>
            </p:cNvSpPr>
            <p:nvPr/>
          </p:nvSpPr>
          <p:spPr bwMode="auto">
            <a:xfrm>
              <a:off x="4194" y="3612"/>
              <a:ext cx="1422" cy="354"/>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latin typeface="Arial Rounded MT Bold" pitchFamily="34" charset="0"/>
                </a:rPr>
                <a:t>Oracle</a:t>
              </a:r>
              <a:r>
                <a:rPr lang="en-US" altLang="en-US">
                  <a:solidFill>
                    <a:schemeClr val="tx2"/>
                  </a:solidFill>
                  <a:latin typeface="Arial Rounded MT Bold" pitchFamily="34" charset="0"/>
                </a:rPr>
                <a:t> </a:t>
              </a:r>
            </a:p>
          </p:txBody>
        </p:sp>
      </p:grpSp>
      <p:grpSp>
        <p:nvGrpSpPr>
          <p:cNvPr id="5124" name="Group 13"/>
          <p:cNvGrpSpPr>
            <a:grpSpLocks/>
          </p:cNvGrpSpPr>
          <p:nvPr/>
        </p:nvGrpSpPr>
        <p:grpSpPr bwMode="auto">
          <a:xfrm>
            <a:off x="1628775" y="2743200"/>
            <a:ext cx="1800225" cy="2657475"/>
            <a:chOff x="4194" y="1993"/>
            <a:chExt cx="1422" cy="2012"/>
          </a:xfrm>
        </p:grpSpPr>
        <p:pic>
          <p:nvPicPr>
            <p:cNvPr id="5129" name="Picture 14" descr="Z3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5130" name="Text Box 15"/>
            <p:cNvSpPr txBox="1">
              <a:spLocks noChangeArrowheads="1"/>
            </p:cNvSpPr>
            <p:nvPr/>
          </p:nvSpPr>
          <p:spPr bwMode="auto">
            <a:xfrm>
              <a:off x="4194" y="3609"/>
              <a:ext cx="1422" cy="396"/>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latin typeface="Arial Rounded MT Bold" pitchFamily="34" charset="0"/>
                </a:rPr>
                <a:t>Alg</a:t>
              </a:r>
            </a:p>
          </p:txBody>
        </p:sp>
      </p:grpSp>
      <p:sp>
        <p:nvSpPr>
          <p:cNvPr id="400405" name="Text Box 21"/>
          <p:cNvSpPr txBox="1">
            <a:spLocks noChangeArrowheads="1"/>
          </p:cNvSpPr>
          <p:nvPr/>
        </p:nvSpPr>
        <p:spPr bwMode="auto">
          <a:xfrm>
            <a:off x="4643438" y="1370013"/>
            <a:ext cx="5105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hlink"/>
                </a:solidFill>
                <a:latin typeface="Arial Rounded MT Bold" pitchFamily="34" charset="0"/>
              </a:rPr>
              <a:t>Assume have an alg.</a:t>
            </a:r>
          </a:p>
        </p:txBody>
      </p:sp>
      <p:sp>
        <p:nvSpPr>
          <p:cNvPr id="400407" name="Text Box 23"/>
          <p:cNvSpPr txBox="1">
            <a:spLocks noChangeArrowheads="1"/>
          </p:cNvSpPr>
          <p:nvPr/>
        </p:nvSpPr>
        <p:spPr bwMode="auto">
          <a:xfrm>
            <a:off x="76200" y="1346200"/>
            <a:ext cx="5105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hlink"/>
                </a:solidFill>
                <a:latin typeface="Arial Rounded MT Bold" pitchFamily="34" charset="0"/>
              </a:rPr>
              <a:t>Design an alg.</a:t>
            </a:r>
          </a:p>
        </p:txBody>
      </p:sp>
      <p:sp>
        <p:nvSpPr>
          <p:cNvPr id="13" name="Rectangle 2"/>
          <p:cNvSpPr txBox="1">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a:defRPr/>
            </a:pPr>
            <a:r>
              <a:rPr lang="en-US" b="0" kern="0" smtClean="0">
                <a:latin typeface="Times New Roman" pitchFamily="18" charset="0"/>
              </a:rPr>
              <a:t>Reductions</a:t>
            </a:r>
          </a:p>
        </p:txBody>
      </p:sp>
      <p:sp>
        <p:nvSpPr>
          <p:cNvPr id="14" name="Text Box 23"/>
          <p:cNvSpPr txBox="1">
            <a:spLocks noChangeArrowheads="1"/>
          </p:cNvSpPr>
          <p:nvPr/>
        </p:nvSpPr>
        <p:spPr bwMode="auto">
          <a:xfrm>
            <a:off x="2590800" y="5665788"/>
            <a:ext cx="5105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hlink"/>
                </a:solidFill>
                <a:latin typeface="Arial Rounded MT Bold" pitchFamily="34" charset="0"/>
              </a:rPr>
              <a:t>But there is likely not a fast algorithm for either!!!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0393"/>
                                        </p:tgtEl>
                                        <p:attrNameLst>
                                          <p:attrName>style.visibility</p:attrName>
                                        </p:attrNameLst>
                                      </p:cBhvr>
                                      <p:to>
                                        <p:strVal val="visible"/>
                                      </p:to>
                                    </p:set>
                                    <p:anim calcmode="lin" valueType="num">
                                      <p:cBhvr additive="base">
                                        <p:cTn id="7" dur="500" fill="hold"/>
                                        <p:tgtEl>
                                          <p:spTgt spid="400393"/>
                                        </p:tgtEl>
                                        <p:attrNameLst>
                                          <p:attrName>ppt_x</p:attrName>
                                        </p:attrNameLst>
                                      </p:cBhvr>
                                      <p:tavLst>
                                        <p:tav tm="0">
                                          <p:val>
                                            <p:strVal val="#ppt_x"/>
                                          </p:val>
                                        </p:tav>
                                        <p:tav tm="100000">
                                          <p:val>
                                            <p:strVal val="#ppt_x"/>
                                          </p:val>
                                        </p:tav>
                                      </p:tavLst>
                                    </p:anim>
                                    <p:anim calcmode="lin" valueType="num">
                                      <p:cBhvr additive="base">
                                        <p:cTn id="8" dur="500" fill="hold"/>
                                        <p:tgtEl>
                                          <p:spTgt spid="4003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00405"/>
                                        </p:tgtEl>
                                        <p:attrNameLst>
                                          <p:attrName>style.visibility</p:attrName>
                                        </p:attrNameLst>
                                      </p:cBhvr>
                                      <p:to>
                                        <p:strVal val="visible"/>
                                      </p:to>
                                    </p:set>
                                    <p:anim calcmode="lin" valueType="num">
                                      <p:cBhvr additive="base">
                                        <p:cTn id="13" dur="500" fill="hold"/>
                                        <p:tgtEl>
                                          <p:spTgt spid="400405"/>
                                        </p:tgtEl>
                                        <p:attrNameLst>
                                          <p:attrName>ppt_x</p:attrName>
                                        </p:attrNameLst>
                                      </p:cBhvr>
                                      <p:tavLst>
                                        <p:tav tm="0">
                                          <p:val>
                                            <p:strVal val="#ppt_x"/>
                                          </p:val>
                                        </p:tav>
                                        <p:tav tm="100000">
                                          <p:val>
                                            <p:strVal val="#ppt_x"/>
                                          </p:val>
                                        </p:tav>
                                      </p:tavLst>
                                    </p:anim>
                                    <p:anim calcmode="lin" valueType="num">
                                      <p:cBhvr additive="base">
                                        <p:cTn id="14" dur="500" fill="hold"/>
                                        <p:tgtEl>
                                          <p:spTgt spid="40040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00407"/>
                                        </p:tgtEl>
                                        <p:attrNameLst>
                                          <p:attrName>style.visibility</p:attrName>
                                        </p:attrNameLst>
                                      </p:cBhvr>
                                      <p:to>
                                        <p:strVal val="visible"/>
                                      </p:to>
                                    </p:set>
                                    <p:anim calcmode="lin" valueType="num">
                                      <p:cBhvr additive="base">
                                        <p:cTn id="19" dur="500" fill="hold"/>
                                        <p:tgtEl>
                                          <p:spTgt spid="400407"/>
                                        </p:tgtEl>
                                        <p:attrNameLst>
                                          <p:attrName>ppt_x</p:attrName>
                                        </p:attrNameLst>
                                      </p:cBhvr>
                                      <p:tavLst>
                                        <p:tav tm="0">
                                          <p:val>
                                            <p:strVal val="#ppt_x"/>
                                          </p:val>
                                        </p:tav>
                                        <p:tav tm="100000">
                                          <p:val>
                                            <p:strVal val="#ppt_x"/>
                                          </p:val>
                                        </p:tav>
                                      </p:tavLst>
                                    </p:anim>
                                    <p:anim calcmode="lin" valueType="num">
                                      <p:cBhvr additive="base">
                                        <p:cTn id="20" dur="500" fill="hold"/>
                                        <p:tgtEl>
                                          <p:spTgt spid="400407"/>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3" grpId="0"/>
      <p:bldP spid="400405" grpId="0"/>
      <p:bldP spid="400407"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41987"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grpSp>
        <p:nvGrpSpPr>
          <p:cNvPr id="2" name="Group 29"/>
          <p:cNvGrpSpPr>
            <a:grpSpLocks/>
          </p:cNvGrpSpPr>
          <p:nvPr/>
        </p:nvGrpSpPr>
        <p:grpSpPr bwMode="auto">
          <a:xfrm>
            <a:off x="5364163" y="5681663"/>
            <a:ext cx="2341562" cy="457200"/>
            <a:chOff x="5364088" y="3861048"/>
            <a:chExt cx="2341085" cy="456906"/>
          </a:xfrm>
        </p:grpSpPr>
        <p:cxnSp>
          <p:nvCxnSpPr>
            <p:cNvPr id="41999" name="Straight Connector 27"/>
            <p:cNvCxnSpPr>
              <a:cxnSpLocks noChangeShapeType="1"/>
            </p:cNvCxnSpPr>
            <p:nvPr/>
          </p:nvCxnSpPr>
          <p:spPr bwMode="auto">
            <a:xfrm>
              <a:off x="7282426" y="3933056"/>
              <a:ext cx="216024"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2000" name="Rectangle 28"/>
            <p:cNvSpPr>
              <a:spLocks noChangeArrowheads="1"/>
            </p:cNvSpPr>
            <p:nvPr/>
          </p:nvSpPr>
          <p:spPr bwMode="auto">
            <a:xfrm>
              <a:off x="5364088" y="3861048"/>
              <a:ext cx="2341085" cy="45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(Else switch to P)</a:t>
              </a:r>
            </a:p>
          </p:txBody>
        </p:sp>
      </p:grpSp>
      <p:sp>
        <p:nvSpPr>
          <p:cNvPr id="31" name="Rectangle 16"/>
          <p:cNvSpPr>
            <a:spLocks noChangeArrowheads="1"/>
          </p:cNvSpPr>
          <p:nvPr/>
        </p:nvSpPr>
        <p:spPr bwMode="auto">
          <a:xfrm>
            <a:off x="5178425" y="6140450"/>
            <a:ext cx="261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Assume M</a:t>
            </a:r>
            <a:r>
              <a:rPr lang="en-US" altLang="en-US" sz="2400" baseline="-25000">
                <a:sym typeface="Symbol" pitchFamily="18" charset="2"/>
              </a:rPr>
              <a:t>yes</a:t>
            </a:r>
            <a:r>
              <a:rPr lang="en-US" altLang="en-US" sz="2400">
                <a:sym typeface="Symbol" pitchFamily="18" charset="2"/>
              </a:rPr>
              <a:t> </a:t>
            </a:r>
            <a:r>
              <a:rPr lang="el-GR" altLang="en-US" sz="2400"/>
              <a:t>ϵ</a:t>
            </a:r>
            <a:r>
              <a:rPr lang="en-CA" altLang="en-US" sz="2400"/>
              <a:t> P</a:t>
            </a:r>
          </a:p>
        </p:txBody>
      </p:sp>
      <p:sp>
        <p:nvSpPr>
          <p:cNvPr id="29707" name="Rectangle 16"/>
          <p:cNvSpPr>
            <a:spLocks noChangeArrowheads="1"/>
          </p:cNvSpPr>
          <p:nvPr/>
        </p:nvSpPr>
        <p:spPr bwMode="auto">
          <a:xfrm>
            <a:off x="5148263" y="4530725"/>
            <a:ext cx="35147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Let M</a:t>
            </a:r>
            <a:r>
              <a:rPr lang="en-US" altLang="en-US" sz="2400" baseline="-25000">
                <a:sym typeface="Symbol" pitchFamily="18" charset="2"/>
              </a:rPr>
              <a:t>empty</a:t>
            </a:r>
            <a:r>
              <a:rPr lang="en-US" altLang="en-US" sz="2400">
                <a:sym typeface="Symbol" pitchFamily="18" charset="2"/>
              </a:rPr>
              <a:t> = just say no.</a:t>
            </a:r>
          </a:p>
          <a:p>
            <a:pPr algn="l"/>
            <a:r>
              <a:rPr lang="en-CA" altLang="en-US" sz="2400"/>
              <a:t>L(</a:t>
            </a:r>
            <a:r>
              <a:rPr lang="en-US" altLang="en-US" sz="2400">
                <a:sym typeface="Symbol" pitchFamily="18" charset="2"/>
              </a:rPr>
              <a:t>M</a:t>
            </a:r>
            <a:r>
              <a:rPr lang="en-US" altLang="en-US" sz="2400" baseline="-25000">
                <a:sym typeface="Symbol" pitchFamily="18" charset="2"/>
              </a:rPr>
              <a:t>empty</a:t>
            </a:r>
            <a:r>
              <a:rPr lang="en-CA" altLang="en-US" sz="2400"/>
              <a:t>) </a:t>
            </a:r>
            <a:r>
              <a:rPr lang="en-US" altLang="en-US" sz="2400">
                <a:sym typeface="Symbol" pitchFamily="18" charset="2"/>
              </a:rPr>
              <a:t>= {nothing}</a:t>
            </a:r>
            <a:endParaRPr lang="en-US" altLang="en-US" sz="2000">
              <a:sym typeface="Symbol" pitchFamily="18" charset="2"/>
            </a:endParaRPr>
          </a:p>
          <a:p>
            <a:pPr algn="l"/>
            <a:r>
              <a:rPr lang="en-US" altLang="en-US" sz="2400">
                <a:sym typeface="Symbol" pitchFamily="18" charset="2"/>
              </a:rPr>
              <a:t>Assume M</a:t>
            </a:r>
            <a:r>
              <a:rPr lang="en-US" altLang="en-US" sz="2400" baseline="-25000">
                <a:sym typeface="Symbol" pitchFamily="18" charset="2"/>
              </a:rPr>
              <a:t>empty</a:t>
            </a:r>
            <a:r>
              <a:rPr lang="en-US" altLang="en-US" sz="2400">
                <a:sym typeface="Symbol" pitchFamily="18" charset="2"/>
              </a:rPr>
              <a:t> </a:t>
            </a:r>
            <a:r>
              <a:rPr lang="el-GR" altLang="en-US" sz="2400">
                <a:sym typeface="Symbol" pitchFamily="18" charset="2"/>
              </a:rPr>
              <a:t></a:t>
            </a:r>
            <a:r>
              <a:rPr lang="en-CA" altLang="en-US" sz="2400"/>
              <a:t> P,</a:t>
            </a:r>
            <a:endParaRPr lang="en-US" altLang="en-US" sz="2400"/>
          </a:p>
        </p:txBody>
      </p:sp>
      <p:sp>
        <p:nvSpPr>
          <p:cNvPr id="29714" name="Rectangle 16"/>
          <p:cNvSpPr>
            <a:spLocks noChangeArrowheads="1"/>
          </p:cNvSpPr>
          <p:nvPr/>
        </p:nvSpPr>
        <p:spPr bwMode="auto">
          <a:xfrm>
            <a:off x="1187450" y="4479925"/>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olidFill>
                  <a:schemeClr val="tx2"/>
                </a:solidFill>
              </a:rPr>
              <a:t>Proof:</a:t>
            </a:r>
          </a:p>
        </p:txBody>
      </p:sp>
      <p:sp>
        <p:nvSpPr>
          <p:cNvPr id="41992" name="Rectangle 16"/>
          <p:cNvSpPr>
            <a:spLocks noChangeArrowheads="1"/>
          </p:cNvSpPr>
          <p:nvPr/>
        </p:nvSpPr>
        <p:spPr bwMode="auto">
          <a:xfrm>
            <a:off x="4248150" y="557213"/>
            <a:ext cx="475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P = {&lt;M&gt; | L(M) has property … </a:t>
            </a:r>
          </a:p>
          <a:p>
            <a:pPr algn="l"/>
            <a:r>
              <a:rPr lang="en-US" altLang="en-US" sz="2400"/>
              <a:t>            ie based on what M does, </a:t>
            </a:r>
            <a:br>
              <a:rPr lang="en-US" altLang="en-US" sz="2400"/>
            </a:br>
            <a:r>
              <a:rPr lang="en-US" altLang="en-US" sz="2400"/>
              <a:t>             not on how it does it}</a:t>
            </a:r>
          </a:p>
        </p:txBody>
      </p:sp>
      <p:sp>
        <p:nvSpPr>
          <p:cNvPr id="41993" name="Rectangle 16"/>
          <p:cNvSpPr>
            <a:spLocks noChangeArrowheads="1"/>
          </p:cNvSpPr>
          <p:nvPr/>
        </p:nvSpPr>
        <p:spPr bwMode="auto">
          <a:xfrm>
            <a:off x="5135563" y="1863725"/>
            <a:ext cx="2809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If </a:t>
            </a:r>
            <a:r>
              <a:rPr lang="en-US" altLang="en-US" sz="2400"/>
              <a:t>L(M) =L(</a:t>
            </a:r>
            <a:r>
              <a:rPr lang="en-US" altLang="en-US" sz="2400">
                <a:sym typeface="Symbol" pitchFamily="18" charset="2"/>
              </a:rPr>
              <a:t>M</a:t>
            </a:r>
            <a:r>
              <a:rPr lang="en-US" altLang="en-US" sz="2400"/>
              <a:t>'), </a:t>
            </a:r>
          </a:p>
          <a:p>
            <a:pPr algn="l"/>
            <a:r>
              <a:rPr lang="en-US" altLang="en-US" sz="2400"/>
              <a:t>then M</a:t>
            </a:r>
            <a:r>
              <a:rPr lang="el-GR" altLang="en-US" sz="2400"/>
              <a:t>ϵ</a:t>
            </a:r>
            <a:r>
              <a:rPr lang="en-CA" altLang="en-US" sz="2400"/>
              <a:t>P iff</a:t>
            </a:r>
            <a:r>
              <a:rPr lang="en-US" altLang="en-US" sz="2400"/>
              <a:t> M</a:t>
            </a:r>
            <a:r>
              <a:rPr lang="el-GR" altLang="en-US" sz="2400"/>
              <a:t>ϵ</a:t>
            </a:r>
            <a:r>
              <a:rPr lang="en-CA" altLang="en-US" sz="2400"/>
              <a:t>P</a:t>
            </a:r>
            <a:r>
              <a:rPr lang="en-US" altLang="en-US" sz="2400"/>
              <a:t>'</a:t>
            </a:r>
          </a:p>
        </p:txBody>
      </p:sp>
      <p:sp>
        <p:nvSpPr>
          <p:cNvPr id="41994" name="Rectangle 16"/>
          <p:cNvSpPr>
            <a:spLocks noChangeArrowheads="1"/>
          </p:cNvSpPr>
          <p:nvPr/>
        </p:nvSpPr>
        <p:spPr bwMode="auto">
          <a:xfrm>
            <a:off x="5148263" y="2655888"/>
            <a:ext cx="2632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ym typeface="Symbol" pitchFamily="18" charset="2"/>
              </a:rPr>
              <a:t>P ≠ {everything}</a:t>
            </a:r>
          </a:p>
          <a:p>
            <a:pPr algn="l"/>
            <a:r>
              <a:rPr lang="en-US" altLang="en-US" sz="2400">
                <a:sym typeface="Symbol" pitchFamily="18" charset="2"/>
              </a:rPr>
              <a:t>P ≠ {nothing}</a:t>
            </a:r>
          </a:p>
        </p:txBody>
      </p:sp>
      <p:sp>
        <p:nvSpPr>
          <p:cNvPr id="41995" name="Rectangle 16"/>
          <p:cNvSpPr>
            <a:spLocks noChangeArrowheads="1"/>
          </p:cNvSpPr>
          <p:nvPr/>
        </p:nvSpPr>
        <p:spPr bwMode="auto">
          <a:xfrm>
            <a:off x="1116013" y="1804988"/>
            <a:ext cx="2503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sym typeface="Symbol" pitchFamily="18" charset="2"/>
              </a:rPr>
              <a:t>Rice’s Theorem</a:t>
            </a:r>
            <a:endParaRPr lang="en-US" altLang="en-US" sz="2400">
              <a:sym typeface="Symbol" pitchFamily="18" charset="2"/>
            </a:endParaRPr>
          </a:p>
        </p:txBody>
      </p:sp>
      <p:grpSp>
        <p:nvGrpSpPr>
          <p:cNvPr id="41996" name="Group 19"/>
          <p:cNvGrpSpPr>
            <a:grpSpLocks/>
          </p:cNvGrpSpPr>
          <p:nvPr/>
        </p:nvGrpSpPr>
        <p:grpSpPr bwMode="auto">
          <a:xfrm>
            <a:off x="3276600" y="3606800"/>
            <a:ext cx="3808413" cy="457200"/>
            <a:chOff x="2064" y="3151"/>
            <a:chExt cx="2399" cy="288"/>
          </a:xfrm>
        </p:grpSpPr>
        <p:sp>
          <p:nvSpPr>
            <p:cNvPr id="41997" name="AutoShape 16"/>
            <p:cNvSpPr>
              <a:spLocks noChangeArrowheads="1"/>
            </p:cNvSpPr>
            <p:nvPr/>
          </p:nvSpPr>
          <p:spPr bwMode="auto">
            <a:xfrm>
              <a:off x="2064" y="3203"/>
              <a:ext cx="771" cy="227"/>
            </a:xfrm>
            <a:prstGeom prst="rightArrow">
              <a:avLst>
                <a:gd name="adj1" fmla="val 50000"/>
                <a:gd name="adj2" fmla="val 84912"/>
              </a:avLst>
            </a:prstGeom>
            <a:solidFill>
              <a:schemeClr val="hlink"/>
            </a:solidFill>
            <a:ln>
              <a:noFill/>
            </a:ln>
            <a:extLs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a:p>
          </p:txBody>
        </p:sp>
        <p:sp>
          <p:nvSpPr>
            <p:cNvPr id="41998" name="Rectangle 16"/>
            <p:cNvSpPr>
              <a:spLocks noChangeArrowheads="1"/>
            </p:cNvSpPr>
            <p:nvPr/>
          </p:nvSpPr>
          <p:spPr bwMode="auto">
            <a:xfrm>
              <a:off x="2812" y="3151"/>
              <a:ext cx="16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P is undecidable.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714"/>
                                        </p:tgtEl>
                                        <p:attrNameLst>
                                          <p:attrName>style.visibility</p:attrName>
                                        </p:attrNameLst>
                                      </p:cBhvr>
                                      <p:to>
                                        <p:strVal val="visible"/>
                                      </p:to>
                                    </p:set>
                                    <p:anim calcmode="lin" valueType="num">
                                      <p:cBhvr additive="base">
                                        <p:cTn id="7" dur="500" fill="hold"/>
                                        <p:tgtEl>
                                          <p:spTgt spid="29714"/>
                                        </p:tgtEl>
                                        <p:attrNameLst>
                                          <p:attrName>ppt_x</p:attrName>
                                        </p:attrNameLst>
                                      </p:cBhvr>
                                      <p:tavLst>
                                        <p:tav tm="0">
                                          <p:val>
                                            <p:strVal val="0-#ppt_w/2"/>
                                          </p:val>
                                        </p:tav>
                                        <p:tav tm="100000">
                                          <p:val>
                                            <p:strVal val="#ppt_x"/>
                                          </p:val>
                                        </p:tav>
                                      </p:tavLst>
                                    </p:anim>
                                    <p:anim calcmode="lin" valueType="num">
                                      <p:cBhvr additive="base">
                                        <p:cTn id="8" dur="500" fill="hold"/>
                                        <p:tgtEl>
                                          <p:spTgt spid="297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9707">
                                            <p:txEl>
                                              <p:pRg st="0" end="0"/>
                                            </p:txEl>
                                          </p:spTgt>
                                        </p:tgtEl>
                                        <p:attrNameLst>
                                          <p:attrName>style.visibility</p:attrName>
                                        </p:attrNameLst>
                                      </p:cBhvr>
                                      <p:to>
                                        <p:strVal val="visible"/>
                                      </p:to>
                                    </p:set>
                                    <p:anim calcmode="lin" valueType="num">
                                      <p:cBhvr additive="base">
                                        <p:cTn id="13" dur="500" fill="hold"/>
                                        <p:tgtEl>
                                          <p:spTgt spid="2970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9707">
                                            <p:txEl>
                                              <p:pRg st="1" end="1"/>
                                            </p:txEl>
                                          </p:spTgt>
                                        </p:tgtEl>
                                        <p:attrNameLst>
                                          <p:attrName>style.visibility</p:attrName>
                                        </p:attrNameLst>
                                      </p:cBhvr>
                                      <p:to>
                                        <p:strVal val="visible"/>
                                      </p:to>
                                    </p:set>
                                    <p:anim calcmode="lin" valueType="num">
                                      <p:cBhvr additive="base">
                                        <p:cTn id="19" dur="500" fill="hold"/>
                                        <p:tgtEl>
                                          <p:spTgt spid="2970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9707">
                                            <p:txEl>
                                              <p:pRg st="2" end="2"/>
                                            </p:txEl>
                                          </p:spTgt>
                                        </p:tgtEl>
                                        <p:attrNameLst>
                                          <p:attrName>style.visibility</p:attrName>
                                        </p:attrNameLst>
                                      </p:cBhvr>
                                      <p:to>
                                        <p:strVal val="visible"/>
                                      </p:to>
                                    </p:set>
                                    <p:anim calcmode="lin" valueType="num">
                                      <p:cBhvr additive="base">
                                        <p:cTn id="25" dur="500" fill="hold"/>
                                        <p:tgtEl>
                                          <p:spTgt spid="2970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97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grpSp>
        <p:nvGrpSpPr>
          <p:cNvPr id="2" name="Group 5"/>
          <p:cNvGrpSpPr>
            <a:grpSpLocks/>
          </p:cNvGrpSpPr>
          <p:nvPr/>
        </p:nvGrpSpPr>
        <p:grpSpPr bwMode="auto">
          <a:xfrm>
            <a:off x="7216775" y="2513013"/>
            <a:ext cx="1800225" cy="2882900"/>
            <a:chOff x="4194" y="1993"/>
            <a:chExt cx="1422" cy="2207"/>
          </a:xfrm>
        </p:grpSpPr>
        <p:pic>
          <p:nvPicPr>
            <p:cNvPr id="43032"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3033"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3" name="Group 32"/>
          <p:cNvGrpSpPr>
            <a:grpSpLocks/>
          </p:cNvGrpSpPr>
          <p:nvPr/>
        </p:nvGrpSpPr>
        <p:grpSpPr bwMode="auto">
          <a:xfrm>
            <a:off x="1905000" y="2513013"/>
            <a:ext cx="1800225" cy="2903537"/>
            <a:chOff x="4194" y="1993"/>
            <a:chExt cx="1422" cy="2198"/>
          </a:xfrm>
        </p:grpSpPr>
        <p:pic>
          <p:nvPicPr>
            <p:cNvPr id="43030"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3031"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50186" name="Text Box 35"/>
          <p:cNvSpPr txBox="1">
            <a:spLocks noChangeArrowheads="1"/>
          </p:cNvSpPr>
          <p:nvPr/>
        </p:nvSpPr>
        <p:spPr bwMode="auto">
          <a:xfrm>
            <a:off x="4538663" y="1901825"/>
            <a:ext cx="1230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a:t>
            </a:r>
          </a:p>
        </p:txBody>
      </p:sp>
      <p:sp>
        <p:nvSpPr>
          <p:cNvPr id="50187" name="Line 36"/>
          <p:cNvSpPr>
            <a:spLocks noChangeShapeType="1"/>
          </p:cNvSpPr>
          <p:nvPr/>
        </p:nvSpPr>
        <p:spPr bwMode="auto">
          <a:xfrm>
            <a:off x="3968750" y="4724400"/>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250825"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0190" name="Rectangle 14"/>
          <p:cNvSpPr>
            <a:spLocks noChangeArrowheads="1"/>
          </p:cNvSpPr>
          <p:nvPr/>
        </p:nvSpPr>
        <p:spPr bwMode="auto">
          <a:xfrm>
            <a:off x="7740650" y="5589588"/>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P</a:t>
            </a:r>
          </a:p>
        </p:txBody>
      </p:sp>
      <p:sp>
        <p:nvSpPr>
          <p:cNvPr id="43019"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grpSp>
        <p:nvGrpSpPr>
          <p:cNvPr id="5" name="Group 17"/>
          <p:cNvGrpSpPr>
            <a:grpSpLocks/>
          </p:cNvGrpSpPr>
          <p:nvPr/>
        </p:nvGrpSpPr>
        <p:grpSpPr bwMode="auto">
          <a:xfrm>
            <a:off x="1258888" y="1470025"/>
            <a:ext cx="1793875" cy="1385888"/>
            <a:chOff x="793" y="926"/>
            <a:chExt cx="1130" cy="873"/>
          </a:xfrm>
        </p:grpSpPr>
        <p:sp>
          <p:nvSpPr>
            <p:cNvPr id="43028"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3029" name="Rectangle 19"/>
            <p:cNvSpPr>
              <a:spLocks noChangeArrowheads="1"/>
            </p:cNvSpPr>
            <p:nvPr/>
          </p:nvSpPr>
          <p:spPr bwMode="auto">
            <a:xfrm>
              <a:off x="793" y="926"/>
              <a:ext cx="113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halts</a:t>
              </a:r>
            </a:p>
          </p:txBody>
        </p:sp>
      </p:grpSp>
      <p:sp>
        <p:nvSpPr>
          <p:cNvPr id="50196" name="Text Box 35"/>
          <p:cNvSpPr txBox="1">
            <a:spLocks noChangeArrowheads="1"/>
          </p:cNvSpPr>
          <p:nvPr/>
        </p:nvSpPr>
        <p:spPr bwMode="auto">
          <a:xfrm>
            <a:off x="3527425" y="2300288"/>
            <a:ext cx="3800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M'(I') = </a:t>
            </a:r>
          </a:p>
          <a:p>
            <a:pPr algn="l"/>
            <a:r>
              <a:rPr lang="en-US" altLang="en-US" sz="2400"/>
              <a:t>{ </a:t>
            </a:r>
          </a:p>
          <a:p>
            <a:pPr algn="l"/>
            <a:r>
              <a:rPr lang="en-US" altLang="en-US" sz="2400"/>
              <a:t>   Run M(I)</a:t>
            </a:r>
          </a:p>
          <a:p>
            <a:pPr algn="l"/>
            <a:r>
              <a:rPr lang="en-US" altLang="en-US" sz="2400"/>
              <a:t>   Run </a:t>
            </a:r>
            <a:r>
              <a:rPr lang="en-US" altLang="en-US" sz="2400">
                <a:sym typeface="Symbol" pitchFamily="18" charset="2"/>
              </a:rPr>
              <a:t>M</a:t>
            </a:r>
            <a:r>
              <a:rPr lang="en-US" altLang="en-US" sz="2400" baseline="-25000">
                <a:sym typeface="Symbol" pitchFamily="18" charset="2"/>
              </a:rPr>
              <a:t>yes</a:t>
            </a:r>
            <a:r>
              <a:rPr lang="en-US" altLang="en-US" sz="2400"/>
              <a:t>(I')</a:t>
            </a:r>
          </a:p>
          <a:p>
            <a:pPr algn="l"/>
            <a:r>
              <a:rPr lang="en-US" altLang="en-US" sz="2400"/>
              <a:t>   respond as</a:t>
            </a:r>
            <a:r>
              <a:rPr lang="en-US" altLang="en-US" sz="2400">
                <a:sym typeface="Symbol" pitchFamily="18" charset="2"/>
              </a:rPr>
              <a:t> M</a:t>
            </a:r>
            <a:r>
              <a:rPr lang="en-US" altLang="en-US" sz="2400" baseline="-25000">
                <a:sym typeface="Symbol" pitchFamily="18" charset="2"/>
              </a:rPr>
              <a:t>yes</a:t>
            </a:r>
            <a:r>
              <a:rPr lang="en-US" altLang="en-US" sz="2400"/>
              <a:t>(I') does </a:t>
            </a:r>
          </a:p>
          <a:p>
            <a:pPr algn="l"/>
            <a:r>
              <a:rPr lang="en-US" altLang="en-US" sz="2400"/>
              <a:t> }  </a:t>
            </a:r>
          </a:p>
        </p:txBody>
      </p:sp>
      <p:grpSp>
        <p:nvGrpSpPr>
          <p:cNvPr id="6" name="Group 21"/>
          <p:cNvGrpSpPr>
            <a:grpSpLocks/>
          </p:cNvGrpSpPr>
          <p:nvPr/>
        </p:nvGrpSpPr>
        <p:grpSpPr bwMode="auto">
          <a:xfrm>
            <a:off x="3833813" y="5573713"/>
            <a:ext cx="3259137" cy="519112"/>
            <a:chOff x="2500" y="3285"/>
            <a:chExt cx="1872" cy="327"/>
          </a:xfrm>
        </p:grpSpPr>
        <p:sp>
          <p:nvSpPr>
            <p:cNvPr id="43026"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43027" name="Rectangle 23"/>
            <p:cNvSpPr>
              <a:spLocks noChangeArrowheads="1"/>
            </p:cNvSpPr>
            <p:nvPr/>
          </p:nvSpPr>
          <p:spPr bwMode="auto">
            <a:xfrm>
              <a:off x="2806" y="3285"/>
              <a:ext cx="7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Yes</a:t>
              </a:r>
            </a:p>
          </p:txBody>
        </p:sp>
      </p:grpSp>
      <p:sp>
        <p:nvSpPr>
          <p:cNvPr id="43023" name="Rectangle 16"/>
          <p:cNvSpPr>
            <a:spLocks noChangeArrowheads="1"/>
          </p:cNvSpPr>
          <p:nvPr/>
        </p:nvSpPr>
        <p:spPr bwMode="auto">
          <a:xfrm>
            <a:off x="4248150" y="557213"/>
            <a:ext cx="4894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P = {&lt;M&gt; | based on what M does, </a:t>
            </a:r>
            <a:br>
              <a:rPr lang="en-US" altLang="en-US" sz="2400"/>
            </a:br>
            <a:r>
              <a:rPr lang="en-US" altLang="en-US" sz="2400"/>
              <a:t>             not on how it does it}</a:t>
            </a:r>
          </a:p>
        </p:txBody>
      </p:sp>
      <p:sp>
        <p:nvSpPr>
          <p:cNvPr id="25" name="Rectangle 24"/>
          <p:cNvSpPr>
            <a:spLocks noChangeArrowheads="1"/>
          </p:cNvSpPr>
          <p:nvPr/>
        </p:nvSpPr>
        <p:spPr bwMode="auto">
          <a:xfrm>
            <a:off x="4033838" y="4705350"/>
            <a:ext cx="2687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t>L(M') = L(</a:t>
            </a:r>
            <a:r>
              <a:rPr lang="en-US" altLang="en-US">
                <a:sym typeface="Symbol" pitchFamily="18" charset="2"/>
              </a:rPr>
              <a:t>M</a:t>
            </a:r>
            <a:r>
              <a:rPr lang="en-US" altLang="en-US" baseline="-25000">
                <a:sym typeface="Symbol" pitchFamily="18" charset="2"/>
              </a:rPr>
              <a:t>yes</a:t>
            </a:r>
            <a:r>
              <a:rPr lang="en-US" altLang="en-US"/>
              <a:t>) </a:t>
            </a:r>
            <a:endParaRPr lang="en-CA" altLang="en-US"/>
          </a:p>
        </p:txBody>
      </p:sp>
      <p:sp>
        <p:nvSpPr>
          <p:cNvPr id="26" name="Rectangle 25"/>
          <p:cNvSpPr>
            <a:spLocks noChangeArrowheads="1"/>
          </p:cNvSpPr>
          <p:nvPr/>
        </p:nvSpPr>
        <p:spPr bwMode="auto">
          <a:xfrm>
            <a:off x="4022725" y="5083175"/>
            <a:ext cx="3074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ym typeface="Symbol" pitchFamily="18" charset="2"/>
              </a:rPr>
              <a:t>M</a:t>
            </a:r>
            <a:r>
              <a:rPr lang="en-US" altLang="en-US" baseline="-25000">
                <a:sym typeface="Symbol" pitchFamily="18" charset="2"/>
              </a:rPr>
              <a:t>yes</a:t>
            </a:r>
            <a:r>
              <a:rPr lang="en-US" altLang="en-US">
                <a:sym typeface="Symbol" pitchFamily="18" charset="2"/>
              </a:rPr>
              <a:t> </a:t>
            </a:r>
            <a:r>
              <a:rPr lang="el-GR" altLang="en-US"/>
              <a:t>ϵ</a:t>
            </a:r>
            <a:r>
              <a:rPr lang="en-CA" altLang="en-US"/>
              <a:t> P  </a:t>
            </a:r>
            <a:r>
              <a:rPr lang="en-CA" altLang="en-US">
                <a:sym typeface="Wingdings" pitchFamily="2" charset="2"/>
              </a:rPr>
              <a:t>  </a:t>
            </a:r>
            <a:r>
              <a:rPr lang="en-US" altLang="en-US">
                <a:sym typeface="Symbol" pitchFamily="18" charset="2"/>
              </a:rPr>
              <a:t>M</a:t>
            </a:r>
            <a:r>
              <a:rPr lang="en-US" altLang="en-US"/>
              <a:t>'</a:t>
            </a:r>
            <a:r>
              <a:rPr lang="en-US" altLang="en-US">
                <a:sym typeface="Symbol" pitchFamily="18" charset="2"/>
              </a:rPr>
              <a:t> </a:t>
            </a:r>
            <a:r>
              <a:rPr lang="el-GR" altLang="en-US"/>
              <a:t>ϵ</a:t>
            </a:r>
            <a:r>
              <a:rPr lang="en-CA" altLang="en-US"/>
              <a:t> P</a:t>
            </a:r>
            <a:r>
              <a:rPr lang="en-CA" altLang="en-US">
                <a:sym typeface="Wingdings" pitchFamily="2" charset="2"/>
              </a:rPr>
              <a:t> </a:t>
            </a:r>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190"/>
                                        </p:tgtEl>
                                        <p:attrNameLst>
                                          <p:attrName>style.visibility</p:attrName>
                                        </p:attrNameLst>
                                      </p:cBhvr>
                                      <p:to>
                                        <p:strVal val="visible"/>
                                      </p:to>
                                    </p:set>
                                    <p:anim calcmode="lin" valueType="num">
                                      <p:cBhvr additive="base">
                                        <p:cTn id="11" dur="500" fill="hold"/>
                                        <p:tgtEl>
                                          <p:spTgt spid="50190"/>
                                        </p:tgtEl>
                                        <p:attrNameLst>
                                          <p:attrName>ppt_x</p:attrName>
                                        </p:attrNameLst>
                                      </p:cBhvr>
                                      <p:tavLst>
                                        <p:tav tm="0">
                                          <p:val>
                                            <p:strVal val="#ppt_x"/>
                                          </p:val>
                                        </p:tav>
                                        <p:tav tm="100000">
                                          <p:val>
                                            <p:strVal val="#ppt_x"/>
                                          </p:val>
                                        </p:tav>
                                      </p:tavLst>
                                    </p:anim>
                                    <p:anim calcmode="lin" valueType="num">
                                      <p:cBhvr additive="base">
                                        <p:cTn id="12"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376838"/>
                                        </p:tgtEl>
                                        <p:attrNameLst>
                                          <p:attrName>style.visibility</p:attrName>
                                        </p:attrNameLst>
                                      </p:cBhvr>
                                      <p:to>
                                        <p:strVal val="visible"/>
                                      </p:to>
                                    </p:set>
                                    <p:anim calcmode="lin" valueType="num">
                                      <p:cBhvr additive="base">
                                        <p:cTn id="27" dur="500" fill="hold"/>
                                        <p:tgtEl>
                                          <p:spTgt spid="376838"/>
                                        </p:tgtEl>
                                        <p:attrNameLst>
                                          <p:attrName>ppt_x</p:attrName>
                                        </p:attrNameLst>
                                      </p:cBhvr>
                                      <p:tavLst>
                                        <p:tav tm="0">
                                          <p:val>
                                            <p:strVal val="0-#ppt_w/2"/>
                                          </p:val>
                                        </p:tav>
                                        <p:tav tm="100000">
                                          <p:val>
                                            <p:strVal val="#ppt_x"/>
                                          </p:val>
                                        </p:tav>
                                      </p:tavLst>
                                    </p:anim>
                                    <p:anim calcmode="lin" valueType="num">
                                      <p:cBhvr additive="base">
                                        <p:cTn id="28" dur="500" fill="hold"/>
                                        <p:tgtEl>
                                          <p:spTgt spid="376838"/>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76871"/>
                                        </p:tgtEl>
                                        <p:attrNameLst>
                                          <p:attrName>style.visibility</p:attrName>
                                        </p:attrNameLst>
                                      </p:cBhvr>
                                      <p:to>
                                        <p:strVal val="visible"/>
                                      </p:to>
                                    </p:set>
                                    <p:anim calcmode="lin" valueType="num">
                                      <p:cBhvr additive="base">
                                        <p:cTn id="31" dur="500" fill="hold"/>
                                        <p:tgtEl>
                                          <p:spTgt spid="376871"/>
                                        </p:tgtEl>
                                        <p:attrNameLst>
                                          <p:attrName>ppt_x</p:attrName>
                                        </p:attrNameLst>
                                      </p:cBhvr>
                                      <p:tavLst>
                                        <p:tav tm="0">
                                          <p:val>
                                            <p:strVal val="0-#ppt_w/2"/>
                                          </p:val>
                                        </p:tav>
                                        <p:tav tm="100000">
                                          <p:val>
                                            <p:strVal val="#ppt_x"/>
                                          </p:val>
                                        </p:tav>
                                      </p:tavLst>
                                    </p:anim>
                                    <p:anim calcmode="lin" valueType="num">
                                      <p:cBhvr additive="base">
                                        <p:cTn id="3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87"/>
                                        </p:tgtEl>
                                        <p:attrNameLst>
                                          <p:attrName>style.visibility</p:attrName>
                                        </p:attrNameLst>
                                      </p:cBhvr>
                                      <p:to>
                                        <p:strVal val="visible"/>
                                      </p:to>
                                    </p:set>
                                    <p:anim calcmode="lin" valueType="num">
                                      <p:cBhvr additive="base">
                                        <p:cTn id="37" dur="500" fill="hold"/>
                                        <p:tgtEl>
                                          <p:spTgt spid="50187"/>
                                        </p:tgtEl>
                                        <p:attrNameLst>
                                          <p:attrName>ppt_x</p:attrName>
                                        </p:attrNameLst>
                                      </p:cBhvr>
                                      <p:tavLst>
                                        <p:tav tm="0">
                                          <p:val>
                                            <p:strVal val="0-#ppt_w/2"/>
                                          </p:val>
                                        </p:tav>
                                        <p:tav tm="100000">
                                          <p:val>
                                            <p:strVal val="#ppt_x"/>
                                          </p:val>
                                        </p:tav>
                                      </p:tavLst>
                                    </p:anim>
                                    <p:anim calcmode="lin" valueType="num">
                                      <p:cBhvr additive="base">
                                        <p:cTn id="38" dur="500" fill="hold"/>
                                        <p:tgtEl>
                                          <p:spTgt spid="5018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0186"/>
                                        </p:tgtEl>
                                        <p:attrNameLst>
                                          <p:attrName>style.visibility</p:attrName>
                                        </p:attrNameLst>
                                      </p:cBhvr>
                                      <p:to>
                                        <p:strVal val="visible"/>
                                      </p:to>
                                    </p:set>
                                    <p:anim calcmode="lin" valueType="num">
                                      <p:cBhvr additive="base">
                                        <p:cTn id="41" dur="500" fill="hold"/>
                                        <p:tgtEl>
                                          <p:spTgt spid="50186"/>
                                        </p:tgtEl>
                                        <p:attrNameLst>
                                          <p:attrName>ppt_x</p:attrName>
                                        </p:attrNameLst>
                                      </p:cBhvr>
                                      <p:tavLst>
                                        <p:tav tm="0">
                                          <p:val>
                                            <p:strVal val="0-#ppt_w/2"/>
                                          </p:val>
                                        </p:tav>
                                        <p:tav tm="100000">
                                          <p:val>
                                            <p:strVal val="#ppt_x"/>
                                          </p:val>
                                        </p:tav>
                                      </p:tavLst>
                                    </p:anim>
                                    <p:anim calcmode="lin" valueType="num">
                                      <p:cBhvr additive="base">
                                        <p:cTn id="42" dur="500" fill="hold"/>
                                        <p:tgtEl>
                                          <p:spTgt spid="5018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0196"/>
                                        </p:tgtEl>
                                        <p:attrNameLst>
                                          <p:attrName>style.visibility</p:attrName>
                                        </p:attrNameLst>
                                      </p:cBhvr>
                                      <p:to>
                                        <p:strVal val="visible"/>
                                      </p:to>
                                    </p:set>
                                    <p:anim calcmode="lin" valueType="num">
                                      <p:cBhvr additive="base">
                                        <p:cTn id="47" dur="500" fill="hold"/>
                                        <p:tgtEl>
                                          <p:spTgt spid="50196"/>
                                        </p:tgtEl>
                                        <p:attrNameLst>
                                          <p:attrName>ppt_x</p:attrName>
                                        </p:attrNameLst>
                                      </p:cBhvr>
                                      <p:tavLst>
                                        <p:tav tm="0">
                                          <p:val>
                                            <p:strVal val="#ppt_x"/>
                                          </p:val>
                                        </p:tav>
                                        <p:tav tm="100000">
                                          <p:val>
                                            <p:strVal val="#ppt_x"/>
                                          </p:val>
                                        </p:tav>
                                      </p:tavLst>
                                    </p:anim>
                                    <p:anim calcmode="lin" valueType="num">
                                      <p:cBhvr additive="base">
                                        <p:cTn id="48" dur="500" fill="hold"/>
                                        <p:tgtEl>
                                          <p:spTgt spid="50196"/>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6"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1+#ppt_w/2"/>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1+#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1+#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1+#ppt_w/2"/>
                                          </p:val>
                                        </p:tav>
                                        <p:tav tm="100000">
                                          <p:val>
                                            <p:strVal val="#ppt_x"/>
                                          </p:val>
                                        </p:tav>
                                      </p:tavLst>
                                    </p:anim>
                                    <p:anim calcmode="lin" valueType="num">
                                      <p:cBhvr additive="base">
                                        <p:cTn id="7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50186" grpId="0"/>
      <p:bldP spid="50187" grpId="0" animBg="1"/>
      <p:bldP spid="376871" grpId="0" animBg="1"/>
      <p:bldP spid="4" grpId="0" autoUpdateAnimBg="0"/>
      <p:bldP spid="50190" grpId="0"/>
      <p:bldP spid="50196" grpId="0"/>
      <p:bldP spid="25"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grpSp>
        <p:nvGrpSpPr>
          <p:cNvPr id="44035" name="Group 5"/>
          <p:cNvGrpSpPr>
            <a:grpSpLocks/>
          </p:cNvGrpSpPr>
          <p:nvPr/>
        </p:nvGrpSpPr>
        <p:grpSpPr bwMode="auto">
          <a:xfrm>
            <a:off x="7216775" y="2513013"/>
            <a:ext cx="1800225" cy="2882900"/>
            <a:chOff x="4194" y="1993"/>
            <a:chExt cx="1422" cy="2207"/>
          </a:xfrm>
        </p:grpSpPr>
        <p:pic>
          <p:nvPicPr>
            <p:cNvPr id="44059"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4060"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44036"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44037" name="Group 32"/>
          <p:cNvGrpSpPr>
            <a:grpSpLocks/>
          </p:cNvGrpSpPr>
          <p:nvPr/>
        </p:nvGrpSpPr>
        <p:grpSpPr bwMode="auto">
          <a:xfrm>
            <a:off x="1905000" y="2513013"/>
            <a:ext cx="1800225" cy="2903537"/>
            <a:chOff x="4194" y="1993"/>
            <a:chExt cx="1422" cy="2198"/>
          </a:xfrm>
        </p:grpSpPr>
        <p:pic>
          <p:nvPicPr>
            <p:cNvPr id="44057"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4058"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44038" name="Text Box 35"/>
          <p:cNvSpPr txBox="1">
            <a:spLocks noChangeArrowheads="1"/>
          </p:cNvSpPr>
          <p:nvPr/>
        </p:nvSpPr>
        <p:spPr bwMode="auto">
          <a:xfrm>
            <a:off x="4538663" y="1901825"/>
            <a:ext cx="1230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a:t>
            </a:r>
          </a:p>
        </p:txBody>
      </p:sp>
      <p:sp>
        <p:nvSpPr>
          <p:cNvPr id="44039" name="Line 36"/>
          <p:cNvSpPr>
            <a:spLocks noChangeShapeType="1"/>
          </p:cNvSpPr>
          <p:nvPr/>
        </p:nvSpPr>
        <p:spPr bwMode="auto">
          <a:xfrm>
            <a:off x="3968750" y="4724400"/>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44040"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4041" name="Text Box 6"/>
          <p:cNvSpPr txBox="1">
            <a:spLocks noChangeArrowheads="1"/>
          </p:cNvSpPr>
          <p:nvPr/>
        </p:nvSpPr>
        <p:spPr bwMode="auto">
          <a:xfrm>
            <a:off x="250825"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44042" name="Rectangle 14"/>
          <p:cNvSpPr>
            <a:spLocks noChangeArrowheads="1"/>
          </p:cNvSpPr>
          <p:nvPr/>
        </p:nvSpPr>
        <p:spPr bwMode="auto">
          <a:xfrm>
            <a:off x="7740650" y="5589588"/>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P</a:t>
            </a:r>
          </a:p>
        </p:txBody>
      </p:sp>
      <p:sp>
        <p:nvSpPr>
          <p:cNvPr id="44043"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grpSp>
        <p:nvGrpSpPr>
          <p:cNvPr id="4" name="Group 17"/>
          <p:cNvGrpSpPr>
            <a:grpSpLocks/>
          </p:cNvGrpSpPr>
          <p:nvPr/>
        </p:nvGrpSpPr>
        <p:grpSpPr bwMode="auto">
          <a:xfrm>
            <a:off x="1258888" y="1470025"/>
            <a:ext cx="2784475" cy="1385888"/>
            <a:chOff x="793" y="926"/>
            <a:chExt cx="1754" cy="873"/>
          </a:xfrm>
        </p:grpSpPr>
        <p:sp>
          <p:nvSpPr>
            <p:cNvPr id="44055"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4056" name="Rectangle 19"/>
            <p:cNvSpPr>
              <a:spLocks noChangeArrowheads="1"/>
            </p:cNvSpPr>
            <p:nvPr/>
          </p:nvSpPr>
          <p:spPr bwMode="auto">
            <a:xfrm>
              <a:off x="793" y="926"/>
              <a:ext cx="175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does not halt</a:t>
              </a:r>
            </a:p>
          </p:txBody>
        </p:sp>
      </p:grpSp>
      <p:sp>
        <p:nvSpPr>
          <p:cNvPr id="44045" name="Text Box 35"/>
          <p:cNvSpPr txBox="1">
            <a:spLocks noChangeArrowheads="1"/>
          </p:cNvSpPr>
          <p:nvPr/>
        </p:nvSpPr>
        <p:spPr bwMode="auto">
          <a:xfrm>
            <a:off x="3527425" y="2300288"/>
            <a:ext cx="3800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M'(I') = </a:t>
            </a:r>
          </a:p>
          <a:p>
            <a:pPr algn="l"/>
            <a:r>
              <a:rPr lang="en-US" altLang="en-US" sz="2400"/>
              <a:t>{ </a:t>
            </a:r>
          </a:p>
          <a:p>
            <a:pPr algn="l"/>
            <a:r>
              <a:rPr lang="en-US" altLang="en-US" sz="2400"/>
              <a:t>   Run M(I)</a:t>
            </a:r>
          </a:p>
          <a:p>
            <a:pPr algn="l"/>
            <a:r>
              <a:rPr lang="en-US" altLang="en-US" sz="2400"/>
              <a:t>   Run </a:t>
            </a:r>
            <a:r>
              <a:rPr lang="en-US" altLang="en-US" sz="2400">
                <a:sym typeface="Symbol" pitchFamily="18" charset="2"/>
              </a:rPr>
              <a:t>M</a:t>
            </a:r>
            <a:r>
              <a:rPr lang="en-US" altLang="en-US" sz="2400" baseline="-25000">
                <a:sym typeface="Symbol" pitchFamily="18" charset="2"/>
              </a:rPr>
              <a:t>yes</a:t>
            </a:r>
            <a:r>
              <a:rPr lang="en-US" altLang="en-US" sz="2400"/>
              <a:t>(I')</a:t>
            </a:r>
          </a:p>
          <a:p>
            <a:pPr algn="l"/>
            <a:r>
              <a:rPr lang="en-US" altLang="en-US" sz="2400"/>
              <a:t>   respond as</a:t>
            </a:r>
            <a:r>
              <a:rPr lang="en-US" altLang="en-US" sz="2400">
                <a:sym typeface="Symbol" pitchFamily="18" charset="2"/>
              </a:rPr>
              <a:t> M</a:t>
            </a:r>
            <a:r>
              <a:rPr lang="en-US" altLang="en-US" sz="2400" baseline="-25000">
                <a:sym typeface="Symbol" pitchFamily="18" charset="2"/>
              </a:rPr>
              <a:t>yes</a:t>
            </a:r>
            <a:r>
              <a:rPr lang="en-US" altLang="en-US" sz="2400"/>
              <a:t>(I') does </a:t>
            </a:r>
          </a:p>
          <a:p>
            <a:pPr algn="l"/>
            <a:r>
              <a:rPr lang="en-US" altLang="en-US" sz="2400"/>
              <a:t> }  </a:t>
            </a:r>
          </a:p>
        </p:txBody>
      </p:sp>
      <p:grpSp>
        <p:nvGrpSpPr>
          <p:cNvPr id="5" name="Group 21"/>
          <p:cNvGrpSpPr>
            <a:grpSpLocks/>
          </p:cNvGrpSpPr>
          <p:nvPr/>
        </p:nvGrpSpPr>
        <p:grpSpPr bwMode="auto">
          <a:xfrm>
            <a:off x="3833813" y="6005513"/>
            <a:ext cx="3259137" cy="519112"/>
            <a:chOff x="2500" y="3285"/>
            <a:chExt cx="1872" cy="327"/>
          </a:xfrm>
        </p:grpSpPr>
        <p:sp>
          <p:nvSpPr>
            <p:cNvPr id="44053"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44054" name="Rectangle 23"/>
            <p:cNvSpPr>
              <a:spLocks noChangeArrowheads="1"/>
            </p:cNvSpPr>
            <p:nvPr/>
          </p:nvSpPr>
          <p:spPr bwMode="auto">
            <a:xfrm>
              <a:off x="2806" y="3285"/>
              <a:ext cx="7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No</a:t>
              </a:r>
            </a:p>
          </p:txBody>
        </p:sp>
      </p:grpSp>
      <p:sp>
        <p:nvSpPr>
          <p:cNvPr id="44047" name="Rectangle 16"/>
          <p:cNvSpPr>
            <a:spLocks noChangeArrowheads="1"/>
          </p:cNvSpPr>
          <p:nvPr/>
        </p:nvSpPr>
        <p:spPr bwMode="auto">
          <a:xfrm>
            <a:off x="4248150" y="557213"/>
            <a:ext cx="4894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P = {&lt;M&gt; | based on what M does, </a:t>
            </a:r>
            <a:br>
              <a:rPr lang="en-US" altLang="en-US" sz="2400"/>
            </a:br>
            <a:r>
              <a:rPr lang="en-US" altLang="en-US" sz="2400"/>
              <a:t>             not on how it does it}</a:t>
            </a:r>
          </a:p>
        </p:txBody>
      </p:sp>
      <p:sp>
        <p:nvSpPr>
          <p:cNvPr id="25" name="Rectangle 24"/>
          <p:cNvSpPr>
            <a:spLocks noChangeArrowheads="1"/>
          </p:cNvSpPr>
          <p:nvPr/>
        </p:nvSpPr>
        <p:spPr bwMode="auto">
          <a:xfrm>
            <a:off x="4033838" y="4705350"/>
            <a:ext cx="2941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t>L(M') = {nothing} </a:t>
            </a:r>
            <a:br>
              <a:rPr lang="en-US" altLang="en-US"/>
            </a:br>
            <a:r>
              <a:rPr lang="en-US" altLang="en-US"/>
              <a:t>          = </a:t>
            </a:r>
            <a:r>
              <a:rPr lang="en-CA" altLang="en-US"/>
              <a:t>L(</a:t>
            </a:r>
            <a:r>
              <a:rPr lang="en-US" altLang="en-US">
                <a:sym typeface="Symbol" pitchFamily="18" charset="2"/>
              </a:rPr>
              <a:t>M</a:t>
            </a:r>
            <a:r>
              <a:rPr lang="en-US" altLang="en-US" baseline="-25000">
                <a:sym typeface="Symbol" pitchFamily="18" charset="2"/>
              </a:rPr>
              <a:t>empty</a:t>
            </a:r>
            <a:r>
              <a:rPr lang="en-CA" altLang="en-US"/>
              <a:t>)</a:t>
            </a:r>
            <a:r>
              <a:rPr lang="en-US" altLang="en-US"/>
              <a:t> </a:t>
            </a:r>
            <a:endParaRPr lang="en-CA" altLang="en-US"/>
          </a:p>
        </p:txBody>
      </p:sp>
      <p:grpSp>
        <p:nvGrpSpPr>
          <p:cNvPr id="6" name="Group 28"/>
          <p:cNvGrpSpPr>
            <a:grpSpLocks/>
          </p:cNvGrpSpPr>
          <p:nvPr/>
        </p:nvGrpSpPr>
        <p:grpSpPr bwMode="auto">
          <a:xfrm>
            <a:off x="4022725" y="5514975"/>
            <a:ext cx="3355975" cy="519113"/>
            <a:chOff x="4023235" y="5515002"/>
            <a:chExt cx="3355905" cy="518463"/>
          </a:xfrm>
        </p:grpSpPr>
        <p:sp>
          <p:nvSpPr>
            <p:cNvPr id="44050" name="Rectangle 25"/>
            <p:cNvSpPr>
              <a:spLocks noChangeArrowheads="1"/>
            </p:cNvSpPr>
            <p:nvPr/>
          </p:nvSpPr>
          <p:spPr bwMode="auto">
            <a:xfrm>
              <a:off x="4023235" y="5515002"/>
              <a:ext cx="3355905" cy="51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ym typeface="Symbol" pitchFamily="18" charset="2"/>
                </a:rPr>
                <a:t>M</a:t>
              </a:r>
              <a:r>
                <a:rPr lang="en-US" altLang="en-US" baseline="-25000">
                  <a:sym typeface="Symbol" pitchFamily="18" charset="2"/>
                </a:rPr>
                <a:t>empty</a:t>
              </a:r>
              <a:r>
                <a:rPr lang="en-US" altLang="en-US">
                  <a:sym typeface="Symbol" pitchFamily="18" charset="2"/>
                </a:rPr>
                <a:t> </a:t>
              </a:r>
              <a:r>
                <a:rPr lang="el-GR" altLang="en-US"/>
                <a:t>ϵ</a:t>
              </a:r>
              <a:r>
                <a:rPr lang="en-CA" altLang="en-US"/>
                <a:t> P  </a:t>
              </a:r>
              <a:r>
                <a:rPr lang="en-CA" altLang="en-US">
                  <a:sym typeface="Wingdings" pitchFamily="2" charset="2"/>
                </a:rPr>
                <a:t>  </a:t>
              </a:r>
              <a:r>
                <a:rPr lang="en-US" altLang="en-US">
                  <a:sym typeface="Symbol" pitchFamily="18" charset="2"/>
                </a:rPr>
                <a:t>M</a:t>
              </a:r>
              <a:r>
                <a:rPr lang="en-US" altLang="en-US"/>
                <a:t>'</a:t>
              </a:r>
              <a:r>
                <a:rPr lang="en-US" altLang="en-US">
                  <a:sym typeface="Symbol" pitchFamily="18" charset="2"/>
                </a:rPr>
                <a:t> </a:t>
              </a:r>
              <a:r>
                <a:rPr lang="el-GR" altLang="en-US"/>
                <a:t>ϵ</a:t>
              </a:r>
              <a:r>
                <a:rPr lang="en-CA" altLang="en-US"/>
                <a:t> P</a:t>
              </a:r>
              <a:r>
                <a:rPr lang="en-CA" altLang="en-US">
                  <a:sym typeface="Wingdings" pitchFamily="2" charset="2"/>
                </a:rPr>
                <a:t> </a:t>
              </a:r>
              <a:endParaRPr lang="en-CA" altLang="en-US"/>
            </a:p>
          </p:txBody>
        </p:sp>
        <p:cxnSp>
          <p:nvCxnSpPr>
            <p:cNvPr id="44051" name="Straight Connector 26"/>
            <p:cNvCxnSpPr>
              <a:cxnSpLocks noChangeShapeType="1"/>
            </p:cNvCxnSpPr>
            <p:nvPr/>
          </p:nvCxnSpPr>
          <p:spPr bwMode="auto">
            <a:xfrm flipV="1">
              <a:off x="5105729" y="5758657"/>
              <a:ext cx="157063" cy="144016"/>
            </a:xfrm>
            <a:prstGeom prst="line">
              <a:avLst/>
            </a:prstGeom>
            <a:noFill/>
            <a:ln w="1905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052" name="Straight Connector 27"/>
            <p:cNvCxnSpPr>
              <a:cxnSpLocks noChangeShapeType="1"/>
            </p:cNvCxnSpPr>
            <p:nvPr/>
          </p:nvCxnSpPr>
          <p:spPr bwMode="auto">
            <a:xfrm flipV="1">
              <a:off x="6719193" y="5750190"/>
              <a:ext cx="157063" cy="144016"/>
            </a:xfrm>
            <a:prstGeom prst="line">
              <a:avLst/>
            </a:prstGeom>
            <a:noFill/>
            <a:ln w="1905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76838" name="Text Box 6"/>
          <p:cNvSpPr txBox="1">
            <a:spLocks noChangeArrowheads="1"/>
          </p:cNvSpPr>
          <p:nvPr/>
        </p:nvSpPr>
        <p:spPr bwMode="auto">
          <a:xfrm>
            <a:off x="155575" y="1844675"/>
            <a:ext cx="160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60426" name="Text Box 35"/>
          <p:cNvSpPr txBox="1">
            <a:spLocks noChangeArrowheads="1"/>
          </p:cNvSpPr>
          <p:nvPr/>
        </p:nvSpPr>
        <p:spPr bwMode="auto">
          <a:xfrm>
            <a:off x="4538663" y="1901825"/>
            <a:ext cx="145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&lt;M',I&gt;</a:t>
            </a:r>
          </a:p>
        </p:txBody>
      </p:sp>
      <p:sp>
        <p:nvSpPr>
          <p:cNvPr id="60427"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5795963" y="5516563"/>
            <a:ext cx="360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60430" name="Rectangle 14"/>
          <p:cNvSpPr>
            <a:spLocks noChangeArrowheads="1"/>
          </p:cNvSpPr>
          <p:nvPr/>
        </p:nvSpPr>
        <p:spPr bwMode="auto">
          <a:xfrm>
            <a:off x="455613" y="5541963"/>
            <a:ext cx="413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prints “Hi” on I}</a:t>
            </a:r>
          </a:p>
        </p:txBody>
      </p:sp>
      <p:sp>
        <p:nvSpPr>
          <p:cNvPr id="5" name="Text Box 6"/>
          <p:cNvSpPr txBox="1">
            <a:spLocks noChangeArrowheads="1"/>
          </p:cNvSpPr>
          <p:nvPr/>
        </p:nvSpPr>
        <p:spPr bwMode="auto">
          <a:xfrm>
            <a:off x="4859338" y="5207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{&lt;M,I&gt; | M halts on I}</a:t>
            </a:r>
          </a:p>
        </p:txBody>
      </p:sp>
      <p:sp>
        <p:nvSpPr>
          <p:cNvPr id="60432" name="Rectangle 16"/>
          <p:cNvSpPr>
            <a:spLocks noChangeArrowheads="1"/>
          </p:cNvSpPr>
          <p:nvPr/>
        </p:nvSpPr>
        <p:spPr bwMode="auto">
          <a:xfrm>
            <a:off x="-73025" y="506413"/>
            <a:ext cx="4594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prints “Hi” on I</a:t>
            </a:r>
            <a:br>
              <a:rPr lang="en-US" altLang="en-US" sz="2400"/>
            </a:br>
            <a:r>
              <a:rPr lang="en-US" altLang="en-US" sz="2400"/>
              <a:t>   at some point in computation }</a:t>
            </a:r>
          </a:p>
        </p:txBody>
      </p:sp>
      <p:grpSp>
        <p:nvGrpSpPr>
          <p:cNvPr id="2" name="Group 17"/>
          <p:cNvGrpSpPr>
            <a:grpSpLocks/>
          </p:cNvGrpSpPr>
          <p:nvPr/>
        </p:nvGrpSpPr>
        <p:grpSpPr bwMode="auto">
          <a:xfrm>
            <a:off x="1258888" y="1470025"/>
            <a:ext cx="3135312" cy="1385888"/>
            <a:chOff x="793" y="926"/>
            <a:chExt cx="1975" cy="873"/>
          </a:xfrm>
        </p:grpSpPr>
        <p:sp>
          <p:nvSpPr>
            <p:cNvPr id="45079"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5080" name="Rectangle 19"/>
            <p:cNvSpPr>
              <a:spLocks noChangeArrowheads="1"/>
            </p:cNvSpPr>
            <p:nvPr/>
          </p:nvSpPr>
          <p:spPr bwMode="auto">
            <a:xfrm>
              <a:off x="793" y="926"/>
              <a:ext cx="197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prints “Hi” on I</a:t>
              </a:r>
            </a:p>
          </p:txBody>
        </p:sp>
      </p:grpSp>
      <p:sp>
        <p:nvSpPr>
          <p:cNvPr id="60436" name="Text Box 35"/>
          <p:cNvSpPr txBox="1">
            <a:spLocks noChangeArrowheads="1"/>
          </p:cNvSpPr>
          <p:nvPr/>
        </p:nvSpPr>
        <p:spPr bwMode="auto">
          <a:xfrm>
            <a:off x="3527425" y="2276475"/>
            <a:ext cx="3627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M'(I) = </a:t>
            </a:r>
          </a:p>
          <a:p>
            <a:pPr algn="l"/>
            <a:r>
              <a:rPr lang="en-US" altLang="en-US" sz="2400"/>
              <a:t>{ </a:t>
            </a:r>
          </a:p>
          <a:p>
            <a:pPr algn="l"/>
            <a:r>
              <a:rPr lang="en-US" altLang="en-US" sz="2400"/>
              <a:t>   Run M(I) </a:t>
            </a:r>
            <a:br>
              <a:rPr lang="en-US" altLang="en-US" sz="2400"/>
            </a:br>
            <a:r>
              <a:rPr lang="en-US" altLang="en-US" sz="2400"/>
              <a:t>      if “Hi” is printed halt</a:t>
            </a:r>
          </a:p>
          <a:p>
            <a:pPr algn="l"/>
            <a:r>
              <a:rPr lang="en-US" altLang="en-US" sz="2400"/>
              <a:t>   Loop forever</a:t>
            </a:r>
          </a:p>
          <a:p>
            <a:pPr algn="l"/>
            <a:r>
              <a:rPr lang="en-US" altLang="en-US" sz="2400"/>
              <a:t> }  </a:t>
            </a:r>
          </a:p>
        </p:txBody>
      </p:sp>
      <p:grpSp>
        <p:nvGrpSpPr>
          <p:cNvPr id="3" name="Group 21"/>
          <p:cNvGrpSpPr>
            <a:grpSpLocks/>
          </p:cNvGrpSpPr>
          <p:nvPr/>
        </p:nvGrpSpPr>
        <p:grpSpPr bwMode="auto">
          <a:xfrm>
            <a:off x="3968750" y="4783138"/>
            <a:ext cx="2971800" cy="519112"/>
            <a:chOff x="2500" y="3285"/>
            <a:chExt cx="1872" cy="327"/>
          </a:xfrm>
        </p:grpSpPr>
        <p:sp>
          <p:nvSpPr>
            <p:cNvPr id="45077"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45078" name="Rectangle 23"/>
            <p:cNvSpPr>
              <a:spLocks noChangeArrowheads="1"/>
            </p:cNvSpPr>
            <p:nvPr/>
          </p:nvSpPr>
          <p:spPr bwMode="auto">
            <a:xfrm>
              <a:off x="2656" y="3285"/>
              <a:ext cx="11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Yes halts</a:t>
              </a:r>
            </a:p>
          </p:txBody>
        </p:sp>
      </p:grpSp>
      <p:grpSp>
        <p:nvGrpSpPr>
          <p:cNvPr id="6" name="Group 5"/>
          <p:cNvGrpSpPr>
            <a:grpSpLocks/>
          </p:cNvGrpSpPr>
          <p:nvPr/>
        </p:nvGrpSpPr>
        <p:grpSpPr bwMode="auto">
          <a:xfrm>
            <a:off x="7216775" y="2513013"/>
            <a:ext cx="1800225" cy="2882900"/>
            <a:chOff x="4194" y="1993"/>
            <a:chExt cx="1422" cy="2207"/>
          </a:xfrm>
        </p:grpSpPr>
        <p:pic>
          <p:nvPicPr>
            <p:cNvPr id="45075"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5076"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7" name="Group 32"/>
          <p:cNvGrpSpPr>
            <a:grpSpLocks/>
          </p:cNvGrpSpPr>
          <p:nvPr/>
        </p:nvGrpSpPr>
        <p:grpSpPr bwMode="auto">
          <a:xfrm>
            <a:off x="1905000" y="2513013"/>
            <a:ext cx="1800225" cy="2903537"/>
            <a:chOff x="4194" y="1993"/>
            <a:chExt cx="1422" cy="2198"/>
          </a:xfrm>
        </p:grpSpPr>
        <p:pic>
          <p:nvPicPr>
            <p:cNvPr id="45073"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5074"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24" name="Text Box 6"/>
          <p:cNvSpPr txBox="1">
            <a:spLocks noChangeArrowheads="1"/>
          </p:cNvSpPr>
          <p:nvPr/>
        </p:nvSpPr>
        <p:spPr bwMode="auto">
          <a:xfrm>
            <a:off x="6732588" y="15875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Other direction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0432"/>
                                        </p:tgtEl>
                                        <p:attrNameLst>
                                          <p:attrName>style.visibility</p:attrName>
                                        </p:attrNameLst>
                                      </p:cBhvr>
                                      <p:to>
                                        <p:strVal val="visible"/>
                                      </p:to>
                                    </p:set>
                                    <p:anim calcmode="lin" valueType="num">
                                      <p:cBhvr additive="base">
                                        <p:cTn id="17" dur="500" fill="hold"/>
                                        <p:tgtEl>
                                          <p:spTgt spid="60432"/>
                                        </p:tgtEl>
                                        <p:attrNameLst>
                                          <p:attrName>ppt_x</p:attrName>
                                        </p:attrNameLst>
                                      </p:cBhvr>
                                      <p:tavLst>
                                        <p:tav tm="0">
                                          <p:val>
                                            <p:strVal val="0-#ppt_w/2"/>
                                          </p:val>
                                        </p:tav>
                                        <p:tav tm="100000">
                                          <p:val>
                                            <p:strVal val="#ppt_x"/>
                                          </p:val>
                                        </p:tav>
                                      </p:tavLst>
                                    </p:anim>
                                    <p:anim calcmode="lin" valueType="num">
                                      <p:cBhvr additive="base">
                                        <p:cTn id="18" dur="500" fill="hold"/>
                                        <p:tgtEl>
                                          <p:spTgt spid="6043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0430"/>
                                        </p:tgtEl>
                                        <p:attrNameLst>
                                          <p:attrName>style.visibility</p:attrName>
                                        </p:attrNameLst>
                                      </p:cBhvr>
                                      <p:to>
                                        <p:strVal val="visible"/>
                                      </p:to>
                                    </p:set>
                                    <p:anim calcmode="lin" valueType="num">
                                      <p:cBhvr additive="base">
                                        <p:cTn id="37" dur="500" fill="hold"/>
                                        <p:tgtEl>
                                          <p:spTgt spid="60430"/>
                                        </p:tgtEl>
                                        <p:attrNameLst>
                                          <p:attrName>ppt_x</p:attrName>
                                        </p:attrNameLst>
                                      </p:cBhvr>
                                      <p:tavLst>
                                        <p:tav tm="0">
                                          <p:val>
                                            <p:strVal val="#ppt_x"/>
                                          </p:val>
                                        </p:tav>
                                        <p:tav tm="100000">
                                          <p:val>
                                            <p:strVal val="#ppt_x"/>
                                          </p:val>
                                        </p:tav>
                                      </p:tavLst>
                                    </p:anim>
                                    <p:anim calcmode="lin" valueType="num">
                                      <p:cBhvr additive="base">
                                        <p:cTn id="38" dur="500" fill="hold"/>
                                        <p:tgtEl>
                                          <p:spTgt spid="6043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76838"/>
                                        </p:tgtEl>
                                        <p:attrNameLst>
                                          <p:attrName>style.visibility</p:attrName>
                                        </p:attrNameLst>
                                      </p:cBhvr>
                                      <p:to>
                                        <p:strVal val="visible"/>
                                      </p:to>
                                    </p:set>
                                    <p:anim calcmode="lin" valueType="num">
                                      <p:cBhvr additive="base">
                                        <p:cTn id="43" dur="500" fill="hold"/>
                                        <p:tgtEl>
                                          <p:spTgt spid="376838"/>
                                        </p:tgtEl>
                                        <p:attrNameLst>
                                          <p:attrName>ppt_x</p:attrName>
                                        </p:attrNameLst>
                                      </p:cBhvr>
                                      <p:tavLst>
                                        <p:tav tm="0">
                                          <p:val>
                                            <p:strVal val="0-#ppt_w/2"/>
                                          </p:val>
                                        </p:tav>
                                        <p:tav tm="100000">
                                          <p:val>
                                            <p:strVal val="#ppt_x"/>
                                          </p:val>
                                        </p:tav>
                                      </p:tavLst>
                                    </p:anim>
                                    <p:anim calcmode="lin" valueType="num">
                                      <p:cBhvr additive="base">
                                        <p:cTn id="44" dur="500" fill="hold"/>
                                        <p:tgtEl>
                                          <p:spTgt spid="376838"/>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76871"/>
                                        </p:tgtEl>
                                        <p:attrNameLst>
                                          <p:attrName>style.visibility</p:attrName>
                                        </p:attrNameLst>
                                      </p:cBhvr>
                                      <p:to>
                                        <p:strVal val="visible"/>
                                      </p:to>
                                    </p:set>
                                    <p:anim calcmode="lin" valueType="num">
                                      <p:cBhvr additive="base">
                                        <p:cTn id="47" dur="500" fill="hold"/>
                                        <p:tgtEl>
                                          <p:spTgt spid="376871"/>
                                        </p:tgtEl>
                                        <p:attrNameLst>
                                          <p:attrName>ppt_x</p:attrName>
                                        </p:attrNameLst>
                                      </p:cBhvr>
                                      <p:tavLst>
                                        <p:tav tm="0">
                                          <p:val>
                                            <p:strVal val="0-#ppt_w/2"/>
                                          </p:val>
                                        </p:tav>
                                        <p:tav tm="100000">
                                          <p:val>
                                            <p:strVal val="#ppt_x"/>
                                          </p:val>
                                        </p:tav>
                                      </p:tavLst>
                                    </p:anim>
                                    <p:anim calcmode="lin" valueType="num">
                                      <p:cBhvr additive="base">
                                        <p:cTn id="48"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60427"/>
                                        </p:tgtEl>
                                        <p:attrNameLst>
                                          <p:attrName>style.visibility</p:attrName>
                                        </p:attrNameLst>
                                      </p:cBhvr>
                                      <p:to>
                                        <p:strVal val="visible"/>
                                      </p:to>
                                    </p:set>
                                    <p:anim calcmode="lin" valueType="num">
                                      <p:cBhvr additive="base">
                                        <p:cTn id="53" dur="500" fill="hold"/>
                                        <p:tgtEl>
                                          <p:spTgt spid="60427"/>
                                        </p:tgtEl>
                                        <p:attrNameLst>
                                          <p:attrName>ppt_x</p:attrName>
                                        </p:attrNameLst>
                                      </p:cBhvr>
                                      <p:tavLst>
                                        <p:tav tm="0">
                                          <p:val>
                                            <p:strVal val="0-#ppt_w/2"/>
                                          </p:val>
                                        </p:tav>
                                        <p:tav tm="100000">
                                          <p:val>
                                            <p:strVal val="#ppt_x"/>
                                          </p:val>
                                        </p:tav>
                                      </p:tavLst>
                                    </p:anim>
                                    <p:anim calcmode="lin" valueType="num">
                                      <p:cBhvr additive="base">
                                        <p:cTn id="54" dur="500" fill="hold"/>
                                        <p:tgtEl>
                                          <p:spTgt spid="6042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0426"/>
                                        </p:tgtEl>
                                        <p:attrNameLst>
                                          <p:attrName>style.visibility</p:attrName>
                                        </p:attrNameLst>
                                      </p:cBhvr>
                                      <p:to>
                                        <p:strVal val="visible"/>
                                      </p:to>
                                    </p:set>
                                    <p:anim calcmode="lin" valueType="num">
                                      <p:cBhvr additive="base">
                                        <p:cTn id="57" dur="500" fill="hold"/>
                                        <p:tgtEl>
                                          <p:spTgt spid="60426"/>
                                        </p:tgtEl>
                                        <p:attrNameLst>
                                          <p:attrName>ppt_x</p:attrName>
                                        </p:attrNameLst>
                                      </p:cBhvr>
                                      <p:tavLst>
                                        <p:tav tm="0">
                                          <p:val>
                                            <p:strVal val="0-#ppt_w/2"/>
                                          </p:val>
                                        </p:tav>
                                        <p:tav tm="100000">
                                          <p:val>
                                            <p:strVal val="#ppt_x"/>
                                          </p:val>
                                        </p:tav>
                                      </p:tavLst>
                                    </p:anim>
                                    <p:anim calcmode="lin" valueType="num">
                                      <p:cBhvr additive="base">
                                        <p:cTn id="58" dur="500" fill="hold"/>
                                        <p:tgtEl>
                                          <p:spTgt spid="60426"/>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0436"/>
                                        </p:tgtEl>
                                        <p:attrNameLst>
                                          <p:attrName>style.visibility</p:attrName>
                                        </p:attrNameLst>
                                      </p:cBhvr>
                                      <p:to>
                                        <p:strVal val="visible"/>
                                      </p:to>
                                    </p:set>
                                    <p:anim calcmode="lin" valueType="num">
                                      <p:cBhvr additive="base">
                                        <p:cTn id="63" dur="500" fill="hold"/>
                                        <p:tgtEl>
                                          <p:spTgt spid="60436"/>
                                        </p:tgtEl>
                                        <p:attrNameLst>
                                          <p:attrName>ppt_x</p:attrName>
                                        </p:attrNameLst>
                                      </p:cBhvr>
                                      <p:tavLst>
                                        <p:tav tm="0">
                                          <p:val>
                                            <p:strVal val="#ppt_x"/>
                                          </p:val>
                                        </p:tav>
                                        <p:tav tm="100000">
                                          <p:val>
                                            <p:strVal val="#ppt_x"/>
                                          </p:val>
                                        </p:tav>
                                      </p:tavLst>
                                    </p:anim>
                                    <p:anim calcmode="lin" valueType="num">
                                      <p:cBhvr additive="base">
                                        <p:cTn id="64" dur="500" fill="hold"/>
                                        <p:tgtEl>
                                          <p:spTgt spid="60436"/>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1+#ppt_w/2"/>
                                          </p:val>
                                        </p:tav>
                                        <p:tav tm="100000">
                                          <p:val>
                                            <p:strVal val="#ppt_x"/>
                                          </p:val>
                                        </p:tav>
                                      </p:tavLst>
                                    </p:anim>
                                    <p:anim calcmode="lin" valueType="num">
                                      <p:cBhvr additive="base">
                                        <p:cTn id="7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6"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1+#ppt_w/2"/>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60426" grpId="0"/>
      <p:bldP spid="60427" grpId="0" animBg="1"/>
      <p:bldP spid="376871" grpId="0" animBg="1"/>
      <p:bldP spid="4" grpId="0" autoUpdateAnimBg="0"/>
      <p:bldP spid="60430" grpId="0"/>
      <p:bldP spid="5" grpId="0"/>
      <p:bldP spid="60432" grpId="0"/>
      <p:bldP spid="60436"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grpSp>
        <p:nvGrpSpPr>
          <p:cNvPr id="46083" name="Group 5"/>
          <p:cNvGrpSpPr>
            <a:grpSpLocks/>
          </p:cNvGrpSpPr>
          <p:nvPr/>
        </p:nvGrpSpPr>
        <p:grpSpPr bwMode="auto">
          <a:xfrm>
            <a:off x="7216775" y="2513013"/>
            <a:ext cx="1800225" cy="2882900"/>
            <a:chOff x="4194" y="1993"/>
            <a:chExt cx="1422" cy="2207"/>
          </a:xfrm>
        </p:grpSpPr>
        <p:pic>
          <p:nvPicPr>
            <p:cNvPr id="46102"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6103"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46084"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46085" name="Group 32"/>
          <p:cNvGrpSpPr>
            <a:grpSpLocks/>
          </p:cNvGrpSpPr>
          <p:nvPr/>
        </p:nvGrpSpPr>
        <p:grpSpPr bwMode="auto">
          <a:xfrm>
            <a:off x="1905000" y="2513013"/>
            <a:ext cx="1800225" cy="2903537"/>
            <a:chOff x="4194" y="1993"/>
            <a:chExt cx="1422" cy="2198"/>
          </a:xfrm>
        </p:grpSpPr>
        <p:pic>
          <p:nvPicPr>
            <p:cNvPr id="46100"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6101"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46086" name="Text Box 35"/>
          <p:cNvSpPr txBox="1">
            <a:spLocks noChangeArrowheads="1"/>
          </p:cNvSpPr>
          <p:nvPr/>
        </p:nvSpPr>
        <p:spPr bwMode="auto">
          <a:xfrm>
            <a:off x="4556125" y="1901825"/>
            <a:ext cx="145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&lt;M',I&gt;</a:t>
            </a:r>
          </a:p>
        </p:txBody>
      </p:sp>
      <p:sp>
        <p:nvSpPr>
          <p:cNvPr id="46087"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46088" name="Freeform 39"/>
          <p:cNvSpPr>
            <a:spLocks/>
          </p:cNvSpPr>
          <p:nvPr/>
        </p:nvSpPr>
        <p:spPr bwMode="auto">
          <a:xfrm>
            <a:off x="990600" y="2519363"/>
            <a:ext cx="685800" cy="5238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6089" name="Text Box 6"/>
          <p:cNvSpPr txBox="1">
            <a:spLocks noChangeArrowheads="1"/>
          </p:cNvSpPr>
          <p:nvPr/>
        </p:nvSpPr>
        <p:spPr bwMode="auto">
          <a:xfrm>
            <a:off x="5795963" y="5516563"/>
            <a:ext cx="360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46090" name="Rectangle 14"/>
          <p:cNvSpPr>
            <a:spLocks noChangeArrowheads="1"/>
          </p:cNvSpPr>
          <p:nvPr/>
        </p:nvSpPr>
        <p:spPr bwMode="auto">
          <a:xfrm>
            <a:off x="455613" y="5541963"/>
            <a:ext cx="413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prints “Hi” on I}</a:t>
            </a:r>
          </a:p>
        </p:txBody>
      </p:sp>
      <p:sp>
        <p:nvSpPr>
          <p:cNvPr id="46091" name="Text Box 6"/>
          <p:cNvSpPr txBox="1">
            <a:spLocks noChangeArrowheads="1"/>
          </p:cNvSpPr>
          <p:nvPr/>
        </p:nvSpPr>
        <p:spPr bwMode="auto">
          <a:xfrm>
            <a:off x="4859338" y="5207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{&lt;M,I&gt; | M halts on I}</a:t>
            </a:r>
          </a:p>
        </p:txBody>
      </p:sp>
      <p:sp>
        <p:nvSpPr>
          <p:cNvPr id="46092" name="Rectangle 16"/>
          <p:cNvSpPr>
            <a:spLocks noChangeArrowheads="1"/>
          </p:cNvSpPr>
          <p:nvPr/>
        </p:nvSpPr>
        <p:spPr bwMode="auto">
          <a:xfrm>
            <a:off x="-73025" y="506413"/>
            <a:ext cx="4594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prints “Hi” on I</a:t>
            </a:r>
            <a:br>
              <a:rPr lang="en-US" altLang="en-US" sz="2400"/>
            </a:br>
            <a:r>
              <a:rPr lang="en-US" altLang="en-US" sz="2400"/>
              <a:t>   at some point in computation }</a:t>
            </a:r>
          </a:p>
        </p:txBody>
      </p:sp>
      <p:grpSp>
        <p:nvGrpSpPr>
          <p:cNvPr id="4" name="Group 17"/>
          <p:cNvGrpSpPr>
            <a:grpSpLocks/>
          </p:cNvGrpSpPr>
          <p:nvPr/>
        </p:nvGrpSpPr>
        <p:grpSpPr bwMode="auto">
          <a:xfrm>
            <a:off x="1258888" y="1470025"/>
            <a:ext cx="3638550" cy="1416050"/>
            <a:chOff x="793" y="926"/>
            <a:chExt cx="2292" cy="892"/>
          </a:xfrm>
        </p:grpSpPr>
        <p:sp>
          <p:nvSpPr>
            <p:cNvPr id="46098" name="Freeform 40"/>
            <p:cNvSpPr>
              <a:spLocks/>
            </p:cNvSpPr>
            <p:nvPr/>
          </p:nvSpPr>
          <p:spPr bwMode="auto">
            <a:xfrm>
              <a:off x="862" y="1488"/>
              <a:ext cx="242" cy="330"/>
            </a:xfrm>
            <a:custGeom>
              <a:avLst/>
              <a:gdLst>
                <a:gd name="T0" fmla="*/ 242 w 242"/>
                <a:gd name="T1" fmla="*/ 4 h 470"/>
                <a:gd name="T2" fmla="*/ 40 w 242"/>
                <a:gd name="T3" fmla="*/ 4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6099" name="Rectangle 19"/>
            <p:cNvSpPr>
              <a:spLocks noChangeArrowheads="1"/>
            </p:cNvSpPr>
            <p:nvPr/>
          </p:nvSpPr>
          <p:spPr bwMode="auto">
            <a:xfrm>
              <a:off x="793" y="926"/>
              <a:ext cx="22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M(I) does not print “Hi”</a:t>
              </a:r>
            </a:p>
          </p:txBody>
        </p:sp>
      </p:grpSp>
      <p:sp>
        <p:nvSpPr>
          <p:cNvPr id="46094" name="Text Box 35"/>
          <p:cNvSpPr txBox="1">
            <a:spLocks noChangeArrowheads="1"/>
          </p:cNvSpPr>
          <p:nvPr/>
        </p:nvSpPr>
        <p:spPr bwMode="auto">
          <a:xfrm>
            <a:off x="3527425" y="2276475"/>
            <a:ext cx="3627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M'(I) = </a:t>
            </a:r>
          </a:p>
          <a:p>
            <a:pPr algn="l"/>
            <a:r>
              <a:rPr lang="en-US" altLang="en-US" sz="2400"/>
              <a:t>{ </a:t>
            </a:r>
          </a:p>
          <a:p>
            <a:pPr algn="l"/>
            <a:r>
              <a:rPr lang="en-US" altLang="en-US" sz="2400"/>
              <a:t>   Run M(I) </a:t>
            </a:r>
            <a:br>
              <a:rPr lang="en-US" altLang="en-US" sz="2400"/>
            </a:br>
            <a:r>
              <a:rPr lang="en-US" altLang="en-US" sz="2400"/>
              <a:t>      if “Hi” is printed halt</a:t>
            </a:r>
          </a:p>
          <a:p>
            <a:pPr algn="l"/>
            <a:r>
              <a:rPr lang="en-US" altLang="en-US" sz="2400"/>
              <a:t>   Loop forever</a:t>
            </a:r>
          </a:p>
          <a:p>
            <a:pPr algn="l"/>
            <a:r>
              <a:rPr lang="en-US" altLang="en-US" sz="2400"/>
              <a:t> }  </a:t>
            </a:r>
          </a:p>
        </p:txBody>
      </p:sp>
      <p:grpSp>
        <p:nvGrpSpPr>
          <p:cNvPr id="5" name="Group 21"/>
          <p:cNvGrpSpPr>
            <a:grpSpLocks/>
          </p:cNvGrpSpPr>
          <p:nvPr/>
        </p:nvGrpSpPr>
        <p:grpSpPr bwMode="auto">
          <a:xfrm>
            <a:off x="3968750" y="4783138"/>
            <a:ext cx="2971800" cy="519112"/>
            <a:chOff x="2500" y="3285"/>
            <a:chExt cx="1872" cy="327"/>
          </a:xfrm>
        </p:grpSpPr>
        <p:sp>
          <p:nvSpPr>
            <p:cNvPr id="46096"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46097" name="Rectangle 23"/>
            <p:cNvSpPr>
              <a:spLocks noChangeArrowheads="1"/>
            </p:cNvSpPr>
            <p:nvPr/>
          </p:nvSpPr>
          <p:spPr bwMode="auto">
            <a:xfrm>
              <a:off x="2656" y="3285"/>
              <a:ext cx="16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No, does not halt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6"/>
          <p:cNvSpPr txBox="1">
            <a:spLocks noChangeArrowheads="1"/>
          </p:cNvSpPr>
          <p:nvPr/>
        </p:nvSpPr>
        <p:spPr bwMode="auto">
          <a:xfrm>
            <a:off x="144463" y="673100"/>
            <a:ext cx="867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Halting Problem = {&lt;M,I&gt; | M halts on I} is undecidable</a:t>
            </a:r>
          </a:p>
        </p:txBody>
      </p:sp>
      <p:sp>
        <p:nvSpPr>
          <p:cNvPr id="2" name="Text Box 6"/>
          <p:cNvSpPr txBox="1">
            <a:spLocks noChangeArrowheads="1"/>
          </p:cNvSpPr>
          <p:nvPr/>
        </p:nvSpPr>
        <p:spPr bwMode="auto">
          <a:xfrm>
            <a:off x="481013" y="1550988"/>
            <a:ext cx="89868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{&lt;M,I&gt; | M prints “Hi” at some point in computation on I}</a:t>
            </a:r>
          </a:p>
          <a:p>
            <a:pPr algn="l">
              <a:buFont typeface="Arial" charset="0"/>
              <a:buChar char="•"/>
            </a:pPr>
            <a:r>
              <a:rPr lang="en-US" altLang="en-US" sz="2400"/>
              <a:t>{&lt;M&gt; | M halts empty string}</a:t>
            </a:r>
          </a:p>
          <a:p>
            <a:pPr algn="l">
              <a:buFont typeface="Arial" charset="0"/>
              <a:buChar char="•"/>
            </a:pPr>
            <a:r>
              <a:rPr lang="en-US" altLang="en-US" sz="2400"/>
              <a:t>{&lt;M&gt; | M halts on every input}</a:t>
            </a:r>
          </a:p>
          <a:p>
            <a:pPr algn="l">
              <a:buFont typeface="Arial" charset="0"/>
              <a:buChar char="•"/>
            </a:pPr>
            <a:r>
              <a:rPr lang="en-US" altLang="en-US" sz="2400"/>
              <a:t>{&lt;M&gt; | M halts on some input}</a:t>
            </a:r>
          </a:p>
          <a:p>
            <a:pPr algn="l">
              <a:buFont typeface="Arial" charset="0"/>
              <a:buChar char="•"/>
            </a:pPr>
            <a:r>
              <a:rPr lang="en-US" altLang="en-US" sz="2400"/>
              <a:t>{&lt;M&gt; | L(M) is regular}</a:t>
            </a:r>
          </a:p>
          <a:p>
            <a:pPr algn="l">
              <a:buFont typeface="Arial" charset="0"/>
              <a:buChar char="•"/>
            </a:pPr>
            <a:r>
              <a:rPr lang="en-US" altLang="en-US" sz="2400"/>
              <a:t>{&lt;M,M'&gt; | </a:t>
            </a:r>
            <a:r>
              <a:rPr lang="en-US" altLang="en-US" sz="2400">
                <a:sym typeface="Symbol" pitchFamily="18" charset="2"/>
              </a:rPr>
              <a:t>I </a:t>
            </a:r>
            <a:r>
              <a:rPr lang="en-US" altLang="en-US" sz="2400"/>
              <a:t>M(I)=M'(I)}</a:t>
            </a:r>
          </a:p>
          <a:p>
            <a:pPr algn="l">
              <a:buFont typeface="Arial" charset="0"/>
              <a:buChar char="•"/>
            </a:pPr>
            <a:r>
              <a:rPr lang="en-US" altLang="en-US" sz="2400"/>
              <a:t>There is a fixed TM M</a:t>
            </a:r>
            <a:r>
              <a:rPr lang="en-US" altLang="en-US" sz="2400" baseline="30000"/>
              <a:t>* </a:t>
            </a:r>
            <a:r>
              <a:rPr lang="en-US" altLang="en-US" sz="2400"/>
              <a:t>{&lt;I&gt; | M</a:t>
            </a:r>
            <a:r>
              <a:rPr lang="en-US" altLang="en-US" sz="2400" baseline="30000"/>
              <a:t>*</a:t>
            </a:r>
            <a:r>
              <a:rPr lang="en-US" altLang="en-US" sz="2400"/>
              <a:t> halts on I}</a:t>
            </a:r>
          </a:p>
          <a:p>
            <a:pPr algn="l">
              <a:buFont typeface="Arial" charset="0"/>
              <a:buChar char="•"/>
            </a:pPr>
            <a:r>
              <a:rPr lang="en-US" altLang="en-US" sz="2400"/>
              <a:t> {&lt;M&gt; | based on what M does, not on how it does it}</a:t>
            </a:r>
          </a:p>
        </p:txBody>
      </p:sp>
      <p:sp>
        <p:nvSpPr>
          <p:cNvPr id="48146" name="Rectangle 18"/>
          <p:cNvSpPr>
            <a:spLocks noChangeArrowheads="1"/>
          </p:cNvSpPr>
          <p:nvPr/>
        </p:nvSpPr>
        <p:spPr bwMode="auto">
          <a:xfrm>
            <a:off x="179388" y="1125538"/>
            <a:ext cx="2025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Will prove: </a:t>
            </a:r>
          </a:p>
        </p:txBody>
      </p:sp>
      <p:sp>
        <p:nvSpPr>
          <p:cNvPr id="48148" name="Rectangle 20"/>
          <p:cNvSpPr>
            <a:spLocks noChangeArrowheads="1"/>
          </p:cNvSpPr>
          <p:nvPr/>
        </p:nvSpPr>
        <p:spPr bwMode="auto">
          <a:xfrm>
            <a:off x="1908175" y="4475163"/>
            <a:ext cx="480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cs typeface="Times New Roman" pitchFamily="18" charset="0"/>
              </a:rPr>
              <a:t>≥</a:t>
            </a:r>
            <a:r>
              <a:rPr lang="en-US" altLang="en-US" sz="2400" baseline="-25000"/>
              <a:t>comp</a:t>
            </a:r>
            <a:r>
              <a:rPr lang="en-US" altLang="en-US" sz="2400"/>
              <a:t> {&lt;M,I&gt; | M halts on I}</a:t>
            </a:r>
          </a:p>
        </p:txBody>
      </p:sp>
      <p:sp>
        <p:nvSpPr>
          <p:cNvPr id="3" name="Text Box 6"/>
          <p:cNvSpPr txBox="1">
            <a:spLocks noChangeArrowheads="1"/>
          </p:cNvSpPr>
          <p:nvPr/>
        </p:nvSpPr>
        <p:spPr bwMode="auto">
          <a:xfrm>
            <a:off x="1239838" y="4833938"/>
            <a:ext cx="683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Hence, all are undecidable!</a:t>
            </a:r>
          </a:p>
        </p:txBody>
      </p:sp>
      <p:sp>
        <p:nvSpPr>
          <p:cNvPr id="8" name="Text Box 6"/>
          <p:cNvSpPr txBox="1">
            <a:spLocks noChangeArrowheads="1"/>
          </p:cNvSpPr>
          <p:nvPr/>
        </p:nvSpPr>
        <p:spPr bwMode="auto">
          <a:xfrm>
            <a:off x="434975" y="5303838"/>
            <a:ext cx="8986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{&lt;M,I&gt; | M prints “Hi” at some point in computation on I}</a:t>
            </a:r>
          </a:p>
        </p:txBody>
      </p:sp>
      <p:sp>
        <p:nvSpPr>
          <p:cNvPr id="9" name="Rectangle 20"/>
          <p:cNvSpPr>
            <a:spLocks noChangeArrowheads="1"/>
          </p:cNvSpPr>
          <p:nvPr/>
        </p:nvSpPr>
        <p:spPr bwMode="auto">
          <a:xfrm>
            <a:off x="1927225" y="5618163"/>
            <a:ext cx="480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solidFill>
                  <a:srgbClr val="FF0000"/>
                </a:solidFill>
                <a:cs typeface="Times New Roman" pitchFamily="18" charset="0"/>
                <a:sym typeface="Symbol" pitchFamily="18" charset="2"/>
              </a:rPr>
              <a:t></a:t>
            </a:r>
            <a:r>
              <a:rPr lang="en-US" altLang="en-US" sz="2400" baseline="-25000"/>
              <a:t>comp</a:t>
            </a:r>
            <a:r>
              <a:rPr lang="en-US" altLang="en-US" sz="2400"/>
              <a:t> {&lt;M,I&gt; | M halts on I}</a:t>
            </a:r>
          </a:p>
        </p:txBody>
      </p:sp>
      <p:sp>
        <p:nvSpPr>
          <p:cNvPr id="10" name="Text Box 6"/>
          <p:cNvSpPr txBox="1">
            <a:spLocks noChangeArrowheads="1"/>
          </p:cNvSpPr>
          <p:nvPr/>
        </p:nvSpPr>
        <p:spPr bwMode="auto">
          <a:xfrm>
            <a:off x="1908175" y="5978525"/>
            <a:ext cx="445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Hence, equivalent.</a:t>
            </a:r>
          </a:p>
        </p:txBody>
      </p:sp>
      <p:sp>
        <p:nvSpPr>
          <p:cNvPr id="11" name="Rectangle 20"/>
          <p:cNvSpPr>
            <a:spLocks noChangeArrowheads="1"/>
          </p:cNvSpPr>
          <p:nvPr/>
        </p:nvSpPr>
        <p:spPr bwMode="auto">
          <a:xfrm>
            <a:off x="395288" y="6300788"/>
            <a:ext cx="8569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{&lt;M,I&gt; | M halts on I}</a:t>
            </a:r>
            <a:r>
              <a:rPr lang="en-US" altLang="en-US" sz="2400">
                <a:solidFill>
                  <a:srgbClr val="FF0000"/>
                </a:solidFill>
                <a:cs typeface="Times New Roman" pitchFamily="18" charset="0"/>
                <a:sym typeface="Symbol" pitchFamily="18" charset="2"/>
              </a:rPr>
              <a:t> </a:t>
            </a:r>
            <a:r>
              <a:rPr lang="en-US" altLang="en-US" sz="2400" baseline="-25000"/>
              <a:t>comp</a:t>
            </a:r>
            <a:r>
              <a:rPr lang="en-US" altLang="en-US" sz="2400"/>
              <a:t> {&lt;M,I&gt; | M does </a:t>
            </a:r>
            <a:r>
              <a:rPr lang="en-US" altLang="en-US" sz="2400">
                <a:solidFill>
                  <a:srgbClr val="FF0000"/>
                </a:solidFill>
              </a:rPr>
              <a:t>not</a:t>
            </a:r>
            <a:r>
              <a:rPr lang="en-US" altLang="en-US" sz="2400"/>
              <a:t> halt on I}  </a:t>
            </a:r>
            <a:r>
              <a:rPr lang="en-US" altLang="en-US" sz="3200">
                <a:solidFill>
                  <a:srgbClr val="FF0000"/>
                </a:solidFill>
              </a:rPr>
              <a:t>?</a:t>
            </a:r>
          </a:p>
        </p:txBody>
      </p:sp>
      <p:sp>
        <p:nvSpPr>
          <p:cNvPr id="47115" name="Text Box 3"/>
          <p:cNvSpPr txBox="1">
            <a:spLocks noChangeArrowheads="1"/>
          </p:cNvSpPr>
          <p:nvPr/>
        </p:nvSpPr>
        <p:spPr bwMode="auto">
          <a:xfrm>
            <a:off x="2198688" y="96838"/>
            <a:ext cx="4767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Acceptability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146"/>
                                        </p:tgtEl>
                                        <p:attrNameLst>
                                          <p:attrName>style.visibility</p:attrName>
                                        </p:attrNameLst>
                                      </p:cBhvr>
                                      <p:to>
                                        <p:strVal val="visible"/>
                                      </p:to>
                                    </p:set>
                                    <p:anim calcmode="lin" valueType="num">
                                      <p:cBhvr additive="base">
                                        <p:cTn id="11" dur="500" fill="hold"/>
                                        <p:tgtEl>
                                          <p:spTgt spid="48146"/>
                                        </p:tgtEl>
                                        <p:attrNameLst>
                                          <p:attrName>ppt_x</p:attrName>
                                        </p:attrNameLst>
                                      </p:cBhvr>
                                      <p:tavLst>
                                        <p:tav tm="0">
                                          <p:val>
                                            <p:strVal val="0-#ppt_w/2"/>
                                          </p:val>
                                        </p:tav>
                                        <p:tav tm="100000">
                                          <p:val>
                                            <p:strVal val="#ppt_x"/>
                                          </p:val>
                                        </p:tav>
                                      </p:tavLst>
                                    </p:anim>
                                    <p:anim calcmode="lin" valueType="num">
                                      <p:cBhvr additive="base">
                                        <p:cTn id="12" dur="500" fill="hold"/>
                                        <p:tgtEl>
                                          <p:spTgt spid="481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148"/>
                                        </p:tgtEl>
                                        <p:attrNameLst>
                                          <p:attrName>style.visibility</p:attrName>
                                        </p:attrNameLst>
                                      </p:cBhvr>
                                      <p:to>
                                        <p:strVal val="visible"/>
                                      </p:to>
                                    </p:set>
                                    <p:anim calcmode="lin" valueType="num">
                                      <p:cBhvr additive="base">
                                        <p:cTn id="15" dur="500" fill="hold"/>
                                        <p:tgtEl>
                                          <p:spTgt spid="48148"/>
                                        </p:tgtEl>
                                        <p:attrNameLst>
                                          <p:attrName>ppt_x</p:attrName>
                                        </p:attrNameLst>
                                      </p:cBhvr>
                                      <p:tavLst>
                                        <p:tav tm="0">
                                          <p:val>
                                            <p:strVal val="0-#ppt_w/2"/>
                                          </p:val>
                                        </p:tav>
                                        <p:tav tm="100000">
                                          <p:val>
                                            <p:strVal val="#ppt_x"/>
                                          </p:val>
                                        </p:tav>
                                      </p:tavLst>
                                    </p:anim>
                                    <p:anim calcmode="lin" valueType="num">
                                      <p:cBhvr additive="base">
                                        <p:cTn id="16" dur="500" fill="hold"/>
                                        <p:tgtEl>
                                          <p:spTgt spid="4814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0-#ppt_w/2"/>
                                          </p:val>
                                        </p:tav>
                                        <p:tav tm="100000">
                                          <p:val>
                                            <p:strVal val="#ppt_x"/>
                                          </p:val>
                                        </p:tav>
                                      </p:tavLst>
                                    </p:anim>
                                    <p:anim calcmode="lin" valueType="num">
                                      <p:cBhvr additive="base">
                                        <p:cTn id="4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additive="base">
                                        <p:cTn id="5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
                                            <p:txEl>
                                              <p:pRg st="0" end="0"/>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0-#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6" grpId="0"/>
      <p:bldP spid="48148" grpId="0"/>
      <p:bldP spid="3" grpId="0" autoUpdateAnimBg="0"/>
      <p:bldP spid="9" grpId="0"/>
      <p:bldP spid="10" grpId="0" autoUpdateAnimBg="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8" name="Text Box 6"/>
          <p:cNvSpPr txBox="1">
            <a:spLocks noChangeArrowheads="1"/>
          </p:cNvSpPr>
          <p:nvPr/>
        </p:nvSpPr>
        <p:spPr bwMode="auto">
          <a:xfrm>
            <a:off x="155575" y="1844675"/>
            <a:ext cx="160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60426" name="Text Box 35"/>
          <p:cNvSpPr txBox="1">
            <a:spLocks noChangeArrowheads="1"/>
          </p:cNvSpPr>
          <p:nvPr/>
        </p:nvSpPr>
        <p:spPr bwMode="auto">
          <a:xfrm>
            <a:off x="4589463" y="4149725"/>
            <a:ext cx="1354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&lt;M,I&gt;</a:t>
            </a:r>
          </a:p>
        </p:txBody>
      </p:sp>
      <p:sp>
        <p:nvSpPr>
          <p:cNvPr id="60427"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5076825" y="5516563"/>
            <a:ext cx="431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does </a:t>
            </a:r>
            <a:r>
              <a:rPr lang="en-US" altLang="en-US" sz="2400">
                <a:solidFill>
                  <a:srgbClr val="FF0000"/>
                </a:solidFill>
              </a:rPr>
              <a:t>not</a:t>
            </a:r>
            <a:r>
              <a:rPr lang="en-US" altLang="en-US" sz="2400"/>
              <a:t> halt on I}</a:t>
            </a:r>
          </a:p>
        </p:txBody>
      </p:sp>
      <p:sp>
        <p:nvSpPr>
          <p:cNvPr id="60430" name="Rectangle 14"/>
          <p:cNvSpPr>
            <a:spLocks noChangeArrowheads="1"/>
          </p:cNvSpPr>
          <p:nvPr/>
        </p:nvSpPr>
        <p:spPr bwMode="auto">
          <a:xfrm>
            <a:off x="455613" y="5541963"/>
            <a:ext cx="335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 name="Text Box 6"/>
          <p:cNvSpPr txBox="1">
            <a:spLocks noChangeArrowheads="1"/>
          </p:cNvSpPr>
          <p:nvPr/>
        </p:nvSpPr>
        <p:spPr bwMode="auto">
          <a:xfrm>
            <a:off x="4140200" y="5651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{&lt;M,I&gt; | M does </a:t>
            </a:r>
            <a:r>
              <a:rPr lang="en-US" altLang="en-US" sz="2400">
                <a:solidFill>
                  <a:srgbClr val="FF0000"/>
                </a:solidFill>
              </a:rPr>
              <a:t>not</a:t>
            </a:r>
            <a:r>
              <a:rPr lang="en-US" altLang="en-US" sz="2400"/>
              <a:t> halt on I}</a:t>
            </a:r>
          </a:p>
        </p:txBody>
      </p:sp>
      <p:grpSp>
        <p:nvGrpSpPr>
          <p:cNvPr id="2" name="Group 17"/>
          <p:cNvGrpSpPr>
            <a:grpSpLocks/>
          </p:cNvGrpSpPr>
          <p:nvPr/>
        </p:nvGrpSpPr>
        <p:grpSpPr bwMode="auto">
          <a:xfrm>
            <a:off x="1258888" y="1470025"/>
            <a:ext cx="2732087" cy="1385888"/>
            <a:chOff x="793" y="926"/>
            <a:chExt cx="1721" cy="873"/>
          </a:xfrm>
        </p:grpSpPr>
        <p:sp>
          <p:nvSpPr>
            <p:cNvPr id="48149"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8150" name="Rectangle 19"/>
            <p:cNvSpPr>
              <a:spLocks noChangeArrowheads="1"/>
            </p:cNvSpPr>
            <p:nvPr/>
          </p:nvSpPr>
          <p:spPr bwMode="auto">
            <a:xfrm>
              <a:off x="793" y="926"/>
              <a:ext cx="172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No: Does </a:t>
              </a:r>
              <a:r>
                <a:rPr lang="en-US" altLang="en-US" sz="2400">
                  <a:solidFill>
                    <a:srgbClr val="FF0000"/>
                  </a:solidFill>
                </a:rPr>
                <a:t>not</a:t>
              </a:r>
              <a:r>
                <a:rPr lang="en-US" altLang="en-US" sz="2400"/>
                <a:t> halt</a:t>
              </a:r>
            </a:p>
          </p:txBody>
        </p:sp>
      </p:grpSp>
      <p:grpSp>
        <p:nvGrpSpPr>
          <p:cNvPr id="3" name="Group 21"/>
          <p:cNvGrpSpPr>
            <a:grpSpLocks/>
          </p:cNvGrpSpPr>
          <p:nvPr/>
        </p:nvGrpSpPr>
        <p:grpSpPr bwMode="auto">
          <a:xfrm>
            <a:off x="3908425" y="4783138"/>
            <a:ext cx="3271838" cy="519112"/>
            <a:chOff x="2500" y="3285"/>
            <a:chExt cx="2061" cy="327"/>
          </a:xfrm>
        </p:grpSpPr>
        <p:sp>
          <p:nvSpPr>
            <p:cNvPr id="48147"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48148" name="Rectangle 23"/>
            <p:cNvSpPr>
              <a:spLocks noChangeArrowheads="1"/>
            </p:cNvSpPr>
            <p:nvPr/>
          </p:nvSpPr>
          <p:spPr bwMode="auto">
            <a:xfrm>
              <a:off x="2656" y="3285"/>
              <a:ext cx="19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Yes: Does </a:t>
              </a:r>
              <a:r>
                <a:rPr lang="en-US" altLang="en-US" sz="2400">
                  <a:solidFill>
                    <a:srgbClr val="FF0000"/>
                  </a:solidFill>
                </a:rPr>
                <a:t>not</a:t>
              </a:r>
              <a:r>
                <a:rPr lang="en-US" altLang="en-US" sz="2400"/>
                <a:t> halt.</a:t>
              </a:r>
            </a:p>
          </p:txBody>
        </p:sp>
      </p:grpSp>
      <p:grpSp>
        <p:nvGrpSpPr>
          <p:cNvPr id="6" name="Group 5"/>
          <p:cNvGrpSpPr>
            <a:grpSpLocks/>
          </p:cNvGrpSpPr>
          <p:nvPr/>
        </p:nvGrpSpPr>
        <p:grpSpPr bwMode="auto">
          <a:xfrm>
            <a:off x="7216775" y="2513013"/>
            <a:ext cx="1800225" cy="2882900"/>
            <a:chOff x="4194" y="1993"/>
            <a:chExt cx="1422" cy="2207"/>
          </a:xfrm>
        </p:grpSpPr>
        <p:pic>
          <p:nvPicPr>
            <p:cNvPr id="48145"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8146"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7" name="Group 32"/>
          <p:cNvGrpSpPr>
            <a:grpSpLocks/>
          </p:cNvGrpSpPr>
          <p:nvPr/>
        </p:nvGrpSpPr>
        <p:grpSpPr bwMode="auto">
          <a:xfrm>
            <a:off x="1905000" y="2513013"/>
            <a:ext cx="1800225" cy="2903537"/>
            <a:chOff x="4194" y="1993"/>
            <a:chExt cx="1422" cy="2198"/>
          </a:xfrm>
        </p:grpSpPr>
        <p:pic>
          <p:nvPicPr>
            <p:cNvPr id="48143"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8144"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25" name="Text Box 6"/>
          <p:cNvSpPr txBox="1">
            <a:spLocks noChangeArrowheads="1"/>
          </p:cNvSpPr>
          <p:nvPr/>
        </p:nvSpPr>
        <p:spPr bwMode="auto">
          <a:xfrm>
            <a:off x="1042988" y="56515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48142" name="Text Box 3"/>
          <p:cNvSpPr txBox="1">
            <a:spLocks noChangeArrowheads="1"/>
          </p:cNvSpPr>
          <p:nvPr/>
        </p:nvSpPr>
        <p:spPr bwMode="auto">
          <a:xfrm>
            <a:off x="2198688" y="115888"/>
            <a:ext cx="4767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Acceptability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0430"/>
                                        </p:tgtEl>
                                        <p:attrNameLst>
                                          <p:attrName>style.visibility</p:attrName>
                                        </p:attrNameLst>
                                      </p:cBhvr>
                                      <p:to>
                                        <p:strVal val="visible"/>
                                      </p:to>
                                    </p:set>
                                    <p:anim calcmode="lin" valueType="num">
                                      <p:cBhvr additive="base">
                                        <p:cTn id="31" dur="500" fill="hold"/>
                                        <p:tgtEl>
                                          <p:spTgt spid="60430"/>
                                        </p:tgtEl>
                                        <p:attrNameLst>
                                          <p:attrName>ppt_x</p:attrName>
                                        </p:attrNameLst>
                                      </p:cBhvr>
                                      <p:tavLst>
                                        <p:tav tm="0">
                                          <p:val>
                                            <p:strVal val="#ppt_x"/>
                                          </p:val>
                                        </p:tav>
                                        <p:tav tm="100000">
                                          <p:val>
                                            <p:strVal val="#ppt_x"/>
                                          </p:val>
                                        </p:tav>
                                      </p:tavLst>
                                    </p:anim>
                                    <p:anim calcmode="lin" valueType="num">
                                      <p:cBhvr additive="base">
                                        <p:cTn id="32" dur="500" fill="hold"/>
                                        <p:tgtEl>
                                          <p:spTgt spid="6043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76838"/>
                                        </p:tgtEl>
                                        <p:attrNameLst>
                                          <p:attrName>style.visibility</p:attrName>
                                        </p:attrNameLst>
                                      </p:cBhvr>
                                      <p:to>
                                        <p:strVal val="visible"/>
                                      </p:to>
                                    </p:set>
                                    <p:anim calcmode="lin" valueType="num">
                                      <p:cBhvr additive="base">
                                        <p:cTn id="37" dur="500" fill="hold"/>
                                        <p:tgtEl>
                                          <p:spTgt spid="376838"/>
                                        </p:tgtEl>
                                        <p:attrNameLst>
                                          <p:attrName>ppt_x</p:attrName>
                                        </p:attrNameLst>
                                      </p:cBhvr>
                                      <p:tavLst>
                                        <p:tav tm="0">
                                          <p:val>
                                            <p:strVal val="0-#ppt_w/2"/>
                                          </p:val>
                                        </p:tav>
                                        <p:tav tm="100000">
                                          <p:val>
                                            <p:strVal val="#ppt_x"/>
                                          </p:val>
                                        </p:tav>
                                      </p:tavLst>
                                    </p:anim>
                                    <p:anim calcmode="lin" valueType="num">
                                      <p:cBhvr additive="base">
                                        <p:cTn id="38" dur="500" fill="hold"/>
                                        <p:tgtEl>
                                          <p:spTgt spid="376838"/>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76871"/>
                                        </p:tgtEl>
                                        <p:attrNameLst>
                                          <p:attrName>style.visibility</p:attrName>
                                        </p:attrNameLst>
                                      </p:cBhvr>
                                      <p:to>
                                        <p:strVal val="visible"/>
                                      </p:to>
                                    </p:set>
                                    <p:anim calcmode="lin" valueType="num">
                                      <p:cBhvr additive="base">
                                        <p:cTn id="41" dur="500" fill="hold"/>
                                        <p:tgtEl>
                                          <p:spTgt spid="376871"/>
                                        </p:tgtEl>
                                        <p:attrNameLst>
                                          <p:attrName>ppt_x</p:attrName>
                                        </p:attrNameLst>
                                      </p:cBhvr>
                                      <p:tavLst>
                                        <p:tav tm="0">
                                          <p:val>
                                            <p:strVal val="0-#ppt_w/2"/>
                                          </p:val>
                                        </p:tav>
                                        <p:tav tm="100000">
                                          <p:val>
                                            <p:strVal val="#ppt_x"/>
                                          </p:val>
                                        </p:tav>
                                      </p:tavLst>
                                    </p:anim>
                                    <p:anim calcmode="lin" valueType="num">
                                      <p:cBhvr additive="base">
                                        <p:cTn id="4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0427"/>
                                        </p:tgtEl>
                                        <p:attrNameLst>
                                          <p:attrName>style.visibility</p:attrName>
                                        </p:attrNameLst>
                                      </p:cBhvr>
                                      <p:to>
                                        <p:strVal val="visible"/>
                                      </p:to>
                                    </p:set>
                                    <p:anim calcmode="lin" valueType="num">
                                      <p:cBhvr additive="base">
                                        <p:cTn id="47" dur="500" fill="hold"/>
                                        <p:tgtEl>
                                          <p:spTgt spid="60427"/>
                                        </p:tgtEl>
                                        <p:attrNameLst>
                                          <p:attrName>ppt_x</p:attrName>
                                        </p:attrNameLst>
                                      </p:cBhvr>
                                      <p:tavLst>
                                        <p:tav tm="0">
                                          <p:val>
                                            <p:strVal val="0-#ppt_w/2"/>
                                          </p:val>
                                        </p:tav>
                                        <p:tav tm="100000">
                                          <p:val>
                                            <p:strVal val="#ppt_x"/>
                                          </p:val>
                                        </p:tav>
                                      </p:tavLst>
                                    </p:anim>
                                    <p:anim calcmode="lin" valueType="num">
                                      <p:cBhvr additive="base">
                                        <p:cTn id="48" dur="500" fill="hold"/>
                                        <p:tgtEl>
                                          <p:spTgt spid="6042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0426"/>
                                        </p:tgtEl>
                                        <p:attrNameLst>
                                          <p:attrName>style.visibility</p:attrName>
                                        </p:attrNameLst>
                                      </p:cBhvr>
                                      <p:to>
                                        <p:strVal val="visible"/>
                                      </p:to>
                                    </p:set>
                                    <p:anim calcmode="lin" valueType="num">
                                      <p:cBhvr additive="base">
                                        <p:cTn id="51" dur="500" fill="hold"/>
                                        <p:tgtEl>
                                          <p:spTgt spid="60426"/>
                                        </p:tgtEl>
                                        <p:attrNameLst>
                                          <p:attrName>ppt_x</p:attrName>
                                        </p:attrNameLst>
                                      </p:cBhvr>
                                      <p:tavLst>
                                        <p:tav tm="0">
                                          <p:val>
                                            <p:strVal val="0-#ppt_w/2"/>
                                          </p:val>
                                        </p:tav>
                                        <p:tav tm="100000">
                                          <p:val>
                                            <p:strVal val="#ppt_x"/>
                                          </p:val>
                                        </p:tav>
                                      </p:tavLst>
                                    </p:anim>
                                    <p:anim calcmode="lin" valueType="num">
                                      <p:cBhvr additive="base">
                                        <p:cTn id="52" dur="500" fill="hold"/>
                                        <p:tgtEl>
                                          <p:spTgt spid="60426"/>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1+#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6"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1+#ppt_w/2"/>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60426" grpId="0"/>
      <p:bldP spid="60427" grpId="0" animBg="1"/>
      <p:bldP spid="376871" grpId="0" animBg="1"/>
      <p:bldP spid="4" grpId="0" autoUpdateAnimBg="0"/>
      <p:bldP spid="60430" grpId="0"/>
      <p:bldP spid="5" grpId="0"/>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155575" y="1844675"/>
            <a:ext cx="160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sp>
        <p:nvSpPr>
          <p:cNvPr id="49155" name="Text Box 35"/>
          <p:cNvSpPr txBox="1">
            <a:spLocks noChangeArrowheads="1"/>
          </p:cNvSpPr>
          <p:nvPr/>
        </p:nvSpPr>
        <p:spPr bwMode="auto">
          <a:xfrm>
            <a:off x="4589463" y="4149725"/>
            <a:ext cx="1354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&lt;M,I&gt;</a:t>
            </a:r>
          </a:p>
        </p:txBody>
      </p:sp>
      <p:sp>
        <p:nvSpPr>
          <p:cNvPr id="49156"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49157"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9158" name="Text Box 6"/>
          <p:cNvSpPr txBox="1">
            <a:spLocks noChangeArrowheads="1"/>
          </p:cNvSpPr>
          <p:nvPr/>
        </p:nvSpPr>
        <p:spPr bwMode="auto">
          <a:xfrm>
            <a:off x="5795963" y="5516563"/>
            <a:ext cx="360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49159" name="Rectangle 14"/>
          <p:cNvSpPr>
            <a:spLocks noChangeArrowheads="1"/>
          </p:cNvSpPr>
          <p:nvPr/>
        </p:nvSpPr>
        <p:spPr bwMode="auto">
          <a:xfrm>
            <a:off x="455613" y="5541963"/>
            <a:ext cx="413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prints “Hi” on I}</a:t>
            </a:r>
          </a:p>
        </p:txBody>
      </p:sp>
      <p:sp>
        <p:nvSpPr>
          <p:cNvPr id="49160" name="Text Box 6"/>
          <p:cNvSpPr txBox="1">
            <a:spLocks noChangeArrowheads="1"/>
          </p:cNvSpPr>
          <p:nvPr/>
        </p:nvSpPr>
        <p:spPr bwMode="auto">
          <a:xfrm>
            <a:off x="4140200" y="5651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{&lt;M,I&gt; | M does </a:t>
            </a:r>
            <a:r>
              <a:rPr lang="en-US" altLang="en-US" sz="2400">
                <a:solidFill>
                  <a:srgbClr val="FF0000"/>
                </a:solidFill>
              </a:rPr>
              <a:t>not</a:t>
            </a:r>
            <a:r>
              <a:rPr lang="en-US" altLang="en-US" sz="2400"/>
              <a:t> halt on I}</a:t>
            </a:r>
          </a:p>
        </p:txBody>
      </p:sp>
      <p:grpSp>
        <p:nvGrpSpPr>
          <p:cNvPr id="2" name="Group 17"/>
          <p:cNvGrpSpPr>
            <a:grpSpLocks/>
          </p:cNvGrpSpPr>
          <p:nvPr/>
        </p:nvGrpSpPr>
        <p:grpSpPr bwMode="auto">
          <a:xfrm>
            <a:off x="1258888" y="1470025"/>
            <a:ext cx="2335212" cy="1385888"/>
            <a:chOff x="793" y="926"/>
            <a:chExt cx="1471" cy="873"/>
          </a:xfrm>
        </p:grpSpPr>
        <p:sp>
          <p:nvSpPr>
            <p:cNvPr id="49193"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9194" name="Rectangle 19"/>
            <p:cNvSpPr>
              <a:spLocks noChangeArrowheads="1"/>
            </p:cNvSpPr>
            <p:nvPr/>
          </p:nvSpPr>
          <p:spPr bwMode="auto">
            <a:xfrm>
              <a:off x="793" y="926"/>
              <a:ext cx="147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Yes: Does halt</a:t>
              </a:r>
            </a:p>
          </p:txBody>
        </p:sp>
      </p:grpSp>
      <p:grpSp>
        <p:nvGrpSpPr>
          <p:cNvPr id="3" name="Group 21"/>
          <p:cNvGrpSpPr>
            <a:grpSpLocks/>
          </p:cNvGrpSpPr>
          <p:nvPr/>
        </p:nvGrpSpPr>
        <p:grpSpPr bwMode="auto">
          <a:xfrm>
            <a:off x="3908425" y="4783138"/>
            <a:ext cx="2971800" cy="519112"/>
            <a:chOff x="2500" y="3285"/>
            <a:chExt cx="1872" cy="327"/>
          </a:xfrm>
        </p:grpSpPr>
        <p:sp>
          <p:nvSpPr>
            <p:cNvPr id="49191"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49192" name="Rectangle 23"/>
            <p:cNvSpPr>
              <a:spLocks noChangeArrowheads="1"/>
            </p:cNvSpPr>
            <p:nvPr/>
          </p:nvSpPr>
          <p:spPr bwMode="auto">
            <a:xfrm>
              <a:off x="2656" y="3285"/>
              <a:ext cx="15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  No: Does halt.</a:t>
              </a:r>
            </a:p>
          </p:txBody>
        </p:sp>
      </p:grpSp>
      <p:grpSp>
        <p:nvGrpSpPr>
          <p:cNvPr id="49163" name="Group 5"/>
          <p:cNvGrpSpPr>
            <a:grpSpLocks/>
          </p:cNvGrpSpPr>
          <p:nvPr/>
        </p:nvGrpSpPr>
        <p:grpSpPr bwMode="auto">
          <a:xfrm>
            <a:off x="7216775" y="2513013"/>
            <a:ext cx="1800225" cy="2882900"/>
            <a:chOff x="4194" y="1993"/>
            <a:chExt cx="1422" cy="2207"/>
          </a:xfrm>
        </p:grpSpPr>
        <p:pic>
          <p:nvPicPr>
            <p:cNvPr id="49189"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9190"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49164" name="Group 32"/>
          <p:cNvGrpSpPr>
            <a:grpSpLocks/>
          </p:cNvGrpSpPr>
          <p:nvPr/>
        </p:nvGrpSpPr>
        <p:grpSpPr bwMode="auto">
          <a:xfrm>
            <a:off x="1905000" y="2513013"/>
            <a:ext cx="1800225" cy="2903537"/>
            <a:chOff x="4194" y="1993"/>
            <a:chExt cx="1422" cy="2198"/>
          </a:xfrm>
        </p:grpSpPr>
        <p:pic>
          <p:nvPicPr>
            <p:cNvPr id="49187"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49188"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49165" name="Text Box 6"/>
          <p:cNvSpPr txBox="1">
            <a:spLocks noChangeArrowheads="1"/>
          </p:cNvSpPr>
          <p:nvPr/>
        </p:nvSpPr>
        <p:spPr bwMode="auto">
          <a:xfrm>
            <a:off x="1042988" y="56515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grpSp>
        <p:nvGrpSpPr>
          <p:cNvPr id="6" name="Group 42"/>
          <p:cNvGrpSpPr>
            <a:grpSpLocks/>
          </p:cNvGrpSpPr>
          <p:nvPr/>
        </p:nvGrpSpPr>
        <p:grpSpPr bwMode="auto">
          <a:xfrm>
            <a:off x="1871663" y="5722938"/>
            <a:ext cx="4860925" cy="1098550"/>
            <a:chOff x="1872250" y="5722219"/>
            <a:chExt cx="4859990" cy="1098550"/>
          </a:xfrm>
        </p:grpSpPr>
        <p:sp>
          <p:nvSpPr>
            <p:cNvPr id="49168" name="Text Box 6"/>
            <p:cNvSpPr txBox="1">
              <a:spLocks noChangeArrowheads="1"/>
            </p:cNvSpPr>
            <p:nvPr/>
          </p:nvSpPr>
          <p:spPr bwMode="auto">
            <a:xfrm>
              <a:off x="2555528" y="6135389"/>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Wait! Is this allowed?</a:t>
              </a:r>
            </a:p>
          </p:txBody>
        </p:sp>
        <p:grpSp>
          <p:nvGrpSpPr>
            <p:cNvPr id="49169" name="Group 9"/>
            <p:cNvGrpSpPr>
              <a:grpSpLocks/>
            </p:cNvGrpSpPr>
            <p:nvPr/>
          </p:nvGrpSpPr>
          <p:grpSpPr bwMode="auto">
            <a:xfrm>
              <a:off x="1872250" y="5722219"/>
              <a:ext cx="833264" cy="1098550"/>
              <a:chOff x="2065" y="1551"/>
              <a:chExt cx="1628" cy="1988"/>
            </a:xfrm>
          </p:grpSpPr>
          <p:sp>
            <p:nvSpPr>
              <p:cNvPr id="26" name="Freeform 10"/>
              <p:cNvSpPr>
                <a:spLocks/>
              </p:cNvSpPr>
              <p:nvPr/>
            </p:nvSpPr>
            <p:spPr bwMode="auto">
              <a:xfrm>
                <a:off x="2778" y="1976"/>
                <a:ext cx="329" cy="336"/>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27" name="Freeform 11"/>
              <p:cNvSpPr>
                <a:spLocks/>
              </p:cNvSpPr>
              <p:nvPr/>
            </p:nvSpPr>
            <p:spPr bwMode="auto">
              <a:xfrm>
                <a:off x="2812" y="1930"/>
                <a:ext cx="301" cy="129"/>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28" name="Freeform 12"/>
              <p:cNvSpPr>
                <a:spLocks/>
              </p:cNvSpPr>
              <p:nvPr/>
            </p:nvSpPr>
            <p:spPr bwMode="auto">
              <a:xfrm>
                <a:off x="2893" y="1838"/>
                <a:ext cx="512" cy="635"/>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29" name="Freeform 13"/>
              <p:cNvSpPr>
                <a:spLocks/>
              </p:cNvSpPr>
              <p:nvPr/>
            </p:nvSpPr>
            <p:spPr bwMode="auto">
              <a:xfrm>
                <a:off x="3188" y="2045"/>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0" name="Freeform 14"/>
              <p:cNvSpPr>
                <a:spLocks/>
              </p:cNvSpPr>
              <p:nvPr/>
            </p:nvSpPr>
            <p:spPr bwMode="auto">
              <a:xfrm>
                <a:off x="3141" y="1562"/>
                <a:ext cx="552" cy="451"/>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1" name="Freeform 15"/>
              <p:cNvSpPr>
                <a:spLocks/>
              </p:cNvSpPr>
              <p:nvPr/>
            </p:nvSpPr>
            <p:spPr bwMode="auto">
              <a:xfrm>
                <a:off x="3132" y="2057"/>
                <a:ext cx="37" cy="95"/>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2" name="Freeform 16"/>
              <p:cNvSpPr>
                <a:spLocks/>
              </p:cNvSpPr>
              <p:nvPr/>
            </p:nvSpPr>
            <p:spPr bwMode="auto">
              <a:xfrm>
                <a:off x="3098" y="1812"/>
                <a:ext cx="28"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3" name="Freeform 17"/>
              <p:cNvSpPr>
                <a:spLocks/>
              </p:cNvSpPr>
              <p:nvPr/>
            </p:nvSpPr>
            <p:spPr bwMode="auto">
              <a:xfrm>
                <a:off x="3036" y="1830"/>
                <a:ext cx="68" cy="80"/>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4" name="Freeform 18"/>
              <p:cNvSpPr>
                <a:spLocks/>
              </p:cNvSpPr>
              <p:nvPr/>
            </p:nvSpPr>
            <p:spPr bwMode="auto">
              <a:xfrm>
                <a:off x="2437" y="1818"/>
                <a:ext cx="425" cy="669"/>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5" name="Freeform 19"/>
              <p:cNvSpPr>
                <a:spLocks/>
              </p:cNvSpPr>
              <p:nvPr/>
            </p:nvSpPr>
            <p:spPr bwMode="auto">
              <a:xfrm>
                <a:off x="2502" y="1551"/>
                <a:ext cx="344" cy="394"/>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6" name="Freeform 20"/>
              <p:cNvSpPr>
                <a:spLocks/>
              </p:cNvSpPr>
              <p:nvPr/>
            </p:nvSpPr>
            <p:spPr bwMode="auto">
              <a:xfrm>
                <a:off x="2881" y="1821"/>
                <a:ext cx="65"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7" name="Freeform 21"/>
              <p:cNvSpPr>
                <a:spLocks/>
              </p:cNvSpPr>
              <p:nvPr/>
            </p:nvSpPr>
            <p:spPr bwMode="auto">
              <a:xfrm>
                <a:off x="2859" y="1781"/>
                <a:ext cx="37"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8" name="Freeform 22"/>
              <p:cNvSpPr>
                <a:spLocks/>
              </p:cNvSpPr>
              <p:nvPr/>
            </p:nvSpPr>
            <p:spPr bwMode="auto">
              <a:xfrm>
                <a:off x="2667" y="1962"/>
                <a:ext cx="81"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9" name="Freeform 23"/>
              <p:cNvSpPr>
                <a:spLocks/>
              </p:cNvSpPr>
              <p:nvPr/>
            </p:nvSpPr>
            <p:spPr bwMode="auto">
              <a:xfrm>
                <a:off x="2688" y="1988"/>
                <a:ext cx="84"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0" name="Freeform 24"/>
              <p:cNvSpPr>
                <a:spLocks/>
              </p:cNvSpPr>
              <p:nvPr/>
            </p:nvSpPr>
            <p:spPr bwMode="auto">
              <a:xfrm>
                <a:off x="2629" y="2364"/>
                <a:ext cx="323" cy="575"/>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1" name="Freeform 25"/>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2" name="Freeform 26"/>
              <p:cNvSpPr>
                <a:spLocks/>
              </p:cNvSpPr>
              <p:nvPr/>
            </p:nvSpPr>
            <p:spPr bwMode="auto">
              <a:xfrm>
                <a:off x="2065" y="2760"/>
                <a:ext cx="695" cy="359"/>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grpSp>
      </p:grpSp>
      <p:sp>
        <p:nvSpPr>
          <p:cNvPr id="49167" name="Text Box 3"/>
          <p:cNvSpPr txBox="1">
            <a:spLocks noChangeArrowheads="1"/>
          </p:cNvSpPr>
          <p:nvPr/>
        </p:nvSpPr>
        <p:spPr bwMode="auto">
          <a:xfrm>
            <a:off x="2198688" y="115888"/>
            <a:ext cx="4767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Acceptability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8" descr="capture1"/>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343400" y="1219200"/>
            <a:ext cx="4316413" cy="4662488"/>
          </a:xfrm>
          <a:noFill/>
          <a:extLst>
            <a:ext uri="{909E8E84-426E-40DD-AFC4-6F175D3DCCD1}">
              <a14:hiddenFill xmlns:a14="http://schemas.microsoft.com/office/drawing/2010/main">
                <a:solidFill>
                  <a:srgbClr val="FFFFFF"/>
                </a:solidFill>
              </a14:hiddenFill>
            </a:ext>
          </a:extLst>
        </p:spPr>
      </p:pic>
      <p:sp>
        <p:nvSpPr>
          <p:cNvPr id="50179" name="Rectangle 7"/>
          <p:cNvSpPr>
            <a:spLocks noChangeArrowheads="1"/>
          </p:cNvSpPr>
          <p:nvPr/>
        </p:nvSpPr>
        <p:spPr bwMode="auto">
          <a:xfrm>
            <a:off x="2895600" y="500063"/>
            <a:ext cx="3001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solidFill>
                  <a:schemeClr val="tx2"/>
                </a:solidFill>
              </a:rPr>
              <a:t>P</a:t>
            </a:r>
            <a:r>
              <a:rPr lang="en-US" altLang="en-US" sz="3200" baseline="-25000">
                <a:solidFill>
                  <a:schemeClr val="tx2"/>
                </a:solidFill>
              </a:rPr>
              <a:t>alg</a:t>
            </a:r>
            <a:r>
              <a:rPr lang="en-US" altLang="en-US" sz="3200">
                <a:solidFill>
                  <a:srgbClr val="00FFCC"/>
                </a:solidFill>
              </a:rPr>
              <a:t> ≤</a:t>
            </a:r>
            <a:r>
              <a:rPr lang="en-CA" altLang="en-US" sz="3200" baseline="-25000">
                <a:solidFill>
                  <a:srgbClr val="00FFCC"/>
                </a:solidFill>
              </a:rPr>
              <a:t>comp</a:t>
            </a:r>
            <a:r>
              <a:rPr lang="en-CA" altLang="en-US" sz="3200">
                <a:solidFill>
                  <a:srgbClr val="00FFCC"/>
                </a:solidFill>
              </a:rPr>
              <a:t> </a:t>
            </a:r>
            <a:r>
              <a:rPr lang="en-US" altLang="en-US" sz="3200">
                <a:solidFill>
                  <a:schemeClr val="tx2"/>
                </a:solidFill>
              </a:rPr>
              <a:t>P</a:t>
            </a:r>
            <a:r>
              <a:rPr lang="en-US" altLang="en-US" sz="3200" baseline="-25000">
                <a:solidFill>
                  <a:schemeClr val="tx2"/>
                </a:solidFill>
              </a:rPr>
              <a:t>oracle</a:t>
            </a:r>
            <a:endParaRPr lang="en-US" altLang="en-US" sz="3200">
              <a:solidFill>
                <a:srgbClr val="00FFCC"/>
              </a:solidFill>
            </a:endParaRPr>
          </a:p>
        </p:txBody>
      </p:sp>
      <p:sp>
        <p:nvSpPr>
          <p:cNvPr id="46085" name="Text Box 5"/>
          <p:cNvSpPr txBox="1">
            <a:spLocks noChangeArrowheads="1"/>
          </p:cNvSpPr>
          <p:nvPr/>
        </p:nvSpPr>
        <p:spPr bwMode="auto">
          <a:xfrm>
            <a:off x="73025" y="1468438"/>
            <a:ext cx="3024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tx2"/>
                </a:solidFill>
              </a:rPr>
              <a:t>Karp Reduction:</a:t>
            </a:r>
            <a:r>
              <a:rPr lang="en-US" altLang="en-US"/>
              <a:t> </a:t>
            </a:r>
          </a:p>
          <a:p>
            <a:pPr lvl="1" algn="l"/>
            <a:r>
              <a:rPr lang="en-US" altLang="en-US">
                <a:solidFill>
                  <a:srgbClr val="00FFCC"/>
                </a:solidFill>
              </a:rPr>
              <a:t>Yes </a:t>
            </a:r>
            <a:r>
              <a:rPr lang="en-US" altLang="en-US">
                <a:solidFill>
                  <a:srgbClr val="00FFCC"/>
                </a:solidFill>
                <a:latin typeface="Symbol" pitchFamily="18" charset="2"/>
                <a:sym typeface="Symbol" pitchFamily="18" charset="2"/>
              </a:rPr>
              <a:t></a:t>
            </a:r>
            <a:r>
              <a:rPr lang="en-US" altLang="en-US">
                <a:solidFill>
                  <a:srgbClr val="00FFCC"/>
                </a:solidFill>
              </a:rPr>
              <a:t> Yes  </a:t>
            </a:r>
            <a:br>
              <a:rPr lang="en-US" altLang="en-US">
                <a:solidFill>
                  <a:srgbClr val="00FFCC"/>
                </a:solidFill>
              </a:rPr>
            </a:br>
            <a:r>
              <a:rPr lang="en-US" altLang="en-US">
                <a:solidFill>
                  <a:srgbClr val="00FFCC"/>
                </a:solidFill>
              </a:rPr>
              <a:t>&amp; No </a:t>
            </a:r>
            <a:r>
              <a:rPr lang="en-US" altLang="en-US">
                <a:solidFill>
                  <a:srgbClr val="00FFCC"/>
                </a:solidFill>
                <a:latin typeface="Symbol" pitchFamily="18" charset="2"/>
                <a:sym typeface="Symbol" pitchFamily="18" charset="2"/>
              </a:rPr>
              <a:t></a:t>
            </a:r>
            <a:r>
              <a:rPr lang="en-US" altLang="en-US">
                <a:solidFill>
                  <a:srgbClr val="00FFCC"/>
                </a:solidFill>
              </a:rPr>
              <a:t> No</a:t>
            </a:r>
            <a:endParaRPr lang="en-US" altLang="en-US">
              <a:solidFill>
                <a:srgbClr val="00FFCC"/>
              </a:solidFill>
              <a:latin typeface="Arial" charset="0"/>
            </a:endParaRPr>
          </a:p>
        </p:txBody>
      </p:sp>
      <p:sp>
        <p:nvSpPr>
          <p:cNvPr id="9" name="Text Box 4"/>
          <p:cNvSpPr txBox="1">
            <a:spLocks noChangeArrowheads="1"/>
          </p:cNvSpPr>
          <p:nvPr/>
        </p:nvSpPr>
        <p:spPr bwMode="auto">
          <a:xfrm>
            <a:off x="-152400" y="3052763"/>
            <a:ext cx="4648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tx2"/>
                </a:solidFill>
              </a:rPr>
              <a:t>Cook Reduction:</a:t>
            </a:r>
            <a:r>
              <a:rPr lang="en-US" altLang="en-US"/>
              <a:t> </a:t>
            </a:r>
          </a:p>
          <a:p>
            <a:pPr lvl="1" algn="l"/>
            <a:r>
              <a:rPr lang="en-US" altLang="en-US"/>
              <a:t>Design any algorithm </a:t>
            </a:r>
          </a:p>
          <a:p>
            <a:pPr lvl="1" algn="l"/>
            <a:r>
              <a:rPr lang="en-US" altLang="en-US"/>
              <a:t>for </a:t>
            </a:r>
            <a:r>
              <a:rPr lang="en-US" altLang="en-US">
                <a:solidFill>
                  <a:schemeClr val="tx2"/>
                </a:solidFill>
              </a:rPr>
              <a:t>P</a:t>
            </a:r>
            <a:r>
              <a:rPr lang="en-US" altLang="en-US" baseline="-25000">
                <a:solidFill>
                  <a:schemeClr val="tx2"/>
                </a:solidFill>
              </a:rPr>
              <a:t>alg</a:t>
            </a:r>
            <a:r>
              <a:rPr lang="en-US" altLang="en-US"/>
              <a:t> using a supposed </a:t>
            </a:r>
            <a:br>
              <a:rPr lang="en-US" altLang="en-US"/>
            </a:br>
            <a:r>
              <a:rPr lang="en-US" altLang="en-US"/>
              <a:t>algorithm for </a:t>
            </a:r>
            <a:r>
              <a:rPr lang="en-US" altLang="en-US">
                <a:solidFill>
                  <a:schemeClr val="tx2"/>
                </a:solidFill>
              </a:rPr>
              <a:t>P</a:t>
            </a:r>
            <a:r>
              <a:rPr lang="en-US" altLang="en-US" baseline="-25000">
                <a:solidFill>
                  <a:schemeClr val="tx2"/>
                </a:solidFill>
              </a:rPr>
              <a:t>oracle</a:t>
            </a:r>
            <a:r>
              <a:rPr lang="en-US" altLang="en-US"/>
              <a:t> </a:t>
            </a:r>
            <a:br>
              <a:rPr lang="en-US" altLang="en-US"/>
            </a:br>
            <a:r>
              <a:rPr lang="en-US" altLang="en-US"/>
              <a:t>as a subroutine.</a:t>
            </a:r>
          </a:p>
        </p:txBody>
      </p:sp>
      <p:sp>
        <p:nvSpPr>
          <p:cNvPr id="50182" name="Text Box 3"/>
          <p:cNvSpPr txBox="1">
            <a:spLocks noChangeArrowheads="1"/>
          </p:cNvSpPr>
          <p:nvPr/>
        </p:nvSpPr>
        <p:spPr bwMode="auto">
          <a:xfrm>
            <a:off x="2198688" y="115888"/>
            <a:ext cx="4767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Acceptability</a:t>
            </a:r>
          </a:p>
        </p:txBody>
      </p:sp>
      <p:grpSp>
        <p:nvGrpSpPr>
          <p:cNvPr id="50183" name="Group 30"/>
          <p:cNvGrpSpPr>
            <a:grpSpLocks/>
          </p:cNvGrpSpPr>
          <p:nvPr/>
        </p:nvGrpSpPr>
        <p:grpSpPr bwMode="auto">
          <a:xfrm>
            <a:off x="1871663" y="5722938"/>
            <a:ext cx="4860925" cy="1098550"/>
            <a:chOff x="1872250" y="5722219"/>
            <a:chExt cx="4859990" cy="1098550"/>
          </a:xfrm>
        </p:grpSpPr>
        <p:sp>
          <p:nvSpPr>
            <p:cNvPr id="50184" name="Text Box 6"/>
            <p:cNvSpPr txBox="1">
              <a:spLocks noChangeArrowheads="1"/>
            </p:cNvSpPr>
            <p:nvPr/>
          </p:nvSpPr>
          <p:spPr bwMode="auto">
            <a:xfrm>
              <a:off x="2555528" y="6135389"/>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Wait! Is this allowed?</a:t>
              </a:r>
            </a:p>
          </p:txBody>
        </p:sp>
        <p:grpSp>
          <p:nvGrpSpPr>
            <p:cNvPr id="50185" name="Group 9"/>
            <p:cNvGrpSpPr>
              <a:grpSpLocks/>
            </p:cNvGrpSpPr>
            <p:nvPr/>
          </p:nvGrpSpPr>
          <p:grpSpPr bwMode="auto">
            <a:xfrm>
              <a:off x="1872250" y="5722219"/>
              <a:ext cx="833264" cy="1098550"/>
              <a:chOff x="2065" y="1551"/>
              <a:chExt cx="1628" cy="1988"/>
            </a:xfrm>
          </p:grpSpPr>
          <p:sp>
            <p:nvSpPr>
              <p:cNvPr id="34" name="Freeform 10"/>
              <p:cNvSpPr>
                <a:spLocks/>
              </p:cNvSpPr>
              <p:nvPr/>
            </p:nvSpPr>
            <p:spPr bwMode="auto">
              <a:xfrm>
                <a:off x="2778" y="1976"/>
                <a:ext cx="329" cy="336"/>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5" name="Freeform 11"/>
              <p:cNvSpPr>
                <a:spLocks/>
              </p:cNvSpPr>
              <p:nvPr/>
            </p:nvSpPr>
            <p:spPr bwMode="auto">
              <a:xfrm>
                <a:off x="2812" y="1930"/>
                <a:ext cx="301" cy="129"/>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6" name="Freeform 12"/>
              <p:cNvSpPr>
                <a:spLocks/>
              </p:cNvSpPr>
              <p:nvPr/>
            </p:nvSpPr>
            <p:spPr bwMode="auto">
              <a:xfrm>
                <a:off x="2893" y="1838"/>
                <a:ext cx="512" cy="635"/>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7" name="Freeform 13"/>
              <p:cNvSpPr>
                <a:spLocks/>
              </p:cNvSpPr>
              <p:nvPr/>
            </p:nvSpPr>
            <p:spPr bwMode="auto">
              <a:xfrm>
                <a:off x="3188" y="2045"/>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8" name="Freeform 14"/>
              <p:cNvSpPr>
                <a:spLocks/>
              </p:cNvSpPr>
              <p:nvPr/>
            </p:nvSpPr>
            <p:spPr bwMode="auto">
              <a:xfrm>
                <a:off x="3141" y="1562"/>
                <a:ext cx="552" cy="451"/>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39" name="Freeform 15"/>
              <p:cNvSpPr>
                <a:spLocks/>
              </p:cNvSpPr>
              <p:nvPr/>
            </p:nvSpPr>
            <p:spPr bwMode="auto">
              <a:xfrm>
                <a:off x="3132" y="2057"/>
                <a:ext cx="37" cy="95"/>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0" name="Freeform 16"/>
              <p:cNvSpPr>
                <a:spLocks/>
              </p:cNvSpPr>
              <p:nvPr/>
            </p:nvSpPr>
            <p:spPr bwMode="auto">
              <a:xfrm>
                <a:off x="3098" y="1812"/>
                <a:ext cx="28"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1" name="Freeform 17"/>
              <p:cNvSpPr>
                <a:spLocks/>
              </p:cNvSpPr>
              <p:nvPr/>
            </p:nvSpPr>
            <p:spPr bwMode="auto">
              <a:xfrm>
                <a:off x="3036" y="1830"/>
                <a:ext cx="68" cy="80"/>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2" name="Freeform 18"/>
              <p:cNvSpPr>
                <a:spLocks/>
              </p:cNvSpPr>
              <p:nvPr/>
            </p:nvSpPr>
            <p:spPr bwMode="auto">
              <a:xfrm>
                <a:off x="2437" y="1818"/>
                <a:ext cx="425" cy="669"/>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3" name="Freeform 19"/>
              <p:cNvSpPr>
                <a:spLocks/>
              </p:cNvSpPr>
              <p:nvPr/>
            </p:nvSpPr>
            <p:spPr bwMode="auto">
              <a:xfrm>
                <a:off x="2502" y="1551"/>
                <a:ext cx="344" cy="394"/>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4" name="Freeform 20"/>
              <p:cNvSpPr>
                <a:spLocks/>
              </p:cNvSpPr>
              <p:nvPr/>
            </p:nvSpPr>
            <p:spPr bwMode="auto">
              <a:xfrm>
                <a:off x="2881" y="1821"/>
                <a:ext cx="65"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5" name="Freeform 21"/>
              <p:cNvSpPr>
                <a:spLocks/>
              </p:cNvSpPr>
              <p:nvPr/>
            </p:nvSpPr>
            <p:spPr bwMode="auto">
              <a:xfrm>
                <a:off x="2859" y="1781"/>
                <a:ext cx="37"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6" name="Freeform 22"/>
              <p:cNvSpPr>
                <a:spLocks/>
              </p:cNvSpPr>
              <p:nvPr/>
            </p:nvSpPr>
            <p:spPr bwMode="auto">
              <a:xfrm>
                <a:off x="2667" y="1962"/>
                <a:ext cx="81"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7" name="Freeform 23"/>
              <p:cNvSpPr>
                <a:spLocks/>
              </p:cNvSpPr>
              <p:nvPr/>
            </p:nvSpPr>
            <p:spPr bwMode="auto">
              <a:xfrm>
                <a:off x="2688" y="1988"/>
                <a:ext cx="84"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8" name="Freeform 24"/>
              <p:cNvSpPr>
                <a:spLocks/>
              </p:cNvSpPr>
              <p:nvPr/>
            </p:nvSpPr>
            <p:spPr bwMode="auto">
              <a:xfrm>
                <a:off x="2629" y="2364"/>
                <a:ext cx="323" cy="575"/>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49" name="Freeform 25"/>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sp>
            <p:nvSpPr>
              <p:cNvPr id="50" name="Freeform 26"/>
              <p:cNvSpPr>
                <a:spLocks/>
              </p:cNvSpPr>
              <p:nvPr/>
            </p:nvSpPr>
            <p:spPr bwMode="auto">
              <a:xfrm>
                <a:off x="2065" y="2760"/>
                <a:ext cx="695" cy="359"/>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w="9525">
                <a:noFill/>
                <a:round/>
                <a:headEnd/>
                <a:tailEnd/>
              </a:ln>
            </p:spPr>
            <p:txBody>
              <a:bodyPr/>
              <a:lstStyle/>
              <a:p>
                <a:pPr algn="l">
                  <a:defRPr/>
                </a:pPr>
                <a:endParaRPr lang="en-CA">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additive="base">
                                        <p:cTn id="7" dur="500" fill="hold"/>
                                        <p:tgtEl>
                                          <p:spTgt spid="65541"/>
                                        </p:tgtEl>
                                        <p:attrNameLst>
                                          <p:attrName>ppt_x</p:attrName>
                                        </p:attrNameLst>
                                      </p:cBhvr>
                                      <p:tavLst>
                                        <p:tav tm="0">
                                          <p:val>
                                            <p:strVal val="#ppt_x"/>
                                          </p:val>
                                        </p:tav>
                                        <p:tav tm="100000">
                                          <p:val>
                                            <p:strVal val="#ppt_x"/>
                                          </p:val>
                                        </p:tav>
                                      </p:tavLst>
                                    </p:anim>
                                    <p:anim calcmode="lin" valueType="num">
                                      <p:cBhvr additive="base">
                                        <p:cTn id="8"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5"/>
                                        </p:tgtEl>
                                        <p:attrNameLst>
                                          <p:attrName>style.visibility</p:attrName>
                                        </p:attrNameLst>
                                      </p:cBhvr>
                                      <p:to>
                                        <p:strVal val="visible"/>
                                      </p:to>
                                    </p:set>
                                    <p:anim calcmode="lin" valueType="num">
                                      <p:cBhvr additive="base">
                                        <p:cTn id="13" dur="500" fill="hold"/>
                                        <p:tgtEl>
                                          <p:spTgt spid="46085"/>
                                        </p:tgtEl>
                                        <p:attrNameLst>
                                          <p:attrName>ppt_x</p:attrName>
                                        </p:attrNameLst>
                                      </p:cBhvr>
                                      <p:tavLst>
                                        <p:tav tm="0">
                                          <p:val>
                                            <p:strVal val="0-#ppt_w/2"/>
                                          </p:val>
                                        </p:tav>
                                        <p:tav tm="100000">
                                          <p:val>
                                            <p:strVal val="#ppt_x"/>
                                          </p:val>
                                        </p:tav>
                                      </p:tavLst>
                                    </p:anim>
                                    <p:anim calcmode="lin" valueType="num">
                                      <p:cBhvr additive="base">
                                        <p:cTn id="14" dur="500" fill="hold"/>
                                        <p:tgtEl>
                                          <p:spTgt spid="460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14300" y="160338"/>
            <a:ext cx="9639300" cy="7108825"/>
            <a:chOff x="-114300" y="160338"/>
            <a:chExt cx="9639300" cy="7108825"/>
          </a:xfrm>
        </p:grpSpPr>
        <p:sp>
          <p:nvSpPr>
            <p:cNvPr id="51206"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latin typeface="Monotype Corsiva" pitchFamily="66" charset="0"/>
              </a:endParaRPr>
            </a:p>
          </p:txBody>
        </p:sp>
        <p:sp>
          <p:nvSpPr>
            <p:cNvPr id="51207" name="Rectangle 13"/>
            <p:cNvSpPr>
              <a:spLocks noChangeArrowheads="1"/>
            </p:cNvSpPr>
            <p:nvPr/>
          </p:nvSpPr>
          <p:spPr bwMode="auto">
            <a:xfrm>
              <a:off x="-76200" y="944563"/>
              <a:ext cx="449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Run forever or answer “no” </a:t>
              </a:r>
            </a:p>
          </p:txBody>
        </p:sp>
        <p:sp>
          <p:nvSpPr>
            <p:cNvPr id="51208" name="Oval 3"/>
            <p:cNvSpPr>
              <a:spLocks noChangeArrowheads="1"/>
            </p:cNvSpPr>
            <p:nvPr/>
          </p:nvSpPr>
          <p:spPr bwMode="auto">
            <a:xfrm>
              <a:off x="2252663" y="2819400"/>
              <a:ext cx="3995737" cy="3962400"/>
            </a:xfrm>
            <a:prstGeom prst="ellipse">
              <a:avLst/>
            </a:prstGeom>
            <a:noFill/>
            <a:ln w="38100" cap="sq">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1209"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1210"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Acceptable</a:t>
              </a:r>
              <a:endParaRPr lang="en-US" altLang="en-US" sz="2400">
                <a:solidFill>
                  <a:srgbClr val="FF00FF"/>
                </a:solidFill>
              </a:endParaRPr>
            </a:p>
          </p:txBody>
        </p:sp>
        <p:sp>
          <p:nvSpPr>
            <p:cNvPr id="51211" name="Rectangle 18"/>
            <p:cNvSpPr>
              <a:spLocks noChangeArrowheads="1"/>
            </p:cNvSpPr>
            <p:nvPr/>
          </p:nvSpPr>
          <p:spPr bwMode="auto">
            <a:xfrm>
              <a:off x="5029200" y="8382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Run forever or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“no” </a:t>
              </a:r>
            </a:p>
          </p:txBody>
        </p:sp>
        <p:grpSp>
          <p:nvGrpSpPr>
            <p:cNvPr id="51212" name="Group 26"/>
            <p:cNvGrpSpPr>
              <a:grpSpLocks/>
            </p:cNvGrpSpPr>
            <p:nvPr/>
          </p:nvGrpSpPr>
          <p:grpSpPr bwMode="auto">
            <a:xfrm>
              <a:off x="2743200" y="3290888"/>
              <a:ext cx="4495800" cy="2043112"/>
              <a:chOff x="2743200" y="3290887"/>
              <a:chExt cx="4495800" cy="2043113"/>
            </a:xfrm>
          </p:grpSpPr>
          <p:sp>
            <p:nvSpPr>
              <p:cNvPr id="51215" name="Text Box 4"/>
              <p:cNvSpPr txBox="1">
                <a:spLocks noChangeArrowheads="1"/>
              </p:cNvSpPr>
              <p:nvPr/>
            </p:nvSpPr>
            <p:spPr bwMode="auto">
              <a:xfrm>
                <a:off x="3124200" y="3290887"/>
                <a:ext cx="228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rPr>
                  <a:t>Computable</a:t>
                </a:r>
              </a:p>
            </p:txBody>
          </p:sp>
          <p:sp>
            <p:nvSpPr>
              <p:cNvPr id="51216" name="Rectangle 19"/>
              <p:cNvSpPr>
                <a:spLocks noChangeArrowheads="1"/>
              </p:cNvSpPr>
              <p:nvPr/>
            </p:nvSpPr>
            <p:spPr bwMode="auto">
              <a:xfrm>
                <a:off x="2743200" y="3764340"/>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“no” </a:t>
                </a:r>
              </a:p>
            </p:txBody>
          </p:sp>
        </p:grpSp>
        <p:sp>
          <p:nvSpPr>
            <p:cNvPr id="51213"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1214" name="Rectangle 49"/>
            <p:cNvSpPr>
              <a:spLocks noChangeArrowheads="1"/>
            </p:cNvSpPr>
            <p:nvPr/>
          </p:nvSpPr>
          <p:spPr bwMode="auto">
            <a:xfrm>
              <a:off x="6705600" y="542925"/>
              <a:ext cx="270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Co-Acceptable</a:t>
              </a:r>
              <a:endParaRPr lang="en-US" altLang="en-US" sz="2400">
                <a:solidFill>
                  <a:srgbClr val="FF00FF"/>
                </a:solidFill>
              </a:endParaRPr>
            </a:p>
          </p:txBody>
        </p:sp>
      </p:grpSp>
      <p:sp>
        <p:nvSpPr>
          <p:cNvPr id="17" name="Text Box 16"/>
          <p:cNvSpPr txBox="1">
            <a:spLocks noChangeArrowheads="1"/>
          </p:cNvSpPr>
          <p:nvPr/>
        </p:nvSpPr>
        <p:spPr bwMode="auto">
          <a:xfrm>
            <a:off x="152400" y="6167438"/>
            <a:ext cx="1493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a:t>
            </a:r>
            <a:endParaRPr lang="en-US" altLang="en-US" sz="2400" i="1" baseline="-25000">
              <a:solidFill>
                <a:schemeClr val="accent2"/>
              </a:solidFill>
            </a:endParaRPr>
          </a:p>
        </p:txBody>
      </p:sp>
      <p:sp>
        <p:nvSpPr>
          <p:cNvPr id="26" name="Text Box 16"/>
          <p:cNvSpPr txBox="1">
            <a:spLocks noChangeArrowheads="1"/>
          </p:cNvSpPr>
          <p:nvPr/>
        </p:nvSpPr>
        <p:spPr bwMode="auto">
          <a:xfrm>
            <a:off x="7019925" y="6165850"/>
            <a:ext cx="1712913" cy="460375"/>
          </a:xfrm>
          <a:prstGeom prst="rect">
            <a:avLst/>
          </a:prstGeom>
          <a:noFill/>
          <a:ln w="38100" cap="sq">
            <a:noFill/>
            <a:miter lim="800000"/>
            <a:headEnd/>
            <a:tailEnd/>
          </a:ln>
        </p:spPr>
        <p:txBody>
          <a:bodyPr wrap="none" lIns="274320" rIns="274320">
            <a:spAutoFit/>
          </a:bodyPr>
          <a:lstStyle/>
          <a:p>
            <a:pPr algn="l">
              <a:defRPr/>
            </a:pPr>
            <a:r>
              <a:rPr lang="en-US" sz="2400" i="1" dirty="0">
                <a:solidFill>
                  <a:schemeClr val="accent2"/>
                </a:solidFill>
                <a:effectLst>
                  <a:outerShdw blurRad="38100" dist="38100" dir="2700000" algn="tl">
                    <a:srgbClr val="000000"/>
                  </a:outerShdw>
                </a:effectLst>
                <a:sym typeface="Symbol"/>
              </a:rPr>
              <a:t></a:t>
            </a:r>
            <a:r>
              <a:rPr lang="en-US" sz="2400" i="1" dirty="0">
                <a:solidFill>
                  <a:schemeClr val="accent2"/>
                </a:solidFill>
              </a:rPr>
              <a:t>Halting</a:t>
            </a:r>
            <a:endParaRPr lang="en-US" sz="2400" i="1" baseline="-25000" dirty="0">
              <a:solidFill>
                <a:schemeClr val="accent2"/>
              </a:solidFill>
            </a:endParaRPr>
          </a:p>
        </p:txBody>
      </p:sp>
      <p:sp>
        <p:nvSpPr>
          <p:cNvPr id="51205" name="Text Box 3"/>
          <p:cNvSpPr txBox="1">
            <a:spLocks noChangeArrowheads="1"/>
          </p:cNvSpPr>
          <p:nvPr/>
        </p:nvSpPr>
        <p:spPr bwMode="auto">
          <a:xfrm>
            <a:off x="2198688" y="115888"/>
            <a:ext cx="4767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Acceptability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4" presetClass="path" presetSubtype="0" accel="50000" decel="50000" fill="hold" grpId="1" nodeType="clickEffect">
                                  <p:stCondLst>
                                    <p:cond delay="0"/>
                                  </p:stCondLst>
                                  <p:childTnLst>
                                    <p:animMotion origin="layout" path="M -3.88889E-6 -3.7037E-7 L 0.07674 -0.47731 " pathEditMode="relative" rAng="0" ptsTypes="AA">
                                      <p:cBhvr>
                                        <p:cTn id="18" dur="1000" fill="hold"/>
                                        <p:tgtEl>
                                          <p:spTgt spid="17"/>
                                        </p:tgtEl>
                                        <p:attrNameLst>
                                          <p:attrName>ppt_x</p:attrName>
                                          <p:attrName>ppt_y</p:attrName>
                                        </p:attrNameLst>
                                      </p:cBhvr>
                                      <p:rCtr x="3837" y="-2386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4" presetClass="path" presetSubtype="0" accel="50000" decel="50000" fill="hold" grpId="1" nodeType="clickEffect">
                                  <p:stCondLst>
                                    <p:cond delay="0"/>
                                  </p:stCondLst>
                                  <p:childTnLst>
                                    <p:animMotion origin="layout" path="M -4.72222E-6 1.11111E-6 L -0.14079 -0.47708 " pathEditMode="relative" rAng="0" ptsTypes="AA">
                                      <p:cBhvr>
                                        <p:cTn id="28" dur="1000" fill="hold"/>
                                        <p:tgtEl>
                                          <p:spTgt spid="26"/>
                                        </p:tgtEl>
                                        <p:attrNameLst>
                                          <p:attrName>ppt_x</p:attrName>
                                          <p:attrName>ppt_y</p:attrName>
                                        </p:attrNameLst>
                                      </p:cBhvr>
                                      <p:rCtr x="-7049" y="-2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grpSp>
        <p:nvGrpSpPr>
          <p:cNvPr id="2" name="Group 1"/>
          <p:cNvGrpSpPr>
            <a:grpSpLocks/>
          </p:cNvGrpSpPr>
          <p:nvPr/>
        </p:nvGrpSpPr>
        <p:grpSpPr bwMode="auto">
          <a:xfrm>
            <a:off x="6175375" y="333375"/>
            <a:ext cx="2357438" cy="2735263"/>
            <a:chOff x="1192368" y="3789040"/>
            <a:chExt cx="2357281" cy="2736304"/>
          </a:xfrm>
        </p:grpSpPr>
        <p:sp>
          <p:nvSpPr>
            <p:cNvPr id="6173" name="Rectangle 19"/>
            <p:cNvSpPr>
              <a:spLocks noChangeArrowheads="1"/>
            </p:cNvSpPr>
            <p:nvPr/>
          </p:nvSpPr>
          <p:spPr bwMode="auto">
            <a:xfrm>
              <a:off x="1192368" y="3789040"/>
              <a:ext cx="1208008"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harder</a:t>
              </a:r>
              <a:endParaRPr lang="en-US" altLang="en-US" sz="2400" i="1" baseline="30000">
                <a:solidFill>
                  <a:srgbClr val="FFC000"/>
                </a:solidFill>
                <a:sym typeface="Wingdings" pitchFamily="2" charset="2"/>
              </a:endParaRPr>
            </a:p>
          </p:txBody>
        </p:sp>
        <p:sp>
          <p:nvSpPr>
            <p:cNvPr id="6174"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175" name="Oval 40"/>
            <p:cNvSpPr>
              <a:spLocks noChangeArrowheads="1"/>
            </p:cNvSpPr>
            <p:nvPr/>
          </p:nvSpPr>
          <p:spPr bwMode="auto">
            <a:xfrm>
              <a:off x="1814627" y="4668850"/>
              <a:ext cx="1433418"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176" name="Rectangle 19"/>
            <p:cNvSpPr>
              <a:spLocks noChangeArrowheads="1"/>
            </p:cNvSpPr>
            <p:nvPr/>
          </p:nvSpPr>
          <p:spPr bwMode="auto">
            <a:xfrm>
              <a:off x="1979716" y="5075404"/>
              <a:ext cx="1309601" cy="37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harder </a:t>
              </a:r>
              <a:r>
                <a:rPr lang="en-US" altLang="en-US" sz="1800" i="1" baseline="-25000">
                  <a:solidFill>
                    <a:srgbClr val="FFC000"/>
                  </a:solidFill>
                  <a:sym typeface="Wingdings" pitchFamily="2" charset="2"/>
                </a:rPr>
                <a:t>yes</a:t>
              </a:r>
            </a:p>
          </p:txBody>
        </p:sp>
        <p:sp>
          <p:nvSpPr>
            <p:cNvPr id="6177" name="Rectangle 43"/>
            <p:cNvSpPr>
              <a:spLocks noChangeArrowheads="1"/>
            </p:cNvSpPr>
            <p:nvPr/>
          </p:nvSpPr>
          <p:spPr bwMode="auto">
            <a:xfrm>
              <a:off x="1547944" y="4263884"/>
              <a:ext cx="1019107"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harder</a:t>
              </a:r>
              <a:endParaRPr lang="en-CA" altLang="en-US" sz="2400"/>
            </a:p>
          </p:txBody>
        </p:sp>
        <p:sp>
          <p:nvSpPr>
            <p:cNvPr id="6178" name="Rectangle 19"/>
            <p:cNvSpPr>
              <a:spLocks noChangeArrowheads="1"/>
            </p:cNvSpPr>
            <p:nvPr/>
          </p:nvSpPr>
          <p:spPr bwMode="auto">
            <a:xfrm>
              <a:off x="1940031" y="6071146"/>
              <a:ext cx="1309600"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harder </a:t>
              </a:r>
              <a:r>
                <a:rPr lang="en-US" altLang="en-US" sz="1800" i="1" baseline="-25000">
                  <a:solidFill>
                    <a:srgbClr val="FFC000"/>
                  </a:solidFill>
                  <a:sym typeface="Wingdings" pitchFamily="2" charset="2"/>
                </a:rPr>
                <a:t>no</a:t>
              </a:r>
            </a:p>
          </p:txBody>
        </p:sp>
      </p:grpSp>
      <p:grpSp>
        <p:nvGrpSpPr>
          <p:cNvPr id="47" name="Group 46"/>
          <p:cNvGrpSpPr>
            <a:grpSpLocks/>
          </p:cNvGrpSpPr>
          <p:nvPr/>
        </p:nvGrpSpPr>
        <p:grpSpPr bwMode="auto">
          <a:xfrm>
            <a:off x="468313" y="188913"/>
            <a:ext cx="2355850" cy="2735262"/>
            <a:chOff x="1192368" y="3789040"/>
            <a:chExt cx="2357281" cy="2736304"/>
          </a:xfrm>
        </p:grpSpPr>
        <p:sp>
          <p:nvSpPr>
            <p:cNvPr id="6167" name="Rectangle 19"/>
            <p:cNvSpPr>
              <a:spLocks noChangeArrowheads="1"/>
            </p:cNvSpPr>
            <p:nvPr/>
          </p:nvSpPr>
          <p:spPr bwMode="auto">
            <a:xfrm>
              <a:off x="1192368" y="3789040"/>
              <a:ext cx="1159579"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easier</a:t>
              </a:r>
              <a:endParaRPr lang="en-US" altLang="en-US" sz="2400" i="1" baseline="30000">
                <a:solidFill>
                  <a:srgbClr val="FFC000"/>
                </a:solidFill>
                <a:sym typeface="Wingdings" pitchFamily="2" charset="2"/>
              </a:endParaRPr>
            </a:p>
          </p:txBody>
        </p:sp>
        <p:sp>
          <p:nvSpPr>
            <p:cNvPr id="6168"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169" name="Oval 49"/>
            <p:cNvSpPr>
              <a:spLocks noChangeArrowheads="1"/>
            </p:cNvSpPr>
            <p:nvPr/>
          </p:nvSpPr>
          <p:spPr bwMode="auto">
            <a:xfrm>
              <a:off x="1813457" y="4668850"/>
              <a:ext cx="1434384"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170" name="Rectangle 19"/>
            <p:cNvSpPr>
              <a:spLocks noChangeArrowheads="1"/>
            </p:cNvSpPr>
            <p:nvPr/>
          </p:nvSpPr>
          <p:spPr bwMode="auto">
            <a:xfrm>
              <a:off x="1980246" y="5075405"/>
              <a:ext cx="1310483"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easier</a:t>
              </a:r>
              <a:r>
                <a:rPr lang="en-US" altLang="en-US" sz="1800" i="1" baseline="-25000">
                  <a:solidFill>
                    <a:srgbClr val="FFC000"/>
                  </a:solidFill>
                </a:rPr>
                <a:t> </a:t>
              </a:r>
              <a:r>
                <a:rPr lang="en-US" altLang="en-US" sz="1800" i="1" baseline="-25000">
                  <a:solidFill>
                    <a:srgbClr val="FFC000"/>
                  </a:solidFill>
                  <a:sym typeface="Wingdings" pitchFamily="2" charset="2"/>
                </a:rPr>
                <a:t>yes</a:t>
              </a:r>
            </a:p>
          </p:txBody>
        </p:sp>
        <p:sp>
          <p:nvSpPr>
            <p:cNvPr id="6171" name="Rectangle 51"/>
            <p:cNvSpPr>
              <a:spLocks noChangeArrowheads="1"/>
            </p:cNvSpPr>
            <p:nvPr/>
          </p:nvSpPr>
          <p:spPr bwMode="auto">
            <a:xfrm>
              <a:off x="1548184" y="4263883"/>
              <a:ext cx="1018205"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easier</a:t>
              </a:r>
              <a:endParaRPr lang="en-CA" altLang="en-US" sz="2400"/>
            </a:p>
          </p:txBody>
        </p:sp>
        <p:sp>
          <p:nvSpPr>
            <p:cNvPr id="6172" name="Rectangle 19"/>
            <p:cNvSpPr>
              <a:spLocks noChangeArrowheads="1"/>
            </p:cNvSpPr>
            <p:nvPr/>
          </p:nvSpPr>
          <p:spPr bwMode="auto">
            <a:xfrm>
              <a:off x="1938946" y="6071146"/>
              <a:ext cx="1310483"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easier</a:t>
              </a:r>
              <a:r>
                <a:rPr lang="en-US" altLang="en-US" sz="1800" i="1" baseline="-25000">
                  <a:solidFill>
                    <a:srgbClr val="FFC000"/>
                  </a:solidFill>
                </a:rPr>
                <a:t> </a:t>
              </a:r>
              <a:r>
                <a:rPr lang="en-US" altLang="en-US" sz="1800" i="1" baseline="-25000">
                  <a:solidFill>
                    <a:srgbClr val="FFC000"/>
                  </a:solidFill>
                  <a:sym typeface="Wingdings" pitchFamily="2" charset="2"/>
                </a:rPr>
                <a:t>no</a:t>
              </a:r>
            </a:p>
          </p:txBody>
        </p:sp>
      </p:grpSp>
      <p:grpSp>
        <p:nvGrpSpPr>
          <p:cNvPr id="54" name="Group 5"/>
          <p:cNvGrpSpPr>
            <a:grpSpLocks/>
          </p:cNvGrpSpPr>
          <p:nvPr/>
        </p:nvGrpSpPr>
        <p:grpSpPr bwMode="auto">
          <a:xfrm>
            <a:off x="107950" y="4679950"/>
            <a:ext cx="1447800" cy="2133600"/>
            <a:chOff x="2013" y="2206"/>
            <a:chExt cx="679" cy="1010"/>
          </a:xfrm>
        </p:grpSpPr>
        <p:sp>
          <p:nvSpPr>
            <p:cNvPr id="6152"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53" name="Group 7"/>
            <p:cNvGrpSpPr>
              <a:grpSpLocks/>
            </p:cNvGrpSpPr>
            <p:nvPr/>
          </p:nvGrpSpPr>
          <p:grpSpPr bwMode="auto">
            <a:xfrm>
              <a:off x="2013" y="2206"/>
              <a:ext cx="339" cy="1010"/>
              <a:chOff x="240" y="2880"/>
              <a:chExt cx="339" cy="1010"/>
            </a:xfrm>
          </p:grpSpPr>
          <p:sp>
            <p:nvSpPr>
              <p:cNvPr id="615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6162"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616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6164"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6165"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616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sp>
        <p:nvSpPr>
          <p:cNvPr id="70" name="AutoShape 38"/>
          <p:cNvSpPr>
            <a:spLocks noChangeArrowheads="1"/>
          </p:cNvSpPr>
          <p:nvPr/>
        </p:nvSpPr>
        <p:spPr bwMode="auto">
          <a:xfrm>
            <a:off x="1908175" y="3357563"/>
            <a:ext cx="6408738" cy="1871662"/>
          </a:xfrm>
          <a:prstGeom prst="wedgeRoundRectCallout">
            <a:avLst>
              <a:gd name="adj1" fmla="val -62528"/>
              <a:gd name="adj2" fmla="val 26199"/>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r>
              <a:rPr lang="en-US" altLang="en-US" sz="2400">
                <a:latin typeface="Times New Roman" pitchFamily="18" charset="0"/>
                <a:cs typeface="Times New Roman" pitchFamily="18" charset="0"/>
              </a:rPr>
              <a:t>Two problems/languages </a:t>
            </a:r>
            <a:r>
              <a:rPr lang="en-US" altLang="en-US" sz="2400" i="1">
                <a:solidFill>
                  <a:srgbClr val="FFC000"/>
                </a:solidFill>
                <a:latin typeface="Times New Roman" pitchFamily="18" charset="0"/>
                <a:cs typeface="Times New Roman" pitchFamily="18" charset="0"/>
              </a:rPr>
              <a:t>P</a:t>
            </a:r>
            <a:r>
              <a:rPr lang="en-US" altLang="en-US" sz="2400" i="1" baseline="-25000">
                <a:solidFill>
                  <a:srgbClr val="FFC000"/>
                </a:solidFill>
                <a:latin typeface="Times New Roman" pitchFamily="18" charset="0"/>
                <a:cs typeface="Times New Roman" pitchFamily="18" charset="0"/>
              </a:rPr>
              <a:t>easier</a:t>
            </a:r>
            <a:r>
              <a:rPr lang="en-US" altLang="en-US" sz="2400">
                <a:solidFill>
                  <a:srgbClr val="FFC000"/>
                </a:solidFill>
                <a:latin typeface="Times New Roman" pitchFamily="18" charset="0"/>
                <a:cs typeface="Times New Roman" pitchFamily="18" charset="0"/>
              </a:rPr>
              <a:t> </a:t>
            </a:r>
            <a:r>
              <a:rPr lang="en-US" altLang="en-US" sz="2400">
                <a:latin typeface="Times New Roman" pitchFamily="18" charset="0"/>
                <a:cs typeface="Times New Roman" pitchFamily="18" charset="0"/>
              </a:rPr>
              <a:t>and </a:t>
            </a:r>
            <a:r>
              <a:rPr lang="en-US" altLang="en-US" sz="2400" i="1">
                <a:solidFill>
                  <a:srgbClr val="FFC000"/>
                </a:solidFill>
                <a:latin typeface="Times New Roman" pitchFamily="18" charset="0"/>
                <a:cs typeface="Times New Roman" pitchFamily="18" charset="0"/>
              </a:rPr>
              <a:t>P</a:t>
            </a:r>
            <a:r>
              <a:rPr lang="en-US" altLang="en-US" sz="2400" i="1" baseline="-25000">
                <a:solidFill>
                  <a:srgbClr val="FFC000"/>
                </a:solidFill>
                <a:latin typeface="Times New Roman" pitchFamily="18" charset="0"/>
                <a:cs typeface="Times New Roman" pitchFamily="18" charset="0"/>
              </a:rPr>
              <a:t>harder</a:t>
            </a:r>
            <a:r>
              <a:rPr lang="en-US" altLang="en-US" sz="2400" i="1">
                <a:solidFill>
                  <a:srgbClr val="FFC000"/>
                </a:solidFill>
                <a:latin typeface="Times New Roman" pitchFamily="18" charset="0"/>
                <a:cs typeface="Times New Roman" pitchFamily="18" charset="0"/>
              </a:rPr>
              <a:t/>
            </a:r>
            <a:br>
              <a:rPr lang="en-US" altLang="en-US" sz="2400" i="1">
                <a:solidFill>
                  <a:srgbClr val="FFC000"/>
                </a:solidFill>
                <a:latin typeface="Times New Roman" pitchFamily="18" charset="0"/>
                <a:cs typeface="Times New Roman" pitchFamily="18" charset="0"/>
              </a:rPr>
            </a:br>
            <a:r>
              <a:rPr lang="en-US" altLang="en-US" sz="2400">
                <a:latin typeface="Times New Roman" pitchFamily="18" charset="0"/>
                <a:cs typeface="Times New Roman" pitchFamily="18" charset="0"/>
              </a:rPr>
              <a:t>each with their own definitions of</a:t>
            </a:r>
          </a:p>
        </p:txBody>
      </p:sp>
      <p:sp>
        <p:nvSpPr>
          <p:cNvPr id="3" name="Rectangle 2"/>
          <p:cNvSpPr>
            <a:spLocks noChangeArrowheads="1"/>
          </p:cNvSpPr>
          <p:nvPr/>
        </p:nvSpPr>
        <p:spPr bwMode="auto">
          <a:xfrm>
            <a:off x="1619250" y="4181475"/>
            <a:ext cx="6607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eaLnBrk="1" hangingPunct="1">
              <a:buFont typeface="Arial" charset="0"/>
              <a:buChar char="•"/>
            </a:pPr>
            <a:r>
              <a:rPr lang="en-US" altLang="en-US" sz="2400">
                <a:cs typeface="Times New Roman" pitchFamily="18" charset="0"/>
              </a:rPr>
              <a:t>what a legal input is (</a:t>
            </a:r>
            <a:r>
              <a:rPr lang="en-US" altLang="en-US" sz="2400" i="1">
                <a:solidFill>
                  <a:srgbClr val="FFC000"/>
                </a:solidFill>
                <a:cs typeface="Times New Roman" pitchFamily="18" charset="0"/>
              </a:rPr>
              <a:t>I</a:t>
            </a:r>
            <a:r>
              <a:rPr lang="en-US" altLang="en-US" sz="2400" i="1" baseline="-25000">
                <a:solidFill>
                  <a:srgbClr val="FFC000"/>
                </a:solidFill>
                <a:cs typeface="Times New Roman" pitchFamily="18" charset="0"/>
              </a:rPr>
              <a:t>easier</a:t>
            </a:r>
            <a:r>
              <a:rPr lang="en-US" altLang="en-US" sz="2400">
                <a:solidFill>
                  <a:srgbClr val="FFC000"/>
                </a:solidFill>
                <a:cs typeface="Times New Roman" pitchFamily="18" charset="0"/>
              </a:rPr>
              <a:t> </a:t>
            </a:r>
            <a:r>
              <a:rPr lang="en-US" altLang="en-US" sz="2400">
                <a:cs typeface="Times New Roman" pitchFamily="18" charset="0"/>
              </a:rPr>
              <a:t>vs </a:t>
            </a:r>
            <a:r>
              <a:rPr lang="en-US" altLang="en-US" sz="2400" i="1">
                <a:solidFill>
                  <a:srgbClr val="FFC000"/>
                </a:solidFill>
                <a:cs typeface="Times New Roman" pitchFamily="18" charset="0"/>
              </a:rPr>
              <a:t>I</a:t>
            </a:r>
            <a:r>
              <a:rPr lang="en-US" altLang="en-US" sz="2400" i="1" baseline="-25000">
                <a:solidFill>
                  <a:srgbClr val="FFC000"/>
                </a:solidFill>
                <a:cs typeface="Times New Roman" pitchFamily="18" charset="0"/>
              </a:rPr>
              <a:t>harder</a:t>
            </a:r>
            <a:r>
              <a:rPr lang="en-US" altLang="en-US" sz="2400">
                <a:cs typeface="Times New Roman" pitchFamily="18" charset="0"/>
              </a:rPr>
              <a:t>) and </a:t>
            </a:r>
          </a:p>
          <a:p>
            <a:pPr lvl="1" eaLnBrk="1" hangingPunct="1">
              <a:buFont typeface="Arial" charset="0"/>
              <a:buChar char="•"/>
            </a:pPr>
            <a:r>
              <a:rPr lang="en-US" altLang="en-US" sz="2400">
                <a:cs typeface="Times New Roman" pitchFamily="18" charset="0"/>
              </a:rPr>
              <a:t>which are </a:t>
            </a:r>
            <a:r>
              <a:rPr lang="en-US" altLang="en-US" sz="2400" i="1">
                <a:solidFill>
                  <a:schemeClr val="accent2"/>
                </a:solidFill>
                <a:cs typeface="Times New Roman" pitchFamily="18" charset="0"/>
              </a:rPr>
              <a:t>yes</a:t>
            </a:r>
            <a:r>
              <a:rPr lang="en-US" altLang="en-US" sz="2400">
                <a:cs typeface="Times New Roman" pitchFamily="18" charset="0"/>
              </a:rPr>
              <a:t>-inputs and which </a:t>
            </a:r>
            <a:r>
              <a:rPr lang="en-US" altLang="en-US" sz="2400" i="1">
                <a:solidFill>
                  <a:schemeClr val="accent2"/>
                </a:solidFill>
                <a:cs typeface="Times New Roman" pitchFamily="18" charset="0"/>
              </a:rPr>
              <a:t>no</a:t>
            </a:r>
            <a:r>
              <a:rPr lang="en-US" altLang="en-US" sz="2400">
                <a:cs typeface="Times New Roman" pitchFamily="18" charset="0"/>
              </a:rPr>
              <a:t>-inputs.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capture1"/>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343400" y="1219200"/>
            <a:ext cx="4316413" cy="4662488"/>
          </a:xfrm>
          <a:noFill/>
          <a:extLst>
            <a:ext uri="{909E8E84-426E-40DD-AFC4-6F175D3DCCD1}">
              <a14:hiddenFill xmlns:a14="http://schemas.microsoft.com/office/drawing/2010/main">
                <a:solidFill>
                  <a:srgbClr val="FFFFFF"/>
                </a:solidFill>
              </a14:hiddenFill>
            </a:ext>
          </a:extLst>
        </p:spPr>
      </p:pic>
      <p:sp>
        <p:nvSpPr>
          <p:cNvPr id="52227" name="Rectangle 7"/>
          <p:cNvSpPr>
            <a:spLocks noChangeArrowheads="1"/>
          </p:cNvSpPr>
          <p:nvPr/>
        </p:nvSpPr>
        <p:spPr bwMode="auto">
          <a:xfrm>
            <a:off x="2895600" y="500063"/>
            <a:ext cx="3001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solidFill>
                  <a:schemeClr val="tx2"/>
                </a:solidFill>
              </a:rPr>
              <a:t>P</a:t>
            </a:r>
            <a:r>
              <a:rPr lang="en-US" altLang="en-US" sz="3200" baseline="-25000">
                <a:solidFill>
                  <a:schemeClr val="tx2"/>
                </a:solidFill>
              </a:rPr>
              <a:t>alg</a:t>
            </a:r>
            <a:r>
              <a:rPr lang="en-US" altLang="en-US" sz="3200">
                <a:solidFill>
                  <a:srgbClr val="00FFCC"/>
                </a:solidFill>
              </a:rPr>
              <a:t> ≤</a:t>
            </a:r>
            <a:r>
              <a:rPr lang="en-CA" altLang="en-US" sz="3200" baseline="-25000">
                <a:solidFill>
                  <a:srgbClr val="00FFCC"/>
                </a:solidFill>
              </a:rPr>
              <a:t>comp</a:t>
            </a:r>
            <a:r>
              <a:rPr lang="en-CA" altLang="en-US" sz="3200">
                <a:solidFill>
                  <a:srgbClr val="00FFCC"/>
                </a:solidFill>
              </a:rPr>
              <a:t> </a:t>
            </a:r>
            <a:r>
              <a:rPr lang="en-US" altLang="en-US" sz="3200">
                <a:solidFill>
                  <a:schemeClr val="tx2"/>
                </a:solidFill>
              </a:rPr>
              <a:t>P</a:t>
            </a:r>
            <a:r>
              <a:rPr lang="en-US" altLang="en-US" sz="3200" baseline="-25000">
                <a:solidFill>
                  <a:schemeClr val="tx2"/>
                </a:solidFill>
              </a:rPr>
              <a:t>oracle</a:t>
            </a:r>
            <a:endParaRPr lang="en-US" altLang="en-US" sz="3200">
              <a:solidFill>
                <a:srgbClr val="00FFCC"/>
              </a:solidFill>
            </a:endParaRPr>
          </a:p>
        </p:txBody>
      </p:sp>
      <p:sp>
        <p:nvSpPr>
          <p:cNvPr id="52228" name="Text Box 5"/>
          <p:cNvSpPr txBox="1">
            <a:spLocks noChangeArrowheads="1"/>
          </p:cNvSpPr>
          <p:nvPr/>
        </p:nvSpPr>
        <p:spPr bwMode="auto">
          <a:xfrm>
            <a:off x="73025" y="1468438"/>
            <a:ext cx="3024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tx2"/>
                </a:solidFill>
              </a:rPr>
              <a:t>Karp Reduction:</a:t>
            </a:r>
            <a:r>
              <a:rPr lang="en-US" altLang="en-US"/>
              <a:t> </a:t>
            </a:r>
          </a:p>
          <a:p>
            <a:pPr lvl="1" algn="l"/>
            <a:r>
              <a:rPr lang="en-US" altLang="en-US">
                <a:solidFill>
                  <a:srgbClr val="00FFCC"/>
                </a:solidFill>
              </a:rPr>
              <a:t>Yes </a:t>
            </a:r>
            <a:r>
              <a:rPr lang="en-US" altLang="en-US">
                <a:solidFill>
                  <a:srgbClr val="00FFCC"/>
                </a:solidFill>
                <a:latin typeface="Symbol" pitchFamily="18" charset="2"/>
                <a:sym typeface="Symbol" pitchFamily="18" charset="2"/>
              </a:rPr>
              <a:t></a:t>
            </a:r>
            <a:r>
              <a:rPr lang="en-US" altLang="en-US">
                <a:solidFill>
                  <a:srgbClr val="00FFCC"/>
                </a:solidFill>
              </a:rPr>
              <a:t> Yes  </a:t>
            </a:r>
            <a:br>
              <a:rPr lang="en-US" altLang="en-US">
                <a:solidFill>
                  <a:srgbClr val="00FFCC"/>
                </a:solidFill>
              </a:rPr>
            </a:br>
            <a:r>
              <a:rPr lang="en-US" altLang="en-US">
                <a:solidFill>
                  <a:srgbClr val="00FFCC"/>
                </a:solidFill>
              </a:rPr>
              <a:t>&amp; No </a:t>
            </a:r>
            <a:r>
              <a:rPr lang="en-US" altLang="en-US">
                <a:solidFill>
                  <a:srgbClr val="00FFCC"/>
                </a:solidFill>
                <a:latin typeface="Symbol" pitchFamily="18" charset="2"/>
                <a:sym typeface="Symbol" pitchFamily="18" charset="2"/>
              </a:rPr>
              <a:t></a:t>
            </a:r>
            <a:r>
              <a:rPr lang="en-US" altLang="en-US">
                <a:solidFill>
                  <a:srgbClr val="00FFCC"/>
                </a:solidFill>
              </a:rPr>
              <a:t> No</a:t>
            </a:r>
            <a:endParaRPr lang="en-US" altLang="en-US">
              <a:solidFill>
                <a:srgbClr val="00FFCC"/>
              </a:solidFill>
              <a:latin typeface="Arial" charset="0"/>
            </a:endParaRPr>
          </a:p>
        </p:txBody>
      </p:sp>
      <p:sp>
        <p:nvSpPr>
          <p:cNvPr id="52229" name="Text Box 4"/>
          <p:cNvSpPr txBox="1">
            <a:spLocks noChangeArrowheads="1"/>
          </p:cNvSpPr>
          <p:nvPr/>
        </p:nvSpPr>
        <p:spPr bwMode="auto">
          <a:xfrm>
            <a:off x="-152400" y="3052763"/>
            <a:ext cx="4648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tx2"/>
                </a:solidFill>
              </a:rPr>
              <a:t>Cook Reduction:</a:t>
            </a:r>
            <a:r>
              <a:rPr lang="en-US" altLang="en-US"/>
              <a:t> </a:t>
            </a:r>
          </a:p>
          <a:p>
            <a:pPr lvl="1" algn="l"/>
            <a:r>
              <a:rPr lang="en-US" altLang="en-US"/>
              <a:t>Design any algorithm </a:t>
            </a:r>
          </a:p>
          <a:p>
            <a:pPr lvl="1" algn="l"/>
            <a:r>
              <a:rPr lang="en-US" altLang="en-US"/>
              <a:t>for </a:t>
            </a:r>
            <a:r>
              <a:rPr lang="en-US" altLang="en-US">
                <a:solidFill>
                  <a:schemeClr val="tx2"/>
                </a:solidFill>
              </a:rPr>
              <a:t>P</a:t>
            </a:r>
            <a:r>
              <a:rPr lang="en-US" altLang="en-US" baseline="-25000">
                <a:solidFill>
                  <a:schemeClr val="tx2"/>
                </a:solidFill>
              </a:rPr>
              <a:t>alg</a:t>
            </a:r>
            <a:r>
              <a:rPr lang="en-US" altLang="en-US"/>
              <a:t> using a supposed </a:t>
            </a:r>
            <a:br>
              <a:rPr lang="en-US" altLang="en-US"/>
            </a:br>
            <a:r>
              <a:rPr lang="en-US" altLang="en-US"/>
              <a:t>algorithm for </a:t>
            </a:r>
            <a:r>
              <a:rPr lang="en-US" altLang="en-US">
                <a:solidFill>
                  <a:schemeClr val="tx2"/>
                </a:solidFill>
              </a:rPr>
              <a:t>P</a:t>
            </a:r>
            <a:r>
              <a:rPr lang="en-US" altLang="en-US" baseline="-25000">
                <a:solidFill>
                  <a:schemeClr val="tx2"/>
                </a:solidFill>
              </a:rPr>
              <a:t>oracle</a:t>
            </a:r>
            <a:r>
              <a:rPr lang="en-US" altLang="en-US"/>
              <a:t> </a:t>
            </a:r>
            <a:br>
              <a:rPr lang="en-US" altLang="en-US"/>
            </a:br>
            <a:r>
              <a:rPr lang="en-US" altLang="en-US"/>
              <a:t>as a subroutine.</a:t>
            </a:r>
          </a:p>
        </p:txBody>
      </p:sp>
      <p:sp>
        <p:nvSpPr>
          <p:cNvPr id="52230" name="Text Box 3"/>
          <p:cNvSpPr txBox="1">
            <a:spLocks noChangeArrowheads="1"/>
          </p:cNvSpPr>
          <p:nvPr/>
        </p:nvSpPr>
        <p:spPr bwMode="auto">
          <a:xfrm>
            <a:off x="2198688" y="115888"/>
            <a:ext cx="4767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Acceptability</a:t>
            </a:r>
          </a:p>
        </p:txBody>
      </p:sp>
      <p:grpSp>
        <p:nvGrpSpPr>
          <p:cNvPr id="2" name="Group 15"/>
          <p:cNvGrpSpPr>
            <a:grpSpLocks/>
          </p:cNvGrpSpPr>
          <p:nvPr/>
        </p:nvGrpSpPr>
        <p:grpSpPr bwMode="auto">
          <a:xfrm>
            <a:off x="179388" y="3052763"/>
            <a:ext cx="8736012" cy="3775075"/>
            <a:chOff x="179512" y="3052812"/>
            <a:chExt cx="8735888" cy="3775026"/>
          </a:xfrm>
        </p:grpSpPr>
        <p:sp>
          <p:nvSpPr>
            <p:cNvPr id="52232" name="Rectangle 5"/>
            <p:cNvSpPr>
              <a:spLocks noChangeArrowheads="1"/>
            </p:cNvSpPr>
            <p:nvPr/>
          </p:nvSpPr>
          <p:spPr bwMode="auto">
            <a:xfrm>
              <a:off x="758825" y="5881688"/>
              <a:ext cx="8156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t>We will only consider reductions of this simple form.</a:t>
              </a:r>
            </a:p>
            <a:p>
              <a:pPr algn="l"/>
              <a:r>
                <a:rPr lang="en-US" altLang="en-US"/>
                <a:t>Because they preserve </a:t>
              </a:r>
              <a:r>
                <a:rPr lang="en-US" altLang="en-US">
                  <a:solidFill>
                    <a:srgbClr val="FF00FF"/>
                  </a:solidFill>
                </a:rPr>
                <a:t>acceptable/co-acceptable</a:t>
              </a:r>
              <a:endParaRPr lang="en-US" altLang="en-US"/>
            </a:p>
          </p:txBody>
        </p:sp>
        <p:cxnSp>
          <p:nvCxnSpPr>
            <p:cNvPr id="52233" name="Straight Connector 10"/>
            <p:cNvCxnSpPr>
              <a:cxnSpLocks noChangeShapeType="1"/>
            </p:cNvCxnSpPr>
            <p:nvPr/>
          </p:nvCxnSpPr>
          <p:spPr bwMode="auto">
            <a:xfrm>
              <a:off x="179512" y="3052812"/>
              <a:ext cx="2917824" cy="2246769"/>
            </a:xfrm>
            <a:prstGeom prst="line">
              <a:avLst/>
            </a:prstGeom>
            <a:noFill/>
            <a:ln w="2857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2234" name="Straight Connector 14"/>
            <p:cNvCxnSpPr>
              <a:cxnSpLocks noChangeShapeType="1"/>
            </p:cNvCxnSpPr>
            <p:nvPr/>
          </p:nvCxnSpPr>
          <p:spPr bwMode="auto">
            <a:xfrm flipH="1">
              <a:off x="331912" y="3068960"/>
              <a:ext cx="2917824" cy="2246769"/>
            </a:xfrm>
            <a:prstGeom prst="line">
              <a:avLst/>
            </a:prstGeom>
            <a:noFill/>
            <a:ln w="2857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latin typeface="Monotype Corsiva" pitchFamily="66" charset="0"/>
            </a:endParaRPr>
          </a:p>
        </p:txBody>
      </p:sp>
      <p:sp>
        <p:nvSpPr>
          <p:cNvPr id="78851" name="Rectangle 13"/>
          <p:cNvSpPr>
            <a:spLocks noChangeArrowheads="1"/>
          </p:cNvSpPr>
          <p:nvPr/>
        </p:nvSpPr>
        <p:spPr bwMode="auto">
          <a:xfrm>
            <a:off x="-76200" y="944563"/>
            <a:ext cx="449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Run forever or answer “no” </a:t>
            </a:r>
          </a:p>
        </p:txBody>
      </p:sp>
      <p:sp>
        <p:nvSpPr>
          <p:cNvPr id="53252"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3253"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Acceptable</a:t>
            </a:r>
            <a:endParaRPr lang="en-US" altLang="en-US" sz="2400">
              <a:solidFill>
                <a:srgbClr val="FF00FF"/>
              </a:solidFill>
            </a:endParaRPr>
          </a:p>
        </p:txBody>
      </p:sp>
      <p:sp>
        <p:nvSpPr>
          <p:cNvPr id="53254" name="Rectangle 18"/>
          <p:cNvSpPr>
            <a:spLocks noChangeArrowheads="1"/>
          </p:cNvSpPr>
          <p:nvPr/>
        </p:nvSpPr>
        <p:spPr bwMode="auto">
          <a:xfrm>
            <a:off x="5029200" y="8382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Run forever or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“no” </a:t>
            </a:r>
          </a:p>
        </p:txBody>
      </p:sp>
      <p:sp>
        <p:nvSpPr>
          <p:cNvPr id="53255"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3256" name="Rectangle 49"/>
          <p:cNvSpPr>
            <a:spLocks noChangeArrowheads="1"/>
          </p:cNvSpPr>
          <p:nvPr/>
        </p:nvSpPr>
        <p:spPr bwMode="auto">
          <a:xfrm>
            <a:off x="6705600" y="542925"/>
            <a:ext cx="270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Co-Acceptable</a:t>
            </a:r>
            <a:endParaRPr lang="en-US" altLang="en-US" sz="2400">
              <a:solidFill>
                <a:srgbClr val="FF00FF"/>
              </a:solidFill>
            </a:endParaRPr>
          </a:p>
        </p:txBody>
      </p:sp>
      <p:sp>
        <p:nvSpPr>
          <p:cNvPr id="53257" name="Text Box 16"/>
          <p:cNvSpPr txBox="1">
            <a:spLocks noChangeArrowheads="1"/>
          </p:cNvSpPr>
          <p:nvPr/>
        </p:nvSpPr>
        <p:spPr bwMode="auto">
          <a:xfrm>
            <a:off x="1042988" y="2822575"/>
            <a:ext cx="1493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a:t>
            </a:r>
            <a:endParaRPr lang="en-US" altLang="en-US" sz="2400" i="1" baseline="-25000">
              <a:solidFill>
                <a:schemeClr val="accent2"/>
              </a:solidFill>
            </a:endParaRPr>
          </a:p>
        </p:txBody>
      </p:sp>
      <p:sp>
        <p:nvSpPr>
          <p:cNvPr id="53258" name="Text Box 3"/>
          <p:cNvSpPr txBox="1">
            <a:spLocks noChangeArrowheads="1"/>
          </p:cNvSpPr>
          <p:nvPr/>
        </p:nvSpPr>
        <p:spPr bwMode="auto">
          <a:xfrm>
            <a:off x="2198688" y="115888"/>
            <a:ext cx="4767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Acceptability</a:t>
            </a:r>
          </a:p>
        </p:txBody>
      </p:sp>
      <p:sp>
        <p:nvSpPr>
          <p:cNvPr id="26" name="Text Box 16"/>
          <p:cNvSpPr txBox="1">
            <a:spLocks noChangeArrowheads="1"/>
          </p:cNvSpPr>
          <p:nvPr/>
        </p:nvSpPr>
        <p:spPr bwMode="auto">
          <a:xfrm>
            <a:off x="6140450" y="2822575"/>
            <a:ext cx="1712913" cy="461963"/>
          </a:xfrm>
          <a:prstGeom prst="rect">
            <a:avLst/>
          </a:prstGeom>
          <a:noFill/>
          <a:ln w="38100" cap="sq">
            <a:noFill/>
            <a:miter lim="800000"/>
            <a:headEnd/>
            <a:tailEnd/>
          </a:ln>
        </p:spPr>
        <p:txBody>
          <a:bodyPr wrap="none" lIns="274320" rIns="274320">
            <a:spAutoFit/>
          </a:bodyPr>
          <a:lstStyle/>
          <a:p>
            <a:pPr algn="l">
              <a:defRPr/>
            </a:pPr>
            <a:r>
              <a:rPr lang="en-US" sz="2400" i="1" dirty="0">
                <a:solidFill>
                  <a:schemeClr val="accent2"/>
                </a:solidFill>
                <a:effectLst>
                  <a:outerShdw blurRad="38100" dist="38100" dir="2700000" algn="tl">
                    <a:srgbClr val="000000"/>
                  </a:outerShdw>
                </a:effectLst>
                <a:sym typeface="Symbol"/>
              </a:rPr>
              <a:t></a:t>
            </a:r>
            <a:r>
              <a:rPr lang="en-US" sz="2400" i="1" dirty="0">
                <a:solidFill>
                  <a:schemeClr val="accent2"/>
                </a:solidFill>
              </a:rPr>
              <a:t>Halting</a:t>
            </a:r>
            <a:endParaRPr lang="en-US" sz="2400" i="1" baseline="-25000" dirty="0">
              <a:solidFill>
                <a:schemeClr val="accent2"/>
              </a:solidFill>
            </a:endParaRPr>
          </a:p>
        </p:txBody>
      </p:sp>
      <p:sp>
        <p:nvSpPr>
          <p:cNvPr id="18" name="Text Box 6"/>
          <p:cNvSpPr txBox="1">
            <a:spLocks noChangeArrowheads="1"/>
          </p:cNvSpPr>
          <p:nvPr/>
        </p:nvSpPr>
        <p:spPr bwMode="auto">
          <a:xfrm>
            <a:off x="4754563" y="4803775"/>
            <a:ext cx="5578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{&lt;M,I&gt; | M prints “Hi” on I}</a:t>
            </a:r>
          </a:p>
          <a:p>
            <a:pPr algn="l">
              <a:buFont typeface="Arial" charset="0"/>
              <a:buChar char="•"/>
            </a:pPr>
            <a:r>
              <a:rPr lang="en-US" altLang="en-US" sz="2400"/>
              <a:t>{&lt;M&gt; | M halts empty string}</a:t>
            </a:r>
          </a:p>
          <a:p>
            <a:pPr algn="l">
              <a:buFont typeface="Arial" charset="0"/>
              <a:buChar char="•"/>
            </a:pPr>
            <a:r>
              <a:rPr lang="en-US" altLang="en-US" sz="2400"/>
              <a:t>{&lt;M&gt; | M halts on every input}</a:t>
            </a:r>
          </a:p>
          <a:p>
            <a:pPr algn="l">
              <a:buFont typeface="Arial" charset="0"/>
              <a:buChar char="•"/>
            </a:pPr>
            <a:r>
              <a:rPr lang="en-US" altLang="en-US" sz="2400"/>
              <a:t>{&lt;M&gt; | M halts on some input}</a:t>
            </a:r>
          </a:p>
          <a:p>
            <a:pPr algn="l">
              <a:buFont typeface="Arial" charset="0"/>
              <a:buChar char="•"/>
            </a:pPr>
            <a:r>
              <a:rPr lang="en-US" altLang="en-US" sz="2400">
                <a:sym typeface="Symbol" pitchFamily="18" charset="2"/>
              </a:rPr>
              <a:t> </a:t>
            </a:r>
            <a:r>
              <a:rPr lang="en-US" altLang="en-US" sz="2400"/>
              <a:t>TM M</a:t>
            </a:r>
            <a:r>
              <a:rPr lang="en-US" altLang="en-US" sz="2400" baseline="30000"/>
              <a:t>* </a:t>
            </a:r>
            <a:r>
              <a:rPr lang="en-US" altLang="en-US" sz="2400"/>
              <a:t>{&lt;I&gt; | M</a:t>
            </a:r>
            <a:r>
              <a:rPr lang="en-US" altLang="en-US" sz="2400" baseline="30000"/>
              <a:t>*</a:t>
            </a:r>
            <a:r>
              <a:rPr lang="en-US" altLang="en-US" sz="2400"/>
              <a:t> halts on I}</a:t>
            </a:r>
          </a:p>
        </p:txBody>
      </p:sp>
      <p:sp>
        <p:nvSpPr>
          <p:cNvPr id="13" name="Text Box 16"/>
          <p:cNvSpPr txBox="1">
            <a:spLocks noChangeArrowheads="1"/>
          </p:cNvSpPr>
          <p:nvPr/>
        </p:nvSpPr>
        <p:spPr bwMode="auto">
          <a:xfrm>
            <a:off x="1052513" y="2824163"/>
            <a:ext cx="1493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a:t>
            </a:r>
            <a:endParaRPr lang="en-US" altLang="en-US" sz="2400" i="1" baseline="-250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path" presetSubtype="0" accel="50000" decel="50000" fill="hold" grpId="1" nodeType="clickEffect">
                                  <p:stCondLst>
                                    <p:cond delay="0"/>
                                  </p:stCondLst>
                                  <p:childTnLst>
                                    <p:animMotion origin="layout" path="M 0 3.33333E-6 L -0.54549 -0.55162 " pathEditMode="relative" rAng="0" ptsTypes="AA">
                                      <p:cBhvr>
                                        <p:cTn id="12" dur="1000" fill="hold"/>
                                        <p:tgtEl>
                                          <p:spTgt spid="18"/>
                                        </p:tgtEl>
                                        <p:attrNameLst>
                                          <p:attrName>ppt_x</p:attrName>
                                          <p:attrName>ppt_y</p:attrName>
                                        </p:attrNameLst>
                                      </p:cBhvr>
                                      <p:rCtr x="-27274" y="-27593"/>
                                    </p:animMotion>
                                  </p:childTnLst>
                                </p:cTn>
                              </p:par>
                              <p:par>
                                <p:cTn id="13" presetID="1" presetClass="exit" presetSubtype="0" fill="hold" grpId="0" nodeType="withEffect">
                                  <p:stCondLst>
                                    <p:cond delay="0"/>
                                  </p:stCondLst>
                                  <p:childTnLst>
                                    <p:set>
                                      <p:cBhvr>
                                        <p:cTn id="14" dur="1" fill="hold">
                                          <p:stCondLst>
                                            <p:cond delay="0"/>
                                          </p:stCondLst>
                                        </p:cTn>
                                        <p:tgtEl>
                                          <p:spTgt spid="7885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4" presetClass="path" presetSubtype="0" accel="50000" decel="50000" fill="hold" grpId="0" nodeType="clickEffect">
                                  <p:stCondLst>
                                    <p:cond delay="0"/>
                                  </p:stCondLst>
                                  <p:childTnLst>
                                    <p:animMotion origin="layout" path="M -1.38889E-6 -3.7037E-7 L -1.38889E-6 -0.31296 " pathEditMode="relative" rAng="0" ptsTypes="AA">
                                      <p:cBhvr>
                                        <p:cTn id="18" dur="2000" fill="hold"/>
                                        <p:tgtEl>
                                          <p:spTgt spid="13"/>
                                        </p:tgtEl>
                                        <p:attrNameLst>
                                          <p:attrName>ppt_x</p:attrName>
                                          <p:attrName>ppt_y</p:attrName>
                                        </p:attrNameLst>
                                      </p:cBhvr>
                                      <p:rCtr x="0" y="-1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18" grpId="0"/>
      <p:bldP spid="18" grpId="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latin typeface="Monotype Corsiva" pitchFamily="66" charset="0"/>
            </a:endParaRPr>
          </a:p>
        </p:txBody>
      </p:sp>
      <p:sp>
        <p:nvSpPr>
          <p:cNvPr id="54275" name="Rectangle 13"/>
          <p:cNvSpPr>
            <a:spLocks noChangeArrowheads="1"/>
          </p:cNvSpPr>
          <p:nvPr/>
        </p:nvSpPr>
        <p:spPr bwMode="auto">
          <a:xfrm>
            <a:off x="-76200" y="944563"/>
            <a:ext cx="449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Run forever or answer “no” </a:t>
            </a:r>
          </a:p>
        </p:txBody>
      </p:sp>
      <p:sp>
        <p:nvSpPr>
          <p:cNvPr id="54276"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4277"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Acceptable</a:t>
            </a:r>
            <a:endParaRPr lang="en-US" altLang="en-US" sz="2400">
              <a:solidFill>
                <a:srgbClr val="FF00FF"/>
              </a:solidFill>
            </a:endParaRPr>
          </a:p>
        </p:txBody>
      </p:sp>
      <p:sp>
        <p:nvSpPr>
          <p:cNvPr id="54278" name="Rectangle 18"/>
          <p:cNvSpPr>
            <a:spLocks noChangeArrowheads="1"/>
          </p:cNvSpPr>
          <p:nvPr/>
        </p:nvSpPr>
        <p:spPr bwMode="auto">
          <a:xfrm>
            <a:off x="5029200" y="8382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Run forever or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“no” </a:t>
            </a:r>
          </a:p>
        </p:txBody>
      </p:sp>
      <p:sp>
        <p:nvSpPr>
          <p:cNvPr id="54279"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4280" name="Rectangle 49"/>
          <p:cNvSpPr>
            <a:spLocks noChangeArrowheads="1"/>
          </p:cNvSpPr>
          <p:nvPr/>
        </p:nvSpPr>
        <p:spPr bwMode="auto">
          <a:xfrm>
            <a:off x="6705600" y="542925"/>
            <a:ext cx="270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Co-Acceptable</a:t>
            </a:r>
            <a:endParaRPr lang="en-US" altLang="en-US" sz="2400">
              <a:solidFill>
                <a:srgbClr val="FF00FF"/>
              </a:solidFill>
            </a:endParaRPr>
          </a:p>
        </p:txBody>
      </p:sp>
      <p:sp>
        <p:nvSpPr>
          <p:cNvPr id="54281" name="Text Box 16"/>
          <p:cNvSpPr txBox="1">
            <a:spLocks noChangeArrowheads="1"/>
          </p:cNvSpPr>
          <p:nvPr/>
        </p:nvSpPr>
        <p:spPr bwMode="auto">
          <a:xfrm>
            <a:off x="1042988" y="2822575"/>
            <a:ext cx="1493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a:t>
            </a:r>
            <a:endParaRPr lang="en-US" altLang="en-US" sz="2400" i="1" baseline="-25000">
              <a:solidFill>
                <a:schemeClr val="accent2"/>
              </a:solidFill>
            </a:endParaRPr>
          </a:p>
        </p:txBody>
      </p:sp>
      <p:sp>
        <p:nvSpPr>
          <p:cNvPr id="54282" name="Text Box 3"/>
          <p:cNvSpPr txBox="1">
            <a:spLocks noChangeArrowheads="1"/>
          </p:cNvSpPr>
          <p:nvPr/>
        </p:nvSpPr>
        <p:spPr bwMode="auto">
          <a:xfrm>
            <a:off x="2198688" y="115888"/>
            <a:ext cx="4767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Acceptability</a:t>
            </a:r>
          </a:p>
        </p:txBody>
      </p:sp>
      <p:sp>
        <p:nvSpPr>
          <p:cNvPr id="26" name="Text Box 16"/>
          <p:cNvSpPr txBox="1">
            <a:spLocks noChangeArrowheads="1"/>
          </p:cNvSpPr>
          <p:nvPr/>
        </p:nvSpPr>
        <p:spPr bwMode="auto">
          <a:xfrm>
            <a:off x="6140450" y="2822575"/>
            <a:ext cx="1712913" cy="461963"/>
          </a:xfrm>
          <a:prstGeom prst="rect">
            <a:avLst/>
          </a:prstGeom>
          <a:noFill/>
          <a:ln w="38100" cap="sq">
            <a:noFill/>
            <a:miter lim="800000"/>
            <a:headEnd/>
            <a:tailEnd/>
          </a:ln>
        </p:spPr>
        <p:txBody>
          <a:bodyPr wrap="none" lIns="274320" rIns="274320">
            <a:spAutoFit/>
          </a:bodyPr>
          <a:lstStyle/>
          <a:p>
            <a:pPr algn="l">
              <a:defRPr/>
            </a:pPr>
            <a:r>
              <a:rPr lang="en-US" sz="2400" i="1" dirty="0">
                <a:solidFill>
                  <a:schemeClr val="accent2"/>
                </a:solidFill>
                <a:effectLst>
                  <a:outerShdw blurRad="38100" dist="38100" dir="2700000" algn="tl">
                    <a:srgbClr val="000000"/>
                  </a:outerShdw>
                </a:effectLst>
                <a:sym typeface="Symbol"/>
              </a:rPr>
              <a:t></a:t>
            </a:r>
            <a:r>
              <a:rPr lang="en-US" sz="2400" i="1" dirty="0">
                <a:solidFill>
                  <a:schemeClr val="accent2"/>
                </a:solidFill>
              </a:rPr>
              <a:t>Halting</a:t>
            </a:r>
            <a:endParaRPr lang="en-US" sz="2400" i="1" baseline="-25000" dirty="0">
              <a:solidFill>
                <a:schemeClr val="accent2"/>
              </a:solidFill>
            </a:endParaRPr>
          </a:p>
        </p:txBody>
      </p:sp>
      <p:sp>
        <p:nvSpPr>
          <p:cNvPr id="13" name="Text Box 6"/>
          <p:cNvSpPr txBox="1">
            <a:spLocks noChangeArrowheads="1"/>
          </p:cNvSpPr>
          <p:nvPr/>
        </p:nvSpPr>
        <p:spPr bwMode="auto">
          <a:xfrm>
            <a:off x="4945063" y="5876925"/>
            <a:ext cx="40909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a:p>
            <a:pPr algn="l"/>
            <a:r>
              <a:rPr lang="en-US" altLang="en-US" sz="2400"/>
              <a:t>{&lt;M,M'&gt; | </a:t>
            </a:r>
            <a:r>
              <a:rPr lang="en-US" altLang="en-US" sz="2400">
                <a:sym typeface="Symbol" pitchFamily="18" charset="2"/>
              </a:rPr>
              <a:t>I </a:t>
            </a:r>
            <a:r>
              <a:rPr lang="en-US" altLang="en-US" sz="2400"/>
              <a:t>M(I)=M'(I)}</a:t>
            </a:r>
          </a:p>
        </p:txBody>
      </p:sp>
      <p:sp>
        <p:nvSpPr>
          <p:cNvPr id="16" name="Text Box 16"/>
          <p:cNvSpPr txBox="1">
            <a:spLocks noChangeArrowheads="1"/>
          </p:cNvSpPr>
          <p:nvPr/>
        </p:nvSpPr>
        <p:spPr bwMode="auto">
          <a:xfrm>
            <a:off x="3565525" y="5876925"/>
            <a:ext cx="189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 </a:t>
            </a:r>
            <a:r>
              <a:rPr lang="en-US" altLang="en-US" sz="2400"/>
              <a:t>≤  </a:t>
            </a:r>
          </a:p>
        </p:txBody>
      </p:sp>
      <p:sp>
        <p:nvSpPr>
          <p:cNvPr id="19" name="Text Box 16"/>
          <p:cNvSpPr txBox="1">
            <a:spLocks noChangeArrowheads="1"/>
          </p:cNvSpPr>
          <p:nvPr/>
        </p:nvSpPr>
        <p:spPr bwMode="auto">
          <a:xfrm>
            <a:off x="3352800" y="6183313"/>
            <a:ext cx="1957388" cy="460375"/>
          </a:xfrm>
          <a:prstGeom prst="rect">
            <a:avLst/>
          </a:prstGeom>
          <a:noFill/>
          <a:ln w="38100" cap="sq">
            <a:noFill/>
            <a:miter lim="800000"/>
            <a:headEnd/>
            <a:tailEnd/>
          </a:ln>
        </p:spPr>
        <p:txBody>
          <a:bodyPr wrap="none" lIns="274320" rIns="274320">
            <a:spAutoFit/>
          </a:bodyPr>
          <a:lstStyle/>
          <a:p>
            <a:pPr algn="l">
              <a:defRPr/>
            </a:pPr>
            <a:r>
              <a:rPr lang="en-US" sz="2400" i="1" dirty="0">
                <a:solidFill>
                  <a:schemeClr val="accent2"/>
                </a:solidFill>
                <a:effectLst>
                  <a:outerShdw blurRad="38100" dist="38100" dir="2700000" algn="tl">
                    <a:srgbClr val="000000"/>
                  </a:outerShdw>
                </a:effectLst>
                <a:sym typeface="Symbol"/>
              </a:rPr>
              <a:t></a:t>
            </a:r>
            <a:r>
              <a:rPr lang="en-US" sz="2400" i="1" dirty="0">
                <a:solidFill>
                  <a:schemeClr val="accent2"/>
                </a:solidFill>
              </a:rPr>
              <a:t>Halting </a:t>
            </a:r>
            <a:r>
              <a:rPr lang="en-US" sz="2400" dirty="0"/>
              <a:t>≤</a:t>
            </a:r>
            <a:endParaRPr lang="en-US" sz="2400" i="1" baseline="-250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6" presetClass="path" presetSubtype="0" accel="50000" decel="50000" fill="hold" grpId="1" nodeType="clickEffect">
                                  <p:stCondLst>
                                    <p:cond delay="0"/>
                                  </p:stCondLst>
                                  <p:childTnLst>
                                    <p:animMotion origin="layout" path="M 2.77778E-7 4.07407E-6 L -0.28802 -0.89028 " pathEditMode="relative" rAng="0" ptsTypes="AA">
                                      <p:cBhvr>
                                        <p:cTn id="24" dur="1000" fill="hold"/>
                                        <p:tgtEl>
                                          <p:spTgt spid="13"/>
                                        </p:tgtEl>
                                        <p:attrNameLst>
                                          <p:attrName>ppt_x</p:attrName>
                                          <p:attrName>ppt_y</p:attrName>
                                        </p:attrNameLst>
                                      </p:cBhvr>
                                      <p:rCtr x="-14410" y="-44514"/>
                                    </p:animMotion>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P spid="19" grpId="0"/>
      <p:bldP spid="19"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latin typeface="Monotype Corsiva" pitchFamily="66" charset="0"/>
            </a:endParaRPr>
          </a:p>
        </p:txBody>
      </p:sp>
      <p:sp>
        <p:nvSpPr>
          <p:cNvPr id="55299" name="Rectangle 13"/>
          <p:cNvSpPr>
            <a:spLocks noChangeArrowheads="1"/>
          </p:cNvSpPr>
          <p:nvPr/>
        </p:nvSpPr>
        <p:spPr bwMode="auto">
          <a:xfrm>
            <a:off x="3563938" y="944563"/>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Run forever or answer “no” </a:t>
            </a:r>
          </a:p>
        </p:txBody>
      </p:sp>
      <p:sp>
        <p:nvSpPr>
          <p:cNvPr id="55300"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5301"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Acceptable</a:t>
            </a:r>
            <a:endParaRPr lang="en-US" altLang="en-US" sz="2400">
              <a:solidFill>
                <a:srgbClr val="FF00FF"/>
              </a:solidFill>
            </a:endParaRPr>
          </a:p>
        </p:txBody>
      </p:sp>
      <p:sp>
        <p:nvSpPr>
          <p:cNvPr id="55302"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5303" name="Text Box 16"/>
          <p:cNvSpPr txBox="1">
            <a:spLocks noChangeArrowheads="1"/>
          </p:cNvSpPr>
          <p:nvPr/>
        </p:nvSpPr>
        <p:spPr bwMode="auto">
          <a:xfrm>
            <a:off x="1042988" y="2822575"/>
            <a:ext cx="1493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a:t>
            </a:r>
            <a:endParaRPr lang="en-US" altLang="en-US" sz="2400" i="1" baseline="-25000">
              <a:solidFill>
                <a:schemeClr val="accent2"/>
              </a:solidFill>
            </a:endParaRPr>
          </a:p>
        </p:txBody>
      </p:sp>
      <p:sp>
        <p:nvSpPr>
          <p:cNvPr id="55304" name="Text Box 3"/>
          <p:cNvSpPr txBox="1">
            <a:spLocks noChangeArrowheads="1"/>
          </p:cNvSpPr>
          <p:nvPr/>
        </p:nvSpPr>
        <p:spPr bwMode="auto">
          <a:xfrm>
            <a:off x="2619375" y="115888"/>
            <a:ext cx="3929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Acceptability Complete</a:t>
            </a:r>
          </a:p>
        </p:txBody>
      </p:sp>
      <p:sp>
        <p:nvSpPr>
          <p:cNvPr id="132115" name="Freeform 19"/>
          <p:cNvSpPr>
            <a:spLocks/>
          </p:cNvSpPr>
          <p:nvPr/>
        </p:nvSpPr>
        <p:spPr bwMode="auto">
          <a:xfrm>
            <a:off x="539750" y="981075"/>
            <a:ext cx="3240088" cy="1908175"/>
          </a:xfrm>
          <a:custGeom>
            <a:avLst/>
            <a:gdLst>
              <a:gd name="T0" fmla="*/ 0 w 2041"/>
              <a:gd name="T1" fmla="*/ 2147483647 h 1202"/>
              <a:gd name="T2" fmla="*/ 2147483647 w 2041"/>
              <a:gd name="T3" fmla="*/ 2147483647 h 1202"/>
              <a:gd name="T4" fmla="*/ 2147483647 w 2041"/>
              <a:gd name="T5" fmla="*/ 0 h 1202"/>
              <a:gd name="T6" fmla="*/ 0 60000 65536"/>
              <a:gd name="T7" fmla="*/ 0 60000 65536"/>
              <a:gd name="T8" fmla="*/ 0 60000 65536"/>
              <a:gd name="T9" fmla="*/ 0 w 2041"/>
              <a:gd name="T10" fmla="*/ 0 h 1202"/>
              <a:gd name="T11" fmla="*/ 2041 w 2041"/>
              <a:gd name="T12" fmla="*/ 1202 h 1202"/>
            </a:gdLst>
            <a:ahLst/>
            <a:cxnLst>
              <a:cxn ang="T6">
                <a:pos x="T0" y="T1"/>
              </a:cxn>
              <a:cxn ang="T7">
                <a:pos x="T2" y="T3"/>
              </a:cxn>
              <a:cxn ang="T8">
                <a:pos x="T4" y="T5"/>
              </a:cxn>
            </a:cxnLst>
            <a:rect l="T9" t="T10" r="T11" b="T12"/>
            <a:pathLst>
              <a:path w="2041" h="1202">
                <a:moveTo>
                  <a:pt x="0" y="952"/>
                </a:moveTo>
                <a:cubicBezTo>
                  <a:pt x="397" y="1077"/>
                  <a:pt x="794" y="1202"/>
                  <a:pt x="1134" y="1043"/>
                </a:cubicBezTo>
                <a:cubicBezTo>
                  <a:pt x="1474" y="884"/>
                  <a:pt x="1757" y="442"/>
                  <a:pt x="2041" y="0"/>
                </a:cubicBezTo>
              </a:path>
            </a:pathLst>
          </a:custGeom>
          <a:noFill/>
          <a:ln w="31750" cap="sq"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274320" rIns="274320">
            <a:spAutoFit/>
          </a:bodyPr>
          <a:lstStyle/>
          <a:p>
            <a:endParaRPr lang="en-US"/>
          </a:p>
        </p:txBody>
      </p:sp>
      <p:sp>
        <p:nvSpPr>
          <p:cNvPr id="132116" name="Rectangle 13"/>
          <p:cNvSpPr>
            <a:spLocks noChangeArrowheads="1"/>
          </p:cNvSpPr>
          <p:nvPr/>
        </p:nvSpPr>
        <p:spPr bwMode="auto">
          <a:xfrm>
            <a:off x="250825" y="3614738"/>
            <a:ext cx="9288463"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None/>
            </a:pPr>
            <a:r>
              <a:rPr lang="en-US" altLang="en-US">
                <a:cs typeface="Times New Roman" pitchFamily="18" charset="0"/>
              </a:rPr>
              <a:t>Def</a:t>
            </a:r>
            <a:r>
              <a:rPr lang="en-US" altLang="en-US" baseline="30000">
                <a:cs typeface="Times New Roman" pitchFamily="18" charset="0"/>
              </a:rPr>
              <a:t>n</a:t>
            </a:r>
            <a:r>
              <a:rPr lang="en-US" altLang="en-US">
                <a:cs typeface="Times New Roman" pitchFamily="18" charset="0"/>
              </a:rPr>
              <a:t>: Problem </a:t>
            </a:r>
            <a:r>
              <a:rPr lang="en-US" altLang="en-US" i="1">
                <a:solidFill>
                  <a:schemeClr val="accent2"/>
                </a:solidFill>
                <a:cs typeface="Times New Roman" pitchFamily="18" charset="0"/>
              </a:rPr>
              <a:t>P</a:t>
            </a:r>
            <a:r>
              <a:rPr lang="en-US" altLang="en-US" i="1" baseline="-25000">
                <a:solidFill>
                  <a:schemeClr val="accent2"/>
                </a:solidFill>
                <a:cs typeface="Times New Roman" pitchFamily="18" charset="0"/>
              </a:rPr>
              <a:t>complete</a:t>
            </a:r>
            <a:r>
              <a:rPr lang="en-US" altLang="en-US">
                <a:cs typeface="Times New Roman" pitchFamily="18" charset="0"/>
              </a:rPr>
              <a:t> is </a:t>
            </a:r>
            <a:r>
              <a:rPr lang="en-US" altLang="en-US">
                <a:solidFill>
                  <a:srgbClr val="FF00FF"/>
                </a:solidFill>
                <a:cs typeface="Times New Roman" pitchFamily="18" charset="0"/>
              </a:rPr>
              <a:t>Acceptability Complete</a:t>
            </a:r>
            <a:r>
              <a:rPr lang="en-US" altLang="en-US">
                <a:cs typeface="Times New Roman" pitchFamily="18" charset="0"/>
              </a:rPr>
              <a:t> iff</a:t>
            </a:r>
          </a:p>
          <a:p>
            <a:pPr lvl="1" algn="l">
              <a:buFont typeface="Arial" charset="0"/>
              <a:buChar char="•"/>
            </a:pPr>
            <a:r>
              <a:rPr lang="en-US" altLang="en-US" i="1">
                <a:solidFill>
                  <a:schemeClr val="accent2"/>
                </a:solidFill>
              </a:rPr>
              <a:t>P</a:t>
            </a:r>
            <a:r>
              <a:rPr lang="en-US" altLang="en-US" i="1" baseline="-25000">
                <a:solidFill>
                  <a:schemeClr val="accent2"/>
                </a:solidFill>
              </a:rPr>
              <a:t>complete</a:t>
            </a:r>
            <a:r>
              <a:rPr lang="en-US" altLang="en-US"/>
              <a:t> </a:t>
            </a:r>
            <a:r>
              <a:rPr lang="en-US" altLang="en-US">
                <a:sym typeface="Symbol" pitchFamily="18" charset="2"/>
              </a:rPr>
              <a:t></a:t>
            </a:r>
            <a:r>
              <a:rPr lang="en-US" altLang="en-US"/>
              <a:t> </a:t>
            </a:r>
            <a:r>
              <a:rPr lang="en-US" altLang="en-US">
                <a:solidFill>
                  <a:srgbClr val="FF00FF"/>
                </a:solidFill>
              </a:rPr>
              <a:t>Acceptability</a:t>
            </a:r>
          </a:p>
          <a:p>
            <a:pPr lvl="1" algn="l">
              <a:buFont typeface="Arial" charset="0"/>
              <a:buChar char="•"/>
            </a:pPr>
            <a:r>
              <a:rPr lang="en-US" altLang="en-US" i="1">
                <a:solidFill>
                  <a:schemeClr val="accent2"/>
                </a:solidFill>
                <a:sym typeface="Symbol" pitchFamily="18" charset="2"/>
              </a:rPr>
              <a:t></a:t>
            </a:r>
            <a:r>
              <a:rPr lang="en-US" altLang="en-US" i="1">
                <a:solidFill>
                  <a:schemeClr val="accent2"/>
                </a:solidFill>
              </a:rPr>
              <a:t>P </a:t>
            </a:r>
            <a:r>
              <a:rPr lang="en-US" altLang="en-US">
                <a:sym typeface="Symbol" pitchFamily="18" charset="2"/>
              </a:rPr>
              <a:t></a:t>
            </a:r>
            <a:r>
              <a:rPr lang="en-US" altLang="en-US"/>
              <a:t> </a:t>
            </a:r>
            <a:r>
              <a:rPr lang="en-US" altLang="en-US">
                <a:solidFill>
                  <a:srgbClr val="FF00FF"/>
                </a:solidFill>
              </a:rPr>
              <a:t>Acceptability, </a:t>
            </a:r>
            <a:r>
              <a:rPr lang="en-US" altLang="en-US" i="1">
                <a:solidFill>
                  <a:schemeClr val="accent2"/>
                </a:solidFill>
              </a:rPr>
              <a:t>P </a:t>
            </a:r>
            <a:r>
              <a:rPr lang="en-US" altLang="en-US" i="1">
                <a:solidFill>
                  <a:schemeClr val="accent2"/>
                </a:solidFill>
                <a:cs typeface="Times New Roman" pitchFamily="18" charset="0"/>
              </a:rPr>
              <a:t>≤</a:t>
            </a:r>
            <a:r>
              <a:rPr lang="en-US" altLang="en-US" i="1" baseline="-25000">
                <a:solidFill>
                  <a:schemeClr val="accent2"/>
                </a:solidFill>
                <a:cs typeface="Times New Roman" pitchFamily="18" charset="0"/>
              </a:rPr>
              <a:t>comp</a:t>
            </a:r>
            <a:r>
              <a:rPr lang="en-US" altLang="en-US" i="1">
                <a:solidFill>
                  <a:schemeClr val="accent2"/>
                </a:solidFill>
                <a:cs typeface="Times New Roman" pitchFamily="18" charset="0"/>
              </a:rPr>
              <a:t> </a:t>
            </a:r>
            <a:r>
              <a:rPr lang="en-US" altLang="en-US" i="1">
                <a:solidFill>
                  <a:schemeClr val="accent2"/>
                </a:solidFill>
              </a:rPr>
              <a:t>P</a:t>
            </a:r>
            <a:r>
              <a:rPr lang="en-US" altLang="en-US" i="1" baseline="-25000">
                <a:solidFill>
                  <a:schemeClr val="accent2"/>
                </a:solidFill>
              </a:rPr>
              <a:t>complete</a:t>
            </a:r>
          </a:p>
          <a:p>
            <a:pPr algn="l">
              <a:buFont typeface="Arial" charset="0"/>
              <a:buNone/>
            </a:pPr>
            <a:r>
              <a:rPr lang="en-US" altLang="en-US"/>
              <a:t>I.e.</a:t>
            </a:r>
            <a:r>
              <a:rPr lang="en-US" altLang="en-US">
                <a:solidFill>
                  <a:srgbClr val="FF00FF"/>
                </a:solidFill>
              </a:rPr>
              <a:t> </a:t>
            </a:r>
            <a:r>
              <a:rPr lang="en-US" altLang="en-US" i="1">
                <a:solidFill>
                  <a:schemeClr val="accent2"/>
                </a:solidFill>
              </a:rPr>
              <a:t>P</a:t>
            </a:r>
            <a:r>
              <a:rPr lang="en-US" altLang="en-US" i="1" baseline="-25000">
                <a:solidFill>
                  <a:schemeClr val="accent2"/>
                </a:solidFill>
              </a:rPr>
              <a:t>complete</a:t>
            </a:r>
            <a:r>
              <a:rPr lang="en-US" altLang="en-US"/>
              <a:t> </a:t>
            </a:r>
            <a:r>
              <a:rPr lang="en-US" altLang="en-US">
                <a:sym typeface="Symbol" pitchFamily="18" charset="2"/>
              </a:rPr>
              <a:t>is one of the hardest problems in </a:t>
            </a:r>
            <a:r>
              <a:rPr lang="en-US" altLang="en-US">
                <a:solidFill>
                  <a:srgbClr val="FF00FF"/>
                </a:solidFill>
              </a:rPr>
              <a:t>Acceptability</a:t>
            </a:r>
            <a:r>
              <a:rPr lang="en-US" altLang="en-US"/>
              <a:t>.</a:t>
            </a:r>
          </a:p>
          <a:p>
            <a:pPr algn="l">
              <a:buFont typeface="Arial" charset="0"/>
              <a:buNone/>
            </a:pPr>
            <a:r>
              <a:rPr lang="en-US" altLang="en-US"/>
              <a:t>If we had an algorithm for</a:t>
            </a:r>
            <a:r>
              <a:rPr lang="en-US" altLang="en-US">
                <a:solidFill>
                  <a:srgbClr val="FF00FF"/>
                </a:solidFill>
              </a:rPr>
              <a:t> </a:t>
            </a:r>
            <a:r>
              <a:rPr lang="en-US" altLang="en-US" i="1">
                <a:solidFill>
                  <a:schemeClr val="accent2"/>
                </a:solidFill>
              </a:rPr>
              <a:t>Pcomplete</a:t>
            </a:r>
            <a:r>
              <a:rPr lang="en-US" altLang="en-US">
                <a:sym typeface="Symbol" pitchFamily="18" charset="2"/>
              </a:rPr>
              <a:t>, </a:t>
            </a:r>
          </a:p>
          <a:p>
            <a:pPr algn="l">
              <a:buFont typeface="Arial" charset="0"/>
              <a:buNone/>
            </a:pPr>
            <a:r>
              <a:rPr lang="en-US" altLang="en-US">
                <a:sym typeface="Symbol" pitchFamily="18" charset="2"/>
              </a:rPr>
              <a:t>   then we would have one for every problem in </a:t>
            </a:r>
            <a:r>
              <a:rPr lang="en-US" altLang="en-US">
                <a:solidFill>
                  <a:srgbClr val="FF00FF"/>
                </a:solidFill>
              </a:rPr>
              <a:t>Acceptability</a:t>
            </a:r>
            <a:r>
              <a:rPr lang="en-US" altLang="en-US"/>
              <a:t>.</a:t>
            </a:r>
          </a:p>
          <a:p>
            <a:pPr algn="l">
              <a:buFont typeface="Arial" charset="0"/>
              <a:buNone/>
            </a:pPr>
            <a:r>
              <a:rPr lang="en-US" altLang="en-US"/>
              <a:t>Claim: </a:t>
            </a:r>
            <a:r>
              <a:rPr lang="en-US" altLang="en-US" i="1">
                <a:solidFill>
                  <a:schemeClr val="accent2"/>
                </a:solidFill>
              </a:rPr>
              <a:t>Halting</a:t>
            </a:r>
            <a:r>
              <a:rPr lang="en-US" altLang="en-US"/>
              <a:t> is </a:t>
            </a:r>
            <a:r>
              <a:rPr lang="en-US" altLang="en-US">
                <a:solidFill>
                  <a:srgbClr val="FF00FF"/>
                </a:solidFill>
              </a:rPr>
              <a:t>Acceptability Complete</a:t>
            </a:r>
            <a:r>
              <a:rPr lang="en-US" altLang="en-US"/>
              <a:t>.</a:t>
            </a:r>
          </a:p>
        </p:txBody>
      </p:sp>
      <p:sp>
        <p:nvSpPr>
          <p:cNvPr id="11" name="Rectangle 10"/>
          <p:cNvSpPr>
            <a:spLocks noChangeArrowheads="1"/>
          </p:cNvSpPr>
          <p:nvPr/>
        </p:nvSpPr>
        <p:spPr bwMode="auto">
          <a:xfrm>
            <a:off x="1331913" y="1465263"/>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i="1">
                <a:solidFill>
                  <a:schemeClr val="accent2"/>
                </a:solidFill>
                <a:cs typeface="Times New Roman" pitchFamily="18" charset="0"/>
              </a:rPr>
              <a:t>P</a:t>
            </a:r>
            <a:r>
              <a:rPr lang="en-US" altLang="en-US" i="1" baseline="-25000">
                <a:solidFill>
                  <a:schemeClr val="accent2"/>
                </a:solidFill>
                <a:cs typeface="Times New Roman" pitchFamily="18" charset="0"/>
              </a:rPr>
              <a:t>complete</a:t>
            </a:r>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2116">
                                            <p:txEl>
                                              <p:pRg st="0" end="0"/>
                                            </p:txEl>
                                          </p:spTgt>
                                        </p:tgtEl>
                                        <p:attrNameLst>
                                          <p:attrName>style.visibility</p:attrName>
                                        </p:attrNameLst>
                                      </p:cBhvr>
                                      <p:to>
                                        <p:strVal val="visible"/>
                                      </p:to>
                                    </p:set>
                                    <p:anim calcmode="lin" valueType="num">
                                      <p:cBhvr additive="base">
                                        <p:cTn id="7" dur="500" fill="hold"/>
                                        <p:tgtEl>
                                          <p:spTgt spid="132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1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2115"/>
                                        </p:tgtEl>
                                        <p:attrNameLst>
                                          <p:attrName>style.visibility</p:attrName>
                                        </p:attrNameLst>
                                      </p:cBhvr>
                                      <p:to>
                                        <p:strVal val="visible"/>
                                      </p:to>
                                    </p:set>
                                    <p:anim calcmode="lin" valueType="num">
                                      <p:cBhvr additive="base">
                                        <p:cTn id="11" dur="500" fill="hold"/>
                                        <p:tgtEl>
                                          <p:spTgt spid="132115"/>
                                        </p:tgtEl>
                                        <p:attrNameLst>
                                          <p:attrName>ppt_x</p:attrName>
                                        </p:attrNameLst>
                                      </p:cBhvr>
                                      <p:tavLst>
                                        <p:tav tm="0">
                                          <p:val>
                                            <p:strVal val="#ppt_x"/>
                                          </p:val>
                                        </p:tav>
                                        <p:tav tm="100000">
                                          <p:val>
                                            <p:strVal val="#ppt_x"/>
                                          </p:val>
                                        </p:tav>
                                      </p:tavLst>
                                    </p:anim>
                                    <p:anim calcmode="lin" valueType="num">
                                      <p:cBhvr additive="base">
                                        <p:cTn id="12" dur="500" fill="hold"/>
                                        <p:tgtEl>
                                          <p:spTgt spid="1321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2116">
                                            <p:txEl>
                                              <p:pRg st="1" end="1"/>
                                            </p:txEl>
                                          </p:spTgt>
                                        </p:tgtEl>
                                        <p:attrNameLst>
                                          <p:attrName>style.visibility</p:attrName>
                                        </p:attrNameLst>
                                      </p:cBhvr>
                                      <p:to>
                                        <p:strVal val="visible"/>
                                      </p:to>
                                    </p:set>
                                    <p:anim calcmode="lin" valueType="num">
                                      <p:cBhvr additive="base">
                                        <p:cTn id="21" dur="500" fill="hold"/>
                                        <p:tgtEl>
                                          <p:spTgt spid="13211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2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32116">
                                            <p:txEl>
                                              <p:pRg st="2" end="2"/>
                                            </p:txEl>
                                          </p:spTgt>
                                        </p:tgtEl>
                                        <p:attrNameLst>
                                          <p:attrName>style.visibility</p:attrName>
                                        </p:attrNameLst>
                                      </p:cBhvr>
                                      <p:to>
                                        <p:strVal val="visible"/>
                                      </p:to>
                                    </p:set>
                                    <p:anim calcmode="lin" valueType="num">
                                      <p:cBhvr additive="base">
                                        <p:cTn id="27" dur="500" fill="hold"/>
                                        <p:tgtEl>
                                          <p:spTgt spid="13211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21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32116">
                                            <p:txEl>
                                              <p:pRg st="3" end="3"/>
                                            </p:txEl>
                                          </p:spTgt>
                                        </p:tgtEl>
                                        <p:attrNameLst>
                                          <p:attrName>style.visibility</p:attrName>
                                        </p:attrNameLst>
                                      </p:cBhvr>
                                      <p:to>
                                        <p:strVal val="visible"/>
                                      </p:to>
                                    </p:set>
                                    <p:anim calcmode="lin" valueType="num">
                                      <p:cBhvr additive="base">
                                        <p:cTn id="33" dur="500" fill="hold"/>
                                        <p:tgtEl>
                                          <p:spTgt spid="13211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21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32116">
                                            <p:txEl>
                                              <p:pRg st="4" end="4"/>
                                            </p:txEl>
                                          </p:spTgt>
                                        </p:tgtEl>
                                        <p:attrNameLst>
                                          <p:attrName>style.visibility</p:attrName>
                                        </p:attrNameLst>
                                      </p:cBhvr>
                                      <p:to>
                                        <p:strVal val="visible"/>
                                      </p:to>
                                    </p:set>
                                    <p:anim calcmode="lin" valueType="num">
                                      <p:cBhvr additive="base">
                                        <p:cTn id="39" dur="500" fill="hold"/>
                                        <p:tgtEl>
                                          <p:spTgt spid="13211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21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32116">
                                            <p:txEl>
                                              <p:pRg st="5" end="5"/>
                                            </p:txEl>
                                          </p:spTgt>
                                        </p:tgtEl>
                                        <p:attrNameLst>
                                          <p:attrName>style.visibility</p:attrName>
                                        </p:attrNameLst>
                                      </p:cBhvr>
                                      <p:to>
                                        <p:strVal val="visible"/>
                                      </p:to>
                                    </p:set>
                                    <p:anim calcmode="lin" valueType="num">
                                      <p:cBhvr additive="base">
                                        <p:cTn id="45" dur="500" fill="hold"/>
                                        <p:tgtEl>
                                          <p:spTgt spid="13211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21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32116">
                                            <p:txEl>
                                              <p:pRg st="6" end="6"/>
                                            </p:txEl>
                                          </p:spTgt>
                                        </p:tgtEl>
                                        <p:attrNameLst>
                                          <p:attrName>style.visibility</p:attrName>
                                        </p:attrNameLst>
                                      </p:cBhvr>
                                      <p:to>
                                        <p:strVal val="visible"/>
                                      </p:to>
                                    </p:set>
                                    <p:anim calcmode="lin" valueType="num">
                                      <p:cBhvr additive="base">
                                        <p:cTn id="51" dur="500" fill="hold"/>
                                        <p:tgtEl>
                                          <p:spTgt spid="13211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21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5" grpId="0" animBg="1"/>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latin typeface="Monotype Corsiva" pitchFamily="66" charset="0"/>
            </a:endParaRPr>
          </a:p>
        </p:txBody>
      </p:sp>
      <p:sp>
        <p:nvSpPr>
          <p:cNvPr id="133123" name="Rectangle 13"/>
          <p:cNvSpPr>
            <a:spLocks noChangeArrowheads="1"/>
          </p:cNvSpPr>
          <p:nvPr/>
        </p:nvSpPr>
        <p:spPr bwMode="auto">
          <a:xfrm>
            <a:off x="3563938" y="944563"/>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Run forever or answer “no” </a:t>
            </a:r>
          </a:p>
        </p:txBody>
      </p:sp>
      <p:sp>
        <p:nvSpPr>
          <p:cNvPr id="56324"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6325"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Acceptable</a:t>
            </a:r>
            <a:endParaRPr lang="en-US" altLang="en-US" sz="2400">
              <a:solidFill>
                <a:srgbClr val="FF00FF"/>
              </a:solidFill>
            </a:endParaRPr>
          </a:p>
        </p:txBody>
      </p:sp>
      <p:sp>
        <p:nvSpPr>
          <p:cNvPr id="56326"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133127" name="Text Box 16"/>
          <p:cNvSpPr txBox="1">
            <a:spLocks noChangeArrowheads="1"/>
          </p:cNvSpPr>
          <p:nvPr/>
        </p:nvSpPr>
        <p:spPr bwMode="auto">
          <a:xfrm>
            <a:off x="1042988" y="2822575"/>
            <a:ext cx="1493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a:t>
            </a:r>
            <a:endParaRPr lang="en-US" altLang="en-US" sz="2400" i="1" baseline="-25000">
              <a:solidFill>
                <a:schemeClr val="accent2"/>
              </a:solidFill>
            </a:endParaRPr>
          </a:p>
        </p:txBody>
      </p:sp>
      <p:sp>
        <p:nvSpPr>
          <p:cNvPr id="56328" name="Text Box 3"/>
          <p:cNvSpPr txBox="1">
            <a:spLocks noChangeArrowheads="1"/>
          </p:cNvSpPr>
          <p:nvPr/>
        </p:nvSpPr>
        <p:spPr bwMode="auto">
          <a:xfrm>
            <a:off x="2619375" y="115888"/>
            <a:ext cx="3929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Acceptability Complete</a:t>
            </a:r>
          </a:p>
        </p:txBody>
      </p:sp>
      <p:sp>
        <p:nvSpPr>
          <p:cNvPr id="56329" name="Freeform 9"/>
          <p:cNvSpPr>
            <a:spLocks/>
          </p:cNvSpPr>
          <p:nvPr/>
        </p:nvSpPr>
        <p:spPr bwMode="auto">
          <a:xfrm>
            <a:off x="539750" y="981075"/>
            <a:ext cx="3240088" cy="1908175"/>
          </a:xfrm>
          <a:custGeom>
            <a:avLst/>
            <a:gdLst>
              <a:gd name="T0" fmla="*/ 0 w 2041"/>
              <a:gd name="T1" fmla="*/ 2147483647 h 1202"/>
              <a:gd name="T2" fmla="*/ 2147483647 w 2041"/>
              <a:gd name="T3" fmla="*/ 2147483647 h 1202"/>
              <a:gd name="T4" fmla="*/ 2147483647 w 2041"/>
              <a:gd name="T5" fmla="*/ 0 h 1202"/>
              <a:gd name="T6" fmla="*/ 0 60000 65536"/>
              <a:gd name="T7" fmla="*/ 0 60000 65536"/>
              <a:gd name="T8" fmla="*/ 0 60000 65536"/>
              <a:gd name="T9" fmla="*/ 0 w 2041"/>
              <a:gd name="T10" fmla="*/ 0 h 1202"/>
              <a:gd name="T11" fmla="*/ 2041 w 2041"/>
              <a:gd name="T12" fmla="*/ 1202 h 1202"/>
            </a:gdLst>
            <a:ahLst/>
            <a:cxnLst>
              <a:cxn ang="T6">
                <a:pos x="T0" y="T1"/>
              </a:cxn>
              <a:cxn ang="T7">
                <a:pos x="T2" y="T3"/>
              </a:cxn>
              <a:cxn ang="T8">
                <a:pos x="T4" y="T5"/>
              </a:cxn>
            </a:cxnLst>
            <a:rect l="T9" t="T10" r="T11" b="T12"/>
            <a:pathLst>
              <a:path w="2041" h="1202">
                <a:moveTo>
                  <a:pt x="0" y="952"/>
                </a:moveTo>
                <a:cubicBezTo>
                  <a:pt x="397" y="1077"/>
                  <a:pt x="794" y="1202"/>
                  <a:pt x="1134" y="1043"/>
                </a:cubicBezTo>
                <a:cubicBezTo>
                  <a:pt x="1474" y="884"/>
                  <a:pt x="1757" y="442"/>
                  <a:pt x="2041" y="0"/>
                </a:cubicBezTo>
              </a:path>
            </a:pathLst>
          </a:custGeom>
          <a:noFill/>
          <a:ln w="31750" cap="sq"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274320" rIns="274320">
            <a:spAutoFit/>
          </a:bodyPr>
          <a:lstStyle/>
          <a:p>
            <a:endParaRPr lang="en-US"/>
          </a:p>
        </p:txBody>
      </p:sp>
      <p:sp>
        <p:nvSpPr>
          <p:cNvPr id="133130" name="Rectangle 13"/>
          <p:cNvSpPr>
            <a:spLocks noChangeArrowheads="1"/>
          </p:cNvSpPr>
          <p:nvPr/>
        </p:nvSpPr>
        <p:spPr bwMode="auto">
          <a:xfrm>
            <a:off x="250825" y="3213100"/>
            <a:ext cx="9288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None/>
            </a:pPr>
            <a:r>
              <a:rPr lang="en-US" altLang="en-US"/>
              <a:t>Claim: </a:t>
            </a:r>
            <a:r>
              <a:rPr lang="en-US" altLang="en-US" i="1">
                <a:solidFill>
                  <a:schemeClr val="accent2"/>
                </a:solidFill>
              </a:rPr>
              <a:t>Halting</a:t>
            </a:r>
            <a:r>
              <a:rPr lang="en-US" altLang="en-US"/>
              <a:t> is </a:t>
            </a:r>
            <a:r>
              <a:rPr lang="en-US" altLang="en-US">
                <a:solidFill>
                  <a:srgbClr val="FF00FF"/>
                </a:solidFill>
              </a:rPr>
              <a:t>Acceptability Complete</a:t>
            </a:r>
            <a:r>
              <a:rPr lang="en-US" altLang="en-US"/>
              <a:t>.</a:t>
            </a:r>
          </a:p>
          <a:p>
            <a:pPr lvl="1" algn="l">
              <a:buFont typeface="Arial" charset="0"/>
              <a:buChar char="•"/>
            </a:pPr>
            <a:r>
              <a:rPr lang="en-US" altLang="en-US" i="1">
                <a:solidFill>
                  <a:schemeClr val="accent2"/>
                </a:solidFill>
              </a:rPr>
              <a:t>Halting</a:t>
            </a:r>
            <a:r>
              <a:rPr lang="en-US" altLang="en-US"/>
              <a:t> </a:t>
            </a:r>
            <a:r>
              <a:rPr lang="en-US" altLang="en-US">
                <a:sym typeface="Symbol" pitchFamily="18" charset="2"/>
              </a:rPr>
              <a:t></a:t>
            </a:r>
            <a:r>
              <a:rPr lang="en-US" altLang="en-US"/>
              <a:t> </a:t>
            </a:r>
            <a:r>
              <a:rPr lang="en-US" altLang="en-US">
                <a:solidFill>
                  <a:srgbClr val="FF00FF"/>
                </a:solidFill>
              </a:rPr>
              <a:t>Acceptability</a:t>
            </a:r>
          </a:p>
          <a:p>
            <a:pPr lvl="1" algn="l">
              <a:buFont typeface="Arial" charset="0"/>
              <a:buChar char="•"/>
            </a:pPr>
            <a:r>
              <a:rPr lang="en-US" altLang="en-US" i="1">
                <a:solidFill>
                  <a:schemeClr val="accent2"/>
                </a:solidFill>
                <a:sym typeface="Symbol" pitchFamily="18" charset="2"/>
              </a:rPr>
              <a:t></a:t>
            </a:r>
            <a:r>
              <a:rPr lang="en-US" altLang="en-US" i="1">
                <a:solidFill>
                  <a:schemeClr val="accent2"/>
                </a:solidFill>
              </a:rPr>
              <a:t>P </a:t>
            </a:r>
            <a:r>
              <a:rPr lang="en-US" altLang="en-US">
                <a:sym typeface="Symbol" pitchFamily="18" charset="2"/>
              </a:rPr>
              <a:t></a:t>
            </a:r>
            <a:r>
              <a:rPr lang="en-US" altLang="en-US"/>
              <a:t> </a:t>
            </a:r>
            <a:r>
              <a:rPr lang="en-US" altLang="en-US">
                <a:solidFill>
                  <a:srgbClr val="FF00FF"/>
                </a:solidFill>
              </a:rPr>
              <a:t>Acceptability, </a:t>
            </a:r>
          </a:p>
          <a:p>
            <a:pPr lvl="1" algn="l">
              <a:buFont typeface="Arial" charset="0"/>
              <a:buNone/>
            </a:pPr>
            <a:r>
              <a:rPr lang="en-US" altLang="en-US"/>
              <a:t>    There is a TM </a:t>
            </a:r>
            <a:r>
              <a:rPr lang="en-US" altLang="en-US" i="1">
                <a:solidFill>
                  <a:schemeClr val="accent2"/>
                </a:solidFill>
              </a:rPr>
              <a:t>M</a:t>
            </a:r>
            <a:r>
              <a:rPr lang="en-US" altLang="en-US" i="1" baseline="-25000">
                <a:solidFill>
                  <a:schemeClr val="accent2"/>
                </a:solidFill>
              </a:rPr>
              <a:t>P</a:t>
            </a:r>
            <a:r>
              <a:rPr lang="en-US" altLang="en-US"/>
              <a:t> such that </a:t>
            </a:r>
            <a:endParaRPr lang="en-US" altLang="en-US" i="1" baseline="-25000">
              <a:solidFill>
                <a:schemeClr val="accent2"/>
              </a:solidFill>
            </a:endParaRPr>
          </a:p>
        </p:txBody>
      </p:sp>
      <p:sp>
        <p:nvSpPr>
          <p:cNvPr id="133131" name="Rectangle 13"/>
          <p:cNvSpPr>
            <a:spLocks noChangeArrowheads="1"/>
          </p:cNvSpPr>
          <p:nvPr/>
        </p:nvSpPr>
        <p:spPr bwMode="auto">
          <a:xfrm>
            <a:off x="971550" y="6381750"/>
            <a:ext cx="5976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None/>
            </a:pPr>
            <a:r>
              <a:rPr lang="en-US" altLang="en-US"/>
              <a:t>We must now prove</a:t>
            </a:r>
            <a:r>
              <a:rPr lang="en-US" altLang="en-US" i="1">
                <a:solidFill>
                  <a:schemeClr val="accent2"/>
                </a:solidFill>
              </a:rPr>
              <a:t> P </a:t>
            </a:r>
            <a:r>
              <a:rPr lang="en-US" altLang="en-US" i="1">
                <a:solidFill>
                  <a:schemeClr val="accent2"/>
                </a:solidFill>
                <a:cs typeface="Times New Roman" pitchFamily="18" charset="0"/>
              </a:rPr>
              <a:t>≤</a:t>
            </a:r>
            <a:r>
              <a:rPr lang="en-US" altLang="en-US" i="1" baseline="-25000">
                <a:solidFill>
                  <a:schemeClr val="accent2"/>
                </a:solidFill>
                <a:cs typeface="Times New Roman" pitchFamily="18" charset="0"/>
              </a:rPr>
              <a:t>comp</a:t>
            </a:r>
            <a:r>
              <a:rPr lang="en-US" altLang="en-US" i="1">
                <a:solidFill>
                  <a:schemeClr val="accent2"/>
                </a:solidFill>
                <a:cs typeface="Times New Roman" pitchFamily="18" charset="0"/>
              </a:rPr>
              <a:t> </a:t>
            </a:r>
            <a:r>
              <a:rPr lang="en-US" altLang="en-US" i="1">
                <a:solidFill>
                  <a:schemeClr val="accent2"/>
                </a:solidFill>
              </a:rPr>
              <a:t>Halting</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3130">
                                            <p:txEl>
                                              <p:pRg st="0" end="0"/>
                                            </p:txEl>
                                          </p:spTgt>
                                        </p:tgtEl>
                                        <p:attrNameLst>
                                          <p:attrName>style.visibility</p:attrName>
                                        </p:attrNameLst>
                                      </p:cBhvr>
                                      <p:to>
                                        <p:strVal val="visible"/>
                                      </p:to>
                                    </p:set>
                                    <p:anim calcmode="lin" valueType="num">
                                      <p:cBhvr additive="base">
                                        <p:cTn id="7" dur="500" fill="hold"/>
                                        <p:tgtEl>
                                          <p:spTgt spid="133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30">
                                            <p:txEl>
                                              <p:pRg st="1" end="1"/>
                                            </p:txEl>
                                          </p:spTgt>
                                        </p:tgtEl>
                                        <p:attrNameLst>
                                          <p:attrName>style.visibility</p:attrName>
                                        </p:attrNameLst>
                                      </p:cBhvr>
                                      <p:to>
                                        <p:strVal val="visible"/>
                                      </p:to>
                                    </p:set>
                                    <p:anim calcmode="lin" valueType="num">
                                      <p:cBhvr additive="base">
                                        <p:cTn id="13" dur="500" fill="hold"/>
                                        <p:tgtEl>
                                          <p:spTgt spid="1331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30">
                                            <p:txEl>
                                              <p:pRg st="2" end="2"/>
                                            </p:txEl>
                                          </p:spTgt>
                                        </p:tgtEl>
                                        <p:attrNameLst>
                                          <p:attrName>style.visibility</p:attrName>
                                        </p:attrNameLst>
                                      </p:cBhvr>
                                      <p:to>
                                        <p:strVal val="visible"/>
                                      </p:to>
                                    </p:set>
                                    <p:anim calcmode="lin" valueType="num">
                                      <p:cBhvr additive="base">
                                        <p:cTn id="19" dur="500" fill="hold"/>
                                        <p:tgtEl>
                                          <p:spTgt spid="1331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30">
                                            <p:txEl>
                                              <p:pRg st="3" end="3"/>
                                            </p:txEl>
                                          </p:spTgt>
                                        </p:tgtEl>
                                        <p:attrNameLst>
                                          <p:attrName>style.visibility</p:attrName>
                                        </p:attrNameLst>
                                      </p:cBhvr>
                                      <p:to>
                                        <p:strVal val="visible"/>
                                      </p:to>
                                    </p:set>
                                    <p:anim calcmode="lin" valueType="num">
                                      <p:cBhvr additive="base">
                                        <p:cTn id="25" dur="500" fill="hold"/>
                                        <p:tgtEl>
                                          <p:spTgt spid="1331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path" presetSubtype="0" accel="50000" decel="50000" fill="hold" grpId="0" nodeType="clickEffect">
                                  <p:stCondLst>
                                    <p:cond delay="0"/>
                                  </p:stCondLst>
                                  <p:childTnLst>
                                    <p:animMotion origin="layout" path="M -2.77778E-7 4.07407E-6 L -0.23003 0.58518 " pathEditMode="relative" rAng="0" ptsTypes="AA">
                                      <p:cBhvr>
                                        <p:cTn id="30" dur="1000" fill="hold"/>
                                        <p:tgtEl>
                                          <p:spTgt spid="133123"/>
                                        </p:tgtEl>
                                        <p:attrNameLst>
                                          <p:attrName>ppt_x</p:attrName>
                                          <p:attrName>ppt_y</p:attrName>
                                        </p:attrNameLst>
                                      </p:cBhvr>
                                      <p:rCtr x="-11510" y="29259"/>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3131">
                                            <p:txEl>
                                              <p:pRg st="0" end="0"/>
                                            </p:txEl>
                                          </p:spTgt>
                                        </p:tgtEl>
                                        <p:attrNameLst>
                                          <p:attrName>style.visibility</p:attrName>
                                        </p:attrNameLst>
                                      </p:cBhvr>
                                      <p:to>
                                        <p:strVal val="visible"/>
                                      </p:to>
                                    </p:set>
                                    <p:anim calcmode="lin" valueType="num">
                                      <p:cBhvr additive="base">
                                        <p:cTn id="35" dur="500" fill="hold"/>
                                        <p:tgtEl>
                                          <p:spTgt spid="13313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64" presetClass="path" presetSubtype="0" accel="50000" decel="50000" fill="hold" grpId="0" nodeType="clickEffect">
                                  <p:stCondLst>
                                    <p:cond delay="0"/>
                                  </p:stCondLst>
                                  <p:childTnLst>
                                    <p:animMotion origin="layout" path="M 2.77778E-7 1.11111E-6 L -0.00278 -0.17616 " pathEditMode="relative" rAng="0" ptsTypes="AA">
                                      <p:cBhvr>
                                        <p:cTn id="40" dur="1000" fill="hold"/>
                                        <p:tgtEl>
                                          <p:spTgt spid="133127"/>
                                        </p:tgtEl>
                                        <p:attrNameLst>
                                          <p:attrName>ppt_x</p:attrName>
                                          <p:attrName>ppt_y</p:attrName>
                                        </p:attrNameLst>
                                      </p:cBhvr>
                                      <p:rCtr x="-139" y="-8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P spid="1331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376838" name="Text Box 6"/>
          <p:cNvSpPr txBox="1">
            <a:spLocks noChangeArrowheads="1"/>
          </p:cNvSpPr>
          <p:nvPr/>
        </p:nvSpPr>
        <p:spPr bwMode="auto">
          <a:xfrm>
            <a:off x="684213" y="1814513"/>
            <a:ext cx="1608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I</a:t>
            </a:r>
          </a:p>
        </p:txBody>
      </p:sp>
      <p:sp>
        <p:nvSpPr>
          <p:cNvPr id="4106" name="Text Box 35"/>
          <p:cNvSpPr txBox="1">
            <a:spLocks noChangeArrowheads="1"/>
          </p:cNvSpPr>
          <p:nvPr/>
        </p:nvSpPr>
        <p:spPr bwMode="auto">
          <a:xfrm>
            <a:off x="4235450" y="1531938"/>
            <a:ext cx="147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,0&gt;</a:t>
            </a:r>
          </a:p>
        </p:txBody>
      </p:sp>
      <p:sp>
        <p:nvSpPr>
          <p:cNvPr id="4107"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2" name="Group 28"/>
          <p:cNvGrpSpPr>
            <a:grpSpLocks/>
          </p:cNvGrpSpPr>
          <p:nvPr/>
        </p:nvGrpSpPr>
        <p:grpSpPr bwMode="auto">
          <a:xfrm>
            <a:off x="1258888" y="1412875"/>
            <a:ext cx="1206500" cy="1385888"/>
            <a:chOff x="793" y="926"/>
            <a:chExt cx="760" cy="873"/>
          </a:xfrm>
        </p:grpSpPr>
        <p:sp>
          <p:nvSpPr>
            <p:cNvPr id="57366"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57367" name="Rectangle 21"/>
            <p:cNvSpPr>
              <a:spLocks noChangeArrowheads="1"/>
            </p:cNvSpPr>
            <p:nvPr/>
          </p:nvSpPr>
          <p:spPr bwMode="auto">
            <a:xfrm>
              <a:off x="793" y="926"/>
              <a:ext cx="7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I </a:t>
              </a:r>
              <a:r>
                <a:rPr lang="en-US" altLang="en-US" sz="2400">
                  <a:sym typeface="Symbol" pitchFamily="18" charset="2"/>
                </a:rPr>
                <a:t> </a:t>
              </a:r>
              <a:r>
                <a:rPr lang="en-US" altLang="en-US" sz="2400" i="1">
                  <a:solidFill>
                    <a:schemeClr val="accent2"/>
                  </a:solidFill>
                  <a:sym typeface="Symbol" pitchFamily="18" charset="2"/>
                </a:rPr>
                <a:t>P</a:t>
              </a:r>
              <a:endParaRPr lang="en-US" altLang="en-US" sz="2400">
                <a:sym typeface="Symbol" pitchFamily="18" charset="2"/>
              </a:endParaRPr>
            </a:p>
          </p:txBody>
        </p:sp>
      </p:grpSp>
      <p:sp>
        <p:nvSpPr>
          <p:cNvPr id="4118" name="Text Box 35"/>
          <p:cNvSpPr txBox="1">
            <a:spLocks noChangeArrowheads="1"/>
          </p:cNvSpPr>
          <p:nvPr/>
        </p:nvSpPr>
        <p:spPr bwMode="auto">
          <a:xfrm>
            <a:off x="3708400" y="1916113"/>
            <a:ext cx="2982913"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Run </a:t>
            </a:r>
            <a:r>
              <a:rPr lang="en-US" altLang="en-US" i="1">
                <a:solidFill>
                  <a:schemeClr val="accent2"/>
                </a:solidFill>
              </a:rPr>
              <a:t>M</a:t>
            </a:r>
            <a:r>
              <a:rPr lang="en-US" altLang="en-US" i="1" baseline="-25000">
                <a:solidFill>
                  <a:schemeClr val="accent2"/>
                </a:solidFill>
              </a:rPr>
              <a:t>P</a:t>
            </a:r>
            <a:r>
              <a:rPr lang="en-US" altLang="en-US" sz="2400"/>
              <a:t>(I)</a:t>
            </a:r>
          </a:p>
          <a:p>
            <a:pPr algn="l"/>
            <a:r>
              <a:rPr lang="en-US" altLang="en-US" sz="2400"/>
              <a:t>   If halt and accept</a:t>
            </a:r>
          </a:p>
          <a:p>
            <a:pPr algn="l"/>
            <a:r>
              <a:rPr lang="en-US" altLang="en-US" sz="2400"/>
              <a:t>        halt and accept</a:t>
            </a:r>
          </a:p>
          <a:p>
            <a:pPr algn="l"/>
            <a:r>
              <a:rPr lang="en-US" altLang="en-US" sz="2400"/>
              <a:t>   else  run forever</a:t>
            </a:r>
          </a:p>
          <a:p>
            <a:pPr algn="l"/>
            <a:r>
              <a:rPr lang="en-US" altLang="en-US" sz="2400"/>
              <a:t> }  </a:t>
            </a:r>
          </a:p>
        </p:txBody>
      </p:sp>
      <p:grpSp>
        <p:nvGrpSpPr>
          <p:cNvPr id="3" name="Group 29"/>
          <p:cNvGrpSpPr>
            <a:grpSpLocks/>
          </p:cNvGrpSpPr>
          <p:nvPr/>
        </p:nvGrpSpPr>
        <p:grpSpPr bwMode="auto">
          <a:xfrm>
            <a:off x="3968750" y="4783138"/>
            <a:ext cx="2971800" cy="519112"/>
            <a:chOff x="2500" y="3285"/>
            <a:chExt cx="1872" cy="327"/>
          </a:xfrm>
        </p:grpSpPr>
        <p:sp>
          <p:nvSpPr>
            <p:cNvPr id="57364"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57365" name="Rectangle 26"/>
            <p:cNvSpPr>
              <a:spLocks noChangeArrowheads="1"/>
            </p:cNvSpPr>
            <p:nvPr/>
          </p:nvSpPr>
          <p:spPr bwMode="auto">
            <a:xfrm>
              <a:off x="2656" y="3285"/>
              <a:ext cx="7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Halts</a:t>
              </a:r>
            </a:p>
          </p:txBody>
        </p:sp>
      </p:grpSp>
      <p:grpSp>
        <p:nvGrpSpPr>
          <p:cNvPr id="4" name="Group 5"/>
          <p:cNvGrpSpPr>
            <a:grpSpLocks/>
          </p:cNvGrpSpPr>
          <p:nvPr/>
        </p:nvGrpSpPr>
        <p:grpSpPr bwMode="auto">
          <a:xfrm>
            <a:off x="7216775" y="2513013"/>
            <a:ext cx="1800225" cy="2882900"/>
            <a:chOff x="4194" y="1993"/>
            <a:chExt cx="1422" cy="2207"/>
          </a:xfrm>
        </p:grpSpPr>
        <p:pic>
          <p:nvPicPr>
            <p:cNvPr id="57362"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57363"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5" name="Group 32"/>
          <p:cNvGrpSpPr>
            <a:grpSpLocks/>
          </p:cNvGrpSpPr>
          <p:nvPr/>
        </p:nvGrpSpPr>
        <p:grpSpPr bwMode="auto">
          <a:xfrm>
            <a:off x="1905000" y="2513013"/>
            <a:ext cx="1800225" cy="2903537"/>
            <a:chOff x="4194" y="1993"/>
            <a:chExt cx="1422" cy="2198"/>
          </a:xfrm>
        </p:grpSpPr>
        <p:pic>
          <p:nvPicPr>
            <p:cNvPr id="57360"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57361"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136216" name="Text Box 6"/>
          <p:cNvSpPr txBox="1">
            <a:spLocks noChangeArrowheads="1"/>
          </p:cNvSpPr>
          <p:nvPr/>
        </p:nvSpPr>
        <p:spPr bwMode="auto">
          <a:xfrm>
            <a:off x="3417888" y="522288"/>
            <a:ext cx="4176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t>≤ </a:t>
            </a:r>
            <a:r>
              <a:rPr lang="en-US" altLang="en-US" sz="2400"/>
              <a:t>{&lt;M,I&gt; | M halts on I}</a:t>
            </a:r>
          </a:p>
        </p:txBody>
      </p:sp>
      <p:sp>
        <p:nvSpPr>
          <p:cNvPr id="53264" name="Rectangle 16"/>
          <p:cNvSpPr>
            <a:spLocks noChangeArrowheads="1"/>
          </p:cNvSpPr>
          <p:nvPr/>
        </p:nvSpPr>
        <p:spPr bwMode="auto">
          <a:xfrm>
            <a:off x="3059113" y="549275"/>
            <a:ext cx="735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P</a:t>
            </a:r>
          </a:p>
        </p:txBody>
      </p:sp>
      <p:sp>
        <p:nvSpPr>
          <p:cNvPr id="136218" name="Text Box 6"/>
          <p:cNvSpPr txBox="1">
            <a:spLocks noChangeArrowheads="1"/>
          </p:cNvSpPr>
          <p:nvPr/>
        </p:nvSpPr>
        <p:spPr bwMode="auto">
          <a:xfrm>
            <a:off x="2339975" y="5616575"/>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P</a:t>
            </a:r>
          </a:p>
        </p:txBody>
      </p:sp>
      <p:sp>
        <p:nvSpPr>
          <p:cNvPr id="53262" name="Rectangle 14"/>
          <p:cNvSpPr>
            <a:spLocks noChangeArrowheads="1"/>
          </p:cNvSpPr>
          <p:nvPr/>
        </p:nvSpPr>
        <p:spPr bwMode="auto">
          <a:xfrm>
            <a:off x="6140450" y="5589588"/>
            <a:ext cx="332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3264"/>
                                        </p:tgtEl>
                                        <p:attrNameLst>
                                          <p:attrName>style.visibility</p:attrName>
                                        </p:attrNameLst>
                                      </p:cBhvr>
                                      <p:to>
                                        <p:strVal val="visible"/>
                                      </p:to>
                                    </p:set>
                                    <p:anim calcmode="lin" valueType="num">
                                      <p:cBhvr additive="base">
                                        <p:cTn id="7" dur="500" fill="hold"/>
                                        <p:tgtEl>
                                          <p:spTgt spid="53264"/>
                                        </p:tgtEl>
                                        <p:attrNameLst>
                                          <p:attrName>ppt_x</p:attrName>
                                        </p:attrNameLst>
                                      </p:cBhvr>
                                      <p:tavLst>
                                        <p:tav tm="0">
                                          <p:val>
                                            <p:strVal val="0-#ppt_w/2"/>
                                          </p:val>
                                        </p:tav>
                                        <p:tav tm="100000">
                                          <p:val>
                                            <p:strVal val="#ppt_x"/>
                                          </p:val>
                                        </p:tav>
                                      </p:tavLst>
                                    </p:anim>
                                    <p:anim calcmode="lin" valueType="num">
                                      <p:cBhvr additive="base">
                                        <p:cTn id="8" dur="500" fill="hold"/>
                                        <p:tgtEl>
                                          <p:spTgt spid="5326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6216"/>
                                        </p:tgtEl>
                                        <p:attrNameLst>
                                          <p:attrName>style.visibility</p:attrName>
                                        </p:attrNameLst>
                                      </p:cBhvr>
                                      <p:to>
                                        <p:strVal val="visible"/>
                                      </p:to>
                                    </p:set>
                                    <p:anim calcmode="lin" valueType="num">
                                      <p:cBhvr additive="base">
                                        <p:cTn id="11" dur="500" fill="hold"/>
                                        <p:tgtEl>
                                          <p:spTgt spid="136216"/>
                                        </p:tgtEl>
                                        <p:attrNameLst>
                                          <p:attrName>ppt_x</p:attrName>
                                        </p:attrNameLst>
                                      </p:cBhvr>
                                      <p:tavLst>
                                        <p:tav tm="0">
                                          <p:val>
                                            <p:strVal val="1+#ppt_w/2"/>
                                          </p:val>
                                        </p:tav>
                                        <p:tav tm="100000">
                                          <p:val>
                                            <p:strVal val="#ppt_x"/>
                                          </p:val>
                                        </p:tav>
                                      </p:tavLst>
                                    </p:anim>
                                    <p:anim calcmode="lin" valueType="num">
                                      <p:cBhvr additive="base">
                                        <p:cTn id="12" dur="500" fill="hold"/>
                                        <p:tgtEl>
                                          <p:spTgt spid="13621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3262"/>
                                        </p:tgtEl>
                                        <p:attrNameLst>
                                          <p:attrName>style.visibility</p:attrName>
                                        </p:attrNameLst>
                                      </p:cBhvr>
                                      <p:to>
                                        <p:strVal val="visible"/>
                                      </p:to>
                                    </p:set>
                                    <p:anim calcmode="lin" valueType="num">
                                      <p:cBhvr additive="base">
                                        <p:cTn id="21" dur="500" fill="hold"/>
                                        <p:tgtEl>
                                          <p:spTgt spid="53262"/>
                                        </p:tgtEl>
                                        <p:attrNameLst>
                                          <p:attrName>ppt_x</p:attrName>
                                        </p:attrNameLst>
                                      </p:cBhvr>
                                      <p:tavLst>
                                        <p:tav tm="0">
                                          <p:val>
                                            <p:strVal val="#ppt_x"/>
                                          </p:val>
                                        </p:tav>
                                        <p:tav tm="100000">
                                          <p:val>
                                            <p:strVal val="#ppt_x"/>
                                          </p:val>
                                        </p:tav>
                                      </p:tavLst>
                                    </p:anim>
                                    <p:anim calcmode="lin" valueType="num">
                                      <p:cBhvr additive="base">
                                        <p:cTn id="22" dur="500" fill="hold"/>
                                        <p:tgtEl>
                                          <p:spTgt spid="5326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6218"/>
                                        </p:tgtEl>
                                        <p:attrNameLst>
                                          <p:attrName>style.visibility</p:attrName>
                                        </p:attrNameLst>
                                      </p:cBhvr>
                                      <p:to>
                                        <p:strVal val="visible"/>
                                      </p:to>
                                    </p:set>
                                    <p:anim calcmode="lin" valueType="num">
                                      <p:cBhvr additive="base">
                                        <p:cTn id="31" dur="500" fill="hold"/>
                                        <p:tgtEl>
                                          <p:spTgt spid="136218"/>
                                        </p:tgtEl>
                                        <p:attrNameLst>
                                          <p:attrName>ppt_x</p:attrName>
                                        </p:attrNameLst>
                                      </p:cBhvr>
                                      <p:tavLst>
                                        <p:tav tm="0">
                                          <p:val>
                                            <p:strVal val="#ppt_x"/>
                                          </p:val>
                                        </p:tav>
                                        <p:tav tm="100000">
                                          <p:val>
                                            <p:strVal val="#ppt_x"/>
                                          </p:val>
                                        </p:tav>
                                      </p:tavLst>
                                    </p:anim>
                                    <p:anim calcmode="lin" valueType="num">
                                      <p:cBhvr additive="base">
                                        <p:cTn id="32" dur="500" fill="hold"/>
                                        <p:tgtEl>
                                          <p:spTgt spid="13621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76838"/>
                                        </p:tgtEl>
                                        <p:attrNameLst>
                                          <p:attrName>style.visibility</p:attrName>
                                        </p:attrNameLst>
                                      </p:cBhvr>
                                      <p:to>
                                        <p:strVal val="visible"/>
                                      </p:to>
                                    </p:set>
                                    <p:anim calcmode="lin" valueType="num">
                                      <p:cBhvr additive="base">
                                        <p:cTn id="37" dur="500" fill="hold"/>
                                        <p:tgtEl>
                                          <p:spTgt spid="376838"/>
                                        </p:tgtEl>
                                        <p:attrNameLst>
                                          <p:attrName>ppt_x</p:attrName>
                                        </p:attrNameLst>
                                      </p:cBhvr>
                                      <p:tavLst>
                                        <p:tav tm="0">
                                          <p:val>
                                            <p:strVal val="0-#ppt_w/2"/>
                                          </p:val>
                                        </p:tav>
                                        <p:tav tm="100000">
                                          <p:val>
                                            <p:strVal val="#ppt_x"/>
                                          </p:val>
                                        </p:tav>
                                      </p:tavLst>
                                    </p:anim>
                                    <p:anim calcmode="lin" valueType="num">
                                      <p:cBhvr additive="base">
                                        <p:cTn id="38" dur="500" fill="hold"/>
                                        <p:tgtEl>
                                          <p:spTgt spid="376838"/>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76871"/>
                                        </p:tgtEl>
                                        <p:attrNameLst>
                                          <p:attrName>style.visibility</p:attrName>
                                        </p:attrNameLst>
                                      </p:cBhvr>
                                      <p:to>
                                        <p:strVal val="visible"/>
                                      </p:to>
                                    </p:set>
                                    <p:anim calcmode="lin" valueType="num">
                                      <p:cBhvr additive="base">
                                        <p:cTn id="41" dur="500" fill="hold"/>
                                        <p:tgtEl>
                                          <p:spTgt spid="376871"/>
                                        </p:tgtEl>
                                        <p:attrNameLst>
                                          <p:attrName>ppt_x</p:attrName>
                                        </p:attrNameLst>
                                      </p:cBhvr>
                                      <p:tavLst>
                                        <p:tav tm="0">
                                          <p:val>
                                            <p:strVal val="0-#ppt_w/2"/>
                                          </p:val>
                                        </p:tav>
                                        <p:tav tm="100000">
                                          <p:val>
                                            <p:strVal val="#ppt_x"/>
                                          </p:val>
                                        </p:tav>
                                      </p:tavLst>
                                    </p:anim>
                                    <p:anim calcmode="lin" valueType="num">
                                      <p:cBhvr additive="base">
                                        <p:cTn id="4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107"/>
                                        </p:tgtEl>
                                        <p:attrNameLst>
                                          <p:attrName>style.visibility</p:attrName>
                                        </p:attrNameLst>
                                      </p:cBhvr>
                                      <p:to>
                                        <p:strVal val="visible"/>
                                      </p:to>
                                    </p:set>
                                    <p:anim calcmode="lin" valueType="num">
                                      <p:cBhvr additive="base">
                                        <p:cTn id="47" dur="500" fill="hold"/>
                                        <p:tgtEl>
                                          <p:spTgt spid="4107"/>
                                        </p:tgtEl>
                                        <p:attrNameLst>
                                          <p:attrName>ppt_x</p:attrName>
                                        </p:attrNameLst>
                                      </p:cBhvr>
                                      <p:tavLst>
                                        <p:tav tm="0">
                                          <p:val>
                                            <p:strVal val="0-#ppt_w/2"/>
                                          </p:val>
                                        </p:tav>
                                        <p:tav tm="100000">
                                          <p:val>
                                            <p:strVal val="#ppt_x"/>
                                          </p:val>
                                        </p:tav>
                                      </p:tavLst>
                                    </p:anim>
                                    <p:anim calcmode="lin" valueType="num">
                                      <p:cBhvr additive="base">
                                        <p:cTn id="48" dur="500" fill="hold"/>
                                        <p:tgtEl>
                                          <p:spTgt spid="410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106"/>
                                        </p:tgtEl>
                                        <p:attrNameLst>
                                          <p:attrName>style.visibility</p:attrName>
                                        </p:attrNameLst>
                                      </p:cBhvr>
                                      <p:to>
                                        <p:strVal val="visible"/>
                                      </p:to>
                                    </p:set>
                                    <p:anim calcmode="lin" valueType="num">
                                      <p:cBhvr additive="base">
                                        <p:cTn id="51" dur="500" fill="hold"/>
                                        <p:tgtEl>
                                          <p:spTgt spid="4106"/>
                                        </p:tgtEl>
                                        <p:attrNameLst>
                                          <p:attrName>ppt_x</p:attrName>
                                        </p:attrNameLst>
                                      </p:cBhvr>
                                      <p:tavLst>
                                        <p:tav tm="0">
                                          <p:val>
                                            <p:strVal val="0-#ppt_w/2"/>
                                          </p:val>
                                        </p:tav>
                                        <p:tav tm="100000">
                                          <p:val>
                                            <p:strVal val="#ppt_x"/>
                                          </p:val>
                                        </p:tav>
                                      </p:tavLst>
                                    </p:anim>
                                    <p:anim calcmode="lin" valueType="num">
                                      <p:cBhvr additive="base">
                                        <p:cTn id="52"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118"/>
                                        </p:tgtEl>
                                        <p:attrNameLst>
                                          <p:attrName>style.visibility</p:attrName>
                                        </p:attrNameLst>
                                      </p:cBhvr>
                                      <p:to>
                                        <p:strVal val="visible"/>
                                      </p:to>
                                    </p:set>
                                    <p:anim calcmode="lin" valueType="num">
                                      <p:cBhvr additive="base">
                                        <p:cTn id="57" dur="500" fill="hold"/>
                                        <p:tgtEl>
                                          <p:spTgt spid="4118"/>
                                        </p:tgtEl>
                                        <p:attrNameLst>
                                          <p:attrName>ppt_x</p:attrName>
                                        </p:attrNameLst>
                                      </p:cBhvr>
                                      <p:tavLst>
                                        <p:tav tm="0">
                                          <p:val>
                                            <p:strVal val="#ppt_x"/>
                                          </p:val>
                                        </p:tav>
                                        <p:tav tm="100000">
                                          <p:val>
                                            <p:strVal val="#ppt_x"/>
                                          </p:val>
                                        </p:tav>
                                      </p:tavLst>
                                    </p:anim>
                                    <p:anim calcmode="lin" valueType="num">
                                      <p:cBhvr additive="base">
                                        <p:cTn id="58" dur="500" fill="hold"/>
                                        <p:tgtEl>
                                          <p:spTgt spid="4118"/>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1+#ppt_w/2"/>
                                          </p:val>
                                        </p:tav>
                                        <p:tav tm="100000">
                                          <p:val>
                                            <p:strVal val="#ppt_x"/>
                                          </p:val>
                                        </p:tav>
                                      </p:tavLst>
                                    </p:anim>
                                    <p:anim calcmode="lin" valueType="num">
                                      <p:cBhvr additive="base">
                                        <p:cTn id="6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6"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1+#ppt_w/2"/>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4106" grpId="0"/>
      <p:bldP spid="4107" grpId="0" animBg="1"/>
      <p:bldP spid="376871" grpId="0" animBg="1"/>
      <p:bldP spid="4118" grpId="0"/>
      <p:bldP spid="136216" grpId="0"/>
      <p:bldP spid="53264" grpId="0"/>
      <p:bldP spid="136218" grpId="0"/>
      <p:bldP spid="5326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58371" name="Text Box 6"/>
          <p:cNvSpPr txBox="1">
            <a:spLocks noChangeArrowheads="1"/>
          </p:cNvSpPr>
          <p:nvPr/>
        </p:nvSpPr>
        <p:spPr bwMode="auto">
          <a:xfrm>
            <a:off x="684213" y="1814513"/>
            <a:ext cx="1608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I</a:t>
            </a:r>
          </a:p>
        </p:txBody>
      </p:sp>
      <p:sp>
        <p:nvSpPr>
          <p:cNvPr id="58372" name="Line 36"/>
          <p:cNvSpPr>
            <a:spLocks noChangeShapeType="1"/>
          </p:cNvSpPr>
          <p:nvPr/>
        </p:nvSpPr>
        <p:spPr bwMode="auto">
          <a:xfrm>
            <a:off x="3968750" y="4652963"/>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58373"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grpSp>
        <p:nvGrpSpPr>
          <p:cNvPr id="2" name="Group 28"/>
          <p:cNvGrpSpPr>
            <a:grpSpLocks/>
          </p:cNvGrpSpPr>
          <p:nvPr/>
        </p:nvGrpSpPr>
        <p:grpSpPr bwMode="auto">
          <a:xfrm>
            <a:off x="1258888" y="1412875"/>
            <a:ext cx="1206500" cy="1385888"/>
            <a:chOff x="793" y="926"/>
            <a:chExt cx="760" cy="873"/>
          </a:xfrm>
        </p:grpSpPr>
        <p:sp>
          <p:nvSpPr>
            <p:cNvPr id="58390"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58391" name="Rectangle 21"/>
            <p:cNvSpPr>
              <a:spLocks noChangeArrowheads="1"/>
            </p:cNvSpPr>
            <p:nvPr/>
          </p:nvSpPr>
          <p:spPr bwMode="auto">
            <a:xfrm>
              <a:off x="793" y="926"/>
              <a:ext cx="7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I </a:t>
              </a:r>
              <a:r>
                <a:rPr lang="en-US" altLang="en-US" sz="2400">
                  <a:sym typeface="Symbol" pitchFamily="18" charset="2"/>
                </a:rPr>
                <a:t> </a:t>
              </a:r>
              <a:r>
                <a:rPr lang="en-US" altLang="en-US" sz="2400" i="1">
                  <a:solidFill>
                    <a:schemeClr val="accent2"/>
                  </a:solidFill>
                  <a:sym typeface="Symbol" pitchFamily="18" charset="2"/>
                </a:rPr>
                <a:t>P</a:t>
              </a:r>
              <a:endParaRPr lang="en-US" altLang="en-US" sz="2400">
                <a:sym typeface="Symbol" pitchFamily="18" charset="2"/>
              </a:endParaRPr>
            </a:p>
          </p:txBody>
        </p:sp>
      </p:grpSp>
      <p:sp>
        <p:nvSpPr>
          <p:cNvPr id="58375" name="Text Box 35"/>
          <p:cNvSpPr txBox="1">
            <a:spLocks noChangeArrowheads="1"/>
          </p:cNvSpPr>
          <p:nvPr/>
        </p:nvSpPr>
        <p:spPr bwMode="auto">
          <a:xfrm>
            <a:off x="3708400" y="1916113"/>
            <a:ext cx="2982913"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M</a:t>
            </a:r>
            <a:r>
              <a:rPr lang="en-US" altLang="en-US" sz="2400" baseline="-25000"/>
              <a:t>I</a:t>
            </a:r>
            <a:r>
              <a:rPr lang="en-US" altLang="en-US" sz="2400"/>
              <a:t>(I’) = </a:t>
            </a:r>
          </a:p>
          <a:p>
            <a:pPr algn="l"/>
            <a:r>
              <a:rPr lang="en-US" altLang="en-US" sz="2400"/>
              <a:t>{ </a:t>
            </a:r>
          </a:p>
          <a:p>
            <a:pPr algn="l"/>
            <a:r>
              <a:rPr lang="en-US" altLang="en-US" sz="2400"/>
              <a:t>   Run </a:t>
            </a:r>
            <a:r>
              <a:rPr lang="en-US" altLang="en-US" i="1">
                <a:solidFill>
                  <a:schemeClr val="accent2"/>
                </a:solidFill>
              </a:rPr>
              <a:t>M</a:t>
            </a:r>
            <a:r>
              <a:rPr lang="en-US" altLang="en-US" i="1" baseline="-25000">
                <a:solidFill>
                  <a:schemeClr val="accent2"/>
                </a:solidFill>
              </a:rPr>
              <a:t>P</a:t>
            </a:r>
            <a:r>
              <a:rPr lang="en-US" altLang="en-US" sz="2400"/>
              <a:t>(I)</a:t>
            </a:r>
          </a:p>
          <a:p>
            <a:pPr algn="l"/>
            <a:r>
              <a:rPr lang="en-US" altLang="en-US" sz="2400"/>
              <a:t>   If halt and accept</a:t>
            </a:r>
          </a:p>
          <a:p>
            <a:pPr algn="l"/>
            <a:r>
              <a:rPr lang="en-US" altLang="en-US" sz="2400"/>
              <a:t>        halt and accept</a:t>
            </a:r>
          </a:p>
          <a:p>
            <a:pPr algn="l"/>
            <a:r>
              <a:rPr lang="en-US" altLang="en-US" sz="2400"/>
              <a:t>   else  run forever</a:t>
            </a:r>
          </a:p>
          <a:p>
            <a:pPr algn="l"/>
            <a:r>
              <a:rPr lang="en-US" altLang="en-US" sz="2400"/>
              <a:t> }  </a:t>
            </a:r>
          </a:p>
        </p:txBody>
      </p:sp>
      <p:grpSp>
        <p:nvGrpSpPr>
          <p:cNvPr id="3" name="Group 29"/>
          <p:cNvGrpSpPr>
            <a:grpSpLocks/>
          </p:cNvGrpSpPr>
          <p:nvPr/>
        </p:nvGrpSpPr>
        <p:grpSpPr bwMode="auto">
          <a:xfrm>
            <a:off x="3968750" y="4783138"/>
            <a:ext cx="2971800" cy="519112"/>
            <a:chOff x="2500" y="3285"/>
            <a:chExt cx="1872" cy="327"/>
          </a:xfrm>
        </p:grpSpPr>
        <p:sp>
          <p:nvSpPr>
            <p:cNvPr id="58388" name="Line 41"/>
            <p:cNvSpPr>
              <a:spLocks noChangeShapeType="1"/>
            </p:cNvSpPr>
            <p:nvPr/>
          </p:nvSpPr>
          <p:spPr bwMode="auto">
            <a:xfrm flipH="1">
              <a:off x="2500" y="3612"/>
              <a:ext cx="1872"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58389" name="Rectangle 26"/>
            <p:cNvSpPr>
              <a:spLocks noChangeArrowheads="1"/>
            </p:cNvSpPr>
            <p:nvPr/>
          </p:nvSpPr>
          <p:spPr bwMode="auto">
            <a:xfrm>
              <a:off x="2656" y="3285"/>
              <a:ext cx="13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Runs forever</a:t>
              </a:r>
            </a:p>
          </p:txBody>
        </p:sp>
      </p:grpSp>
      <p:grpSp>
        <p:nvGrpSpPr>
          <p:cNvPr id="58377" name="Group 5"/>
          <p:cNvGrpSpPr>
            <a:grpSpLocks/>
          </p:cNvGrpSpPr>
          <p:nvPr/>
        </p:nvGrpSpPr>
        <p:grpSpPr bwMode="auto">
          <a:xfrm>
            <a:off x="7216775" y="2513013"/>
            <a:ext cx="1800225" cy="2882900"/>
            <a:chOff x="4194" y="1993"/>
            <a:chExt cx="1422" cy="2207"/>
          </a:xfrm>
        </p:grpSpPr>
        <p:pic>
          <p:nvPicPr>
            <p:cNvPr id="58386"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58387"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grpSp>
        <p:nvGrpSpPr>
          <p:cNvPr id="58378" name="Group 32"/>
          <p:cNvGrpSpPr>
            <a:grpSpLocks/>
          </p:cNvGrpSpPr>
          <p:nvPr/>
        </p:nvGrpSpPr>
        <p:grpSpPr bwMode="auto">
          <a:xfrm>
            <a:off x="1905000" y="2513013"/>
            <a:ext cx="1800225" cy="2903537"/>
            <a:chOff x="4194" y="1993"/>
            <a:chExt cx="1422" cy="2198"/>
          </a:xfrm>
        </p:grpSpPr>
        <p:pic>
          <p:nvPicPr>
            <p:cNvPr id="58384"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58385"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58379" name="Text Box 6"/>
          <p:cNvSpPr txBox="1">
            <a:spLocks noChangeArrowheads="1"/>
          </p:cNvSpPr>
          <p:nvPr/>
        </p:nvSpPr>
        <p:spPr bwMode="auto">
          <a:xfrm>
            <a:off x="3417888" y="522288"/>
            <a:ext cx="4176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t>≤ </a:t>
            </a:r>
            <a:r>
              <a:rPr lang="en-US" altLang="en-US" sz="2400"/>
              <a:t>{&lt;M,I&gt; | M halts on I}</a:t>
            </a:r>
          </a:p>
        </p:txBody>
      </p:sp>
      <p:sp>
        <p:nvSpPr>
          <p:cNvPr id="58380" name="Rectangle 16"/>
          <p:cNvSpPr>
            <a:spLocks noChangeArrowheads="1"/>
          </p:cNvSpPr>
          <p:nvPr/>
        </p:nvSpPr>
        <p:spPr bwMode="auto">
          <a:xfrm>
            <a:off x="3059113" y="549275"/>
            <a:ext cx="735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P</a:t>
            </a:r>
          </a:p>
        </p:txBody>
      </p:sp>
      <p:sp>
        <p:nvSpPr>
          <p:cNvPr id="58381" name="Text Box 6"/>
          <p:cNvSpPr txBox="1">
            <a:spLocks noChangeArrowheads="1"/>
          </p:cNvSpPr>
          <p:nvPr/>
        </p:nvSpPr>
        <p:spPr bwMode="auto">
          <a:xfrm>
            <a:off x="2339975" y="5616575"/>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P</a:t>
            </a:r>
          </a:p>
        </p:txBody>
      </p:sp>
      <p:sp>
        <p:nvSpPr>
          <p:cNvPr id="58382" name="Rectangle 14"/>
          <p:cNvSpPr>
            <a:spLocks noChangeArrowheads="1"/>
          </p:cNvSpPr>
          <p:nvPr/>
        </p:nvSpPr>
        <p:spPr bwMode="auto">
          <a:xfrm>
            <a:off x="6140450" y="5589588"/>
            <a:ext cx="332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8383" name="Text Box 35"/>
          <p:cNvSpPr txBox="1">
            <a:spLocks noChangeArrowheads="1"/>
          </p:cNvSpPr>
          <p:nvPr/>
        </p:nvSpPr>
        <p:spPr bwMode="auto">
          <a:xfrm>
            <a:off x="4235450" y="1531938"/>
            <a:ext cx="147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&lt;M</a:t>
            </a:r>
            <a:r>
              <a:rPr lang="en-US" altLang="en-US" sz="2400" baseline="-25000"/>
              <a:t>I</a:t>
            </a:r>
            <a:r>
              <a:rPr lang="en-US" altLang="en-US" sz="2400"/>
              <a:t>,0&gt;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latin typeface="Monotype Corsiva" pitchFamily="66" charset="0"/>
            </a:endParaRPr>
          </a:p>
        </p:txBody>
      </p:sp>
      <p:sp>
        <p:nvSpPr>
          <p:cNvPr id="59395" name="Rectangle 13"/>
          <p:cNvSpPr>
            <a:spLocks noChangeArrowheads="1"/>
          </p:cNvSpPr>
          <p:nvPr/>
        </p:nvSpPr>
        <p:spPr bwMode="auto">
          <a:xfrm>
            <a:off x="1403350" y="4941888"/>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cs typeface="Times New Roman" pitchFamily="18" charset="0"/>
              </a:rPr>
              <a:t>Yes</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Halt and answer “yes”</a:t>
            </a:r>
          </a:p>
          <a:p>
            <a:pPr algn="l">
              <a:buFont typeface="Arial" charset="0"/>
              <a:buChar char="•"/>
            </a:pPr>
            <a:r>
              <a:rPr lang="en-US" altLang="en-US" sz="2400" i="1">
                <a:solidFill>
                  <a:srgbClr val="FF0000"/>
                </a:solidFill>
                <a:cs typeface="Times New Roman" pitchFamily="18" charset="0"/>
              </a:rPr>
              <a:t>No</a:t>
            </a:r>
            <a:r>
              <a:rPr lang="en-US" altLang="en-US" sz="2400">
                <a:cs typeface="Times New Roman" pitchFamily="18" charset="0"/>
              </a:rPr>
              <a:t> instance </a:t>
            </a:r>
            <a:br>
              <a:rPr lang="en-US" altLang="en-US" sz="2400">
                <a:cs typeface="Times New Roman" pitchFamily="18" charset="0"/>
              </a:rPr>
            </a:br>
            <a:r>
              <a:rPr lang="en-US" altLang="en-US" sz="2400">
                <a:cs typeface="Times New Roman" pitchFamily="18" charset="0"/>
              </a:rPr>
              <a:t>    </a:t>
            </a:r>
            <a:r>
              <a:rPr lang="en-US" altLang="en-US" sz="2400">
                <a:cs typeface="Times New Roman" pitchFamily="18" charset="0"/>
                <a:sym typeface="Wingdings" pitchFamily="2" charset="2"/>
              </a:rPr>
              <a:t> </a:t>
            </a:r>
            <a:r>
              <a:rPr lang="en-US" altLang="en-US" sz="2400">
                <a:cs typeface="Times New Roman" pitchFamily="18" charset="0"/>
              </a:rPr>
              <a:t>Run forever or answer “no” </a:t>
            </a:r>
          </a:p>
        </p:txBody>
      </p:sp>
      <p:sp>
        <p:nvSpPr>
          <p:cNvPr id="59396"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59397"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Acceptable</a:t>
            </a:r>
            <a:endParaRPr lang="en-US" altLang="en-US" sz="2400">
              <a:solidFill>
                <a:srgbClr val="FF00FF"/>
              </a:solidFill>
            </a:endParaRPr>
          </a:p>
        </p:txBody>
      </p:sp>
      <p:sp>
        <p:nvSpPr>
          <p:cNvPr id="59398"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138247" name="Text Box 16"/>
          <p:cNvSpPr txBox="1">
            <a:spLocks noChangeArrowheads="1"/>
          </p:cNvSpPr>
          <p:nvPr/>
        </p:nvSpPr>
        <p:spPr bwMode="auto">
          <a:xfrm>
            <a:off x="1042988" y="2822575"/>
            <a:ext cx="1493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a:t>
            </a:r>
            <a:endParaRPr lang="en-US" altLang="en-US" sz="2400" i="1" baseline="-25000">
              <a:solidFill>
                <a:schemeClr val="accent2"/>
              </a:solidFill>
            </a:endParaRPr>
          </a:p>
        </p:txBody>
      </p:sp>
      <p:sp>
        <p:nvSpPr>
          <p:cNvPr id="59400" name="Text Box 3"/>
          <p:cNvSpPr txBox="1">
            <a:spLocks noChangeArrowheads="1"/>
          </p:cNvSpPr>
          <p:nvPr/>
        </p:nvSpPr>
        <p:spPr bwMode="auto">
          <a:xfrm>
            <a:off x="2619375" y="115888"/>
            <a:ext cx="3929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Acceptability Complete</a:t>
            </a:r>
          </a:p>
        </p:txBody>
      </p:sp>
      <p:sp>
        <p:nvSpPr>
          <p:cNvPr id="59401" name="Freeform 9"/>
          <p:cNvSpPr>
            <a:spLocks/>
          </p:cNvSpPr>
          <p:nvPr/>
        </p:nvSpPr>
        <p:spPr bwMode="auto">
          <a:xfrm>
            <a:off x="539750" y="981075"/>
            <a:ext cx="3240088" cy="1908175"/>
          </a:xfrm>
          <a:custGeom>
            <a:avLst/>
            <a:gdLst>
              <a:gd name="T0" fmla="*/ 0 w 2041"/>
              <a:gd name="T1" fmla="*/ 2147483647 h 1202"/>
              <a:gd name="T2" fmla="*/ 2147483647 w 2041"/>
              <a:gd name="T3" fmla="*/ 2147483647 h 1202"/>
              <a:gd name="T4" fmla="*/ 2147483647 w 2041"/>
              <a:gd name="T5" fmla="*/ 0 h 1202"/>
              <a:gd name="T6" fmla="*/ 0 60000 65536"/>
              <a:gd name="T7" fmla="*/ 0 60000 65536"/>
              <a:gd name="T8" fmla="*/ 0 60000 65536"/>
              <a:gd name="T9" fmla="*/ 0 w 2041"/>
              <a:gd name="T10" fmla="*/ 0 h 1202"/>
              <a:gd name="T11" fmla="*/ 2041 w 2041"/>
              <a:gd name="T12" fmla="*/ 1202 h 1202"/>
            </a:gdLst>
            <a:ahLst/>
            <a:cxnLst>
              <a:cxn ang="T6">
                <a:pos x="T0" y="T1"/>
              </a:cxn>
              <a:cxn ang="T7">
                <a:pos x="T2" y="T3"/>
              </a:cxn>
              <a:cxn ang="T8">
                <a:pos x="T4" y="T5"/>
              </a:cxn>
            </a:cxnLst>
            <a:rect l="T9" t="T10" r="T11" b="T12"/>
            <a:pathLst>
              <a:path w="2041" h="1202">
                <a:moveTo>
                  <a:pt x="0" y="952"/>
                </a:moveTo>
                <a:cubicBezTo>
                  <a:pt x="397" y="1077"/>
                  <a:pt x="794" y="1202"/>
                  <a:pt x="1134" y="1043"/>
                </a:cubicBezTo>
                <a:cubicBezTo>
                  <a:pt x="1474" y="884"/>
                  <a:pt x="1757" y="442"/>
                  <a:pt x="2041" y="0"/>
                </a:cubicBezTo>
              </a:path>
            </a:pathLst>
          </a:custGeom>
          <a:noFill/>
          <a:ln w="31750" cap="sq"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274320" rIns="274320">
            <a:spAutoFit/>
          </a:bodyPr>
          <a:lstStyle/>
          <a:p>
            <a:endParaRPr lang="en-US"/>
          </a:p>
        </p:txBody>
      </p:sp>
      <p:sp>
        <p:nvSpPr>
          <p:cNvPr id="59402" name="Rectangle 13"/>
          <p:cNvSpPr>
            <a:spLocks noChangeArrowheads="1"/>
          </p:cNvSpPr>
          <p:nvPr/>
        </p:nvSpPr>
        <p:spPr bwMode="auto">
          <a:xfrm>
            <a:off x="250825" y="3213100"/>
            <a:ext cx="9288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None/>
            </a:pPr>
            <a:r>
              <a:rPr lang="en-US" altLang="en-US"/>
              <a:t>Claim: </a:t>
            </a:r>
            <a:r>
              <a:rPr lang="en-US" altLang="en-US" i="1">
                <a:solidFill>
                  <a:schemeClr val="accent2"/>
                </a:solidFill>
              </a:rPr>
              <a:t>Halting</a:t>
            </a:r>
            <a:r>
              <a:rPr lang="en-US" altLang="en-US"/>
              <a:t> is </a:t>
            </a:r>
            <a:r>
              <a:rPr lang="en-US" altLang="en-US">
                <a:solidFill>
                  <a:srgbClr val="FF00FF"/>
                </a:solidFill>
              </a:rPr>
              <a:t>Acceptability Complete</a:t>
            </a:r>
            <a:r>
              <a:rPr lang="en-US" altLang="en-US"/>
              <a:t>.</a:t>
            </a:r>
          </a:p>
          <a:p>
            <a:pPr lvl="1" algn="l">
              <a:buFont typeface="Arial" charset="0"/>
              <a:buChar char="•"/>
            </a:pPr>
            <a:r>
              <a:rPr lang="en-US" altLang="en-US" i="1">
                <a:solidFill>
                  <a:schemeClr val="accent2"/>
                </a:solidFill>
              </a:rPr>
              <a:t>Halting</a:t>
            </a:r>
            <a:r>
              <a:rPr lang="en-US" altLang="en-US"/>
              <a:t> </a:t>
            </a:r>
            <a:r>
              <a:rPr lang="en-US" altLang="en-US">
                <a:sym typeface="Symbol" pitchFamily="18" charset="2"/>
              </a:rPr>
              <a:t></a:t>
            </a:r>
            <a:r>
              <a:rPr lang="en-US" altLang="en-US"/>
              <a:t> </a:t>
            </a:r>
            <a:r>
              <a:rPr lang="en-US" altLang="en-US">
                <a:solidFill>
                  <a:srgbClr val="FF00FF"/>
                </a:solidFill>
              </a:rPr>
              <a:t>Acceptability</a:t>
            </a:r>
          </a:p>
          <a:p>
            <a:pPr lvl="1" algn="l">
              <a:buFont typeface="Arial" charset="0"/>
              <a:buChar char="•"/>
            </a:pPr>
            <a:r>
              <a:rPr lang="en-US" altLang="en-US" i="1">
                <a:solidFill>
                  <a:schemeClr val="accent2"/>
                </a:solidFill>
                <a:sym typeface="Symbol" pitchFamily="18" charset="2"/>
              </a:rPr>
              <a:t></a:t>
            </a:r>
            <a:r>
              <a:rPr lang="en-US" altLang="en-US" i="1">
                <a:solidFill>
                  <a:schemeClr val="accent2"/>
                </a:solidFill>
              </a:rPr>
              <a:t>P </a:t>
            </a:r>
            <a:r>
              <a:rPr lang="en-US" altLang="en-US">
                <a:sym typeface="Symbol" pitchFamily="18" charset="2"/>
              </a:rPr>
              <a:t></a:t>
            </a:r>
            <a:r>
              <a:rPr lang="en-US" altLang="en-US"/>
              <a:t> </a:t>
            </a:r>
            <a:r>
              <a:rPr lang="en-US" altLang="en-US">
                <a:solidFill>
                  <a:srgbClr val="FF00FF"/>
                </a:solidFill>
              </a:rPr>
              <a:t>Acceptability, </a:t>
            </a:r>
          </a:p>
          <a:p>
            <a:pPr lvl="1" algn="l">
              <a:buFont typeface="Arial" charset="0"/>
              <a:buNone/>
            </a:pPr>
            <a:r>
              <a:rPr lang="en-US" altLang="en-US"/>
              <a:t>    There is a TM </a:t>
            </a:r>
            <a:r>
              <a:rPr lang="en-US" altLang="en-US" i="1">
                <a:solidFill>
                  <a:schemeClr val="accent2"/>
                </a:solidFill>
              </a:rPr>
              <a:t>M</a:t>
            </a:r>
            <a:r>
              <a:rPr lang="en-US" altLang="en-US" i="1" baseline="-25000">
                <a:solidFill>
                  <a:schemeClr val="accent2"/>
                </a:solidFill>
              </a:rPr>
              <a:t>P</a:t>
            </a:r>
            <a:r>
              <a:rPr lang="en-US" altLang="en-US"/>
              <a:t> such that </a:t>
            </a:r>
            <a:endParaRPr lang="en-US" altLang="en-US" i="1" baseline="-25000">
              <a:solidFill>
                <a:schemeClr val="accent2"/>
              </a:solidFill>
            </a:endParaRPr>
          </a:p>
        </p:txBody>
      </p:sp>
      <p:sp>
        <p:nvSpPr>
          <p:cNvPr id="138251" name="Rectangle 13"/>
          <p:cNvSpPr>
            <a:spLocks noChangeArrowheads="1"/>
          </p:cNvSpPr>
          <p:nvPr/>
        </p:nvSpPr>
        <p:spPr bwMode="auto">
          <a:xfrm>
            <a:off x="971550" y="6381750"/>
            <a:ext cx="5976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None/>
            </a:pPr>
            <a:r>
              <a:rPr lang="en-US" altLang="en-US"/>
              <a:t>We proved</a:t>
            </a:r>
            <a:r>
              <a:rPr lang="en-US" altLang="en-US" i="1">
                <a:solidFill>
                  <a:schemeClr val="accent2"/>
                </a:solidFill>
              </a:rPr>
              <a:t> P </a:t>
            </a:r>
            <a:r>
              <a:rPr lang="en-US" altLang="en-US" i="1">
                <a:solidFill>
                  <a:schemeClr val="accent2"/>
                </a:solidFill>
                <a:cs typeface="Times New Roman" pitchFamily="18" charset="0"/>
              </a:rPr>
              <a:t>≤</a:t>
            </a:r>
            <a:r>
              <a:rPr lang="en-US" altLang="en-US" i="1" baseline="-25000">
                <a:solidFill>
                  <a:schemeClr val="accent2"/>
                </a:solidFill>
                <a:cs typeface="Times New Roman" pitchFamily="18" charset="0"/>
              </a:rPr>
              <a:t>comp</a:t>
            </a:r>
            <a:r>
              <a:rPr lang="en-US" altLang="en-US" i="1">
                <a:solidFill>
                  <a:schemeClr val="accent2"/>
                </a:solidFill>
                <a:cs typeface="Times New Roman" pitchFamily="18" charset="0"/>
              </a:rPr>
              <a:t> Halting</a:t>
            </a:r>
            <a:endParaRPr lang="en-US" altLang="en-US" i="1" baseline="-250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8251">
                                            <p:txEl>
                                              <p:pRg st="0" end="0"/>
                                            </p:txEl>
                                          </p:spTgt>
                                        </p:tgtEl>
                                        <p:attrNameLst>
                                          <p:attrName>style.visibility</p:attrName>
                                        </p:attrNameLst>
                                      </p:cBhvr>
                                      <p:to>
                                        <p:strVal val="visible"/>
                                      </p:to>
                                    </p:set>
                                    <p:anim calcmode="lin" valueType="num">
                                      <p:cBhvr additive="base">
                                        <p:cTn id="7" dur="500" fill="hold"/>
                                        <p:tgtEl>
                                          <p:spTgt spid="138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4" presetClass="path" presetSubtype="0" accel="50000" decel="50000" fill="hold" grpId="0" nodeType="clickEffect">
                                  <p:stCondLst>
                                    <p:cond delay="0"/>
                                  </p:stCondLst>
                                  <p:childTnLst>
                                    <p:animMotion origin="layout" path="M 2.77778E-7 2.89547E-6 L -0.00278 -0.08164 " pathEditMode="relative" rAng="0" ptsTypes="AA">
                                      <p:cBhvr>
                                        <p:cTn id="12" dur="1000" fill="hold"/>
                                        <p:tgtEl>
                                          <p:spTgt spid="138247"/>
                                        </p:tgtEl>
                                        <p:attrNameLst>
                                          <p:attrName>ppt_x</p:attrName>
                                          <p:attrName>ppt_y</p:attrName>
                                        </p:attrNameLst>
                                      </p:cBhvr>
                                      <p:rCtr x="-139" y="-4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latin typeface="Monotype Corsiva" pitchFamily="66" charset="0"/>
            </a:endParaRPr>
          </a:p>
        </p:txBody>
      </p:sp>
      <p:sp>
        <p:nvSpPr>
          <p:cNvPr id="60419"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60420"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Acceptable</a:t>
            </a:r>
            <a:endParaRPr lang="en-US" altLang="en-US" sz="2400">
              <a:solidFill>
                <a:srgbClr val="FF00FF"/>
              </a:solidFill>
            </a:endParaRPr>
          </a:p>
        </p:txBody>
      </p:sp>
      <p:sp>
        <p:nvSpPr>
          <p:cNvPr id="60421"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60422" name="Text Box 16"/>
          <p:cNvSpPr txBox="1">
            <a:spLocks noChangeArrowheads="1"/>
          </p:cNvSpPr>
          <p:nvPr/>
        </p:nvSpPr>
        <p:spPr bwMode="auto">
          <a:xfrm>
            <a:off x="1042988" y="2179638"/>
            <a:ext cx="147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a:t>
            </a:r>
            <a:endParaRPr lang="en-US" altLang="en-US" sz="2400" i="1" baseline="-25000">
              <a:solidFill>
                <a:schemeClr val="accent2"/>
              </a:solidFill>
            </a:endParaRPr>
          </a:p>
        </p:txBody>
      </p:sp>
      <p:sp>
        <p:nvSpPr>
          <p:cNvPr id="60423" name="Text Box 3"/>
          <p:cNvSpPr txBox="1">
            <a:spLocks noChangeArrowheads="1"/>
          </p:cNvSpPr>
          <p:nvPr/>
        </p:nvSpPr>
        <p:spPr bwMode="auto">
          <a:xfrm>
            <a:off x="2619375" y="115888"/>
            <a:ext cx="3929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Acceptability Complete</a:t>
            </a:r>
          </a:p>
        </p:txBody>
      </p:sp>
      <p:sp>
        <p:nvSpPr>
          <p:cNvPr id="60424" name="Freeform 9"/>
          <p:cNvSpPr>
            <a:spLocks/>
          </p:cNvSpPr>
          <p:nvPr/>
        </p:nvSpPr>
        <p:spPr bwMode="auto">
          <a:xfrm>
            <a:off x="539750" y="981075"/>
            <a:ext cx="3240088" cy="1908175"/>
          </a:xfrm>
          <a:custGeom>
            <a:avLst/>
            <a:gdLst>
              <a:gd name="T0" fmla="*/ 0 w 2041"/>
              <a:gd name="T1" fmla="*/ 2147483647 h 1202"/>
              <a:gd name="T2" fmla="*/ 2147483647 w 2041"/>
              <a:gd name="T3" fmla="*/ 2147483647 h 1202"/>
              <a:gd name="T4" fmla="*/ 2147483647 w 2041"/>
              <a:gd name="T5" fmla="*/ 0 h 1202"/>
              <a:gd name="T6" fmla="*/ 0 60000 65536"/>
              <a:gd name="T7" fmla="*/ 0 60000 65536"/>
              <a:gd name="T8" fmla="*/ 0 60000 65536"/>
              <a:gd name="T9" fmla="*/ 0 w 2041"/>
              <a:gd name="T10" fmla="*/ 0 h 1202"/>
              <a:gd name="T11" fmla="*/ 2041 w 2041"/>
              <a:gd name="T12" fmla="*/ 1202 h 1202"/>
            </a:gdLst>
            <a:ahLst/>
            <a:cxnLst>
              <a:cxn ang="T6">
                <a:pos x="T0" y="T1"/>
              </a:cxn>
              <a:cxn ang="T7">
                <a:pos x="T2" y="T3"/>
              </a:cxn>
              <a:cxn ang="T8">
                <a:pos x="T4" y="T5"/>
              </a:cxn>
            </a:cxnLst>
            <a:rect l="T9" t="T10" r="T11" b="T12"/>
            <a:pathLst>
              <a:path w="2041" h="1202">
                <a:moveTo>
                  <a:pt x="0" y="952"/>
                </a:moveTo>
                <a:cubicBezTo>
                  <a:pt x="397" y="1077"/>
                  <a:pt x="794" y="1202"/>
                  <a:pt x="1134" y="1043"/>
                </a:cubicBezTo>
                <a:cubicBezTo>
                  <a:pt x="1474" y="884"/>
                  <a:pt x="1757" y="442"/>
                  <a:pt x="2041" y="0"/>
                </a:cubicBezTo>
              </a:path>
            </a:pathLst>
          </a:custGeom>
          <a:noFill/>
          <a:ln w="31750" cap="sq"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274320" rIns="274320">
            <a:spAutoFit/>
          </a:bodyPr>
          <a:lstStyle/>
          <a:p>
            <a:endParaRPr lang="en-US"/>
          </a:p>
        </p:txBody>
      </p:sp>
      <p:sp>
        <p:nvSpPr>
          <p:cNvPr id="140298" name="Rectangle 13"/>
          <p:cNvSpPr>
            <a:spLocks noChangeArrowheads="1"/>
          </p:cNvSpPr>
          <p:nvPr/>
        </p:nvSpPr>
        <p:spPr bwMode="auto">
          <a:xfrm>
            <a:off x="250825" y="4005263"/>
            <a:ext cx="92884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None/>
            </a:pPr>
            <a:r>
              <a:rPr lang="en-US" altLang="en-US"/>
              <a:t>Claim: They all are </a:t>
            </a:r>
            <a:r>
              <a:rPr lang="en-US" altLang="en-US">
                <a:solidFill>
                  <a:srgbClr val="FF00FF"/>
                </a:solidFill>
              </a:rPr>
              <a:t>Acceptability Complete</a:t>
            </a:r>
            <a:r>
              <a:rPr lang="en-US" altLang="en-US"/>
              <a:t>.</a:t>
            </a:r>
          </a:p>
          <a:p>
            <a:pPr lvl="1" algn="l">
              <a:buFont typeface="Arial" charset="0"/>
              <a:buChar char="•"/>
            </a:pPr>
            <a:r>
              <a:rPr lang="en-US" altLang="en-US"/>
              <a:t>They </a:t>
            </a:r>
            <a:r>
              <a:rPr lang="en-US" altLang="en-US">
                <a:sym typeface="Symbol" pitchFamily="18" charset="2"/>
              </a:rPr>
              <a:t></a:t>
            </a:r>
            <a:r>
              <a:rPr lang="en-US" altLang="en-US"/>
              <a:t> </a:t>
            </a:r>
            <a:r>
              <a:rPr lang="en-US" altLang="en-US">
                <a:solidFill>
                  <a:srgbClr val="FF00FF"/>
                </a:solidFill>
              </a:rPr>
              <a:t>Acceptability</a:t>
            </a:r>
          </a:p>
          <a:p>
            <a:pPr lvl="1" algn="l">
              <a:buFont typeface="Arial" charset="0"/>
              <a:buChar char="•"/>
            </a:pPr>
            <a:r>
              <a:rPr lang="en-US" altLang="en-US" i="1">
                <a:solidFill>
                  <a:schemeClr val="accent2"/>
                </a:solidFill>
                <a:sym typeface="Symbol" pitchFamily="18" charset="2"/>
              </a:rPr>
              <a:t></a:t>
            </a:r>
            <a:r>
              <a:rPr lang="en-US" altLang="en-US" i="1">
                <a:solidFill>
                  <a:schemeClr val="accent2"/>
                </a:solidFill>
              </a:rPr>
              <a:t>P </a:t>
            </a:r>
            <a:r>
              <a:rPr lang="en-US" altLang="en-US">
                <a:sym typeface="Symbol" pitchFamily="18" charset="2"/>
              </a:rPr>
              <a:t></a:t>
            </a:r>
            <a:r>
              <a:rPr lang="en-US" altLang="en-US"/>
              <a:t> </a:t>
            </a:r>
            <a:r>
              <a:rPr lang="en-US" altLang="en-US">
                <a:solidFill>
                  <a:srgbClr val="FF00FF"/>
                </a:solidFill>
              </a:rPr>
              <a:t>Acceptability, </a:t>
            </a:r>
          </a:p>
        </p:txBody>
      </p:sp>
      <p:sp>
        <p:nvSpPr>
          <p:cNvPr id="140299" name="Rectangle 13"/>
          <p:cNvSpPr>
            <a:spLocks noChangeArrowheads="1"/>
          </p:cNvSpPr>
          <p:nvPr/>
        </p:nvSpPr>
        <p:spPr bwMode="auto">
          <a:xfrm>
            <a:off x="971550" y="5430838"/>
            <a:ext cx="784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None/>
            </a:pPr>
            <a:r>
              <a:rPr lang="en-US" altLang="en-US"/>
              <a:t>We proved</a:t>
            </a:r>
            <a:r>
              <a:rPr lang="en-US" altLang="en-US" i="1">
                <a:solidFill>
                  <a:schemeClr val="accent2"/>
                </a:solidFill>
              </a:rPr>
              <a:t> P </a:t>
            </a:r>
            <a:r>
              <a:rPr lang="en-US" altLang="en-US" i="1">
                <a:solidFill>
                  <a:schemeClr val="accent2"/>
                </a:solidFill>
                <a:cs typeface="Times New Roman" pitchFamily="18" charset="0"/>
              </a:rPr>
              <a:t>≤</a:t>
            </a:r>
            <a:r>
              <a:rPr lang="en-US" altLang="en-US" i="1" baseline="-25000">
                <a:solidFill>
                  <a:schemeClr val="accent2"/>
                </a:solidFill>
                <a:cs typeface="Times New Roman" pitchFamily="18" charset="0"/>
              </a:rPr>
              <a:t>comp</a:t>
            </a:r>
            <a:r>
              <a:rPr lang="en-US" altLang="en-US" i="1">
                <a:solidFill>
                  <a:schemeClr val="accent2"/>
                </a:solidFill>
                <a:cs typeface="Times New Roman" pitchFamily="18" charset="0"/>
              </a:rPr>
              <a:t> </a:t>
            </a:r>
            <a:r>
              <a:rPr lang="en-US" altLang="en-US" i="1">
                <a:solidFill>
                  <a:schemeClr val="accent2"/>
                </a:solidFill>
              </a:rPr>
              <a:t>Halting</a:t>
            </a:r>
            <a:r>
              <a:rPr lang="en-US" altLang="en-US"/>
              <a:t> </a:t>
            </a:r>
            <a:r>
              <a:rPr lang="en-US" altLang="en-US" i="1">
                <a:solidFill>
                  <a:schemeClr val="accent2"/>
                </a:solidFill>
              </a:rPr>
              <a:t>≤</a:t>
            </a:r>
            <a:r>
              <a:rPr lang="en-US" altLang="en-US" i="1" baseline="-25000">
                <a:solidFill>
                  <a:schemeClr val="accent2"/>
                </a:solidFill>
              </a:rPr>
              <a:t>comp</a:t>
            </a:r>
            <a:r>
              <a:rPr lang="en-US" altLang="en-US" i="1">
                <a:solidFill>
                  <a:schemeClr val="accent2"/>
                </a:solidFill>
              </a:rPr>
              <a:t> These problems</a:t>
            </a:r>
            <a:r>
              <a:rPr lang="en-US" altLang="en-US"/>
              <a:t> </a:t>
            </a:r>
          </a:p>
        </p:txBody>
      </p:sp>
      <p:sp>
        <p:nvSpPr>
          <p:cNvPr id="18" name="Text Box 6"/>
          <p:cNvSpPr txBox="1">
            <a:spLocks noChangeArrowheads="1"/>
          </p:cNvSpPr>
          <p:nvPr/>
        </p:nvSpPr>
        <p:spPr bwMode="auto">
          <a:xfrm>
            <a:off x="4754563" y="4803775"/>
            <a:ext cx="5578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{&lt;M,I&gt; | M prints “Hi” on I}</a:t>
            </a:r>
          </a:p>
          <a:p>
            <a:pPr algn="l">
              <a:buFont typeface="Arial" charset="0"/>
              <a:buChar char="•"/>
            </a:pPr>
            <a:r>
              <a:rPr lang="en-US" altLang="en-US" sz="2400"/>
              <a:t>{&lt;M&gt; | M halts empty string}</a:t>
            </a:r>
          </a:p>
          <a:p>
            <a:pPr algn="l">
              <a:buFont typeface="Arial" charset="0"/>
              <a:buChar char="•"/>
            </a:pPr>
            <a:r>
              <a:rPr lang="en-US" altLang="en-US" sz="2400"/>
              <a:t>{&lt;M&gt; | M halts on every input}</a:t>
            </a:r>
          </a:p>
          <a:p>
            <a:pPr algn="l">
              <a:buFont typeface="Arial" charset="0"/>
              <a:buChar char="•"/>
            </a:pPr>
            <a:r>
              <a:rPr lang="en-US" altLang="en-US" sz="2400"/>
              <a:t>{&lt;M&gt; | M halts on some input}</a:t>
            </a:r>
          </a:p>
          <a:p>
            <a:pPr algn="l">
              <a:buFont typeface="Arial" charset="0"/>
              <a:buChar char="•"/>
            </a:pPr>
            <a:r>
              <a:rPr lang="en-US" altLang="en-US" sz="2400">
                <a:sym typeface="Symbol" pitchFamily="18" charset="2"/>
              </a:rPr>
              <a:t> </a:t>
            </a:r>
            <a:r>
              <a:rPr lang="en-US" altLang="en-US" sz="2400"/>
              <a:t>TM M</a:t>
            </a:r>
            <a:r>
              <a:rPr lang="en-US" altLang="en-US" sz="2400" baseline="30000"/>
              <a:t>* </a:t>
            </a:r>
            <a:r>
              <a:rPr lang="en-US" altLang="en-US" sz="2400"/>
              <a:t>{&lt;I&gt; | M</a:t>
            </a:r>
            <a:r>
              <a:rPr lang="en-US" altLang="en-US" sz="2400" baseline="30000"/>
              <a:t>*</a:t>
            </a:r>
            <a:r>
              <a:rPr lang="en-US" altLang="en-US" sz="2400"/>
              <a:t> halts on 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298">
                                            <p:txEl>
                                              <p:pRg st="0" end="0"/>
                                            </p:txEl>
                                          </p:spTgt>
                                        </p:tgtEl>
                                        <p:attrNameLst>
                                          <p:attrName>style.visibility</p:attrName>
                                        </p:attrNameLst>
                                      </p:cBhvr>
                                      <p:to>
                                        <p:strVal val="visible"/>
                                      </p:to>
                                    </p:set>
                                    <p:anim calcmode="lin" valueType="num">
                                      <p:cBhvr additive="base">
                                        <p:cTn id="13" dur="500" fill="hold"/>
                                        <p:tgtEl>
                                          <p:spTgt spid="1402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path" presetSubtype="0" accel="50000" decel="50000" fill="hold" grpId="1" nodeType="clickEffect">
                                  <p:stCondLst>
                                    <p:cond delay="0"/>
                                  </p:stCondLst>
                                  <p:childTnLst>
                                    <p:animMotion origin="layout" path="M 0 1.9334E-6 L -0.54549 -0.61402 " pathEditMode="relative" rAng="0" ptsTypes="AA">
                                      <p:cBhvr>
                                        <p:cTn id="18" dur="1000" fill="hold"/>
                                        <p:tgtEl>
                                          <p:spTgt spid="18"/>
                                        </p:tgtEl>
                                        <p:attrNameLst>
                                          <p:attrName>ppt_x</p:attrName>
                                          <p:attrName>ppt_y</p:attrName>
                                        </p:attrNameLst>
                                      </p:cBhvr>
                                      <p:rCtr x="-27274" y="-30712"/>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0298">
                                            <p:txEl>
                                              <p:pRg st="1" end="1"/>
                                            </p:txEl>
                                          </p:spTgt>
                                        </p:tgtEl>
                                        <p:attrNameLst>
                                          <p:attrName>style.visibility</p:attrName>
                                        </p:attrNameLst>
                                      </p:cBhvr>
                                      <p:to>
                                        <p:strVal val="visible"/>
                                      </p:to>
                                    </p:set>
                                    <p:anim calcmode="lin" valueType="num">
                                      <p:cBhvr additive="base">
                                        <p:cTn id="23" dur="500" fill="hold"/>
                                        <p:tgtEl>
                                          <p:spTgt spid="14029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02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40298">
                                            <p:txEl>
                                              <p:pRg st="2" end="2"/>
                                            </p:txEl>
                                          </p:spTgt>
                                        </p:tgtEl>
                                        <p:attrNameLst>
                                          <p:attrName>style.visibility</p:attrName>
                                        </p:attrNameLst>
                                      </p:cBhvr>
                                      <p:to>
                                        <p:strVal val="visible"/>
                                      </p:to>
                                    </p:set>
                                    <p:anim calcmode="lin" valueType="num">
                                      <p:cBhvr additive="base">
                                        <p:cTn id="29" dur="500" fill="hold"/>
                                        <p:tgtEl>
                                          <p:spTgt spid="14029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0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40299">
                                            <p:txEl>
                                              <p:pRg st="0" end="0"/>
                                            </p:txEl>
                                          </p:spTgt>
                                        </p:tgtEl>
                                        <p:attrNameLst>
                                          <p:attrName>style.visibility</p:attrName>
                                        </p:attrNameLst>
                                      </p:cBhvr>
                                      <p:to>
                                        <p:strVal val="visible"/>
                                      </p:to>
                                    </p:set>
                                    <p:anim calcmode="lin" valueType="num">
                                      <p:cBhvr additive="base">
                                        <p:cTn id="35" dur="500" fill="hold"/>
                                        <p:tgtEl>
                                          <p:spTgt spid="14029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02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latin typeface="Monotype Corsiva" pitchFamily="66" charset="0"/>
            </a:endParaRPr>
          </a:p>
        </p:txBody>
      </p:sp>
      <p:sp>
        <p:nvSpPr>
          <p:cNvPr id="61443"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61444"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rPr>
              <a:t>Acceptable</a:t>
            </a:r>
            <a:endParaRPr lang="en-US" altLang="en-US" sz="2400">
              <a:solidFill>
                <a:srgbClr val="FF00FF"/>
              </a:solidFill>
            </a:endParaRPr>
          </a:p>
        </p:txBody>
      </p:sp>
      <p:sp>
        <p:nvSpPr>
          <p:cNvPr id="61445"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CA" altLang="en-US"/>
          </a:p>
        </p:txBody>
      </p:sp>
      <p:sp>
        <p:nvSpPr>
          <p:cNvPr id="61446" name="Text Box 16"/>
          <p:cNvSpPr txBox="1">
            <a:spLocks noChangeArrowheads="1"/>
          </p:cNvSpPr>
          <p:nvPr/>
        </p:nvSpPr>
        <p:spPr bwMode="auto">
          <a:xfrm>
            <a:off x="1042988" y="2179638"/>
            <a:ext cx="147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rPr>
              <a:t>Halting</a:t>
            </a:r>
            <a:endParaRPr lang="en-US" altLang="en-US" sz="2400" i="1" baseline="-25000">
              <a:solidFill>
                <a:schemeClr val="accent2"/>
              </a:solidFill>
            </a:endParaRPr>
          </a:p>
        </p:txBody>
      </p:sp>
      <p:sp>
        <p:nvSpPr>
          <p:cNvPr id="61447" name="Text Box 3"/>
          <p:cNvSpPr txBox="1">
            <a:spLocks noChangeArrowheads="1"/>
          </p:cNvSpPr>
          <p:nvPr/>
        </p:nvSpPr>
        <p:spPr bwMode="auto">
          <a:xfrm>
            <a:off x="2619375" y="115888"/>
            <a:ext cx="3929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Acceptability Complete</a:t>
            </a:r>
          </a:p>
        </p:txBody>
      </p:sp>
      <p:sp>
        <p:nvSpPr>
          <p:cNvPr id="61448" name="Freeform 8"/>
          <p:cNvSpPr>
            <a:spLocks/>
          </p:cNvSpPr>
          <p:nvPr/>
        </p:nvSpPr>
        <p:spPr bwMode="auto">
          <a:xfrm>
            <a:off x="539750" y="981075"/>
            <a:ext cx="3240088" cy="1908175"/>
          </a:xfrm>
          <a:custGeom>
            <a:avLst/>
            <a:gdLst>
              <a:gd name="T0" fmla="*/ 0 w 2041"/>
              <a:gd name="T1" fmla="*/ 2147483647 h 1202"/>
              <a:gd name="T2" fmla="*/ 2147483647 w 2041"/>
              <a:gd name="T3" fmla="*/ 2147483647 h 1202"/>
              <a:gd name="T4" fmla="*/ 2147483647 w 2041"/>
              <a:gd name="T5" fmla="*/ 0 h 1202"/>
              <a:gd name="T6" fmla="*/ 0 60000 65536"/>
              <a:gd name="T7" fmla="*/ 0 60000 65536"/>
              <a:gd name="T8" fmla="*/ 0 60000 65536"/>
              <a:gd name="T9" fmla="*/ 0 w 2041"/>
              <a:gd name="T10" fmla="*/ 0 h 1202"/>
              <a:gd name="T11" fmla="*/ 2041 w 2041"/>
              <a:gd name="T12" fmla="*/ 1202 h 1202"/>
            </a:gdLst>
            <a:ahLst/>
            <a:cxnLst>
              <a:cxn ang="T6">
                <a:pos x="T0" y="T1"/>
              </a:cxn>
              <a:cxn ang="T7">
                <a:pos x="T2" y="T3"/>
              </a:cxn>
              <a:cxn ang="T8">
                <a:pos x="T4" y="T5"/>
              </a:cxn>
            </a:cxnLst>
            <a:rect l="T9" t="T10" r="T11" b="T12"/>
            <a:pathLst>
              <a:path w="2041" h="1202">
                <a:moveTo>
                  <a:pt x="0" y="952"/>
                </a:moveTo>
                <a:cubicBezTo>
                  <a:pt x="397" y="1077"/>
                  <a:pt x="794" y="1202"/>
                  <a:pt x="1134" y="1043"/>
                </a:cubicBezTo>
                <a:cubicBezTo>
                  <a:pt x="1474" y="884"/>
                  <a:pt x="1757" y="442"/>
                  <a:pt x="2041" y="0"/>
                </a:cubicBezTo>
              </a:path>
            </a:pathLst>
          </a:custGeom>
          <a:noFill/>
          <a:ln w="31750" cap="sq"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274320" rIns="274320">
            <a:spAutoFit/>
          </a:bodyPr>
          <a:lstStyle/>
          <a:p>
            <a:endParaRPr lang="en-US"/>
          </a:p>
        </p:txBody>
      </p:sp>
      <p:sp>
        <p:nvSpPr>
          <p:cNvPr id="141321" name="Rectangle 13"/>
          <p:cNvSpPr>
            <a:spLocks noChangeArrowheads="1"/>
          </p:cNvSpPr>
          <p:nvPr/>
        </p:nvSpPr>
        <p:spPr bwMode="auto">
          <a:xfrm>
            <a:off x="250825" y="4005263"/>
            <a:ext cx="92884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None/>
            </a:pPr>
            <a:r>
              <a:rPr lang="en-US" altLang="en-US"/>
              <a:t>Claim: This is </a:t>
            </a:r>
            <a:r>
              <a:rPr lang="en-US" altLang="en-US">
                <a:solidFill>
                  <a:srgbClr val="FF00FF"/>
                </a:solidFill>
              </a:rPr>
              <a:t>Acceptability </a:t>
            </a:r>
            <a:r>
              <a:rPr lang="en-US" altLang="en-US">
                <a:solidFill>
                  <a:schemeClr val="tx2"/>
                </a:solidFill>
              </a:rPr>
              <a:t>Hard</a:t>
            </a:r>
            <a:r>
              <a:rPr lang="en-US" altLang="en-US"/>
              <a:t>,</a:t>
            </a:r>
            <a:r>
              <a:rPr lang="en-US" altLang="en-US">
                <a:solidFill>
                  <a:srgbClr val="FF00FF"/>
                </a:solidFill>
              </a:rPr>
              <a:t> </a:t>
            </a:r>
            <a:r>
              <a:rPr lang="en-US" altLang="en-US"/>
              <a:t>but not</a:t>
            </a:r>
            <a:r>
              <a:rPr lang="en-US" altLang="en-US">
                <a:solidFill>
                  <a:srgbClr val="FF00FF"/>
                </a:solidFill>
              </a:rPr>
              <a:t> Complete</a:t>
            </a:r>
            <a:r>
              <a:rPr lang="en-US" altLang="en-US"/>
              <a:t>.</a:t>
            </a:r>
          </a:p>
          <a:p>
            <a:pPr lvl="1" algn="l">
              <a:buFont typeface="Arial" charset="0"/>
              <a:buChar char="•"/>
            </a:pPr>
            <a:r>
              <a:rPr lang="en-US" altLang="en-US"/>
              <a:t>This </a:t>
            </a:r>
            <a:r>
              <a:rPr lang="en-US" altLang="en-US">
                <a:sym typeface="Symbol" pitchFamily="18" charset="2"/>
              </a:rPr>
              <a:t></a:t>
            </a:r>
            <a:r>
              <a:rPr lang="en-US" altLang="en-US"/>
              <a:t> </a:t>
            </a:r>
            <a:r>
              <a:rPr lang="en-US" altLang="en-US">
                <a:solidFill>
                  <a:srgbClr val="FF00FF"/>
                </a:solidFill>
              </a:rPr>
              <a:t>Acceptability</a:t>
            </a:r>
          </a:p>
          <a:p>
            <a:pPr lvl="1" algn="l">
              <a:buFont typeface="Arial" charset="0"/>
              <a:buChar char="•"/>
            </a:pPr>
            <a:r>
              <a:rPr lang="en-US" altLang="en-US" i="1">
                <a:solidFill>
                  <a:schemeClr val="accent2"/>
                </a:solidFill>
                <a:sym typeface="Symbol" pitchFamily="18" charset="2"/>
              </a:rPr>
              <a:t></a:t>
            </a:r>
            <a:r>
              <a:rPr lang="en-US" altLang="en-US" i="1">
                <a:solidFill>
                  <a:schemeClr val="accent2"/>
                </a:solidFill>
              </a:rPr>
              <a:t>P </a:t>
            </a:r>
            <a:r>
              <a:rPr lang="en-US" altLang="en-US">
                <a:sym typeface="Symbol" pitchFamily="18" charset="2"/>
              </a:rPr>
              <a:t></a:t>
            </a:r>
            <a:r>
              <a:rPr lang="en-US" altLang="en-US"/>
              <a:t> </a:t>
            </a:r>
            <a:r>
              <a:rPr lang="en-US" altLang="en-US">
                <a:solidFill>
                  <a:srgbClr val="FF00FF"/>
                </a:solidFill>
              </a:rPr>
              <a:t>Acceptability, </a:t>
            </a:r>
          </a:p>
        </p:txBody>
      </p:sp>
      <p:sp>
        <p:nvSpPr>
          <p:cNvPr id="141322" name="Rectangle 13"/>
          <p:cNvSpPr>
            <a:spLocks noChangeArrowheads="1"/>
          </p:cNvSpPr>
          <p:nvPr/>
        </p:nvSpPr>
        <p:spPr bwMode="auto">
          <a:xfrm>
            <a:off x="971550" y="5430838"/>
            <a:ext cx="784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None/>
            </a:pPr>
            <a:r>
              <a:rPr lang="en-US" altLang="en-US"/>
              <a:t>We proved</a:t>
            </a:r>
            <a:r>
              <a:rPr lang="en-US" altLang="en-US" i="1">
                <a:solidFill>
                  <a:schemeClr val="accent2"/>
                </a:solidFill>
              </a:rPr>
              <a:t> P </a:t>
            </a:r>
            <a:r>
              <a:rPr lang="en-US" altLang="en-US" i="1">
                <a:solidFill>
                  <a:schemeClr val="accent2"/>
                </a:solidFill>
                <a:cs typeface="Times New Roman" pitchFamily="18" charset="0"/>
              </a:rPr>
              <a:t>≤</a:t>
            </a:r>
            <a:r>
              <a:rPr lang="en-US" altLang="en-US" i="1" baseline="-25000">
                <a:solidFill>
                  <a:schemeClr val="accent2"/>
                </a:solidFill>
                <a:cs typeface="Times New Roman" pitchFamily="18" charset="0"/>
              </a:rPr>
              <a:t>comp</a:t>
            </a:r>
            <a:r>
              <a:rPr lang="en-US" altLang="en-US" i="1">
                <a:solidFill>
                  <a:schemeClr val="accent2"/>
                </a:solidFill>
                <a:cs typeface="Times New Roman" pitchFamily="18" charset="0"/>
              </a:rPr>
              <a:t> </a:t>
            </a:r>
            <a:r>
              <a:rPr lang="en-US" altLang="en-US" i="1">
                <a:solidFill>
                  <a:schemeClr val="accent2"/>
                </a:solidFill>
              </a:rPr>
              <a:t>Halting</a:t>
            </a:r>
            <a:r>
              <a:rPr lang="en-US" altLang="en-US"/>
              <a:t> </a:t>
            </a:r>
            <a:r>
              <a:rPr lang="en-US" altLang="en-US" i="1">
                <a:solidFill>
                  <a:schemeClr val="accent2"/>
                </a:solidFill>
              </a:rPr>
              <a:t>≤</a:t>
            </a:r>
            <a:r>
              <a:rPr lang="en-US" altLang="en-US" i="1" baseline="-25000">
                <a:solidFill>
                  <a:schemeClr val="accent2"/>
                </a:solidFill>
              </a:rPr>
              <a:t>comp</a:t>
            </a:r>
            <a:r>
              <a:rPr lang="en-US" altLang="en-US" i="1">
                <a:solidFill>
                  <a:schemeClr val="accent2"/>
                </a:solidFill>
              </a:rPr>
              <a:t> This problem</a:t>
            </a:r>
            <a:r>
              <a:rPr lang="en-US" altLang="en-US"/>
              <a:t> </a:t>
            </a:r>
          </a:p>
        </p:txBody>
      </p:sp>
      <p:sp>
        <p:nvSpPr>
          <p:cNvPr id="13" name="Text Box 6"/>
          <p:cNvSpPr txBox="1">
            <a:spLocks noChangeArrowheads="1"/>
          </p:cNvSpPr>
          <p:nvPr/>
        </p:nvSpPr>
        <p:spPr bwMode="auto">
          <a:xfrm>
            <a:off x="4945063" y="5991225"/>
            <a:ext cx="4090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{&lt;M&gt; | L(M) is regular}</a:t>
            </a:r>
          </a:p>
          <a:p>
            <a:pPr algn="l"/>
            <a:r>
              <a:rPr lang="en-US" altLang="en-US" sz="2400"/>
              <a:t>{&lt;M,M'&gt; | </a:t>
            </a:r>
            <a:r>
              <a:rPr lang="en-US" altLang="en-US" sz="2400">
                <a:sym typeface="Symbol" pitchFamily="18" charset="2"/>
              </a:rPr>
              <a:t>I </a:t>
            </a:r>
            <a:r>
              <a:rPr lang="en-US" altLang="en-US" sz="2400"/>
              <a:t>M(I)=M'(I)}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1321">
                                            <p:txEl>
                                              <p:pRg st="2" end="2"/>
                                            </p:txEl>
                                          </p:spTgt>
                                        </p:tgtEl>
                                        <p:attrNameLst>
                                          <p:attrName>style.visibility</p:attrName>
                                        </p:attrNameLst>
                                      </p:cBhvr>
                                      <p:to>
                                        <p:strVal val="visible"/>
                                      </p:to>
                                    </p:set>
                                    <p:anim calcmode="lin" valueType="num">
                                      <p:cBhvr additive="base">
                                        <p:cTn id="13" dur="500" fill="hold"/>
                                        <p:tgtEl>
                                          <p:spTgt spid="14132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1322">
                                            <p:txEl>
                                              <p:pRg st="0" end="0"/>
                                            </p:txEl>
                                          </p:spTgt>
                                        </p:tgtEl>
                                        <p:attrNameLst>
                                          <p:attrName>style.visibility</p:attrName>
                                        </p:attrNameLst>
                                      </p:cBhvr>
                                      <p:to>
                                        <p:strVal val="visible"/>
                                      </p:to>
                                    </p:set>
                                    <p:anim calcmode="lin" valueType="num">
                                      <p:cBhvr additive="base">
                                        <p:cTn id="19" dur="500" fill="hold"/>
                                        <p:tgtEl>
                                          <p:spTgt spid="1413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1321">
                                            <p:txEl>
                                              <p:pRg st="1" end="1"/>
                                            </p:txEl>
                                          </p:spTgt>
                                        </p:tgtEl>
                                        <p:attrNameLst>
                                          <p:attrName>style.visibility</p:attrName>
                                        </p:attrNameLst>
                                      </p:cBhvr>
                                      <p:to>
                                        <p:strVal val="visible"/>
                                      </p:to>
                                    </p:set>
                                    <p:anim calcmode="lin" valueType="num">
                                      <p:cBhvr additive="base">
                                        <p:cTn id="25" dur="500" fill="hold"/>
                                        <p:tgtEl>
                                          <p:spTgt spid="14132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13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41321">
                                            <p:txEl>
                                              <p:pRg st="0" end="0"/>
                                            </p:txEl>
                                          </p:spTgt>
                                        </p:tgtEl>
                                        <p:attrNameLst>
                                          <p:attrName>style.visibility</p:attrName>
                                        </p:attrNameLst>
                                      </p:cBhvr>
                                      <p:to>
                                        <p:strVal val="visible"/>
                                      </p:to>
                                    </p:set>
                                    <p:anim calcmode="lin" valueType="num">
                                      <p:cBhvr additive="base">
                                        <p:cTn id="31" dur="500" fill="hold"/>
                                        <p:tgtEl>
                                          <p:spTgt spid="14132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13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1" nodeType="clickEffect">
                                  <p:stCondLst>
                                    <p:cond delay="0"/>
                                  </p:stCondLst>
                                  <p:childTnLst>
                                    <p:animMotion origin="layout" path="M 2.77778E-7 4.07407E-6 L -0.28802 -0.89028 " pathEditMode="relative" rAng="0" ptsTypes="AA">
                                      <p:cBhvr>
                                        <p:cTn id="36" dur="1000" fill="hold"/>
                                        <p:tgtEl>
                                          <p:spTgt spid="13"/>
                                        </p:tgtEl>
                                        <p:attrNameLst>
                                          <p:attrName>ppt_x</p:attrName>
                                          <p:attrName>ppt_y</p:attrName>
                                        </p:attrNameLst>
                                      </p:cBhvr>
                                      <p:rCtr x="-14410" y="-4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grpSp>
        <p:nvGrpSpPr>
          <p:cNvPr id="7171" name="Group 1"/>
          <p:cNvGrpSpPr>
            <a:grpSpLocks/>
          </p:cNvGrpSpPr>
          <p:nvPr/>
        </p:nvGrpSpPr>
        <p:grpSpPr bwMode="auto">
          <a:xfrm>
            <a:off x="6175375" y="333375"/>
            <a:ext cx="2357438" cy="2735263"/>
            <a:chOff x="1192368" y="3789040"/>
            <a:chExt cx="2357281" cy="2736304"/>
          </a:xfrm>
        </p:grpSpPr>
        <p:sp>
          <p:nvSpPr>
            <p:cNvPr id="7212" name="Rectangle 19"/>
            <p:cNvSpPr>
              <a:spLocks noChangeArrowheads="1"/>
            </p:cNvSpPr>
            <p:nvPr/>
          </p:nvSpPr>
          <p:spPr bwMode="auto">
            <a:xfrm>
              <a:off x="1192368" y="3789040"/>
              <a:ext cx="1208008"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harder</a:t>
              </a:r>
              <a:endParaRPr lang="en-US" altLang="en-US" sz="2400" i="1" baseline="30000">
                <a:solidFill>
                  <a:srgbClr val="FFC000"/>
                </a:solidFill>
                <a:sym typeface="Wingdings" pitchFamily="2" charset="2"/>
              </a:endParaRPr>
            </a:p>
          </p:txBody>
        </p:sp>
        <p:sp>
          <p:nvSpPr>
            <p:cNvPr id="7213"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7214" name="Oval 40"/>
            <p:cNvSpPr>
              <a:spLocks noChangeArrowheads="1"/>
            </p:cNvSpPr>
            <p:nvPr/>
          </p:nvSpPr>
          <p:spPr bwMode="auto">
            <a:xfrm>
              <a:off x="1814627" y="4668850"/>
              <a:ext cx="1433418"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7215" name="Rectangle 19"/>
            <p:cNvSpPr>
              <a:spLocks noChangeArrowheads="1"/>
            </p:cNvSpPr>
            <p:nvPr/>
          </p:nvSpPr>
          <p:spPr bwMode="auto">
            <a:xfrm>
              <a:off x="1979716" y="5075404"/>
              <a:ext cx="1309601" cy="37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harder </a:t>
              </a:r>
              <a:r>
                <a:rPr lang="en-US" altLang="en-US" sz="1800" i="1" baseline="-25000">
                  <a:solidFill>
                    <a:srgbClr val="FFC000"/>
                  </a:solidFill>
                  <a:sym typeface="Wingdings" pitchFamily="2" charset="2"/>
                </a:rPr>
                <a:t>yes</a:t>
              </a:r>
            </a:p>
          </p:txBody>
        </p:sp>
        <p:sp>
          <p:nvSpPr>
            <p:cNvPr id="7216" name="Rectangle 43"/>
            <p:cNvSpPr>
              <a:spLocks noChangeArrowheads="1"/>
            </p:cNvSpPr>
            <p:nvPr/>
          </p:nvSpPr>
          <p:spPr bwMode="auto">
            <a:xfrm>
              <a:off x="1547944" y="4263884"/>
              <a:ext cx="1019107"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harder</a:t>
              </a:r>
              <a:endParaRPr lang="en-CA" altLang="en-US" sz="2400"/>
            </a:p>
          </p:txBody>
        </p:sp>
        <p:sp>
          <p:nvSpPr>
            <p:cNvPr id="7217" name="Rectangle 19"/>
            <p:cNvSpPr>
              <a:spLocks noChangeArrowheads="1"/>
            </p:cNvSpPr>
            <p:nvPr/>
          </p:nvSpPr>
          <p:spPr bwMode="auto">
            <a:xfrm>
              <a:off x="1940031" y="6071146"/>
              <a:ext cx="1309600"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harder </a:t>
              </a:r>
              <a:r>
                <a:rPr lang="en-US" altLang="en-US" sz="1800" i="1" baseline="-25000">
                  <a:solidFill>
                    <a:srgbClr val="FFC000"/>
                  </a:solidFill>
                  <a:sym typeface="Wingdings" pitchFamily="2" charset="2"/>
                </a:rPr>
                <a:t>no</a:t>
              </a:r>
            </a:p>
          </p:txBody>
        </p:sp>
      </p:grpSp>
      <p:grpSp>
        <p:nvGrpSpPr>
          <p:cNvPr id="7172" name="Group 46"/>
          <p:cNvGrpSpPr>
            <a:grpSpLocks/>
          </p:cNvGrpSpPr>
          <p:nvPr/>
        </p:nvGrpSpPr>
        <p:grpSpPr bwMode="auto">
          <a:xfrm>
            <a:off x="468313" y="188913"/>
            <a:ext cx="2355850" cy="2735262"/>
            <a:chOff x="1192368" y="3789040"/>
            <a:chExt cx="2357281" cy="2736304"/>
          </a:xfrm>
        </p:grpSpPr>
        <p:sp>
          <p:nvSpPr>
            <p:cNvPr id="7206" name="Rectangle 19"/>
            <p:cNvSpPr>
              <a:spLocks noChangeArrowheads="1"/>
            </p:cNvSpPr>
            <p:nvPr/>
          </p:nvSpPr>
          <p:spPr bwMode="auto">
            <a:xfrm>
              <a:off x="1192368" y="3789040"/>
              <a:ext cx="1159579"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easier</a:t>
              </a:r>
              <a:endParaRPr lang="en-US" altLang="en-US" sz="2400" i="1" baseline="30000">
                <a:solidFill>
                  <a:srgbClr val="FFC000"/>
                </a:solidFill>
                <a:sym typeface="Wingdings" pitchFamily="2" charset="2"/>
              </a:endParaRPr>
            </a:p>
          </p:txBody>
        </p:sp>
        <p:sp>
          <p:nvSpPr>
            <p:cNvPr id="7207"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7208" name="Oval 49"/>
            <p:cNvSpPr>
              <a:spLocks noChangeArrowheads="1"/>
            </p:cNvSpPr>
            <p:nvPr/>
          </p:nvSpPr>
          <p:spPr bwMode="auto">
            <a:xfrm>
              <a:off x="1813457" y="4668850"/>
              <a:ext cx="1434384"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7209" name="Rectangle 19"/>
            <p:cNvSpPr>
              <a:spLocks noChangeArrowheads="1"/>
            </p:cNvSpPr>
            <p:nvPr/>
          </p:nvSpPr>
          <p:spPr bwMode="auto">
            <a:xfrm>
              <a:off x="1980246" y="5075405"/>
              <a:ext cx="1310483"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easier</a:t>
              </a:r>
              <a:r>
                <a:rPr lang="en-US" altLang="en-US" sz="1800" i="1" baseline="-25000">
                  <a:solidFill>
                    <a:srgbClr val="FFC000"/>
                  </a:solidFill>
                </a:rPr>
                <a:t> </a:t>
              </a:r>
              <a:r>
                <a:rPr lang="en-US" altLang="en-US" sz="1800" i="1" baseline="-25000">
                  <a:solidFill>
                    <a:srgbClr val="FFC000"/>
                  </a:solidFill>
                  <a:sym typeface="Wingdings" pitchFamily="2" charset="2"/>
                </a:rPr>
                <a:t>yes</a:t>
              </a:r>
            </a:p>
          </p:txBody>
        </p:sp>
        <p:sp>
          <p:nvSpPr>
            <p:cNvPr id="7210" name="Rectangle 51"/>
            <p:cNvSpPr>
              <a:spLocks noChangeArrowheads="1"/>
            </p:cNvSpPr>
            <p:nvPr/>
          </p:nvSpPr>
          <p:spPr bwMode="auto">
            <a:xfrm>
              <a:off x="1548184" y="4263883"/>
              <a:ext cx="1018205"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easier</a:t>
              </a:r>
              <a:endParaRPr lang="en-CA" altLang="en-US" sz="2400"/>
            </a:p>
          </p:txBody>
        </p:sp>
        <p:sp>
          <p:nvSpPr>
            <p:cNvPr id="7211" name="Rectangle 19"/>
            <p:cNvSpPr>
              <a:spLocks noChangeArrowheads="1"/>
            </p:cNvSpPr>
            <p:nvPr/>
          </p:nvSpPr>
          <p:spPr bwMode="auto">
            <a:xfrm>
              <a:off x="1938946" y="6071146"/>
              <a:ext cx="1310483"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easier</a:t>
              </a:r>
              <a:r>
                <a:rPr lang="en-US" altLang="en-US" sz="1800" i="1" baseline="-25000">
                  <a:solidFill>
                    <a:srgbClr val="FFC000"/>
                  </a:solidFill>
                </a:rPr>
                <a:t> </a:t>
              </a:r>
              <a:r>
                <a:rPr lang="en-US" altLang="en-US" sz="1800" i="1" baseline="-25000">
                  <a:solidFill>
                    <a:srgbClr val="FFC000"/>
                  </a:solidFill>
                  <a:sym typeface="Wingdings" pitchFamily="2" charset="2"/>
                </a:rPr>
                <a:t>no</a:t>
              </a:r>
            </a:p>
          </p:txBody>
        </p:sp>
      </p:grpSp>
      <p:grpSp>
        <p:nvGrpSpPr>
          <p:cNvPr id="7173" name="Group 5"/>
          <p:cNvGrpSpPr>
            <a:grpSpLocks/>
          </p:cNvGrpSpPr>
          <p:nvPr/>
        </p:nvGrpSpPr>
        <p:grpSpPr bwMode="auto">
          <a:xfrm>
            <a:off x="107950" y="4679950"/>
            <a:ext cx="1447800" cy="2133600"/>
            <a:chOff x="2013" y="2206"/>
            <a:chExt cx="679" cy="1010"/>
          </a:xfrm>
        </p:grpSpPr>
        <p:sp>
          <p:nvSpPr>
            <p:cNvPr id="7191"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92" name="Group 7"/>
            <p:cNvGrpSpPr>
              <a:grpSpLocks/>
            </p:cNvGrpSpPr>
            <p:nvPr/>
          </p:nvGrpSpPr>
          <p:grpSpPr bwMode="auto">
            <a:xfrm>
              <a:off x="2013" y="2206"/>
              <a:ext cx="339" cy="1010"/>
              <a:chOff x="240" y="2880"/>
              <a:chExt cx="339" cy="1010"/>
            </a:xfrm>
          </p:grpSpPr>
          <p:sp>
            <p:nvSpPr>
              <p:cNvPr id="7193"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7201"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7202"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7203"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7204"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7205"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sp>
        <p:nvSpPr>
          <p:cNvPr id="70" name="AutoShape 38"/>
          <p:cNvSpPr>
            <a:spLocks noChangeArrowheads="1"/>
          </p:cNvSpPr>
          <p:nvPr/>
        </p:nvSpPr>
        <p:spPr bwMode="auto">
          <a:xfrm>
            <a:off x="2111375" y="5583238"/>
            <a:ext cx="6121400" cy="719137"/>
          </a:xfrm>
          <a:prstGeom prst="wedgeRoundRectCallout">
            <a:avLst>
              <a:gd name="adj1" fmla="val -56977"/>
              <a:gd name="adj2" fmla="val -42736"/>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r>
              <a:rPr lang="en-US" altLang="en-US" sz="2400">
                <a:latin typeface="Times New Roman" pitchFamily="18" charset="0"/>
                <a:cs typeface="Times New Roman" pitchFamily="18" charset="0"/>
              </a:rPr>
              <a:t>We want machines that decide/accept them.</a:t>
            </a:r>
          </a:p>
        </p:txBody>
      </p:sp>
      <p:grpSp>
        <p:nvGrpSpPr>
          <p:cNvPr id="5" name="Group 4"/>
          <p:cNvGrpSpPr>
            <a:grpSpLocks/>
          </p:cNvGrpSpPr>
          <p:nvPr/>
        </p:nvGrpSpPr>
        <p:grpSpPr bwMode="auto">
          <a:xfrm>
            <a:off x="5003800" y="3427413"/>
            <a:ext cx="4392613" cy="1157287"/>
            <a:chOff x="5004048" y="3427829"/>
            <a:chExt cx="4392488" cy="1156534"/>
          </a:xfrm>
        </p:grpSpPr>
        <p:grpSp>
          <p:nvGrpSpPr>
            <p:cNvPr id="7184" name="Group 2"/>
            <p:cNvGrpSpPr>
              <a:grpSpLocks/>
            </p:cNvGrpSpPr>
            <p:nvPr/>
          </p:nvGrpSpPr>
          <p:grpSpPr bwMode="auto">
            <a:xfrm>
              <a:off x="6366415" y="3427829"/>
              <a:ext cx="959888" cy="1156534"/>
              <a:chOff x="6357480" y="3212777"/>
              <a:chExt cx="1194641" cy="1707338"/>
            </a:xfrm>
          </p:grpSpPr>
          <p:pic>
            <p:nvPicPr>
              <p:cNvPr id="7189" name="Picture 35" descr="C:\15299\lecture14\Z31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7480" y="3212777"/>
                <a:ext cx="1194641" cy="1297614"/>
              </a:xfrm>
              <a:prstGeom prst="rect">
                <a:avLst/>
              </a:prstGeom>
              <a:solidFill>
                <a:schemeClr val="bg2"/>
              </a:solidFill>
              <a:ln w="9525">
                <a:solidFill>
                  <a:schemeClr val="tx1"/>
                </a:solidFill>
                <a:miter lim="800000"/>
                <a:headEnd/>
                <a:tailEnd/>
              </a:ln>
            </p:spPr>
          </p:pic>
          <p:sp>
            <p:nvSpPr>
              <p:cNvPr id="7190" name="Text Box 4"/>
              <p:cNvSpPr txBox="1">
                <a:spLocks noChangeArrowheads="1"/>
              </p:cNvSpPr>
              <p:nvPr/>
            </p:nvSpPr>
            <p:spPr bwMode="auto">
              <a:xfrm>
                <a:off x="6357068" y="4510261"/>
                <a:ext cx="1195292" cy="409854"/>
              </a:xfrm>
              <a:prstGeom prst="rect">
                <a:avLst/>
              </a:prstGeom>
              <a:solidFill>
                <a:schemeClr val="bg2"/>
              </a:solidFill>
              <a:ln w="12700" cap="sq">
                <a:solidFill>
                  <a:schemeClr val="tx1"/>
                </a:solidFill>
                <a:miter lim="800000"/>
                <a:headEnd type="none" w="sm" len="sm"/>
                <a:tailEnd type="none" w="sm" len="sm"/>
              </a:ln>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accent2"/>
                    </a:solidFill>
                  </a:rPr>
                  <a:t>Alg</a:t>
                </a:r>
                <a:r>
                  <a:rPr lang="en-US" altLang="en-US" sz="1800" baseline="-25000">
                    <a:solidFill>
                      <a:schemeClr val="accent2"/>
                    </a:solidFill>
                  </a:rPr>
                  <a:t>harder</a:t>
                </a:r>
                <a:endParaRPr lang="en-US" altLang="en-US" sz="1800">
                  <a:solidFill>
                    <a:schemeClr val="accent2"/>
                  </a:solidFill>
                </a:endParaRPr>
              </a:p>
            </p:txBody>
          </p:sp>
        </p:grpSp>
        <p:cxnSp>
          <p:nvCxnSpPr>
            <p:cNvPr id="7185" name="Straight Arrow Connector 42"/>
            <p:cNvCxnSpPr>
              <a:cxnSpLocks noChangeShapeType="1"/>
            </p:cNvCxnSpPr>
            <p:nvPr/>
          </p:nvCxnSpPr>
          <p:spPr bwMode="auto">
            <a:xfrm>
              <a:off x="7398311"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186" name="Straight Arrow Connector 45"/>
            <p:cNvCxnSpPr>
              <a:cxnSpLocks noChangeShapeType="1"/>
            </p:cNvCxnSpPr>
            <p:nvPr/>
          </p:nvCxnSpPr>
          <p:spPr bwMode="auto">
            <a:xfrm>
              <a:off x="5886143"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187" name="Rectangle 70"/>
            <p:cNvSpPr>
              <a:spLocks noChangeArrowheads="1"/>
            </p:cNvSpPr>
            <p:nvPr/>
          </p:nvSpPr>
          <p:spPr bwMode="auto">
            <a:xfrm>
              <a:off x="7572550" y="3789543"/>
              <a:ext cx="1823986" cy="39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baseline="-25000">
                  <a:solidFill>
                    <a:schemeClr val="accent2"/>
                  </a:solidFill>
                </a:rPr>
                <a:t>harder</a:t>
              </a:r>
              <a:r>
                <a:rPr lang="en-US" altLang="en-US" sz="2000" i="1">
                  <a:solidFill>
                    <a:schemeClr val="accent2"/>
                  </a:solidFill>
                  <a:sym typeface="Wingdings" pitchFamily="2" charset="2"/>
                </a:rPr>
                <a:t>(I</a:t>
              </a:r>
              <a:r>
                <a:rPr lang="en-US" altLang="en-US" sz="2000" baseline="-25000">
                  <a:solidFill>
                    <a:schemeClr val="accent2"/>
                  </a:solidFill>
                </a:rPr>
                <a:t>harder</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7188" name="Rectangle 71"/>
            <p:cNvSpPr>
              <a:spLocks noChangeArrowheads="1"/>
            </p:cNvSpPr>
            <p:nvPr/>
          </p:nvSpPr>
          <p:spPr bwMode="auto">
            <a:xfrm>
              <a:off x="5004048" y="3805408"/>
              <a:ext cx="977872" cy="40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baseline="-25000">
                  <a:solidFill>
                    <a:schemeClr val="accent2"/>
                  </a:solidFill>
                </a:rPr>
                <a:t>harder</a:t>
              </a:r>
              <a:endParaRPr lang="en-US" altLang="en-US" sz="2000" i="1" baseline="30000">
                <a:solidFill>
                  <a:schemeClr val="accent2"/>
                </a:solidFill>
                <a:sym typeface="Wingdings" pitchFamily="2" charset="2"/>
              </a:endParaRPr>
            </a:p>
          </p:txBody>
        </p:sp>
      </p:grpSp>
      <p:grpSp>
        <p:nvGrpSpPr>
          <p:cNvPr id="6" name="Group 5"/>
          <p:cNvGrpSpPr>
            <a:grpSpLocks/>
          </p:cNvGrpSpPr>
          <p:nvPr/>
        </p:nvGrpSpPr>
        <p:grpSpPr bwMode="auto">
          <a:xfrm>
            <a:off x="-180975" y="3427413"/>
            <a:ext cx="5122863" cy="1157287"/>
            <a:chOff x="-180528" y="3427829"/>
            <a:chExt cx="5122079" cy="1156534"/>
          </a:xfrm>
        </p:grpSpPr>
        <p:cxnSp>
          <p:nvCxnSpPr>
            <p:cNvPr id="7177" name="Straight Arrow Connector 76"/>
            <p:cNvCxnSpPr>
              <a:cxnSpLocks noChangeShapeType="1"/>
            </p:cNvCxnSpPr>
            <p:nvPr/>
          </p:nvCxnSpPr>
          <p:spPr bwMode="auto">
            <a:xfrm>
              <a:off x="2313626"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178" name="Straight Arrow Connector 77"/>
            <p:cNvCxnSpPr>
              <a:cxnSpLocks noChangeShapeType="1"/>
            </p:cNvCxnSpPr>
            <p:nvPr/>
          </p:nvCxnSpPr>
          <p:spPr bwMode="auto">
            <a:xfrm>
              <a:off x="740856"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179" name="Rectangle 78"/>
            <p:cNvSpPr>
              <a:spLocks noChangeArrowheads="1"/>
            </p:cNvSpPr>
            <p:nvPr/>
          </p:nvSpPr>
          <p:spPr bwMode="auto">
            <a:xfrm>
              <a:off x="2516222" y="3805408"/>
              <a:ext cx="2425329" cy="40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baseline="-25000">
                  <a:solidFill>
                    <a:schemeClr val="accent2"/>
                  </a:solidFill>
                </a:rPr>
                <a:t>easier</a:t>
              </a:r>
              <a:r>
                <a:rPr lang="en-US" altLang="en-US" sz="2000" i="1">
                  <a:solidFill>
                    <a:schemeClr val="accent2"/>
                  </a:solidFill>
                  <a:sym typeface="Wingdings" pitchFamily="2" charset="2"/>
                </a:rPr>
                <a:t>(I</a:t>
              </a:r>
              <a:r>
                <a:rPr lang="en-US" altLang="en-US" sz="2000" baseline="-25000">
                  <a:solidFill>
                    <a:schemeClr val="accent2"/>
                  </a:solidFill>
                </a:rPr>
                <a:t>easier</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7180" name="Rectangle 79"/>
            <p:cNvSpPr>
              <a:spLocks noChangeArrowheads="1"/>
            </p:cNvSpPr>
            <p:nvPr/>
          </p:nvSpPr>
          <p:spPr bwMode="auto">
            <a:xfrm>
              <a:off x="-180528" y="3824446"/>
              <a:ext cx="1038066" cy="3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baseline="-25000">
                  <a:solidFill>
                    <a:schemeClr val="accent2"/>
                  </a:solidFill>
                </a:rPr>
                <a:t>easier</a:t>
              </a:r>
              <a:endParaRPr lang="en-US" altLang="en-US" sz="2000" i="1" baseline="30000">
                <a:solidFill>
                  <a:schemeClr val="accent2"/>
                </a:solidFill>
                <a:sym typeface="Wingdings" pitchFamily="2" charset="2"/>
              </a:endParaRPr>
            </a:p>
          </p:txBody>
        </p:sp>
        <p:grpSp>
          <p:nvGrpSpPr>
            <p:cNvPr id="7181" name="Group 83"/>
            <p:cNvGrpSpPr>
              <a:grpSpLocks/>
            </p:cNvGrpSpPr>
            <p:nvPr/>
          </p:nvGrpSpPr>
          <p:grpSpPr bwMode="auto">
            <a:xfrm>
              <a:off x="1187624" y="3427829"/>
              <a:ext cx="959888" cy="1156534"/>
              <a:chOff x="6357480" y="3212777"/>
              <a:chExt cx="1194641" cy="1707338"/>
            </a:xfrm>
          </p:grpSpPr>
          <p:pic>
            <p:nvPicPr>
              <p:cNvPr id="7182" name="Picture 84" descr="C:\15299\lecture14\Z31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7480" y="3212777"/>
                <a:ext cx="1194641" cy="1297614"/>
              </a:xfrm>
              <a:prstGeom prst="rect">
                <a:avLst/>
              </a:prstGeom>
              <a:solidFill>
                <a:schemeClr val="bg2"/>
              </a:solidFill>
              <a:ln w="9525">
                <a:solidFill>
                  <a:schemeClr val="tx1"/>
                </a:solidFill>
                <a:miter lim="800000"/>
                <a:headEnd/>
                <a:tailEnd/>
              </a:ln>
            </p:spPr>
          </p:pic>
          <p:sp>
            <p:nvSpPr>
              <p:cNvPr id="7183" name="Text Box 4"/>
              <p:cNvSpPr txBox="1">
                <a:spLocks noChangeArrowheads="1"/>
              </p:cNvSpPr>
              <p:nvPr/>
            </p:nvSpPr>
            <p:spPr bwMode="auto">
              <a:xfrm>
                <a:off x="6357560" y="4510261"/>
                <a:ext cx="1195142" cy="409854"/>
              </a:xfrm>
              <a:prstGeom prst="rect">
                <a:avLst/>
              </a:prstGeom>
              <a:solidFill>
                <a:schemeClr val="bg2"/>
              </a:solidFill>
              <a:ln w="12700" cap="sq">
                <a:solidFill>
                  <a:schemeClr val="tx1"/>
                </a:solidFill>
                <a:miter lim="800000"/>
                <a:headEnd type="none" w="sm" len="sm"/>
                <a:tailEnd type="none" w="sm" len="sm"/>
              </a:ln>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accent2"/>
                    </a:solidFill>
                  </a:rPr>
                  <a:t>Alg</a:t>
                </a:r>
                <a:r>
                  <a:rPr lang="en-US" altLang="en-US" sz="1800" baseline="-25000">
                    <a:solidFill>
                      <a:schemeClr val="accent2"/>
                    </a:solidFill>
                  </a:rPr>
                  <a:t>easier</a:t>
                </a:r>
                <a:endParaRPr lang="en-US" altLang="en-US" sz="1800">
                  <a:solidFill>
                    <a:schemeClr val="accent2"/>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3"/>
          <p:cNvGrpSpPr>
            <a:grpSpLocks/>
          </p:cNvGrpSpPr>
          <p:nvPr/>
        </p:nvGrpSpPr>
        <p:grpSpPr bwMode="auto">
          <a:xfrm flipH="1">
            <a:off x="7483475" y="3119438"/>
            <a:ext cx="1660525" cy="3743325"/>
            <a:chOff x="864" y="465"/>
            <a:chExt cx="1046" cy="2358"/>
          </a:xfrm>
        </p:grpSpPr>
        <p:grpSp>
          <p:nvGrpSpPr>
            <p:cNvPr id="62469" name="Group 4"/>
            <p:cNvGrpSpPr>
              <a:grpSpLocks/>
            </p:cNvGrpSpPr>
            <p:nvPr/>
          </p:nvGrpSpPr>
          <p:grpSpPr bwMode="auto">
            <a:xfrm>
              <a:off x="864" y="465"/>
              <a:ext cx="1008" cy="2319"/>
              <a:chOff x="587" y="528"/>
              <a:chExt cx="1008" cy="2319"/>
            </a:xfrm>
          </p:grpSpPr>
          <p:grpSp>
            <p:nvGrpSpPr>
              <p:cNvPr id="62472" name="Group 5"/>
              <p:cNvGrpSpPr>
                <a:grpSpLocks/>
              </p:cNvGrpSpPr>
              <p:nvPr/>
            </p:nvGrpSpPr>
            <p:grpSpPr bwMode="auto">
              <a:xfrm>
                <a:off x="587" y="528"/>
                <a:ext cx="1008" cy="2319"/>
                <a:chOff x="587" y="528"/>
                <a:chExt cx="1008" cy="2319"/>
              </a:xfrm>
            </p:grpSpPr>
            <p:grpSp>
              <p:nvGrpSpPr>
                <p:cNvPr id="62474" name="Group 6"/>
                <p:cNvGrpSpPr>
                  <a:grpSpLocks/>
                </p:cNvGrpSpPr>
                <p:nvPr/>
              </p:nvGrpSpPr>
              <p:grpSpPr bwMode="auto">
                <a:xfrm>
                  <a:off x="587" y="528"/>
                  <a:ext cx="1008" cy="2319"/>
                  <a:chOff x="1151" y="1104"/>
                  <a:chExt cx="686" cy="1741"/>
                </a:xfrm>
              </p:grpSpPr>
              <p:sp>
                <p:nvSpPr>
                  <p:cNvPr id="62481" name="Freeform 7"/>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2" name="Freeform 8"/>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3" name="Freeform 9"/>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4" name="Freeform 10"/>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5" name="Freeform 11"/>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6" name="Freeform 12"/>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2487" name="Group 13"/>
                  <p:cNvGrpSpPr>
                    <a:grpSpLocks/>
                  </p:cNvGrpSpPr>
                  <p:nvPr/>
                </p:nvGrpSpPr>
                <p:grpSpPr bwMode="auto">
                  <a:xfrm flipH="1">
                    <a:off x="1212" y="1104"/>
                    <a:ext cx="277" cy="235"/>
                    <a:chOff x="1590" y="1104"/>
                    <a:chExt cx="277" cy="235"/>
                  </a:xfrm>
                </p:grpSpPr>
                <p:sp>
                  <p:nvSpPr>
                    <p:cNvPr id="62488" name="Freeform 14"/>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9" name="Freeform 15"/>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0" name="Freeform 16"/>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1" name="Freeform 17"/>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2475" name="Group 18"/>
                <p:cNvGrpSpPr>
                  <a:grpSpLocks/>
                </p:cNvGrpSpPr>
                <p:nvPr/>
              </p:nvGrpSpPr>
              <p:grpSpPr bwMode="auto">
                <a:xfrm rot="4286940" flipH="1">
                  <a:off x="1038" y="766"/>
                  <a:ext cx="141" cy="50"/>
                  <a:chOff x="4032" y="2817"/>
                  <a:chExt cx="417" cy="635"/>
                </a:xfrm>
              </p:grpSpPr>
              <p:sp>
                <p:nvSpPr>
                  <p:cNvPr id="62479" name="Oval 19"/>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2480" name="Oval 20"/>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62476" name="Group 21"/>
                <p:cNvGrpSpPr>
                  <a:grpSpLocks/>
                </p:cNvGrpSpPr>
                <p:nvPr/>
              </p:nvGrpSpPr>
              <p:grpSpPr bwMode="auto">
                <a:xfrm rot="4286940" flipH="1">
                  <a:off x="962" y="766"/>
                  <a:ext cx="141" cy="50"/>
                  <a:chOff x="4032" y="2817"/>
                  <a:chExt cx="417" cy="635"/>
                </a:xfrm>
              </p:grpSpPr>
              <p:sp>
                <p:nvSpPr>
                  <p:cNvPr id="62477" name="Oval 22"/>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2478" name="Oval 23"/>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sp>
            <p:nvSpPr>
              <p:cNvPr id="62473" name="Oval 24"/>
              <p:cNvSpPr>
                <a:spLocks noChangeArrowheads="1"/>
              </p:cNvSpPr>
              <p:nvPr/>
            </p:nvSpPr>
            <p:spPr bwMode="auto">
              <a:xfrm>
                <a:off x="1098" y="1008"/>
                <a:ext cx="198" cy="7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2400">
                  <a:latin typeface="Arial Rounded MT Bold" pitchFamily="34" charset="0"/>
                </a:endParaRPr>
              </a:p>
            </p:txBody>
          </p:sp>
        </p:grpSp>
        <p:sp>
          <p:nvSpPr>
            <p:cNvPr id="62470" name="Freeform 25"/>
            <p:cNvSpPr>
              <a:spLocks noChangeAspect="1"/>
            </p:cNvSpPr>
            <p:nvPr/>
          </p:nvSpPr>
          <p:spPr bwMode="auto">
            <a:xfrm>
              <a:off x="1153" y="2448"/>
              <a:ext cx="446" cy="375"/>
            </a:xfrm>
            <a:custGeom>
              <a:avLst/>
              <a:gdLst>
                <a:gd name="T0" fmla="*/ 194 w 446"/>
                <a:gd name="T1" fmla="*/ 93 h 375"/>
                <a:gd name="T2" fmla="*/ 183 w 446"/>
                <a:gd name="T3" fmla="*/ 57 h 375"/>
                <a:gd name="T4" fmla="*/ 164 w 446"/>
                <a:gd name="T5" fmla="*/ 22 h 375"/>
                <a:gd name="T6" fmla="*/ 131 w 446"/>
                <a:gd name="T7" fmla="*/ 0 h 375"/>
                <a:gd name="T8" fmla="*/ 93 w 446"/>
                <a:gd name="T9" fmla="*/ 0 h 375"/>
                <a:gd name="T10" fmla="*/ 54 w 446"/>
                <a:gd name="T11" fmla="*/ 13 h 375"/>
                <a:gd name="T12" fmla="*/ 2 w 446"/>
                <a:gd name="T13" fmla="*/ 57 h 375"/>
                <a:gd name="T14" fmla="*/ 0 w 446"/>
                <a:gd name="T15" fmla="*/ 79 h 375"/>
                <a:gd name="T16" fmla="*/ 16 w 446"/>
                <a:gd name="T17" fmla="*/ 115 h 375"/>
                <a:gd name="T18" fmla="*/ 68 w 446"/>
                <a:gd name="T19" fmla="*/ 159 h 375"/>
                <a:gd name="T20" fmla="*/ 68 w 446"/>
                <a:gd name="T21" fmla="*/ 177 h 375"/>
                <a:gd name="T22" fmla="*/ 46 w 446"/>
                <a:gd name="T23" fmla="*/ 203 h 375"/>
                <a:gd name="T24" fmla="*/ 49 w 446"/>
                <a:gd name="T25" fmla="*/ 225 h 375"/>
                <a:gd name="T26" fmla="*/ 63 w 446"/>
                <a:gd name="T27" fmla="*/ 234 h 375"/>
                <a:gd name="T28" fmla="*/ 80 w 446"/>
                <a:gd name="T29" fmla="*/ 243 h 375"/>
                <a:gd name="T30" fmla="*/ 80 w 446"/>
                <a:gd name="T31" fmla="*/ 265 h 375"/>
                <a:gd name="T32" fmla="*/ 52 w 446"/>
                <a:gd name="T33" fmla="*/ 305 h 375"/>
                <a:gd name="T34" fmla="*/ 54 w 446"/>
                <a:gd name="T35" fmla="*/ 322 h 375"/>
                <a:gd name="T36" fmla="*/ 82 w 446"/>
                <a:gd name="T37" fmla="*/ 344 h 375"/>
                <a:gd name="T38" fmla="*/ 123 w 446"/>
                <a:gd name="T39" fmla="*/ 327 h 375"/>
                <a:gd name="T40" fmla="*/ 142 w 446"/>
                <a:gd name="T41" fmla="*/ 331 h 375"/>
                <a:gd name="T42" fmla="*/ 189 w 446"/>
                <a:gd name="T43" fmla="*/ 340 h 375"/>
                <a:gd name="T44" fmla="*/ 232 w 446"/>
                <a:gd name="T45" fmla="*/ 366 h 375"/>
                <a:gd name="T46" fmla="*/ 259 w 446"/>
                <a:gd name="T47" fmla="*/ 375 h 375"/>
                <a:gd name="T48" fmla="*/ 355 w 446"/>
                <a:gd name="T49" fmla="*/ 356 h 375"/>
                <a:gd name="T50" fmla="*/ 446 w 446"/>
                <a:gd name="T51" fmla="*/ 273 h 375"/>
                <a:gd name="T52" fmla="*/ 408 w 446"/>
                <a:gd name="T53" fmla="*/ 349 h 375"/>
                <a:gd name="T54" fmla="*/ 325 w 446"/>
                <a:gd name="T55" fmla="*/ 364 h 375"/>
                <a:gd name="T56" fmla="*/ 431 w 446"/>
                <a:gd name="T57" fmla="*/ 303 h 375"/>
                <a:gd name="T58" fmla="*/ 393 w 446"/>
                <a:gd name="T59" fmla="*/ 273 h 375"/>
                <a:gd name="T60" fmla="*/ 281 w 446"/>
                <a:gd name="T61" fmla="*/ 260 h 375"/>
                <a:gd name="T62" fmla="*/ 197 w 446"/>
                <a:gd name="T63" fmla="*/ 247 h 375"/>
                <a:gd name="T64" fmla="*/ 153 w 446"/>
                <a:gd name="T65" fmla="*/ 238 h 375"/>
                <a:gd name="T66" fmla="*/ 161 w 446"/>
                <a:gd name="T67" fmla="*/ 221 h 375"/>
                <a:gd name="T68" fmla="*/ 186 w 446"/>
                <a:gd name="T69" fmla="*/ 199 h 375"/>
                <a:gd name="T70" fmla="*/ 180 w 446"/>
                <a:gd name="T71" fmla="*/ 172 h 375"/>
                <a:gd name="T72" fmla="*/ 156 w 446"/>
                <a:gd name="T73" fmla="*/ 146 h 375"/>
                <a:gd name="T74" fmla="*/ 156 w 446"/>
                <a:gd name="T75" fmla="*/ 124 h 375"/>
                <a:gd name="T76" fmla="*/ 169 w 446"/>
                <a:gd name="T77" fmla="*/ 75 h 375"/>
                <a:gd name="T78" fmla="*/ 147 w 446"/>
                <a:gd name="T79" fmla="*/ 16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1" name="Freeform 26"/>
            <p:cNvSpPr>
              <a:spLocks/>
            </p:cNvSpPr>
            <p:nvPr/>
          </p:nvSpPr>
          <p:spPr bwMode="auto">
            <a:xfrm>
              <a:off x="1440" y="2304"/>
              <a:ext cx="470" cy="320"/>
            </a:xfrm>
            <a:custGeom>
              <a:avLst/>
              <a:gdLst>
                <a:gd name="T0" fmla="*/ 88 w 470"/>
                <a:gd name="T1" fmla="*/ 0 h 320"/>
                <a:gd name="T2" fmla="*/ 48 w 470"/>
                <a:gd name="T3" fmla="*/ 9 h 320"/>
                <a:gd name="T4" fmla="*/ 13 w 470"/>
                <a:gd name="T5" fmla="*/ 77 h 320"/>
                <a:gd name="T6" fmla="*/ 0 w 470"/>
                <a:gd name="T7" fmla="*/ 133 h 320"/>
                <a:gd name="T8" fmla="*/ 8 w 470"/>
                <a:gd name="T9" fmla="*/ 133 h 320"/>
                <a:gd name="T10" fmla="*/ 19 w 470"/>
                <a:gd name="T11" fmla="*/ 124 h 320"/>
                <a:gd name="T12" fmla="*/ 31 w 470"/>
                <a:gd name="T13" fmla="*/ 133 h 320"/>
                <a:gd name="T14" fmla="*/ 25 w 470"/>
                <a:gd name="T15" fmla="*/ 152 h 320"/>
                <a:gd name="T16" fmla="*/ 17 w 470"/>
                <a:gd name="T17" fmla="*/ 181 h 320"/>
                <a:gd name="T18" fmla="*/ 23 w 470"/>
                <a:gd name="T19" fmla="*/ 206 h 320"/>
                <a:gd name="T20" fmla="*/ 35 w 470"/>
                <a:gd name="T21" fmla="*/ 200 h 320"/>
                <a:gd name="T22" fmla="*/ 40 w 470"/>
                <a:gd name="T23" fmla="*/ 220 h 320"/>
                <a:gd name="T24" fmla="*/ 35 w 470"/>
                <a:gd name="T25" fmla="*/ 253 h 320"/>
                <a:gd name="T26" fmla="*/ 40 w 470"/>
                <a:gd name="T27" fmla="*/ 301 h 320"/>
                <a:gd name="T28" fmla="*/ 48 w 470"/>
                <a:gd name="T29" fmla="*/ 320 h 320"/>
                <a:gd name="T30" fmla="*/ 65 w 470"/>
                <a:gd name="T31" fmla="*/ 320 h 320"/>
                <a:gd name="T32" fmla="*/ 88 w 470"/>
                <a:gd name="T33" fmla="*/ 306 h 320"/>
                <a:gd name="T34" fmla="*/ 103 w 470"/>
                <a:gd name="T35" fmla="*/ 301 h 320"/>
                <a:gd name="T36" fmla="*/ 111 w 470"/>
                <a:gd name="T37" fmla="*/ 291 h 320"/>
                <a:gd name="T38" fmla="*/ 132 w 470"/>
                <a:gd name="T39" fmla="*/ 282 h 320"/>
                <a:gd name="T40" fmla="*/ 178 w 470"/>
                <a:gd name="T41" fmla="*/ 291 h 320"/>
                <a:gd name="T42" fmla="*/ 195 w 470"/>
                <a:gd name="T43" fmla="*/ 301 h 320"/>
                <a:gd name="T44" fmla="*/ 204 w 470"/>
                <a:gd name="T45" fmla="*/ 277 h 320"/>
                <a:gd name="T46" fmla="*/ 394 w 470"/>
                <a:gd name="T47" fmla="*/ 264 h 320"/>
                <a:gd name="T48" fmla="*/ 470 w 470"/>
                <a:gd name="T49" fmla="*/ 219 h 320"/>
                <a:gd name="T50" fmla="*/ 341 w 470"/>
                <a:gd name="T51" fmla="*/ 205 h 320"/>
                <a:gd name="T52" fmla="*/ 265 w 470"/>
                <a:gd name="T53" fmla="*/ 205 h 320"/>
                <a:gd name="T54" fmla="*/ 197 w 470"/>
                <a:gd name="T55" fmla="*/ 205 h 320"/>
                <a:gd name="T56" fmla="*/ 181 w 470"/>
                <a:gd name="T57" fmla="*/ 177 h 320"/>
                <a:gd name="T58" fmla="*/ 135 w 470"/>
                <a:gd name="T59" fmla="*/ 177 h 320"/>
                <a:gd name="T60" fmla="*/ 120 w 470"/>
                <a:gd name="T61" fmla="*/ 172 h 320"/>
                <a:gd name="T62" fmla="*/ 101 w 470"/>
                <a:gd name="T63" fmla="*/ 162 h 320"/>
                <a:gd name="T64" fmla="*/ 94 w 470"/>
                <a:gd name="T65" fmla="*/ 143 h 320"/>
                <a:gd name="T66" fmla="*/ 97 w 470"/>
                <a:gd name="T67" fmla="*/ 124 h 320"/>
                <a:gd name="T68" fmla="*/ 93 w 470"/>
                <a:gd name="T69" fmla="*/ 106 h 320"/>
                <a:gd name="T70" fmla="*/ 84 w 470"/>
                <a:gd name="T71" fmla="*/ 91 h 320"/>
                <a:gd name="T72" fmla="*/ 90 w 470"/>
                <a:gd name="T73" fmla="*/ 67 h 320"/>
                <a:gd name="T74" fmla="*/ 107 w 470"/>
                <a:gd name="T75" fmla="*/ 52 h 320"/>
                <a:gd name="T76" fmla="*/ 105 w 470"/>
                <a:gd name="T77" fmla="*/ 29 h 320"/>
                <a:gd name="T78" fmla="*/ 88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467" name="Text Box 3"/>
          <p:cNvSpPr txBox="1">
            <a:spLocks noChangeArrowheads="1"/>
          </p:cNvSpPr>
          <p:nvPr/>
        </p:nvSpPr>
        <p:spPr bwMode="auto">
          <a:xfrm>
            <a:off x="2157413" y="115888"/>
            <a:ext cx="4849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Reductions for Undecidability</a:t>
            </a:r>
          </a:p>
        </p:txBody>
      </p:sp>
      <p:sp>
        <p:nvSpPr>
          <p:cNvPr id="62468" name="AutoShape 2"/>
          <p:cNvSpPr>
            <a:spLocks noChangeArrowheads="1"/>
          </p:cNvSpPr>
          <p:nvPr/>
        </p:nvSpPr>
        <p:spPr bwMode="auto">
          <a:xfrm>
            <a:off x="684213" y="1022350"/>
            <a:ext cx="6799262" cy="3414713"/>
          </a:xfrm>
          <a:prstGeom prst="wedgeRoundRectCallout">
            <a:avLst>
              <a:gd name="adj1" fmla="val 60051"/>
              <a:gd name="adj2" fmla="val 35852"/>
              <a:gd name="adj3" fmla="val 16667"/>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latin typeface="Arial Rounded MT Bold" pitchFamily="34" charset="0"/>
              </a:rPr>
              <a:t>Now that we have established that the Halting Problem </a:t>
            </a:r>
            <a:br>
              <a:rPr lang="en-US" altLang="en-US" sz="3200">
                <a:latin typeface="Arial Rounded MT Bold" pitchFamily="34" charset="0"/>
              </a:rPr>
            </a:br>
            <a:r>
              <a:rPr lang="en-US" altLang="en-US" sz="3200">
                <a:latin typeface="Arial Rounded MT Bold" pitchFamily="34" charset="0"/>
              </a:rPr>
              <a:t>and its friends are undecidable, we can use it for a jumping off point for more “natural” undecidability results.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15" name="TextBox 14"/>
          <p:cNvSpPr txBox="1">
            <a:spLocks noChangeArrowheads="1"/>
          </p:cNvSpPr>
          <p:nvPr/>
        </p:nvSpPr>
        <p:spPr bwMode="auto">
          <a:xfrm>
            <a:off x="395288" y="476250"/>
            <a:ext cx="6913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The input is a finite collection of dominoes</a:t>
            </a:r>
          </a:p>
        </p:txBody>
      </p:sp>
      <p:sp>
        <p:nvSpPr>
          <p:cNvPr id="64" name="TextBox 63"/>
          <p:cNvSpPr txBox="1">
            <a:spLocks noChangeArrowheads="1"/>
          </p:cNvSpPr>
          <p:nvPr/>
        </p:nvSpPr>
        <p:spPr bwMode="auto">
          <a:xfrm>
            <a:off x="323850" y="2041525"/>
            <a:ext cx="8064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A solution is a finite sequence of the dominoes </a:t>
            </a:r>
            <a:br>
              <a:rPr lang="en-CA" altLang="en-US"/>
            </a:br>
            <a:r>
              <a:rPr lang="en-CA" altLang="en-US"/>
              <a:t>  (with repeats)</a:t>
            </a:r>
          </a:p>
        </p:txBody>
      </p:sp>
      <p:grpSp>
        <p:nvGrpSpPr>
          <p:cNvPr id="2" name="Group 89"/>
          <p:cNvGrpSpPr>
            <a:grpSpLocks/>
          </p:cNvGrpSpPr>
          <p:nvPr/>
        </p:nvGrpSpPr>
        <p:grpSpPr bwMode="auto">
          <a:xfrm>
            <a:off x="1547813" y="2852738"/>
            <a:ext cx="3067050" cy="984250"/>
            <a:chOff x="2088722" y="3975391"/>
            <a:chExt cx="3066682" cy="983780"/>
          </a:xfrm>
        </p:grpSpPr>
        <p:grpSp>
          <p:nvGrpSpPr>
            <p:cNvPr id="63533" name="Group 20"/>
            <p:cNvGrpSpPr>
              <a:grpSpLocks/>
            </p:cNvGrpSpPr>
            <p:nvPr/>
          </p:nvGrpSpPr>
          <p:grpSpPr bwMode="auto">
            <a:xfrm>
              <a:off x="2651029" y="4005064"/>
              <a:ext cx="522900" cy="954107"/>
              <a:chOff x="2771800" y="3122965"/>
              <a:chExt cx="522900" cy="954107"/>
            </a:xfrm>
          </p:grpSpPr>
          <p:sp>
            <p:nvSpPr>
              <p:cNvPr id="63550" name="Rectangle 15"/>
              <p:cNvSpPr>
                <a:spLocks noChangeArrowheads="1"/>
              </p:cNvSpPr>
              <p:nvPr/>
            </p:nvSpPr>
            <p:spPr bwMode="auto">
              <a:xfrm>
                <a:off x="2782220" y="3122965"/>
                <a:ext cx="502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b</a:t>
                </a:r>
              </a:p>
              <a:p>
                <a:r>
                  <a:rPr lang="en-CA" altLang="en-US"/>
                  <a:t>ca</a:t>
                </a:r>
              </a:p>
            </p:txBody>
          </p:sp>
          <p:cxnSp>
            <p:nvCxnSpPr>
              <p:cNvPr id="63551" name="Straight Connector 1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552" name="Double Bracket 1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63534" name="Group 26"/>
            <p:cNvGrpSpPr>
              <a:grpSpLocks/>
            </p:cNvGrpSpPr>
            <p:nvPr/>
          </p:nvGrpSpPr>
          <p:grpSpPr bwMode="auto">
            <a:xfrm>
              <a:off x="2088722" y="4005064"/>
              <a:ext cx="522900" cy="954107"/>
              <a:chOff x="2771800" y="3122965"/>
              <a:chExt cx="522900" cy="954107"/>
            </a:xfrm>
          </p:grpSpPr>
          <p:sp>
            <p:nvSpPr>
              <p:cNvPr id="63547" name="Rectangle 27"/>
              <p:cNvSpPr>
                <a:spLocks noChangeArrowheads="1"/>
              </p:cNvSpPr>
              <p:nvPr/>
            </p:nvSpPr>
            <p:spPr bwMode="auto">
              <a:xfrm>
                <a:off x="2771800" y="3122965"/>
                <a:ext cx="522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a</a:t>
                </a:r>
              </a:p>
              <a:p>
                <a:r>
                  <a:rPr lang="en-CA" altLang="en-US"/>
                  <a:t>ab</a:t>
                </a:r>
              </a:p>
            </p:txBody>
          </p:sp>
          <p:cxnSp>
            <p:nvCxnSpPr>
              <p:cNvPr id="63548" name="Straight Connector 2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549" name="Double Bracket 2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63535" name="Group 31"/>
            <p:cNvGrpSpPr>
              <a:grpSpLocks/>
            </p:cNvGrpSpPr>
            <p:nvPr/>
          </p:nvGrpSpPr>
          <p:grpSpPr bwMode="auto">
            <a:xfrm>
              <a:off x="3212315" y="3991333"/>
              <a:ext cx="522900" cy="954107"/>
              <a:chOff x="2771800" y="3122965"/>
              <a:chExt cx="522900" cy="954107"/>
            </a:xfrm>
          </p:grpSpPr>
          <p:sp>
            <p:nvSpPr>
              <p:cNvPr id="63544" name="Rectangle 32"/>
              <p:cNvSpPr>
                <a:spLocks noChangeArrowheads="1"/>
              </p:cNvSpPr>
              <p:nvPr/>
            </p:nvSpPr>
            <p:spPr bwMode="auto">
              <a:xfrm>
                <a:off x="2782219" y="3122965"/>
                <a:ext cx="502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ca</a:t>
                </a:r>
              </a:p>
              <a:p>
                <a:r>
                  <a:rPr lang="en-CA" altLang="en-US"/>
                  <a:t>a</a:t>
                </a:r>
              </a:p>
            </p:txBody>
          </p:sp>
          <p:cxnSp>
            <p:nvCxnSpPr>
              <p:cNvPr id="63545" name="Straight Connector 3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546" name="Double Bracket 3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63536" name="Group 36"/>
            <p:cNvGrpSpPr>
              <a:grpSpLocks/>
            </p:cNvGrpSpPr>
            <p:nvPr/>
          </p:nvGrpSpPr>
          <p:grpSpPr bwMode="auto">
            <a:xfrm>
              <a:off x="4211960" y="3975391"/>
              <a:ext cx="943444" cy="954107"/>
              <a:chOff x="2692452" y="3122965"/>
              <a:chExt cx="681597" cy="954107"/>
            </a:xfrm>
          </p:grpSpPr>
          <p:sp>
            <p:nvSpPr>
              <p:cNvPr id="63541" name="Rectangle 37"/>
              <p:cNvSpPr>
                <a:spLocks noChangeArrowheads="1"/>
              </p:cNvSpPr>
              <p:nvPr/>
            </p:nvSpPr>
            <p:spPr bwMode="auto">
              <a:xfrm>
                <a:off x="2692452" y="3122965"/>
                <a:ext cx="6815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abc</a:t>
                </a:r>
              </a:p>
              <a:p>
                <a:r>
                  <a:rPr lang="en-CA" altLang="en-US"/>
                  <a:t>c</a:t>
                </a:r>
              </a:p>
            </p:txBody>
          </p:sp>
          <p:cxnSp>
            <p:nvCxnSpPr>
              <p:cNvPr id="63542" name="Straight Connector 3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543" name="Double Bracket 3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63537" name="Group 64"/>
            <p:cNvGrpSpPr>
              <a:grpSpLocks/>
            </p:cNvGrpSpPr>
            <p:nvPr/>
          </p:nvGrpSpPr>
          <p:grpSpPr bwMode="auto">
            <a:xfrm>
              <a:off x="3769535" y="3988130"/>
              <a:ext cx="522900" cy="954107"/>
              <a:chOff x="2771800" y="3122965"/>
              <a:chExt cx="522900" cy="954107"/>
            </a:xfrm>
          </p:grpSpPr>
          <p:sp>
            <p:nvSpPr>
              <p:cNvPr id="63538" name="Rectangle 65"/>
              <p:cNvSpPr>
                <a:spLocks noChangeArrowheads="1"/>
              </p:cNvSpPr>
              <p:nvPr/>
            </p:nvSpPr>
            <p:spPr bwMode="auto">
              <a:xfrm>
                <a:off x="2771800" y="3122965"/>
                <a:ext cx="522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a</a:t>
                </a:r>
              </a:p>
              <a:p>
                <a:r>
                  <a:rPr lang="en-CA" altLang="en-US"/>
                  <a:t>ab</a:t>
                </a:r>
              </a:p>
            </p:txBody>
          </p:sp>
          <p:cxnSp>
            <p:nvCxnSpPr>
              <p:cNvPr id="63539" name="Straight Connector 66"/>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540" name="Double Bracket 67"/>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sp>
        <p:nvSpPr>
          <p:cNvPr id="91" name="TextBox 90"/>
          <p:cNvSpPr txBox="1">
            <a:spLocks noChangeArrowheads="1"/>
          </p:cNvSpPr>
          <p:nvPr/>
        </p:nvSpPr>
        <p:spPr bwMode="auto">
          <a:xfrm>
            <a:off x="323850" y="3770313"/>
            <a:ext cx="8064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So that the combined string on the top</a:t>
            </a:r>
            <a:br>
              <a:rPr lang="en-CA" altLang="en-US"/>
            </a:br>
            <a:r>
              <a:rPr lang="en-CA" altLang="en-US"/>
              <a:t>  is the same as that on the bottom</a:t>
            </a:r>
          </a:p>
        </p:txBody>
      </p:sp>
      <p:grpSp>
        <p:nvGrpSpPr>
          <p:cNvPr id="8" name="Group 167"/>
          <p:cNvGrpSpPr>
            <a:grpSpLocks/>
          </p:cNvGrpSpPr>
          <p:nvPr/>
        </p:nvGrpSpPr>
        <p:grpSpPr bwMode="auto">
          <a:xfrm>
            <a:off x="1692275" y="4778375"/>
            <a:ext cx="2124075" cy="954088"/>
            <a:chOff x="1907704" y="5643245"/>
            <a:chExt cx="2124299" cy="954107"/>
          </a:xfrm>
        </p:grpSpPr>
        <p:sp>
          <p:nvSpPr>
            <p:cNvPr id="63520" name="Rectangle 73"/>
            <p:cNvSpPr>
              <a:spLocks noChangeArrowheads="1"/>
            </p:cNvSpPr>
            <p:nvPr/>
          </p:nvSpPr>
          <p:spPr bwMode="auto">
            <a:xfrm>
              <a:off x="1907704" y="5643245"/>
              <a:ext cx="21242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a b c a a a b c</a:t>
              </a:r>
            </a:p>
            <a:p>
              <a:r>
                <a:rPr lang="en-CA" altLang="en-US"/>
                <a:t>a b c a a a b c</a:t>
              </a:r>
            </a:p>
          </p:txBody>
        </p:sp>
        <p:cxnSp>
          <p:nvCxnSpPr>
            <p:cNvPr id="63521" name="Straight Connector 130"/>
            <p:cNvCxnSpPr>
              <a:cxnSpLocks noChangeShapeType="1"/>
            </p:cNvCxnSpPr>
            <p:nvPr/>
          </p:nvCxnSpPr>
          <p:spPr bwMode="auto">
            <a:xfrm rot="16200000" flipH="1">
              <a:off x="2015219" y="59000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22" name="Straight Connector 146"/>
            <p:cNvCxnSpPr>
              <a:cxnSpLocks noChangeShapeType="1"/>
            </p:cNvCxnSpPr>
            <p:nvPr/>
          </p:nvCxnSpPr>
          <p:spPr bwMode="auto">
            <a:xfrm rot="16200000" flipH="1">
              <a:off x="2290512" y="5891573"/>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23" name="Straight Connector 147"/>
            <p:cNvCxnSpPr>
              <a:cxnSpLocks noChangeShapeType="1"/>
            </p:cNvCxnSpPr>
            <p:nvPr/>
          </p:nvCxnSpPr>
          <p:spPr bwMode="auto">
            <a:xfrm rot="16200000" flipH="1">
              <a:off x="2777634" y="5891573"/>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24" name="Straight Connector 148"/>
            <p:cNvCxnSpPr>
              <a:cxnSpLocks noChangeShapeType="1"/>
            </p:cNvCxnSpPr>
            <p:nvPr/>
          </p:nvCxnSpPr>
          <p:spPr bwMode="auto">
            <a:xfrm rot="16200000" flipH="1">
              <a:off x="3027526" y="5891573"/>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25" name="Straight Connector 149"/>
            <p:cNvCxnSpPr>
              <a:cxnSpLocks noChangeShapeType="1"/>
            </p:cNvCxnSpPr>
            <p:nvPr/>
          </p:nvCxnSpPr>
          <p:spPr bwMode="auto">
            <a:xfrm rot="16200000" flipH="1">
              <a:off x="3531582" y="6350093"/>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26" name="Straight Connector 150"/>
            <p:cNvCxnSpPr>
              <a:cxnSpLocks noChangeShapeType="1"/>
            </p:cNvCxnSpPr>
            <p:nvPr/>
          </p:nvCxnSpPr>
          <p:spPr bwMode="auto">
            <a:xfrm rot="16200000" flipH="1">
              <a:off x="3035993" y="635856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27" name="Straight Connector 151"/>
            <p:cNvCxnSpPr>
              <a:cxnSpLocks noChangeShapeType="1"/>
            </p:cNvCxnSpPr>
            <p:nvPr/>
          </p:nvCxnSpPr>
          <p:spPr bwMode="auto">
            <a:xfrm rot="16200000" flipH="1">
              <a:off x="2777634" y="6367027"/>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28" name="Straight Connector 152"/>
            <p:cNvCxnSpPr>
              <a:cxnSpLocks noChangeShapeType="1"/>
            </p:cNvCxnSpPr>
            <p:nvPr/>
          </p:nvCxnSpPr>
          <p:spPr bwMode="auto">
            <a:xfrm rot="16200000" flipH="1">
              <a:off x="2290512" y="6367027"/>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29" name="Straight Connector 153"/>
            <p:cNvCxnSpPr>
              <a:cxnSpLocks noChangeShapeType="1"/>
            </p:cNvCxnSpPr>
            <p:nvPr/>
          </p:nvCxnSpPr>
          <p:spPr bwMode="auto">
            <a:xfrm>
              <a:off x="2209333" y="6084829"/>
              <a:ext cx="265967" cy="97409"/>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30" name="Straight Connector 156"/>
            <p:cNvCxnSpPr>
              <a:cxnSpLocks noChangeShapeType="1"/>
            </p:cNvCxnSpPr>
            <p:nvPr/>
          </p:nvCxnSpPr>
          <p:spPr bwMode="auto">
            <a:xfrm>
              <a:off x="2483768" y="6093296"/>
              <a:ext cx="478655" cy="88942"/>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31" name="Straight Connector 158"/>
            <p:cNvCxnSpPr>
              <a:cxnSpLocks noChangeShapeType="1"/>
            </p:cNvCxnSpPr>
            <p:nvPr/>
          </p:nvCxnSpPr>
          <p:spPr bwMode="auto">
            <a:xfrm>
              <a:off x="2987824" y="6089101"/>
              <a:ext cx="226443" cy="8467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63532" name="Straight Connector 163"/>
            <p:cNvCxnSpPr>
              <a:cxnSpLocks noChangeShapeType="1"/>
            </p:cNvCxnSpPr>
            <p:nvPr/>
          </p:nvCxnSpPr>
          <p:spPr bwMode="auto">
            <a:xfrm>
              <a:off x="3229249" y="6089101"/>
              <a:ext cx="495589" cy="7620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sp>
        <p:nvSpPr>
          <p:cNvPr id="169" name="TextBox 168"/>
          <p:cNvSpPr txBox="1">
            <a:spLocks noChangeArrowheads="1"/>
          </p:cNvSpPr>
          <p:nvPr/>
        </p:nvSpPr>
        <p:spPr bwMode="auto">
          <a:xfrm>
            <a:off x="323850" y="5695950"/>
            <a:ext cx="900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PCP = {&lt;P&gt; | P is a collection of dominoes with a solution}</a:t>
            </a:r>
          </a:p>
        </p:txBody>
      </p:sp>
      <p:grpSp>
        <p:nvGrpSpPr>
          <p:cNvPr id="9" name="Group 171"/>
          <p:cNvGrpSpPr>
            <a:grpSpLocks/>
          </p:cNvGrpSpPr>
          <p:nvPr/>
        </p:nvGrpSpPr>
        <p:grpSpPr bwMode="auto">
          <a:xfrm>
            <a:off x="700088" y="1052513"/>
            <a:ext cx="4016375" cy="1098550"/>
            <a:chOff x="916332" y="1052736"/>
            <a:chExt cx="4015708" cy="1098123"/>
          </a:xfrm>
        </p:grpSpPr>
        <p:grpSp>
          <p:nvGrpSpPr>
            <p:cNvPr id="63499" name="Group 42"/>
            <p:cNvGrpSpPr>
              <a:grpSpLocks/>
            </p:cNvGrpSpPr>
            <p:nvPr/>
          </p:nvGrpSpPr>
          <p:grpSpPr bwMode="auto">
            <a:xfrm>
              <a:off x="1763688" y="1052736"/>
              <a:ext cx="522900" cy="954107"/>
              <a:chOff x="2771800" y="3122965"/>
              <a:chExt cx="522900" cy="954107"/>
            </a:xfrm>
          </p:grpSpPr>
          <p:sp>
            <p:nvSpPr>
              <p:cNvPr id="63517" name="Rectangle 43"/>
              <p:cNvSpPr>
                <a:spLocks noChangeArrowheads="1"/>
              </p:cNvSpPr>
              <p:nvPr/>
            </p:nvSpPr>
            <p:spPr bwMode="auto">
              <a:xfrm>
                <a:off x="2782220" y="3122965"/>
                <a:ext cx="502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b</a:t>
                </a:r>
              </a:p>
              <a:p>
                <a:r>
                  <a:rPr lang="en-CA" altLang="en-US"/>
                  <a:t>ca</a:t>
                </a:r>
              </a:p>
            </p:txBody>
          </p:sp>
          <p:cxnSp>
            <p:nvCxnSpPr>
              <p:cNvPr id="63518" name="Straight Connector 4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519" name="Double Bracket 4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63500" name="Rectangle 46"/>
            <p:cNvSpPr>
              <a:spLocks noChangeArrowheads="1"/>
            </p:cNvSpPr>
            <p:nvPr/>
          </p:nvSpPr>
          <p:spPr bwMode="auto">
            <a:xfrm>
              <a:off x="2209333" y="1483623"/>
              <a:ext cx="274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a:t>
              </a:r>
            </a:p>
          </p:txBody>
        </p:sp>
        <p:grpSp>
          <p:nvGrpSpPr>
            <p:cNvPr id="63501" name="Group 47"/>
            <p:cNvGrpSpPr>
              <a:grpSpLocks/>
            </p:cNvGrpSpPr>
            <p:nvPr/>
          </p:nvGrpSpPr>
          <p:grpSpPr bwMode="auto">
            <a:xfrm>
              <a:off x="2483768" y="1052736"/>
              <a:ext cx="522900" cy="954107"/>
              <a:chOff x="2771800" y="3122965"/>
              <a:chExt cx="522900" cy="954107"/>
            </a:xfrm>
          </p:grpSpPr>
          <p:sp>
            <p:nvSpPr>
              <p:cNvPr id="63514" name="Rectangle 48"/>
              <p:cNvSpPr>
                <a:spLocks noChangeArrowheads="1"/>
              </p:cNvSpPr>
              <p:nvPr/>
            </p:nvSpPr>
            <p:spPr bwMode="auto">
              <a:xfrm>
                <a:off x="2771800" y="3122965"/>
                <a:ext cx="522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a</a:t>
                </a:r>
              </a:p>
              <a:p>
                <a:r>
                  <a:rPr lang="en-CA" altLang="en-US"/>
                  <a:t>ab</a:t>
                </a:r>
              </a:p>
            </p:txBody>
          </p:sp>
          <p:cxnSp>
            <p:nvCxnSpPr>
              <p:cNvPr id="63515" name="Straight Connector 49"/>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516" name="Double Bracket 50"/>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63502" name="Rectangle 51"/>
            <p:cNvSpPr>
              <a:spLocks noChangeArrowheads="1"/>
            </p:cNvSpPr>
            <p:nvPr/>
          </p:nvSpPr>
          <p:spPr bwMode="auto">
            <a:xfrm>
              <a:off x="2929413" y="1483623"/>
              <a:ext cx="274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a:t>
              </a:r>
            </a:p>
          </p:txBody>
        </p:sp>
        <p:grpSp>
          <p:nvGrpSpPr>
            <p:cNvPr id="63503" name="Group 52"/>
            <p:cNvGrpSpPr>
              <a:grpSpLocks/>
            </p:cNvGrpSpPr>
            <p:nvPr/>
          </p:nvGrpSpPr>
          <p:grpSpPr bwMode="auto">
            <a:xfrm>
              <a:off x="3203848" y="1052736"/>
              <a:ext cx="522900" cy="954107"/>
              <a:chOff x="2771800" y="3122965"/>
              <a:chExt cx="522900" cy="954107"/>
            </a:xfrm>
          </p:grpSpPr>
          <p:sp>
            <p:nvSpPr>
              <p:cNvPr id="63511" name="Rectangle 53"/>
              <p:cNvSpPr>
                <a:spLocks noChangeArrowheads="1"/>
              </p:cNvSpPr>
              <p:nvPr/>
            </p:nvSpPr>
            <p:spPr bwMode="auto">
              <a:xfrm>
                <a:off x="2782219" y="3122965"/>
                <a:ext cx="502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ca</a:t>
                </a:r>
              </a:p>
              <a:p>
                <a:r>
                  <a:rPr lang="en-CA" altLang="en-US"/>
                  <a:t>a</a:t>
                </a:r>
              </a:p>
            </p:txBody>
          </p:sp>
          <p:cxnSp>
            <p:nvCxnSpPr>
              <p:cNvPr id="63512" name="Straight Connector 5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513" name="Double Bracket 5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63504" name="Rectangle 56"/>
            <p:cNvSpPr>
              <a:spLocks noChangeArrowheads="1"/>
            </p:cNvSpPr>
            <p:nvPr/>
          </p:nvSpPr>
          <p:spPr bwMode="auto">
            <a:xfrm>
              <a:off x="3649493" y="1483623"/>
              <a:ext cx="274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a:t>
              </a:r>
            </a:p>
          </p:txBody>
        </p:sp>
        <p:grpSp>
          <p:nvGrpSpPr>
            <p:cNvPr id="63505" name="Group 57"/>
            <p:cNvGrpSpPr>
              <a:grpSpLocks/>
            </p:cNvGrpSpPr>
            <p:nvPr/>
          </p:nvGrpSpPr>
          <p:grpSpPr bwMode="auto">
            <a:xfrm>
              <a:off x="3844580" y="1052736"/>
              <a:ext cx="943444" cy="954107"/>
              <a:chOff x="2692452" y="3122965"/>
              <a:chExt cx="681597" cy="954107"/>
            </a:xfrm>
          </p:grpSpPr>
          <p:sp>
            <p:nvSpPr>
              <p:cNvPr id="63508" name="Rectangle 58"/>
              <p:cNvSpPr>
                <a:spLocks noChangeArrowheads="1"/>
              </p:cNvSpPr>
              <p:nvPr/>
            </p:nvSpPr>
            <p:spPr bwMode="auto">
              <a:xfrm>
                <a:off x="2692452" y="3122965"/>
                <a:ext cx="6815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CA" altLang="en-US"/>
                  <a:t>abc</a:t>
                </a:r>
              </a:p>
              <a:p>
                <a:r>
                  <a:rPr lang="en-CA" altLang="en-US"/>
                  <a:t>c</a:t>
                </a:r>
              </a:p>
            </p:txBody>
          </p:sp>
          <p:cxnSp>
            <p:nvCxnSpPr>
              <p:cNvPr id="63509" name="Straight Connector 59"/>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510" name="Double Bracket 60"/>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63506" name="Double Brace 61"/>
            <p:cNvSpPr>
              <a:spLocks noChangeArrowheads="1"/>
            </p:cNvSpPr>
            <p:nvPr/>
          </p:nvSpPr>
          <p:spPr bwMode="auto">
            <a:xfrm>
              <a:off x="1475656" y="1052736"/>
              <a:ext cx="3456384" cy="1098123"/>
            </a:xfrm>
            <a:prstGeom prst="bracePair">
              <a:avLst>
                <a:gd name="adj" fmla="val 8333"/>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3507" name="Rectangle 169"/>
            <p:cNvSpPr>
              <a:spLocks noChangeArrowheads="1"/>
            </p:cNvSpPr>
            <p:nvPr/>
          </p:nvSpPr>
          <p:spPr bwMode="auto">
            <a:xfrm>
              <a:off x="916332" y="1321604"/>
              <a:ext cx="75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a:t>P = </a:t>
              </a:r>
            </a:p>
          </p:txBody>
        </p:sp>
      </p:grpSp>
      <p:sp>
        <p:nvSpPr>
          <p:cNvPr id="171" name="TextBox 170"/>
          <p:cNvSpPr txBox="1">
            <a:spLocks noChangeArrowheads="1"/>
          </p:cNvSpPr>
          <p:nvPr/>
        </p:nvSpPr>
        <p:spPr bwMode="auto">
          <a:xfrm>
            <a:off x="323850" y="6146800"/>
            <a:ext cx="8604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PCP is undecidable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0-#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 calcmode="lin" valueType="num">
                                      <p:cBhvr additive="base">
                                        <p:cTn id="27" dur="500" fill="hold"/>
                                        <p:tgtEl>
                                          <p:spTgt spid="91"/>
                                        </p:tgtEl>
                                        <p:attrNameLst>
                                          <p:attrName>ppt_x</p:attrName>
                                        </p:attrNameLst>
                                      </p:cBhvr>
                                      <p:tavLst>
                                        <p:tav tm="0">
                                          <p:val>
                                            <p:strVal val="0-#ppt_w/2"/>
                                          </p:val>
                                        </p:tav>
                                        <p:tav tm="100000">
                                          <p:val>
                                            <p:strVal val="#ppt_x"/>
                                          </p:val>
                                        </p:tav>
                                      </p:tavLst>
                                    </p:anim>
                                    <p:anim calcmode="lin" valueType="num">
                                      <p:cBhvr additive="base">
                                        <p:cTn id="28" dur="500" fill="hold"/>
                                        <p:tgtEl>
                                          <p:spTgt spid="9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9"/>
                                        </p:tgtEl>
                                        <p:attrNameLst>
                                          <p:attrName>style.visibility</p:attrName>
                                        </p:attrNameLst>
                                      </p:cBhvr>
                                      <p:to>
                                        <p:strVal val="visible"/>
                                      </p:to>
                                    </p:set>
                                    <p:anim calcmode="lin" valueType="num">
                                      <p:cBhvr additive="base">
                                        <p:cTn id="37" dur="500" fill="hold"/>
                                        <p:tgtEl>
                                          <p:spTgt spid="169"/>
                                        </p:tgtEl>
                                        <p:attrNameLst>
                                          <p:attrName>ppt_x</p:attrName>
                                        </p:attrNameLst>
                                      </p:cBhvr>
                                      <p:tavLst>
                                        <p:tav tm="0">
                                          <p:val>
                                            <p:strVal val="0-#ppt_w/2"/>
                                          </p:val>
                                        </p:tav>
                                        <p:tav tm="100000">
                                          <p:val>
                                            <p:strVal val="#ppt_x"/>
                                          </p:val>
                                        </p:tav>
                                      </p:tavLst>
                                    </p:anim>
                                    <p:anim calcmode="lin" valueType="num">
                                      <p:cBhvr additive="base">
                                        <p:cTn id="38" dur="5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1"/>
                                        </p:tgtEl>
                                        <p:attrNameLst>
                                          <p:attrName>style.visibility</p:attrName>
                                        </p:attrNameLst>
                                      </p:cBhvr>
                                      <p:to>
                                        <p:strVal val="visible"/>
                                      </p:to>
                                    </p:set>
                                    <p:anim calcmode="lin" valueType="num">
                                      <p:cBhvr additive="base">
                                        <p:cTn id="43" dur="500" fill="hold"/>
                                        <p:tgtEl>
                                          <p:spTgt spid="171"/>
                                        </p:tgtEl>
                                        <p:attrNameLst>
                                          <p:attrName>ppt_x</p:attrName>
                                        </p:attrNameLst>
                                      </p:cBhvr>
                                      <p:tavLst>
                                        <p:tav tm="0">
                                          <p:val>
                                            <p:strVal val="0-#ppt_w/2"/>
                                          </p:val>
                                        </p:tav>
                                        <p:tav tm="100000">
                                          <p:val>
                                            <p:strVal val="#ppt_x"/>
                                          </p:val>
                                        </p:tav>
                                      </p:tavLst>
                                    </p:anim>
                                    <p:anim calcmode="lin" valueType="num">
                                      <p:cBhvr additive="base">
                                        <p:cTn id="44" dur="500" fill="hold"/>
                                        <p:tgtEl>
                                          <p:spTgt spid="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4" grpId="0"/>
      <p:bldP spid="91" grpId="0"/>
      <p:bldP spid="169" grpId="0"/>
      <p:bldP spid="17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216775" y="2513013"/>
            <a:ext cx="1800225" cy="2882900"/>
            <a:chOff x="4194" y="1993"/>
            <a:chExt cx="1422" cy="2207"/>
          </a:xfrm>
        </p:grpSpPr>
        <p:pic>
          <p:nvPicPr>
            <p:cNvPr id="64535"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64536"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3" name="Group 32"/>
          <p:cNvGrpSpPr>
            <a:grpSpLocks/>
          </p:cNvGrpSpPr>
          <p:nvPr/>
        </p:nvGrpSpPr>
        <p:grpSpPr bwMode="auto">
          <a:xfrm>
            <a:off x="1905000" y="2513013"/>
            <a:ext cx="1800225" cy="2903537"/>
            <a:chOff x="4194" y="1993"/>
            <a:chExt cx="1422" cy="2198"/>
          </a:xfrm>
        </p:grpSpPr>
        <p:pic>
          <p:nvPicPr>
            <p:cNvPr id="64533"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64534"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0190" name="Rectangle 14"/>
          <p:cNvSpPr>
            <a:spLocks noChangeArrowheads="1"/>
          </p:cNvSpPr>
          <p:nvPr/>
        </p:nvSpPr>
        <p:spPr bwMode="auto">
          <a:xfrm>
            <a:off x="4752975" y="5589588"/>
            <a:ext cx="471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{&lt;P&gt; | Dominos P has a solution}</a:t>
            </a:r>
          </a:p>
        </p:txBody>
      </p:sp>
      <p:sp>
        <p:nvSpPr>
          <p:cNvPr id="5"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0192" name="Rectangle 16"/>
          <p:cNvSpPr>
            <a:spLocks noChangeArrowheads="1"/>
          </p:cNvSpPr>
          <p:nvPr/>
        </p:nvSpPr>
        <p:spPr bwMode="auto">
          <a:xfrm>
            <a:off x="4248150" y="506413"/>
            <a:ext cx="471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{&lt;P&gt; | Dominos P has a solution}</a:t>
            </a:r>
          </a:p>
        </p:txBody>
      </p:sp>
      <p:grpSp>
        <p:nvGrpSpPr>
          <p:cNvPr id="6" name="Group 17"/>
          <p:cNvGrpSpPr>
            <a:grpSpLocks/>
          </p:cNvGrpSpPr>
          <p:nvPr/>
        </p:nvGrpSpPr>
        <p:grpSpPr bwMode="auto">
          <a:xfrm>
            <a:off x="1258888" y="1470025"/>
            <a:ext cx="2319337" cy="1385888"/>
            <a:chOff x="793" y="926"/>
            <a:chExt cx="1461" cy="873"/>
          </a:xfrm>
        </p:grpSpPr>
        <p:sp>
          <p:nvSpPr>
            <p:cNvPr id="64531"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64532" name="Rectangle 19"/>
            <p:cNvSpPr>
              <a:spLocks noChangeArrowheads="1"/>
            </p:cNvSpPr>
            <p:nvPr/>
          </p:nvSpPr>
          <p:spPr bwMode="auto">
            <a:xfrm>
              <a:off x="793" y="926"/>
              <a:ext cx="146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Yes M(I) halts</a:t>
              </a:r>
            </a:p>
          </p:txBody>
        </p:sp>
      </p:grpSp>
      <p:grpSp>
        <p:nvGrpSpPr>
          <p:cNvPr id="7" name="Group 24"/>
          <p:cNvGrpSpPr>
            <a:grpSpLocks/>
          </p:cNvGrpSpPr>
          <p:nvPr/>
        </p:nvGrpSpPr>
        <p:grpSpPr bwMode="auto">
          <a:xfrm>
            <a:off x="3670300" y="2606675"/>
            <a:ext cx="3349625" cy="1612900"/>
            <a:chOff x="3669803" y="3111351"/>
            <a:chExt cx="3350469" cy="1613793"/>
          </a:xfrm>
        </p:grpSpPr>
        <p:sp>
          <p:nvSpPr>
            <p:cNvPr id="64528" name="Text Box 35"/>
            <p:cNvSpPr txBox="1">
              <a:spLocks noChangeArrowheads="1"/>
            </p:cNvSpPr>
            <p:nvPr/>
          </p:nvSpPr>
          <p:spPr bwMode="auto">
            <a:xfrm>
              <a:off x="4730647" y="3111351"/>
              <a:ext cx="1071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&lt;P&gt;</a:t>
              </a:r>
            </a:p>
          </p:txBody>
        </p:sp>
        <p:sp>
          <p:nvSpPr>
            <p:cNvPr id="64529" name="Line 36"/>
            <p:cNvSpPr>
              <a:spLocks noChangeShapeType="1"/>
            </p:cNvSpPr>
            <p:nvPr/>
          </p:nvSpPr>
          <p:spPr bwMode="auto">
            <a:xfrm>
              <a:off x="3968750" y="4725144"/>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64530" name="Text Box 35"/>
            <p:cNvSpPr txBox="1">
              <a:spLocks noChangeArrowheads="1"/>
            </p:cNvSpPr>
            <p:nvPr/>
          </p:nvSpPr>
          <p:spPr bwMode="auto">
            <a:xfrm>
              <a:off x="3669803" y="3452807"/>
              <a:ext cx="33504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Dominos in P mimic </a:t>
              </a:r>
              <a:br>
                <a:rPr lang="en-US" altLang="en-US" sz="2400"/>
              </a:br>
              <a:r>
                <a:rPr lang="en-US" altLang="en-US" sz="2400"/>
                <a:t>the rules of the TM M </a:t>
              </a:r>
              <a:br>
                <a:rPr lang="en-US" altLang="en-US" sz="2400"/>
              </a:br>
              <a:r>
                <a:rPr lang="en-US" altLang="en-US" sz="2400"/>
                <a:t>on input I</a:t>
              </a:r>
            </a:p>
          </p:txBody>
        </p:sp>
      </p:grpSp>
      <p:grpSp>
        <p:nvGrpSpPr>
          <p:cNvPr id="8" name="Group 23"/>
          <p:cNvGrpSpPr>
            <a:grpSpLocks/>
          </p:cNvGrpSpPr>
          <p:nvPr/>
        </p:nvGrpSpPr>
        <p:grpSpPr bwMode="auto">
          <a:xfrm>
            <a:off x="3683000" y="4349750"/>
            <a:ext cx="3357563" cy="519113"/>
            <a:chOff x="3683000" y="4855319"/>
            <a:chExt cx="3358189" cy="519112"/>
          </a:xfrm>
        </p:grpSpPr>
        <p:sp>
          <p:nvSpPr>
            <p:cNvPr id="64526" name="Line 41"/>
            <p:cNvSpPr>
              <a:spLocks noChangeShapeType="1"/>
            </p:cNvSpPr>
            <p:nvPr/>
          </p:nvSpPr>
          <p:spPr bwMode="auto">
            <a:xfrm flipH="1">
              <a:off x="3683000" y="5374431"/>
              <a:ext cx="3257815"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64527" name="Rectangle 23"/>
            <p:cNvSpPr>
              <a:spLocks noChangeArrowheads="1"/>
            </p:cNvSpPr>
            <p:nvPr/>
          </p:nvSpPr>
          <p:spPr bwMode="auto">
            <a:xfrm>
              <a:off x="3707904" y="4855319"/>
              <a:ext cx="3333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there is a solution</a:t>
              </a:r>
            </a:p>
          </p:txBody>
        </p:sp>
      </p:grpSp>
      <p:sp>
        <p:nvSpPr>
          <p:cNvPr id="26"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192"/>
                                        </p:tgtEl>
                                        <p:attrNameLst>
                                          <p:attrName>style.visibility</p:attrName>
                                        </p:attrNameLst>
                                      </p:cBhvr>
                                      <p:to>
                                        <p:strVal val="visible"/>
                                      </p:to>
                                    </p:set>
                                    <p:anim calcmode="lin" valueType="num">
                                      <p:cBhvr additive="base">
                                        <p:cTn id="11" dur="500" fill="hold"/>
                                        <p:tgtEl>
                                          <p:spTgt spid="50192"/>
                                        </p:tgtEl>
                                        <p:attrNameLst>
                                          <p:attrName>ppt_x</p:attrName>
                                        </p:attrNameLst>
                                      </p:cBhvr>
                                      <p:tavLst>
                                        <p:tav tm="0">
                                          <p:val>
                                            <p:strVal val="1+#ppt_w/2"/>
                                          </p:val>
                                        </p:tav>
                                        <p:tav tm="100000">
                                          <p:val>
                                            <p:strVal val="#ppt_x"/>
                                          </p:val>
                                        </p:tav>
                                      </p:tavLst>
                                    </p:anim>
                                    <p:anim calcmode="lin" valueType="num">
                                      <p:cBhvr additive="base">
                                        <p:cTn id="12" dur="500" fill="hold"/>
                                        <p:tgtEl>
                                          <p:spTgt spid="5019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190"/>
                                        </p:tgtEl>
                                        <p:attrNameLst>
                                          <p:attrName>style.visibility</p:attrName>
                                        </p:attrNameLst>
                                      </p:cBhvr>
                                      <p:to>
                                        <p:strVal val="visible"/>
                                      </p:to>
                                    </p:set>
                                    <p:anim calcmode="lin" valueType="num">
                                      <p:cBhvr additive="base">
                                        <p:cTn id="21" dur="500" fill="hold"/>
                                        <p:tgtEl>
                                          <p:spTgt spid="50190"/>
                                        </p:tgtEl>
                                        <p:attrNameLst>
                                          <p:attrName>ppt_x</p:attrName>
                                        </p:attrNameLst>
                                      </p:cBhvr>
                                      <p:tavLst>
                                        <p:tav tm="0">
                                          <p:val>
                                            <p:strVal val="#ppt_x"/>
                                          </p:val>
                                        </p:tav>
                                        <p:tav tm="100000">
                                          <p:val>
                                            <p:strVal val="#ppt_x"/>
                                          </p:val>
                                        </p:tav>
                                      </p:tavLst>
                                    </p:anim>
                                    <p:anim calcmode="lin" valueType="num">
                                      <p:cBhvr additive="base">
                                        <p:cTn id="22"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76838"/>
                                        </p:tgtEl>
                                        <p:attrNameLst>
                                          <p:attrName>style.visibility</p:attrName>
                                        </p:attrNameLst>
                                      </p:cBhvr>
                                      <p:to>
                                        <p:strVal val="visible"/>
                                      </p:to>
                                    </p:set>
                                    <p:anim calcmode="lin" valueType="num">
                                      <p:cBhvr additive="base">
                                        <p:cTn id="37" dur="500" fill="hold"/>
                                        <p:tgtEl>
                                          <p:spTgt spid="376838"/>
                                        </p:tgtEl>
                                        <p:attrNameLst>
                                          <p:attrName>ppt_x</p:attrName>
                                        </p:attrNameLst>
                                      </p:cBhvr>
                                      <p:tavLst>
                                        <p:tav tm="0">
                                          <p:val>
                                            <p:strVal val="0-#ppt_w/2"/>
                                          </p:val>
                                        </p:tav>
                                        <p:tav tm="100000">
                                          <p:val>
                                            <p:strVal val="#ppt_x"/>
                                          </p:val>
                                        </p:tav>
                                      </p:tavLst>
                                    </p:anim>
                                    <p:anim calcmode="lin" valueType="num">
                                      <p:cBhvr additive="base">
                                        <p:cTn id="38" dur="500" fill="hold"/>
                                        <p:tgtEl>
                                          <p:spTgt spid="376838"/>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76871"/>
                                        </p:tgtEl>
                                        <p:attrNameLst>
                                          <p:attrName>style.visibility</p:attrName>
                                        </p:attrNameLst>
                                      </p:cBhvr>
                                      <p:to>
                                        <p:strVal val="visible"/>
                                      </p:to>
                                    </p:set>
                                    <p:anim calcmode="lin" valueType="num">
                                      <p:cBhvr additive="base">
                                        <p:cTn id="41" dur="500" fill="hold"/>
                                        <p:tgtEl>
                                          <p:spTgt spid="376871"/>
                                        </p:tgtEl>
                                        <p:attrNameLst>
                                          <p:attrName>ppt_x</p:attrName>
                                        </p:attrNameLst>
                                      </p:cBhvr>
                                      <p:tavLst>
                                        <p:tav tm="0">
                                          <p:val>
                                            <p:strVal val="0-#ppt_w/2"/>
                                          </p:val>
                                        </p:tav>
                                        <p:tav tm="100000">
                                          <p:val>
                                            <p:strVal val="#ppt_x"/>
                                          </p:val>
                                        </p:tav>
                                      </p:tavLst>
                                    </p:anim>
                                    <p:anim calcmode="lin" valueType="num">
                                      <p:cBhvr additive="base">
                                        <p:cTn id="4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1+#ppt_w/2"/>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376871" grpId="0" animBg="1"/>
      <p:bldP spid="4" grpId="0" autoUpdateAnimBg="0"/>
      <p:bldP spid="50190" grpId="0"/>
      <p:bldP spid="5" grpId="0"/>
      <p:bldP spid="5019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28600" y="2349500"/>
            <a:ext cx="8686800" cy="1776413"/>
            <a:chOff x="228600" y="2349500"/>
            <a:chExt cx="8686800" cy="1776413"/>
          </a:xfrm>
        </p:grpSpPr>
        <p:sp>
          <p:nvSpPr>
            <p:cNvPr id="1351723" name="Text Box 43"/>
            <p:cNvSpPr txBox="1">
              <a:spLocks noChangeArrowheads="1"/>
            </p:cNvSpPr>
            <p:nvPr/>
          </p:nvSpPr>
          <p:spPr bwMode="auto">
            <a:xfrm>
              <a:off x="228600" y="2349500"/>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configuration of the TM as a string</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giving the contents of the tape</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and the current state inserted where the head is.</a:t>
              </a:r>
            </a:p>
          </p:txBody>
        </p:sp>
        <p:sp>
          <p:nvSpPr>
            <p:cNvPr id="23" name="Text Box 43"/>
            <p:cNvSpPr txBox="1">
              <a:spLocks noChangeArrowheads="1"/>
            </p:cNvSpPr>
            <p:nvPr/>
          </p:nvSpPr>
          <p:spPr bwMode="auto">
            <a:xfrm>
              <a:off x="2854325" y="3663950"/>
              <a:ext cx="3086100" cy="461963"/>
            </a:xfrm>
            <a:prstGeom prst="rect">
              <a:avLst/>
            </a:prstGeom>
            <a:noFill/>
            <a:ln w="38100" cap="sq">
              <a:noFill/>
              <a:miter lim="800000"/>
              <a:headEnd/>
              <a:tailEnd/>
            </a:ln>
            <a:effectLst/>
          </p:spPr>
          <p:txBody>
            <a:bodyPr lIns="274320" rIns="274320">
              <a:spAutoFit/>
            </a:bodyPr>
            <a:lstStyle/>
            <a:p>
              <a:pPr algn="l">
                <a:defRPr/>
              </a:pP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i</a:t>
              </a:r>
              <a:r>
                <a:rPr lang="en-US" sz="2400" dirty="0" err="1">
                  <a:effectLst>
                    <a:outerShdw blurRad="38100" dist="38100" dir="2700000" algn="tl">
                      <a:srgbClr val="000000"/>
                    </a:outerShdw>
                  </a:effectLst>
                </a:rPr>
                <a:t>10010</a:t>
              </a:r>
              <a:endParaRPr lang="en-US" sz="2400" dirty="0">
                <a:effectLst>
                  <a:outerShdw blurRad="38100" dist="38100" dir="2700000" algn="tl">
                    <a:srgbClr val="000000"/>
                  </a:outerShdw>
                </a:effectLst>
              </a:endParaRPr>
            </a:p>
          </p:txBody>
        </p:sp>
      </p:gr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3"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65553"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the halting computation of M on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as the string of configurations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separated by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a:t>
            </a:r>
          </a:p>
        </p:txBody>
      </p:sp>
      <p:sp>
        <p:nvSpPr>
          <p:cNvPr id="28" name="Text Box 43"/>
          <p:cNvSpPr txBox="1">
            <a:spLocks noChangeArrowheads="1"/>
          </p:cNvSpPr>
          <p:nvPr/>
        </p:nvSpPr>
        <p:spPr bwMode="auto">
          <a:xfrm>
            <a:off x="228600" y="3792538"/>
            <a:ext cx="8686800" cy="461962"/>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err="1">
                <a:effectLst>
                  <a:outerShdw blurRad="38100" dist="38100" dir="2700000" algn="tl">
                    <a:srgbClr val="000000"/>
                  </a:outerShdw>
                </a:effectLst>
              </a:rPr>
              <a:t>010010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7</a:t>
            </a:r>
            <a:r>
              <a:rPr lang="en-US" sz="2400" dirty="0" err="1">
                <a:effectLst>
                  <a:outerShdw blurRad="38100" dist="38100" dir="2700000" algn="tl">
                    <a:srgbClr val="000000"/>
                  </a:outerShdw>
                </a:effectLst>
              </a:rPr>
              <a:t>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6</a:t>
            </a:r>
            <a:r>
              <a:rPr lang="en-US" sz="2400" dirty="0" err="1">
                <a:effectLst>
                  <a:outerShdw blurRad="38100" dist="38100" dir="2700000" algn="tl">
                    <a:srgbClr val="000000"/>
                  </a:outerShdw>
                </a:effectLst>
              </a:rPr>
              <a:t>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a:effectLst>
                  <a:outerShdw blurRad="38100" dist="38100" dir="2700000" algn="tl">
                    <a:srgbClr val="000000"/>
                  </a:outerShdw>
                </a:effectLst>
              </a:rPr>
              <a:t> …. </a:t>
            </a: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solidFill>
                  <a:srgbClr val="FF00FF"/>
                </a:solidFill>
                <a:effectLst>
                  <a:outerShdw blurRad="38100" dist="38100" dir="2700000" algn="tl">
                    <a:srgbClr val="000000"/>
                  </a:outerShdw>
                </a:effectLst>
              </a:rPr>
              <a:t>#</a:t>
            </a:r>
          </a:p>
        </p:txBody>
      </p:sp>
      <p:grpSp>
        <p:nvGrpSpPr>
          <p:cNvPr id="2" name="Group 51"/>
          <p:cNvGrpSpPr>
            <a:grpSpLocks/>
          </p:cNvGrpSpPr>
          <p:nvPr/>
        </p:nvGrpSpPr>
        <p:grpSpPr bwMode="auto">
          <a:xfrm>
            <a:off x="1187450" y="4224338"/>
            <a:ext cx="1044575" cy="533400"/>
            <a:chOff x="1187744" y="6063679"/>
            <a:chExt cx="1044000" cy="533673"/>
          </a:xfrm>
        </p:grpSpPr>
        <p:sp>
          <p:nvSpPr>
            <p:cNvPr id="66588" name="Left Brace 28"/>
            <p:cNvSpPr>
              <a:spLocks/>
            </p:cNvSpPr>
            <p:nvPr/>
          </p:nvSpPr>
          <p:spPr bwMode="auto">
            <a:xfrm rot="-5400000">
              <a:off x="1637736" y="5613687"/>
              <a:ext cx="144016" cy="1044000"/>
            </a:xfrm>
            <a:prstGeom prst="leftBrace">
              <a:avLst>
                <a:gd name="adj1" fmla="val 8323"/>
                <a:gd name="adj2" fmla="val 50000"/>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30" name="Rectangle 29"/>
            <p:cNvSpPr/>
            <p:nvPr/>
          </p:nvSpPr>
          <p:spPr>
            <a:xfrm>
              <a:off x="1585988" y="6135153"/>
              <a:ext cx="287179" cy="462199"/>
            </a:xfrm>
            <a:prstGeom prst="rect">
              <a:avLst/>
            </a:prstGeom>
          </p:spPr>
          <p:txBody>
            <a:bodyPr wrap="none">
              <a:spAutoFit/>
            </a:bodyPr>
            <a:lstStyle/>
            <a:p>
              <a:pPr algn="l">
                <a:defRPr/>
              </a:pPr>
              <a:r>
                <a:rPr lang="en-US" sz="2400" dirty="0">
                  <a:effectLst>
                    <a:outerShdw blurRad="38100" dist="38100" dir="2700000" algn="tl">
                      <a:srgbClr val="000000"/>
                    </a:outerShdw>
                  </a:effectLst>
                </a:rPr>
                <a:t>I</a:t>
              </a:r>
              <a:endParaRPr lang="en-CA" sz="2400" dirty="0"/>
            </a:p>
          </p:txBody>
        </p:sp>
      </p:gr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66566"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66582"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grpSp>
        <p:nvGrpSpPr>
          <p:cNvPr id="4" name="Group 56"/>
          <p:cNvGrpSpPr>
            <a:grpSpLocks/>
          </p:cNvGrpSpPr>
          <p:nvPr/>
        </p:nvGrpSpPr>
        <p:grpSpPr bwMode="auto">
          <a:xfrm>
            <a:off x="5064125" y="4221163"/>
            <a:ext cx="4116388" cy="903287"/>
            <a:chOff x="5064125" y="4221162"/>
            <a:chExt cx="4116388" cy="903784"/>
          </a:xfrm>
        </p:grpSpPr>
        <p:sp>
          <p:nvSpPr>
            <p:cNvPr id="51" name="Rectangle 50"/>
            <p:cNvSpPr/>
            <p:nvPr/>
          </p:nvSpPr>
          <p:spPr>
            <a:xfrm>
              <a:off x="5064125" y="4292638"/>
              <a:ext cx="4116388" cy="832308"/>
            </a:xfrm>
            <a:prstGeom prst="rect">
              <a:avLst/>
            </a:prstGeom>
          </p:spPr>
          <p:txBody>
            <a:bodyPr wrap="none">
              <a:spAutoFit/>
            </a:bodyPr>
            <a:lstStyle/>
            <a:p>
              <a:pPr algn="l">
                <a:defRPr/>
              </a:pPr>
              <a:r>
                <a:rPr lang="en-US" sz="2400" dirty="0">
                  <a:effectLst>
                    <a:outerShdw blurRad="38100" dist="38100" dir="2700000" algn="tl">
                      <a:srgbClr val="000000"/>
                    </a:outerShdw>
                  </a:effectLst>
                </a:rPr>
                <a:t>TM accepts by halting in the </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rPr>
                <a:t>accept state with the tape empty</a:t>
              </a:r>
              <a:endParaRPr lang="en-CA" sz="2400" dirty="0"/>
            </a:p>
          </p:txBody>
        </p:sp>
        <p:sp>
          <p:nvSpPr>
            <p:cNvPr id="66569" name="Left Brace 28"/>
            <p:cNvSpPr>
              <a:spLocks/>
            </p:cNvSpPr>
            <p:nvPr/>
          </p:nvSpPr>
          <p:spPr bwMode="auto">
            <a:xfrm rot="-5400000">
              <a:off x="8010365" y="3807133"/>
              <a:ext cx="143942" cy="972000"/>
            </a:xfrm>
            <a:prstGeom prst="leftBrace">
              <a:avLst>
                <a:gd name="adj1" fmla="val 8316"/>
                <a:gd name="adj2" fmla="val 50000"/>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 calcmode="lin" valueType="num">
                                      <p:cBhvr additive="base">
                                        <p:cTn id="1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the halting computation of M on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as the string of configuration</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separated by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a:t>
            </a:r>
          </a:p>
        </p:txBody>
      </p:sp>
      <p:sp>
        <p:nvSpPr>
          <p:cNvPr id="28" name="Text Box 43"/>
          <p:cNvSpPr txBox="1">
            <a:spLocks noChangeArrowheads="1"/>
          </p:cNvSpPr>
          <p:nvPr/>
        </p:nvSpPr>
        <p:spPr bwMode="auto">
          <a:xfrm>
            <a:off x="228600" y="3792538"/>
            <a:ext cx="8686800" cy="461962"/>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err="1">
                <a:effectLst>
                  <a:outerShdw blurRad="38100" dist="38100" dir="2700000" algn="tl">
                    <a:srgbClr val="000000"/>
                  </a:outerShdw>
                </a:effectLst>
              </a:rPr>
              <a:t>010010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7</a:t>
            </a:r>
            <a:r>
              <a:rPr lang="en-US" sz="2400" dirty="0" err="1">
                <a:effectLst>
                  <a:outerShdw blurRad="38100" dist="38100" dir="2700000" algn="tl">
                    <a:srgbClr val="000000"/>
                  </a:outerShdw>
                </a:effectLst>
              </a:rPr>
              <a:t>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6</a:t>
            </a:r>
            <a:r>
              <a:rPr lang="en-US" sz="2400" dirty="0" err="1">
                <a:effectLst>
                  <a:outerShdw blurRad="38100" dist="38100" dir="2700000" algn="tl">
                    <a:srgbClr val="000000"/>
                  </a:outerShdw>
                </a:effectLst>
              </a:rPr>
              <a:t>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a:effectLst>
                  <a:outerShdw blurRad="38100" dist="38100" dir="2700000" algn="tl">
                    <a:srgbClr val="000000"/>
                  </a:outerShdw>
                </a:effectLst>
              </a:rPr>
              <a:t> …. </a:t>
            </a: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solidFill>
                  <a:srgbClr val="FF00FF"/>
                </a:solidFill>
                <a:effectLst>
                  <a:outerShdw blurRad="38100" dist="38100" dir="2700000" algn="tl">
                    <a:srgbClr val="000000"/>
                  </a:outerShdw>
                </a:effectLst>
              </a:rPr>
              <a:t>#</a:t>
            </a: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67589"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67603"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32" name="Rectangle 31"/>
          <p:cNvSpPr/>
          <p:nvPr/>
        </p:nvSpPr>
        <p:spPr>
          <a:xfrm>
            <a:off x="1187450" y="4365625"/>
            <a:ext cx="6843713" cy="2246313"/>
          </a:xfrm>
          <a:prstGeom prst="rect">
            <a:avLst/>
          </a:prstGeom>
        </p:spPr>
        <p:txBody>
          <a:bodyPr wrap="none">
            <a:spAutoFit/>
          </a:bodyPr>
          <a:lstStyle/>
          <a:p>
            <a:pPr algn="l">
              <a:defRPr/>
            </a:pPr>
            <a:r>
              <a:rPr lang="en-US" dirty="0">
                <a:effectLst>
                  <a:outerShdw blurRad="38100" dist="38100" dir="2700000" algn="tl">
                    <a:srgbClr val="000000"/>
                  </a:outerShdw>
                </a:effectLst>
              </a:rPr>
              <a:t>M halts on I  </a:t>
            </a:r>
          </a:p>
          <a:p>
            <a:pPr lvl="1" algn="l">
              <a:defRPr/>
            </a:pP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there is such a computation string</a:t>
            </a:r>
          </a:p>
          <a:p>
            <a:pPr lvl="1" algn="l">
              <a:defRPr/>
            </a:pP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the dominoes P has a solution </a:t>
            </a:r>
          </a:p>
          <a:p>
            <a:pPr lvl="1" algn="l">
              <a:defRPr/>
            </a:pPr>
            <a:r>
              <a:rPr lang="en-US" dirty="0">
                <a:effectLst>
                  <a:outerShdw blurRad="38100" dist="38100" dir="2700000" algn="tl">
                    <a:srgbClr val="000000"/>
                  </a:outerShdw>
                </a:effectLst>
              </a:rPr>
              <a:t>       with this string as </a:t>
            </a:r>
            <a:r>
              <a:rPr lang="en-CA" dirty="0"/>
              <a:t>the combined string </a:t>
            </a:r>
            <a:br>
              <a:rPr lang="en-CA" dirty="0"/>
            </a:br>
            <a:r>
              <a:rPr lang="en-CA" dirty="0"/>
              <a:t>       on the top and on the bottom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 calcmode="lin" valueType="num">
                                      <p:cBhvr additive="base">
                                        <p:cTn id="13"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 calcmode="lin" valueType="num">
                                      <p:cBhvr additive="base">
                                        <p:cTn id="19"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 calcmode="lin" valueType="num">
                                      <p:cBhvr additive="base">
                                        <p:cTn id="25"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522288"/>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The first domino in P is</a:t>
            </a: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68612"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68634"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grpSp>
        <p:nvGrpSpPr>
          <p:cNvPr id="3" name="Group 79"/>
          <p:cNvGrpSpPr>
            <a:grpSpLocks/>
          </p:cNvGrpSpPr>
          <p:nvPr/>
        </p:nvGrpSpPr>
        <p:grpSpPr bwMode="auto">
          <a:xfrm>
            <a:off x="1452563" y="2852738"/>
            <a:ext cx="2543175" cy="1314450"/>
            <a:chOff x="1452736" y="2907276"/>
            <a:chExt cx="2543200" cy="1313812"/>
          </a:xfrm>
        </p:grpSpPr>
        <p:sp>
          <p:nvSpPr>
            <p:cNvPr id="28" name="Text Box 43"/>
            <p:cNvSpPr txBox="1">
              <a:spLocks noChangeArrowheads="1"/>
            </p:cNvSpPr>
            <p:nvPr/>
          </p:nvSpPr>
          <p:spPr bwMode="auto">
            <a:xfrm>
              <a:off x="1452736" y="2907276"/>
              <a:ext cx="2543200" cy="831446"/>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 </a:t>
              </a:r>
            </a:p>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a:solidFill>
                    <a:srgbClr val="FF00FF"/>
                  </a:solidFill>
                  <a:effectLst>
                    <a:outerShdw blurRad="38100" dist="38100" dir="2700000" algn="tl">
                      <a:srgbClr val="000000"/>
                    </a:outerShdw>
                  </a:effectLst>
                </a:rPr>
                <a:t>#</a:t>
              </a:r>
            </a:p>
          </p:txBody>
        </p:sp>
        <p:grpSp>
          <p:nvGrpSpPr>
            <p:cNvPr id="68617" name="Group 51"/>
            <p:cNvGrpSpPr>
              <a:grpSpLocks/>
            </p:cNvGrpSpPr>
            <p:nvPr/>
          </p:nvGrpSpPr>
          <p:grpSpPr bwMode="auto">
            <a:xfrm>
              <a:off x="2356686" y="3687415"/>
              <a:ext cx="1044000" cy="533673"/>
              <a:chOff x="1187744" y="6063679"/>
              <a:chExt cx="1044000" cy="533673"/>
            </a:xfrm>
          </p:grpSpPr>
          <p:sp>
            <p:nvSpPr>
              <p:cNvPr id="68620" name="Left Brace 28"/>
              <p:cNvSpPr>
                <a:spLocks/>
              </p:cNvSpPr>
              <p:nvPr/>
            </p:nvSpPr>
            <p:spPr bwMode="auto">
              <a:xfrm rot="-5400000">
                <a:off x="1637736" y="5613687"/>
                <a:ext cx="144016" cy="1044000"/>
              </a:xfrm>
              <a:prstGeom prst="leftBrace">
                <a:avLst>
                  <a:gd name="adj1" fmla="val 8323"/>
                  <a:gd name="adj2" fmla="val 50000"/>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30" name="Rectangle 29"/>
              <p:cNvSpPr/>
              <p:nvPr/>
            </p:nvSpPr>
            <p:spPr>
              <a:xfrm>
                <a:off x="1585557" y="6135613"/>
                <a:ext cx="287340" cy="461739"/>
              </a:xfrm>
              <a:prstGeom prst="rect">
                <a:avLst/>
              </a:prstGeom>
            </p:spPr>
            <p:txBody>
              <a:bodyPr wrap="none">
                <a:spAutoFit/>
              </a:bodyPr>
              <a:lstStyle/>
              <a:p>
                <a:pPr algn="l">
                  <a:defRPr/>
                </a:pPr>
                <a:r>
                  <a:rPr lang="en-US" sz="2400" dirty="0">
                    <a:effectLst>
                      <a:outerShdw blurRad="38100" dist="38100" dir="2700000" algn="tl">
                        <a:srgbClr val="000000"/>
                      </a:outerShdw>
                    </a:effectLst>
                  </a:rPr>
                  <a:t>I</a:t>
                </a:r>
                <a:endParaRPr lang="en-CA" sz="2400" dirty="0"/>
              </a:p>
            </p:txBody>
          </p:sp>
        </p:grpSp>
        <p:cxnSp>
          <p:nvCxnSpPr>
            <p:cNvPr id="68618" name="Straight Connector 66"/>
            <p:cNvCxnSpPr>
              <a:cxnSpLocks noChangeShapeType="1"/>
            </p:cNvCxnSpPr>
            <p:nvPr/>
          </p:nvCxnSpPr>
          <p:spPr bwMode="auto">
            <a:xfrm>
              <a:off x="1750737" y="3335842"/>
              <a:ext cx="1813151" cy="1466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8619" name="Double Bracket 71"/>
            <p:cNvSpPr>
              <a:spLocks noChangeArrowheads="1"/>
            </p:cNvSpPr>
            <p:nvPr/>
          </p:nvSpPr>
          <p:spPr bwMode="auto">
            <a:xfrm>
              <a:off x="1677144" y="2990502"/>
              <a:ext cx="2030760" cy="720000"/>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81" name="Text Box 43"/>
          <p:cNvSpPr txBox="1">
            <a:spLocks noChangeArrowheads="1"/>
          </p:cNvSpPr>
          <p:nvPr/>
        </p:nvSpPr>
        <p:spPr bwMode="auto">
          <a:xfrm>
            <a:off x="323850" y="4130675"/>
            <a:ext cx="8686800" cy="954088"/>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Lets temporarily assume that the domino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solution must start with this domino.</a:t>
            </a:r>
          </a:p>
        </p:txBody>
      </p:sp>
      <p:sp>
        <p:nvSpPr>
          <p:cNvPr id="82" name="Text Box 43"/>
          <p:cNvSpPr txBox="1">
            <a:spLocks noChangeArrowheads="1"/>
          </p:cNvSpPr>
          <p:nvPr/>
        </p:nvSpPr>
        <p:spPr bwMode="auto">
          <a:xfrm>
            <a:off x="306388" y="5067300"/>
            <a:ext cx="8686800" cy="18161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The loop invariant is that in the only domino solution</a:t>
            </a:r>
          </a:p>
          <a:p>
            <a:pPr lvl="1" algn="l">
              <a:buFontTx/>
              <a:buChar char="•"/>
              <a:defRPr/>
            </a:pPr>
            <a:r>
              <a:rPr lang="en-CA" dirty="0"/>
              <a:t>the combined string so far on the top</a:t>
            </a:r>
          </a:p>
          <a:p>
            <a:pPr lvl="1" algn="l">
              <a:defRPr/>
            </a:pPr>
            <a:r>
              <a:rPr lang="en-CA" dirty="0"/>
              <a:t> consists of </a:t>
            </a:r>
            <a:r>
              <a:rPr lang="en-US" dirty="0">
                <a:effectLst>
                  <a:outerShdw blurRad="38100" dist="38100" dir="2700000" algn="tl">
                    <a:srgbClr val="000000"/>
                  </a:outerShdw>
                </a:effectLst>
              </a:rPr>
              <a:t>the first t TM configurations</a:t>
            </a:r>
          </a:p>
          <a:p>
            <a:pPr lvl="1" algn="l">
              <a:buFont typeface="Arial" pitchFamily="34" charset="0"/>
              <a:buChar char="•"/>
              <a:defRPr/>
            </a:pPr>
            <a:r>
              <a:rPr lang="en-US" dirty="0">
                <a:effectLst>
                  <a:outerShdw blurRad="38100" dist="38100" dir="2700000" algn="tl">
                    <a:srgbClr val="000000"/>
                  </a:outerShdw>
                </a:effectLst>
              </a:rPr>
              <a:t>and on the bottom the first </a:t>
            </a:r>
            <a:r>
              <a:rPr lang="en-US" dirty="0" err="1">
                <a:effectLst>
                  <a:outerShdw blurRad="38100" dist="38100" dir="2700000" algn="tl">
                    <a:srgbClr val="000000"/>
                  </a:outerShdw>
                </a:effectLst>
              </a:rPr>
              <a:t>t+1</a:t>
            </a:r>
            <a:r>
              <a:rPr lang="en-US" dirty="0">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1">
                                            <p:txEl>
                                              <p:pRg st="0" end="0"/>
                                            </p:txEl>
                                          </p:spTgt>
                                        </p:tgtEl>
                                        <p:attrNameLst>
                                          <p:attrName>style.visibility</p:attrName>
                                        </p:attrNameLst>
                                      </p:cBhvr>
                                      <p:to>
                                        <p:strVal val="visible"/>
                                      </p:to>
                                    </p:set>
                                    <p:anim calcmode="lin" valueType="num">
                                      <p:cBhvr additive="base">
                                        <p:cTn id="17"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 calcmode="lin" valueType="num">
                                      <p:cBhvr additive="base">
                                        <p:cTn id="23"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2">
                                            <p:txEl>
                                              <p:pRg st="1" end="1"/>
                                            </p:txEl>
                                          </p:spTgt>
                                        </p:tgtEl>
                                        <p:attrNameLst>
                                          <p:attrName>style.visibility</p:attrName>
                                        </p:attrNameLst>
                                      </p:cBhvr>
                                      <p:to>
                                        <p:strVal val="visible"/>
                                      </p:to>
                                    </p:set>
                                    <p:anim calcmode="lin" valueType="num">
                                      <p:cBhvr additive="base">
                                        <p:cTn id="29" dur="500" fill="hold"/>
                                        <p:tgtEl>
                                          <p:spTgt spid="8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2">
                                            <p:txEl>
                                              <p:pRg st="2" end="2"/>
                                            </p:txEl>
                                          </p:spTgt>
                                        </p:tgtEl>
                                        <p:attrNameLst>
                                          <p:attrName>style.visibility</p:attrName>
                                        </p:attrNameLst>
                                      </p:cBhvr>
                                      <p:to>
                                        <p:strVal val="visible"/>
                                      </p:to>
                                    </p:set>
                                    <p:anim calcmode="lin" valueType="num">
                                      <p:cBhvr additive="base">
                                        <p:cTn id="35" dur="500" fill="hold"/>
                                        <p:tgtEl>
                                          <p:spTgt spid="8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2">
                                            <p:txEl>
                                              <p:pRg st="3" end="3"/>
                                            </p:txEl>
                                          </p:spTgt>
                                        </p:tgtEl>
                                        <p:attrNameLst>
                                          <p:attrName>style.visibility</p:attrName>
                                        </p:attrNameLst>
                                      </p:cBhvr>
                                      <p:to>
                                        <p:strVal val="visible"/>
                                      </p:to>
                                    </p:set>
                                    <p:anim calcmode="lin" valueType="num">
                                      <p:cBhvr additive="base">
                                        <p:cTn id="41" dur="500" fill="hold"/>
                                        <p:tgtEl>
                                          <p:spTgt spid="8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69635"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69681"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32" name="Text Box 43"/>
          <p:cNvSpPr txBox="1">
            <a:spLocks noChangeArrowheads="1"/>
          </p:cNvSpPr>
          <p:nvPr/>
        </p:nvSpPr>
        <p:spPr bwMode="auto">
          <a:xfrm>
            <a:off x="1676400" y="2297113"/>
            <a:ext cx="53340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Transition </a:t>
            </a:r>
            <a:r>
              <a:rPr lang="en-US" dirty="0">
                <a:solidFill>
                  <a:schemeClr val="accent2"/>
                </a:solidFill>
                <a:effectLst>
                  <a:outerShdw blurRad="38100" dist="38100" dir="2700000" algn="tl">
                    <a:srgbClr val="000000"/>
                  </a:outerShdw>
                </a:effectLst>
                <a:sym typeface="Symbol"/>
              </a:rPr>
              <a:t>(</a:t>
            </a:r>
            <a:r>
              <a:rPr lang="en-US" dirty="0" err="1">
                <a:solidFill>
                  <a:schemeClr val="accent2"/>
                </a:solidFill>
                <a:effectLst>
                  <a:outerShdw blurRad="38100" dist="38100" dir="2700000" algn="tl">
                    <a:srgbClr val="000000"/>
                  </a:outerShdw>
                </a:effectLst>
                <a:sym typeface="Symbol"/>
              </a:rPr>
              <a:t>q</a:t>
            </a:r>
            <a:r>
              <a:rPr lang="en-US" baseline="-25000" dirty="0" err="1">
                <a:solidFill>
                  <a:schemeClr val="accent2"/>
                </a:solidFill>
                <a:effectLst>
                  <a:outerShdw blurRad="38100" dist="38100" dir="2700000" algn="tl">
                    <a:srgbClr val="000000"/>
                  </a:outerShdw>
                </a:effectLst>
                <a:sym typeface="Symbol"/>
              </a:rPr>
              <a:t>i</a:t>
            </a:r>
            <a:r>
              <a:rPr lang="en-US" dirty="0" err="1">
                <a:solidFill>
                  <a:schemeClr val="accent2"/>
                </a:solidFill>
                <a:effectLst>
                  <a:outerShdw blurRad="38100" dist="38100" dir="2700000" algn="tl">
                    <a:srgbClr val="000000"/>
                  </a:outerShdw>
                </a:effectLst>
                <a:sym typeface="Symbol"/>
              </a:rPr>
              <a:t>,1</a:t>
            </a:r>
            <a:r>
              <a:rPr lang="en-US" dirty="0">
                <a:solidFill>
                  <a:schemeClr val="accent2"/>
                </a:solidFill>
                <a:effectLst>
                  <a:outerShdw blurRad="38100" dist="38100" dir="2700000" algn="tl">
                    <a:srgbClr val="000000"/>
                  </a:outerShdw>
                </a:effectLst>
                <a:sym typeface="Symbol"/>
              </a:rPr>
              <a:t>) = &lt;</a:t>
            </a:r>
            <a:r>
              <a:rPr lang="en-US" dirty="0" err="1">
                <a:solidFill>
                  <a:schemeClr val="accent2"/>
                </a:solidFill>
                <a:effectLst>
                  <a:outerShdw blurRad="38100" dist="38100" dir="2700000" algn="tl">
                    <a:srgbClr val="000000"/>
                  </a:outerShdw>
                </a:effectLst>
                <a:sym typeface="Symbol"/>
              </a:rPr>
              <a:t>q</a:t>
            </a:r>
            <a:r>
              <a:rPr lang="en-US" baseline="-25000" dirty="0" err="1">
                <a:solidFill>
                  <a:schemeClr val="accent2"/>
                </a:solidFill>
                <a:effectLst>
                  <a:outerShdw blurRad="38100" dist="38100" dir="2700000" algn="tl">
                    <a:srgbClr val="000000"/>
                  </a:outerShdw>
                </a:effectLst>
                <a:sym typeface="Symbol"/>
              </a:rPr>
              <a:t>j</a:t>
            </a:r>
            <a:r>
              <a:rPr lang="en-US" dirty="0" err="1">
                <a:solidFill>
                  <a:schemeClr val="accent2"/>
                </a:solidFill>
                <a:effectLst>
                  <a:outerShdw blurRad="38100" dist="38100" dir="2700000" algn="tl">
                    <a:srgbClr val="000000"/>
                  </a:outerShdw>
                </a:effectLst>
                <a:sym typeface="Symbol"/>
              </a:rPr>
              <a:t>,c,right</a:t>
            </a:r>
            <a:r>
              <a:rPr lang="en-US" dirty="0">
                <a:solidFill>
                  <a:schemeClr val="accent2"/>
                </a:solidFill>
                <a:effectLst>
                  <a:outerShdw blurRad="38100" dist="38100" dir="2700000" algn="tl">
                    <a:srgbClr val="000000"/>
                  </a:outerShdw>
                </a:effectLst>
                <a:sym typeface="Symbol"/>
              </a:rPr>
              <a:t>&gt;</a:t>
            </a:r>
            <a:endParaRPr lang="en-US" dirty="0">
              <a:solidFill>
                <a:schemeClr val="accent2"/>
              </a:solidFill>
              <a:effectLst>
                <a:outerShdw blurRad="38100" dist="38100" dir="2700000" algn="tl">
                  <a:srgbClr val="000000"/>
                </a:outerShdw>
              </a:effectLst>
            </a:endParaRPr>
          </a:p>
        </p:txBody>
      </p:sp>
      <p:grpSp>
        <p:nvGrpSpPr>
          <p:cNvPr id="3" name="Group 76"/>
          <p:cNvGrpSpPr>
            <a:grpSpLocks/>
          </p:cNvGrpSpPr>
          <p:nvPr/>
        </p:nvGrpSpPr>
        <p:grpSpPr bwMode="auto">
          <a:xfrm>
            <a:off x="601663" y="4268788"/>
            <a:ext cx="4676775" cy="533400"/>
            <a:chOff x="601507" y="4648200"/>
            <a:chExt cx="4677422" cy="532745"/>
          </a:xfrm>
        </p:grpSpPr>
        <p:sp>
          <p:nvSpPr>
            <p:cNvPr id="52" name="Text Box 43"/>
            <p:cNvSpPr txBox="1">
              <a:spLocks noChangeArrowheads="1"/>
            </p:cNvSpPr>
            <p:nvPr/>
          </p:nvSpPr>
          <p:spPr bwMode="auto">
            <a:xfrm>
              <a:off x="2192402" y="4648200"/>
              <a:ext cx="3086527" cy="523232"/>
            </a:xfrm>
            <a:prstGeom prst="rect">
              <a:avLst/>
            </a:prstGeom>
            <a:noFill/>
            <a:ln w="38100" cap="sq">
              <a:noFill/>
              <a:miter lim="800000"/>
              <a:headEnd/>
              <a:tailEnd/>
            </a:ln>
            <a:effectLst/>
          </p:spPr>
          <p:txBody>
            <a:bodyPr lIns="274320" rIns="274320">
              <a:spAutoFit/>
            </a:bodyPr>
            <a:lstStyle/>
            <a:p>
              <a:pPr algn="l">
                <a:defRPr/>
              </a:pP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11010</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sp>
          <p:nvSpPr>
            <p:cNvPr id="53" name="Rectangle 52"/>
            <p:cNvSpPr/>
            <p:nvPr/>
          </p:nvSpPr>
          <p:spPr>
            <a:xfrm>
              <a:off x="601507" y="4657713"/>
              <a:ext cx="1281289" cy="523232"/>
            </a:xfrm>
            <a:prstGeom prst="rect">
              <a:avLst/>
            </a:prstGeom>
          </p:spPr>
          <p:txBody>
            <a:bodyPr wrap="none">
              <a:spAutoFit/>
            </a:bodyPr>
            <a:lstStyle/>
            <a:p>
              <a:pPr algn="l">
                <a:defRPr/>
              </a:pPr>
              <a:r>
                <a:rPr lang="en-US" dirty="0" err="1">
                  <a:effectLst>
                    <a:outerShdw blurRad="38100" dist="38100" dir="2700000" algn="tl">
                      <a:srgbClr val="000000"/>
                    </a:outerShdw>
                  </a:effectLst>
                </a:rPr>
                <a:t>Config</a:t>
              </a:r>
              <a:r>
                <a:rPr lang="en-US" dirty="0">
                  <a:effectLst>
                    <a:outerShdw blurRad="38100" dist="38100" dir="2700000" algn="tl">
                      <a:srgbClr val="000000"/>
                    </a:outerShdw>
                  </a:effectLst>
                </a:rPr>
                <a:t>:</a:t>
              </a:r>
              <a:endParaRPr lang="en-CA" dirty="0">
                <a:effectLst>
                  <a:outerShdw blurRad="38100" dist="38100" dir="2700000" algn="tl">
                    <a:srgbClr val="000000">
                      <a:alpha val="43137"/>
                    </a:srgbClr>
                  </a:outerShdw>
                </a:effectLst>
              </a:endParaRPr>
            </a:p>
          </p:txBody>
        </p:sp>
      </p:grpSp>
      <p:sp>
        <p:nvSpPr>
          <p:cNvPr id="54" name="Right Brace 53"/>
          <p:cNvSpPr/>
          <p:nvPr/>
        </p:nvSpPr>
        <p:spPr bwMode="auto">
          <a:xfrm rot="5400000">
            <a:off x="3152775" y="4586288"/>
            <a:ext cx="123825" cy="466725"/>
          </a:xfrm>
          <a:prstGeom prst="rightBrace">
            <a:avLst/>
          </a:prstGeom>
          <a:noFill/>
          <a:ln w="254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55" name="Rectangle 54"/>
          <p:cNvSpPr/>
          <p:nvPr/>
        </p:nvSpPr>
        <p:spPr>
          <a:xfrm>
            <a:off x="1828800" y="1839913"/>
            <a:ext cx="4402138" cy="523875"/>
          </a:xfrm>
          <a:prstGeom prst="rect">
            <a:avLst/>
          </a:prstGeom>
        </p:spPr>
        <p:txBody>
          <a:bodyPr wrap="none">
            <a:spAutoFit/>
          </a:bodyPr>
          <a:lstStyle/>
          <a:p>
            <a:pPr algn="l">
              <a:defRPr/>
            </a:pPr>
            <a:r>
              <a:rPr lang="en-US" dirty="0">
                <a:effectLst>
                  <a:outerShdw blurRad="38100" dist="38100" dir="2700000" algn="tl">
                    <a:srgbClr val="000000"/>
                  </a:outerShdw>
                </a:effectLst>
              </a:rPr>
              <a:t>TM is in state </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a:effectLst>
                  <a:outerShdw blurRad="38100" dist="38100" dir="2700000" algn="tl">
                    <a:srgbClr val="000000"/>
                  </a:outerShdw>
                </a:effectLst>
              </a:rPr>
              <a:t> and sees a </a:t>
            </a:r>
            <a:r>
              <a:rPr lang="en-US" dirty="0">
                <a:solidFill>
                  <a:schemeClr val="accent2"/>
                </a:solidFill>
                <a:effectLst>
                  <a:outerShdw blurRad="38100" dist="38100" dir="2700000" algn="tl">
                    <a:srgbClr val="000000"/>
                  </a:outerShdw>
                </a:effectLst>
              </a:rPr>
              <a:t>1</a:t>
            </a:r>
            <a:r>
              <a:rPr lang="en-US" dirty="0">
                <a:effectLst>
                  <a:outerShdw blurRad="38100" dist="38100" dir="2700000" algn="tl">
                    <a:srgbClr val="000000"/>
                  </a:outerShdw>
                </a:effectLst>
              </a:rPr>
              <a:t>.</a:t>
            </a:r>
            <a:endParaRPr lang="en-CA" dirty="0">
              <a:effectLst>
                <a:outerShdw blurRad="38100" dist="38100" dir="2700000" algn="tl">
                  <a:srgbClr val="000000">
                    <a:alpha val="43137"/>
                  </a:srgbClr>
                </a:outerShdw>
              </a:effectLst>
            </a:endParaRPr>
          </a:p>
        </p:txBody>
      </p:sp>
      <p:sp>
        <p:nvSpPr>
          <p:cNvPr id="56" name="AutoShape 20"/>
          <p:cNvSpPr>
            <a:spLocks noChangeArrowheads="1"/>
          </p:cNvSpPr>
          <p:nvPr/>
        </p:nvSpPr>
        <p:spPr bwMode="auto">
          <a:xfrm rot="16200000">
            <a:off x="3146425" y="3344863"/>
            <a:ext cx="152400" cy="304800"/>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grpSp>
        <p:nvGrpSpPr>
          <p:cNvPr id="4" name="Group 53"/>
          <p:cNvGrpSpPr>
            <a:grpSpLocks/>
          </p:cNvGrpSpPr>
          <p:nvPr/>
        </p:nvGrpSpPr>
        <p:grpSpPr bwMode="auto">
          <a:xfrm>
            <a:off x="1774825" y="2960688"/>
            <a:ext cx="4724400" cy="401637"/>
            <a:chOff x="1752600" y="1368425"/>
            <a:chExt cx="4724400" cy="401638"/>
          </a:xfrm>
        </p:grpSpPr>
        <p:sp>
          <p:nvSpPr>
            <p:cNvPr id="58" name="Rectangle 8"/>
            <p:cNvSpPr>
              <a:spLocks noChangeArrowheads="1"/>
            </p:cNvSpPr>
            <p:nvPr/>
          </p:nvSpPr>
          <p:spPr bwMode="auto">
            <a:xfrm>
              <a:off x="2895600" y="1368425"/>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c</a:t>
              </a:r>
            </a:p>
          </p:txBody>
        </p:sp>
        <p:sp>
          <p:nvSpPr>
            <p:cNvPr id="59" name="Rectangle 9"/>
            <p:cNvSpPr>
              <a:spLocks noChangeArrowheads="1"/>
            </p:cNvSpPr>
            <p:nvPr/>
          </p:nvSpPr>
          <p:spPr bwMode="auto">
            <a:xfrm>
              <a:off x="2324100" y="1371600"/>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60" name="Rectangle 10"/>
            <p:cNvSpPr>
              <a:spLocks noChangeArrowheads="1"/>
            </p:cNvSpPr>
            <p:nvPr/>
          </p:nvSpPr>
          <p:spPr bwMode="auto">
            <a:xfrm>
              <a:off x="1752600" y="1371600"/>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61" name="Line 11"/>
            <p:cNvSpPr>
              <a:spLocks noChangeShapeType="1"/>
            </p:cNvSpPr>
            <p:nvPr/>
          </p:nvSpPr>
          <p:spPr bwMode="auto">
            <a:xfrm>
              <a:off x="1752600" y="1371600"/>
              <a:ext cx="342900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2" name="Line 12"/>
            <p:cNvSpPr>
              <a:spLocks noChangeShapeType="1"/>
            </p:cNvSpPr>
            <p:nvPr/>
          </p:nvSpPr>
          <p:spPr bwMode="auto">
            <a:xfrm>
              <a:off x="1752600" y="1766888"/>
              <a:ext cx="342900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3" name="Line 14"/>
            <p:cNvSpPr>
              <a:spLocks noChangeShapeType="1"/>
            </p:cNvSpPr>
            <p:nvPr/>
          </p:nvSpPr>
          <p:spPr bwMode="auto">
            <a:xfrm>
              <a:off x="2324100" y="1371600"/>
              <a:ext cx="0" cy="395288"/>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4" name="Line 15"/>
            <p:cNvSpPr>
              <a:spLocks noChangeShapeType="1"/>
            </p:cNvSpPr>
            <p:nvPr/>
          </p:nvSpPr>
          <p:spPr bwMode="auto">
            <a:xfrm>
              <a:off x="2895600" y="1371600"/>
              <a:ext cx="0" cy="395288"/>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5" name="Line 21"/>
            <p:cNvSpPr>
              <a:spLocks noChangeShapeType="1"/>
            </p:cNvSpPr>
            <p:nvPr/>
          </p:nvSpPr>
          <p:spPr bwMode="auto">
            <a:xfrm>
              <a:off x="5867400" y="1763713"/>
              <a:ext cx="609600"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6" name="Line 41"/>
            <p:cNvSpPr>
              <a:spLocks noChangeShapeType="1"/>
            </p:cNvSpPr>
            <p:nvPr/>
          </p:nvSpPr>
          <p:spPr bwMode="auto">
            <a:xfrm>
              <a:off x="5867400" y="1371600"/>
              <a:ext cx="609600"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8" name="Rectangle 44"/>
            <p:cNvSpPr>
              <a:spLocks noChangeArrowheads="1"/>
            </p:cNvSpPr>
            <p:nvPr/>
          </p:nvSpPr>
          <p:spPr bwMode="auto">
            <a:xfrm>
              <a:off x="3467100" y="1371600"/>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9" name="Rectangle 45"/>
            <p:cNvSpPr>
              <a:spLocks noChangeArrowheads="1"/>
            </p:cNvSpPr>
            <p:nvPr/>
          </p:nvSpPr>
          <p:spPr bwMode="auto">
            <a:xfrm>
              <a:off x="4038600" y="1368425"/>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70" name="Rectangle 46"/>
            <p:cNvSpPr>
              <a:spLocks noChangeArrowheads="1"/>
            </p:cNvSpPr>
            <p:nvPr/>
          </p:nvSpPr>
          <p:spPr bwMode="auto">
            <a:xfrm>
              <a:off x="4614863" y="1371600"/>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71" name="Rectangle 47"/>
            <p:cNvSpPr>
              <a:spLocks noChangeArrowheads="1"/>
            </p:cNvSpPr>
            <p:nvPr/>
          </p:nvSpPr>
          <p:spPr bwMode="auto">
            <a:xfrm>
              <a:off x="5186363" y="1374775"/>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grpSp>
      <p:grpSp>
        <p:nvGrpSpPr>
          <p:cNvPr id="5" name="Group 67"/>
          <p:cNvGrpSpPr>
            <a:grpSpLocks/>
          </p:cNvGrpSpPr>
          <p:nvPr/>
        </p:nvGrpSpPr>
        <p:grpSpPr bwMode="auto">
          <a:xfrm>
            <a:off x="860425" y="2439988"/>
            <a:ext cx="874713" cy="1219200"/>
            <a:chOff x="838200" y="1295400"/>
            <a:chExt cx="875458" cy="1219200"/>
          </a:xfrm>
        </p:grpSpPr>
        <p:pic>
          <p:nvPicPr>
            <p:cNvPr id="69652" name="Picture 8" descr="po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48"/>
            <p:cNvSpPr>
              <a:spLocks noChangeArrowheads="1"/>
            </p:cNvSpPr>
            <p:nvPr/>
          </p:nvSpPr>
          <p:spPr bwMode="auto">
            <a:xfrm>
              <a:off x="914465" y="1295400"/>
              <a:ext cx="799193" cy="523875"/>
            </a:xfrm>
            <a:prstGeom prst="rect">
              <a:avLst/>
            </a:prstGeom>
            <a:noFill/>
            <a:ln w="38100" cap="sq">
              <a:noFill/>
              <a:miter lim="800000"/>
              <a:headEnd/>
              <a:tailEnd/>
            </a:ln>
            <a:effectLst/>
          </p:spPr>
          <p:txBody>
            <a:bodyPr wrap="none" lIns="274320" rIns="274320">
              <a:spAutoFit/>
            </a:bodyPr>
            <a:lstStyle/>
            <a:p>
              <a:pPr algn="l">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endParaRPr lang="en-US" baseline="-25000" dirty="0">
                <a:solidFill>
                  <a:schemeClr val="accent2"/>
                </a:solidFill>
                <a:effectLst>
                  <a:outerShdw blurRad="38100" dist="38100" dir="2700000" algn="tl">
                    <a:srgbClr val="000000"/>
                  </a:outerShdw>
                </a:effectLst>
              </a:endParaRPr>
            </a:p>
          </p:txBody>
        </p:sp>
      </p:grpSp>
      <p:sp>
        <p:nvSpPr>
          <p:cNvPr id="76" name="Text Box 43"/>
          <p:cNvSpPr txBox="1">
            <a:spLocks noChangeArrowheads="1"/>
          </p:cNvSpPr>
          <p:nvPr/>
        </p:nvSpPr>
        <p:spPr bwMode="auto">
          <a:xfrm>
            <a:off x="2181225" y="4802188"/>
            <a:ext cx="3086100" cy="523875"/>
          </a:xfrm>
          <a:prstGeom prst="rect">
            <a:avLst/>
          </a:prstGeom>
          <a:noFill/>
          <a:ln w="38100" cap="sq">
            <a:noFill/>
            <a:miter lim="800000"/>
            <a:headEnd/>
            <a:tailEnd/>
          </a:ln>
          <a:effectLst/>
        </p:spPr>
        <p:txBody>
          <a:bodyPr lIns="274320" rIns="274320">
            <a:spAutoFit/>
          </a:bodyPr>
          <a:lstStyle/>
          <a:p>
            <a:pPr algn="l">
              <a:defRPr/>
            </a:pP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11010</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sp>
        <p:nvSpPr>
          <p:cNvPr id="77" name="Text Box 43"/>
          <p:cNvSpPr txBox="1">
            <a:spLocks noChangeArrowheads="1"/>
          </p:cNvSpPr>
          <p:nvPr/>
        </p:nvSpPr>
        <p:spPr bwMode="auto">
          <a:xfrm>
            <a:off x="2173288" y="5295900"/>
            <a:ext cx="3086100" cy="523875"/>
          </a:xfrm>
          <a:prstGeom prst="rect">
            <a:avLst/>
          </a:prstGeom>
          <a:noFill/>
          <a:ln w="38100" cap="sq">
            <a:noFill/>
            <a:miter lim="800000"/>
            <a:headEnd/>
            <a:tailEnd/>
          </a:ln>
          <a:effectLst/>
        </p:spPr>
        <p:txBody>
          <a:bodyPr lIns="274320" rIns="274320">
            <a:spAutoFit/>
          </a:bodyPr>
          <a:lstStyle/>
          <a:p>
            <a:pPr algn="l">
              <a:defRPr/>
            </a:pP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c1010</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sp>
        <p:nvSpPr>
          <p:cNvPr id="78" name="Text Box 43"/>
          <p:cNvSpPr txBox="1">
            <a:spLocks noChangeArrowheads="1"/>
          </p:cNvSpPr>
          <p:nvPr/>
        </p:nvSpPr>
        <p:spPr bwMode="auto">
          <a:xfrm>
            <a:off x="2187575" y="5784850"/>
            <a:ext cx="3086100" cy="523875"/>
          </a:xfrm>
          <a:prstGeom prst="rect">
            <a:avLst/>
          </a:prstGeom>
          <a:noFill/>
          <a:ln w="38100" cap="sq">
            <a:noFill/>
            <a:miter lim="800000"/>
            <a:headEnd/>
            <a:tailEnd/>
          </a:ln>
          <a:effectLst/>
        </p:spPr>
        <p:txBody>
          <a:bodyPr lIns="274320" rIns="274320">
            <a:spAutoFit/>
          </a:bodyPr>
          <a:lstStyle/>
          <a:p>
            <a:pPr algn="l">
              <a:defRPr/>
            </a:pP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10c</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1010</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sp>
        <p:nvSpPr>
          <p:cNvPr id="79" name="Rectangle 3"/>
          <p:cNvSpPr>
            <a:spLocks noChangeArrowheads="1"/>
          </p:cNvSpPr>
          <p:nvPr/>
        </p:nvSpPr>
        <p:spPr bwMode="auto">
          <a:xfrm>
            <a:off x="4800600" y="4343400"/>
            <a:ext cx="2932113" cy="522288"/>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Related domino:</a:t>
            </a:r>
          </a:p>
        </p:txBody>
      </p:sp>
      <p:sp>
        <p:nvSpPr>
          <p:cNvPr id="83" name="Right Brace 82"/>
          <p:cNvSpPr/>
          <p:nvPr/>
        </p:nvSpPr>
        <p:spPr bwMode="auto">
          <a:xfrm rot="16200000" flipV="1">
            <a:off x="3125788" y="5649913"/>
            <a:ext cx="123825" cy="466725"/>
          </a:xfrm>
          <a:prstGeom prst="rightBrace">
            <a:avLst/>
          </a:prstGeom>
          <a:noFill/>
          <a:ln w="254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grpSp>
        <p:nvGrpSpPr>
          <p:cNvPr id="6" name="Group 36"/>
          <p:cNvGrpSpPr>
            <a:grpSpLocks/>
          </p:cNvGrpSpPr>
          <p:nvPr/>
        </p:nvGrpSpPr>
        <p:grpSpPr bwMode="auto">
          <a:xfrm>
            <a:off x="7593013" y="4149725"/>
            <a:ext cx="723900" cy="954088"/>
            <a:chOff x="2771800" y="3122965"/>
            <a:chExt cx="522900" cy="954107"/>
          </a:xfrm>
        </p:grpSpPr>
        <p:sp>
          <p:nvSpPr>
            <p:cNvPr id="93" name="Rectangle 92"/>
            <p:cNvSpPr/>
            <p:nvPr/>
          </p:nvSpPr>
          <p:spPr>
            <a:xfrm>
              <a:off x="2813082" y="3122965"/>
              <a:ext cx="440337" cy="954107"/>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err="1">
                  <a:effectLst>
                    <a:outerShdw blurRad="38100" dist="38100" dir="2700000" algn="tl">
                      <a:srgbClr val="000000"/>
                    </a:outerShdw>
                  </a:effectLst>
                  <a:sym typeface="Wingdings" pitchFamily="2" charset="2"/>
                </a:rPr>
                <a:t>c</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endParaRPr lang="en-US" dirty="0">
                <a:solidFill>
                  <a:schemeClr val="accent2"/>
                </a:solidFill>
                <a:effectLst>
                  <a:outerShdw blurRad="38100" dist="38100" dir="2700000" algn="tl">
                    <a:srgbClr val="000000"/>
                  </a:outerShdw>
                </a:effectLst>
              </a:endParaRPr>
            </a:p>
          </p:txBody>
        </p:sp>
        <p:cxnSp>
          <p:nvCxnSpPr>
            <p:cNvPr id="69650" name="Straight Connector 9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9651" name="Double Bracket 9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ppt_x"/>
                                          </p:val>
                                        </p:tav>
                                        <p:tav tm="100000">
                                          <p:val>
                                            <p:strVal val="#ppt_x"/>
                                          </p:val>
                                        </p:tav>
                                      </p:tavLst>
                                    </p:anim>
                                    <p:anim calcmode="lin" valueType="num">
                                      <p:cBhvr additive="base">
                                        <p:cTn id="3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0-#ppt_h/2"/>
                                          </p:val>
                                        </p:tav>
                                        <p:tav tm="100000">
                                          <p:val>
                                            <p:strVal val="#ppt_y"/>
                                          </p:val>
                                        </p:tav>
                                      </p:tavLst>
                                    </p:anim>
                                  </p:childTnLst>
                                </p:cTn>
                              </p:par>
                              <p:par>
                                <p:cTn id="57" presetID="63" presetClass="path" presetSubtype="0" accel="50000" decel="50000" fill="hold" grpId="1" nodeType="withEffect">
                                  <p:stCondLst>
                                    <p:cond delay="0"/>
                                  </p:stCondLst>
                                  <p:childTnLst>
                                    <p:animMotion origin="layout" path="M -5.55556E-7 4.50382E-6 L 0.06424 4.50382E-6 " pathEditMode="relative" rAng="0" ptsTypes="AA">
                                      <p:cBhvr>
                                        <p:cTn id="58" dur="2000" fill="hold"/>
                                        <p:tgtEl>
                                          <p:spTgt spid="56"/>
                                        </p:tgtEl>
                                        <p:attrNameLst>
                                          <p:attrName>ppt_x</p:attrName>
                                          <p:attrName>ppt_y</p:attrName>
                                        </p:attrNameLst>
                                      </p:cBhvr>
                                      <p:rCtr x="3212" y="0"/>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ppt_x"/>
                                          </p:val>
                                        </p:tav>
                                        <p:tav tm="100000">
                                          <p:val>
                                            <p:strVal val="#ppt_x"/>
                                          </p:val>
                                        </p:tav>
                                      </p:tavLst>
                                    </p:anim>
                                    <p:anim calcmode="lin" valueType="num">
                                      <p:cBhvr additive="base">
                                        <p:cTn id="70" dur="500" fill="hold"/>
                                        <p:tgtEl>
                                          <p:spTgt spid="83"/>
                                        </p:tgtEl>
                                        <p:attrNameLst>
                                          <p:attrName>ppt_y</p:attrName>
                                        </p:attrNameLst>
                                      </p:cBhvr>
                                      <p:tavLst>
                                        <p:tav tm="0">
                                          <p:val>
                                            <p:strVal val="1+#ppt_h/2"/>
                                          </p:val>
                                        </p:tav>
                                        <p:tav tm="100000">
                                          <p:val>
                                            <p:strVal val="#ppt_y"/>
                                          </p:val>
                                        </p:tav>
                                      </p:tavLst>
                                    </p:anim>
                                  </p:childTnLst>
                                </p:cTn>
                              </p:par>
                              <p:par>
                                <p:cTn id="71" presetID="1" presetClass="exit" presetSubtype="0" fill="hold" grpId="1" nodeType="withEffect">
                                  <p:stCondLst>
                                    <p:cond delay="0"/>
                                  </p:stCondLst>
                                  <p:childTnLst>
                                    <p:set>
                                      <p:cBhvr>
                                        <p:cTn id="72" dur="1" fill="hold">
                                          <p:stCondLst>
                                            <p:cond delay="0"/>
                                          </p:stCondLst>
                                        </p:cTn>
                                        <p:tgtEl>
                                          <p:spTgt spid="7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77"/>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additive="base">
                                        <p:cTn id="79" dur="500" fill="hold"/>
                                        <p:tgtEl>
                                          <p:spTgt spid="79"/>
                                        </p:tgtEl>
                                        <p:attrNameLst>
                                          <p:attrName>ppt_x</p:attrName>
                                        </p:attrNameLst>
                                      </p:cBhvr>
                                      <p:tavLst>
                                        <p:tav tm="0">
                                          <p:val>
                                            <p:strVal val="1+#ppt_w/2"/>
                                          </p:val>
                                        </p:tav>
                                        <p:tav tm="100000">
                                          <p:val>
                                            <p:strVal val="#ppt_x"/>
                                          </p:val>
                                        </p:tav>
                                      </p:tavLst>
                                    </p:anim>
                                    <p:anim calcmode="lin" valueType="num">
                                      <p:cBhvr additive="base">
                                        <p:cTn id="80"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1+#ppt_w/2"/>
                                          </p:val>
                                        </p:tav>
                                        <p:tav tm="100000">
                                          <p:val>
                                            <p:strVal val="#ppt_x"/>
                                          </p:val>
                                        </p:tav>
                                      </p:tavLst>
                                    </p:anim>
                                    <p:anim calcmode="lin" valueType="num">
                                      <p:cBhvr additive="base">
                                        <p:cTn id="8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4" grpId="0" animBg="1"/>
      <p:bldP spid="55" grpId="0"/>
      <p:bldP spid="56" grpId="0" animBg="1"/>
      <p:bldP spid="56" grpId="1" animBg="1"/>
      <p:bldP spid="76" grpId="0"/>
      <p:bldP spid="76" grpId="1"/>
      <p:bldP spid="77" grpId="0"/>
      <p:bldP spid="77" grpId="1"/>
      <p:bldP spid="78" grpId="0"/>
      <p:bldP spid="79" grpId="0"/>
      <p:bldP spid="8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3" name="Text Box 43"/>
          <p:cNvSpPr txBox="1">
            <a:spLocks noChangeArrowheads="1"/>
          </p:cNvSpPr>
          <p:nvPr/>
        </p:nvSpPr>
        <p:spPr bwMode="auto">
          <a:xfrm>
            <a:off x="1676400" y="2282825"/>
            <a:ext cx="53340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Transition </a:t>
            </a:r>
            <a:r>
              <a:rPr lang="en-US" dirty="0">
                <a:solidFill>
                  <a:schemeClr val="accent2"/>
                </a:solidFill>
                <a:effectLst>
                  <a:outerShdw blurRad="38100" dist="38100" dir="2700000" algn="tl">
                    <a:srgbClr val="000000"/>
                  </a:outerShdw>
                </a:effectLst>
                <a:sym typeface="Symbol"/>
              </a:rPr>
              <a:t>(</a:t>
            </a:r>
            <a:r>
              <a:rPr lang="en-US" dirty="0" err="1">
                <a:solidFill>
                  <a:schemeClr val="accent2"/>
                </a:solidFill>
                <a:effectLst>
                  <a:outerShdw blurRad="38100" dist="38100" dir="2700000" algn="tl">
                    <a:srgbClr val="000000"/>
                  </a:outerShdw>
                </a:effectLst>
                <a:sym typeface="Symbol"/>
              </a:rPr>
              <a:t>q</a:t>
            </a:r>
            <a:r>
              <a:rPr lang="en-US" baseline="-25000" dirty="0" err="1">
                <a:solidFill>
                  <a:schemeClr val="accent2"/>
                </a:solidFill>
                <a:effectLst>
                  <a:outerShdw blurRad="38100" dist="38100" dir="2700000" algn="tl">
                    <a:srgbClr val="000000"/>
                  </a:outerShdw>
                </a:effectLst>
                <a:sym typeface="Symbol"/>
              </a:rPr>
              <a:t>i</a:t>
            </a:r>
            <a:r>
              <a:rPr lang="en-US" dirty="0" err="1">
                <a:solidFill>
                  <a:schemeClr val="accent2"/>
                </a:solidFill>
                <a:effectLst>
                  <a:outerShdw blurRad="38100" dist="38100" dir="2700000" algn="tl">
                    <a:srgbClr val="000000"/>
                  </a:outerShdw>
                </a:effectLst>
                <a:sym typeface="Symbol"/>
              </a:rPr>
              <a:t>,1</a:t>
            </a:r>
            <a:r>
              <a:rPr lang="en-US" dirty="0">
                <a:solidFill>
                  <a:schemeClr val="accent2"/>
                </a:solidFill>
                <a:effectLst>
                  <a:outerShdw blurRad="38100" dist="38100" dir="2700000" algn="tl">
                    <a:srgbClr val="000000"/>
                  </a:outerShdw>
                </a:effectLst>
                <a:sym typeface="Symbol"/>
              </a:rPr>
              <a:t>) = &lt;</a:t>
            </a:r>
            <a:r>
              <a:rPr lang="en-US" dirty="0" err="1">
                <a:solidFill>
                  <a:schemeClr val="accent2"/>
                </a:solidFill>
                <a:effectLst>
                  <a:outerShdw blurRad="38100" dist="38100" dir="2700000" algn="tl">
                    <a:srgbClr val="000000"/>
                  </a:outerShdw>
                </a:effectLst>
                <a:sym typeface="Symbol"/>
              </a:rPr>
              <a:t>q</a:t>
            </a:r>
            <a:r>
              <a:rPr lang="en-US" baseline="-25000" dirty="0" err="1">
                <a:solidFill>
                  <a:schemeClr val="accent2"/>
                </a:solidFill>
                <a:effectLst>
                  <a:outerShdw blurRad="38100" dist="38100" dir="2700000" algn="tl">
                    <a:srgbClr val="000000"/>
                  </a:outerShdw>
                </a:effectLst>
                <a:sym typeface="Symbol"/>
              </a:rPr>
              <a:t>j</a:t>
            </a:r>
            <a:r>
              <a:rPr lang="en-US" dirty="0" err="1">
                <a:solidFill>
                  <a:schemeClr val="accent2"/>
                </a:solidFill>
                <a:effectLst>
                  <a:outerShdw blurRad="38100" dist="38100" dir="2700000" algn="tl">
                    <a:srgbClr val="000000"/>
                  </a:outerShdw>
                </a:effectLst>
                <a:sym typeface="Symbol"/>
              </a:rPr>
              <a:t>,c,</a:t>
            </a:r>
            <a:r>
              <a:rPr lang="en-US" dirty="0" err="1">
                <a:solidFill>
                  <a:srgbClr val="FF0000"/>
                </a:solidFill>
                <a:effectLst>
                  <a:outerShdw blurRad="38100" dist="38100" dir="2700000" algn="tl">
                    <a:srgbClr val="000000"/>
                  </a:outerShdw>
                </a:effectLst>
                <a:sym typeface="Symbol"/>
              </a:rPr>
              <a:t>left</a:t>
            </a:r>
            <a:r>
              <a:rPr lang="en-US" dirty="0">
                <a:solidFill>
                  <a:schemeClr val="accent2"/>
                </a:solidFill>
                <a:effectLst>
                  <a:outerShdw blurRad="38100" dist="38100" dir="2700000" algn="tl">
                    <a:srgbClr val="000000"/>
                  </a:outerShdw>
                </a:effectLst>
                <a:sym typeface="Symbol"/>
              </a:rPr>
              <a:t>&gt;</a:t>
            </a:r>
            <a:endParaRPr lang="en-US" dirty="0">
              <a:solidFill>
                <a:schemeClr val="accent2"/>
              </a:solidFill>
              <a:effectLst>
                <a:outerShdw blurRad="38100" dist="38100" dir="2700000" algn="tl">
                  <a:srgbClr val="000000"/>
                </a:outerShdw>
              </a:effectLst>
            </a:endParaRPr>
          </a:p>
        </p:txBody>
      </p:sp>
      <p:grpSp>
        <p:nvGrpSpPr>
          <p:cNvPr id="70659" name="Group 76"/>
          <p:cNvGrpSpPr>
            <a:grpSpLocks/>
          </p:cNvGrpSpPr>
          <p:nvPr/>
        </p:nvGrpSpPr>
        <p:grpSpPr bwMode="auto">
          <a:xfrm>
            <a:off x="601663" y="4268788"/>
            <a:ext cx="4676775" cy="533400"/>
            <a:chOff x="601507" y="4648200"/>
            <a:chExt cx="4677422" cy="532745"/>
          </a:xfrm>
        </p:grpSpPr>
        <p:sp>
          <p:nvSpPr>
            <p:cNvPr id="23" name="Text Box 43"/>
            <p:cNvSpPr txBox="1">
              <a:spLocks noChangeArrowheads="1"/>
            </p:cNvSpPr>
            <p:nvPr/>
          </p:nvSpPr>
          <p:spPr bwMode="auto">
            <a:xfrm>
              <a:off x="2192402" y="4648200"/>
              <a:ext cx="3086527" cy="523232"/>
            </a:xfrm>
            <a:prstGeom prst="rect">
              <a:avLst/>
            </a:prstGeom>
            <a:noFill/>
            <a:ln w="38100" cap="sq">
              <a:noFill/>
              <a:miter lim="800000"/>
              <a:headEnd/>
              <a:tailEnd/>
            </a:ln>
            <a:effectLst/>
          </p:spPr>
          <p:txBody>
            <a:bodyPr lIns="274320" rIns="274320">
              <a:spAutoFit/>
            </a:bodyPr>
            <a:lstStyle/>
            <a:p>
              <a:pPr algn="l">
                <a:defRPr/>
              </a:pP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11010</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sp>
          <p:nvSpPr>
            <p:cNvPr id="27" name="Rectangle 26"/>
            <p:cNvSpPr/>
            <p:nvPr/>
          </p:nvSpPr>
          <p:spPr>
            <a:xfrm>
              <a:off x="601507" y="4657713"/>
              <a:ext cx="1281289" cy="523232"/>
            </a:xfrm>
            <a:prstGeom prst="rect">
              <a:avLst/>
            </a:prstGeom>
          </p:spPr>
          <p:txBody>
            <a:bodyPr wrap="none">
              <a:spAutoFit/>
            </a:bodyPr>
            <a:lstStyle/>
            <a:p>
              <a:pPr algn="l">
                <a:defRPr/>
              </a:pPr>
              <a:r>
                <a:rPr lang="en-US" dirty="0" err="1">
                  <a:effectLst>
                    <a:outerShdw blurRad="38100" dist="38100" dir="2700000" algn="tl">
                      <a:srgbClr val="000000"/>
                    </a:outerShdw>
                  </a:effectLst>
                </a:rPr>
                <a:t>Config</a:t>
              </a:r>
              <a:r>
                <a:rPr lang="en-US" dirty="0">
                  <a:effectLst>
                    <a:outerShdw blurRad="38100" dist="38100" dir="2700000" algn="tl">
                      <a:srgbClr val="000000"/>
                    </a:outerShdw>
                  </a:effectLst>
                </a:rPr>
                <a:t>:</a:t>
              </a:r>
              <a:endParaRPr lang="en-CA" dirty="0">
                <a:effectLst>
                  <a:outerShdw blurRad="38100" dist="38100" dir="2700000" algn="tl">
                    <a:srgbClr val="000000">
                      <a:alpha val="43137"/>
                    </a:srgbClr>
                  </a:outerShdw>
                </a:effectLst>
              </a:endParaRPr>
            </a:p>
          </p:txBody>
        </p:sp>
      </p:grpSp>
      <p:sp>
        <p:nvSpPr>
          <p:cNvPr id="30" name="Right Brace 29"/>
          <p:cNvSpPr/>
          <p:nvPr/>
        </p:nvSpPr>
        <p:spPr bwMode="auto">
          <a:xfrm rot="16200000" flipV="1">
            <a:off x="3025775" y="5575300"/>
            <a:ext cx="142875" cy="612775"/>
          </a:xfrm>
          <a:prstGeom prst="rightBrace">
            <a:avLst/>
          </a:prstGeom>
          <a:noFill/>
          <a:ln w="254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5" name="Right Brace 34"/>
          <p:cNvSpPr/>
          <p:nvPr/>
        </p:nvSpPr>
        <p:spPr bwMode="auto">
          <a:xfrm rot="5400000">
            <a:off x="3152775" y="4586288"/>
            <a:ext cx="123825" cy="466725"/>
          </a:xfrm>
          <a:prstGeom prst="rightBrace">
            <a:avLst/>
          </a:prstGeom>
          <a:noFill/>
          <a:ln w="254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Rectangle 37"/>
          <p:cNvSpPr/>
          <p:nvPr/>
        </p:nvSpPr>
        <p:spPr>
          <a:xfrm>
            <a:off x="1828800" y="1825625"/>
            <a:ext cx="4402138" cy="523875"/>
          </a:xfrm>
          <a:prstGeom prst="rect">
            <a:avLst/>
          </a:prstGeom>
        </p:spPr>
        <p:txBody>
          <a:bodyPr wrap="none">
            <a:spAutoFit/>
          </a:bodyPr>
          <a:lstStyle/>
          <a:p>
            <a:pPr algn="l">
              <a:defRPr/>
            </a:pPr>
            <a:r>
              <a:rPr lang="en-US" dirty="0">
                <a:effectLst>
                  <a:outerShdw blurRad="38100" dist="38100" dir="2700000" algn="tl">
                    <a:srgbClr val="000000"/>
                  </a:outerShdw>
                </a:effectLst>
              </a:rPr>
              <a:t>TM is in state </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a:effectLst>
                  <a:outerShdw blurRad="38100" dist="38100" dir="2700000" algn="tl">
                    <a:srgbClr val="000000"/>
                  </a:outerShdw>
                </a:effectLst>
              </a:rPr>
              <a:t> and sees a </a:t>
            </a:r>
            <a:r>
              <a:rPr lang="en-US" dirty="0">
                <a:solidFill>
                  <a:schemeClr val="accent2"/>
                </a:solidFill>
                <a:effectLst>
                  <a:outerShdw blurRad="38100" dist="38100" dir="2700000" algn="tl">
                    <a:srgbClr val="000000"/>
                  </a:outerShdw>
                </a:effectLst>
              </a:rPr>
              <a:t>1</a:t>
            </a:r>
            <a:r>
              <a:rPr lang="en-US" dirty="0">
                <a:effectLst>
                  <a:outerShdw blurRad="38100" dist="38100" dir="2700000" algn="tl">
                    <a:srgbClr val="000000"/>
                  </a:outerShdw>
                </a:effectLst>
              </a:rPr>
              <a:t>.</a:t>
            </a:r>
            <a:endParaRPr lang="en-CA" dirty="0">
              <a:effectLst>
                <a:outerShdw blurRad="38100" dist="38100" dir="2700000" algn="tl">
                  <a:srgbClr val="000000">
                    <a:alpha val="43137"/>
                  </a:srgbClr>
                </a:outerShdw>
              </a:effectLst>
            </a:endParaRPr>
          </a:p>
        </p:txBody>
      </p:sp>
      <p:sp>
        <p:nvSpPr>
          <p:cNvPr id="53" name="AutoShape 20"/>
          <p:cNvSpPr>
            <a:spLocks noChangeArrowheads="1"/>
          </p:cNvSpPr>
          <p:nvPr/>
        </p:nvSpPr>
        <p:spPr bwMode="auto">
          <a:xfrm rot="16200000">
            <a:off x="3146425" y="3330575"/>
            <a:ext cx="152400" cy="304800"/>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grpSp>
        <p:nvGrpSpPr>
          <p:cNvPr id="3" name="Group 53"/>
          <p:cNvGrpSpPr>
            <a:grpSpLocks/>
          </p:cNvGrpSpPr>
          <p:nvPr/>
        </p:nvGrpSpPr>
        <p:grpSpPr bwMode="auto">
          <a:xfrm>
            <a:off x="1774825" y="2946400"/>
            <a:ext cx="4724400" cy="401638"/>
            <a:chOff x="1752600" y="1368425"/>
            <a:chExt cx="4724400" cy="401638"/>
          </a:xfrm>
        </p:grpSpPr>
        <p:sp>
          <p:nvSpPr>
            <p:cNvPr id="55" name="Rectangle 8"/>
            <p:cNvSpPr>
              <a:spLocks noChangeArrowheads="1"/>
            </p:cNvSpPr>
            <p:nvPr/>
          </p:nvSpPr>
          <p:spPr bwMode="auto">
            <a:xfrm>
              <a:off x="2895600" y="1368425"/>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c</a:t>
              </a:r>
            </a:p>
          </p:txBody>
        </p:sp>
        <p:sp>
          <p:nvSpPr>
            <p:cNvPr id="56" name="Rectangle 9"/>
            <p:cNvSpPr>
              <a:spLocks noChangeArrowheads="1"/>
            </p:cNvSpPr>
            <p:nvPr/>
          </p:nvSpPr>
          <p:spPr bwMode="auto">
            <a:xfrm>
              <a:off x="2324100" y="1371600"/>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7" name="Rectangle 10"/>
            <p:cNvSpPr>
              <a:spLocks noChangeArrowheads="1"/>
            </p:cNvSpPr>
            <p:nvPr/>
          </p:nvSpPr>
          <p:spPr bwMode="auto">
            <a:xfrm>
              <a:off x="1752600" y="1371600"/>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58" name="Line 11"/>
            <p:cNvSpPr>
              <a:spLocks noChangeShapeType="1"/>
            </p:cNvSpPr>
            <p:nvPr/>
          </p:nvSpPr>
          <p:spPr bwMode="auto">
            <a:xfrm>
              <a:off x="1752600" y="1371600"/>
              <a:ext cx="342900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59" name="Line 12"/>
            <p:cNvSpPr>
              <a:spLocks noChangeShapeType="1"/>
            </p:cNvSpPr>
            <p:nvPr/>
          </p:nvSpPr>
          <p:spPr bwMode="auto">
            <a:xfrm>
              <a:off x="1752600" y="1766888"/>
              <a:ext cx="342900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0" name="Line 14"/>
            <p:cNvSpPr>
              <a:spLocks noChangeShapeType="1"/>
            </p:cNvSpPr>
            <p:nvPr/>
          </p:nvSpPr>
          <p:spPr bwMode="auto">
            <a:xfrm>
              <a:off x="2324100" y="1371600"/>
              <a:ext cx="0" cy="395288"/>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1" name="Line 15"/>
            <p:cNvSpPr>
              <a:spLocks noChangeShapeType="1"/>
            </p:cNvSpPr>
            <p:nvPr/>
          </p:nvSpPr>
          <p:spPr bwMode="auto">
            <a:xfrm>
              <a:off x="2895600" y="1371600"/>
              <a:ext cx="0" cy="395288"/>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2" name="Line 21"/>
            <p:cNvSpPr>
              <a:spLocks noChangeShapeType="1"/>
            </p:cNvSpPr>
            <p:nvPr/>
          </p:nvSpPr>
          <p:spPr bwMode="auto">
            <a:xfrm>
              <a:off x="5867400" y="1763713"/>
              <a:ext cx="609600"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3" name="Line 41"/>
            <p:cNvSpPr>
              <a:spLocks noChangeShapeType="1"/>
            </p:cNvSpPr>
            <p:nvPr/>
          </p:nvSpPr>
          <p:spPr bwMode="auto">
            <a:xfrm>
              <a:off x="5867400" y="1371600"/>
              <a:ext cx="609600"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4" name="Rectangle 44"/>
            <p:cNvSpPr>
              <a:spLocks noChangeArrowheads="1"/>
            </p:cNvSpPr>
            <p:nvPr/>
          </p:nvSpPr>
          <p:spPr bwMode="auto">
            <a:xfrm>
              <a:off x="3467100" y="1371600"/>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65" name="Rectangle 45"/>
            <p:cNvSpPr>
              <a:spLocks noChangeArrowheads="1"/>
            </p:cNvSpPr>
            <p:nvPr/>
          </p:nvSpPr>
          <p:spPr bwMode="auto">
            <a:xfrm>
              <a:off x="4038600" y="1368425"/>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66" name="Rectangle 46"/>
            <p:cNvSpPr>
              <a:spLocks noChangeArrowheads="1"/>
            </p:cNvSpPr>
            <p:nvPr/>
          </p:nvSpPr>
          <p:spPr bwMode="auto">
            <a:xfrm>
              <a:off x="4614863" y="1371600"/>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67" name="Rectangle 47"/>
            <p:cNvSpPr>
              <a:spLocks noChangeArrowheads="1"/>
            </p:cNvSpPr>
            <p:nvPr/>
          </p:nvSpPr>
          <p:spPr bwMode="auto">
            <a:xfrm>
              <a:off x="5186363" y="1374775"/>
              <a:ext cx="571500" cy="395288"/>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grpSp>
      <p:grpSp>
        <p:nvGrpSpPr>
          <p:cNvPr id="4" name="Group 67"/>
          <p:cNvGrpSpPr>
            <a:grpSpLocks/>
          </p:cNvGrpSpPr>
          <p:nvPr/>
        </p:nvGrpSpPr>
        <p:grpSpPr bwMode="auto">
          <a:xfrm>
            <a:off x="860425" y="2425700"/>
            <a:ext cx="874713" cy="1219200"/>
            <a:chOff x="838200" y="1295400"/>
            <a:chExt cx="875458" cy="1219200"/>
          </a:xfrm>
        </p:grpSpPr>
        <p:pic>
          <p:nvPicPr>
            <p:cNvPr id="70701" name="Picture 8" descr="po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696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48"/>
            <p:cNvSpPr>
              <a:spLocks noChangeArrowheads="1"/>
            </p:cNvSpPr>
            <p:nvPr/>
          </p:nvSpPr>
          <p:spPr bwMode="auto">
            <a:xfrm>
              <a:off x="914465" y="1295400"/>
              <a:ext cx="799193" cy="523875"/>
            </a:xfrm>
            <a:prstGeom prst="rect">
              <a:avLst/>
            </a:prstGeom>
            <a:noFill/>
            <a:ln w="38100" cap="sq">
              <a:noFill/>
              <a:miter lim="800000"/>
              <a:headEnd/>
              <a:tailEnd/>
            </a:ln>
            <a:effectLst/>
          </p:spPr>
          <p:txBody>
            <a:bodyPr wrap="none" lIns="274320" rIns="274320">
              <a:spAutoFit/>
            </a:bodyPr>
            <a:lstStyle/>
            <a:p>
              <a:pPr algn="l">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endParaRPr lang="en-US" baseline="-25000" dirty="0">
                <a:solidFill>
                  <a:schemeClr val="accent2"/>
                </a:solidFill>
                <a:effectLst>
                  <a:outerShdw blurRad="38100" dist="38100" dir="2700000" algn="tl">
                    <a:srgbClr val="000000"/>
                  </a:outerShdw>
                </a:effectLst>
              </a:endParaRPr>
            </a:p>
          </p:txBody>
        </p:sp>
      </p:grpSp>
      <p:sp>
        <p:nvSpPr>
          <p:cNvPr id="76" name="Text Box 43"/>
          <p:cNvSpPr txBox="1">
            <a:spLocks noChangeArrowheads="1"/>
          </p:cNvSpPr>
          <p:nvPr/>
        </p:nvSpPr>
        <p:spPr bwMode="auto">
          <a:xfrm>
            <a:off x="2181225" y="4802188"/>
            <a:ext cx="3086100" cy="523875"/>
          </a:xfrm>
          <a:prstGeom prst="rect">
            <a:avLst/>
          </a:prstGeom>
          <a:noFill/>
          <a:ln w="38100" cap="sq">
            <a:noFill/>
            <a:miter lim="800000"/>
            <a:headEnd/>
            <a:tailEnd/>
          </a:ln>
          <a:effectLst/>
        </p:spPr>
        <p:txBody>
          <a:bodyPr lIns="274320" rIns="274320">
            <a:spAutoFit/>
          </a:bodyPr>
          <a:lstStyle/>
          <a:p>
            <a:pPr algn="l">
              <a:defRPr/>
            </a:pP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11010</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sp>
        <p:nvSpPr>
          <p:cNvPr id="82" name="Text Box 43"/>
          <p:cNvSpPr txBox="1">
            <a:spLocks noChangeArrowheads="1"/>
          </p:cNvSpPr>
          <p:nvPr/>
        </p:nvSpPr>
        <p:spPr bwMode="auto">
          <a:xfrm>
            <a:off x="2173288" y="5295900"/>
            <a:ext cx="3086100" cy="523875"/>
          </a:xfrm>
          <a:prstGeom prst="rect">
            <a:avLst/>
          </a:prstGeom>
          <a:noFill/>
          <a:ln w="38100" cap="sq">
            <a:noFill/>
            <a:miter lim="800000"/>
            <a:headEnd/>
            <a:tailEnd/>
          </a:ln>
          <a:effectLst/>
        </p:spPr>
        <p:txBody>
          <a:bodyPr lIns="274320" rIns="274320">
            <a:spAutoFit/>
          </a:bodyPr>
          <a:lstStyle/>
          <a:p>
            <a:pPr algn="l">
              <a:defRPr/>
            </a:pP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c1010</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sp>
        <p:nvSpPr>
          <p:cNvPr id="83" name="Text Box 43"/>
          <p:cNvSpPr txBox="1">
            <a:spLocks noChangeArrowheads="1"/>
          </p:cNvSpPr>
          <p:nvPr/>
        </p:nvSpPr>
        <p:spPr bwMode="auto">
          <a:xfrm>
            <a:off x="2187575" y="5784850"/>
            <a:ext cx="3086100" cy="523875"/>
          </a:xfrm>
          <a:prstGeom prst="rect">
            <a:avLst/>
          </a:prstGeom>
          <a:noFill/>
          <a:ln w="38100" cap="sq">
            <a:noFill/>
            <a:miter lim="800000"/>
            <a:headEnd/>
            <a:tailEnd/>
          </a:ln>
          <a:effectLst/>
        </p:spPr>
        <p:txBody>
          <a:bodyPr lIns="274320" rIns="274320">
            <a:spAutoFit/>
          </a:bodyPr>
          <a:lstStyle/>
          <a:p>
            <a:pPr algn="l">
              <a:defRPr/>
            </a:pPr>
            <a:r>
              <a:rPr lang="en-US" dirty="0">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0c1010</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sp>
        <p:nvSpPr>
          <p:cNvPr id="54" name="Right Brace 53"/>
          <p:cNvSpPr/>
          <p:nvPr/>
        </p:nvSpPr>
        <p:spPr bwMode="auto">
          <a:xfrm rot="5400000">
            <a:off x="3036888" y="4508500"/>
            <a:ext cx="142875" cy="612775"/>
          </a:xfrm>
          <a:prstGeom prst="rightBrace">
            <a:avLst/>
          </a:prstGeom>
          <a:noFill/>
          <a:ln w="254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69" name="Rectangle 3"/>
          <p:cNvSpPr>
            <a:spLocks noChangeArrowheads="1"/>
          </p:cNvSpPr>
          <p:nvPr/>
        </p:nvSpPr>
        <p:spPr bwMode="auto">
          <a:xfrm>
            <a:off x="4800600" y="4343400"/>
            <a:ext cx="3230563"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Related dominoes:</a:t>
            </a:r>
          </a:p>
        </p:txBody>
      </p:sp>
      <p:grpSp>
        <p:nvGrpSpPr>
          <p:cNvPr id="5" name="Group 102"/>
          <p:cNvGrpSpPr>
            <a:grpSpLocks/>
          </p:cNvGrpSpPr>
          <p:nvPr/>
        </p:nvGrpSpPr>
        <p:grpSpPr bwMode="auto">
          <a:xfrm>
            <a:off x="5400675" y="4724400"/>
            <a:ext cx="2354263" cy="957263"/>
            <a:chOff x="5400464" y="4725146"/>
            <a:chExt cx="2354646" cy="957002"/>
          </a:xfrm>
        </p:grpSpPr>
        <p:grpSp>
          <p:nvGrpSpPr>
            <p:cNvPr id="70692" name="Group 36"/>
            <p:cNvGrpSpPr>
              <a:grpSpLocks/>
            </p:cNvGrpSpPr>
            <p:nvPr/>
          </p:nvGrpSpPr>
          <p:grpSpPr bwMode="auto">
            <a:xfrm>
              <a:off x="5400464" y="4725146"/>
              <a:ext cx="933871" cy="954107"/>
              <a:chOff x="2771800" y="3122965"/>
              <a:chExt cx="522900" cy="973394"/>
            </a:xfrm>
          </p:grpSpPr>
          <p:sp>
            <p:nvSpPr>
              <p:cNvPr id="91" name="Rectangle 90"/>
              <p:cNvSpPr/>
              <p:nvPr/>
            </p:nvSpPr>
            <p:spPr>
              <a:xfrm>
                <a:off x="2793137" y="3122965"/>
                <a:ext cx="480076" cy="973109"/>
              </a:xfrm>
              <a:prstGeom prst="rect">
                <a:avLst/>
              </a:prstGeom>
            </p:spPr>
            <p:txBody>
              <a:bodyPr wrap="none">
                <a:spAutoFit/>
              </a:bodyPr>
              <a:lstStyle/>
              <a:p>
                <a:pPr>
                  <a:defRPr/>
                </a:pPr>
                <a:r>
                  <a:rPr lang="en-US" dirty="0" err="1">
                    <a:effectLst>
                      <a:outerShdw blurRad="38100" dist="38100" dir="2700000" algn="tl">
                        <a:srgbClr val="000000"/>
                      </a:outerShdw>
                    </a:effectLst>
                  </a:rPr>
                  <a:t>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sym typeface="Wingdings" pitchFamily="2" charset="2"/>
                  </a:rPr>
                  <a:t> </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0c</a:t>
                </a:r>
                <a:endParaRPr lang="en-US" dirty="0">
                  <a:effectLst>
                    <a:outerShdw blurRad="38100" dist="38100" dir="2700000" algn="tl">
                      <a:srgbClr val="000000"/>
                    </a:outerShdw>
                  </a:effectLst>
                </a:endParaRPr>
              </a:p>
            </p:txBody>
          </p:sp>
          <p:cxnSp>
            <p:nvCxnSpPr>
              <p:cNvPr id="70699" name="Straight Connector 9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0700" name="Double Bracket 9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0693" name="Group 36"/>
            <p:cNvGrpSpPr>
              <a:grpSpLocks/>
            </p:cNvGrpSpPr>
            <p:nvPr/>
          </p:nvGrpSpPr>
          <p:grpSpPr bwMode="auto">
            <a:xfrm>
              <a:off x="6821239" y="4728041"/>
              <a:ext cx="933871" cy="954107"/>
              <a:chOff x="2771800" y="3122963"/>
              <a:chExt cx="522900" cy="973394"/>
            </a:xfrm>
          </p:grpSpPr>
          <p:sp>
            <p:nvSpPr>
              <p:cNvPr id="99" name="Rectangle 98"/>
              <p:cNvSpPr/>
              <p:nvPr/>
            </p:nvSpPr>
            <p:spPr>
              <a:xfrm>
                <a:off x="2793287" y="3123248"/>
                <a:ext cx="480076" cy="973109"/>
              </a:xfrm>
              <a:prstGeom prst="rect">
                <a:avLst/>
              </a:prstGeom>
            </p:spPr>
            <p:txBody>
              <a:bodyPr wrap="none">
                <a:spAutoFit/>
              </a:bodyPr>
              <a:lstStyle/>
              <a:p>
                <a:pPr>
                  <a:defRPr/>
                </a:pPr>
                <a:r>
                  <a:rPr lang="en-US" dirty="0" err="1">
                    <a:effectLst>
                      <a:outerShdw blurRad="38100" dist="38100" dir="2700000" algn="tl">
                        <a:srgbClr val="000000"/>
                      </a:outerShdw>
                    </a:effectLst>
                  </a:rPr>
                  <a:t>1</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sym typeface="Wingdings" pitchFamily="2" charset="2"/>
                  </a:rPr>
                  <a:t> </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1c</a:t>
                </a:r>
                <a:endParaRPr lang="en-US" dirty="0">
                  <a:effectLst>
                    <a:outerShdw blurRad="38100" dist="38100" dir="2700000" algn="tl">
                      <a:srgbClr val="000000"/>
                    </a:outerShdw>
                  </a:effectLst>
                </a:endParaRPr>
              </a:p>
            </p:txBody>
          </p:sp>
          <p:cxnSp>
            <p:nvCxnSpPr>
              <p:cNvPr id="70696" name="Straight Connector 99"/>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0697" name="Double Bracket 100"/>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102" name="Rectangle 101"/>
            <p:cNvSpPr/>
            <p:nvPr/>
          </p:nvSpPr>
          <p:spPr>
            <a:xfrm>
              <a:off x="6372172" y="4944161"/>
              <a:ext cx="463625" cy="522146"/>
            </a:xfrm>
            <a:prstGeom prst="rect">
              <a:avLst/>
            </a:prstGeom>
          </p:spPr>
          <p:txBody>
            <a:bodyPr wrap="none">
              <a:spAutoFit/>
            </a:bodyPr>
            <a:lstStyle/>
            <a:p>
              <a:pPr algn="l">
                <a:defRPr/>
              </a:pPr>
              <a:r>
                <a:rPr lang="en-US" dirty="0">
                  <a:effectLst>
                    <a:outerShdw blurRad="38100" dist="38100" dir="2700000" algn="tl">
                      <a:srgbClr val="000000"/>
                    </a:outerShdw>
                  </a:effectLst>
                </a:rPr>
                <a:t>&amp;</a:t>
              </a:r>
              <a:endParaRPr lang="en-CA" dirty="0"/>
            </a:p>
          </p:txBody>
        </p:sp>
      </p:grpSp>
      <p:grpSp>
        <p:nvGrpSpPr>
          <p:cNvPr id="70672" name="Group 49"/>
          <p:cNvGrpSpPr>
            <a:grpSpLocks/>
          </p:cNvGrpSpPr>
          <p:nvPr/>
        </p:nvGrpSpPr>
        <p:grpSpPr bwMode="auto">
          <a:xfrm>
            <a:off x="284163" y="476250"/>
            <a:ext cx="6192837" cy="1828800"/>
            <a:chOff x="179" y="432"/>
            <a:chExt cx="3901" cy="1152"/>
          </a:xfrm>
        </p:grpSpPr>
        <p:sp>
          <p:nvSpPr>
            <p:cNvPr id="105"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106"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107"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108"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109"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0"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1"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2"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3"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4"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5"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6"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70686" name="Picture 8" descr="poo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119"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120"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121"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122"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123"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51723"/>
                                        </p:tgtEl>
                                        <p:attrNameLst>
                                          <p:attrName>style.visibility</p:attrName>
                                        </p:attrNameLst>
                                      </p:cBhvr>
                                      <p:to>
                                        <p:strVal val="visible"/>
                                      </p:to>
                                    </p:set>
                                    <p:anim calcmode="lin" valueType="num">
                                      <p:cBhvr additive="base">
                                        <p:cTn id="7" dur="500" fill="hold"/>
                                        <p:tgtEl>
                                          <p:spTgt spid="1351723"/>
                                        </p:tgtEl>
                                        <p:attrNameLst>
                                          <p:attrName>ppt_x</p:attrName>
                                        </p:attrNameLst>
                                      </p:cBhvr>
                                      <p:tavLst>
                                        <p:tav tm="0">
                                          <p:val>
                                            <p:strVal val="0-#ppt_w/2"/>
                                          </p:val>
                                        </p:tav>
                                        <p:tav tm="100000">
                                          <p:val>
                                            <p:strVal val="#ppt_x"/>
                                          </p:val>
                                        </p:tav>
                                      </p:tavLst>
                                    </p:anim>
                                    <p:anim calcmode="lin" valueType="num">
                                      <p:cBhvr additive="base">
                                        <p:cTn id="8" dur="500" fill="hold"/>
                                        <p:tgtEl>
                                          <p:spTgt spid="13517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ppt_x"/>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ppt_x"/>
                                          </p:val>
                                        </p:tav>
                                        <p:tav tm="100000">
                                          <p:val>
                                            <p:strVal val="#ppt_x"/>
                                          </p:val>
                                        </p:tav>
                                      </p:tavLst>
                                    </p:anim>
                                    <p:anim calcmode="lin" valueType="num">
                                      <p:cBhvr additive="base">
                                        <p:cTn id="3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0-#ppt_h/2"/>
                                          </p:val>
                                        </p:tav>
                                        <p:tav tm="100000">
                                          <p:val>
                                            <p:strVal val="#ppt_y"/>
                                          </p:val>
                                        </p:tav>
                                      </p:tavLst>
                                    </p:anim>
                                  </p:childTnLst>
                                </p:cTn>
                              </p:par>
                              <p:par>
                                <p:cTn id="39" presetID="63" presetClass="path" presetSubtype="0" accel="50000" decel="50000" fill="hold" grpId="1" nodeType="withEffect">
                                  <p:stCondLst>
                                    <p:cond delay="0"/>
                                  </p:stCondLst>
                                  <p:childTnLst>
                                    <p:animMotion origin="layout" path="M -5.55556E-7 4.50382E-6 L -0.06076 4.50382E-6 " pathEditMode="relative" rAng="0" ptsTypes="AA">
                                      <p:cBhvr>
                                        <p:cTn id="40" dur="2000" fill="hold"/>
                                        <p:tgtEl>
                                          <p:spTgt spid="53"/>
                                        </p:tgtEl>
                                        <p:attrNameLst>
                                          <p:attrName>ppt_x</p:attrName>
                                          <p:attrName>ppt_y</p:attrName>
                                        </p:attrNameLst>
                                      </p:cBhvr>
                                      <p:rCtr x="-3038" y="0"/>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 calcmode="lin" valueType="num">
                                      <p:cBhvr additive="base">
                                        <p:cTn id="45" dur="500" fill="hold"/>
                                        <p:tgtEl>
                                          <p:spTgt spid="83"/>
                                        </p:tgtEl>
                                        <p:attrNameLst>
                                          <p:attrName>ppt_x</p:attrName>
                                        </p:attrNameLst>
                                      </p:cBhvr>
                                      <p:tavLst>
                                        <p:tav tm="0">
                                          <p:val>
                                            <p:strVal val="#ppt_x"/>
                                          </p:val>
                                        </p:tav>
                                        <p:tav tm="100000">
                                          <p:val>
                                            <p:strVal val="#ppt_x"/>
                                          </p:val>
                                        </p:tav>
                                      </p:tavLst>
                                    </p:anim>
                                    <p:anim calcmode="lin" valueType="num">
                                      <p:cBhvr additive="base">
                                        <p:cTn id="4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7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82"/>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ppt_x"/>
                                          </p:val>
                                        </p:tav>
                                        <p:tav tm="100000">
                                          <p:val>
                                            <p:strVal val="#ppt_x"/>
                                          </p:val>
                                        </p:tav>
                                      </p:tavLst>
                                    </p:anim>
                                    <p:anim calcmode="lin" valueType="num">
                                      <p:cBhvr additive="base">
                                        <p:cTn id="62" dur="500" fill="hold"/>
                                        <p:tgtEl>
                                          <p:spTgt spid="54"/>
                                        </p:tgtEl>
                                        <p:attrNameLst>
                                          <p:attrName>ppt_y</p:attrName>
                                        </p:attrNameLst>
                                      </p:cBhvr>
                                      <p:tavLst>
                                        <p:tav tm="0">
                                          <p:val>
                                            <p:strVal val="1+#ppt_h/2"/>
                                          </p:val>
                                        </p:tav>
                                        <p:tav tm="100000">
                                          <p:val>
                                            <p:strVal val="#ppt_y"/>
                                          </p:val>
                                        </p:tav>
                                      </p:tavLst>
                                    </p:anim>
                                  </p:childTnLst>
                                </p:cTn>
                              </p:par>
                              <p:par>
                                <p:cTn id="63" presetID="1" presetClass="exit"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1+#ppt_w/2"/>
                                          </p:val>
                                        </p:tav>
                                        <p:tav tm="100000">
                                          <p:val>
                                            <p:strVal val="#ppt_x"/>
                                          </p:val>
                                        </p:tav>
                                      </p:tavLst>
                                    </p:anim>
                                    <p:anim calcmode="lin" valueType="num">
                                      <p:cBhvr additive="base">
                                        <p:cTn id="70"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3" grpId="0"/>
      <p:bldP spid="35" grpId="0" animBg="1"/>
      <p:bldP spid="53" grpId="0" animBg="1"/>
      <p:bldP spid="53" grpId="1" animBg="1"/>
      <p:bldP spid="76" grpId="0"/>
      <p:bldP spid="82" grpId="0"/>
      <p:bldP spid="83" grpId="0"/>
      <p:bldP spid="54" grpId="0" animBg="1"/>
      <p:bldP spid="6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a:spLocks noChangeArrowheads="1"/>
          </p:cNvSpPr>
          <p:nvPr/>
        </p:nvSpPr>
        <p:spPr bwMode="auto">
          <a:xfrm>
            <a:off x="4940300" y="1916113"/>
            <a:ext cx="3230563"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Related dominoes:</a:t>
            </a:r>
          </a:p>
        </p:txBody>
      </p:sp>
      <p:grpSp>
        <p:nvGrpSpPr>
          <p:cNvPr id="71683" name="Group 49"/>
          <p:cNvGrpSpPr>
            <a:grpSpLocks/>
          </p:cNvGrpSpPr>
          <p:nvPr/>
        </p:nvGrpSpPr>
        <p:grpSpPr bwMode="auto">
          <a:xfrm>
            <a:off x="284163" y="476250"/>
            <a:ext cx="6192837" cy="1828800"/>
            <a:chOff x="179" y="432"/>
            <a:chExt cx="3901" cy="1152"/>
          </a:xfrm>
        </p:grpSpPr>
        <p:sp>
          <p:nvSpPr>
            <p:cNvPr id="105"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106"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107"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108"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109"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0"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1"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2"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3"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4"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115"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116"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71734" name="Picture 8" descr="po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119"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120"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121"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122"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
        <p:nvSpPr>
          <p:cNvPr id="72" name="Rectangle 71"/>
          <p:cNvSpPr/>
          <p:nvPr/>
        </p:nvSpPr>
        <p:spPr bwMode="auto">
          <a:xfrm>
            <a:off x="495300" y="4437063"/>
            <a:ext cx="5805488" cy="523875"/>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a:rPr>
              <a:t>Add and removing trailing blanks:</a:t>
            </a:r>
            <a:endParaRPr lang="en-US" dirty="0">
              <a:effectLst>
                <a:outerShdw blurRad="38100" dist="38100" dir="2700000" algn="tl">
                  <a:srgbClr val="000000"/>
                </a:outerShdw>
              </a:effectLst>
              <a:sym typeface="Wingdings" pitchFamily="2" charset="2"/>
            </a:endParaRPr>
          </a:p>
        </p:txBody>
      </p:sp>
      <p:sp>
        <p:nvSpPr>
          <p:cNvPr id="87" name="Rectangle 86"/>
          <p:cNvSpPr/>
          <p:nvPr/>
        </p:nvSpPr>
        <p:spPr bwMode="auto">
          <a:xfrm>
            <a:off x="495300" y="3394075"/>
            <a:ext cx="4668838" cy="522288"/>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a:rPr>
              <a:t>Start a new configuration: </a:t>
            </a:r>
            <a:endParaRPr lang="en-US" dirty="0">
              <a:effectLst>
                <a:outerShdw blurRad="38100" dist="38100" dir="2700000" algn="tl">
                  <a:srgbClr val="000000"/>
                </a:outerShdw>
              </a:effectLst>
              <a:sym typeface="Wingdings" pitchFamily="2" charset="2"/>
            </a:endParaRPr>
          </a:p>
        </p:txBody>
      </p:sp>
      <p:sp>
        <p:nvSpPr>
          <p:cNvPr id="88" name="Rectangle 87"/>
          <p:cNvSpPr/>
          <p:nvPr/>
        </p:nvSpPr>
        <p:spPr bwMode="auto">
          <a:xfrm>
            <a:off x="476250" y="2511425"/>
            <a:ext cx="4668838" cy="523875"/>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a:rPr>
              <a:t>Copy unchanged characters:</a:t>
            </a:r>
            <a:endParaRPr lang="en-US" dirty="0">
              <a:effectLst>
                <a:outerShdw blurRad="38100" dist="38100" dir="2700000" algn="tl">
                  <a:srgbClr val="000000"/>
                </a:outerShdw>
              </a:effectLst>
              <a:sym typeface="Wingdings" pitchFamily="2" charset="2"/>
            </a:endParaRPr>
          </a:p>
        </p:txBody>
      </p:sp>
      <p:grpSp>
        <p:nvGrpSpPr>
          <p:cNvPr id="3" name="Group 36"/>
          <p:cNvGrpSpPr>
            <a:grpSpLocks/>
          </p:cNvGrpSpPr>
          <p:nvPr/>
        </p:nvGrpSpPr>
        <p:grpSpPr bwMode="auto">
          <a:xfrm>
            <a:off x="5749925" y="3214688"/>
            <a:ext cx="542925" cy="954087"/>
            <a:chOff x="2771800" y="3122965"/>
            <a:chExt cx="522900" cy="954107"/>
          </a:xfrm>
        </p:grpSpPr>
        <p:sp>
          <p:nvSpPr>
            <p:cNvPr id="123" name="Rectangle 122"/>
            <p:cNvSpPr/>
            <p:nvPr/>
          </p:nvSpPr>
          <p:spPr>
            <a:xfrm>
              <a:off x="2858950" y="3122965"/>
              <a:ext cx="348600" cy="954107"/>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a:t>
              </a:r>
            </a:p>
            <a:p>
              <a:pPr>
                <a:defRPr/>
              </a:pP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1720" name="Straight Connector 12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1721" name="Double Bracket 12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4" name="Group 36"/>
          <p:cNvGrpSpPr>
            <a:grpSpLocks/>
          </p:cNvGrpSpPr>
          <p:nvPr/>
        </p:nvGrpSpPr>
        <p:grpSpPr bwMode="auto">
          <a:xfrm>
            <a:off x="5683250" y="5084763"/>
            <a:ext cx="1331913" cy="954087"/>
            <a:chOff x="2758745" y="3122965"/>
            <a:chExt cx="549001" cy="954107"/>
          </a:xfrm>
        </p:grpSpPr>
        <p:sp>
          <p:nvSpPr>
            <p:cNvPr id="128" name="Rectangle 127"/>
            <p:cNvSpPr/>
            <p:nvPr/>
          </p:nvSpPr>
          <p:spPr>
            <a:xfrm>
              <a:off x="2758745" y="3122965"/>
              <a:ext cx="549001" cy="954107"/>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sym typeface="Wingdings" pitchFamily="2" charset="2"/>
                </a:rPr>
                <a:t>accept</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1717" name="Straight Connector 12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1718" name="Double Bracket 12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137" name="Rectangle 136"/>
          <p:cNvSpPr/>
          <p:nvPr/>
        </p:nvSpPr>
        <p:spPr bwMode="auto">
          <a:xfrm>
            <a:off x="539750" y="5343525"/>
            <a:ext cx="5151438" cy="523875"/>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a:rPr>
              <a:t>Accepting:</a:t>
            </a:r>
            <a:endParaRPr lang="en-US" dirty="0">
              <a:effectLst>
                <a:outerShdw blurRad="38100" dist="38100" dir="2700000" algn="tl">
                  <a:srgbClr val="000000"/>
                </a:outerShdw>
              </a:effectLst>
              <a:sym typeface="Wingdings" pitchFamily="2" charset="2"/>
            </a:endParaRPr>
          </a:p>
        </p:txBody>
      </p:sp>
      <p:sp>
        <p:nvSpPr>
          <p:cNvPr id="148"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5" name="Group 161"/>
          <p:cNvGrpSpPr>
            <a:grpSpLocks/>
          </p:cNvGrpSpPr>
          <p:nvPr/>
        </p:nvGrpSpPr>
        <p:grpSpPr bwMode="auto">
          <a:xfrm>
            <a:off x="5757863" y="2270125"/>
            <a:ext cx="2454275" cy="962025"/>
            <a:chOff x="5757863" y="2270194"/>
            <a:chExt cx="2454470" cy="961946"/>
          </a:xfrm>
        </p:grpSpPr>
        <p:sp>
          <p:nvSpPr>
            <p:cNvPr id="102" name="Rectangle 101"/>
            <p:cNvSpPr/>
            <p:nvPr/>
          </p:nvSpPr>
          <p:spPr>
            <a:xfrm>
              <a:off x="6257965" y="2511474"/>
              <a:ext cx="274660" cy="523832"/>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grpSp>
          <p:nvGrpSpPr>
            <p:cNvPr id="71703" name="Group 36"/>
            <p:cNvGrpSpPr>
              <a:grpSpLocks/>
            </p:cNvGrpSpPr>
            <p:nvPr/>
          </p:nvGrpSpPr>
          <p:grpSpPr bwMode="auto">
            <a:xfrm>
              <a:off x="5757863" y="2270194"/>
              <a:ext cx="543989" cy="954107"/>
              <a:chOff x="2771800" y="3122965"/>
              <a:chExt cx="522900" cy="954107"/>
            </a:xfrm>
          </p:grpSpPr>
          <p:sp>
            <p:nvSpPr>
              <p:cNvPr id="84" name="Rectangle 83"/>
              <p:cNvSpPr/>
              <p:nvPr/>
            </p:nvSpPr>
            <p:spPr>
              <a:xfrm>
                <a:off x="2901516" y="3122965"/>
                <a:ext cx="264012" cy="954010"/>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1714" name="Straight Connector 8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1715" name="Double Bracket 8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1704" name="Group 36"/>
            <p:cNvGrpSpPr>
              <a:grpSpLocks/>
            </p:cNvGrpSpPr>
            <p:nvPr/>
          </p:nvGrpSpPr>
          <p:grpSpPr bwMode="auto">
            <a:xfrm>
              <a:off x="6548291" y="2278033"/>
              <a:ext cx="543989" cy="954107"/>
              <a:chOff x="2771800" y="3122965"/>
              <a:chExt cx="522900" cy="954107"/>
            </a:xfrm>
          </p:grpSpPr>
          <p:sp>
            <p:nvSpPr>
              <p:cNvPr id="97" name="Rectangle 96"/>
              <p:cNvSpPr/>
              <p:nvPr/>
            </p:nvSpPr>
            <p:spPr>
              <a:xfrm>
                <a:off x="2858988" y="3123063"/>
                <a:ext cx="349472" cy="954009"/>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1711" name="Straight Connector 97"/>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1712" name="Double Bracket 10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157" name="Rectangle 156"/>
            <p:cNvSpPr/>
            <p:nvPr/>
          </p:nvSpPr>
          <p:spPr>
            <a:xfrm>
              <a:off x="7058128" y="2527348"/>
              <a:ext cx="642989" cy="522245"/>
            </a:xfrm>
            <a:prstGeom prst="rect">
              <a:avLst/>
            </a:prstGeom>
          </p:spPr>
          <p:txBody>
            <a:bodyPr wrap="none">
              <a:spAutoFit/>
            </a:bodyPr>
            <a:lstStyle/>
            <a:p>
              <a:pPr algn="l">
                <a:defRPr/>
              </a:pPr>
              <a:r>
                <a:rPr lang="en-US" dirty="0">
                  <a:effectLst>
                    <a:outerShdw blurRad="38100" dist="38100" dir="2700000" algn="tl">
                      <a:srgbClr val="000000"/>
                    </a:outerShdw>
                  </a:effectLst>
                </a:rPr>
                <a:t>, &amp;</a:t>
              </a:r>
              <a:endParaRPr lang="en-CA" dirty="0"/>
            </a:p>
          </p:txBody>
        </p:sp>
        <p:grpSp>
          <p:nvGrpSpPr>
            <p:cNvPr id="71706" name="Group 36"/>
            <p:cNvGrpSpPr>
              <a:grpSpLocks/>
            </p:cNvGrpSpPr>
            <p:nvPr/>
          </p:nvGrpSpPr>
          <p:grpSpPr bwMode="auto">
            <a:xfrm>
              <a:off x="7668344" y="2276872"/>
              <a:ext cx="543989" cy="954107"/>
              <a:chOff x="2771800" y="3122965"/>
              <a:chExt cx="522900" cy="954107"/>
            </a:xfrm>
          </p:grpSpPr>
          <p:sp>
            <p:nvSpPr>
              <p:cNvPr id="159" name="Rectangle 158"/>
              <p:cNvSpPr/>
              <p:nvPr/>
            </p:nvSpPr>
            <p:spPr>
              <a:xfrm>
                <a:off x="2858242" y="3122636"/>
                <a:ext cx="349471" cy="954010"/>
              </a:xfrm>
              <a:prstGeom prst="rect">
                <a:avLst/>
              </a:prstGeom>
            </p:spPr>
            <p:txBody>
              <a:bodyPr wrap="none">
                <a:spAutoFit/>
              </a:bodyPr>
              <a:lstStyle/>
              <a:p>
                <a:pPr>
                  <a:defRPr/>
                </a:pPr>
                <a:r>
                  <a:rPr lang="en-US" dirty="0">
                    <a:effectLst>
                      <a:outerShdw blurRad="38100" dist="38100" dir="2700000" algn="tl">
                        <a:srgbClr val="000000"/>
                      </a:outerShdw>
                    </a:effectLst>
                  </a:rPr>
                  <a:t>b</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b</a:t>
                </a:r>
                <a:endParaRPr lang="en-US" dirty="0">
                  <a:effectLst>
                    <a:outerShdw blurRad="38100" dist="38100" dir="2700000" algn="tl">
                      <a:srgbClr val="000000"/>
                    </a:outerShdw>
                  </a:effectLst>
                </a:endParaRPr>
              </a:p>
            </p:txBody>
          </p:sp>
          <p:cxnSp>
            <p:nvCxnSpPr>
              <p:cNvPr id="71708" name="Straight Connector 159"/>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1709" name="Double Bracket 160"/>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grpSp>
        <p:nvGrpSpPr>
          <p:cNvPr id="9" name="Group 167"/>
          <p:cNvGrpSpPr>
            <a:grpSpLocks/>
          </p:cNvGrpSpPr>
          <p:nvPr/>
        </p:nvGrpSpPr>
        <p:grpSpPr bwMode="auto">
          <a:xfrm>
            <a:off x="5724525" y="4149725"/>
            <a:ext cx="1947863" cy="990600"/>
            <a:chOff x="5724128" y="3933056"/>
            <a:chExt cx="1947917" cy="991178"/>
          </a:xfrm>
        </p:grpSpPr>
        <p:grpSp>
          <p:nvGrpSpPr>
            <p:cNvPr id="71693" name="Group 36"/>
            <p:cNvGrpSpPr>
              <a:grpSpLocks/>
            </p:cNvGrpSpPr>
            <p:nvPr/>
          </p:nvGrpSpPr>
          <p:grpSpPr bwMode="auto">
            <a:xfrm>
              <a:off x="5724128" y="3970127"/>
              <a:ext cx="723781" cy="954107"/>
              <a:chOff x="2771800" y="3122965"/>
              <a:chExt cx="522900" cy="954107"/>
            </a:xfrm>
          </p:grpSpPr>
          <p:sp>
            <p:nvSpPr>
              <p:cNvPr id="90" name="Rectangle 89"/>
              <p:cNvSpPr/>
              <p:nvPr/>
            </p:nvSpPr>
            <p:spPr>
              <a:xfrm>
                <a:off x="2837175" y="3122429"/>
                <a:ext cx="392250" cy="954643"/>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 </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sym typeface="Wingdings" pitchFamily="2" charset="2"/>
                  </a:rPr>
                  <a:t>b</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1700" name="Straight Connector 9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1701" name="Double Bracket 9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1694" name="Group 36"/>
            <p:cNvGrpSpPr>
              <a:grpSpLocks/>
            </p:cNvGrpSpPr>
            <p:nvPr/>
          </p:nvGrpSpPr>
          <p:grpSpPr bwMode="auto">
            <a:xfrm>
              <a:off x="6948264" y="3933056"/>
              <a:ext cx="723781" cy="954107"/>
              <a:chOff x="2771800" y="3122965"/>
              <a:chExt cx="522900" cy="954107"/>
            </a:xfrm>
          </p:grpSpPr>
          <p:sp>
            <p:nvSpPr>
              <p:cNvPr id="164" name="Rectangle 163"/>
              <p:cNvSpPr/>
              <p:nvPr/>
            </p:nvSpPr>
            <p:spPr>
              <a:xfrm>
                <a:off x="2803814" y="3122965"/>
                <a:ext cx="458772" cy="954644"/>
              </a:xfrm>
              <a:prstGeom prst="rect">
                <a:avLst/>
              </a:prstGeom>
            </p:spPr>
            <p:txBody>
              <a:bodyPr wrap="none">
                <a:spAutoFit/>
              </a:bodyPr>
              <a:lstStyle/>
              <a:p>
                <a:pPr>
                  <a:defRPr/>
                </a:pPr>
                <a:r>
                  <a:rPr lang="en-US" dirty="0">
                    <a:effectLst>
                      <a:outerShdw blurRad="38100" dist="38100" dir="2700000" algn="tl">
                        <a:srgbClr val="000000"/>
                      </a:outerShdw>
                    </a:effectLst>
                    <a:sym typeface="Wingdings" pitchFamily="2" charset="2"/>
                  </a:rPr>
                  <a:t>b</a:t>
                </a:r>
                <a:r>
                  <a:rPr lang="en-US" dirty="0">
                    <a:solidFill>
                      <a:srgbClr val="FF00FF"/>
                    </a:solidFill>
                    <a:effectLst>
                      <a:outerShdw blurRad="38100" dist="38100" dir="2700000" algn="tl">
                        <a:srgbClr val="000000"/>
                      </a:outerShdw>
                    </a:effectLst>
                  </a:rPr>
                  <a:t># </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1697" name="Straight Connector 16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1698" name="Double Bracket 16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167" name="Rectangle 166"/>
            <p:cNvSpPr/>
            <p:nvPr/>
          </p:nvSpPr>
          <p:spPr>
            <a:xfrm>
              <a:off x="6476624" y="4220562"/>
              <a:ext cx="463563" cy="524181"/>
            </a:xfrm>
            <a:prstGeom prst="rect">
              <a:avLst/>
            </a:prstGeom>
          </p:spPr>
          <p:txBody>
            <a:bodyPr wrap="none">
              <a:spAutoFit/>
            </a:bodyPr>
            <a:lstStyle/>
            <a:p>
              <a:pPr algn="l">
                <a:defRPr/>
              </a:pPr>
              <a:r>
                <a:rPr lang="en-US" dirty="0">
                  <a:effectLst>
                    <a:outerShdw blurRad="38100" dist="38100" dir="2700000" algn="tl">
                      <a:srgbClr val="000000"/>
                    </a:outerShdw>
                  </a:effectLst>
                </a:rPr>
                <a:t>&amp;</a:t>
              </a:r>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ppt_x"/>
                                          </p:val>
                                        </p:tav>
                                        <p:tav tm="100000">
                                          <p:val>
                                            <p:strVal val="#ppt_x"/>
                                          </p:val>
                                        </p:tav>
                                      </p:tavLst>
                                    </p:anim>
                                    <p:anim calcmode="lin" valueType="num">
                                      <p:cBhvr additive="base">
                                        <p:cTn id="14" dur="500" fill="hold"/>
                                        <p:tgtEl>
                                          <p:spTgt spid="6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fill="hold"/>
                                        <p:tgtEl>
                                          <p:spTgt spid="87"/>
                                        </p:tgtEl>
                                        <p:attrNameLst>
                                          <p:attrName>ppt_x</p:attrName>
                                        </p:attrNameLst>
                                      </p:cBhvr>
                                      <p:tavLst>
                                        <p:tav tm="0">
                                          <p:val>
                                            <p:strVal val="#ppt_x"/>
                                          </p:val>
                                        </p:tav>
                                        <p:tav tm="100000">
                                          <p:val>
                                            <p:strVal val="#ppt_x"/>
                                          </p:val>
                                        </p:tav>
                                      </p:tavLst>
                                    </p:anim>
                                    <p:anim calcmode="lin" valueType="num">
                                      <p:cBhvr additive="base">
                                        <p:cTn id="2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ppt_x"/>
                                          </p:val>
                                        </p:tav>
                                        <p:tav tm="100000">
                                          <p:val>
                                            <p:strVal val="#ppt_x"/>
                                          </p:val>
                                        </p:tav>
                                      </p:tavLst>
                                    </p:anim>
                                    <p:anim calcmode="lin" valueType="num">
                                      <p:cBhvr additive="base">
                                        <p:cTn id="3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additive="base">
                                        <p:cTn id="47" dur="500" fill="hold"/>
                                        <p:tgtEl>
                                          <p:spTgt spid="137"/>
                                        </p:tgtEl>
                                        <p:attrNameLst>
                                          <p:attrName>ppt_x</p:attrName>
                                        </p:attrNameLst>
                                      </p:cBhvr>
                                      <p:tavLst>
                                        <p:tav tm="0">
                                          <p:val>
                                            <p:strVal val="#ppt_x"/>
                                          </p:val>
                                        </p:tav>
                                        <p:tav tm="100000">
                                          <p:val>
                                            <p:strVal val="#ppt_x"/>
                                          </p:val>
                                        </p:tav>
                                      </p:tavLst>
                                    </p:anim>
                                    <p:anim calcmode="lin" valueType="num">
                                      <p:cBhvr additive="base">
                                        <p:cTn id="48"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p:bldP spid="87" grpId="0"/>
      <p:bldP spid="88"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sp>
        <p:nvSpPr>
          <p:cNvPr id="11268" name="Rectangle 3"/>
          <p:cNvSpPr>
            <a:spLocks noChangeArrowheads="1"/>
          </p:cNvSpPr>
          <p:nvPr/>
        </p:nvSpPr>
        <p:spPr bwMode="auto">
          <a:xfrm>
            <a:off x="2895600" y="500063"/>
            <a:ext cx="3492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i="1">
                <a:solidFill>
                  <a:srgbClr val="FFC000"/>
                </a:solidFill>
              </a:rPr>
              <a:t>P</a:t>
            </a:r>
            <a:r>
              <a:rPr lang="en-US" altLang="en-US" sz="3200" i="1" baseline="-25000">
                <a:solidFill>
                  <a:srgbClr val="FFC000"/>
                </a:solidFill>
              </a:rPr>
              <a:t>easier</a:t>
            </a:r>
            <a:r>
              <a:rPr lang="en-US" altLang="en-US" sz="3200">
                <a:solidFill>
                  <a:srgbClr val="FFC000"/>
                </a:solidFill>
              </a:rPr>
              <a:t> </a:t>
            </a:r>
            <a:r>
              <a:rPr lang="en-US" altLang="en-US" sz="3200">
                <a:solidFill>
                  <a:srgbClr val="00FFCC"/>
                </a:solidFill>
              </a:rPr>
              <a:t>≤</a:t>
            </a:r>
            <a:r>
              <a:rPr lang="en-CA" altLang="en-US" sz="3200" baseline="-25000">
                <a:solidFill>
                  <a:srgbClr val="00FFCC"/>
                </a:solidFill>
              </a:rPr>
              <a:t>comp</a:t>
            </a:r>
            <a:r>
              <a:rPr lang="en-CA" altLang="en-US" sz="3200">
                <a:solidFill>
                  <a:srgbClr val="00FFCC"/>
                </a:solidFill>
              </a:rPr>
              <a:t> </a:t>
            </a:r>
            <a:r>
              <a:rPr lang="en-US" altLang="en-US" sz="3200" i="1">
                <a:solidFill>
                  <a:srgbClr val="FFC000"/>
                </a:solidFill>
              </a:rPr>
              <a:t>P</a:t>
            </a:r>
            <a:r>
              <a:rPr lang="en-US" altLang="en-US" sz="3200" i="1" baseline="-25000">
                <a:solidFill>
                  <a:srgbClr val="FFC000"/>
                </a:solidFill>
              </a:rPr>
              <a:t>harder</a:t>
            </a:r>
            <a:endParaRPr lang="en-US" altLang="en-US" sz="3200" i="1">
              <a:solidFill>
                <a:srgbClr val="FFC000"/>
              </a:solidFill>
            </a:endParaRPr>
          </a:p>
        </p:txBody>
      </p:sp>
      <p:grpSp>
        <p:nvGrpSpPr>
          <p:cNvPr id="8196" name="Group 1"/>
          <p:cNvGrpSpPr>
            <a:grpSpLocks/>
          </p:cNvGrpSpPr>
          <p:nvPr/>
        </p:nvGrpSpPr>
        <p:grpSpPr bwMode="auto">
          <a:xfrm>
            <a:off x="6175375" y="333375"/>
            <a:ext cx="2357438" cy="2735263"/>
            <a:chOff x="1192368" y="3789040"/>
            <a:chExt cx="2357281" cy="2736304"/>
          </a:xfrm>
        </p:grpSpPr>
        <p:sp>
          <p:nvSpPr>
            <p:cNvPr id="8241" name="Rectangle 19"/>
            <p:cNvSpPr>
              <a:spLocks noChangeArrowheads="1"/>
            </p:cNvSpPr>
            <p:nvPr/>
          </p:nvSpPr>
          <p:spPr bwMode="auto">
            <a:xfrm>
              <a:off x="1192368" y="3789040"/>
              <a:ext cx="1208008"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harder</a:t>
              </a:r>
              <a:endParaRPr lang="en-US" altLang="en-US" sz="2400" i="1" baseline="30000">
                <a:solidFill>
                  <a:srgbClr val="FFC000"/>
                </a:solidFill>
                <a:sym typeface="Wingdings" pitchFamily="2" charset="2"/>
              </a:endParaRPr>
            </a:p>
          </p:txBody>
        </p:sp>
        <p:sp>
          <p:nvSpPr>
            <p:cNvPr id="8242"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8243" name="Oval 40"/>
            <p:cNvSpPr>
              <a:spLocks noChangeArrowheads="1"/>
            </p:cNvSpPr>
            <p:nvPr/>
          </p:nvSpPr>
          <p:spPr bwMode="auto">
            <a:xfrm>
              <a:off x="1814627" y="4668850"/>
              <a:ext cx="1433418"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8244" name="Rectangle 19"/>
            <p:cNvSpPr>
              <a:spLocks noChangeArrowheads="1"/>
            </p:cNvSpPr>
            <p:nvPr/>
          </p:nvSpPr>
          <p:spPr bwMode="auto">
            <a:xfrm>
              <a:off x="1979716" y="5075404"/>
              <a:ext cx="1309601" cy="37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harder </a:t>
              </a:r>
              <a:r>
                <a:rPr lang="en-US" altLang="en-US" sz="1800" i="1" baseline="-25000">
                  <a:solidFill>
                    <a:srgbClr val="FFC000"/>
                  </a:solidFill>
                  <a:sym typeface="Wingdings" pitchFamily="2" charset="2"/>
                </a:rPr>
                <a:t>yes</a:t>
              </a:r>
            </a:p>
          </p:txBody>
        </p:sp>
        <p:sp>
          <p:nvSpPr>
            <p:cNvPr id="8245" name="Rectangle 43"/>
            <p:cNvSpPr>
              <a:spLocks noChangeArrowheads="1"/>
            </p:cNvSpPr>
            <p:nvPr/>
          </p:nvSpPr>
          <p:spPr bwMode="auto">
            <a:xfrm>
              <a:off x="1547944" y="4263884"/>
              <a:ext cx="1019107"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harder</a:t>
              </a:r>
              <a:endParaRPr lang="en-CA" altLang="en-US" sz="2400"/>
            </a:p>
          </p:txBody>
        </p:sp>
        <p:sp>
          <p:nvSpPr>
            <p:cNvPr id="8246" name="Rectangle 19"/>
            <p:cNvSpPr>
              <a:spLocks noChangeArrowheads="1"/>
            </p:cNvSpPr>
            <p:nvPr/>
          </p:nvSpPr>
          <p:spPr bwMode="auto">
            <a:xfrm>
              <a:off x="1940031" y="6071146"/>
              <a:ext cx="1309600"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harder </a:t>
              </a:r>
              <a:r>
                <a:rPr lang="en-US" altLang="en-US" sz="1800" i="1" baseline="-25000">
                  <a:solidFill>
                    <a:srgbClr val="FFC000"/>
                  </a:solidFill>
                  <a:sym typeface="Wingdings" pitchFamily="2" charset="2"/>
                </a:rPr>
                <a:t>no</a:t>
              </a:r>
            </a:p>
          </p:txBody>
        </p:sp>
      </p:grpSp>
      <p:grpSp>
        <p:nvGrpSpPr>
          <p:cNvPr id="8197" name="Group 46"/>
          <p:cNvGrpSpPr>
            <a:grpSpLocks/>
          </p:cNvGrpSpPr>
          <p:nvPr/>
        </p:nvGrpSpPr>
        <p:grpSpPr bwMode="auto">
          <a:xfrm>
            <a:off x="468313" y="188913"/>
            <a:ext cx="2355850" cy="2735262"/>
            <a:chOff x="1192368" y="3789040"/>
            <a:chExt cx="2357281" cy="2736304"/>
          </a:xfrm>
        </p:grpSpPr>
        <p:sp>
          <p:nvSpPr>
            <p:cNvPr id="8235" name="Rectangle 19"/>
            <p:cNvSpPr>
              <a:spLocks noChangeArrowheads="1"/>
            </p:cNvSpPr>
            <p:nvPr/>
          </p:nvSpPr>
          <p:spPr bwMode="auto">
            <a:xfrm>
              <a:off x="1192368" y="3789040"/>
              <a:ext cx="1159579"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easier</a:t>
              </a:r>
              <a:endParaRPr lang="en-US" altLang="en-US" sz="2400" i="1" baseline="30000">
                <a:solidFill>
                  <a:srgbClr val="FFC000"/>
                </a:solidFill>
                <a:sym typeface="Wingdings" pitchFamily="2" charset="2"/>
              </a:endParaRPr>
            </a:p>
          </p:txBody>
        </p:sp>
        <p:sp>
          <p:nvSpPr>
            <p:cNvPr id="8236"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8237" name="Oval 49"/>
            <p:cNvSpPr>
              <a:spLocks noChangeArrowheads="1"/>
            </p:cNvSpPr>
            <p:nvPr/>
          </p:nvSpPr>
          <p:spPr bwMode="auto">
            <a:xfrm>
              <a:off x="1813457" y="4668850"/>
              <a:ext cx="1434384"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8238" name="Rectangle 19"/>
            <p:cNvSpPr>
              <a:spLocks noChangeArrowheads="1"/>
            </p:cNvSpPr>
            <p:nvPr/>
          </p:nvSpPr>
          <p:spPr bwMode="auto">
            <a:xfrm>
              <a:off x="1980246" y="5075405"/>
              <a:ext cx="1310483"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easier</a:t>
              </a:r>
              <a:r>
                <a:rPr lang="en-US" altLang="en-US" sz="1800" i="1" baseline="-25000">
                  <a:solidFill>
                    <a:srgbClr val="FFC000"/>
                  </a:solidFill>
                </a:rPr>
                <a:t> </a:t>
              </a:r>
              <a:r>
                <a:rPr lang="en-US" altLang="en-US" sz="1800" i="1" baseline="-25000">
                  <a:solidFill>
                    <a:srgbClr val="FFC000"/>
                  </a:solidFill>
                  <a:sym typeface="Wingdings" pitchFamily="2" charset="2"/>
                </a:rPr>
                <a:t>yes</a:t>
              </a:r>
            </a:p>
          </p:txBody>
        </p:sp>
        <p:sp>
          <p:nvSpPr>
            <p:cNvPr id="8239" name="Rectangle 51"/>
            <p:cNvSpPr>
              <a:spLocks noChangeArrowheads="1"/>
            </p:cNvSpPr>
            <p:nvPr/>
          </p:nvSpPr>
          <p:spPr bwMode="auto">
            <a:xfrm>
              <a:off x="1548184" y="4263883"/>
              <a:ext cx="1018205"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easier</a:t>
              </a:r>
              <a:endParaRPr lang="en-CA" altLang="en-US" sz="2400"/>
            </a:p>
          </p:txBody>
        </p:sp>
        <p:sp>
          <p:nvSpPr>
            <p:cNvPr id="8240" name="Rectangle 19"/>
            <p:cNvSpPr>
              <a:spLocks noChangeArrowheads="1"/>
            </p:cNvSpPr>
            <p:nvPr/>
          </p:nvSpPr>
          <p:spPr bwMode="auto">
            <a:xfrm>
              <a:off x="1938946" y="6071146"/>
              <a:ext cx="1310483"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easier</a:t>
              </a:r>
              <a:r>
                <a:rPr lang="en-US" altLang="en-US" sz="1800" i="1" baseline="-25000">
                  <a:solidFill>
                    <a:srgbClr val="FFC000"/>
                  </a:solidFill>
                </a:rPr>
                <a:t> </a:t>
              </a:r>
              <a:r>
                <a:rPr lang="en-US" altLang="en-US" sz="1800" i="1" baseline="-25000">
                  <a:solidFill>
                    <a:srgbClr val="FFC000"/>
                  </a:solidFill>
                  <a:sym typeface="Wingdings" pitchFamily="2" charset="2"/>
                </a:rPr>
                <a:t>no</a:t>
              </a:r>
            </a:p>
          </p:txBody>
        </p:sp>
      </p:grpSp>
      <p:grpSp>
        <p:nvGrpSpPr>
          <p:cNvPr id="8198" name="Group 5"/>
          <p:cNvGrpSpPr>
            <a:grpSpLocks/>
          </p:cNvGrpSpPr>
          <p:nvPr/>
        </p:nvGrpSpPr>
        <p:grpSpPr bwMode="auto">
          <a:xfrm>
            <a:off x="107950" y="4679950"/>
            <a:ext cx="1447800" cy="2133600"/>
            <a:chOff x="2013" y="2206"/>
            <a:chExt cx="679" cy="1010"/>
          </a:xfrm>
        </p:grpSpPr>
        <p:sp>
          <p:nvSpPr>
            <p:cNvPr id="8220"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21" name="Group 7"/>
            <p:cNvGrpSpPr>
              <a:grpSpLocks/>
            </p:cNvGrpSpPr>
            <p:nvPr/>
          </p:nvGrpSpPr>
          <p:grpSpPr bwMode="auto">
            <a:xfrm>
              <a:off x="2013" y="2206"/>
              <a:ext cx="339" cy="1010"/>
              <a:chOff x="240" y="2880"/>
              <a:chExt cx="339" cy="1010"/>
            </a:xfrm>
          </p:grpSpPr>
          <p:sp>
            <p:nvSpPr>
              <p:cNvPr id="8222"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8230"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8231"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8232"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8233"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8234"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sp>
        <p:nvSpPr>
          <p:cNvPr id="70" name="AutoShape 38"/>
          <p:cNvSpPr>
            <a:spLocks noChangeArrowheads="1"/>
          </p:cNvSpPr>
          <p:nvPr/>
        </p:nvSpPr>
        <p:spPr bwMode="auto">
          <a:xfrm>
            <a:off x="1763713" y="4243388"/>
            <a:ext cx="3600450" cy="1562100"/>
          </a:xfrm>
          <a:prstGeom prst="wedgeRoundRectCallout">
            <a:avLst>
              <a:gd name="adj1" fmla="val -64486"/>
              <a:gd name="adj2" fmla="val -6991"/>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400">
                <a:latin typeface="Times New Roman" pitchFamily="18" charset="0"/>
                <a:cs typeface="Times New Roman" pitchFamily="18" charset="0"/>
              </a:rPr>
              <a:t>How do their complexities/difficulties compare?</a:t>
            </a:r>
          </a:p>
        </p:txBody>
      </p:sp>
      <p:grpSp>
        <p:nvGrpSpPr>
          <p:cNvPr id="35" name="Group 34"/>
          <p:cNvGrpSpPr>
            <a:grpSpLocks/>
          </p:cNvGrpSpPr>
          <p:nvPr/>
        </p:nvGrpSpPr>
        <p:grpSpPr bwMode="auto">
          <a:xfrm>
            <a:off x="5922963" y="3562350"/>
            <a:ext cx="2825750" cy="3248025"/>
            <a:chOff x="4194183" y="264181"/>
            <a:chExt cx="5565085" cy="6546186"/>
          </a:xfrm>
        </p:grpSpPr>
        <p:grpSp>
          <p:nvGrpSpPr>
            <p:cNvPr id="8201" name="Group 2"/>
            <p:cNvGrpSpPr>
              <a:grpSpLocks/>
            </p:cNvGrpSpPr>
            <p:nvPr/>
          </p:nvGrpSpPr>
          <p:grpSpPr bwMode="auto">
            <a:xfrm>
              <a:off x="4953000" y="787400"/>
              <a:ext cx="4114801" cy="5918200"/>
              <a:chOff x="2400" y="528"/>
              <a:chExt cx="3312" cy="3728"/>
            </a:xfrm>
          </p:grpSpPr>
          <p:sp>
            <p:nvSpPr>
              <p:cNvPr id="8218" name="Oval 3"/>
              <p:cNvSpPr>
                <a:spLocks noChangeArrowheads="1"/>
              </p:cNvSpPr>
              <p:nvPr/>
            </p:nvSpPr>
            <p:spPr bwMode="auto">
              <a:xfrm>
                <a:off x="2401" y="529"/>
                <a:ext cx="3312" cy="3727"/>
              </a:xfrm>
              <a:prstGeom prst="ellipse">
                <a:avLst/>
              </a:prstGeom>
              <a:noFill/>
              <a:ln w="38100" cap="sq">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a:p>
            </p:txBody>
          </p:sp>
          <p:sp>
            <p:nvSpPr>
              <p:cNvPr id="8219" name="Text Box 4"/>
              <p:cNvSpPr txBox="1">
                <a:spLocks noChangeArrowheads="1"/>
              </p:cNvSpPr>
              <p:nvPr/>
            </p:nvSpPr>
            <p:spPr bwMode="auto">
              <a:xfrm>
                <a:off x="2552" y="529"/>
                <a:ext cx="2992"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1600">
                    <a:solidFill>
                      <a:srgbClr val="FF5050"/>
                    </a:solidFill>
                    <a:latin typeface="Times New Roman" pitchFamily="18" charset="0"/>
                  </a:rPr>
                  <a:t>Computable/Decidable</a:t>
                </a:r>
              </a:p>
            </p:txBody>
          </p:sp>
        </p:grpSp>
        <p:grpSp>
          <p:nvGrpSpPr>
            <p:cNvPr id="8202" name="Group 6"/>
            <p:cNvGrpSpPr>
              <a:grpSpLocks/>
            </p:cNvGrpSpPr>
            <p:nvPr/>
          </p:nvGrpSpPr>
          <p:grpSpPr bwMode="auto">
            <a:xfrm>
              <a:off x="5000626" y="1830388"/>
              <a:ext cx="3902076" cy="4887912"/>
              <a:chOff x="2467" y="1153"/>
              <a:chExt cx="3141" cy="3079"/>
            </a:xfrm>
          </p:grpSpPr>
          <p:sp>
            <p:nvSpPr>
              <p:cNvPr id="8216" name="Oval 7"/>
              <p:cNvSpPr>
                <a:spLocks noChangeArrowheads="1"/>
              </p:cNvSpPr>
              <p:nvPr/>
            </p:nvSpPr>
            <p:spPr bwMode="auto">
              <a:xfrm>
                <a:off x="2467" y="1257"/>
                <a:ext cx="3141" cy="2975"/>
              </a:xfrm>
              <a:prstGeom prst="ellipse">
                <a:avLst/>
              </a:prstGeom>
              <a:noFill/>
              <a:ln w="38100" cap="sq">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a:p>
            </p:txBody>
          </p:sp>
          <p:sp>
            <p:nvSpPr>
              <p:cNvPr id="8217" name="Text Box 8"/>
              <p:cNvSpPr txBox="1">
                <a:spLocks noChangeArrowheads="1"/>
              </p:cNvSpPr>
              <p:nvPr/>
            </p:nvSpPr>
            <p:spPr bwMode="auto">
              <a:xfrm>
                <a:off x="3509" y="1154"/>
                <a:ext cx="1080"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1600">
                    <a:solidFill>
                      <a:srgbClr val="66FF33"/>
                    </a:solidFill>
                    <a:latin typeface="Times New Roman" pitchFamily="18" charset="0"/>
                  </a:rPr>
                  <a:t>Exp</a:t>
                </a:r>
              </a:p>
            </p:txBody>
          </p:sp>
        </p:grpSp>
        <p:grpSp>
          <p:nvGrpSpPr>
            <p:cNvPr id="8203" name="Group 9"/>
            <p:cNvGrpSpPr>
              <a:grpSpLocks/>
            </p:cNvGrpSpPr>
            <p:nvPr/>
          </p:nvGrpSpPr>
          <p:grpSpPr bwMode="auto">
            <a:xfrm>
              <a:off x="6040438" y="4370388"/>
              <a:ext cx="1789112" cy="2386012"/>
              <a:chOff x="3304" y="2753"/>
              <a:chExt cx="1440" cy="1503"/>
            </a:xfrm>
          </p:grpSpPr>
          <p:sp>
            <p:nvSpPr>
              <p:cNvPr id="8214" name="Oval 10"/>
              <p:cNvSpPr>
                <a:spLocks noChangeArrowheads="1"/>
              </p:cNvSpPr>
              <p:nvPr/>
            </p:nvSpPr>
            <p:spPr bwMode="auto">
              <a:xfrm>
                <a:off x="3305" y="2815"/>
                <a:ext cx="1439" cy="1441"/>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800">
                  <a:latin typeface="Times New Roman" pitchFamily="18" charset="0"/>
                </a:endParaRPr>
              </a:p>
            </p:txBody>
          </p:sp>
          <p:sp>
            <p:nvSpPr>
              <p:cNvPr id="8215" name="Text Box 11"/>
              <p:cNvSpPr txBox="1">
                <a:spLocks noChangeArrowheads="1"/>
              </p:cNvSpPr>
              <p:nvPr/>
            </p:nvSpPr>
            <p:spPr bwMode="auto">
              <a:xfrm>
                <a:off x="3461" y="2752"/>
                <a:ext cx="11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1600">
                    <a:solidFill>
                      <a:srgbClr val="CC99FF"/>
                    </a:solidFill>
                    <a:latin typeface="Times New Roman" pitchFamily="18" charset="0"/>
                  </a:rPr>
                  <a:t>Poly</a:t>
                </a:r>
              </a:p>
            </p:txBody>
          </p:sp>
        </p:grpSp>
        <p:grpSp>
          <p:nvGrpSpPr>
            <p:cNvPr id="8204" name="Group 47"/>
            <p:cNvGrpSpPr>
              <a:grpSpLocks/>
            </p:cNvGrpSpPr>
            <p:nvPr/>
          </p:nvGrpSpPr>
          <p:grpSpPr bwMode="auto">
            <a:xfrm>
              <a:off x="5018088" y="3590925"/>
              <a:ext cx="4078001" cy="2962277"/>
              <a:chOff x="5017933" y="3591580"/>
              <a:chExt cx="4078255" cy="2961622"/>
            </a:xfrm>
          </p:grpSpPr>
          <p:sp>
            <p:nvSpPr>
              <p:cNvPr id="8210" name="Oval 24"/>
              <p:cNvSpPr>
                <a:spLocks noChangeArrowheads="1"/>
              </p:cNvSpPr>
              <p:nvPr/>
            </p:nvSpPr>
            <p:spPr bwMode="auto">
              <a:xfrm rot="2528719">
                <a:off x="5019412" y="4209688"/>
                <a:ext cx="3082874" cy="2344717"/>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CA" altLang="en-US" sz="2800">
                  <a:latin typeface="Times New Roman" pitchFamily="18" charset="0"/>
                </a:endParaRPr>
              </a:p>
            </p:txBody>
          </p:sp>
          <p:sp>
            <p:nvSpPr>
              <p:cNvPr id="8211" name="Text Box 25"/>
              <p:cNvSpPr txBox="1">
                <a:spLocks noChangeArrowheads="1"/>
              </p:cNvSpPr>
              <p:nvPr/>
            </p:nvSpPr>
            <p:spPr bwMode="auto">
              <a:xfrm>
                <a:off x="5238277" y="3598717"/>
                <a:ext cx="1235025" cy="51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1600">
                    <a:solidFill>
                      <a:srgbClr val="00FFFF"/>
                    </a:solidFill>
                    <a:latin typeface="Times New Roman" pitchFamily="18" charset="0"/>
                  </a:rPr>
                  <a:t>NP</a:t>
                </a:r>
              </a:p>
            </p:txBody>
          </p:sp>
          <p:sp>
            <p:nvSpPr>
              <p:cNvPr id="8212" name="Oval 24"/>
              <p:cNvSpPr>
                <a:spLocks noChangeArrowheads="1"/>
              </p:cNvSpPr>
              <p:nvPr/>
            </p:nvSpPr>
            <p:spPr bwMode="auto">
              <a:xfrm rot="19071281" flipH="1">
                <a:off x="5791693" y="4209688"/>
                <a:ext cx="3082874" cy="2344717"/>
              </a:xfrm>
              <a:prstGeom prst="ellipse">
                <a:avLst/>
              </a:prstGeom>
              <a:noFill/>
              <a:ln w="38100" cap="sq">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CA" altLang="en-US" sz="2800">
                  <a:latin typeface="Times New Roman" pitchFamily="18" charset="0"/>
                </a:endParaRPr>
              </a:p>
            </p:txBody>
          </p:sp>
          <p:sp>
            <p:nvSpPr>
              <p:cNvPr id="8213" name="Text Box 25"/>
              <p:cNvSpPr txBox="1">
                <a:spLocks noChangeArrowheads="1"/>
              </p:cNvSpPr>
              <p:nvPr/>
            </p:nvSpPr>
            <p:spPr bwMode="auto">
              <a:xfrm flipH="1">
                <a:off x="7392536" y="3592320"/>
                <a:ext cx="1704024" cy="51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1600">
                    <a:solidFill>
                      <a:srgbClr val="00FFFF"/>
                    </a:solidFill>
                    <a:latin typeface="Times New Roman" pitchFamily="18" charset="0"/>
                  </a:rPr>
                  <a:t>Co-NP</a:t>
                </a:r>
              </a:p>
            </p:txBody>
          </p:sp>
        </p:grpSp>
        <p:grpSp>
          <p:nvGrpSpPr>
            <p:cNvPr id="8205" name="Group 45"/>
            <p:cNvGrpSpPr>
              <a:grpSpLocks/>
            </p:cNvGrpSpPr>
            <p:nvPr/>
          </p:nvGrpSpPr>
          <p:grpSpPr bwMode="auto">
            <a:xfrm>
              <a:off x="4194183" y="264181"/>
              <a:ext cx="5565085" cy="6546186"/>
              <a:chOff x="4194183" y="264181"/>
              <a:chExt cx="5565085" cy="6546186"/>
            </a:xfrm>
          </p:grpSpPr>
          <p:sp>
            <p:nvSpPr>
              <p:cNvPr id="8206" name="Oval 3"/>
              <p:cNvSpPr>
                <a:spLocks noChangeArrowheads="1"/>
              </p:cNvSpPr>
              <p:nvPr/>
            </p:nvSpPr>
            <p:spPr bwMode="auto">
              <a:xfrm rot="-909946">
                <a:off x="4353631" y="312175"/>
                <a:ext cx="4724070" cy="6498192"/>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8207" name="Rectangle 2"/>
              <p:cNvSpPr>
                <a:spLocks noChangeArrowheads="1"/>
              </p:cNvSpPr>
              <p:nvPr/>
            </p:nvSpPr>
            <p:spPr bwMode="auto">
              <a:xfrm>
                <a:off x="4194183" y="264181"/>
                <a:ext cx="1979043" cy="5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r>
                  <a:rPr lang="en-US" altLang="en-US" sz="1600">
                    <a:solidFill>
                      <a:srgbClr val="FF00FF"/>
                    </a:solidFill>
                    <a:latin typeface="Times New Roman" pitchFamily="18" charset="0"/>
                  </a:rPr>
                  <a:t>Recognizable</a:t>
                </a:r>
                <a:endParaRPr lang="en-US" altLang="en-US" sz="900">
                  <a:solidFill>
                    <a:srgbClr val="FF00FF"/>
                  </a:solidFill>
                  <a:latin typeface="Times New Roman" pitchFamily="18" charset="0"/>
                </a:endParaRPr>
              </a:p>
            </p:txBody>
          </p:sp>
          <p:sp>
            <p:nvSpPr>
              <p:cNvPr id="8208" name="Oval 3"/>
              <p:cNvSpPr>
                <a:spLocks noChangeArrowheads="1"/>
              </p:cNvSpPr>
              <p:nvPr/>
            </p:nvSpPr>
            <p:spPr bwMode="auto">
              <a:xfrm rot="909946" flipH="1">
                <a:off x="5035198" y="302575"/>
                <a:ext cx="4724070" cy="6498194"/>
              </a:xfrm>
              <a:prstGeom prst="ellipse">
                <a:avLst/>
              </a:prstGeom>
              <a:noFill/>
              <a:ln w="38100" cap="sq">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8209" name="Rectangle 2"/>
              <p:cNvSpPr>
                <a:spLocks noChangeArrowheads="1"/>
              </p:cNvSpPr>
              <p:nvPr/>
            </p:nvSpPr>
            <p:spPr bwMode="auto">
              <a:xfrm>
                <a:off x="6698470" y="264181"/>
                <a:ext cx="2444886" cy="5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r>
                  <a:rPr lang="en-US" altLang="en-US" sz="1600">
                    <a:solidFill>
                      <a:srgbClr val="FF00FF"/>
                    </a:solidFill>
                    <a:latin typeface="Times New Roman" pitchFamily="18" charset="0"/>
                  </a:rPr>
                  <a:t>Co-Recognizable</a:t>
                </a:r>
                <a:endParaRPr lang="en-US" altLang="en-US" sz="900">
                  <a:solidFill>
                    <a:srgbClr val="FF00FF"/>
                  </a:solidFill>
                  <a:latin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7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82" name="Text Box 43"/>
          <p:cNvSpPr txBox="1">
            <a:spLocks noChangeArrowheads="1"/>
          </p:cNvSpPr>
          <p:nvPr/>
        </p:nvSpPr>
        <p:spPr bwMode="auto">
          <a:xfrm>
            <a:off x="306388" y="460375"/>
            <a:ext cx="8686800" cy="18161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The loop invariant is that in the only domino solution</a:t>
            </a:r>
          </a:p>
          <a:p>
            <a:pPr lvl="1" algn="l">
              <a:buFontTx/>
              <a:buChar char="•"/>
              <a:defRPr/>
            </a:pPr>
            <a:r>
              <a:rPr lang="en-CA" dirty="0"/>
              <a:t>the combined string so far on the top</a:t>
            </a:r>
          </a:p>
          <a:p>
            <a:pPr lvl="1" algn="l">
              <a:defRPr/>
            </a:pPr>
            <a:r>
              <a:rPr lang="en-CA" dirty="0"/>
              <a:t> consists of </a:t>
            </a:r>
            <a:r>
              <a:rPr lang="en-US" dirty="0">
                <a:effectLst>
                  <a:outerShdw blurRad="38100" dist="38100" dir="2700000" algn="tl">
                    <a:srgbClr val="000000"/>
                  </a:outerShdw>
                </a:effectLst>
              </a:rPr>
              <a:t>the first t TM configurations</a:t>
            </a:r>
          </a:p>
          <a:p>
            <a:pPr lvl="1" algn="l">
              <a:buFont typeface="Arial" pitchFamily="34" charset="0"/>
              <a:buChar char="•"/>
              <a:defRPr/>
            </a:pPr>
            <a:r>
              <a:rPr lang="en-US" dirty="0">
                <a:effectLst>
                  <a:outerShdw blurRad="38100" dist="38100" dir="2700000" algn="tl">
                    <a:srgbClr val="000000"/>
                  </a:outerShdw>
                </a:effectLst>
              </a:rPr>
              <a:t>and on the bottom the first </a:t>
            </a:r>
            <a:r>
              <a:rPr lang="en-US" dirty="0" err="1">
                <a:effectLst>
                  <a:outerShdw blurRad="38100" dist="38100" dir="2700000" algn="tl">
                    <a:srgbClr val="000000"/>
                  </a:outerShdw>
                </a:effectLst>
              </a:rPr>
              <a:t>t+1</a:t>
            </a:r>
            <a:r>
              <a:rPr lang="en-US" dirty="0">
                <a:effectLst>
                  <a:outerShdw blurRad="38100" dist="38100" dir="2700000" algn="tl">
                    <a:srgbClr val="000000"/>
                  </a:outerShdw>
                </a:effectLst>
              </a:rPr>
              <a:t>. </a:t>
            </a:r>
          </a:p>
        </p:txBody>
      </p:sp>
      <p:grpSp>
        <p:nvGrpSpPr>
          <p:cNvPr id="2" name="Group 84"/>
          <p:cNvGrpSpPr>
            <a:grpSpLocks/>
          </p:cNvGrpSpPr>
          <p:nvPr/>
        </p:nvGrpSpPr>
        <p:grpSpPr bwMode="auto">
          <a:xfrm>
            <a:off x="793750" y="2492375"/>
            <a:ext cx="3511550" cy="1020763"/>
            <a:chOff x="179512" y="2492896"/>
            <a:chExt cx="3511457" cy="1020795"/>
          </a:xfrm>
        </p:grpSpPr>
        <p:sp>
          <p:nvSpPr>
            <p:cNvPr id="32" name="Text Box 43"/>
            <p:cNvSpPr txBox="1">
              <a:spLocks noChangeArrowheads="1"/>
            </p:cNvSpPr>
            <p:nvPr/>
          </p:nvSpPr>
          <p:spPr bwMode="auto">
            <a:xfrm>
              <a:off x="203324" y="2492896"/>
              <a:ext cx="2208154"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51" name="Text Box 43"/>
            <p:cNvSpPr txBox="1">
              <a:spLocks noChangeArrowheads="1"/>
            </p:cNvSpPr>
            <p:nvPr/>
          </p:nvSpPr>
          <p:spPr bwMode="auto">
            <a:xfrm>
              <a:off x="179512" y="2989800"/>
              <a:ext cx="3511457"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72711" name="Straight Connector 53"/>
            <p:cNvCxnSpPr>
              <a:cxnSpLocks noChangeShapeType="1"/>
            </p:cNvCxnSpPr>
            <p:nvPr/>
          </p:nvCxnSpPr>
          <p:spPr bwMode="auto">
            <a:xfrm rot="16200000" flipH="1">
              <a:off x="812289" y="27814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2712" name="Straight Connector 54"/>
            <p:cNvCxnSpPr>
              <a:cxnSpLocks noChangeShapeType="1"/>
            </p:cNvCxnSpPr>
            <p:nvPr/>
          </p:nvCxnSpPr>
          <p:spPr bwMode="auto">
            <a:xfrm rot="16200000" flipH="1">
              <a:off x="1026139" y="2749669"/>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2713" name="Straight Connector 61"/>
            <p:cNvCxnSpPr>
              <a:cxnSpLocks noChangeShapeType="1"/>
            </p:cNvCxnSpPr>
            <p:nvPr/>
          </p:nvCxnSpPr>
          <p:spPr bwMode="auto">
            <a:xfrm>
              <a:off x="1006403" y="2991630"/>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2714" name="Straight Connector 65"/>
            <p:cNvCxnSpPr>
              <a:cxnSpLocks noChangeShapeType="1"/>
            </p:cNvCxnSpPr>
            <p:nvPr/>
          </p:nvCxnSpPr>
          <p:spPr bwMode="auto">
            <a:xfrm rot="5400000">
              <a:off x="2631485" y="32642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2715" name="Straight Connector 68"/>
            <p:cNvCxnSpPr>
              <a:cxnSpLocks noChangeShapeType="1"/>
            </p:cNvCxnSpPr>
            <p:nvPr/>
          </p:nvCxnSpPr>
          <p:spPr bwMode="auto">
            <a:xfrm>
              <a:off x="1192671" y="2919622"/>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2716" name="Straight Connector 78"/>
            <p:cNvCxnSpPr>
              <a:cxnSpLocks noChangeShapeType="1"/>
            </p:cNvCxnSpPr>
            <p:nvPr/>
          </p:nvCxnSpPr>
          <p:spPr bwMode="auto">
            <a:xfrm rot="5400000">
              <a:off x="2445134" y="328128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0-#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82" name="Text Box 43"/>
          <p:cNvSpPr txBox="1">
            <a:spLocks noChangeArrowheads="1"/>
          </p:cNvSpPr>
          <p:nvPr/>
        </p:nvSpPr>
        <p:spPr bwMode="auto">
          <a:xfrm>
            <a:off x="306388" y="460375"/>
            <a:ext cx="8686800" cy="1385888"/>
          </a:xfrm>
          <a:prstGeom prst="rect">
            <a:avLst/>
          </a:prstGeom>
          <a:noFill/>
          <a:ln w="38100" cap="sq">
            <a:noFill/>
            <a:miter lim="800000"/>
            <a:headEnd/>
            <a:tailEnd/>
          </a:ln>
          <a:effectLst/>
        </p:spPr>
        <p:txBody>
          <a:bodyPr lIns="274320" rIns="274320">
            <a:spAutoFit/>
          </a:bodyPr>
          <a:lstStyle/>
          <a:p>
            <a:pPr algn="l">
              <a:buFontTx/>
              <a:buChar char="•"/>
              <a:defRPr/>
            </a:pPr>
            <a:r>
              <a:rPr lang="en-CA" dirty="0">
                <a:effectLst>
                  <a:outerShdw blurRad="38100" dist="38100" dir="2700000" algn="tl">
                    <a:srgbClr val="000000"/>
                  </a:outerShdw>
                </a:effectLst>
              </a:rPr>
              <a:t>For the top string to match the bottom string</a:t>
            </a:r>
            <a:br>
              <a:rPr lang="en-CA" dirty="0">
                <a:effectLst>
                  <a:outerShdw blurRad="38100" dist="38100" dir="2700000" algn="tl">
                    <a:srgbClr val="000000"/>
                  </a:outerShdw>
                </a:effectLst>
              </a:rPr>
            </a:br>
            <a:r>
              <a:rPr lang="en-CA" dirty="0">
                <a:effectLst>
                  <a:outerShdw blurRad="38100" dist="38100" dir="2700000" algn="tl">
                    <a:srgbClr val="000000"/>
                  </a:outerShdw>
                </a:effectLst>
              </a:rPr>
              <a:t>  this </a:t>
            </a:r>
            <a:r>
              <a:rPr lang="en-CA" dirty="0" err="1">
                <a:effectLst>
                  <a:outerShdw blurRad="38100" dist="38100" dir="2700000" algn="tl">
                    <a:srgbClr val="000000"/>
                  </a:outerShdw>
                </a:effectLst>
              </a:rPr>
              <a:t>t+1</a:t>
            </a:r>
            <a:r>
              <a:rPr lang="en-CA" baseline="30000" dirty="0" err="1">
                <a:effectLst>
                  <a:outerShdw blurRad="38100" dist="38100" dir="2700000" algn="tl">
                    <a:srgbClr val="000000"/>
                  </a:outerShdw>
                </a:effectLst>
              </a:rPr>
              <a:t>st</a:t>
            </a:r>
            <a:r>
              <a:rPr lang="en-CA" dirty="0">
                <a:effectLst>
                  <a:outerShdw blurRad="38100" dist="38100" dir="2700000" algn="tl">
                    <a:srgbClr val="000000"/>
                  </a:outerShdw>
                </a:effectLst>
              </a:rPr>
              <a:t> configuration must be produced by dominoes</a:t>
            </a:r>
            <a:br>
              <a:rPr lang="en-CA" dirty="0">
                <a:effectLst>
                  <a:outerShdw blurRad="38100" dist="38100" dir="2700000" algn="tl">
                    <a:srgbClr val="000000"/>
                  </a:outerShdw>
                </a:effectLst>
              </a:rPr>
            </a:br>
            <a:r>
              <a:rPr lang="en-CA" dirty="0">
                <a:effectLst>
                  <a:outerShdw blurRad="38100" dist="38100" dir="2700000" algn="tl">
                    <a:srgbClr val="000000"/>
                  </a:outerShdw>
                </a:effectLst>
              </a:rPr>
              <a:t>  on the top.</a:t>
            </a:r>
            <a:endParaRPr lang="en-US" dirty="0">
              <a:effectLst>
                <a:outerShdw blurRad="38100" dist="38100" dir="2700000" algn="tl">
                  <a:srgbClr val="000000"/>
                </a:outerShdw>
              </a:effectLst>
            </a:endParaRPr>
          </a:p>
        </p:txBody>
      </p:sp>
      <p:grpSp>
        <p:nvGrpSpPr>
          <p:cNvPr id="73732" name="Group 84"/>
          <p:cNvGrpSpPr>
            <a:grpSpLocks/>
          </p:cNvGrpSpPr>
          <p:nvPr/>
        </p:nvGrpSpPr>
        <p:grpSpPr bwMode="auto">
          <a:xfrm>
            <a:off x="793750" y="2492375"/>
            <a:ext cx="3511550" cy="1020763"/>
            <a:chOff x="179512" y="2492896"/>
            <a:chExt cx="3511457" cy="1020795"/>
          </a:xfrm>
        </p:grpSpPr>
        <p:sp>
          <p:nvSpPr>
            <p:cNvPr id="32" name="Text Box 43"/>
            <p:cNvSpPr txBox="1">
              <a:spLocks noChangeArrowheads="1"/>
            </p:cNvSpPr>
            <p:nvPr/>
          </p:nvSpPr>
          <p:spPr bwMode="auto">
            <a:xfrm>
              <a:off x="203324" y="2492896"/>
              <a:ext cx="2208154"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51" name="Text Box 43"/>
            <p:cNvSpPr txBox="1">
              <a:spLocks noChangeArrowheads="1"/>
            </p:cNvSpPr>
            <p:nvPr/>
          </p:nvSpPr>
          <p:spPr bwMode="auto">
            <a:xfrm>
              <a:off x="179512" y="2989800"/>
              <a:ext cx="3511457"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73744" name="Straight Connector 53"/>
            <p:cNvCxnSpPr>
              <a:cxnSpLocks noChangeShapeType="1"/>
            </p:cNvCxnSpPr>
            <p:nvPr/>
          </p:nvCxnSpPr>
          <p:spPr bwMode="auto">
            <a:xfrm rot="16200000" flipH="1">
              <a:off x="812289" y="27814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3745" name="Straight Connector 54"/>
            <p:cNvCxnSpPr>
              <a:cxnSpLocks noChangeShapeType="1"/>
            </p:cNvCxnSpPr>
            <p:nvPr/>
          </p:nvCxnSpPr>
          <p:spPr bwMode="auto">
            <a:xfrm rot="16200000" flipH="1">
              <a:off x="1026139" y="2749669"/>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3746" name="Straight Connector 61"/>
            <p:cNvCxnSpPr>
              <a:cxnSpLocks noChangeShapeType="1"/>
            </p:cNvCxnSpPr>
            <p:nvPr/>
          </p:nvCxnSpPr>
          <p:spPr bwMode="auto">
            <a:xfrm>
              <a:off x="1006403" y="2991630"/>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3747" name="Straight Connector 65"/>
            <p:cNvCxnSpPr>
              <a:cxnSpLocks noChangeShapeType="1"/>
            </p:cNvCxnSpPr>
            <p:nvPr/>
          </p:nvCxnSpPr>
          <p:spPr bwMode="auto">
            <a:xfrm rot="5400000">
              <a:off x="2631485" y="32642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3748" name="Straight Connector 68"/>
            <p:cNvCxnSpPr>
              <a:cxnSpLocks noChangeShapeType="1"/>
            </p:cNvCxnSpPr>
            <p:nvPr/>
          </p:nvCxnSpPr>
          <p:spPr bwMode="auto">
            <a:xfrm>
              <a:off x="1192671" y="2919622"/>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3749" name="Straight Connector 78"/>
            <p:cNvCxnSpPr>
              <a:cxnSpLocks noChangeShapeType="1"/>
            </p:cNvCxnSpPr>
            <p:nvPr/>
          </p:nvCxnSpPr>
          <p:spPr bwMode="auto">
            <a:xfrm rot="5400000">
              <a:off x="2445134" y="328128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3" name="Group 141"/>
          <p:cNvGrpSpPr>
            <a:grpSpLocks/>
          </p:cNvGrpSpPr>
          <p:nvPr/>
        </p:nvGrpSpPr>
        <p:grpSpPr bwMode="auto">
          <a:xfrm>
            <a:off x="3622675" y="2476500"/>
            <a:ext cx="4532313" cy="565150"/>
            <a:chOff x="3622314" y="2475962"/>
            <a:chExt cx="4532198" cy="565555"/>
          </a:xfrm>
        </p:grpSpPr>
        <p:sp>
          <p:nvSpPr>
            <p:cNvPr id="93" name="Rectangle 92"/>
            <p:cNvSpPr/>
            <p:nvPr/>
          </p:nvSpPr>
          <p:spPr>
            <a:xfrm>
              <a:off x="4190625" y="2518856"/>
              <a:ext cx="363529" cy="522661"/>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90" name="Rectangle 89"/>
            <p:cNvSpPr/>
            <p:nvPr/>
          </p:nvSpPr>
          <p:spPr>
            <a:xfrm>
              <a:off x="3622314" y="2517267"/>
              <a:ext cx="363529" cy="522662"/>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97" name="Rectangle 96"/>
            <p:cNvSpPr/>
            <p:nvPr/>
          </p:nvSpPr>
          <p:spPr>
            <a:xfrm>
              <a:off x="4727186" y="2509324"/>
              <a:ext cx="609585" cy="524250"/>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endParaRPr lang="en-US" dirty="0">
                <a:solidFill>
                  <a:schemeClr val="accent2"/>
                </a:solidFill>
                <a:effectLst>
                  <a:outerShdw blurRad="38100" dist="38100" dir="2700000" algn="tl">
                    <a:srgbClr val="000000"/>
                  </a:outerShdw>
                </a:effectLst>
              </a:endParaRPr>
            </a:p>
          </p:txBody>
        </p:sp>
        <p:sp>
          <p:nvSpPr>
            <p:cNvPr id="123" name="Rectangle 122"/>
            <p:cNvSpPr/>
            <p:nvPr/>
          </p:nvSpPr>
          <p:spPr>
            <a:xfrm>
              <a:off x="5506629" y="2509324"/>
              <a:ext cx="365116" cy="524250"/>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127" name="Rectangle 126"/>
            <p:cNvSpPr/>
            <p:nvPr/>
          </p:nvSpPr>
          <p:spPr>
            <a:xfrm>
              <a:off x="6079702" y="2501380"/>
              <a:ext cx="363529" cy="522662"/>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131" name="Rectangle 130"/>
            <p:cNvSpPr/>
            <p:nvPr/>
          </p:nvSpPr>
          <p:spPr>
            <a:xfrm>
              <a:off x="6648012" y="2493438"/>
              <a:ext cx="365116" cy="522661"/>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135" name="Rectangle 134"/>
            <p:cNvSpPr/>
            <p:nvPr/>
          </p:nvSpPr>
          <p:spPr>
            <a:xfrm>
              <a:off x="7217911" y="2483906"/>
              <a:ext cx="363528" cy="524250"/>
            </a:xfrm>
            <a:prstGeom prst="rect">
              <a:avLst/>
            </a:prstGeom>
          </p:spPr>
          <p:txBody>
            <a:bodyPr wrap="none">
              <a:spAutoFit/>
            </a:bodyPr>
            <a:lstStyle/>
            <a:p>
              <a:pPr>
                <a:defRPr/>
              </a:pPr>
              <a:r>
                <a:rPr lang="en-US" dirty="0">
                  <a:effectLst>
                    <a:outerShdw blurRad="38100" dist="38100" dir="2700000" algn="tl">
                      <a:srgbClr val="000000"/>
                    </a:outerShdw>
                  </a:effectLst>
                </a:rPr>
                <a:t>b</a:t>
              </a:r>
              <a:endParaRPr lang="en-US" dirty="0">
                <a:solidFill>
                  <a:srgbClr val="FF00FF"/>
                </a:solidFill>
                <a:effectLst>
                  <a:outerShdw blurRad="38100" dist="38100" dir="2700000" algn="tl">
                    <a:srgbClr val="000000"/>
                  </a:outerShdw>
                </a:effectLst>
              </a:endParaRPr>
            </a:p>
          </p:txBody>
        </p:sp>
        <p:sp>
          <p:nvSpPr>
            <p:cNvPr id="139" name="Rectangle 138"/>
            <p:cNvSpPr/>
            <p:nvPr/>
          </p:nvSpPr>
          <p:spPr>
            <a:xfrm>
              <a:off x="7790983" y="2475962"/>
              <a:ext cx="363529" cy="522662"/>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0-#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82" name="Text Box 43"/>
          <p:cNvSpPr txBox="1">
            <a:spLocks noChangeArrowheads="1"/>
          </p:cNvSpPr>
          <p:nvPr/>
        </p:nvSpPr>
        <p:spPr bwMode="auto">
          <a:xfrm>
            <a:off x="306388" y="460375"/>
            <a:ext cx="9161462" cy="1385888"/>
          </a:xfrm>
          <a:prstGeom prst="rect">
            <a:avLst/>
          </a:prstGeom>
          <a:noFill/>
          <a:ln w="38100" cap="sq">
            <a:noFill/>
            <a:miter lim="800000"/>
            <a:headEnd/>
            <a:tailEnd/>
          </a:ln>
          <a:effectLst/>
        </p:spPr>
        <p:txBody>
          <a:bodyPr lIns="274320" rIns="274320">
            <a:spAutoFit/>
          </a:bodyPr>
          <a:lstStyle/>
          <a:p>
            <a:pPr algn="l">
              <a:buFont typeface="Arial" pitchFamily="34" charset="0"/>
              <a:buChar char="•"/>
              <a:defRPr/>
            </a:pPr>
            <a:r>
              <a:rPr lang="en-US" dirty="0">
                <a:effectLst>
                  <a:outerShdw blurRad="38100" dist="38100" dir="2700000" algn="tl">
                    <a:srgbClr val="000000"/>
                  </a:outerShdw>
                </a:effectLst>
              </a:rPr>
              <a:t>With transition </a:t>
            </a:r>
            <a:r>
              <a:rPr lang="en-US" dirty="0">
                <a:solidFill>
                  <a:schemeClr val="accent2"/>
                </a:solidFill>
                <a:effectLst>
                  <a:outerShdw blurRad="38100" dist="38100" dir="2700000" algn="tl">
                    <a:srgbClr val="000000"/>
                  </a:outerShdw>
                </a:effectLst>
                <a:sym typeface="Symbol"/>
              </a:rPr>
              <a:t>(</a:t>
            </a:r>
            <a:r>
              <a:rPr lang="en-US" dirty="0" err="1">
                <a:solidFill>
                  <a:schemeClr val="accent2"/>
                </a:solidFill>
                <a:effectLst>
                  <a:outerShdw blurRad="38100" dist="38100" dir="2700000" algn="tl">
                    <a:srgbClr val="000000"/>
                  </a:outerShdw>
                </a:effectLst>
                <a:sym typeface="Symbol"/>
              </a:rPr>
              <a:t>q</a:t>
            </a:r>
            <a:r>
              <a:rPr lang="en-US" baseline="-25000" dirty="0" err="1">
                <a:solidFill>
                  <a:schemeClr val="accent2"/>
                </a:solidFill>
                <a:effectLst>
                  <a:outerShdw blurRad="38100" dist="38100" dir="2700000" algn="tl">
                    <a:srgbClr val="000000"/>
                  </a:outerShdw>
                </a:effectLst>
                <a:sym typeface="Symbol"/>
              </a:rPr>
              <a:t>i</a:t>
            </a:r>
            <a:r>
              <a:rPr lang="en-US" dirty="0" err="1">
                <a:solidFill>
                  <a:schemeClr val="accent2"/>
                </a:solidFill>
                <a:effectLst>
                  <a:outerShdw blurRad="38100" dist="38100" dir="2700000" algn="tl">
                    <a:srgbClr val="000000"/>
                  </a:outerShdw>
                </a:effectLst>
                <a:sym typeface="Symbol"/>
              </a:rPr>
              <a:t>,1</a:t>
            </a:r>
            <a:r>
              <a:rPr lang="en-US" dirty="0">
                <a:solidFill>
                  <a:schemeClr val="accent2"/>
                </a:solidFill>
                <a:effectLst>
                  <a:outerShdw blurRad="38100" dist="38100" dir="2700000" algn="tl">
                    <a:srgbClr val="000000"/>
                  </a:outerShdw>
                </a:effectLst>
                <a:sym typeface="Symbol"/>
              </a:rPr>
              <a:t>) = &lt;</a:t>
            </a:r>
            <a:r>
              <a:rPr lang="en-US" dirty="0" err="1">
                <a:solidFill>
                  <a:schemeClr val="accent2"/>
                </a:solidFill>
                <a:effectLst>
                  <a:outerShdw blurRad="38100" dist="38100" dir="2700000" algn="tl">
                    <a:srgbClr val="000000"/>
                  </a:outerShdw>
                </a:effectLst>
                <a:sym typeface="Symbol"/>
              </a:rPr>
              <a:t>q</a:t>
            </a:r>
            <a:r>
              <a:rPr lang="en-US" baseline="-25000" dirty="0" err="1">
                <a:solidFill>
                  <a:schemeClr val="accent2"/>
                </a:solidFill>
                <a:effectLst>
                  <a:outerShdw blurRad="38100" dist="38100" dir="2700000" algn="tl">
                    <a:srgbClr val="000000"/>
                  </a:outerShdw>
                </a:effectLst>
                <a:sym typeface="Symbol"/>
              </a:rPr>
              <a:t>j</a:t>
            </a:r>
            <a:r>
              <a:rPr lang="en-US" dirty="0" err="1">
                <a:solidFill>
                  <a:schemeClr val="accent2"/>
                </a:solidFill>
                <a:effectLst>
                  <a:outerShdw blurRad="38100" dist="38100" dir="2700000" algn="tl">
                    <a:srgbClr val="000000"/>
                  </a:outerShdw>
                </a:effectLst>
                <a:sym typeface="Symbol"/>
              </a:rPr>
              <a:t>,0,right</a:t>
            </a:r>
            <a:r>
              <a:rPr lang="en-US" dirty="0">
                <a:solidFill>
                  <a:schemeClr val="accent2"/>
                </a:solidFill>
                <a:effectLst>
                  <a:outerShdw blurRad="38100" dist="38100" dir="2700000" algn="tl">
                    <a:srgbClr val="000000"/>
                  </a:outerShdw>
                </a:effectLst>
                <a:sym typeface="Symbol"/>
              </a:rPr>
              <a:t>&gt;</a:t>
            </a:r>
            <a:br>
              <a:rPr lang="en-US" dirty="0">
                <a:solidFill>
                  <a:schemeClr val="accent2"/>
                </a:solidFill>
                <a:effectLst>
                  <a:outerShdw blurRad="38100" dist="38100" dir="2700000" algn="tl">
                    <a:srgbClr val="000000"/>
                  </a:outerShdw>
                </a:effectLst>
                <a:sym typeface="Symbol"/>
              </a:rPr>
            </a:br>
            <a:r>
              <a:rPr lang="en-US" dirty="0">
                <a:solidFill>
                  <a:schemeClr val="accent2"/>
                </a:solidFill>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a:rPr>
              <a:t>the only way to match the “</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r>
              <a:rPr lang="en-US" dirty="0">
                <a:effectLst>
                  <a:outerShdw blurRad="38100" dist="38100" dir="2700000" algn="tl">
                    <a:srgbClr val="000000"/>
                  </a:outerShdw>
                </a:effectLst>
              </a:rPr>
              <a:t>” on top is with the domino</a:t>
            </a:r>
          </a:p>
          <a:p>
            <a:pPr algn="l">
              <a:buFont typeface="Arial" pitchFamily="34" charset="0"/>
              <a:buChar char="•"/>
              <a:defRPr/>
            </a:pPr>
            <a:r>
              <a:rPr lang="en-US" dirty="0">
                <a:effectLst>
                  <a:outerShdw blurRad="38100" dist="38100" dir="2700000" algn="tl">
                    <a:srgbClr val="000000"/>
                  </a:outerShdw>
                </a:effectLst>
              </a:rPr>
              <a:t>Then the remain characters can be copied down.</a:t>
            </a:r>
          </a:p>
        </p:txBody>
      </p:sp>
      <p:grpSp>
        <p:nvGrpSpPr>
          <p:cNvPr id="74756" name="Group 84"/>
          <p:cNvGrpSpPr>
            <a:grpSpLocks/>
          </p:cNvGrpSpPr>
          <p:nvPr/>
        </p:nvGrpSpPr>
        <p:grpSpPr bwMode="auto">
          <a:xfrm>
            <a:off x="793750" y="2492375"/>
            <a:ext cx="3511550" cy="1020763"/>
            <a:chOff x="179512" y="2492896"/>
            <a:chExt cx="3511457" cy="1020795"/>
          </a:xfrm>
        </p:grpSpPr>
        <p:sp>
          <p:nvSpPr>
            <p:cNvPr id="32" name="Text Box 43"/>
            <p:cNvSpPr txBox="1">
              <a:spLocks noChangeArrowheads="1"/>
            </p:cNvSpPr>
            <p:nvPr/>
          </p:nvSpPr>
          <p:spPr bwMode="auto">
            <a:xfrm>
              <a:off x="203324" y="2492896"/>
              <a:ext cx="2208154"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51" name="Text Box 43"/>
            <p:cNvSpPr txBox="1">
              <a:spLocks noChangeArrowheads="1"/>
            </p:cNvSpPr>
            <p:nvPr/>
          </p:nvSpPr>
          <p:spPr bwMode="auto">
            <a:xfrm>
              <a:off x="179512" y="2989800"/>
              <a:ext cx="3511457"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74800" name="Straight Connector 53"/>
            <p:cNvCxnSpPr>
              <a:cxnSpLocks noChangeShapeType="1"/>
            </p:cNvCxnSpPr>
            <p:nvPr/>
          </p:nvCxnSpPr>
          <p:spPr bwMode="auto">
            <a:xfrm rot="16200000" flipH="1">
              <a:off x="812289" y="27814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4801" name="Straight Connector 54"/>
            <p:cNvCxnSpPr>
              <a:cxnSpLocks noChangeShapeType="1"/>
            </p:cNvCxnSpPr>
            <p:nvPr/>
          </p:nvCxnSpPr>
          <p:spPr bwMode="auto">
            <a:xfrm rot="16200000" flipH="1">
              <a:off x="1026139" y="2749669"/>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4802" name="Straight Connector 61"/>
            <p:cNvCxnSpPr>
              <a:cxnSpLocks noChangeShapeType="1"/>
            </p:cNvCxnSpPr>
            <p:nvPr/>
          </p:nvCxnSpPr>
          <p:spPr bwMode="auto">
            <a:xfrm>
              <a:off x="1006403" y="2991630"/>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4803" name="Straight Connector 65"/>
            <p:cNvCxnSpPr>
              <a:cxnSpLocks noChangeShapeType="1"/>
            </p:cNvCxnSpPr>
            <p:nvPr/>
          </p:nvCxnSpPr>
          <p:spPr bwMode="auto">
            <a:xfrm rot="5400000">
              <a:off x="2631485" y="32642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4804" name="Straight Connector 68"/>
            <p:cNvCxnSpPr>
              <a:cxnSpLocks noChangeShapeType="1"/>
            </p:cNvCxnSpPr>
            <p:nvPr/>
          </p:nvCxnSpPr>
          <p:spPr bwMode="auto">
            <a:xfrm>
              <a:off x="1192671" y="2919622"/>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4805" name="Straight Connector 78"/>
            <p:cNvCxnSpPr>
              <a:cxnSpLocks noChangeShapeType="1"/>
            </p:cNvCxnSpPr>
            <p:nvPr/>
          </p:nvCxnSpPr>
          <p:spPr bwMode="auto">
            <a:xfrm rot="5400000">
              <a:off x="2445134" y="328128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4757" name="Group 141"/>
          <p:cNvGrpSpPr>
            <a:grpSpLocks/>
          </p:cNvGrpSpPr>
          <p:nvPr/>
        </p:nvGrpSpPr>
        <p:grpSpPr bwMode="auto">
          <a:xfrm>
            <a:off x="3622675" y="2476500"/>
            <a:ext cx="4532313" cy="565150"/>
            <a:chOff x="3622314" y="2475962"/>
            <a:chExt cx="4532198" cy="565555"/>
          </a:xfrm>
        </p:grpSpPr>
        <p:sp>
          <p:nvSpPr>
            <p:cNvPr id="93" name="Rectangle 92"/>
            <p:cNvSpPr/>
            <p:nvPr/>
          </p:nvSpPr>
          <p:spPr>
            <a:xfrm>
              <a:off x="4190625" y="2518856"/>
              <a:ext cx="363529" cy="522661"/>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90" name="Rectangle 89"/>
            <p:cNvSpPr/>
            <p:nvPr/>
          </p:nvSpPr>
          <p:spPr>
            <a:xfrm>
              <a:off x="3622314" y="2517267"/>
              <a:ext cx="363529" cy="522662"/>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97" name="Rectangle 96"/>
            <p:cNvSpPr/>
            <p:nvPr/>
          </p:nvSpPr>
          <p:spPr>
            <a:xfrm>
              <a:off x="4727186" y="2509324"/>
              <a:ext cx="609585" cy="524250"/>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endParaRPr lang="en-US" dirty="0">
                <a:solidFill>
                  <a:schemeClr val="accent2"/>
                </a:solidFill>
                <a:effectLst>
                  <a:outerShdw blurRad="38100" dist="38100" dir="2700000" algn="tl">
                    <a:srgbClr val="000000"/>
                  </a:outerShdw>
                </a:effectLst>
              </a:endParaRPr>
            </a:p>
          </p:txBody>
        </p:sp>
        <p:sp>
          <p:nvSpPr>
            <p:cNvPr id="123" name="Rectangle 122"/>
            <p:cNvSpPr/>
            <p:nvPr/>
          </p:nvSpPr>
          <p:spPr>
            <a:xfrm>
              <a:off x="5506629" y="2509324"/>
              <a:ext cx="365116" cy="524250"/>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127" name="Rectangle 126"/>
            <p:cNvSpPr/>
            <p:nvPr/>
          </p:nvSpPr>
          <p:spPr>
            <a:xfrm>
              <a:off x="6079702" y="2501380"/>
              <a:ext cx="363529" cy="522662"/>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131" name="Rectangle 130"/>
            <p:cNvSpPr/>
            <p:nvPr/>
          </p:nvSpPr>
          <p:spPr>
            <a:xfrm>
              <a:off x="6648012" y="2493438"/>
              <a:ext cx="365116" cy="522661"/>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135" name="Rectangle 134"/>
            <p:cNvSpPr/>
            <p:nvPr/>
          </p:nvSpPr>
          <p:spPr>
            <a:xfrm>
              <a:off x="7217911" y="2483906"/>
              <a:ext cx="363528" cy="524250"/>
            </a:xfrm>
            <a:prstGeom prst="rect">
              <a:avLst/>
            </a:prstGeom>
          </p:spPr>
          <p:txBody>
            <a:bodyPr wrap="none">
              <a:spAutoFit/>
            </a:bodyPr>
            <a:lstStyle/>
            <a:p>
              <a:pPr>
                <a:defRPr/>
              </a:pPr>
              <a:r>
                <a:rPr lang="en-US" dirty="0">
                  <a:effectLst>
                    <a:outerShdw blurRad="38100" dist="38100" dir="2700000" algn="tl">
                      <a:srgbClr val="000000"/>
                    </a:outerShdw>
                  </a:effectLst>
                </a:rPr>
                <a:t>b</a:t>
              </a:r>
              <a:endParaRPr lang="en-US" dirty="0">
                <a:solidFill>
                  <a:srgbClr val="FF00FF"/>
                </a:solidFill>
                <a:effectLst>
                  <a:outerShdw blurRad="38100" dist="38100" dir="2700000" algn="tl">
                    <a:srgbClr val="000000"/>
                  </a:outerShdw>
                </a:effectLst>
              </a:endParaRPr>
            </a:p>
          </p:txBody>
        </p:sp>
        <p:sp>
          <p:nvSpPr>
            <p:cNvPr id="139" name="Rectangle 138"/>
            <p:cNvSpPr/>
            <p:nvPr/>
          </p:nvSpPr>
          <p:spPr>
            <a:xfrm>
              <a:off x="7790983" y="2475962"/>
              <a:ext cx="363529" cy="522662"/>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a:t>
              </a:r>
            </a:p>
          </p:txBody>
        </p:sp>
      </p:grpSp>
      <p:grpSp>
        <p:nvGrpSpPr>
          <p:cNvPr id="4" name="Group 36"/>
          <p:cNvGrpSpPr>
            <a:grpSpLocks/>
          </p:cNvGrpSpPr>
          <p:nvPr/>
        </p:nvGrpSpPr>
        <p:grpSpPr bwMode="auto">
          <a:xfrm>
            <a:off x="4668838" y="2509838"/>
            <a:ext cx="723900" cy="954087"/>
            <a:chOff x="2771800" y="3122965"/>
            <a:chExt cx="522900" cy="954107"/>
          </a:xfrm>
        </p:grpSpPr>
        <p:sp>
          <p:nvSpPr>
            <p:cNvPr id="23" name="Rectangle 22"/>
            <p:cNvSpPr/>
            <p:nvPr/>
          </p:nvSpPr>
          <p:spPr>
            <a:xfrm>
              <a:off x="2813082" y="3122965"/>
              <a:ext cx="440337" cy="954107"/>
            </a:xfrm>
            <a:prstGeom prst="rect">
              <a:avLst/>
            </a:prstGeom>
          </p:spPr>
          <p:txBody>
            <a:bodyPr wrap="none">
              <a:spAutoFit/>
            </a:bodyPr>
            <a:lstStyle/>
            <a:p>
              <a:pPr>
                <a:defRPr/>
              </a:pP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err="1">
                  <a:effectLst>
                    <a:outerShdw blurRad="38100" dist="38100" dir="2700000" algn="tl">
                      <a:srgbClr val="000000"/>
                    </a:outerShdw>
                  </a:effectLst>
                  <a:sym typeface="Wingdings" pitchFamily="2" charset="2"/>
                </a:rPr>
                <a:t>0</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endParaRPr lang="en-US" dirty="0">
                <a:solidFill>
                  <a:schemeClr val="accent2"/>
                </a:solidFill>
                <a:effectLst>
                  <a:outerShdw blurRad="38100" dist="38100" dir="2700000" algn="tl">
                    <a:srgbClr val="000000"/>
                  </a:outerShdw>
                </a:effectLst>
              </a:endParaRPr>
            </a:p>
          </p:txBody>
        </p:sp>
        <p:cxnSp>
          <p:nvCxnSpPr>
            <p:cNvPr id="74788" name="Straight Connector 2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4789" name="Double Bracket 2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5" name="Group 25"/>
          <p:cNvGrpSpPr>
            <a:grpSpLocks/>
          </p:cNvGrpSpPr>
          <p:nvPr/>
        </p:nvGrpSpPr>
        <p:grpSpPr bwMode="auto">
          <a:xfrm>
            <a:off x="3532188" y="2476500"/>
            <a:ext cx="4711700" cy="995363"/>
            <a:chOff x="3532423" y="2475962"/>
            <a:chExt cx="4711985" cy="996442"/>
          </a:xfrm>
        </p:grpSpPr>
        <p:grpSp>
          <p:nvGrpSpPr>
            <p:cNvPr id="74760" name="Group 36"/>
            <p:cNvGrpSpPr>
              <a:grpSpLocks/>
            </p:cNvGrpSpPr>
            <p:nvPr/>
          </p:nvGrpSpPr>
          <p:grpSpPr bwMode="auto">
            <a:xfrm>
              <a:off x="4100021" y="2518297"/>
              <a:ext cx="543989" cy="954107"/>
              <a:chOff x="2771800" y="3122965"/>
              <a:chExt cx="522900" cy="954107"/>
            </a:xfrm>
          </p:grpSpPr>
          <p:sp>
            <p:nvSpPr>
              <p:cNvPr id="56" name="Rectangle 55"/>
              <p:cNvSpPr/>
              <p:nvPr/>
            </p:nvSpPr>
            <p:spPr>
              <a:xfrm>
                <a:off x="2859516" y="3123540"/>
                <a:ext cx="347939" cy="953532"/>
              </a:xfrm>
              <a:prstGeom prst="rect">
                <a:avLst/>
              </a:prstGeom>
            </p:spPr>
            <p:txBody>
              <a:bodyPr wrap="none">
                <a:spAutoFit/>
              </a:bodyPr>
              <a:lstStyle/>
              <a:p>
                <a:pPr>
                  <a:defRPr/>
                </a:pPr>
                <a:endParaRPr lang="en-US" dirty="0">
                  <a:effectLst>
                    <a:outerShdw blurRad="38100" dist="38100" dir="2700000" algn="tl">
                      <a:srgbClr val="000000"/>
                    </a:outerShdw>
                  </a:effectLst>
                  <a:sym typeface="Wingdings" pitchFamily="2" charset="2"/>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4785" name="Straight Connector 56"/>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4786" name="Double Bracket 57"/>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4761" name="Group 36"/>
            <p:cNvGrpSpPr>
              <a:grpSpLocks/>
            </p:cNvGrpSpPr>
            <p:nvPr/>
          </p:nvGrpSpPr>
          <p:grpSpPr bwMode="auto">
            <a:xfrm>
              <a:off x="3532423" y="2517228"/>
              <a:ext cx="543988" cy="954107"/>
              <a:chOff x="2771800" y="3122965"/>
              <a:chExt cx="522900" cy="954107"/>
            </a:xfrm>
          </p:grpSpPr>
          <p:sp>
            <p:nvSpPr>
              <p:cNvPr id="50" name="Rectangle 49"/>
              <p:cNvSpPr/>
              <p:nvPr/>
            </p:nvSpPr>
            <p:spPr>
              <a:xfrm>
                <a:off x="2858784" y="3123019"/>
                <a:ext cx="349466" cy="953532"/>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4782" name="Straight Connector 5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4783" name="Double Bracket 5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4762" name="Group 36"/>
            <p:cNvGrpSpPr>
              <a:grpSpLocks/>
            </p:cNvGrpSpPr>
            <p:nvPr/>
          </p:nvGrpSpPr>
          <p:grpSpPr bwMode="auto">
            <a:xfrm>
              <a:off x="5417363" y="2509830"/>
              <a:ext cx="543988" cy="954107"/>
              <a:chOff x="2771800" y="3122965"/>
              <a:chExt cx="522900" cy="954107"/>
            </a:xfrm>
          </p:grpSpPr>
          <p:sp>
            <p:nvSpPr>
              <p:cNvPr id="47" name="Rectangle 46"/>
              <p:cNvSpPr/>
              <p:nvPr/>
            </p:nvSpPr>
            <p:spPr>
              <a:xfrm>
                <a:off x="2858339" y="3122471"/>
                <a:ext cx="349465" cy="955121"/>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4779" name="Straight Connector 47"/>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4780" name="Double Bracket 48"/>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4763" name="Group 36"/>
            <p:cNvGrpSpPr>
              <a:grpSpLocks/>
            </p:cNvGrpSpPr>
            <p:nvPr/>
          </p:nvGrpSpPr>
          <p:grpSpPr bwMode="auto">
            <a:xfrm>
              <a:off x="5989155" y="2501363"/>
              <a:ext cx="543988" cy="954107"/>
              <a:chOff x="2771800" y="3122965"/>
              <a:chExt cx="522900" cy="954107"/>
            </a:xfrm>
          </p:grpSpPr>
          <p:sp>
            <p:nvSpPr>
              <p:cNvPr id="44" name="Rectangle 43"/>
              <p:cNvSpPr/>
              <p:nvPr/>
            </p:nvSpPr>
            <p:spPr>
              <a:xfrm>
                <a:off x="2858092" y="3122992"/>
                <a:ext cx="349465" cy="953532"/>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4776" name="Straight Connector 4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4777" name="Double Bracket 4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4764" name="Group 36"/>
            <p:cNvGrpSpPr>
              <a:grpSpLocks/>
            </p:cNvGrpSpPr>
            <p:nvPr/>
          </p:nvGrpSpPr>
          <p:grpSpPr bwMode="auto">
            <a:xfrm>
              <a:off x="6558545" y="2492896"/>
              <a:ext cx="543988" cy="954107"/>
              <a:chOff x="2771800" y="3122965"/>
              <a:chExt cx="522900" cy="954107"/>
            </a:xfrm>
          </p:grpSpPr>
          <p:sp>
            <p:nvSpPr>
              <p:cNvPr id="41" name="Rectangle 40"/>
              <p:cNvSpPr/>
              <p:nvPr/>
            </p:nvSpPr>
            <p:spPr>
              <a:xfrm>
                <a:off x="2858627" y="3123513"/>
                <a:ext cx="349466" cy="953532"/>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4773" name="Straight Connector 4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4774" name="Double Bracket 4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4765" name="Group 36"/>
            <p:cNvGrpSpPr>
              <a:grpSpLocks/>
            </p:cNvGrpSpPr>
            <p:nvPr/>
          </p:nvGrpSpPr>
          <p:grpSpPr bwMode="auto">
            <a:xfrm>
              <a:off x="7127935" y="2484429"/>
              <a:ext cx="543988" cy="954107"/>
              <a:chOff x="2771800" y="3122965"/>
              <a:chExt cx="522900" cy="954107"/>
            </a:xfrm>
          </p:grpSpPr>
          <p:sp>
            <p:nvSpPr>
              <p:cNvPr id="38" name="Rectangle 37"/>
              <p:cNvSpPr/>
              <p:nvPr/>
            </p:nvSpPr>
            <p:spPr>
              <a:xfrm>
                <a:off x="2859162" y="3122444"/>
                <a:ext cx="347940" cy="955121"/>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b</a:t>
                </a:r>
                <a:endParaRPr lang="en-US" dirty="0">
                  <a:effectLst>
                    <a:outerShdw blurRad="38100" dist="38100" dir="2700000" algn="tl">
                      <a:srgbClr val="000000"/>
                    </a:outerShdw>
                  </a:effectLst>
                </a:endParaRPr>
              </a:p>
            </p:txBody>
          </p:sp>
          <p:cxnSp>
            <p:nvCxnSpPr>
              <p:cNvPr id="74770" name="Straight Connector 3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4771" name="Double Bracket 3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35" name="Rectangle 34"/>
            <p:cNvSpPr/>
            <p:nvPr/>
          </p:nvSpPr>
          <p:spPr>
            <a:xfrm>
              <a:off x="7790356" y="2475962"/>
              <a:ext cx="363559" cy="953533"/>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4767" name="Straight Connector 35"/>
            <p:cNvCxnSpPr>
              <a:cxnSpLocks noChangeShapeType="1"/>
            </p:cNvCxnSpPr>
            <p:nvPr/>
          </p:nvCxnSpPr>
          <p:spPr bwMode="auto">
            <a:xfrm>
              <a:off x="7726493" y="2981087"/>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4768" name="Double Bracket 36"/>
            <p:cNvSpPr>
              <a:spLocks noChangeArrowheads="1"/>
            </p:cNvSpPr>
            <p:nvPr/>
          </p:nvSpPr>
          <p:spPr bwMode="auto">
            <a:xfrm>
              <a:off x="7700419" y="2646448"/>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additive="base">
                                        <p:cTn id="7" dur="500" fill="hold"/>
                                        <p:tgtEl>
                                          <p:spTgt spid="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2">
                                            <p:txEl>
                                              <p:pRg st="1" end="1"/>
                                            </p:txEl>
                                          </p:spTgt>
                                        </p:tgtEl>
                                        <p:attrNameLst>
                                          <p:attrName>style.visibility</p:attrName>
                                        </p:attrNameLst>
                                      </p:cBhvr>
                                      <p:to>
                                        <p:strVal val="visible"/>
                                      </p:to>
                                    </p:set>
                                    <p:anim calcmode="lin" valueType="num">
                                      <p:cBhvr additive="base">
                                        <p:cTn id="19" dur="500" fill="hold"/>
                                        <p:tgtEl>
                                          <p:spTgt spid="8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82" name="Text Box 43"/>
          <p:cNvSpPr txBox="1">
            <a:spLocks noChangeArrowheads="1"/>
          </p:cNvSpPr>
          <p:nvPr/>
        </p:nvSpPr>
        <p:spPr bwMode="auto">
          <a:xfrm>
            <a:off x="306388" y="460375"/>
            <a:ext cx="8686800" cy="22479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This maintains the loop invariant that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in the only domino solution</a:t>
            </a:r>
          </a:p>
          <a:p>
            <a:pPr lvl="1" algn="l">
              <a:buFontTx/>
              <a:buChar char="•"/>
              <a:defRPr/>
            </a:pPr>
            <a:r>
              <a:rPr lang="en-CA" dirty="0"/>
              <a:t>the combined string so far on the top</a:t>
            </a:r>
          </a:p>
          <a:p>
            <a:pPr lvl="1" algn="l">
              <a:defRPr/>
            </a:pPr>
            <a:r>
              <a:rPr lang="en-CA" dirty="0"/>
              <a:t> consists of </a:t>
            </a:r>
            <a:r>
              <a:rPr lang="en-US" dirty="0">
                <a:effectLst>
                  <a:outerShdw blurRad="38100" dist="38100" dir="2700000" algn="tl">
                    <a:srgbClr val="000000"/>
                  </a:outerShdw>
                </a:effectLst>
              </a:rPr>
              <a:t>the first t TM configurations</a:t>
            </a:r>
          </a:p>
          <a:p>
            <a:pPr lvl="1" algn="l">
              <a:buFont typeface="Arial" pitchFamily="34" charset="0"/>
              <a:buChar char="•"/>
              <a:defRPr/>
            </a:pPr>
            <a:r>
              <a:rPr lang="en-US" dirty="0">
                <a:effectLst>
                  <a:outerShdw blurRad="38100" dist="38100" dir="2700000" algn="tl">
                    <a:srgbClr val="000000"/>
                  </a:outerShdw>
                </a:effectLst>
              </a:rPr>
              <a:t>and on the bottom the first </a:t>
            </a:r>
            <a:r>
              <a:rPr lang="en-US" dirty="0" err="1">
                <a:effectLst>
                  <a:outerShdw blurRad="38100" dist="38100" dir="2700000" algn="tl">
                    <a:srgbClr val="000000"/>
                  </a:outerShdw>
                </a:effectLst>
              </a:rPr>
              <a:t>t+1</a:t>
            </a:r>
            <a:r>
              <a:rPr lang="en-US" dirty="0">
                <a:effectLst>
                  <a:outerShdw blurRad="38100" dist="38100" dir="2700000" algn="tl">
                    <a:srgbClr val="000000"/>
                  </a:outerShdw>
                </a:effectLst>
              </a:rPr>
              <a:t>. </a:t>
            </a:r>
          </a:p>
        </p:txBody>
      </p:sp>
      <p:grpSp>
        <p:nvGrpSpPr>
          <p:cNvPr id="75780" name="Group 84"/>
          <p:cNvGrpSpPr>
            <a:grpSpLocks/>
          </p:cNvGrpSpPr>
          <p:nvPr/>
        </p:nvGrpSpPr>
        <p:grpSpPr bwMode="auto">
          <a:xfrm>
            <a:off x="793750" y="2492375"/>
            <a:ext cx="3511550" cy="1020763"/>
            <a:chOff x="179512" y="2492896"/>
            <a:chExt cx="3511457" cy="1020795"/>
          </a:xfrm>
        </p:grpSpPr>
        <p:sp>
          <p:nvSpPr>
            <p:cNvPr id="32" name="Text Box 43"/>
            <p:cNvSpPr txBox="1">
              <a:spLocks noChangeArrowheads="1"/>
            </p:cNvSpPr>
            <p:nvPr/>
          </p:nvSpPr>
          <p:spPr bwMode="auto">
            <a:xfrm>
              <a:off x="203324" y="2492896"/>
              <a:ext cx="2208154"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51" name="Text Box 43"/>
            <p:cNvSpPr txBox="1">
              <a:spLocks noChangeArrowheads="1"/>
            </p:cNvSpPr>
            <p:nvPr/>
          </p:nvSpPr>
          <p:spPr bwMode="auto">
            <a:xfrm>
              <a:off x="179512" y="2989800"/>
              <a:ext cx="3511457"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75834" name="Straight Connector 53"/>
            <p:cNvCxnSpPr>
              <a:cxnSpLocks noChangeShapeType="1"/>
            </p:cNvCxnSpPr>
            <p:nvPr/>
          </p:nvCxnSpPr>
          <p:spPr bwMode="auto">
            <a:xfrm rot="16200000" flipH="1">
              <a:off x="812289" y="27814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35" name="Straight Connector 54"/>
            <p:cNvCxnSpPr>
              <a:cxnSpLocks noChangeShapeType="1"/>
            </p:cNvCxnSpPr>
            <p:nvPr/>
          </p:nvCxnSpPr>
          <p:spPr bwMode="auto">
            <a:xfrm rot="16200000" flipH="1">
              <a:off x="1026139" y="2749669"/>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36" name="Straight Connector 61"/>
            <p:cNvCxnSpPr>
              <a:cxnSpLocks noChangeShapeType="1"/>
            </p:cNvCxnSpPr>
            <p:nvPr/>
          </p:nvCxnSpPr>
          <p:spPr bwMode="auto">
            <a:xfrm>
              <a:off x="1006403" y="2991630"/>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37" name="Straight Connector 65"/>
            <p:cNvCxnSpPr>
              <a:cxnSpLocks noChangeShapeType="1"/>
            </p:cNvCxnSpPr>
            <p:nvPr/>
          </p:nvCxnSpPr>
          <p:spPr bwMode="auto">
            <a:xfrm rot="5400000">
              <a:off x="2631485" y="32642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38" name="Straight Connector 68"/>
            <p:cNvCxnSpPr>
              <a:cxnSpLocks noChangeShapeType="1"/>
            </p:cNvCxnSpPr>
            <p:nvPr/>
          </p:nvCxnSpPr>
          <p:spPr bwMode="auto">
            <a:xfrm>
              <a:off x="1192671" y="2919622"/>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39" name="Straight Connector 78"/>
            <p:cNvCxnSpPr>
              <a:cxnSpLocks noChangeShapeType="1"/>
            </p:cNvCxnSpPr>
            <p:nvPr/>
          </p:nvCxnSpPr>
          <p:spPr bwMode="auto">
            <a:xfrm rot="5400000">
              <a:off x="2445134" y="328128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5781" name="Group 36"/>
          <p:cNvGrpSpPr>
            <a:grpSpLocks/>
          </p:cNvGrpSpPr>
          <p:nvPr/>
        </p:nvGrpSpPr>
        <p:grpSpPr bwMode="auto">
          <a:xfrm>
            <a:off x="4100513" y="2517775"/>
            <a:ext cx="542925" cy="954088"/>
            <a:chOff x="2771800" y="3122965"/>
            <a:chExt cx="522900" cy="954107"/>
          </a:xfrm>
        </p:grpSpPr>
        <p:sp>
          <p:nvSpPr>
            <p:cNvPr id="93" name="Rectangle 92"/>
            <p:cNvSpPr/>
            <p:nvPr/>
          </p:nvSpPr>
          <p:spPr>
            <a:xfrm>
              <a:off x="2901760" y="3122965"/>
              <a:ext cx="262979" cy="954107"/>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5830" name="Straight Connector 9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5831" name="Double Bracket 9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5782" name="Group 36"/>
          <p:cNvGrpSpPr>
            <a:grpSpLocks/>
          </p:cNvGrpSpPr>
          <p:nvPr/>
        </p:nvGrpSpPr>
        <p:grpSpPr bwMode="auto">
          <a:xfrm>
            <a:off x="3532188" y="2517775"/>
            <a:ext cx="544512" cy="954088"/>
            <a:chOff x="2771800" y="3122965"/>
            <a:chExt cx="522900" cy="954107"/>
          </a:xfrm>
        </p:grpSpPr>
        <p:sp>
          <p:nvSpPr>
            <p:cNvPr id="90" name="Rectangle 89"/>
            <p:cNvSpPr/>
            <p:nvPr/>
          </p:nvSpPr>
          <p:spPr>
            <a:xfrm>
              <a:off x="2858696" y="3122965"/>
              <a:ext cx="349109" cy="954107"/>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5827" name="Straight Connector 90"/>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5828" name="Double Bracket 91"/>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5783" name="Group 36"/>
          <p:cNvGrpSpPr>
            <a:grpSpLocks/>
          </p:cNvGrpSpPr>
          <p:nvPr/>
        </p:nvGrpSpPr>
        <p:grpSpPr bwMode="auto">
          <a:xfrm>
            <a:off x="4668838" y="2509838"/>
            <a:ext cx="723900" cy="954087"/>
            <a:chOff x="2771800" y="3122965"/>
            <a:chExt cx="522900" cy="954107"/>
          </a:xfrm>
        </p:grpSpPr>
        <p:sp>
          <p:nvSpPr>
            <p:cNvPr id="97" name="Rectangle 96"/>
            <p:cNvSpPr/>
            <p:nvPr/>
          </p:nvSpPr>
          <p:spPr>
            <a:xfrm>
              <a:off x="2813082" y="3122965"/>
              <a:ext cx="440337" cy="954107"/>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err="1">
                  <a:effectLst>
                    <a:outerShdw blurRad="38100" dist="38100" dir="2700000" algn="tl">
                      <a:srgbClr val="000000"/>
                    </a:outerShdw>
                  </a:effectLst>
                  <a:sym typeface="Wingdings" pitchFamily="2" charset="2"/>
                </a:rPr>
                <a:t>0</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endParaRPr lang="en-US" dirty="0">
                <a:solidFill>
                  <a:schemeClr val="accent2"/>
                </a:solidFill>
                <a:effectLst>
                  <a:outerShdw blurRad="38100" dist="38100" dir="2700000" algn="tl">
                    <a:srgbClr val="000000"/>
                  </a:outerShdw>
                </a:effectLst>
              </a:endParaRPr>
            </a:p>
          </p:txBody>
        </p:sp>
        <p:cxnSp>
          <p:nvCxnSpPr>
            <p:cNvPr id="75824" name="Straight Connector 97"/>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5825" name="Double Bracket 98"/>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6" name="Group 63"/>
          <p:cNvGrpSpPr>
            <a:grpSpLocks/>
          </p:cNvGrpSpPr>
          <p:nvPr/>
        </p:nvGrpSpPr>
        <p:grpSpPr bwMode="auto">
          <a:xfrm>
            <a:off x="793750" y="3792538"/>
            <a:ext cx="4756150" cy="1022350"/>
            <a:chOff x="793750" y="3792538"/>
            <a:chExt cx="4756150" cy="1022350"/>
          </a:xfrm>
        </p:grpSpPr>
        <p:sp>
          <p:nvSpPr>
            <p:cNvPr id="102" name="Text Box 43"/>
            <p:cNvSpPr txBox="1">
              <a:spLocks noChangeArrowheads="1"/>
            </p:cNvSpPr>
            <p:nvPr/>
          </p:nvSpPr>
          <p:spPr bwMode="auto">
            <a:xfrm>
              <a:off x="817563" y="3792538"/>
              <a:ext cx="38608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103" name="Text Box 43"/>
            <p:cNvSpPr txBox="1">
              <a:spLocks noChangeArrowheads="1"/>
            </p:cNvSpPr>
            <p:nvPr/>
          </p:nvSpPr>
          <p:spPr bwMode="auto">
            <a:xfrm>
              <a:off x="793750" y="4291013"/>
              <a:ext cx="475615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grpSp>
          <p:nvGrpSpPr>
            <p:cNvPr id="75807" name="Group 115"/>
            <p:cNvGrpSpPr>
              <a:grpSpLocks/>
            </p:cNvGrpSpPr>
            <p:nvPr/>
          </p:nvGrpSpPr>
          <p:grpSpPr bwMode="auto">
            <a:xfrm>
              <a:off x="1801704" y="3887971"/>
              <a:ext cx="1655925" cy="889787"/>
              <a:chOff x="1164704" y="3655565"/>
              <a:chExt cx="1656185" cy="888434"/>
            </a:xfrm>
          </p:grpSpPr>
          <p:cxnSp>
            <p:nvCxnSpPr>
              <p:cNvPr id="75820" name="Straight Connector 104"/>
              <p:cNvCxnSpPr>
                <a:cxnSpLocks noChangeShapeType="1"/>
              </p:cNvCxnSpPr>
              <p:nvPr/>
            </p:nvCxnSpPr>
            <p:spPr bwMode="auto">
              <a:xfrm rot="16200000" flipH="1">
                <a:off x="1003219" y="3817050"/>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21" name="Straight Connector 106"/>
              <p:cNvCxnSpPr>
                <a:cxnSpLocks noChangeShapeType="1"/>
              </p:cNvCxnSpPr>
              <p:nvPr/>
            </p:nvCxnSpPr>
            <p:spPr bwMode="auto">
              <a:xfrm rot="5400000">
                <a:off x="2608565" y="4331676"/>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22" name="Straight Connector 107"/>
              <p:cNvCxnSpPr>
                <a:cxnSpLocks noChangeShapeType="1"/>
              </p:cNvCxnSpPr>
              <p:nvPr/>
            </p:nvCxnSpPr>
            <p:spPr bwMode="auto">
              <a:xfrm>
                <a:off x="1169751" y="3987003"/>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5808" name="Group 110"/>
            <p:cNvGrpSpPr>
              <a:grpSpLocks/>
            </p:cNvGrpSpPr>
            <p:nvPr/>
          </p:nvGrpSpPr>
          <p:grpSpPr bwMode="auto">
            <a:xfrm>
              <a:off x="1611188" y="3896451"/>
              <a:ext cx="1660119" cy="898322"/>
              <a:chOff x="974158" y="3664032"/>
              <a:chExt cx="1660380" cy="896956"/>
            </a:xfrm>
          </p:grpSpPr>
          <p:cxnSp>
            <p:nvCxnSpPr>
              <p:cNvPr id="75817" name="Straight Connector 103"/>
              <p:cNvCxnSpPr>
                <a:cxnSpLocks noChangeShapeType="1"/>
              </p:cNvCxnSpPr>
              <p:nvPr/>
            </p:nvCxnSpPr>
            <p:spPr bwMode="auto">
              <a:xfrm rot="16200000" flipH="1">
                <a:off x="789369" y="3848821"/>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18" name="Straight Connector 105"/>
              <p:cNvCxnSpPr>
                <a:cxnSpLocks noChangeShapeType="1"/>
              </p:cNvCxnSpPr>
              <p:nvPr/>
            </p:nvCxnSpPr>
            <p:spPr bwMode="auto">
              <a:xfrm>
                <a:off x="983483" y="4059011"/>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19" name="Straight Connector 108"/>
              <p:cNvCxnSpPr>
                <a:cxnSpLocks noChangeShapeType="1"/>
              </p:cNvCxnSpPr>
              <p:nvPr/>
            </p:nvCxnSpPr>
            <p:spPr bwMode="auto">
              <a:xfrm rot="5400000">
                <a:off x="2422214" y="434866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5809" name="Group 111"/>
            <p:cNvGrpSpPr>
              <a:grpSpLocks/>
            </p:cNvGrpSpPr>
            <p:nvPr/>
          </p:nvGrpSpPr>
          <p:grpSpPr bwMode="auto">
            <a:xfrm>
              <a:off x="3275856" y="3885894"/>
              <a:ext cx="1660119" cy="898322"/>
              <a:chOff x="974158" y="3664032"/>
              <a:chExt cx="1660380" cy="896956"/>
            </a:xfrm>
          </p:grpSpPr>
          <p:cxnSp>
            <p:nvCxnSpPr>
              <p:cNvPr id="75814" name="Straight Connector 112"/>
              <p:cNvCxnSpPr>
                <a:cxnSpLocks noChangeShapeType="1"/>
              </p:cNvCxnSpPr>
              <p:nvPr/>
            </p:nvCxnSpPr>
            <p:spPr bwMode="auto">
              <a:xfrm rot="16200000" flipH="1">
                <a:off x="789369" y="3848821"/>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15" name="Straight Connector 113"/>
              <p:cNvCxnSpPr>
                <a:cxnSpLocks noChangeShapeType="1"/>
              </p:cNvCxnSpPr>
              <p:nvPr/>
            </p:nvCxnSpPr>
            <p:spPr bwMode="auto">
              <a:xfrm>
                <a:off x="983483" y="4059011"/>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16" name="Straight Connector 114"/>
              <p:cNvCxnSpPr>
                <a:cxnSpLocks noChangeShapeType="1"/>
              </p:cNvCxnSpPr>
              <p:nvPr/>
            </p:nvCxnSpPr>
            <p:spPr bwMode="auto">
              <a:xfrm rot="5400000">
                <a:off x="2422214" y="434866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5810" name="Group 116"/>
            <p:cNvGrpSpPr>
              <a:grpSpLocks/>
            </p:cNvGrpSpPr>
            <p:nvPr/>
          </p:nvGrpSpPr>
          <p:grpSpPr bwMode="auto">
            <a:xfrm>
              <a:off x="3475205" y="3881615"/>
              <a:ext cx="1620000" cy="889787"/>
              <a:chOff x="1164704" y="3655565"/>
              <a:chExt cx="1656185" cy="888434"/>
            </a:xfrm>
          </p:grpSpPr>
          <p:cxnSp>
            <p:nvCxnSpPr>
              <p:cNvPr id="75811" name="Straight Connector 117"/>
              <p:cNvCxnSpPr>
                <a:cxnSpLocks noChangeShapeType="1"/>
              </p:cNvCxnSpPr>
              <p:nvPr/>
            </p:nvCxnSpPr>
            <p:spPr bwMode="auto">
              <a:xfrm rot="16200000" flipH="1">
                <a:off x="1003219" y="3817050"/>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12" name="Straight Connector 118"/>
              <p:cNvCxnSpPr>
                <a:cxnSpLocks noChangeShapeType="1"/>
              </p:cNvCxnSpPr>
              <p:nvPr/>
            </p:nvCxnSpPr>
            <p:spPr bwMode="auto">
              <a:xfrm rot="5400000">
                <a:off x="2608565" y="4331676"/>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5813" name="Straight Connector 119"/>
              <p:cNvCxnSpPr>
                <a:cxnSpLocks noChangeShapeType="1"/>
              </p:cNvCxnSpPr>
              <p:nvPr/>
            </p:nvCxnSpPr>
            <p:spPr bwMode="auto">
              <a:xfrm>
                <a:off x="1169751" y="3987003"/>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grpSp>
        <p:nvGrpSpPr>
          <p:cNvPr id="75785" name="Group 36"/>
          <p:cNvGrpSpPr>
            <a:grpSpLocks/>
          </p:cNvGrpSpPr>
          <p:nvPr/>
        </p:nvGrpSpPr>
        <p:grpSpPr bwMode="auto">
          <a:xfrm>
            <a:off x="5418138" y="2509838"/>
            <a:ext cx="542925" cy="954087"/>
            <a:chOff x="2771800" y="3122965"/>
            <a:chExt cx="522900" cy="954107"/>
          </a:xfrm>
        </p:grpSpPr>
        <p:sp>
          <p:nvSpPr>
            <p:cNvPr id="123" name="Rectangle 122"/>
            <p:cNvSpPr/>
            <p:nvPr/>
          </p:nvSpPr>
          <p:spPr>
            <a:xfrm>
              <a:off x="2901760" y="3122965"/>
              <a:ext cx="262979" cy="954107"/>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5803" name="Straight Connector 12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5804" name="Double Bracket 12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5786" name="Group 36"/>
          <p:cNvGrpSpPr>
            <a:grpSpLocks/>
          </p:cNvGrpSpPr>
          <p:nvPr/>
        </p:nvGrpSpPr>
        <p:grpSpPr bwMode="auto">
          <a:xfrm>
            <a:off x="5989638" y="2501900"/>
            <a:ext cx="542925" cy="954088"/>
            <a:chOff x="2771800" y="3122965"/>
            <a:chExt cx="522900" cy="954107"/>
          </a:xfrm>
        </p:grpSpPr>
        <p:sp>
          <p:nvSpPr>
            <p:cNvPr id="127" name="Rectangle 126"/>
            <p:cNvSpPr/>
            <p:nvPr/>
          </p:nvSpPr>
          <p:spPr>
            <a:xfrm>
              <a:off x="2901760" y="3122965"/>
              <a:ext cx="262979" cy="954107"/>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5800" name="Straight Connector 127"/>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5801" name="Double Bracket 128"/>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5787" name="Group 36"/>
          <p:cNvGrpSpPr>
            <a:grpSpLocks/>
          </p:cNvGrpSpPr>
          <p:nvPr/>
        </p:nvGrpSpPr>
        <p:grpSpPr bwMode="auto">
          <a:xfrm>
            <a:off x="6557963" y="2492375"/>
            <a:ext cx="544512" cy="954088"/>
            <a:chOff x="2771800" y="3122965"/>
            <a:chExt cx="522900" cy="954107"/>
          </a:xfrm>
        </p:grpSpPr>
        <p:sp>
          <p:nvSpPr>
            <p:cNvPr id="131" name="Rectangle 130"/>
            <p:cNvSpPr/>
            <p:nvPr/>
          </p:nvSpPr>
          <p:spPr>
            <a:xfrm>
              <a:off x="2858696" y="3122965"/>
              <a:ext cx="349109" cy="954107"/>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5797" name="Straight Connector 13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5798" name="Double Bracket 13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5788" name="Group 36"/>
          <p:cNvGrpSpPr>
            <a:grpSpLocks/>
          </p:cNvGrpSpPr>
          <p:nvPr/>
        </p:nvGrpSpPr>
        <p:grpSpPr bwMode="auto">
          <a:xfrm>
            <a:off x="7127875" y="2484438"/>
            <a:ext cx="544513" cy="954087"/>
            <a:chOff x="2771800" y="3122965"/>
            <a:chExt cx="522900" cy="954107"/>
          </a:xfrm>
        </p:grpSpPr>
        <p:sp>
          <p:nvSpPr>
            <p:cNvPr id="135" name="Rectangle 134"/>
            <p:cNvSpPr/>
            <p:nvPr/>
          </p:nvSpPr>
          <p:spPr>
            <a:xfrm>
              <a:off x="2858696" y="3122965"/>
              <a:ext cx="349107" cy="954107"/>
            </a:xfrm>
            <a:prstGeom prst="rect">
              <a:avLst/>
            </a:prstGeom>
          </p:spPr>
          <p:txBody>
            <a:bodyPr wrap="none">
              <a:spAutoFit/>
            </a:bodyPr>
            <a:lstStyle/>
            <a:p>
              <a:pPr>
                <a:defRPr/>
              </a:pPr>
              <a:r>
                <a:rPr lang="en-US" dirty="0">
                  <a:effectLst>
                    <a:outerShdw blurRad="38100" dist="38100" dir="2700000" algn="tl">
                      <a:srgbClr val="000000"/>
                    </a:outerShdw>
                  </a:effectLst>
                </a:rPr>
                <a:t>b</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b</a:t>
              </a:r>
              <a:endParaRPr lang="en-US" dirty="0">
                <a:effectLst>
                  <a:outerShdw blurRad="38100" dist="38100" dir="2700000" algn="tl">
                    <a:srgbClr val="000000"/>
                  </a:outerShdw>
                </a:effectLst>
              </a:endParaRPr>
            </a:p>
          </p:txBody>
        </p:sp>
        <p:cxnSp>
          <p:nvCxnSpPr>
            <p:cNvPr id="75794" name="Straight Connector 135"/>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5795" name="Double Bracket 136"/>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5789" name="Group 36"/>
          <p:cNvGrpSpPr>
            <a:grpSpLocks/>
          </p:cNvGrpSpPr>
          <p:nvPr/>
        </p:nvGrpSpPr>
        <p:grpSpPr bwMode="auto">
          <a:xfrm>
            <a:off x="7700963" y="2476500"/>
            <a:ext cx="542925" cy="954088"/>
            <a:chOff x="2771800" y="3122965"/>
            <a:chExt cx="522900" cy="954107"/>
          </a:xfrm>
        </p:grpSpPr>
        <p:sp>
          <p:nvSpPr>
            <p:cNvPr id="139" name="Rectangle 138"/>
            <p:cNvSpPr/>
            <p:nvPr/>
          </p:nvSpPr>
          <p:spPr>
            <a:xfrm>
              <a:off x="2858950" y="3122965"/>
              <a:ext cx="348600" cy="954107"/>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a:t>
              </a:r>
            </a:p>
            <a:p>
              <a:pPr>
                <a:defRPr/>
              </a:pP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5791" name="Straight Connector 139"/>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5792" name="Double Bracket 140"/>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0-#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82" name="Text Box 43"/>
          <p:cNvSpPr txBox="1">
            <a:spLocks noChangeArrowheads="1"/>
          </p:cNvSpPr>
          <p:nvPr/>
        </p:nvSpPr>
        <p:spPr bwMode="auto">
          <a:xfrm>
            <a:off x="306388" y="460375"/>
            <a:ext cx="9161462" cy="1816100"/>
          </a:xfrm>
          <a:prstGeom prst="rect">
            <a:avLst/>
          </a:prstGeom>
          <a:noFill/>
          <a:ln w="38100" cap="sq">
            <a:noFill/>
            <a:miter lim="800000"/>
            <a:headEnd/>
            <a:tailEnd/>
          </a:ln>
          <a:effectLst/>
        </p:spPr>
        <p:txBody>
          <a:bodyPr lIns="274320" rIns="274320">
            <a:spAutoFit/>
          </a:bodyPr>
          <a:lstStyle/>
          <a:p>
            <a:pPr algn="l">
              <a:buFont typeface="Arial" pitchFamily="34" charset="0"/>
              <a:buChar char="•"/>
              <a:defRPr/>
            </a:pPr>
            <a:r>
              <a:rPr lang="en-US" dirty="0">
                <a:effectLst>
                  <a:outerShdw blurRad="38100" dist="38100" dir="2700000" algn="tl">
                    <a:srgbClr val="000000"/>
                  </a:outerShdw>
                </a:effectLst>
              </a:rPr>
              <a:t>The TM is allowed to use as much tape as it likes.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The extra cells are assumed to initially contain blanks.</a:t>
            </a:r>
          </a:p>
          <a:p>
            <a:pPr algn="l">
              <a:buFont typeface="Arial" pitchFamily="34" charset="0"/>
              <a:buChar char="•"/>
              <a:defRPr/>
            </a:pPr>
            <a:r>
              <a:rPr lang="en-US" dirty="0">
                <a:effectLst>
                  <a:outerShdw blurRad="38100" dist="38100" dir="2700000" algn="tl">
                    <a:srgbClr val="000000"/>
                  </a:outerShdw>
                </a:effectLst>
              </a:rPr>
              <a:t>Towards this end, suppose you would like to insert a blank at the end of this configuration before the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a:t>
            </a:r>
            <a:endParaRPr lang="en-US" dirty="0">
              <a:solidFill>
                <a:srgbClr val="FF00FF"/>
              </a:solidFill>
              <a:effectLst>
                <a:outerShdw blurRad="38100" dist="38100" dir="2700000" algn="tl">
                  <a:srgbClr val="000000"/>
                </a:outerShdw>
              </a:effectLst>
            </a:endParaRPr>
          </a:p>
        </p:txBody>
      </p:sp>
      <p:grpSp>
        <p:nvGrpSpPr>
          <p:cNvPr id="76804" name="Group 84"/>
          <p:cNvGrpSpPr>
            <a:grpSpLocks/>
          </p:cNvGrpSpPr>
          <p:nvPr/>
        </p:nvGrpSpPr>
        <p:grpSpPr bwMode="auto">
          <a:xfrm>
            <a:off x="793750" y="2492375"/>
            <a:ext cx="3511550" cy="1020763"/>
            <a:chOff x="179512" y="2492896"/>
            <a:chExt cx="3511457" cy="1020795"/>
          </a:xfrm>
        </p:grpSpPr>
        <p:sp>
          <p:nvSpPr>
            <p:cNvPr id="32" name="Text Box 43"/>
            <p:cNvSpPr txBox="1">
              <a:spLocks noChangeArrowheads="1"/>
            </p:cNvSpPr>
            <p:nvPr/>
          </p:nvSpPr>
          <p:spPr bwMode="auto">
            <a:xfrm>
              <a:off x="203324" y="2492896"/>
              <a:ext cx="2208154"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51" name="Text Box 43"/>
            <p:cNvSpPr txBox="1">
              <a:spLocks noChangeArrowheads="1"/>
            </p:cNvSpPr>
            <p:nvPr/>
          </p:nvSpPr>
          <p:spPr bwMode="auto">
            <a:xfrm>
              <a:off x="179512" y="2989800"/>
              <a:ext cx="3511457"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76919" name="Straight Connector 53"/>
            <p:cNvCxnSpPr>
              <a:cxnSpLocks noChangeShapeType="1"/>
            </p:cNvCxnSpPr>
            <p:nvPr/>
          </p:nvCxnSpPr>
          <p:spPr bwMode="auto">
            <a:xfrm rot="16200000" flipH="1">
              <a:off x="812289" y="27814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920" name="Straight Connector 54"/>
            <p:cNvCxnSpPr>
              <a:cxnSpLocks noChangeShapeType="1"/>
            </p:cNvCxnSpPr>
            <p:nvPr/>
          </p:nvCxnSpPr>
          <p:spPr bwMode="auto">
            <a:xfrm rot="16200000" flipH="1">
              <a:off x="1026139" y="2749669"/>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921" name="Straight Connector 61"/>
            <p:cNvCxnSpPr>
              <a:cxnSpLocks noChangeShapeType="1"/>
            </p:cNvCxnSpPr>
            <p:nvPr/>
          </p:nvCxnSpPr>
          <p:spPr bwMode="auto">
            <a:xfrm>
              <a:off x="1006403" y="2991630"/>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922" name="Straight Connector 65"/>
            <p:cNvCxnSpPr>
              <a:cxnSpLocks noChangeShapeType="1"/>
            </p:cNvCxnSpPr>
            <p:nvPr/>
          </p:nvCxnSpPr>
          <p:spPr bwMode="auto">
            <a:xfrm rot="5400000">
              <a:off x="2631485" y="32642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923" name="Straight Connector 68"/>
            <p:cNvCxnSpPr>
              <a:cxnSpLocks noChangeShapeType="1"/>
            </p:cNvCxnSpPr>
            <p:nvPr/>
          </p:nvCxnSpPr>
          <p:spPr bwMode="auto">
            <a:xfrm>
              <a:off x="1192671" y="2919622"/>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924" name="Straight Connector 78"/>
            <p:cNvCxnSpPr>
              <a:cxnSpLocks noChangeShapeType="1"/>
            </p:cNvCxnSpPr>
            <p:nvPr/>
          </p:nvCxnSpPr>
          <p:spPr bwMode="auto">
            <a:xfrm rot="5400000">
              <a:off x="2445134" y="328128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6805" name="Group 141"/>
          <p:cNvGrpSpPr>
            <a:grpSpLocks/>
          </p:cNvGrpSpPr>
          <p:nvPr/>
        </p:nvGrpSpPr>
        <p:grpSpPr bwMode="auto">
          <a:xfrm>
            <a:off x="3622675" y="2476500"/>
            <a:ext cx="4532313" cy="565150"/>
            <a:chOff x="3622314" y="2475962"/>
            <a:chExt cx="4532198" cy="565555"/>
          </a:xfrm>
        </p:grpSpPr>
        <p:sp>
          <p:nvSpPr>
            <p:cNvPr id="93" name="Rectangle 92"/>
            <p:cNvSpPr/>
            <p:nvPr/>
          </p:nvSpPr>
          <p:spPr>
            <a:xfrm>
              <a:off x="4190625" y="2518856"/>
              <a:ext cx="363529" cy="522661"/>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90" name="Rectangle 89"/>
            <p:cNvSpPr/>
            <p:nvPr/>
          </p:nvSpPr>
          <p:spPr>
            <a:xfrm>
              <a:off x="3622314" y="2517267"/>
              <a:ext cx="363529" cy="522662"/>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97" name="Rectangle 96"/>
            <p:cNvSpPr/>
            <p:nvPr/>
          </p:nvSpPr>
          <p:spPr>
            <a:xfrm>
              <a:off x="4727186" y="2509324"/>
              <a:ext cx="609585" cy="524250"/>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endParaRPr lang="en-US" dirty="0">
                <a:solidFill>
                  <a:schemeClr val="accent2"/>
                </a:solidFill>
                <a:effectLst>
                  <a:outerShdw blurRad="38100" dist="38100" dir="2700000" algn="tl">
                    <a:srgbClr val="000000"/>
                  </a:outerShdw>
                </a:effectLst>
              </a:endParaRPr>
            </a:p>
          </p:txBody>
        </p:sp>
        <p:sp>
          <p:nvSpPr>
            <p:cNvPr id="123" name="Rectangle 122"/>
            <p:cNvSpPr/>
            <p:nvPr/>
          </p:nvSpPr>
          <p:spPr>
            <a:xfrm>
              <a:off x="5506629" y="2509324"/>
              <a:ext cx="365116" cy="524250"/>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127" name="Rectangle 126"/>
            <p:cNvSpPr/>
            <p:nvPr/>
          </p:nvSpPr>
          <p:spPr>
            <a:xfrm>
              <a:off x="6079702" y="2501380"/>
              <a:ext cx="363529" cy="522662"/>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131" name="Rectangle 130"/>
            <p:cNvSpPr/>
            <p:nvPr/>
          </p:nvSpPr>
          <p:spPr>
            <a:xfrm>
              <a:off x="6648012" y="2493438"/>
              <a:ext cx="365116" cy="522661"/>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135" name="Rectangle 134"/>
            <p:cNvSpPr/>
            <p:nvPr/>
          </p:nvSpPr>
          <p:spPr>
            <a:xfrm>
              <a:off x="7217911" y="2483906"/>
              <a:ext cx="363528" cy="524250"/>
            </a:xfrm>
            <a:prstGeom prst="rect">
              <a:avLst/>
            </a:prstGeom>
          </p:spPr>
          <p:txBody>
            <a:bodyPr wrap="none">
              <a:spAutoFit/>
            </a:bodyPr>
            <a:lstStyle/>
            <a:p>
              <a:pPr>
                <a:defRPr/>
              </a:pPr>
              <a:r>
                <a:rPr lang="en-US" dirty="0">
                  <a:effectLst>
                    <a:outerShdw blurRad="38100" dist="38100" dir="2700000" algn="tl">
                      <a:srgbClr val="000000"/>
                    </a:outerShdw>
                  </a:effectLst>
                </a:rPr>
                <a:t>b</a:t>
              </a:r>
              <a:endParaRPr lang="en-US" dirty="0">
                <a:solidFill>
                  <a:srgbClr val="FF00FF"/>
                </a:solidFill>
                <a:effectLst>
                  <a:outerShdw blurRad="38100" dist="38100" dir="2700000" algn="tl">
                    <a:srgbClr val="000000"/>
                  </a:outerShdw>
                </a:effectLst>
              </a:endParaRPr>
            </a:p>
          </p:txBody>
        </p:sp>
        <p:sp>
          <p:nvSpPr>
            <p:cNvPr id="139" name="Rectangle 138"/>
            <p:cNvSpPr/>
            <p:nvPr/>
          </p:nvSpPr>
          <p:spPr>
            <a:xfrm>
              <a:off x="7790983" y="2475962"/>
              <a:ext cx="363529" cy="522662"/>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a:t>
              </a:r>
            </a:p>
          </p:txBody>
        </p:sp>
      </p:grpSp>
      <p:grpSp>
        <p:nvGrpSpPr>
          <p:cNvPr id="76806" name="Group 36"/>
          <p:cNvGrpSpPr>
            <a:grpSpLocks/>
          </p:cNvGrpSpPr>
          <p:nvPr/>
        </p:nvGrpSpPr>
        <p:grpSpPr bwMode="auto">
          <a:xfrm>
            <a:off x="4668838" y="2509838"/>
            <a:ext cx="723900" cy="954087"/>
            <a:chOff x="2771800" y="3122965"/>
            <a:chExt cx="522900" cy="954107"/>
          </a:xfrm>
        </p:grpSpPr>
        <p:sp>
          <p:nvSpPr>
            <p:cNvPr id="23" name="Rectangle 22"/>
            <p:cNvSpPr/>
            <p:nvPr/>
          </p:nvSpPr>
          <p:spPr>
            <a:xfrm>
              <a:off x="2813082" y="3122965"/>
              <a:ext cx="440337" cy="954107"/>
            </a:xfrm>
            <a:prstGeom prst="rect">
              <a:avLst/>
            </a:prstGeom>
          </p:spPr>
          <p:txBody>
            <a:bodyPr wrap="none">
              <a:spAutoFit/>
            </a:bodyPr>
            <a:lstStyle/>
            <a:p>
              <a:pPr>
                <a:defRPr/>
              </a:pP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err="1">
                  <a:effectLst>
                    <a:outerShdw blurRad="38100" dist="38100" dir="2700000" algn="tl">
                      <a:srgbClr val="000000"/>
                    </a:outerShdw>
                  </a:effectLst>
                  <a:sym typeface="Wingdings" pitchFamily="2" charset="2"/>
                </a:rPr>
                <a:t>0</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endParaRPr lang="en-US" dirty="0">
                <a:solidFill>
                  <a:schemeClr val="accent2"/>
                </a:solidFill>
                <a:effectLst>
                  <a:outerShdw blurRad="38100" dist="38100" dir="2700000" algn="tl">
                    <a:srgbClr val="000000"/>
                  </a:outerShdw>
                </a:effectLst>
              </a:endParaRPr>
            </a:p>
          </p:txBody>
        </p:sp>
        <p:cxnSp>
          <p:nvCxnSpPr>
            <p:cNvPr id="76907" name="Straight Connector 2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908" name="Double Bracket 2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07" name="Group 25"/>
          <p:cNvGrpSpPr>
            <a:grpSpLocks/>
          </p:cNvGrpSpPr>
          <p:nvPr/>
        </p:nvGrpSpPr>
        <p:grpSpPr bwMode="auto">
          <a:xfrm>
            <a:off x="3532188" y="2476500"/>
            <a:ext cx="4711700" cy="995363"/>
            <a:chOff x="3532423" y="2475962"/>
            <a:chExt cx="4711985" cy="996442"/>
          </a:xfrm>
        </p:grpSpPr>
        <p:grpSp>
          <p:nvGrpSpPr>
            <p:cNvPr id="76879" name="Group 36"/>
            <p:cNvGrpSpPr>
              <a:grpSpLocks/>
            </p:cNvGrpSpPr>
            <p:nvPr/>
          </p:nvGrpSpPr>
          <p:grpSpPr bwMode="auto">
            <a:xfrm>
              <a:off x="4100021" y="2518297"/>
              <a:ext cx="543989" cy="954107"/>
              <a:chOff x="2771800" y="3122965"/>
              <a:chExt cx="522900" cy="954107"/>
            </a:xfrm>
          </p:grpSpPr>
          <p:sp>
            <p:nvSpPr>
              <p:cNvPr id="56" name="Rectangle 55"/>
              <p:cNvSpPr/>
              <p:nvPr/>
            </p:nvSpPr>
            <p:spPr>
              <a:xfrm>
                <a:off x="2859516" y="3123540"/>
                <a:ext cx="347939" cy="953532"/>
              </a:xfrm>
              <a:prstGeom prst="rect">
                <a:avLst/>
              </a:prstGeom>
            </p:spPr>
            <p:txBody>
              <a:bodyPr wrap="none">
                <a:spAutoFit/>
              </a:bodyPr>
              <a:lstStyle/>
              <a:p>
                <a:pPr>
                  <a:defRPr/>
                </a:pPr>
                <a:endParaRPr lang="en-US" dirty="0">
                  <a:effectLst>
                    <a:outerShdw blurRad="38100" dist="38100" dir="2700000" algn="tl">
                      <a:srgbClr val="000000"/>
                    </a:outerShdw>
                  </a:effectLst>
                  <a:sym typeface="Wingdings" pitchFamily="2" charset="2"/>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6904" name="Straight Connector 56"/>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905" name="Double Bracket 57"/>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80" name="Group 36"/>
            <p:cNvGrpSpPr>
              <a:grpSpLocks/>
            </p:cNvGrpSpPr>
            <p:nvPr/>
          </p:nvGrpSpPr>
          <p:grpSpPr bwMode="auto">
            <a:xfrm>
              <a:off x="3532423" y="2517228"/>
              <a:ext cx="543988" cy="954107"/>
              <a:chOff x="2771800" y="3122965"/>
              <a:chExt cx="522900" cy="954107"/>
            </a:xfrm>
          </p:grpSpPr>
          <p:sp>
            <p:nvSpPr>
              <p:cNvPr id="50" name="Rectangle 49"/>
              <p:cNvSpPr/>
              <p:nvPr/>
            </p:nvSpPr>
            <p:spPr>
              <a:xfrm>
                <a:off x="2858784" y="3123019"/>
                <a:ext cx="349466" cy="953532"/>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6901" name="Straight Connector 5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902" name="Double Bracket 5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81" name="Group 36"/>
            <p:cNvGrpSpPr>
              <a:grpSpLocks/>
            </p:cNvGrpSpPr>
            <p:nvPr/>
          </p:nvGrpSpPr>
          <p:grpSpPr bwMode="auto">
            <a:xfrm>
              <a:off x="5417363" y="2509830"/>
              <a:ext cx="543988" cy="954107"/>
              <a:chOff x="2771800" y="3122965"/>
              <a:chExt cx="522900" cy="954107"/>
            </a:xfrm>
          </p:grpSpPr>
          <p:sp>
            <p:nvSpPr>
              <p:cNvPr id="47" name="Rectangle 46"/>
              <p:cNvSpPr/>
              <p:nvPr/>
            </p:nvSpPr>
            <p:spPr>
              <a:xfrm>
                <a:off x="2858339" y="3122471"/>
                <a:ext cx="349465" cy="955121"/>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6898" name="Straight Connector 47"/>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99" name="Double Bracket 48"/>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82" name="Group 36"/>
            <p:cNvGrpSpPr>
              <a:grpSpLocks/>
            </p:cNvGrpSpPr>
            <p:nvPr/>
          </p:nvGrpSpPr>
          <p:grpSpPr bwMode="auto">
            <a:xfrm>
              <a:off x="5989155" y="2501363"/>
              <a:ext cx="543988" cy="954107"/>
              <a:chOff x="2771800" y="3122965"/>
              <a:chExt cx="522900" cy="954107"/>
            </a:xfrm>
          </p:grpSpPr>
          <p:sp>
            <p:nvSpPr>
              <p:cNvPr id="44" name="Rectangle 43"/>
              <p:cNvSpPr/>
              <p:nvPr/>
            </p:nvSpPr>
            <p:spPr>
              <a:xfrm>
                <a:off x="2858092" y="3122992"/>
                <a:ext cx="349465" cy="953532"/>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6895" name="Straight Connector 4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96" name="Double Bracket 4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83" name="Group 36"/>
            <p:cNvGrpSpPr>
              <a:grpSpLocks/>
            </p:cNvGrpSpPr>
            <p:nvPr/>
          </p:nvGrpSpPr>
          <p:grpSpPr bwMode="auto">
            <a:xfrm>
              <a:off x="6558545" y="2492896"/>
              <a:ext cx="543988" cy="954107"/>
              <a:chOff x="2771800" y="3122965"/>
              <a:chExt cx="522900" cy="954107"/>
            </a:xfrm>
          </p:grpSpPr>
          <p:sp>
            <p:nvSpPr>
              <p:cNvPr id="41" name="Rectangle 40"/>
              <p:cNvSpPr/>
              <p:nvPr/>
            </p:nvSpPr>
            <p:spPr>
              <a:xfrm>
                <a:off x="2858627" y="3123513"/>
                <a:ext cx="349466" cy="953532"/>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6892" name="Straight Connector 4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93" name="Double Bracket 4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84" name="Group 36"/>
            <p:cNvGrpSpPr>
              <a:grpSpLocks/>
            </p:cNvGrpSpPr>
            <p:nvPr/>
          </p:nvGrpSpPr>
          <p:grpSpPr bwMode="auto">
            <a:xfrm>
              <a:off x="7127935" y="2484429"/>
              <a:ext cx="543988" cy="954107"/>
              <a:chOff x="2771800" y="3122965"/>
              <a:chExt cx="522900" cy="954107"/>
            </a:xfrm>
          </p:grpSpPr>
          <p:sp>
            <p:nvSpPr>
              <p:cNvPr id="38" name="Rectangle 37"/>
              <p:cNvSpPr/>
              <p:nvPr/>
            </p:nvSpPr>
            <p:spPr>
              <a:xfrm>
                <a:off x="2859162" y="3122444"/>
                <a:ext cx="347940" cy="955121"/>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b</a:t>
                </a:r>
                <a:endParaRPr lang="en-US" dirty="0">
                  <a:effectLst>
                    <a:outerShdw blurRad="38100" dist="38100" dir="2700000" algn="tl">
                      <a:srgbClr val="000000"/>
                    </a:outerShdw>
                  </a:effectLst>
                </a:endParaRPr>
              </a:p>
            </p:txBody>
          </p:sp>
          <p:cxnSp>
            <p:nvCxnSpPr>
              <p:cNvPr id="76889" name="Straight Connector 3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90" name="Double Bracket 3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35" name="Rectangle 34"/>
            <p:cNvSpPr/>
            <p:nvPr/>
          </p:nvSpPr>
          <p:spPr>
            <a:xfrm>
              <a:off x="7790356" y="2475962"/>
              <a:ext cx="363559" cy="953533"/>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6886" name="Straight Connector 35"/>
            <p:cNvCxnSpPr>
              <a:cxnSpLocks noChangeShapeType="1"/>
            </p:cNvCxnSpPr>
            <p:nvPr/>
          </p:nvCxnSpPr>
          <p:spPr bwMode="auto">
            <a:xfrm>
              <a:off x="7726493" y="2981087"/>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87" name="Double Bracket 36"/>
            <p:cNvSpPr>
              <a:spLocks noChangeArrowheads="1"/>
            </p:cNvSpPr>
            <p:nvPr/>
          </p:nvSpPr>
          <p:spPr bwMode="auto">
            <a:xfrm>
              <a:off x="7700419" y="2646448"/>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12" name="Group 118"/>
          <p:cNvGrpSpPr>
            <a:grpSpLocks/>
          </p:cNvGrpSpPr>
          <p:nvPr/>
        </p:nvGrpSpPr>
        <p:grpSpPr bwMode="auto">
          <a:xfrm>
            <a:off x="793750" y="3767138"/>
            <a:ext cx="6878638" cy="1030287"/>
            <a:chOff x="793716" y="3767890"/>
            <a:chExt cx="6878207" cy="1029262"/>
          </a:xfrm>
        </p:grpSpPr>
        <p:grpSp>
          <p:nvGrpSpPr>
            <p:cNvPr id="76835" name="Group 84"/>
            <p:cNvGrpSpPr>
              <a:grpSpLocks/>
            </p:cNvGrpSpPr>
            <p:nvPr/>
          </p:nvGrpSpPr>
          <p:grpSpPr bwMode="auto">
            <a:xfrm>
              <a:off x="793716" y="3776357"/>
              <a:ext cx="3511457" cy="1020795"/>
              <a:chOff x="179512" y="2492896"/>
              <a:chExt cx="3511457" cy="1020795"/>
            </a:xfrm>
          </p:grpSpPr>
          <p:sp>
            <p:nvSpPr>
              <p:cNvPr id="60" name="Text Box 43"/>
              <p:cNvSpPr txBox="1">
                <a:spLocks noChangeArrowheads="1"/>
              </p:cNvSpPr>
              <p:nvPr/>
            </p:nvSpPr>
            <p:spPr bwMode="auto">
              <a:xfrm>
                <a:off x="203324" y="2492359"/>
                <a:ext cx="2208074" cy="523354"/>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61" name="Text Box 43"/>
              <p:cNvSpPr txBox="1">
                <a:spLocks noChangeArrowheads="1"/>
              </p:cNvSpPr>
              <p:nvPr/>
            </p:nvSpPr>
            <p:spPr bwMode="auto">
              <a:xfrm>
                <a:off x="179512" y="2990337"/>
                <a:ext cx="3511330" cy="523354"/>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76873" name="Straight Connector 62"/>
              <p:cNvCxnSpPr>
                <a:cxnSpLocks noChangeShapeType="1"/>
              </p:cNvCxnSpPr>
              <p:nvPr/>
            </p:nvCxnSpPr>
            <p:spPr bwMode="auto">
              <a:xfrm rot="16200000" flipH="1">
                <a:off x="812289" y="27814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74" name="Straight Connector 63"/>
              <p:cNvCxnSpPr>
                <a:cxnSpLocks noChangeShapeType="1"/>
              </p:cNvCxnSpPr>
              <p:nvPr/>
            </p:nvCxnSpPr>
            <p:spPr bwMode="auto">
              <a:xfrm rot="16200000" flipH="1">
                <a:off x="1026139" y="2749669"/>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75" name="Straight Connector 64"/>
              <p:cNvCxnSpPr>
                <a:cxnSpLocks noChangeShapeType="1"/>
              </p:cNvCxnSpPr>
              <p:nvPr/>
            </p:nvCxnSpPr>
            <p:spPr bwMode="auto">
              <a:xfrm>
                <a:off x="1006403" y="2991630"/>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76" name="Straight Connector 66"/>
              <p:cNvCxnSpPr>
                <a:cxnSpLocks noChangeShapeType="1"/>
              </p:cNvCxnSpPr>
              <p:nvPr/>
            </p:nvCxnSpPr>
            <p:spPr bwMode="auto">
              <a:xfrm rot="5400000">
                <a:off x="2631485" y="32642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77" name="Straight Connector 67"/>
              <p:cNvCxnSpPr>
                <a:cxnSpLocks noChangeShapeType="1"/>
              </p:cNvCxnSpPr>
              <p:nvPr/>
            </p:nvCxnSpPr>
            <p:spPr bwMode="auto">
              <a:xfrm>
                <a:off x="1192671" y="2919622"/>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78" name="Straight Connector 69"/>
              <p:cNvCxnSpPr>
                <a:cxnSpLocks noChangeShapeType="1"/>
              </p:cNvCxnSpPr>
              <p:nvPr/>
            </p:nvCxnSpPr>
            <p:spPr bwMode="auto">
              <a:xfrm rot="5400000">
                <a:off x="2445134" y="328128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sp>
          <p:nvSpPr>
            <p:cNvPr id="72" name="Rectangle 71"/>
            <p:cNvSpPr/>
            <p:nvPr/>
          </p:nvSpPr>
          <p:spPr>
            <a:xfrm>
              <a:off x="4189166" y="3801194"/>
              <a:ext cx="365102" cy="523354"/>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73" name="Rectangle 72"/>
            <p:cNvSpPr/>
            <p:nvPr/>
          </p:nvSpPr>
          <p:spPr>
            <a:xfrm>
              <a:off x="3622464" y="3801194"/>
              <a:ext cx="363515" cy="523354"/>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74" name="Rectangle 73"/>
            <p:cNvSpPr/>
            <p:nvPr/>
          </p:nvSpPr>
          <p:spPr>
            <a:xfrm>
              <a:off x="4727295" y="3793265"/>
              <a:ext cx="607975" cy="523354"/>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endParaRPr lang="en-US" dirty="0">
                <a:solidFill>
                  <a:schemeClr val="accent2"/>
                </a:solidFill>
                <a:effectLst>
                  <a:outerShdw blurRad="38100" dist="38100" dir="2700000" algn="tl">
                    <a:srgbClr val="000000"/>
                  </a:outerShdw>
                </a:effectLst>
              </a:endParaRPr>
            </a:p>
          </p:txBody>
        </p:sp>
        <p:sp>
          <p:nvSpPr>
            <p:cNvPr id="75" name="Rectangle 74"/>
            <p:cNvSpPr/>
            <p:nvPr/>
          </p:nvSpPr>
          <p:spPr>
            <a:xfrm>
              <a:off x="5506709" y="3793265"/>
              <a:ext cx="365102" cy="523354"/>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76" name="Rectangle 75"/>
            <p:cNvSpPr/>
            <p:nvPr/>
          </p:nvSpPr>
          <p:spPr>
            <a:xfrm>
              <a:off x="6079760" y="3785335"/>
              <a:ext cx="363515" cy="523354"/>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77" name="Rectangle 76"/>
            <p:cNvSpPr/>
            <p:nvPr/>
          </p:nvSpPr>
          <p:spPr>
            <a:xfrm>
              <a:off x="6648049" y="3775819"/>
              <a:ext cx="365102" cy="523354"/>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78" name="Rectangle 77"/>
            <p:cNvSpPr/>
            <p:nvPr/>
          </p:nvSpPr>
          <p:spPr>
            <a:xfrm>
              <a:off x="7217926" y="3767890"/>
              <a:ext cx="363514" cy="523354"/>
            </a:xfrm>
            <a:prstGeom prst="rect">
              <a:avLst/>
            </a:prstGeom>
          </p:spPr>
          <p:txBody>
            <a:bodyPr wrap="none">
              <a:spAutoFit/>
            </a:bodyPr>
            <a:lstStyle/>
            <a:p>
              <a:pPr>
                <a:defRPr/>
              </a:pPr>
              <a:r>
                <a:rPr lang="en-US" dirty="0">
                  <a:effectLst>
                    <a:outerShdw blurRad="38100" dist="38100" dir="2700000" algn="tl">
                      <a:srgbClr val="000000"/>
                    </a:outerShdw>
                  </a:effectLst>
                </a:rPr>
                <a:t>b</a:t>
              </a:r>
              <a:endParaRPr lang="en-US" dirty="0">
                <a:solidFill>
                  <a:srgbClr val="FF00FF"/>
                </a:solidFill>
                <a:effectLst>
                  <a:outerShdw blurRad="38100" dist="38100" dir="2700000" algn="tl">
                    <a:srgbClr val="000000"/>
                  </a:outerShdw>
                </a:effectLst>
              </a:endParaRPr>
            </a:p>
          </p:txBody>
        </p:sp>
        <p:grpSp>
          <p:nvGrpSpPr>
            <p:cNvPr id="76843" name="Group 36"/>
            <p:cNvGrpSpPr>
              <a:grpSpLocks/>
            </p:cNvGrpSpPr>
            <p:nvPr/>
          </p:nvGrpSpPr>
          <p:grpSpPr bwMode="auto">
            <a:xfrm>
              <a:off x="4669409" y="3793368"/>
              <a:ext cx="723781" cy="954107"/>
              <a:chOff x="2771800" y="3122965"/>
              <a:chExt cx="522900" cy="954107"/>
            </a:xfrm>
          </p:grpSpPr>
          <p:sp>
            <p:nvSpPr>
              <p:cNvPr id="83" name="Rectangle 82"/>
              <p:cNvSpPr/>
              <p:nvPr/>
            </p:nvSpPr>
            <p:spPr>
              <a:xfrm>
                <a:off x="2813620" y="3122862"/>
                <a:ext cx="439235" cy="954724"/>
              </a:xfrm>
              <a:prstGeom prst="rect">
                <a:avLst/>
              </a:prstGeom>
            </p:spPr>
            <p:txBody>
              <a:bodyPr wrap="none">
                <a:spAutoFit/>
              </a:bodyPr>
              <a:lstStyle/>
              <a:p>
                <a:pPr>
                  <a:defRPr/>
                </a:pP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err="1">
                    <a:effectLst>
                      <a:outerShdw blurRad="38100" dist="38100" dir="2700000" algn="tl">
                        <a:srgbClr val="000000"/>
                      </a:outerShdw>
                    </a:effectLst>
                    <a:sym typeface="Wingdings" pitchFamily="2" charset="2"/>
                  </a:rPr>
                  <a:t>0</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endParaRPr lang="en-US" dirty="0">
                  <a:solidFill>
                    <a:schemeClr val="accent2"/>
                  </a:solidFill>
                  <a:effectLst>
                    <a:outerShdw blurRad="38100" dist="38100" dir="2700000" algn="tl">
                      <a:srgbClr val="000000"/>
                    </a:outerShdw>
                  </a:effectLst>
                </a:endParaRPr>
              </a:p>
            </p:txBody>
          </p:sp>
          <p:cxnSp>
            <p:nvCxnSpPr>
              <p:cNvPr id="76869" name="Straight Connector 8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70" name="Double Bracket 8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44" name="Group 36"/>
            <p:cNvGrpSpPr>
              <a:grpSpLocks/>
            </p:cNvGrpSpPr>
            <p:nvPr/>
          </p:nvGrpSpPr>
          <p:grpSpPr bwMode="auto">
            <a:xfrm>
              <a:off x="4100022" y="3801758"/>
              <a:ext cx="543989" cy="954107"/>
              <a:chOff x="2771800" y="3122965"/>
              <a:chExt cx="522900" cy="954107"/>
            </a:xfrm>
          </p:grpSpPr>
          <p:sp>
            <p:nvSpPr>
              <p:cNvPr id="114" name="Rectangle 113"/>
              <p:cNvSpPr/>
              <p:nvPr/>
            </p:nvSpPr>
            <p:spPr>
              <a:xfrm>
                <a:off x="2859014" y="3122401"/>
                <a:ext cx="349423" cy="954724"/>
              </a:xfrm>
              <a:prstGeom prst="rect">
                <a:avLst/>
              </a:prstGeom>
            </p:spPr>
            <p:txBody>
              <a:bodyPr wrap="none">
                <a:spAutoFit/>
              </a:bodyPr>
              <a:lstStyle/>
              <a:p>
                <a:pPr>
                  <a:defRPr/>
                </a:pPr>
                <a:endParaRPr lang="en-US" dirty="0">
                  <a:effectLst>
                    <a:outerShdw blurRad="38100" dist="38100" dir="2700000" algn="tl">
                      <a:srgbClr val="000000"/>
                    </a:outerShdw>
                  </a:effectLst>
                  <a:sym typeface="Wingdings" pitchFamily="2" charset="2"/>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6866" name="Straight Connector 11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67" name="Double Bracket 11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45" name="Group 36"/>
            <p:cNvGrpSpPr>
              <a:grpSpLocks/>
            </p:cNvGrpSpPr>
            <p:nvPr/>
          </p:nvGrpSpPr>
          <p:grpSpPr bwMode="auto">
            <a:xfrm>
              <a:off x="3532423" y="3800689"/>
              <a:ext cx="543988" cy="954107"/>
              <a:chOff x="2771800" y="3122965"/>
              <a:chExt cx="522900" cy="954107"/>
            </a:xfrm>
          </p:grpSpPr>
          <p:sp>
            <p:nvSpPr>
              <p:cNvPr id="111" name="Rectangle 110"/>
              <p:cNvSpPr/>
              <p:nvPr/>
            </p:nvSpPr>
            <p:spPr>
              <a:xfrm>
                <a:off x="2858350" y="3123469"/>
                <a:ext cx="349423" cy="953139"/>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6863" name="Straight Connector 11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64" name="Double Bracket 11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46" name="Group 36"/>
            <p:cNvGrpSpPr>
              <a:grpSpLocks/>
            </p:cNvGrpSpPr>
            <p:nvPr/>
          </p:nvGrpSpPr>
          <p:grpSpPr bwMode="auto">
            <a:xfrm>
              <a:off x="5417363" y="3793291"/>
              <a:ext cx="543988" cy="954107"/>
              <a:chOff x="2771800" y="3122965"/>
              <a:chExt cx="522900" cy="954107"/>
            </a:xfrm>
          </p:grpSpPr>
          <p:sp>
            <p:nvSpPr>
              <p:cNvPr id="108" name="Rectangle 107"/>
              <p:cNvSpPr/>
              <p:nvPr/>
            </p:nvSpPr>
            <p:spPr>
              <a:xfrm>
                <a:off x="2859207" y="3122939"/>
                <a:ext cx="347897" cy="954724"/>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6860" name="Straight Connector 10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61" name="Double Bracket 10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47" name="Group 36"/>
            <p:cNvGrpSpPr>
              <a:grpSpLocks/>
            </p:cNvGrpSpPr>
            <p:nvPr/>
          </p:nvGrpSpPr>
          <p:grpSpPr bwMode="auto">
            <a:xfrm>
              <a:off x="5989155" y="3784824"/>
              <a:ext cx="543988" cy="954107"/>
              <a:chOff x="2771800" y="3122965"/>
              <a:chExt cx="522900" cy="954107"/>
            </a:xfrm>
          </p:grpSpPr>
          <p:sp>
            <p:nvSpPr>
              <p:cNvPr id="105" name="Rectangle 104"/>
              <p:cNvSpPr/>
              <p:nvPr/>
            </p:nvSpPr>
            <p:spPr>
              <a:xfrm>
                <a:off x="2858892" y="3123475"/>
                <a:ext cx="349423" cy="953139"/>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6857" name="Straight Connector 105"/>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58" name="Double Bracket 106"/>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48" name="Group 36"/>
            <p:cNvGrpSpPr>
              <a:grpSpLocks/>
            </p:cNvGrpSpPr>
            <p:nvPr/>
          </p:nvGrpSpPr>
          <p:grpSpPr bwMode="auto">
            <a:xfrm>
              <a:off x="6558545" y="3776357"/>
              <a:ext cx="543988" cy="954107"/>
              <a:chOff x="2771800" y="3122965"/>
              <a:chExt cx="522900" cy="954107"/>
            </a:xfrm>
          </p:grpSpPr>
          <p:sp>
            <p:nvSpPr>
              <p:cNvPr id="102" name="Rectangle 101"/>
              <p:cNvSpPr/>
              <p:nvPr/>
            </p:nvSpPr>
            <p:spPr>
              <a:xfrm>
                <a:off x="2859361" y="3122428"/>
                <a:ext cx="347897" cy="954724"/>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6854" name="Straight Connector 102"/>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55" name="Double Bracket 103"/>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6849" name="Group 36"/>
            <p:cNvGrpSpPr>
              <a:grpSpLocks/>
            </p:cNvGrpSpPr>
            <p:nvPr/>
          </p:nvGrpSpPr>
          <p:grpSpPr bwMode="auto">
            <a:xfrm>
              <a:off x="7127935" y="3767890"/>
              <a:ext cx="543988" cy="954107"/>
              <a:chOff x="2771800" y="3122965"/>
              <a:chExt cx="522900" cy="954107"/>
            </a:xfrm>
          </p:grpSpPr>
          <p:sp>
            <p:nvSpPr>
              <p:cNvPr id="99" name="Rectangle 98"/>
              <p:cNvSpPr/>
              <p:nvPr/>
            </p:nvSpPr>
            <p:spPr>
              <a:xfrm>
                <a:off x="2858303" y="3122965"/>
                <a:ext cx="349422" cy="954724"/>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b</a:t>
                </a:r>
                <a:endParaRPr lang="en-US" dirty="0">
                  <a:effectLst>
                    <a:outerShdw blurRad="38100" dist="38100" dir="2700000" algn="tl">
                      <a:srgbClr val="000000"/>
                    </a:outerShdw>
                  </a:effectLst>
                </a:endParaRPr>
              </a:p>
            </p:txBody>
          </p:sp>
          <p:cxnSp>
            <p:nvCxnSpPr>
              <p:cNvPr id="76851" name="Straight Connector 99"/>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52" name="Double Bracket 100"/>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grpSp>
        <p:nvGrpSpPr>
          <p:cNvPr id="21" name="Group 119"/>
          <p:cNvGrpSpPr>
            <a:grpSpLocks/>
          </p:cNvGrpSpPr>
          <p:nvPr/>
        </p:nvGrpSpPr>
        <p:grpSpPr bwMode="auto">
          <a:xfrm>
            <a:off x="7700963" y="3759200"/>
            <a:ext cx="542925" cy="954088"/>
            <a:chOff x="7700419" y="3759423"/>
            <a:chExt cx="543989" cy="954107"/>
          </a:xfrm>
        </p:grpSpPr>
        <p:sp>
          <p:nvSpPr>
            <p:cNvPr id="80" name="Rectangle 79"/>
            <p:cNvSpPr/>
            <p:nvPr/>
          </p:nvSpPr>
          <p:spPr>
            <a:xfrm>
              <a:off x="7791083" y="3759423"/>
              <a:ext cx="362659" cy="523885"/>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a:t>
              </a:r>
            </a:p>
          </p:txBody>
        </p:sp>
        <p:sp>
          <p:nvSpPr>
            <p:cNvPr id="95" name="Rectangle 94"/>
            <p:cNvSpPr/>
            <p:nvPr/>
          </p:nvSpPr>
          <p:spPr>
            <a:xfrm>
              <a:off x="7700419" y="3759423"/>
              <a:ext cx="543989" cy="954107"/>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rPr>
                <a:t>b</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6833" name="Straight Connector 95"/>
            <p:cNvCxnSpPr>
              <a:cxnSpLocks noChangeShapeType="1"/>
            </p:cNvCxnSpPr>
            <p:nvPr/>
          </p:nvCxnSpPr>
          <p:spPr bwMode="auto">
            <a:xfrm>
              <a:off x="7726493" y="4264548"/>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834" name="Double Bracket 97"/>
            <p:cNvSpPr>
              <a:spLocks noChangeArrowheads="1"/>
            </p:cNvSpPr>
            <p:nvPr/>
          </p:nvSpPr>
          <p:spPr bwMode="auto">
            <a:xfrm>
              <a:off x="7700419" y="3929909"/>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22" name="Group 150"/>
          <p:cNvGrpSpPr>
            <a:grpSpLocks/>
          </p:cNvGrpSpPr>
          <p:nvPr/>
        </p:nvGrpSpPr>
        <p:grpSpPr bwMode="auto">
          <a:xfrm>
            <a:off x="539750" y="5065713"/>
            <a:ext cx="6246813" cy="1616075"/>
            <a:chOff x="539552" y="5066020"/>
            <a:chExt cx="6246440" cy="1616023"/>
          </a:xfrm>
        </p:grpSpPr>
        <p:sp>
          <p:nvSpPr>
            <p:cNvPr id="121" name="Rectangle 120"/>
            <p:cNvSpPr/>
            <p:nvPr/>
          </p:nvSpPr>
          <p:spPr>
            <a:xfrm>
              <a:off x="539552" y="5066020"/>
              <a:ext cx="6246440" cy="523858"/>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rPr>
                <a:t>This also maintains the loop invariant </a:t>
              </a:r>
              <a:endParaRPr lang="en-CA" dirty="0"/>
            </a:p>
          </p:txBody>
        </p:sp>
        <p:grpSp>
          <p:nvGrpSpPr>
            <p:cNvPr id="76812" name="Group 148"/>
            <p:cNvGrpSpPr>
              <a:grpSpLocks/>
            </p:cNvGrpSpPr>
            <p:nvPr/>
          </p:nvGrpSpPr>
          <p:grpSpPr bwMode="auto">
            <a:xfrm>
              <a:off x="793716" y="5661248"/>
              <a:ext cx="5649533" cy="1020795"/>
              <a:chOff x="793716" y="5661248"/>
              <a:chExt cx="5649533" cy="1020795"/>
            </a:xfrm>
          </p:grpSpPr>
          <p:sp>
            <p:nvSpPr>
              <p:cNvPr id="124" name="Text Box 43"/>
              <p:cNvSpPr txBox="1">
                <a:spLocks noChangeArrowheads="1"/>
              </p:cNvSpPr>
              <p:nvPr/>
            </p:nvSpPr>
            <p:spPr bwMode="auto">
              <a:xfrm>
                <a:off x="817349" y="5661313"/>
                <a:ext cx="3862157" cy="52385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125" name="Text Box 43"/>
              <p:cNvSpPr txBox="1">
                <a:spLocks noChangeArrowheads="1"/>
              </p:cNvSpPr>
              <p:nvPr/>
            </p:nvSpPr>
            <p:spPr bwMode="auto">
              <a:xfrm>
                <a:off x="793537" y="6158185"/>
                <a:ext cx="5649576" cy="52385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001bb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grpSp>
            <p:nvGrpSpPr>
              <p:cNvPr id="76819" name="Group 115"/>
              <p:cNvGrpSpPr>
                <a:grpSpLocks/>
              </p:cNvGrpSpPr>
              <p:nvPr/>
            </p:nvGrpSpPr>
            <p:grpSpPr bwMode="auto">
              <a:xfrm>
                <a:off x="1801828" y="5756536"/>
                <a:ext cx="1656185" cy="888434"/>
                <a:chOff x="1164704" y="3655565"/>
                <a:chExt cx="1656185" cy="888434"/>
              </a:xfrm>
            </p:grpSpPr>
            <p:cxnSp>
              <p:nvCxnSpPr>
                <p:cNvPr id="76828" name="Straight Connector 142"/>
                <p:cNvCxnSpPr>
                  <a:cxnSpLocks noChangeShapeType="1"/>
                </p:cNvCxnSpPr>
                <p:nvPr/>
              </p:nvCxnSpPr>
              <p:spPr bwMode="auto">
                <a:xfrm rot="16200000" flipH="1">
                  <a:off x="1003219" y="3817050"/>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29" name="Straight Connector 143"/>
                <p:cNvCxnSpPr>
                  <a:cxnSpLocks noChangeShapeType="1"/>
                </p:cNvCxnSpPr>
                <p:nvPr/>
              </p:nvCxnSpPr>
              <p:spPr bwMode="auto">
                <a:xfrm rot="5400000">
                  <a:off x="2608565" y="4331676"/>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30" name="Straight Connector 144"/>
                <p:cNvCxnSpPr>
                  <a:cxnSpLocks noChangeShapeType="1"/>
                </p:cNvCxnSpPr>
                <p:nvPr/>
              </p:nvCxnSpPr>
              <p:spPr bwMode="auto">
                <a:xfrm>
                  <a:off x="1169751" y="3987003"/>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6820" name="Group 110"/>
              <p:cNvGrpSpPr>
                <a:grpSpLocks/>
              </p:cNvGrpSpPr>
              <p:nvPr/>
            </p:nvGrpSpPr>
            <p:grpSpPr bwMode="auto">
              <a:xfrm>
                <a:off x="1611282" y="5765003"/>
                <a:ext cx="1660380" cy="896956"/>
                <a:chOff x="974158" y="3664032"/>
                <a:chExt cx="1660380" cy="896956"/>
              </a:xfrm>
            </p:grpSpPr>
            <p:cxnSp>
              <p:nvCxnSpPr>
                <p:cNvPr id="76825" name="Straight Connector 139"/>
                <p:cNvCxnSpPr>
                  <a:cxnSpLocks noChangeShapeType="1"/>
                </p:cNvCxnSpPr>
                <p:nvPr/>
              </p:nvCxnSpPr>
              <p:spPr bwMode="auto">
                <a:xfrm rot="16200000" flipH="1">
                  <a:off x="789369" y="3848821"/>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26" name="Straight Connector 140"/>
                <p:cNvCxnSpPr>
                  <a:cxnSpLocks noChangeShapeType="1"/>
                </p:cNvCxnSpPr>
                <p:nvPr/>
              </p:nvCxnSpPr>
              <p:spPr bwMode="auto">
                <a:xfrm>
                  <a:off x="983483" y="4059011"/>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27" name="Straight Connector 141"/>
                <p:cNvCxnSpPr>
                  <a:cxnSpLocks noChangeShapeType="1"/>
                </p:cNvCxnSpPr>
                <p:nvPr/>
              </p:nvCxnSpPr>
              <p:spPr bwMode="auto">
                <a:xfrm rot="5400000">
                  <a:off x="2422214" y="434866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6821" name="Group 111"/>
              <p:cNvGrpSpPr>
                <a:grpSpLocks/>
              </p:cNvGrpSpPr>
              <p:nvPr/>
            </p:nvGrpSpPr>
            <p:grpSpPr bwMode="auto">
              <a:xfrm>
                <a:off x="3307319" y="5754462"/>
                <a:ext cx="1660380" cy="896956"/>
                <a:chOff x="974158" y="3664032"/>
                <a:chExt cx="1660380" cy="896956"/>
              </a:xfrm>
            </p:grpSpPr>
            <p:cxnSp>
              <p:nvCxnSpPr>
                <p:cNvPr id="76822" name="Straight Connector 135"/>
                <p:cNvCxnSpPr>
                  <a:cxnSpLocks noChangeShapeType="1"/>
                </p:cNvCxnSpPr>
                <p:nvPr/>
              </p:nvCxnSpPr>
              <p:spPr bwMode="auto">
                <a:xfrm rot="16200000" flipH="1">
                  <a:off x="789369" y="3848821"/>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23" name="Straight Connector 136"/>
                <p:cNvCxnSpPr>
                  <a:cxnSpLocks noChangeShapeType="1"/>
                </p:cNvCxnSpPr>
                <p:nvPr/>
              </p:nvCxnSpPr>
              <p:spPr bwMode="auto">
                <a:xfrm>
                  <a:off x="983483" y="4059011"/>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24" name="Straight Connector 137"/>
                <p:cNvCxnSpPr>
                  <a:cxnSpLocks noChangeShapeType="1"/>
                </p:cNvCxnSpPr>
                <p:nvPr/>
              </p:nvCxnSpPr>
              <p:spPr bwMode="auto">
                <a:xfrm rot="5400000">
                  <a:off x="2422214" y="434866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grpSp>
          <p:nvGrpSpPr>
            <p:cNvPr id="76813" name="Group 147"/>
            <p:cNvGrpSpPr>
              <a:grpSpLocks/>
            </p:cNvGrpSpPr>
            <p:nvPr/>
          </p:nvGrpSpPr>
          <p:grpSpPr bwMode="auto">
            <a:xfrm>
              <a:off x="3485127" y="5750190"/>
              <a:ext cx="1850902" cy="888434"/>
              <a:chOff x="3485127" y="5750190"/>
              <a:chExt cx="1850902" cy="888434"/>
            </a:xfrm>
          </p:grpSpPr>
          <p:cxnSp>
            <p:nvCxnSpPr>
              <p:cNvPr id="76814" name="Straight Connector 131"/>
              <p:cNvCxnSpPr>
                <a:cxnSpLocks noChangeShapeType="1"/>
              </p:cNvCxnSpPr>
              <p:nvPr/>
            </p:nvCxnSpPr>
            <p:spPr bwMode="auto">
              <a:xfrm rot="16200000" flipH="1">
                <a:off x="3323642" y="5911675"/>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15" name="Straight Connector 132"/>
              <p:cNvCxnSpPr>
                <a:cxnSpLocks noChangeShapeType="1"/>
              </p:cNvCxnSpPr>
              <p:nvPr/>
            </p:nvCxnSpPr>
            <p:spPr bwMode="auto">
              <a:xfrm rot="5400000">
                <a:off x="5105635" y="6426301"/>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6816" name="Straight Connector 133"/>
              <p:cNvCxnSpPr>
                <a:cxnSpLocks noChangeShapeType="1"/>
              </p:cNvCxnSpPr>
              <p:nvPr/>
            </p:nvCxnSpPr>
            <p:spPr bwMode="auto">
              <a:xfrm>
                <a:off x="3490174" y="6081628"/>
                <a:ext cx="1845855" cy="13022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additive="base">
                                        <p:cTn id="7" dur="500" fill="hold"/>
                                        <p:tgtEl>
                                          <p:spTgt spid="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
                                            <p:txEl>
                                              <p:pRg st="1" end="1"/>
                                            </p:txEl>
                                          </p:spTgt>
                                        </p:tgtEl>
                                        <p:attrNameLst>
                                          <p:attrName>style.visibility</p:attrName>
                                        </p:attrNameLst>
                                      </p:cBhvr>
                                      <p:to>
                                        <p:strVal val="visible"/>
                                      </p:to>
                                    </p:set>
                                    <p:anim calcmode="lin" valueType="num">
                                      <p:cBhvr additive="base">
                                        <p:cTn id="13" dur="500" fill="hold"/>
                                        <p:tgtEl>
                                          <p:spTgt spid="8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82" name="Text Box 43"/>
          <p:cNvSpPr txBox="1">
            <a:spLocks noChangeArrowheads="1"/>
          </p:cNvSpPr>
          <p:nvPr/>
        </p:nvSpPr>
        <p:spPr bwMode="auto">
          <a:xfrm>
            <a:off x="306388" y="460375"/>
            <a:ext cx="9161462" cy="1816100"/>
          </a:xfrm>
          <a:prstGeom prst="rect">
            <a:avLst/>
          </a:prstGeom>
          <a:noFill/>
          <a:ln w="38100" cap="sq">
            <a:noFill/>
            <a:miter lim="800000"/>
            <a:headEnd/>
            <a:tailEnd/>
          </a:ln>
          <a:effectLst/>
        </p:spPr>
        <p:txBody>
          <a:bodyPr lIns="274320" rIns="274320">
            <a:spAutoFit/>
          </a:bodyPr>
          <a:lstStyle/>
          <a:p>
            <a:pPr algn="l">
              <a:buFont typeface="Arial" pitchFamily="34" charset="0"/>
              <a:buChar char="•"/>
              <a:defRPr/>
            </a:pPr>
            <a:r>
              <a:rPr lang="en-US" dirty="0">
                <a:effectLst>
                  <a:outerShdw blurRad="38100" dist="38100" dir="2700000" algn="tl">
                    <a:srgbClr val="000000"/>
                  </a:outerShdw>
                </a:effectLst>
              </a:rPr>
              <a:t>The TM is expected to leave the tape containing only blanks before it halts. </a:t>
            </a:r>
          </a:p>
          <a:p>
            <a:pPr algn="l">
              <a:buFont typeface="Arial" pitchFamily="34" charset="0"/>
              <a:buChar char="•"/>
              <a:defRPr/>
            </a:pPr>
            <a:r>
              <a:rPr lang="en-US" dirty="0">
                <a:effectLst>
                  <a:outerShdw blurRad="38100" dist="38100" dir="2700000" algn="tl">
                    <a:srgbClr val="000000"/>
                  </a:outerShdw>
                </a:effectLst>
              </a:rPr>
              <a:t>Suppose towards that goal, you would like to delete that last trailing blank.</a:t>
            </a:r>
          </a:p>
        </p:txBody>
      </p:sp>
      <p:grpSp>
        <p:nvGrpSpPr>
          <p:cNvPr id="77828" name="Group 84"/>
          <p:cNvGrpSpPr>
            <a:grpSpLocks/>
          </p:cNvGrpSpPr>
          <p:nvPr/>
        </p:nvGrpSpPr>
        <p:grpSpPr bwMode="auto">
          <a:xfrm>
            <a:off x="793750" y="2492375"/>
            <a:ext cx="3511550" cy="1020763"/>
            <a:chOff x="179512" y="2492896"/>
            <a:chExt cx="3511457" cy="1020795"/>
          </a:xfrm>
        </p:grpSpPr>
        <p:sp>
          <p:nvSpPr>
            <p:cNvPr id="32" name="Text Box 43"/>
            <p:cNvSpPr txBox="1">
              <a:spLocks noChangeArrowheads="1"/>
            </p:cNvSpPr>
            <p:nvPr/>
          </p:nvSpPr>
          <p:spPr bwMode="auto">
            <a:xfrm>
              <a:off x="203324" y="2492896"/>
              <a:ext cx="2208154"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51" name="Text Box 43"/>
            <p:cNvSpPr txBox="1">
              <a:spLocks noChangeArrowheads="1"/>
            </p:cNvSpPr>
            <p:nvPr/>
          </p:nvSpPr>
          <p:spPr bwMode="auto">
            <a:xfrm>
              <a:off x="179512" y="2989800"/>
              <a:ext cx="3511457" cy="523891"/>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77938" name="Straight Connector 53"/>
            <p:cNvCxnSpPr>
              <a:cxnSpLocks noChangeShapeType="1"/>
            </p:cNvCxnSpPr>
            <p:nvPr/>
          </p:nvCxnSpPr>
          <p:spPr bwMode="auto">
            <a:xfrm rot="16200000" flipH="1">
              <a:off x="812289" y="27814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939" name="Straight Connector 54"/>
            <p:cNvCxnSpPr>
              <a:cxnSpLocks noChangeShapeType="1"/>
            </p:cNvCxnSpPr>
            <p:nvPr/>
          </p:nvCxnSpPr>
          <p:spPr bwMode="auto">
            <a:xfrm rot="16200000" flipH="1">
              <a:off x="1026139" y="2749669"/>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940" name="Straight Connector 61"/>
            <p:cNvCxnSpPr>
              <a:cxnSpLocks noChangeShapeType="1"/>
            </p:cNvCxnSpPr>
            <p:nvPr/>
          </p:nvCxnSpPr>
          <p:spPr bwMode="auto">
            <a:xfrm>
              <a:off x="1006403" y="2991630"/>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941" name="Straight Connector 65"/>
            <p:cNvCxnSpPr>
              <a:cxnSpLocks noChangeShapeType="1"/>
            </p:cNvCxnSpPr>
            <p:nvPr/>
          </p:nvCxnSpPr>
          <p:spPr bwMode="auto">
            <a:xfrm rot="5400000">
              <a:off x="2631485" y="32642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942" name="Straight Connector 68"/>
            <p:cNvCxnSpPr>
              <a:cxnSpLocks noChangeShapeType="1"/>
            </p:cNvCxnSpPr>
            <p:nvPr/>
          </p:nvCxnSpPr>
          <p:spPr bwMode="auto">
            <a:xfrm>
              <a:off x="1192671" y="2919622"/>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943" name="Straight Connector 78"/>
            <p:cNvCxnSpPr>
              <a:cxnSpLocks noChangeShapeType="1"/>
            </p:cNvCxnSpPr>
            <p:nvPr/>
          </p:nvCxnSpPr>
          <p:spPr bwMode="auto">
            <a:xfrm rot="5400000">
              <a:off x="2445134" y="328128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7829" name="Group 141"/>
          <p:cNvGrpSpPr>
            <a:grpSpLocks/>
          </p:cNvGrpSpPr>
          <p:nvPr/>
        </p:nvGrpSpPr>
        <p:grpSpPr bwMode="auto">
          <a:xfrm>
            <a:off x="3622675" y="2476500"/>
            <a:ext cx="4532313" cy="565150"/>
            <a:chOff x="3622314" y="2475962"/>
            <a:chExt cx="4532198" cy="565555"/>
          </a:xfrm>
        </p:grpSpPr>
        <p:sp>
          <p:nvSpPr>
            <p:cNvPr id="93" name="Rectangle 92"/>
            <p:cNvSpPr/>
            <p:nvPr/>
          </p:nvSpPr>
          <p:spPr>
            <a:xfrm>
              <a:off x="4190625" y="2518856"/>
              <a:ext cx="363529" cy="522661"/>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90" name="Rectangle 89"/>
            <p:cNvSpPr/>
            <p:nvPr/>
          </p:nvSpPr>
          <p:spPr>
            <a:xfrm>
              <a:off x="3622314" y="2517267"/>
              <a:ext cx="363529" cy="522662"/>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97" name="Rectangle 96"/>
            <p:cNvSpPr/>
            <p:nvPr/>
          </p:nvSpPr>
          <p:spPr>
            <a:xfrm>
              <a:off x="4727186" y="2509324"/>
              <a:ext cx="609585" cy="524250"/>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endParaRPr lang="en-US" dirty="0">
                <a:solidFill>
                  <a:schemeClr val="accent2"/>
                </a:solidFill>
                <a:effectLst>
                  <a:outerShdw blurRad="38100" dist="38100" dir="2700000" algn="tl">
                    <a:srgbClr val="000000"/>
                  </a:outerShdw>
                </a:effectLst>
              </a:endParaRPr>
            </a:p>
          </p:txBody>
        </p:sp>
        <p:sp>
          <p:nvSpPr>
            <p:cNvPr id="123" name="Rectangle 122"/>
            <p:cNvSpPr/>
            <p:nvPr/>
          </p:nvSpPr>
          <p:spPr>
            <a:xfrm>
              <a:off x="5506629" y="2509324"/>
              <a:ext cx="365116" cy="524250"/>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127" name="Rectangle 126"/>
            <p:cNvSpPr/>
            <p:nvPr/>
          </p:nvSpPr>
          <p:spPr>
            <a:xfrm>
              <a:off x="6079702" y="2501380"/>
              <a:ext cx="363529" cy="522662"/>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131" name="Rectangle 130"/>
            <p:cNvSpPr/>
            <p:nvPr/>
          </p:nvSpPr>
          <p:spPr>
            <a:xfrm>
              <a:off x="6648012" y="2493438"/>
              <a:ext cx="365116" cy="522661"/>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135" name="Rectangle 134"/>
            <p:cNvSpPr/>
            <p:nvPr/>
          </p:nvSpPr>
          <p:spPr>
            <a:xfrm>
              <a:off x="7217911" y="2483906"/>
              <a:ext cx="363528" cy="524250"/>
            </a:xfrm>
            <a:prstGeom prst="rect">
              <a:avLst/>
            </a:prstGeom>
          </p:spPr>
          <p:txBody>
            <a:bodyPr wrap="none">
              <a:spAutoFit/>
            </a:bodyPr>
            <a:lstStyle/>
            <a:p>
              <a:pPr>
                <a:defRPr/>
              </a:pPr>
              <a:r>
                <a:rPr lang="en-US" dirty="0">
                  <a:effectLst>
                    <a:outerShdw blurRad="38100" dist="38100" dir="2700000" algn="tl">
                      <a:srgbClr val="000000"/>
                    </a:outerShdw>
                  </a:effectLst>
                </a:rPr>
                <a:t>b</a:t>
              </a:r>
              <a:endParaRPr lang="en-US" dirty="0">
                <a:solidFill>
                  <a:srgbClr val="FF00FF"/>
                </a:solidFill>
                <a:effectLst>
                  <a:outerShdw blurRad="38100" dist="38100" dir="2700000" algn="tl">
                    <a:srgbClr val="000000"/>
                  </a:outerShdw>
                </a:effectLst>
              </a:endParaRPr>
            </a:p>
          </p:txBody>
        </p:sp>
        <p:sp>
          <p:nvSpPr>
            <p:cNvPr id="139" name="Rectangle 138"/>
            <p:cNvSpPr/>
            <p:nvPr/>
          </p:nvSpPr>
          <p:spPr>
            <a:xfrm>
              <a:off x="7790983" y="2475962"/>
              <a:ext cx="363529" cy="522662"/>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a:t>
              </a:r>
            </a:p>
          </p:txBody>
        </p:sp>
      </p:grpSp>
      <p:grpSp>
        <p:nvGrpSpPr>
          <p:cNvPr id="77830" name="Group 36"/>
          <p:cNvGrpSpPr>
            <a:grpSpLocks/>
          </p:cNvGrpSpPr>
          <p:nvPr/>
        </p:nvGrpSpPr>
        <p:grpSpPr bwMode="auto">
          <a:xfrm>
            <a:off x="4668838" y="2509838"/>
            <a:ext cx="723900" cy="954087"/>
            <a:chOff x="2771800" y="3122965"/>
            <a:chExt cx="522900" cy="954107"/>
          </a:xfrm>
        </p:grpSpPr>
        <p:sp>
          <p:nvSpPr>
            <p:cNvPr id="23" name="Rectangle 22"/>
            <p:cNvSpPr/>
            <p:nvPr/>
          </p:nvSpPr>
          <p:spPr>
            <a:xfrm>
              <a:off x="2813082" y="3122965"/>
              <a:ext cx="440337" cy="954107"/>
            </a:xfrm>
            <a:prstGeom prst="rect">
              <a:avLst/>
            </a:prstGeom>
          </p:spPr>
          <p:txBody>
            <a:bodyPr wrap="none">
              <a:spAutoFit/>
            </a:bodyPr>
            <a:lstStyle/>
            <a:p>
              <a:pPr>
                <a:defRPr/>
              </a:pP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err="1">
                  <a:effectLst>
                    <a:outerShdw blurRad="38100" dist="38100" dir="2700000" algn="tl">
                      <a:srgbClr val="000000"/>
                    </a:outerShdw>
                  </a:effectLst>
                  <a:sym typeface="Wingdings" pitchFamily="2" charset="2"/>
                </a:rPr>
                <a:t>0</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endParaRPr lang="en-US" dirty="0">
                <a:solidFill>
                  <a:schemeClr val="accent2"/>
                </a:solidFill>
                <a:effectLst>
                  <a:outerShdw blurRad="38100" dist="38100" dir="2700000" algn="tl">
                    <a:srgbClr val="000000"/>
                  </a:outerShdw>
                </a:effectLst>
              </a:endParaRPr>
            </a:p>
          </p:txBody>
        </p:sp>
        <p:cxnSp>
          <p:nvCxnSpPr>
            <p:cNvPr id="77926" name="Straight Connector 2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927" name="Double Bracket 2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831" name="Group 25"/>
          <p:cNvGrpSpPr>
            <a:grpSpLocks/>
          </p:cNvGrpSpPr>
          <p:nvPr/>
        </p:nvGrpSpPr>
        <p:grpSpPr bwMode="auto">
          <a:xfrm>
            <a:off x="3532188" y="2476500"/>
            <a:ext cx="4711700" cy="995363"/>
            <a:chOff x="3532423" y="2475962"/>
            <a:chExt cx="4711985" cy="996442"/>
          </a:xfrm>
        </p:grpSpPr>
        <p:grpSp>
          <p:nvGrpSpPr>
            <p:cNvPr id="77898" name="Group 36"/>
            <p:cNvGrpSpPr>
              <a:grpSpLocks/>
            </p:cNvGrpSpPr>
            <p:nvPr/>
          </p:nvGrpSpPr>
          <p:grpSpPr bwMode="auto">
            <a:xfrm>
              <a:off x="4100021" y="2518297"/>
              <a:ext cx="543989" cy="954107"/>
              <a:chOff x="2771800" y="3122965"/>
              <a:chExt cx="522900" cy="954107"/>
            </a:xfrm>
          </p:grpSpPr>
          <p:sp>
            <p:nvSpPr>
              <p:cNvPr id="56" name="Rectangle 55"/>
              <p:cNvSpPr/>
              <p:nvPr/>
            </p:nvSpPr>
            <p:spPr>
              <a:xfrm>
                <a:off x="2859516" y="3123540"/>
                <a:ext cx="347939" cy="953532"/>
              </a:xfrm>
              <a:prstGeom prst="rect">
                <a:avLst/>
              </a:prstGeom>
            </p:spPr>
            <p:txBody>
              <a:bodyPr wrap="none">
                <a:spAutoFit/>
              </a:bodyPr>
              <a:lstStyle/>
              <a:p>
                <a:pPr>
                  <a:defRPr/>
                </a:pPr>
                <a:endParaRPr lang="en-US" dirty="0">
                  <a:effectLst>
                    <a:outerShdw blurRad="38100" dist="38100" dir="2700000" algn="tl">
                      <a:srgbClr val="000000"/>
                    </a:outerShdw>
                  </a:effectLst>
                  <a:sym typeface="Wingdings" pitchFamily="2" charset="2"/>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7923" name="Straight Connector 56"/>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924" name="Double Bracket 57"/>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899" name="Group 36"/>
            <p:cNvGrpSpPr>
              <a:grpSpLocks/>
            </p:cNvGrpSpPr>
            <p:nvPr/>
          </p:nvGrpSpPr>
          <p:grpSpPr bwMode="auto">
            <a:xfrm>
              <a:off x="3532423" y="2517228"/>
              <a:ext cx="543988" cy="954107"/>
              <a:chOff x="2771800" y="3122965"/>
              <a:chExt cx="522900" cy="954107"/>
            </a:xfrm>
          </p:grpSpPr>
          <p:sp>
            <p:nvSpPr>
              <p:cNvPr id="50" name="Rectangle 49"/>
              <p:cNvSpPr/>
              <p:nvPr/>
            </p:nvSpPr>
            <p:spPr>
              <a:xfrm>
                <a:off x="2858784" y="3123019"/>
                <a:ext cx="349466" cy="953532"/>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7920" name="Straight Connector 5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921" name="Double Bracket 5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900" name="Group 36"/>
            <p:cNvGrpSpPr>
              <a:grpSpLocks/>
            </p:cNvGrpSpPr>
            <p:nvPr/>
          </p:nvGrpSpPr>
          <p:grpSpPr bwMode="auto">
            <a:xfrm>
              <a:off x="5417363" y="2509830"/>
              <a:ext cx="543988" cy="954107"/>
              <a:chOff x="2771800" y="3122965"/>
              <a:chExt cx="522900" cy="954107"/>
            </a:xfrm>
          </p:grpSpPr>
          <p:sp>
            <p:nvSpPr>
              <p:cNvPr id="47" name="Rectangle 46"/>
              <p:cNvSpPr/>
              <p:nvPr/>
            </p:nvSpPr>
            <p:spPr>
              <a:xfrm>
                <a:off x="2858339" y="3122471"/>
                <a:ext cx="349465" cy="955121"/>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7917" name="Straight Connector 47"/>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918" name="Double Bracket 48"/>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901" name="Group 36"/>
            <p:cNvGrpSpPr>
              <a:grpSpLocks/>
            </p:cNvGrpSpPr>
            <p:nvPr/>
          </p:nvGrpSpPr>
          <p:grpSpPr bwMode="auto">
            <a:xfrm>
              <a:off x="5989155" y="2501363"/>
              <a:ext cx="543988" cy="954107"/>
              <a:chOff x="2771800" y="3122965"/>
              <a:chExt cx="522900" cy="954107"/>
            </a:xfrm>
          </p:grpSpPr>
          <p:sp>
            <p:nvSpPr>
              <p:cNvPr id="44" name="Rectangle 43"/>
              <p:cNvSpPr/>
              <p:nvPr/>
            </p:nvSpPr>
            <p:spPr>
              <a:xfrm>
                <a:off x="2858092" y="3122992"/>
                <a:ext cx="349465" cy="953532"/>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7914" name="Straight Connector 4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915" name="Double Bracket 4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902" name="Group 36"/>
            <p:cNvGrpSpPr>
              <a:grpSpLocks/>
            </p:cNvGrpSpPr>
            <p:nvPr/>
          </p:nvGrpSpPr>
          <p:grpSpPr bwMode="auto">
            <a:xfrm>
              <a:off x="6558545" y="2492896"/>
              <a:ext cx="543988" cy="954107"/>
              <a:chOff x="2771800" y="3122965"/>
              <a:chExt cx="522900" cy="954107"/>
            </a:xfrm>
          </p:grpSpPr>
          <p:sp>
            <p:nvSpPr>
              <p:cNvPr id="41" name="Rectangle 40"/>
              <p:cNvSpPr/>
              <p:nvPr/>
            </p:nvSpPr>
            <p:spPr>
              <a:xfrm>
                <a:off x="2858627" y="3123513"/>
                <a:ext cx="349466" cy="953532"/>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7911" name="Straight Connector 4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912" name="Double Bracket 4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903" name="Group 36"/>
            <p:cNvGrpSpPr>
              <a:grpSpLocks/>
            </p:cNvGrpSpPr>
            <p:nvPr/>
          </p:nvGrpSpPr>
          <p:grpSpPr bwMode="auto">
            <a:xfrm>
              <a:off x="7127935" y="2484429"/>
              <a:ext cx="543988" cy="954107"/>
              <a:chOff x="2771800" y="3122965"/>
              <a:chExt cx="522900" cy="954107"/>
            </a:xfrm>
          </p:grpSpPr>
          <p:sp>
            <p:nvSpPr>
              <p:cNvPr id="38" name="Rectangle 37"/>
              <p:cNvSpPr/>
              <p:nvPr/>
            </p:nvSpPr>
            <p:spPr>
              <a:xfrm>
                <a:off x="2859162" y="3122444"/>
                <a:ext cx="347940" cy="955121"/>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b</a:t>
                </a:r>
                <a:endParaRPr lang="en-US" dirty="0">
                  <a:effectLst>
                    <a:outerShdw blurRad="38100" dist="38100" dir="2700000" algn="tl">
                      <a:srgbClr val="000000"/>
                    </a:outerShdw>
                  </a:effectLst>
                </a:endParaRPr>
              </a:p>
            </p:txBody>
          </p:sp>
          <p:cxnSp>
            <p:nvCxnSpPr>
              <p:cNvPr id="77908" name="Straight Connector 3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909" name="Double Bracket 3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35" name="Rectangle 34"/>
            <p:cNvSpPr/>
            <p:nvPr/>
          </p:nvSpPr>
          <p:spPr>
            <a:xfrm>
              <a:off x="7790356" y="2475962"/>
              <a:ext cx="363559" cy="953533"/>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7905" name="Straight Connector 35"/>
            <p:cNvCxnSpPr>
              <a:cxnSpLocks noChangeShapeType="1"/>
            </p:cNvCxnSpPr>
            <p:nvPr/>
          </p:nvCxnSpPr>
          <p:spPr bwMode="auto">
            <a:xfrm>
              <a:off x="7726493" y="2981087"/>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906" name="Double Bracket 36"/>
            <p:cNvSpPr>
              <a:spLocks noChangeArrowheads="1"/>
            </p:cNvSpPr>
            <p:nvPr/>
          </p:nvSpPr>
          <p:spPr bwMode="auto">
            <a:xfrm>
              <a:off x="7700419" y="2646448"/>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12" name="Group 116"/>
          <p:cNvGrpSpPr>
            <a:grpSpLocks/>
          </p:cNvGrpSpPr>
          <p:nvPr/>
        </p:nvGrpSpPr>
        <p:grpSpPr bwMode="auto">
          <a:xfrm>
            <a:off x="793750" y="3776663"/>
            <a:ext cx="6308725" cy="1020762"/>
            <a:chOff x="793716" y="3776357"/>
            <a:chExt cx="6308817" cy="1020795"/>
          </a:xfrm>
        </p:grpSpPr>
        <p:grpSp>
          <p:nvGrpSpPr>
            <p:cNvPr id="77859" name="Group 84"/>
            <p:cNvGrpSpPr>
              <a:grpSpLocks/>
            </p:cNvGrpSpPr>
            <p:nvPr/>
          </p:nvGrpSpPr>
          <p:grpSpPr bwMode="auto">
            <a:xfrm>
              <a:off x="793716" y="3776357"/>
              <a:ext cx="3511457" cy="1020795"/>
              <a:chOff x="179512" y="2492896"/>
              <a:chExt cx="3511457" cy="1020795"/>
            </a:xfrm>
          </p:grpSpPr>
          <p:sp>
            <p:nvSpPr>
              <p:cNvPr id="104" name="Text Box 43"/>
              <p:cNvSpPr txBox="1">
                <a:spLocks noChangeArrowheads="1"/>
              </p:cNvSpPr>
              <p:nvPr/>
            </p:nvSpPr>
            <p:spPr bwMode="auto">
              <a:xfrm>
                <a:off x="203325" y="2492896"/>
                <a:ext cx="2208244" cy="523892"/>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105" name="Text Box 43"/>
              <p:cNvSpPr txBox="1">
                <a:spLocks noChangeArrowheads="1"/>
              </p:cNvSpPr>
              <p:nvPr/>
            </p:nvSpPr>
            <p:spPr bwMode="auto">
              <a:xfrm>
                <a:off x="179512" y="2989799"/>
                <a:ext cx="3511601" cy="523892"/>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77892" name="Straight Connector 105"/>
              <p:cNvCxnSpPr>
                <a:cxnSpLocks noChangeShapeType="1"/>
              </p:cNvCxnSpPr>
              <p:nvPr/>
            </p:nvCxnSpPr>
            <p:spPr bwMode="auto">
              <a:xfrm rot="16200000" flipH="1">
                <a:off x="812289" y="27814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93" name="Straight Connector 106"/>
              <p:cNvCxnSpPr>
                <a:cxnSpLocks noChangeShapeType="1"/>
              </p:cNvCxnSpPr>
              <p:nvPr/>
            </p:nvCxnSpPr>
            <p:spPr bwMode="auto">
              <a:xfrm rot="16200000" flipH="1">
                <a:off x="1026139" y="2749669"/>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94" name="Straight Connector 107"/>
              <p:cNvCxnSpPr>
                <a:cxnSpLocks noChangeShapeType="1"/>
              </p:cNvCxnSpPr>
              <p:nvPr/>
            </p:nvCxnSpPr>
            <p:spPr bwMode="auto">
              <a:xfrm>
                <a:off x="1006403" y="2991630"/>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95" name="Straight Connector 108"/>
              <p:cNvCxnSpPr>
                <a:cxnSpLocks noChangeShapeType="1"/>
              </p:cNvCxnSpPr>
              <p:nvPr/>
            </p:nvCxnSpPr>
            <p:spPr bwMode="auto">
              <a:xfrm rot="5400000">
                <a:off x="2631485" y="32642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96" name="Straight Connector 109"/>
              <p:cNvCxnSpPr>
                <a:cxnSpLocks noChangeShapeType="1"/>
              </p:cNvCxnSpPr>
              <p:nvPr/>
            </p:nvCxnSpPr>
            <p:spPr bwMode="auto">
              <a:xfrm>
                <a:off x="1192671" y="2919622"/>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97" name="Straight Connector 110"/>
              <p:cNvCxnSpPr>
                <a:cxnSpLocks noChangeShapeType="1"/>
              </p:cNvCxnSpPr>
              <p:nvPr/>
            </p:nvCxnSpPr>
            <p:spPr bwMode="auto">
              <a:xfrm rot="5400000">
                <a:off x="2445134" y="328128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sp>
          <p:nvSpPr>
            <p:cNvPr id="61" name="Rectangle 60"/>
            <p:cNvSpPr/>
            <p:nvPr/>
          </p:nvSpPr>
          <p:spPr>
            <a:xfrm>
              <a:off x="4189429" y="3801758"/>
              <a:ext cx="365130" cy="523892"/>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63" name="Rectangle 62"/>
            <p:cNvSpPr/>
            <p:nvPr/>
          </p:nvSpPr>
          <p:spPr>
            <a:xfrm>
              <a:off x="3622682" y="3800170"/>
              <a:ext cx="363543" cy="523892"/>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sp>
          <p:nvSpPr>
            <p:cNvPr id="64" name="Rectangle 63"/>
            <p:cNvSpPr/>
            <p:nvPr/>
          </p:nvSpPr>
          <p:spPr>
            <a:xfrm>
              <a:off x="4726011" y="3793820"/>
              <a:ext cx="609609" cy="522305"/>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endParaRPr lang="en-US" dirty="0">
                <a:solidFill>
                  <a:schemeClr val="accent2"/>
                </a:solidFill>
                <a:effectLst>
                  <a:outerShdw blurRad="38100" dist="38100" dir="2700000" algn="tl">
                    <a:srgbClr val="000000"/>
                  </a:outerShdw>
                </a:effectLst>
              </a:endParaRPr>
            </a:p>
          </p:txBody>
        </p:sp>
        <p:sp>
          <p:nvSpPr>
            <p:cNvPr id="65" name="Rectangle 64"/>
            <p:cNvSpPr/>
            <p:nvPr/>
          </p:nvSpPr>
          <p:spPr>
            <a:xfrm>
              <a:off x="5507073" y="3793820"/>
              <a:ext cx="365130" cy="522305"/>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67" name="Rectangle 66"/>
            <p:cNvSpPr/>
            <p:nvPr/>
          </p:nvSpPr>
          <p:spPr>
            <a:xfrm>
              <a:off x="6078581" y="3784294"/>
              <a:ext cx="365130" cy="523892"/>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p:txBody>
        </p:sp>
        <p:sp>
          <p:nvSpPr>
            <p:cNvPr id="68" name="Rectangle 67"/>
            <p:cNvSpPr/>
            <p:nvPr/>
          </p:nvSpPr>
          <p:spPr>
            <a:xfrm>
              <a:off x="6648501" y="3776357"/>
              <a:ext cx="363543" cy="523892"/>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p:txBody>
        </p:sp>
        <p:grpSp>
          <p:nvGrpSpPr>
            <p:cNvPr id="77866" name="Group 36"/>
            <p:cNvGrpSpPr>
              <a:grpSpLocks/>
            </p:cNvGrpSpPr>
            <p:nvPr/>
          </p:nvGrpSpPr>
          <p:grpSpPr bwMode="auto">
            <a:xfrm>
              <a:off x="4669409" y="3793368"/>
              <a:ext cx="723781" cy="954107"/>
              <a:chOff x="2771800" y="3122965"/>
              <a:chExt cx="522900" cy="954107"/>
            </a:xfrm>
          </p:grpSpPr>
          <p:sp>
            <p:nvSpPr>
              <p:cNvPr id="101" name="Rectangle 100"/>
              <p:cNvSpPr/>
              <p:nvPr/>
            </p:nvSpPr>
            <p:spPr>
              <a:xfrm>
                <a:off x="2812693" y="3123417"/>
                <a:ext cx="440416" cy="954119"/>
              </a:xfrm>
              <a:prstGeom prst="rect">
                <a:avLst/>
              </a:prstGeom>
            </p:spPr>
            <p:txBody>
              <a:bodyPr wrap="none">
                <a:spAutoFit/>
              </a:bodyPr>
              <a:lstStyle/>
              <a:p>
                <a:pPr>
                  <a:defRPr/>
                </a:pP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err="1">
                    <a:effectLst>
                      <a:outerShdw blurRad="38100" dist="38100" dir="2700000" algn="tl">
                        <a:srgbClr val="000000"/>
                      </a:outerShdw>
                    </a:effectLst>
                    <a:sym typeface="Wingdings" pitchFamily="2" charset="2"/>
                  </a:rPr>
                  <a:t>0</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endParaRPr lang="en-US" dirty="0">
                  <a:solidFill>
                    <a:schemeClr val="accent2"/>
                  </a:solidFill>
                  <a:effectLst>
                    <a:outerShdw blurRad="38100" dist="38100" dir="2700000" algn="tl">
                      <a:srgbClr val="000000"/>
                    </a:outerShdw>
                  </a:effectLst>
                </a:endParaRPr>
              </a:p>
            </p:txBody>
          </p:sp>
          <p:cxnSp>
            <p:nvCxnSpPr>
              <p:cNvPr id="77888" name="Straight Connector 10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889" name="Double Bracket 10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867" name="Group 36"/>
            <p:cNvGrpSpPr>
              <a:grpSpLocks/>
            </p:cNvGrpSpPr>
            <p:nvPr/>
          </p:nvGrpSpPr>
          <p:grpSpPr bwMode="auto">
            <a:xfrm>
              <a:off x="4100024" y="3801758"/>
              <a:ext cx="543989" cy="954107"/>
              <a:chOff x="2771800" y="3122965"/>
              <a:chExt cx="522900" cy="954107"/>
            </a:xfrm>
          </p:grpSpPr>
          <p:sp>
            <p:nvSpPr>
              <p:cNvPr id="98" name="Rectangle 97"/>
              <p:cNvSpPr/>
              <p:nvPr/>
            </p:nvSpPr>
            <p:spPr>
              <a:xfrm>
                <a:off x="2859264" y="3122965"/>
                <a:ext cx="347923" cy="954118"/>
              </a:xfrm>
              <a:prstGeom prst="rect">
                <a:avLst/>
              </a:prstGeom>
            </p:spPr>
            <p:txBody>
              <a:bodyPr wrap="none">
                <a:spAutoFit/>
              </a:bodyPr>
              <a:lstStyle/>
              <a:p>
                <a:pPr>
                  <a:defRPr/>
                </a:pPr>
                <a:endParaRPr lang="en-US" dirty="0">
                  <a:effectLst>
                    <a:outerShdw blurRad="38100" dist="38100" dir="2700000" algn="tl">
                      <a:srgbClr val="000000"/>
                    </a:outerShdw>
                  </a:effectLst>
                  <a:sym typeface="Wingdings" pitchFamily="2" charset="2"/>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7885" name="Straight Connector 9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886" name="Double Bracket 9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868" name="Group 36"/>
            <p:cNvGrpSpPr>
              <a:grpSpLocks/>
            </p:cNvGrpSpPr>
            <p:nvPr/>
          </p:nvGrpSpPr>
          <p:grpSpPr bwMode="auto">
            <a:xfrm>
              <a:off x="3532423" y="3800689"/>
              <a:ext cx="543988" cy="954107"/>
              <a:chOff x="2771800" y="3122965"/>
              <a:chExt cx="522900" cy="954107"/>
            </a:xfrm>
          </p:grpSpPr>
          <p:sp>
            <p:nvSpPr>
              <p:cNvPr id="94" name="Rectangle 93"/>
              <p:cNvSpPr/>
              <p:nvPr/>
            </p:nvSpPr>
            <p:spPr>
              <a:xfrm>
                <a:off x="2858560" y="3122446"/>
                <a:ext cx="349450" cy="954119"/>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7882" name="Straight Connector 9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883" name="Double Bracket 9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869" name="Group 36"/>
            <p:cNvGrpSpPr>
              <a:grpSpLocks/>
            </p:cNvGrpSpPr>
            <p:nvPr/>
          </p:nvGrpSpPr>
          <p:grpSpPr bwMode="auto">
            <a:xfrm>
              <a:off x="5417363" y="3793291"/>
              <a:ext cx="543988" cy="954107"/>
              <a:chOff x="2771800" y="3122965"/>
              <a:chExt cx="522900" cy="954107"/>
            </a:xfrm>
          </p:grpSpPr>
          <p:sp>
            <p:nvSpPr>
              <p:cNvPr id="89" name="Rectangle 88"/>
              <p:cNvSpPr/>
              <p:nvPr/>
            </p:nvSpPr>
            <p:spPr>
              <a:xfrm>
                <a:off x="2858032" y="3123494"/>
                <a:ext cx="349449" cy="954119"/>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7879" name="Straight Connector 90"/>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880" name="Double Bracket 91"/>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870" name="Group 36"/>
            <p:cNvGrpSpPr>
              <a:grpSpLocks/>
            </p:cNvGrpSpPr>
            <p:nvPr/>
          </p:nvGrpSpPr>
          <p:grpSpPr bwMode="auto">
            <a:xfrm>
              <a:off x="5989155" y="3784824"/>
              <a:ext cx="543988" cy="954107"/>
              <a:chOff x="2771800" y="3122965"/>
              <a:chExt cx="522900" cy="954107"/>
            </a:xfrm>
          </p:grpSpPr>
          <p:sp>
            <p:nvSpPr>
              <p:cNvPr id="86" name="Rectangle 85"/>
              <p:cNvSpPr/>
              <p:nvPr/>
            </p:nvSpPr>
            <p:spPr>
              <a:xfrm>
                <a:off x="2859285" y="3122435"/>
                <a:ext cx="347924" cy="954119"/>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77876" name="Straight Connector 86"/>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877" name="Double Bracket 87"/>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77871" name="Group 36"/>
            <p:cNvGrpSpPr>
              <a:grpSpLocks/>
            </p:cNvGrpSpPr>
            <p:nvPr/>
          </p:nvGrpSpPr>
          <p:grpSpPr bwMode="auto">
            <a:xfrm>
              <a:off x="6558545" y="3776357"/>
              <a:ext cx="543988" cy="954107"/>
              <a:chOff x="2771800" y="3122965"/>
              <a:chExt cx="522900" cy="954107"/>
            </a:xfrm>
          </p:grpSpPr>
          <p:sp>
            <p:nvSpPr>
              <p:cNvPr id="83" name="Rectangle 82"/>
              <p:cNvSpPr/>
              <p:nvPr/>
            </p:nvSpPr>
            <p:spPr>
              <a:xfrm>
                <a:off x="2858269" y="3122965"/>
                <a:ext cx="349450" cy="954118"/>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77873" name="Straight Connector 8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874" name="Double Bracket 8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grpSp>
        <p:nvGrpSpPr>
          <p:cNvPr id="20" name="Group 119"/>
          <p:cNvGrpSpPr>
            <a:grpSpLocks/>
          </p:cNvGrpSpPr>
          <p:nvPr/>
        </p:nvGrpSpPr>
        <p:grpSpPr bwMode="auto">
          <a:xfrm>
            <a:off x="7218363" y="3759200"/>
            <a:ext cx="936625" cy="531813"/>
            <a:chOff x="7217832" y="3759423"/>
            <a:chExt cx="936680" cy="531687"/>
          </a:xfrm>
        </p:grpSpPr>
        <p:sp>
          <p:nvSpPr>
            <p:cNvPr id="70" name="Rectangle 69"/>
            <p:cNvSpPr/>
            <p:nvPr/>
          </p:nvSpPr>
          <p:spPr>
            <a:xfrm>
              <a:off x="7217832" y="3767359"/>
              <a:ext cx="363558" cy="523751"/>
            </a:xfrm>
            <a:prstGeom prst="rect">
              <a:avLst/>
            </a:prstGeom>
          </p:spPr>
          <p:txBody>
            <a:bodyPr wrap="none">
              <a:spAutoFit/>
            </a:bodyPr>
            <a:lstStyle/>
            <a:p>
              <a:pPr>
                <a:defRPr/>
              </a:pPr>
              <a:r>
                <a:rPr lang="en-US" dirty="0">
                  <a:effectLst>
                    <a:outerShdw blurRad="38100" dist="38100" dir="2700000" algn="tl">
                      <a:srgbClr val="000000"/>
                    </a:outerShdw>
                  </a:effectLst>
                </a:rPr>
                <a:t>b</a:t>
              </a:r>
              <a:endParaRPr lang="en-US" dirty="0">
                <a:solidFill>
                  <a:srgbClr val="FF00FF"/>
                </a:solidFill>
                <a:effectLst>
                  <a:outerShdw blurRad="38100" dist="38100" dir="2700000" algn="tl">
                    <a:srgbClr val="000000"/>
                  </a:outerShdw>
                </a:effectLst>
              </a:endParaRPr>
            </a:p>
          </p:txBody>
        </p:sp>
        <p:sp>
          <p:nvSpPr>
            <p:cNvPr id="113" name="Rectangle 112"/>
            <p:cNvSpPr/>
            <p:nvPr/>
          </p:nvSpPr>
          <p:spPr>
            <a:xfrm>
              <a:off x="7790953" y="3759423"/>
              <a:ext cx="363559" cy="523751"/>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a:t>
              </a:r>
            </a:p>
          </p:txBody>
        </p:sp>
      </p:grpSp>
      <p:grpSp>
        <p:nvGrpSpPr>
          <p:cNvPr id="21" name="Group 118"/>
          <p:cNvGrpSpPr>
            <a:grpSpLocks/>
          </p:cNvGrpSpPr>
          <p:nvPr/>
        </p:nvGrpSpPr>
        <p:grpSpPr bwMode="auto">
          <a:xfrm>
            <a:off x="7153275" y="3759200"/>
            <a:ext cx="1090613" cy="954088"/>
            <a:chOff x="7154009" y="3759423"/>
            <a:chExt cx="1090399" cy="954107"/>
          </a:xfrm>
        </p:grpSpPr>
        <p:sp>
          <p:nvSpPr>
            <p:cNvPr id="114" name="Rectangle 113"/>
            <p:cNvSpPr/>
            <p:nvPr/>
          </p:nvSpPr>
          <p:spPr>
            <a:xfrm>
              <a:off x="7503190" y="3759423"/>
              <a:ext cx="363467" cy="954107"/>
            </a:xfrm>
            <a:prstGeom prst="rect">
              <a:avLst/>
            </a:prstGeom>
          </p:spPr>
          <p:txBody>
            <a:bodyPr wrap="none">
              <a:spAutoFit/>
            </a:bodyPr>
            <a:lstStyle/>
            <a:p>
              <a:pPr>
                <a:defRPr/>
              </a:pPr>
              <a:endParaRPr lang="en-US" dirty="0">
                <a:solidFill>
                  <a:srgbClr val="FF00FF"/>
                </a:solidFill>
                <a:effectLst>
                  <a:outerShdw blurRad="38100" dist="38100" dir="2700000" algn="tl">
                    <a:srgbClr val="000000"/>
                  </a:outerShdw>
                </a:effectLst>
              </a:endParaRPr>
            </a:p>
            <a:p>
              <a:pPr>
                <a:defRPr/>
              </a:pP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77855" name="Straight Connector 114"/>
            <p:cNvCxnSpPr>
              <a:cxnSpLocks noChangeShapeType="1"/>
            </p:cNvCxnSpPr>
            <p:nvPr/>
          </p:nvCxnSpPr>
          <p:spPr bwMode="auto">
            <a:xfrm flipV="1">
              <a:off x="7217832" y="4264548"/>
              <a:ext cx="1017768" cy="9384"/>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856" name="Double Bracket 115"/>
            <p:cNvSpPr>
              <a:spLocks noChangeArrowheads="1"/>
            </p:cNvSpPr>
            <p:nvPr/>
          </p:nvSpPr>
          <p:spPr bwMode="auto">
            <a:xfrm>
              <a:off x="7154009" y="3933056"/>
              <a:ext cx="1090399" cy="720000"/>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22" name="Group 148"/>
          <p:cNvGrpSpPr>
            <a:grpSpLocks/>
          </p:cNvGrpSpPr>
          <p:nvPr/>
        </p:nvGrpSpPr>
        <p:grpSpPr bwMode="auto">
          <a:xfrm>
            <a:off x="539750" y="5065713"/>
            <a:ext cx="6246813" cy="1616075"/>
            <a:chOff x="539552" y="5066020"/>
            <a:chExt cx="6246440" cy="1616023"/>
          </a:xfrm>
        </p:grpSpPr>
        <p:sp>
          <p:nvSpPr>
            <p:cNvPr id="122" name="Rectangle 121"/>
            <p:cNvSpPr/>
            <p:nvPr/>
          </p:nvSpPr>
          <p:spPr>
            <a:xfrm>
              <a:off x="539552" y="5066020"/>
              <a:ext cx="6246440" cy="523858"/>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rPr>
                <a:t>This also maintains the loop invariant </a:t>
              </a:r>
              <a:endParaRPr lang="en-CA" dirty="0"/>
            </a:p>
          </p:txBody>
        </p:sp>
        <p:sp>
          <p:nvSpPr>
            <p:cNvPr id="125" name="Text Box 43"/>
            <p:cNvSpPr txBox="1">
              <a:spLocks noChangeArrowheads="1"/>
            </p:cNvSpPr>
            <p:nvPr/>
          </p:nvSpPr>
          <p:spPr bwMode="auto">
            <a:xfrm>
              <a:off x="817348" y="5661313"/>
              <a:ext cx="3862156" cy="52385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126" name="Text Box 43"/>
            <p:cNvSpPr txBox="1">
              <a:spLocks noChangeArrowheads="1"/>
            </p:cNvSpPr>
            <p:nvPr/>
          </p:nvSpPr>
          <p:spPr bwMode="auto">
            <a:xfrm>
              <a:off x="793537" y="6158185"/>
              <a:ext cx="5649576" cy="52385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1001b</a:t>
              </a:r>
              <a:r>
                <a:rPr lang="en-US" dirty="0" err="1">
                  <a:solidFill>
                    <a:srgbClr val="FF00FF"/>
                  </a:solidFill>
                  <a:effectLst>
                    <a:outerShdw blurRad="38100" dist="38100" dir="2700000" algn="tl">
                      <a:srgbClr val="000000"/>
                    </a:outerShdw>
                  </a:effectLst>
                </a:rPr>
                <a:t>#</a:t>
              </a:r>
              <a:r>
                <a:rPr lang="en-US" dirty="0" err="1">
                  <a:effectLst>
                    <a:outerShdw blurRad="38100" dist="38100" dir="2700000" algn="tl">
                      <a:srgbClr val="000000"/>
                    </a:outerShdw>
                  </a:effectLst>
                </a:rPr>
                <a:t>100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001</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grpSp>
          <p:nvGrpSpPr>
            <p:cNvPr id="77840" name="Group 115"/>
            <p:cNvGrpSpPr>
              <a:grpSpLocks/>
            </p:cNvGrpSpPr>
            <p:nvPr/>
          </p:nvGrpSpPr>
          <p:grpSpPr bwMode="auto">
            <a:xfrm>
              <a:off x="1801828" y="5756536"/>
              <a:ext cx="1656185" cy="888434"/>
              <a:chOff x="1164704" y="3655565"/>
              <a:chExt cx="1656185" cy="888434"/>
            </a:xfrm>
          </p:grpSpPr>
          <p:cxnSp>
            <p:nvCxnSpPr>
              <p:cNvPr id="77851" name="Straight Connector 139"/>
              <p:cNvCxnSpPr>
                <a:cxnSpLocks noChangeShapeType="1"/>
              </p:cNvCxnSpPr>
              <p:nvPr/>
            </p:nvCxnSpPr>
            <p:spPr bwMode="auto">
              <a:xfrm rot="16200000" flipH="1">
                <a:off x="1003219" y="3817050"/>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52" name="Straight Connector 140"/>
              <p:cNvCxnSpPr>
                <a:cxnSpLocks noChangeShapeType="1"/>
              </p:cNvCxnSpPr>
              <p:nvPr/>
            </p:nvCxnSpPr>
            <p:spPr bwMode="auto">
              <a:xfrm rot="5400000">
                <a:off x="2608565" y="4331676"/>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53" name="Straight Connector 141"/>
              <p:cNvCxnSpPr>
                <a:cxnSpLocks noChangeShapeType="1"/>
              </p:cNvCxnSpPr>
              <p:nvPr/>
            </p:nvCxnSpPr>
            <p:spPr bwMode="auto">
              <a:xfrm>
                <a:off x="1169751" y="3987003"/>
                <a:ext cx="1651138" cy="12388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77841" name="Group 110"/>
            <p:cNvGrpSpPr>
              <a:grpSpLocks/>
            </p:cNvGrpSpPr>
            <p:nvPr/>
          </p:nvGrpSpPr>
          <p:grpSpPr bwMode="auto">
            <a:xfrm>
              <a:off x="1611282" y="5765003"/>
              <a:ext cx="1660380" cy="896956"/>
              <a:chOff x="974158" y="3664032"/>
              <a:chExt cx="1660380" cy="896956"/>
            </a:xfrm>
          </p:grpSpPr>
          <p:cxnSp>
            <p:nvCxnSpPr>
              <p:cNvPr id="77848" name="Straight Connector 135"/>
              <p:cNvCxnSpPr>
                <a:cxnSpLocks noChangeShapeType="1"/>
              </p:cNvCxnSpPr>
              <p:nvPr/>
            </p:nvCxnSpPr>
            <p:spPr bwMode="auto">
              <a:xfrm rot="16200000" flipH="1">
                <a:off x="789369" y="3848821"/>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49" name="Straight Connector 136"/>
              <p:cNvCxnSpPr>
                <a:cxnSpLocks noChangeShapeType="1"/>
              </p:cNvCxnSpPr>
              <p:nvPr/>
            </p:nvCxnSpPr>
            <p:spPr bwMode="auto">
              <a:xfrm>
                <a:off x="983483" y="4059011"/>
                <a:ext cx="1651055"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50" name="Straight Connector 137"/>
              <p:cNvCxnSpPr>
                <a:cxnSpLocks noChangeShapeType="1"/>
              </p:cNvCxnSpPr>
              <p:nvPr/>
            </p:nvCxnSpPr>
            <p:spPr bwMode="auto">
              <a:xfrm rot="5400000">
                <a:off x="2422214" y="434866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cxnSp>
          <p:nvCxnSpPr>
            <p:cNvPr id="77842" name="Straight Connector 131"/>
            <p:cNvCxnSpPr>
              <a:cxnSpLocks noChangeShapeType="1"/>
            </p:cNvCxnSpPr>
            <p:nvPr/>
          </p:nvCxnSpPr>
          <p:spPr bwMode="auto">
            <a:xfrm rot="16200000" flipH="1">
              <a:off x="2938425" y="5939251"/>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43" name="Straight Connector 132"/>
            <p:cNvCxnSpPr>
              <a:cxnSpLocks noChangeShapeType="1"/>
            </p:cNvCxnSpPr>
            <p:nvPr/>
          </p:nvCxnSpPr>
          <p:spPr bwMode="auto">
            <a:xfrm>
              <a:off x="3131840" y="6149441"/>
              <a:ext cx="1656184" cy="87871"/>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44" name="Straight Connector 133"/>
            <p:cNvCxnSpPr>
              <a:cxnSpLocks noChangeShapeType="1"/>
            </p:cNvCxnSpPr>
            <p:nvPr/>
          </p:nvCxnSpPr>
          <p:spPr bwMode="auto">
            <a:xfrm rot="5400000">
              <a:off x="4575701" y="64390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45" name="Straight Connector 143"/>
            <p:cNvCxnSpPr>
              <a:cxnSpLocks noChangeShapeType="1"/>
            </p:cNvCxnSpPr>
            <p:nvPr/>
          </p:nvCxnSpPr>
          <p:spPr bwMode="auto">
            <a:xfrm rot="16200000" flipH="1">
              <a:off x="3302895" y="5926671"/>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46" name="Straight Connector 144"/>
            <p:cNvCxnSpPr>
              <a:cxnSpLocks noChangeShapeType="1"/>
            </p:cNvCxnSpPr>
            <p:nvPr/>
          </p:nvCxnSpPr>
          <p:spPr bwMode="auto">
            <a:xfrm>
              <a:off x="3497009" y="6136861"/>
              <a:ext cx="1471381" cy="68863"/>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7847" name="Straight Connector 145"/>
            <p:cNvCxnSpPr>
              <a:cxnSpLocks noChangeShapeType="1"/>
            </p:cNvCxnSpPr>
            <p:nvPr/>
          </p:nvCxnSpPr>
          <p:spPr bwMode="auto">
            <a:xfrm rot="5400000">
              <a:off x="4756066" y="642651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sp>
        <p:nvSpPr>
          <p:cNvPr id="119" name="Rectangle 118"/>
          <p:cNvSpPr/>
          <p:nvPr/>
        </p:nvSpPr>
        <p:spPr>
          <a:xfrm>
            <a:off x="5903913" y="5859463"/>
            <a:ext cx="3060700" cy="954087"/>
          </a:xfrm>
          <a:prstGeom prst="rect">
            <a:avLst/>
          </a:prstGeom>
        </p:spPr>
        <p:txBody>
          <a:bodyPr>
            <a:spAutoFit/>
          </a:bodyPr>
          <a:lstStyle/>
          <a:p>
            <a:pPr>
              <a:defRPr/>
            </a:pPr>
            <a:r>
              <a:rPr lang="en-US" dirty="0">
                <a:solidFill>
                  <a:srgbClr val="FF0000"/>
                </a:solidFill>
                <a:effectLst>
                  <a:outerShdw blurRad="38100" dist="38100" dir="2700000" algn="tl">
                    <a:srgbClr val="000000"/>
                  </a:outerShdw>
                </a:effectLst>
              </a:rPr>
              <a:t>Hence the LI is</a:t>
            </a:r>
            <a:br>
              <a:rPr lang="en-US" dirty="0">
                <a:solidFill>
                  <a:srgbClr val="FF0000"/>
                </a:solidFill>
                <a:effectLst>
                  <a:outerShdw blurRad="38100" dist="38100" dir="2700000" algn="tl">
                    <a:srgbClr val="000000"/>
                  </a:outerShdw>
                </a:effectLst>
              </a:rPr>
            </a:br>
            <a:r>
              <a:rPr lang="en-US" dirty="0">
                <a:solidFill>
                  <a:srgbClr val="FF0000"/>
                </a:solidFill>
                <a:effectLst>
                  <a:outerShdw blurRad="38100" dist="38100" dir="2700000" algn="tl">
                    <a:srgbClr val="000000"/>
                  </a:outerShdw>
                </a:effectLst>
              </a:rPr>
              <a:t>always maintained.</a:t>
            </a:r>
            <a:endParaRPr lang="en-C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additive="base">
                                        <p:cTn id="7" dur="500" fill="hold"/>
                                        <p:tgtEl>
                                          <p:spTgt spid="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
                                            <p:txEl>
                                              <p:pRg st="1" end="1"/>
                                            </p:txEl>
                                          </p:spTgt>
                                        </p:tgtEl>
                                        <p:attrNameLst>
                                          <p:attrName>style.visibility</p:attrName>
                                        </p:attrNameLst>
                                      </p:cBhvr>
                                      <p:to>
                                        <p:strVal val="visible"/>
                                      </p:to>
                                    </p:set>
                                    <p:anim calcmode="lin" valueType="num">
                                      <p:cBhvr additive="base">
                                        <p:cTn id="13" dur="500" fill="hold"/>
                                        <p:tgtEl>
                                          <p:spTgt spid="8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9">
                                            <p:txEl>
                                              <p:pRg st="0" end="0"/>
                                            </p:txEl>
                                          </p:spTgt>
                                        </p:tgtEl>
                                        <p:attrNameLst>
                                          <p:attrName>style.visibility</p:attrName>
                                        </p:attrNameLst>
                                      </p:cBhvr>
                                      <p:to>
                                        <p:strVal val="visible"/>
                                      </p:to>
                                    </p:set>
                                    <p:anim calcmode="lin" valueType="num">
                                      <p:cBhvr additive="base">
                                        <p:cTn id="43"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51" name="Text Box 43"/>
          <p:cNvSpPr txBox="1">
            <a:spLocks noChangeArrowheads="1"/>
          </p:cNvSpPr>
          <p:nvPr/>
        </p:nvSpPr>
        <p:spPr bwMode="auto">
          <a:xfrm>
            <a:off x="793750" y="3349625"/>
            <a:ext cx="351155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accept</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30" name="Text Box 43"/>
          <p:cNvSpPr txBox="1">
            <a:spLocks noChangeArrowheads="1"/>
          </p:cNvSpPr>
          <p:nvPr/>
        </p:nvSpPr>
        <p:spPr bwMode="auto">
          <a:xfrm>
            <a:off x="306388" y="765175"/>
            <a:ext cx="8686800" cy="954088"/>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Suppose the TM halts and accepts after </a:t>
            </a:r>
            <a:r>
              <a:rPr lang="en-US" dirty="0" err="1">
                <a:effectLst>
                  <a:outerShdw blurRad="38100" dist="38100" dir="2700000" algn="tl">
                    <a:srgbClr val="000000"/>
                  </a:outerShdw>
                </a:effectLst>
              </a:rPr>
              <a:t>t+1</a:t>
            </a:r>
            <a:r>
              <a:rPr lang="en-US" dirty="0">
                <a:effectLst>
                  <a:outerShdw blurRad="38100" dist="38100" dir="2700000" algn="tl">
                    <a:srgbClr val="000000"/>
                  </a:outerShdw>
                </a:effectLst>
              </a:rPr>
              <a:t> time steps,</a:t>
            </a:r>
          </a:p>
          <a:p>
            <a:pPr lvl="1" algn="l">
              <a:defRPr/>
            </a:pPr>
            <a:r>
              <a:rPr lang="en-US" dirty="0">
                <a:effectLst>
                  <a:outerShdw blurRad="38100" dist="38100" dir="2700000" algn="tl">
                    <a:srgbClr val="000000"/>
                  </a:outerShdw>
                </a:effectLst>
              </a:rPr>
              <a:t>then the first </a:t>
            </a:r>
            <a:r>
              <a:rPr lang="en-US" dirty="0" err="1">
                <a:effectLst>
                  <a:outerShdw blurRad="38100" dist="38100" dir="2700000" algn="tl">
                    <a:srgbClr val="000000"/>
                  </a:outerShdw>
                </a:effectLst>
              </a:rPr>
              <a:t>t+1</a:t>
            </a:r>
            <a:r>
              <a:rPr lang="en-US" dirty="0">
                <a:effectLst>
                  <a:outerShdw blurRad="38100" dist="38100" dir="2700000" algn="tl">
                    <a:srgbClr val="000000"/>
                  </a:outerShdw>
                </a:effectLst>
              </a:rPr>
              <a:t> TM configurations end like this: </a:t>
            </a:r>
          </a:p>
        </p:txBody>
      </p:sp>
      <p:sp>
        <p:nvSpPr>
          <p:cNvPr id="34" name="Text Box 43"/>
          <p:cNvSpPr txBox="1">
            <a:spLocks noChangeArrowheads="1"/>
          </p:cNvSpPr>
          <p:nvPr/>
        </p:nvSpPr>
        <p:spPr bwMode="auto">
          <a:xfrm>
            <a:off x="306388" y="4349750"/>
            <a:ext cx="8686800" cy="18161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The loop invariant is that in the only domino solution</a:t>
            </a:r>
          </a:p>
          <a:p>
            <a:pPr lvl="1" algn="l">
              <a:buFontTx/>
              <a:buChar char="•"/>
              <a:defRPr/>
            </a:pPr>
            <a:r>
              <a:rPr lang="en-CA" dirty="0"/>
              <a:t>the combined string so far on the top</a:t>
            </a:r>
          </a:p>
          <a:p>
            <a:pPr lvl="1" algn="l">
              <a:defRPr/>
            </a:pPr>
            <a:r>
              <a:rPr lang="en-CA" dirty="0"/>
              <a:t> consists of </a:t>
            </a:r>
            <a:r>
              <a:rPr lang="en-US" dirty="0">
                <a:effectLst>
                  <a:outerShdw blurRad="38100" dist="38100" dir="2700000" algn="tl">
                    <a:srgbClr val="000000"/>
                  </a:outerShdw>
                </a:effectLst>
              </a:rPr>
              <a:t>the first t TM configurations</a:t>
            </a:r>
          </a:p>
          <a:p>
            <a:pPr lvl="1" algn="l">
              <a:buFont typeface="Arial" pitchFamily="34" charset="0"/>
              <a:buChar char="•"/>
              <a:defRPr/>
            </a:pPr>
            <a:r>
              <a:rPr lang="en-US" dirty="0">
                <a:effectLst>
                  <a:outerShdw blurRad="38100" dist="38100" dir="2700000" algn="tl">
                    <a:srgbClr val="000000"/>
                  </a:outerShdw>
                </a:effectLst>
              </a:rPr>
              <a:t>and on the bottom the first </a:t>
            </a:r>
            <a:r>
              <a:rPr lang="en-US" dirty="0" err="1">
                <a:effectLst>
                  <a:outerShdw blurRad="38100" dist="38100" dir="2700000" algn="tl">
                    <a:srgbClr val="000000"/>
                  </a:outerShdw>
                </a:effectLst>
              </a:rPr>
              <a:t>t+1</a:t>
            </a:r>
            <a:r>
              <a:rPr lang="en-US" dirty="0">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0-#ppt_w/2"/>
                                          </p:val>
                                        </p:tav>
                                        <p:tav tm="100000">
                                          <p:val>
                                            <p:strVal val="#ppt_x"/>
                                          </p:val>
                                        </p:tav>
                                      </p:tavLst>
                                    </p:anim>
                                    <p:anim calcmode="lin" valueType="num">
                                      <p:cBhvr additive="base">
                                        <p:cTn id="1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0" grpId="0"/>
      <p:bldP spid="3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51" name="Text Box 43"/>
          <p:cNvSpPr txBox="1">
            <a:spLocks noChangeArrowheads="1"/>
          </p:cNvSpPr>
          <p:nvPr/>
        </p:nvSpPr>
        <p:spPr bwMode="auto">
          <a:xfrm>
            <a:off x="793750" y="3349625"/>
            <a:ext cx="351155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accept</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grpSp>
        <p:nvGrpSpPr>
          <p:cNvPr id="2" name="Group 33"/>
          <p:cNvGrpSpPr>
            <a:grpSpLocks/>
          </p:cNvGrpSpPr>
          <p:nvPr/>
        </p:nvGrpSpPr>
        <p:grpSpPr bwMode="auto">
          <a:xfrm>
            <a:off x="817563" y="2852738"/>
            <a:ext cx="2208212" cy="1000125"/>
            <a:chOff x="817563" y="2852738"/>
            <a:chExt cx="2208212" cy="1000679"/>
          </a:xfrm>
        </p:grpSpPr>
        <p:sp>
          <p:nvSpPr>
            <p:cNvPr id="32" name="Text Box 43"/>
            <p:cNvSpPr txBox="1">
              <a:spLocks noChangeArrowheads="1"/>
            </p:cNvSpPr>
            <p:nvPr/>
          </p:nvSpPr>
          <p:spPr bwMode="auto">
            <a:xfrm>
              <a:off x="817563" y="2852738"/>
              <a:ext cx="2208212" cy="52416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79880" name="Straight Connector 53"/>
            <p:cNvCxnSpPr>
              <a:cxnSpLocks noChangeShapeType="1"/>
            </p:cNvCxnSpPr>
            <p:nvPr/>
          </p:nvCxnSpPr>
          <p:spPr bwMode="auto">
            <a:xfrm rot="16200000" flipH="1">
              <a:off x="1426555" y="3141272"/>
              <a:ext cx="378033"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9881" name="Straight Connector 54"/>
            <p:cNvCxnSpPr>
              <a:cxnSpLocks noChangeShapeType="1"/>
            </p:cNvCxnSpPr>
            <p:nvPr/>
          </p:nvCxnSpPr>
          <p:spPr bwMode="auto">
            <a:xfrm rot="16200000" flipH="1">
              <a:off x="1640409" y="3109502"/>
              <a:ext cx="331427"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9882" name="Straight Connector 61"/>
            <p:cNvCxnSpPr>
              <a:cxnSpLocks noChangeShapeType="1"/>
            </p:cNvCxnSpPr>
            <p:nvPr/>
          </p:nvCxnSpPr>
          <p:spPr bwMode="auto">
            <a:xfrm>
              <a:off x="1620663" y="3351456"/>
              <a:ext cx="935195" cy="77328"/>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9883" name="Straight Connector 65"/>
            <p:cNvCxnSpPr>
              <a:cxnSpLocks noChangeShapeType="1"/>
            </p:cNvCxnSpPr>
            <p:nvPr/>
          </p:nvCxnSpPr>
          <p:spPr bwMode="auto">
            <a:xfrm rot="5400000">
              <a:off x="2525624" y="3624112"/>
              <a:ext cx="424633"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9884" name="Straight Connector 68"/>
            <p:cNvCxnSpPr>
              <a:cxnSpLocks noChangeShapeType="1"/>
            </p:cNvCxnSpPr>
            <p:nvPr/>
          </p:nvCxnSpPr>
          <p:spPr bwMode="auto">
            <a:xfrm>
              <a:off x="1806936" y="3279450"/>
              <a:ext cx="931005" cy="132345"/>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79885" name="Straight Connector 78"/>
            <p:cNvCxnSpPr>
              <a:cxnSpLocks noChangeShapeType="1"/>
            </p:cNvCxnSpPr>
            <p:nvPr/>
          </p:nvCxnSpPr>
          <p:spPr bwMode="auto">
            <a:xfrm rot="5400000">
              <a:off x="2343541" y="3641101"/>
              <a:ext cx="424633"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sp>
        <p:nvSpPr>
          <p:cNvPr id="30" name="Text Box 43"/>
          <p:cNvSpPr txBox="1">
            <a:spLocks noChangeArrowheads="1"/>
          </p:cNvSpPr>
          <p:nvPr/>
        </p:nvSpPr>
        <p:spPr bwMode="auto">
          <a:xfrm>
            <a:off x="306388" y="765175"/>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We know that this loop invariant has been maintained</a:t>
            </a:r>
          </a:p>
          <a:p>
            <a:pPr algn="l">
              <a:buFontTx/>
              <a:buChar char="•"/>
              <a:defRPr/>
            </a:pPr>
            <a:r>
              <a:rPr lang="en-US" dirty="0">
                <a:effectLst>
                  <a:outerShdw blurRad="38100" dist="38100" dir="2700000" algn="tl">
                    <a:srgbClr val="000000"/>
                  </a:outerShdw>
                </a:effectLst>
              </a:rPr>
              <a:t>Hence, we know that the only domino solution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ends like this:</a:t>
            </a:r>
          </a:p>
        </p:txBody>
      </p:sp>
      <p:sp>
        <p:nvSpPr>
          <p:cNvPr id="33" name="Text Box 43"/>
          <p:cNvSpPr txBox="1">
            <a:spLocks noChangeArrowheads="1"/>
          </p:cNvSpPr>
          <p:nvPr/>
        </p:nvSpPr>
        <p:spPr bwMode="auto">
          <a:xfrm>
            <a:off x="306388" y="4349750"/>
            <a:ext cx="8686800" cy="18161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The loop invariant is that in the only domino solution</a:t>
            </a:r>
          </a:p>
          <a:p>
            <a:pPr lvl="1" algn="l">
              <a:buFontTx/>
              <a:buChar char="•"/>
              <a:defRPr/>
            </a:pPr>
            <a:r>
              <a:rPr lang="en-CA" dirty="0"/>
              <a:t>the combined string so far on the top</a:t>
            </a:r>
          </a:p>
          <a:p>
            <a:pPr lvl="1" algn="l">
              <a:defRPr/>
            </a:pPr>
            <a:r>
              <a:rPr lang="en-CA" dirty="0"/>
              <a:t> consists of </a:t>
            </a:r>
            <a:r>
              <a:rPr lang="en-US" dirty="0">
                <a:effectLst>
                  <a:outerShdw blurRad="38100" dist="38100" dir="2700000" algn="tl">
                    <a:srgbClr val="000000"/>
                  </a:outerShdw>
                </a:effectLst>
              </a:rPr>
              <a:t>the first t TM configurations</a:t>
            </a:r>
          </a:p>
          <a:p>
            <a:pPr lvl="1" algn="l">
              <a:buFont typeface="Arial" pitchFamily="34" charset="0"/>
              <a:buChar char="•"/>
              <a:defRPr/>
            </a:pPr>
            <a:r>
              <a:rPr lang="en-US" dirty="0">
                <a:effectLst>
                  <a:outerShdw blurRad="38100" dist="38100" dir="2700000" algn="tl">
                    <a:srgbClr val="000000"/>
                  </a:outerShdw>
                </a:effectLst>
              </a:rPr>
              <a:t>and on the bottom the first </a:t>
            </a:r>
            <a:r>
              <a:rPr lang="en-US" dirty="0" err="1">
                <a:effectLst>
                  <a:outerShdw blurRad="38100" dist="38100" dir="2700000" algn="tl">
                    <a:srgbClr val="000000"/>
                  </a:outerShdw>
                </a:effectLst>
              </a:rPr>
              <a:t>t+1</a:t>
            </a:r>
            <a:r>
              <a:rPr lang="en-US" dirty="0">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80899" name="Group 67"/>
          <p:cNvGrpSpPr>
            <a:grpSpLocks/>
          </p:cNvGrpSpPr>
          <p:nvPr/>
        </p:nvGrpSpPr>
        <p:grpSpPr bwMode="auto">
          <a:xfrm>
            <a:off x="793750" y="2852738"/>
            <a:ext cx="3511550" cy="1020762"/>
            <a:chOff x="793716" y="2492896"/>
            <a:chExt cx="3511457" cy="1020795"/>
          </a:xfrm>
        </p:grpSpPr>
        <p:sp>
          <p:nvSpPr>
            <p:cNvPr id="32" name="Text Box 43"/>
            <p:cNvSpPr txBox="1">
              <a:spLocks noChangeArrowheads="1"/>
            </p:cNvSpPr>
            <p:nvPr/>
          </p:nvSpPr>
          <p:spPr bwMode="auto">
            <a:xfrm>
              <a:off x="817528" y="2492896"/>
              <a:ext cx="2208154" cy="523892"/>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…0</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51" name="Text Box 43"/>
            <p:cNvSpPr txBox="1">
              <a:spLocks noChangeArrowheads="1"/>
            </p:cNvSpPr>
            <p:nvPr/>
          </p:nvSpPr>
          <p:spPr bwMode="auto">
            <a:xfrm>
              <a:off x="793716" y="2989799"/>
              <a:ext cx="3511457" cy="523892"/>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accept</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80920" name="Straight Connector 53"/>
            <p:cNvCxnSpPr>
              <a:cxnSpLocks noChangeShapeType="1"/>
            </p:cNvCxnSpPr>
            <p:nvPr/>
          </p:nvCxnSpPr>
          <p:spPr bwMode="auto">
            <a:xfrm rot="16200000" flipH="1">
              <a:off x="1426493" y="2781440"/>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21" name="Straight Connector 54"/>
            <p:cNvCxnSpPr>
              <a:cxnSpLocks noChangeShapeType="1"/>
            </p:cNvCxnSpPr>
            <p:nvPr/>
          </p:nvCxnSpPr>
          <p:spPr bwMode="auto">
            <a:xfrm rot="16200000" flipH="1">
              <a:off x="1640343" y="2749669"/>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22" name="Straight Connector 61"/>
            <p:cNvCxnSpPr>
              <a:cxnSpLocks noChangeShapeType="1"/>
            </p:cNvCxnSpPr>
            <p:nvPr/>
          </p:nvCxnSpPr>
          <p:spPr bwMode="auto">
            <a:xfrm>
              <a:off x="1620607" y="2991630"/>
              <a:ext cx="935170" cy="7733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23" name="Straight Connector 65"/>
            <p:cNvCxnSpPr>
              <a:cxnSpLocks noChangeShapeType="1"/>
            </p:cNvCxnSpPr>
            <p:nvPr/>
          </p:nvCxnSpPr>
          <p:spPr bwMode="auto">
            <a:xfrm rot="5400000">
              <a:off x="2525532" y="3264295"/>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24" name="Straight Connector 68"/>
            <p:cNvCxnSpPr>
              <a:cxnSpLocks noChangeShapeType="1"/>
            </p:cNvCxnSpPr>
            <p:nvPr/>
          </p:nvCxnSpPr>
          <p:spPr bwMode="auto">
            <a:xfrm>
              <a:off x="1806875" y="2919622"/>
              <a:ext cx="930980" cy="132349"/>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25" name="Straight Connector 78"/>
            <p:cNvCxnSpPr>
              <a:cxnSpLocks noChangeShapeType="1"/>
            </p:cNvCxnSpPr>
            <p:nvPr/>
          </p:nvCxnSpPr>
          <p:spPr bwMode="auto">
            <a:xfrm rot="5400000">
              <a:off x="2343453" y="328128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nvGrpSpPr>
          <p:cNvPr id="3" name="Group 36"/>
          <p:cNvGrpSpPr>
            <a:grpSpLocks/>
          </p:cNvGrpSpPr>
          <p:nvPr/>
        </p:nvGrpSpPr>
        <p:grpSpPr bwMode="auto">
          <a:xfrm>
            <a:off x="2755900" y="2924175"/>
            <a:ext cx="1331913" cy="954088"/>
            <a:chOff x="2758745" y="3122965"/>
            <a:chExt cx="549001" cy="954107"/>
          </a:xfrm>
        </p:grpSpPr>
        <p:sp>
          <p:nvSpPr>
            <p:cNvPr id="72" name="Rectangle 71"/>
            <p:cNvSpPr/>
            <p:nvPr/>
          </p:nvSpPr>
          <p:spPr>
            <a:xfrm>
              <a:off x="2758745" y="3122965"/>
              <a:ext cx="549001" cy="954107"/>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sym typeface="Wingdings" pitchFamily="2" charset="2"/>
                </a:rPr>
                <a:t>accept</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a:p>
              <a:pPr>
                <a:defRPr/>
              </a:pP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80916" name="Straight Connector 72"/>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0917" name="Double Bracket 73"/>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4" name="Group 103"/>
          <p:cNvGrpSpPr>
            <a:grpSpLocks/>
          </p:cNvGrpSpPr>
          <p:nvPr/>
        </p:nvGrpSpPr>
        <p:grpSpPr bwMode="auto">
          <a:xfrm>
            <a:off x="539750" y="4005263"/>
            <a:ext cx="7848600" cy="1452562"/>
            <a:chOff x="539552" y="4077072"/>
            <a:chExt cx="7848205" cy="1452843"/>
          </a:xfrm>
        </p:grpSpPr>
        <p:sp>
          <p:nvSpPr>
            <p:cNvPr id="96" name="Rectangle 95"/>
            <p:cNvSpPr/>
            <p:nvPr/>
          </p:nvSpPr>
          <p:spPr>
            <a:xfrm>
              <a:off x="539552" y="4077072"/>
              <a:ext cx="7848205" cy="523976"/>
            </a:xfrm>
            <a:prstGeom prst="rect">
              <a:avLst/>
            </a:prstGeom>
          </p:spPr>
          <p:txBody>
            <a:bodyPr>
              <a:spAutoFit/>
            </a:bodyPr>
            <a:lstStyle/>
            <a:p>
              <a:pPr algn="l">
                <a:defRPr/>
              </a:pPr>
              <a:endParaRPr lang="en-US" dirty="0">
                <a:effectLst>
                  <a:outerShdw blurRad="38100" dist="38100" dir="2700000" algn="tl">
                    <a:srgbClr val="000000"/>
                  </a:outerShdw>
                </a:effectLst>
              </a:endParaRPr>
            </a:p>
          </p:txBody>
        </p:sp>
        <p:grpSp>
          <p:nvGrpSpPr>
            <p:cNvPr id="80905" name="Group 101"/>
            <p:cNvGrpSpPr>
              <a:grpSpLocks/>
            </p:cNvGrpSpPr>
            <p:nvPr/>
          </p:nvGrpSpPr>
          <p:grpSpPr bwMode="auto">
            <a:xfrm>
              <a:off x="797912" y="4509120"/>
              <a:ext cx="3774088" cy="1020795"/>
              <a:chOff x="797912" y="5283205"/>
              <a:chExt cx="3774088" cy="1020795"/>
            </a:xfrm>
          </p:grpSpPr>
          <p:sp>
            <p:nvSpPr>
              <p:cNvPr id="76" name="Text Box 43"/>
              <p:cNvSpPr txBox="1">
                <a:spLocks noChangeArrowheads="1"/>
              </p:cNvSpPr>
              <p:nvPr/>
            </p:nvSpPr>
            <p:spPr bwMode="auto">
              <a:xfrm>
                <a:off x="822113" y="5283041"/>
                <a:ext cx="3749486" cy="523976"/>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sym typeface="Wingdings" pitchFamily="2" charset="2"/>
                  </a:rPr>
                  <a:t>accept</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77" name="Text Box 43"/>
              <p:cNvSpPr txBox="1">
                <a:spLocks noChangeArrowheads="1"/>
              </p:cNvSpPr>
              <p:nvPr/>
            </p:nvSpPr>
            <p:spPr bwMode="auto">
              <a:xfrm>
                <a:off x="798302" y="5780024"/>
                <a:ext cx="3511373" cy="523976"/>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accept</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80908" name="Straight Connector 77"/>
              <p:cNvCxnSpPr>
                <a:cxnSpLocks noChangeShapeType="1"/>
              </p:cNvCxnSpPr>
              <p:nvPr/>
            </p:nvCxnSpPr>
            <p:spPr bwMode="auto">
              <a:xfrm rot="16200000" flipH="1">
                <a:off x="1430689" y="5571749"/>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09" name="Straight Connector 79"/>
              <p:cNvCxnSpPr>
                <a:cxnSpLocks noChangeShapeType="1"/>
              </p:cNvCxnSpPr>
              <p:nvPr/>
            </p:nvCxnSpPr>
            <p:spPr bwMode="auto">
              <a:xfrm rot="16200000" flipH="1">
                <a:off x="1644539" y="5539978"/>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10" name="Straight Connector 80"/>
              <p:cNvCxnSpPr>
                <a:cxnSpLocks noChangeShapeType="1"/>
              </p:cNvCxnSpPr>
              <p:nvPr/>
            </p:nvCxnSpPr>
            <p:spPr bwMode="auto">
              <a:xfrm>
                <a:off x="1624803" y="5781939"/>
                <a:ext cx="935170" cy="7733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11" name="Straight Connector 82"/>
              <p:cNvCxnSpPr>
                <a:cxnSpLocks noChangeShapeType="1"/>
              </p:cNvCxnSpPr>
              <p:nvPr/>
            </p:nvCxnSpPr>
            <p:spPr bwMode="auto">
              <a:xfrm rot="5400000">
                <a:off x="2529728" y="605460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12" name="Straight Connector 83"/>
              <p:cNvCxnSpPr>
                <a:cxnSpLocks noChangeShapeType="1"/>
              </p:cNvCxnSpPr>
              <p:nvPr/>
            </p:nvCxnSpPr>
            <p:spPr bwMode="auto">
              <a:xfrm>
                <a:off x="1811071" y="5709931"/>
                <a:ext cx="930980" cy="132349"/>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13" name="Straight Connector 84"/>
              <p:cNvCxnSpPr>
                <a:cxnSpLocks noChangeShapeType="1"/>
              </p:cNvCxnSpPr>
              <p:nvPr/>
            </p:nvCxnSpPr>
            <p:spPr bwMode="auto">
              <a:xfrm rot="5400000">
                <a:off x="2347649" y="6071593"/>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0914" name="Straight Connector 99"/>
              <p:cNvCxnSpPr>
                <a:cxnSpLocks noChangeShapeType="1"/>
              </p:cNvCxnSpPr>
              <p:nvPr/>
            </p:nvCxnSpPr>
            <p:spPr bwMode="auto">
              <a:xfrm rot="5400000">
                <a:off x="2481641" y="5821137"/>
                <a:ext cx="868350"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grpSp>
      <p:sp>
        <p:nvSpPr>
          <p:cNvPr id="103" name="Rectangle 102"/>
          <p:cNvSpPr/>
          <p:nvPr/>
        </p:nvSpPr>
        <p:spPr>
          <a:xfrm>
            <a:off x="485775" y="5445125"/>
            <a:ext cx="6246813" cy="1385888"/>
          </a:xfrm>
          <a:prstGeom prst="rect">
            <a:avLst/>
          </a:prstGeom>
        </p:spPr>
        <p:txBody>
          <a:bodyPr>
            <a:spAutoFit/>
          </a:bodyPr>
          <a:lstStyle/>
          <a:p>
            <a:pPr algn="l">
              <a:defRPr/>
            </a:pPr>
            <a:r>
              <a:rPr lang="en-US" dirty="0">
                <a:effectLst>
                  <a:outerShdw blurRad="38100" dist="38100" dir="2700000" algn="tl">
                    <a:srgbClr val="000000"/>
                  </a:outerShdw>
                </a:effectLst>
              </a:rPr>
              <a:t>And this completes the solution with </a:t>
            </a:r>
            <a:r>
              <a:rPr lang="en-CA" dirty="0"/>
              <a:t/>
            </a:r>
            <a:br>
              <a:rPr lang="en-CA" dirty="0"/>
            </a:br>
            <a:r>
              <a:rPr lang="en-CA" dirty="0"/>
              <a:t>the combined string on the top</a:t>
            </a:r>
          </a:p>
          <a:p>
            <a:pPr algn="l">
              <a:defRPr/>
            </a:pPr>
            <a:r>
              <a:rPr lang="en-CA" dirty="0"/>
              <a:t>being the same as that on the bottom.</a:t>
            </a:r>
          </a:p>
        </p:txBody>
      </p:sp>
      <p:sp>
        <p:nvSpPr>
          <p:cNvPr id="30" name="Text Box 43"/>
          <p:cNvSpPr txBox="1">
            <a:spLocks noChangeArrowheads="1"/>
          </p:cNvSpPr>
          <p:nvPr/>
        </p:nvSpPr>
        <p:spPr bwMode="auto">
          <a:xfrm>
            <a:off x="306388" y="765175"/>
            <a:ext cx="8686800" cy="954088"/>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To this we can add a last domino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to complete the 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additive="base">
                                        <p:cTn id="25" dur="500" fill="hold"/>
                                        <p:tgtEl>
                                          <p:spTgt spid="103"/>
                                        </p:tgtEl>
                                        <p:attrNameLst>
                                          <p:attrName>ppt_x</p:attrName>
                                        </p:attrNameLst>
                                      </p:cBhvr>
                                      <p:tavLst>
                                        <p:tav tm="0">
                                          <p:val>
                                            <p:strVal val="#ppt_x"/>
                                          </p:val>
                                        </p:tav>
                                        <p:tav tm="100000">
                                          <p:val>
                                            <p:strVal val="#ppt_x"/>
                                          </p:val>
                                        </p:tav>
                                      </p:tavLst>
                                    </p:anim>
                                    <p:anim calcmode="lin" valueType="num">
                                      <p:cBhvr additive="base">
                                        <p:cTn id="2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3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81923" name="Group 101"/>
          <p:cNvGrpSpPr>
            <a:grpSpLocks/>
          </p:cNvGrpSpPr>
          <p:nvPr/>
        </p:nvGrpSpPr>
        <p:grpSpPr bwMode="auto">
          <a:xfrm>
            <a:off x="798513" y="4437063"/>
            <a:ext cx="3773487" cy="1020762"/>
            <a:chOff x="797912" y="5283205"/>
            <a:chExt cx="3774088" cy="1020795"/>
          </a:xfrm>
        </p:grpSpPr>
        <p:sp>
          <p:nvSpPr>
            <p:cNvPr id="76" name="Text Box 43"/>
            <p:cNvSpPr txBox="1">
              <a:spLocks noChangeArrowheads="1"/>
            </p:cNvSpPr>
            <p:nvPr/>
          </p:nvSpPr>
          <p:spPr bwMode="auto">
            <a:xfrm>
              <a:off x="821728" y="5283205"/>
              <a:ext cx="3750272" cy="523892"/>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sym typeface="Wingdings" pitchFamily="2" charset="2"/>
                </a:rPr>
                <a:t>accept</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sp>
          <p:nvSpPr>
            <p:cNvPr id="77" name="Text Box 43"/>
            <p:cNvSpPr txBox="1">
              <a:spLocks noChangeArrowheads="1"/>
            </p:cNvSpPr>
            <p:nvPr/>
          </p:nvSpPr>
          <p:spPr bwMode="auto">
            <a:xfrm>
              <a:off x="797912" y="5780108"/>
              <a:ext cx="3512109" cy="523892"/>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0</a:t>
              </a:r>
              <a:r>
                <a:rPr lang="en-US" dirty="0" err="1">
                  <a:solidFill>
                    <a:srgbClr val="FF00FF"/>
                  </a:solidFill>
                  <a:effectLst>
                    <a:outerShdw blurRad="38100" dist="38100" dir="2700000" algn="tl">
                      <a:srgbClr val="000000"/>
                    </a:outerShdw>
                  </a:effectLst>
                </a:rPr>
                <a:t>#</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accept</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t>
              </a:r>
              <a:endParaRPr lang="en-US" dirty="0">
                <a:solidFill>
                  <a:srgbClr val="FF00FF"/>
                </a:solidFill>
                <a:effectLst>
                  <a:outerShdw blurRad="38100" dist="38100" dir="2700000" algn="tl">
                    <a:srgbClr val="000000"/>
                  </a:outerShdw>
                </a:effectLst>
              </a:endParaRPr>
            </a:p>
          </p:txBody>
        </p:sp>
        <p:cxnSp>
          <p:nvCxnSpPr>
            <p:cNvPr id="81946" name="Straight Connector 77"/>
            <p:cNvCxnSpPr>
              <a:cxnSpLocks noChangeShapeType="1"/>
            </p:cNvCxnSpPr>
            <p:nvPr/>
          </p:nvCxnSpPr>
          <p:spPr bwMode="auto">
            <a:xfrm rot="16200000" flipH="1">
              <a:off x="1430689" y="5571749"/>
              <a:ext cx="378045"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1947" name="Straight Connector 79"/>
            <p:cNvCxnSpPr>
              <a:cxnSpLocks noChangeShapeType="1"/>
            </p:cNvCxnSpPr>
            <p:nvPr/>
          </p:nvCxnSpPr>
          <p:spPr bwMode="auto">
            <a:xfrm rot="16200000" flipH="1">
              <a:off x="1644539" y="5539978"/>
              <a:ext cx="331438" cy="8467"/>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1948" name="Straight Connector 80"/>
            <p:cNvCxnSpPr>
              <a:cxnSpLocks noChangeShapeType="1"/>
            </p:cNvCxnSpPr>
            <p:nvPr/>
          </p:nvCxnSpPr>
          <p:spPr bwMode="auto">
            <a:xfrm>
              <a:off x="1624803" y="5781939"/>
              <a:ext cx="935170" cy="7733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1949" name="Straight Connector 82"/>
            <p:cNvCxnSpPr>
              <a:cxnSpLocks noChangeShapeType="1"/>
            </p:cNvCxnSpPr>
            <p:nvPr/>
          </p:nvCxnSpPr>
          <p:spPr bwMode="auto">
            <a:xfrm rot="5400000">
              <a:off x="2529728" y="6054604"/>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1950" name="Straight Connector 83"/>
            <p:cNvCxnSpPr>
              <a:cxnSpLocks noChangeShapeType="1"/>
            </p:cNvCxnSpPr>
            <p:nvPr/>
          </p:nvCxnSpPr>
          <p:spPr bwMode="auto">
            <a:xfrm>
              <a:off x="1811071" y="5709931"/>
              <a:ext cx="930980" cy="132349"/>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1951" name="Straight Connector 84"/>
            <p:cNvCxnSpPr>
              <a:cxnSpLocks noChangeShapeType="1"/>
            </p:cNvCxnSpPr>
            <p:nvPr/>
          </p:nvCxnSpPr>
          <p:spPr bwMode="auto">
            <a:xfrm rot="5400000">
              <a:off x="2347649" y="6071593"/>
              <a:ext cx="424647"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cxnSp>
          <p:nvCxnSpPr>
            <p:cNvPr id="81952" name="Straight Connector 99"/>
            <p:cNvCxnSpPr>
              <a:cxnSpLocks noChangeShapeType="1"/>
            </p:cNvCxnSpPr>
            <p:nvPr/>
          </p:nvCxnSpPr>
          <p:spPr bwMode="auto">
            <a:xfrm rot="5400000">
              <a:off x="2481641" y="5821137"/>
              <a:ext cx="868350" cy="0"/>
            </a:xfrm>
            <a:prstGeom prst="line">
              <a:avLst/>
            </a:prstGeom>
            <a:noFill/>
            <a:ln w="12700" cap="sq" algn="ctr">
              <a:solidFill>
                <a:srgbClr val="66FF33"/>
              </a:solidFill>
              <a:round/>
              <a:headEnd type="none" w="sm" len="sm"/>
              <a:tailEnd type="none" w="sm" len="sm"/>
            </a:ln>
            <a:extLst>
              <a:ext uri="{909E8E84-426E-40DD-AFC4-6F175D3DCCD1}">
                <a14:hiddenFill xmlns:a14="http://schemas.microsoft.com/office/drawing/2010/main">
                  <a:noFill/>
                </a14:hiddenFill>
              </a:ext>
            </a:extLst>
          </p:spPr>
        </p:cxnSp>
      </p:grpSp>
      <p:sp>
        <p:nvSpPr>
          <p:cNvPr id="103" name="Rectangle 102"/>
          <p:cNvSpPr/>
          <p:nvPr/>
        </p:nvSpPr>
        <p:spPr>
          <a:xfrm>
            <a:off x="485775" y="5445125"/>
            <a:ext cx="6246813" cy="954088"/>
          </a:xfrm>
          <a:prstGeom prst="rect">
            <a:avLst/>
          </a:prstGeom>
        </p:spPr>
        <p:txBody>
          <a:bodyPr>
            <a:spAutoFit/>
          </a:bodyPr>
          <a:lstStyle/>
          <a:p>
            <a:pPr algn="l">
              <a:defRPr/>
            </a:pPr>
            <a:r>
              <a:rPr lang="en-US" dirty="0">
                <a:effectLst>
                  <a:outerShdw blurRad="38100" dist="38100" dir="2700000" algn="tl">
                    <a:srgbClr val="000000"/>
                  </a:outerShdw>
                </a:effectLst>
              </a:rPr>
              <a:t>Of course such a solution is impossible,</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if TM M does not halt and accept input I</a:t>
            </a:r>
            <a:r>
              <a:rPr lang="en-CA" dirty="0"/>
              <a:t>.</a:t>
            </a:r>
          </a:p>
        </p:txBody>
      </p:sp>
      <p:grpSp>
        <p:nvGrpSpPr>
          <p:cNvPr id="3"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81938"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0-#ppt_w/2"/>
                                          </p:val>
                                        </p:tav>
                                        <p:tav tm="100000">
                                          <p:val>
                                            <p:strVal val="#ppt_x"/>
                                          </p:val>
                                        </p:tav>
                                      </p:tavLst>
                                    </p:anim>
                                    <p:anim calcmode="lin" valueType="num">
                                      <p:cBhvr additive="base">
                                        <p:cTn id="12"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sp>
        <p:nvSpPr>
          <p:cNvPr id="9219" name="Rectangle 3"/>
          <p:cNvSpPr>
            <a:spLocks noChangeArrowheads="1"/>
          </p:cNvSpPr>
          <p:nvPr/>
        </p:nvSpPr>
        <p:spPr bwMode="auto">
          <a:xfrm>
            <a:off x="2895600" y="500063"/>
            <a:ext cx="3492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i="1">
                <a:solidFill>
                  <a:srgbClr val="FFC000"/>
                </a:solidFill>
              </a:rPr>
              <a:t>P</a:t>
            </a:r>
            <a:r>
              <a:rPr lang="en-US" altLang="en-US" sz="3200" i="1" baseline="-25000">
                <a:solidFill>
                  <a:srgbClr val="FFC000"/>
                </a:solidFill>
              </a:rPr>
              <a:t>easier</a:t>
            </a:r>
            <a:r>
              <a:rPr lang="en-US" altLang="en-US" sz="3200">
                <a:solidFill>
                  <a:srgbClr val="FFC000"/>
                </a:solidFill>
              </a:rPr>
              <a:t> </a:t>
            </a:r>
            <a:r>
              <a:rPr lang="en-US" altLang="en-US" sz="3200">
                <a:solidFill>
                  <a:srgbClr val="00FFCC"/>
                </a:solidFill>
              </a:rPr>
              <a:t>≤</a:t>
            </a:r>
            <a:r>
              <a:rPr lang="en-CA" altLang="en-US" sz="3200" baseline="-25000">
                <a:solidFill>
                  <a:srgbClr val="00FFCC"/>
                </a:solidFill>
              </a:rPr>
              <a:t>comp</a:t>
            </a:r>
            <a:r>
              <a:rPr lang="en-CA" altLang="en-US" sz="3200">
                <a:solidFill>
                  <a:srgbClr val="00FFCC"/>
                </a:solidFill>
              </a:rPr>
              <a:t> </a:t>
            </a:r>
            <a:r>
              <a:rPr lang="en-US" altLang="en-US" sz="3200" i="1">
                <a:solidFill>
                  <a:srgbClr val="FFC000"/>
                </a:solidFill>
              </a:rPr>
              <a:t>P</a:t>
            </a:r>
            <a:r>
              <a:rPr lang="en-US" altLang="en-US" sz="3200" i="1" baseline="-25000">
                <a:solidFill>
                  <a:srgbClr val="FFC000"/>
                </a:solidFill>
              </a:rPr>
              <a:t>harder</a:t>
            </a:r>
            <a:endParaRPr lang="en-US" altLang="en-US" sz="3200" i="1">
              <a:solidFill>
                <a:srgbClr val="FFC000"/>
              </a:solidFill>
            </a:endParaRPr>
          </a:p>
        </p:txBody>
      </p:sp>
      <p:grpSp>
        <p:nvGrpSpPr>
          <p:cNvPr id="9220" name="Group 1"/>
          <p:cNvGrpSpPr>
            <a:grpSpLocks/>
          </p:cNvGrpSpPr>
          <p:nvPr/>
        </p:nvGrpSpPr>
        <p:grpSpPr bwMode="auto">
          <a:xfrm>
            <a:off x="6175375" y="333375"/>
            <a:ext cx="2357438" cy="2735263"/>
            <a:chOff x="1192368" y="3789040"/>
            <a:chExt cx="2357281" cy="2736304"/>
          </a:xfrm>
        </p:grpSpPr>
        <p:sp>
          <p:nvSpPr>
            <p:cNvPr id="9245" name="Rectangle 19"/>
            <p:cNvSpPr>
              <a:spLocks noChangeArrowheads="1"/>
            </p:cNvSpPr>
            <p:nvPr/>
          </p:nvSpPr>
          <p:spPr bwMode="auto">
            <a:xfrm>
              <a:off x="1192368" y="3789040"/>
              <a:ext cx="1208008"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harder</a:t>
              </a:r>
              <a:endParaRPr lang="en-US" altLang="en-US" sz="2400" i="1" baseline="30000">
                <a:solidFill>
                  <a:srgbClr val="FFC000"/>
                </a:solidFill>
                <a:sym typeface="Wingdings" pitchFamily="2" charset="2"/>
              </a:endParaRPr>
            </a:p>
          </p:txBody>
        </p:sp>
        <p:sp>
          <p:nvSpPr>
            <p:cNvPr id="9246"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9247" name="Oval 40"/>
            <p:cNvSpPr>
              <a:spLocks noChangeArrowheads="1"/>
            </p:cNvSpPr>
            <p:nvPr/>
          </p:nvSpPr>
          <p:spPr bwMode="auto">
            <a:xfrm>
              <a:off x="1814627" y="4668850"/>
              <a:ext cx="1433418"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9248" name="Rectangle 19"/>
            <p:cNvSpPr>
              <a:spLocks noChangeArrowheads="1"/>
            </p:cNvSpPr>
            <p:nvPr/>
          </p:nvSpPr>
          <p:spPr bwMode="auto">
            <a:xfrm>
              <a:off x="1979716" y="5075404"/>
              <a:ext cx="1309601" cy="37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harder </a:t>
              </a:r>
              <a:r>
                <a:rPr lang="en-US" altLang="en-US" sz="1800" i="1" baseline="-25000">
                  <a:solidFill>
                    <a:srgbClr val="FFC000"/>
                  </a:solidFill>
                  <a:sym typeface="Wingdings" pitchFamily="2" charset="2"/>
                </a:rPr>
                <a:t>yes</a:t>
              </a:r>
            </a:p>
          </p:txBody>
        </p:sp>
        <p:sp>
          <p:nvSpPr>
            <p:cNvPr id="9249" name="Rectangle 43"/>
            <p:cNvSpPr>
              <a:spLocks noChangeArrowheads="1"/>
            </p:cNvSpPr>
            <p:nvPr/>
          </p:nvSpPr>
          <p:spPr bwMode="auto">
            <a:xfrm>
              <a:off x="1547944" y="4263884"/>
              <a:ext cx="1019107"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harder</a:t>
              </a:r>
              <a:endParaRPr lang="en-CA" altLang="en-US" sz="2400"/>
            </a:p>
          </p:txBody>
        </p:sp>
        <p:sp>
          <p:nvSpPr>
            <p:cNvPr id="9250" name="Rectangle 19"/>
            <p:cNvSpPr>
              <a:spLocks noChangeArrowheads="1"/>
            </p:cNvSpPr>
            <p:nvPr/>
          </p:nvSpPr>
          <p:spPr bwMode="auto">
            <a:xfrm>
              <a:off x="1940031" y="6071146"/>
              <a:ext cx="1309600"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harder </a:t>
              </a:r>
              <a:r>
                <a:rPr lang="en-US" altLang="en-US" sz="1800" i="1" baseline="-25000">
                  <a:solidFill>
                    <a:srgbClr val="FFC000"/>
                  </a:solidFill>
                  <a:sym typeface="Wingdings" pitchFamily="2" charset="2"/>
                </a:rPr>
                <a:t>no</a:t>
              </a:r>
            </a:p>
          </p:txBody>
        </p:sp>
      </p:grpSp>
      <p:grpSp>
        <p:nvGrpSpPr>
          <p:cNvPr id="9221" name="Group 46"/>
          <p:cNvGrpSpPr>
            <a:grpSpLocks/>
          </p:cNvGrpSpPr>
          <p:nvPr/>
        </p:nvGrpSpPr>
        <p:grpSpPr bwMode="auto">
          <a:xfrm>
            <a:off x="468313" y="188913"/>
            <a:ext cx="2355850" cy="2735262"/>
            <a:chOff x="1192368" y="3789040"/>
            <a:chExt cx="2357281" cy="2736304"/>
          </a:xfrm>
        </p:grpSpPr>
        <p:sp>
          <p:nvSpPr>
            <p:cNvPr id="9239" name="Rectangle 19"/>
            <p:cNvSpPr>
              <a:spLocks noChangeArrowheads="1"/>
            </p:cNvSpPr>
            <p:nvPr/>
          </p:nvSpPr>
          <p:spPr bwMode="auto">
            <a:xfrm>
              <a:off x="1192368" y="3789040"/>
              <a:ext cx="1159579"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easier</a:t>
              </a:r>
              <a:endParaRPr lang="en-US" altLang="en-US" sz="2400" i="1" baseline="30000">
                <a:solidFill>
                  <a:srgbClr val="FFC000"/>
                </a:solidFill>
                <a:sym typeface="Wingdings" pitchFamily="2" charset="2"/>
              </a:endParaRPr>
            </a:p>
          </p:txBody>
        </p:sp>
        <p:sp>
          <p:nvSpPr>
            <p:cNvPr id="9240"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9241" name="Oval 49"/>
            <p:cNvSpPr>
              <a:spLocks noChangeArrowheads="1"/>
            </p:cNvSpPr>
            <p:nvPr/>
          </p:nvSpPr>
          <p:spPr bwMode="auto">
            <a:xfrm>
              <a:off x="1813457" y="4668850"/>
              <a:ext cx="1434384"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9242" name="Rectangle 19"/>
            <p:cNvSpPr>
              <a:spLocks noChangeArrowheads="1"/>
            </p:cNvSpPr>
            <p:nvPr/>
          </p:nvSpPr>
          <p:spPr bwMode="auto">
            <a:xfrm>
              <a:off x="1980246" y="5075405"/>
              <a:ext cx="1310483"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easier</a:t>
              </a:r>
              <a:r>
                <a:rPr lang="en-US" altLang="en-US" sz="1800" i="1" baseline="-25000">
                  <a:solidFill>
                    <a:srgbClr val="FFC000"/>
                  </a:solidFill>
                </a:rPr>
                <a:t> </a:t>
              </a:r>
              <a:r>
                <a:rPr lang="en-US" altLang="en-US" sz="1800" i="1" baseline="-25000">
                  <a:solidFill>
                    <a:srgbClr val="FFC000"/>
                  </a:solidFill>
                  <a:sym typeface="Wingdings" pitchFamily="2" charset="2"/>
                </a:rPr>
                <a:t>yes</a:t>
              </a:r>
            </a:p>
          </p:txBody>
        </p:sp>
        <p:sp>
          <p:nvSpPr>
            <p:cNvPr id="9243" name="Rectangle 51"/>
            <p:cNvSpPr>
              <a:spLocks noChangeArrowheads="1"/>
            </p:cNvSpPr>
            <p:nvPr/>
          </p:nvSpPr>
          <p:spPr bwMode="auto">
            <a:xfrm>
              <a:off x="1548184" y="4263883"/>
              <a:ext cx="1018205"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easier</a:t>
              </a:r>
              <a:endParaRPr lang="en-CA" altLang="en-US" sz="2400"/>
            </a:p>
          </p:txBody>
        </p:sp>
        <p:sp>
          <p:nvSpPr>
            <p:cNvPr id="9244" name="Rectangle 19"/>
            <p:cNvSpPr>
              <a:spLocks noChangeArrowheads="1"/>
            </p:cNvSpPr>
            <p:nvPr/>
          </p:nvSpPr>
          <p:spPr bwMode="auto">
            <a:xfrm>
              <a:off x="1938946" y="6071146"/>
              <a:ext cx="1310483"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easier</a:t>
              </a:r>
              <a:r>
                <a:rPr lang="en-US" altLang="en-US" sz="1800" i="1" baseline="-25000">
                  <a:solidFill>
                    <a:srgbClr val="FFC000"/>
                  </a:solidFill>
                </a:rPr>
                <a:t> </a:t>
              </a:r>
              <a:r>
                <a:rPr lang="en-US" altLang="en-US" sz="1800" i="1" baseline="-25000">
                  <a:solidFill>
                    <a:srgbClr val="FFC000"/>
                  </a:solidFill>
                  <a:sym typeface="Wingdings" pitchFamily="2" charset="2"/>
                </a:rPr>
                <a:t>no</a:t>
              </a:r>
            </a:p>
          </p:txBody>
        </p:sp>
      </p:grpSp>
      <p:grpSp>
        <p:nvGrpSpPr>
          <p:cNvPr id="9222" name="Group 5"/>
          <p:cNvGrpSpPr>
            <a:grpSpLocks/>
          </p:cNvGrpSpPr>
          <p:nvPr/>
        </p:nvGrpSpPr>
        <p:grpSpPr bwMode="auto">
          <a:xfrm>
            <a:off x="107950" y="4679950"/>
            <a:ext cx="1447800" cy="2133600"/>
            <a:chOff x="2013" y="2206"/>
            <a:chExt cx="679" cy="1010"/>
          </a:xfrm>
        </p:grpSpPr>
        <p:sp>
          <p:nvSpPr>
            <p:cNvPr id="9224"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5" name="Group 7"/>
            <p:cNvGrpSpPr>
              <a:grpSpLocks/>
            </p:cNvGrpSpPr>
            <p:nvPr/>
          </p:nvGrpSpPr>
          <p:grpSpPr bwMode="auto">
            <a:xfrm>
              <a:off x="2013" y="2206"/>
              <a:ext cx="339" cy="1010"/>
              <a:chOff x="240" y="2880"/>
              <a:chExt cx="339" cy="1010"/>
            </a:xfrm>
          </p:grpSpPr>
          <p:sp>
            <p:nvSpPr>
              <p:cNvPr id="9226"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7"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9234"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9235"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9236"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9237"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9238"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sp>
        <p:nvSpPr>
          <p:cNvPr id="70" name="AutoShape 38"/>
          <p:cNvSpPr>
            <a:spLocks noChangeArrowheads="1"/>
          </p:cNvSpPr>
          <p:nvPr/>
        </p:nvSpPr>
        <p:spPr bwMode="auto">
          <a:xfrm>
            <a:off x="1254125" y="3498850"/>
            <a:ext cx="7818438" cy="2954338"/>
          </a:xfrm>
          <a:prstGeom prst="wedgeRoundRectCallout">
            <a:avLst>
              <a:gd name="adj1" fmla="val -54046"/>
              <a:gd name="adj2" fmla="val 12523"/>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0" rIns="0"/>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r>
              <a:rPr lang="en-US" altLang="en-US" sz="2400">
                <a:latin typeface="Times New Roman" pitchFamily="18" charset="0"/>
                <a:cs typeface="Times New Roman" pitchFamily="18" charset="0"/>
              </a:rPr>
              <a:t>It is hard to prove problem is </a:t>
            </a:r>
            <a:r>
              <a:rPr lang="en-US" altLang="en-US" sz="2400" i="1">
                <a:solidFill>
                  <a:srgbClr val="FFC000"/>
                </a:solidFill>
                <a:latin typeface="Times New Roman" pitchFamily="18" charset="0"/>
                <a:cs typeface="Times New Roman" pitchFamily="18" charset="0"/>
              </a:rPr>
              <a:t>P</a:t>
            </a:r>
            <a:r>
              <a:rPr lang="en-US" altLang="en-US" sz="2400" i="1" baseline="-25000">
                <a:solidFill>
                  <a:srgbClr val="FFC000"/>
                </a:solidFill>
                <a:latin typeface="Times New Roman" pitchFamily="18" charset="0"/>
                <a:cs typeface="Times New Roman" pitchFamily="18" charset="0"/>
              </a:rPr>
              <a:t>harder</a:t>
            </a:r>
            <a:r>
              <a:rPr lang="en-US" altLang="en-US" sz="2400">
                <a:solidFill>
                  <a:srgbClr val="00FFCC"/>
                </a:solidFill>
                <a:latin typeface="Times New Roman" pitchFamily="18" charset="0"/>
                <a:cs typeface="Times New Roman" pitchFamily="18" charset="0"/>
              </a:rPr>
              <a:t> </a:t>
            </a:r>
            <a:r>
              <a:rPr lang="en-US" altLang="en-US" sz="2400">
                <a:latin typeface="Times New Roman" pitchFamily="18" charset="0"/>
                <a:cs typeface="Times New Roman" pitchFamily="18" charset="0"/>
              </a:rPr>
              <a:t>hard.</a:t>
            </a:r>
          </a:p>
          <a:p>
            <a:r>
              <a:rPr lang="en-US" altLang="en-US" sz="2400">
                <a:latin typeface="Times New Roman" pitchFamily="18" charset="0"/>
                <a:cs typeface="Times New Roman" pitchFamily="18" charset="0"/>
              </a:rPr>
              <a:t>It is easier to prove </a:t>
            </a:r>
            <a:r>
              <a:rPr lang="en-US" altLang="en-US" sz="2400" i="1">
                <a:solidFill>
                  <a:schemeClr val="accent2"/>
                </a:solidFill>
                <a:latin typeface="Times New Roman" pitchFamily="18" charset="0"/>
                <a:cs typeface="Times New Roman" pitchFamily="18" charset="0"/>
              </a:rPr>
              <a:t>P</a:t>
            </a:r>
            <a:r>
              <a:rPr lang="en-US" altLang="en-US" sz="2400" i="1" baseline="-25000">
                <a:solidFill>
                  <a:schemeClr val="accent2"/>
                </a:solidFill>
                <a:latin typeface="Times New Roman" pitchFamily="18" charset="0"/>
                <a:cs typeface="Times New Roman" pitchFamily="18" charset="0"/>
              </a:rPr>
              <a:t>easier</a:t>
            </a:r>
            <a:r>
              <a:rPr lang="en-US" altLang="en-US" sz="2400">
                <a:solidFill>
                  <a:srgbClr val="00FFCC"/>
                </a:solidFill>
                <a:latin typeface="Times New Roman" pitchFamily="18" charset="0"/>
                <a:cs typeface="Times New Roman" pitchFamily="18" charset="0"/>
              </a:rPr>
              <a:t> </a:t>
            </a:r>
            <a:r>
              <a:rPr lang="en-US" altLang="en-US" sz="2400">
                <a:latin typeface="Times New Roman" pitchFamily="18" charset="0"/>
                <a:cs typeface="Times New Roman" pitchFamily="18" charset="0"/>
              </a:rPr>
              <a:t>is easy.</a:t>
            </a:r>
          </a:p>
          <a:p>
            <a:pPr lvl="1"/>
            <a:r>
              <a:rPr lang="en-US" altLang="en-US" sz="2400">
                <a:latin typeface="Times New Roman" pitchFamily="18" charset="0"/>
                <a:cs typeface="Times New Roman" pitchFamily="18" charset="0"/>
              </a:rPr>
              <a:t>by design an algorithm </a:t>
            </a:r>
            <a:r>
              <a:rPr lang="en-US" altLang="en-US" sz="2400" i="1">
                <a:solidFill>
                  <a:schemeClr val="accent2"/>
                </a:solidFill>
                <a:latin typeface="Times New Roman" pitchFamily="18" charset="0"/>
                <a:cs typeface="Times New Roman" pitchFamily="18" charset="0"/>
              </a:rPr>
              <a:t>Alg</a:t>
            </a:r>
            <a:r>
              <a:rPr lang="en-US" altLang="en-US" sz="2400" i="1" baseline="-25000">
                <a:solidFill>
                  <a:schemeClr val="accent2"/>
                </a:solidFill>
                <a:latin typeface="Times New Roman" pitchFamily="18" charset="0"/>
                <a:cs typeface="Times New Roman" pitchFamily="18" charset="0"/>
              </a:rPr>
              <a:t>easier </a:t>
            </a:r>
            <a:r>
              <a:rPr lang="en-US" altLang="en-US" sz="2400">
                <a:latin typeface="Times New Roman" pitchFamily="18" charset="0"/>
                <a:cs typeface="Times New Roman" pitchFamily="18" charset="0"/>
              </a:rPr>
              <a:t>for it.</a:t>
            </a:r>
          </a:p>
          <a:p>
            <a:r>
              <a:rPr lang="en-US" altLang="en-US" sz="2400">
                <a:latin typeface="Times New Roman" pitchFamily="18" charset="0"/>
                <a:cs typeface="Times New Roman" pitchFamily="18" charset="0"/>
              </a:rPr>
              <a:t>But you only need to prove </a:t>
            </a:r>
            <a:r>
              <a:rPr lang="en-US" altLang="en-US" sz="2400" i="1">
                <a:solidFill>
                  <a:schemeClr val="accent2"/>
                </a:solidFill>
                <a:latin typeface="Times New Roman" pitchFamily="18" charset="0"/>
                <a:cs typeface="Times New Roman" pitchFamily="18" charset="0"/>
              </a:rPr>
              <a:t>P</a:t>
            </a:r>
            <a:r>
              <a:rPr lang="en-US" altLang="en-US" sz="2400" i="1" baseline="-25000">
                <a:solidFill>
                  <a:schemeClr val="accent2"/>
                </a:solidFill>
                <a:latin typeface="Times New Roman" pitchFamily="18" charset="0"/>
                <a:cs typeface="Times New Roman" pitchFamily="18" charset="0"/>
              </a:rPr>
              <a:t>easier</a:t>
            </a:r>
            <a:r>
              <a:rPr lang="en-US" altLang="en-US" sz="2400" i="1">
                <a:solidFill>
                  <a:schemeClr val="accent2"/>
                </a:solidFill>
                <a:latin typeface="Times New Roman" pitchFamily="18" charset="0"/>
                <a:cs typeface="Times New Roman" pitchFamily="18" charset="0"/>
              </a:rPr>
              <a:t> </a:t>
            </a:r>
            <a:r>
              <a:rPr lang="en-US" altLang="en-US" sz="2400">
                <a:latin typeface="Times New Roman" pitchFamily="18" charset="0"/>
                <a:cs typeface="Times New Roman" pitchFamily="18" charset="0"/>
              </a:rPr>
              <a:t>is at least as easy as </a:t>
            </a:r>
            <a:r>
              <a:rPr lang="en-US" altLang="en-US" sz="2400" i="1">
                <a:solidFill>
                  <a:schemeClr val="accent2"/>
                </a:solidFill>
                <a:latin typeface="Times New Roman" pitchFamily="18" charset="0"/>
                <a:cs typeface="Times New Roman" pitchFamily="18" charset="0"/>
              </a:rPr>
              <a:t>P</a:t>
            </a:r>
            <a:r>
              <a:rPr lang="en-US" altLang="en-US" sz="2400" i="1" baseline="-25000">
                <a:solidFill>
                  <a:schemeClr val="accent2"/>
                </a:solidFill>
                <a:latin typeface="Times New Roman" pitchFamily="18" charset="0"/>
                <a:cs typeface="Times New Roman" pitchFamily="18" charset="0"/>
              </a:rPr>
              <a:t>harder </a:t>
            </a:r>
            <a:r>
              <a:rPr lang="en-US" altLang="en-US" sz="2400" i="1">
                <a:solidFill>
                  <a:schemeClr val="accent2"/>
                </a:solidFill>
                <a:latin typeface="Times New Roman" pitchFamily="18" charset="0"/>
                <a:cs typeface="Times New Roman" pitchFamily="18" charset="0"/>
              </a:rPr>
              <a:t>.</a:t>
            </a:r>
          </a:p>
          <a:p>
            <a:pPr lvl="1"/>
            <a:r>
              <a:rPr lang="en-US" altLang="en-US" sz="2400">
                <a:latin typeface="Times New Roman" pitchFamily="18" charset="0"/>
                <a:cs typeface="Times New Roman" pitchFamily="18" charset="0"/>
              </a:rPr>
              <a:t>Pretend you have an algorithm </a:t>
            </a:r>
            <a:r>
              <a:rPr lang="en-US" altLang="en-US" sz="2400" i="1">
                <a:solidFill>
                  <a:schemeClr val="accent2"/>
                </a:solidFill>
                <a:latin typeface="Times New Roman" pitchFamily="18" charset="0"/>
                <a:cs typeface="Times New Roman" pitchFamily="18" charset="0"/>
              </a:rPr>
              <a:t>Alg</a:t>
            </a:r>
            <a:r>
              <a:rPr lang="en-US" altLang="en-US" sz="2400" i="1" baseline="-25000">
                <a:solidFill>
                  <a:schemeClr val="accent2"/>
                </a:solidFill>
                <a:latin typeface="Times New Roman" pitchFamily="18" charset="0"/>
                <a:cs typeface="Times New Roman" pitchFamily="18" charset="0"/>
              </a:rPr>
              <a:t>harder </a:t>
            </a:r>
            <a:r>
              <a:rPr lang="en-US" altLang="en-US" sz="2400" i="1">
                <a:solidFill>
                  <a:schemeClr val="accent2"/>
                </a:solidFill>
                <a:latin typeface="Times New Roman" pitchFamily="18" charset="0"/>
                <a:cs typeface="Times New Roman" pitchFamily="18" charset="0"/>
              </a:rPr>
              <a:t> </a:t>
            </a:r>
            <a:r>
              <a:rPr lang="en-US" altLang="en-US" sz="2400">
                <a:latin typeface="Times New Roman" pitchFamily="18" charset="0"/>
                <a:cs typeface="Times New Roman" pitchFamily="18" charset="0"/>
              </a:rPr>
              <a:t>for </a:t>
            </a:r>
            <a:r>
              <a:rPr lang="en-US" altLang="en-US" sz="2400" i="1">
                <a:solidFill>
                  <a:schemeClr val="accent2"/>
                </a:solidFill>
                <a:latin typeface="Times New Roman" pitchFamily="18" charset="0"/>
                <a:cs typeface="Times New Roman" pitchFamily="18" charset="0"/>
              </a:rPr>
              <a:t>P</a:t>
            </a:r>
            <a:r>
              <a:rPr lang="en-US" altLang="en-US" sz="2400" i="1" baseline="-25000">
                <a:solidFill>
                  <a:schemeClr val="accent2"/>
                </a:solidFill>
                <a:latin typeface="Times New Roman" pitchFamily="18" charset="0"/>
                <a:cs typeface="Times New Roman" pitchFamily="18" charset="0"/>
              </a:rPr>
              <a:t>harder</a:t>
            </a:r>
            <a:br>
              <a:rPr lang="en-US" altLang="en-US" sz="2400" i="1" baseline="-25000">
                <a:solidFill>
                  <a:schemeClr val="accent2"/>
                </a:solidFill>
                <a:latin typeface="Times New Roman" pitchFamily="18" charset="0"/>
                <a:cs typeface="Times New Roman" pitchFamily="18" charset="0"/>
              </a:rPr>
            </a:br>
            <a:r>
              <a:rPr lang="en-US" altLang="en-US" sz="2400">
                <a:latin typeface="Times New Roman" pitchFamily="18" charset="0"/>
                <a:cs typeface="Times New Roman" pitchFamily="18" charset="0"/>
              </a:rPr>
              <a:t>to use as a subroutine.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 calcmode="lin" valueType="num">
                                      <p:cBhvr additive="base">
                                        <p:cTn id="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
                                            <p:txEl>
                                              <p:pRg st="1" end="1"/>
                                            </p:txEl>
                                          </p:spTgt>
                                        </p:tgtEl>
                                        <p:attrNameLst>
                                          <p:attrName>style.visibility</p:attrName>
                                        </p:attrNameLst>
                                      </p:cBhvr>
                                      <p:to>
                                        <p:strVal val="visible"/>
                                      </p:to>
                                    </p:set>
                                    <p:anim calcmode="lin" valueType="num">
                                      <p:cBhvr additive="base">
                                        <p:cTn id="13" dur="500" fill="hold"/>
                                        <p:tgtEl>
                                          <p:spTgt spid="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0">
                                            <p:txEl>
                                              <p:pRg st="2" end="2"/>
                                            </p:txEl>
                                          </p:spTgt>
                                        </p:tgtEl>
                                        <p:attrNameLst>
                                          <p:attrName>style.visibility</p:attrName>
                                        </p:attrNameLst>
                                      </p:cBhvr>
                                      <p:to>
                                        <p:strVal val="visible"/>
                                      </p:to>
                                    </p:set>
                                    <p:anim calcmode="lin" valueType="num">
                                      <p:cBhvr additive="base">
                                        <p:cTn id="19"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0">
                                            <p:txEl>
                                              <p:pRg st="3" end="3"/>
                                            </p:txEl>
                                          </p:spTgt>
                                        </p:tgtEl>
                                        <p:attrNameLst>
                                          <p:attrName>style.visibility</p:attrName>
                                        </p:attrNameLst>
                                      </p:cBhvr>
                                      <p:to>
                                        <p:strVal val="visible"/>
                                      </p:to>
                                    </p:set>
                                    <p:anim calcmode="lin" valueType="num">
                                      <p:cBhvr additive="base">
                                        <p:cTn id="25" dur="500" fill="hold"/>
                                        <p:tgtEl>
                                          <p:spTgt spid="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0">
                                            <p:txEl>
                                              <p:pRg st="4" end="4"/>
                                            </p:txEl>
                                          </p:spTgt>
                                        </p:tgtEl>
                                        <p:attrNameLst>
                                          <p:attrName>style.visibility</p:attrName>
                                        </p:attrNameLst>
                                      </p:cBhvr>
                                      <p:to>
                                        <p:strVal val="visible"/>
                                      </p:to>
                                    </p:set>
                                    <p:anim calcmode="lin" valueType="num">
                                      <p:cBhvr additive="base">
                                        <p:cTn id="31"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522288"/>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The first domino in P is</a:t>
            </a: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82948"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82970"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grpSp>
        <p:nvGrpSpPr>
          <p:cNvPr id="3" name="Group 79"/>
          <p:cNvGrpSpPr>
            <a:grpSpLocks/>
          </p:cNvGrpSpPr>
          <p:nvPr/>
        </p:nvGrpSpPr>
        <p:grpSpPr bwMode="auto">
          <a:xfrm>
            <a:off x="1452563" y="2852738"/>
            <a:ext cx="2543175" cy="1314450"/>
            <a:chOff x="1452736" y="2907276"/>
            <a:chExt cx="2543200" cy="1313812"/>
          </a:xfrm>
        </p:grpSpPr>
        <p:sp>
          <p:nvSpPr>
            <p:cNvPr id="28" name="Text Box 43"/>
            <p:cNvSpPr txBox="1">
              <a:spLocks noChangeArrowheads="1"/>
            </p:cNvSpPr>
            <p:nvPr/>
          </p:nvSpPr>
          <p:spPr bwMode="auto">
            <a:xfrm>
              <a:off x="1452736" y="2907276"/>
              <a:ext cx="2543200" cy="831446"/>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 </a:t>
              </a:r>
            </a:p>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a:solidFill>
                    <a:srgbClr val="FF00FF"/>
                  </a:solidFill>
                  <a:effectLst>
                    <a:outerShdw blurRad="38100" dist="38100" dir="2700000" algn="tl">
                      <a:srgbClr val="000000"/>
                    </a:outerShdw>
                  </a:effectLst>
                </a:rPr>
                <a:t>#</a:t>
              </a:r>
            </a:p>
          </p:txBody>
        </p:sp>
        <p:grpSp>
          <p:nvGrpSpPr>
            <p:cNvPr id="82953" name="Group 51"/>
            <p:cNvGrpSpPr>
              <a:grpSpLocks/>
            </p:cNvGrpSpPr>
            <p:nvPr/>
          </p:nvGrpSpPr>
          <p:grpSpPr bwMode="auto">
            <a:xfrm>
              <a:off x="2356686" y="3687415"/>
              <a:ext cx="1044000" cy="533673"/>
              <a:chOff x="1187744" y="6063679"/>
              <a:chExt cx="1044000" cy="533673"/>
            </a:xfrm>
          </p:grpSpPr>
          <p:sp>
            <p:nvSpPr>
              <p:cNvPr id="82956" name="Left Brace 28"/>
              <p:cNvSpPr>
                <a:spLocks/>
              </p:cNvSpPr>
              <p:nvPr/>
            </p:nvSpPr>
            <p:spPr bwMode="auto">
              <a:xfrm rot="-5400000">
                <a:off x="1637736" y="5613687"/>
                <a:ext cx="144016" cy="1044000"/>
              </a:xfrm>
              <a:prstGeom prst="leftBrace">
                <a:avLst>
                  <a:gd name="adj1" fmla="val 8323"/>
                  <a:gd name="adj2" fmla="val 50000"/>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30" name="Rectangle 29"/>
              <p:cNvSpPr/>
              <p:nvPr/>
            </p:nvSpPr>
            <p:spPr>
              <a:xfrm>
                <a:off x="1585557" y="6135613"/>
                <a:ext cx="287340" cy="461739"/>
              </a:xfrm>
              <a:prstGeom prst="rect">
                <a:avLst/>
              </a:prstGeom>
            </p:spPr>
            <p:txBody>
              <a:bodyPr wrap="none">
                <a:spAutoFit/>
              </a:bodyPr>
              <a:lstStyle/>
              <a:p>
                <a:pPr algn="l">
                  <a:defRPr/>
                </a:pPr>
                <a:r>
                  <a:rPr lang="en-US" sz="2400" dirty="0">
                    <a:effectLst>
                      <a:outerShdw blurRad="38100" dist="38100" dir="2700000" algn="tl">
                        <a:srgbClr val="000000"/>
                      </a:outerShdw>
                    </a:effectLst>
                  </a:rPr>
                  <a:t>I</a:t>
                </a:r>
                <a:endParaRPr lang="en-CA" sz="2400" dirty="0"/>
              </a:p>
            </p:txBody>
          </p:sp>
        </p:grpSp>
        <p:cxnSp>
          <p:nvCxnSpPr>
            <p:cNvPr id="82954" name="Straight Connector 66"/>
            <p:cNvCxnSpPr>
              <a:cxnSpLocks noChangeShapeType="1"/>
            </p:cNvCxnSpPr>
            <p:nvPr/>
          </p:nvCxnSpPr>
          <p:spPr bwMode="auto">
            <a:xfrm>
              <a:off x="1750737" y="3335842"/>
              <a:ext cx="1813151" cy="1466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2955" name="Double Bracket 71"/>
            <p:cNvSpPr>
              <a:spLocks noChangeArrowheads="1"/>
            </p:cNvSpPr>
            <p:nvPr/>
          </p:nvSpPr>
          <p:spPr bwMode="auto">
            <a:xfrm>
              <a:off x="1677144" y="2990502"/>
              <a:ext cx="2030760" cy="720000"/>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81" name="Text Box 43"/>
          <p:cNvSpPr txBox="1">
            <a:spLocks noChangeArrowheads="1"/>
          </p:cNvSpPr>
          <p:nvPr/>
        </p:nvSpPr>
        <p:spPr bwMode="auto">
          <a:xfrm>
            <a:off x="323850" y="4130675"/>
            <a:ext cx="8686800" cy="954088"/>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Lets temporarily assume that the domino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solution must start with this domino.</a:t>
            </a:r>
          </a:p>
        </p:txBody>
      </p:sp>
      <p:sp>
        <p:nvSpPr>
          <p:cNvPr id="82" name="Text Box 43"/>
          <p:cNvSpPr txBox="1">
            <a:spLocks noChangeArrowheads="1"/>
          </p:cNvSpPr>
          <p:nvPr/>
        </p:nvSpPr>
        <p:spPr bwMode="auto">
          <a:xfrm>
            <a:off x="306388" y="5067300"/>
            <a:ext cx="8686800" cy="954088"/>
          </a:xfrm>
          <a:prstGeom prst="rect">
            <a:avLst/>
          </a:prstGeom>
          <a:noFill/>
          <a:ln w="38100" cap="sq">
            <a:noFill/>
            <a:miter lim="800000"/>
            <a:headEnd/>
            <a:tailEnd/>
          </a:ln>
          <a:effectLst/>
        </p:spPr>
        <p:txBody>
          <a:bodyPr lIns="274320" rIns="274320">
            <a:spAutoFit/>
          </a:bodyPr>
          <a:lstStyle/>
          <a:p>
            <a:pPr algn="l">
              <a:buFontTx/>
              <a:buChar char="•"/>
              <a:defRPr/>
            </a:pPr>
            <a:r>
              <a:rPr lang="en-CA" dirty="0">
                <a:effectLst>
                  <a:outerShdw blurRad="38100" dist="38100" dir="2700000" algn="tl">
                    <a:srgbClr val="000000"/>
                  </a:outerShdw>
                </a:effectLst>
              </a:rPr>
              <a:t>We now need to consider the problem with this restriction removed.</a:t>
            </a:r>
            <a:endParaRPr lang="en-US"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
                                            <p:txEl>
                                              <p:pRg st="0" end="0"/>
                                            </p:txEl>
                                          </p:spTgt>
                                        </p:tgtEl>
                                        <p:attrNameLst>
                                          <p:attrName>style.visibility</p:attrName>
                                        </p:attrNameLst>
                                      </p:cBhvr>
                                      <p:to>
                                        <p:strVal val="visible"/>
                                      </p:to>
                                    </p:set>
                                    <p:anim calcmode="lin" valueType="num">
                                      <p:cBhvr additive="base">
                                        <p:cTn id="15"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2">
                                            <p:txEl>
                                              <p:pRg st="0" end="0"/>
                                            </p:txEl>
                                          </p:spTgt>
                                        </p:tgtEl>
                                        <p:attrNameLst>
                                          <p:attrName>style.visibility</p:attrName>
                                        </p:attrNameLst>
                                      </p:cBhvr>
                                      <p:to>
                                        <p:strVal val="visible"/>
                                      </p:to>
                                    </p:set>
                                    <p:anim calcmode="lin" valueType="num">
                                      <p:cBhvr additive="base">
                                        <p:cTn id="21"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2" name="Group 167"/>
          <p:cNvGrpSpPr>
            <a:grpSpLocks/>
          </p:cNvGrpSpPr>
          <p:nvPr/>
        </p:nvGrpSpPr>
        <p:grpSpPr bwMode="auto">
          <a:xfrm>
            <a:off x="304800" y="628650"/>
            <a:ext cx="6888163" cy="2486025"/>
            <a:chOff x="304800" y="627994"/>
            <a:chExt cx="6888225" cy="2487132"/>
          </a:xfrm>
        </p:grpSpPr>
        <p:sp>
          <p:nvSpPr>
            <p:cNvPr id="88" name="Rectangle 87"/>
            <p:cNvSpPr/>
            <p:nvPr/>
          </p:nvSpPr>
          <p:spPr bwMode="auto">
            <a:xfrm>
              <a:off x="304800" y="627994"/>
              <a:ext cx="4668880" cy="522521"/>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a:rPr>
                <a:t>Consider these dominoes</a:t>
              </a:r>
              <a:endParaRPr lang="en-US" dirty="0">
                <a:effectLst>
                  <a:outerShdw blurRad="38100" dist="38100" dir="2700000" algn="tl">
                    <a:srgbClr val="000000"/>
                  </a:outerShdw>
                </a:effectLst>
                <a:sym typeface="Wingdings" pitchFamily="2" charset="2"/>
              </a:endParaRPr>
            </a:p>
          </p:txBody>
        </p:sp>
        <p:grpSp>
          <p:nvGrpSpPr>
            <p:cNvPr id="83978" name="Group 36"/>
            <p:cNvGrpSpPr>
              <a:grpSpLocks/>
            </p:cNvGrpSpPr>
            <p:nvPr/>
          </p:nvGrpSpPr>
          <p:grpSpPr bwMode="auto">
            <a:xfrm>
              <a:off x="2817655" y="2161019"/>
              <a:ext cx="543989" cy="954107"/>
              <a:chOff x="2771800" y="3122965"/>
              <a:chExt cx="522900" cy="954107"/>
            </a:xfrm>
          </p:grpSpPr>
          <p:sp>
            <p:nvSpPr>
              <p:cNvPr id="123" name="Rectangle 122"/>
              <p:cNvSpPr/>
              <p:nvPr/>
            </p:nvSpPr>
            <p:spPr>
              <a:xfrm>
                <a:off x="2858954" y="3122560"/>
                <a:ext cx="349448" cy="954512"/>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a:t>
                </a:r>
              </a:p>
              <a:p>
                <a:pPr>
                  <a:defRPr/>
                </a:pP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84030" name="Straight Connector 12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31" name="Double Bracket 12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83979" name="Group 36"/>
            <p:cNvGrpSpPr>
              <a:grpSpLocks/>
            </p:cNvGrpSpPr>
            <p:nvPr/>
          </p:nvGrpSpPr>
          <p:grpSpPr bwMode="auto">
            <a:xfrm>
              <a:off x="5759865" y="2106227"/>
              <a:ext cx="1332415" cy="954107"/>
              <a:chOff x="2758745" y="3122965"/>
              <a:chExt cx="549001" cy="954107"/>
            </a:xfrm>
          </p:grpSpPr>
          <p:sp>
            <p:nvSpPr>
              <p:cNvPr id="128" name="Rectangle 127"/>
              <p:cNvSpPr/>
              <p:nvPr/>
            </p:nvSpPr>
            <p:spPr>
              <a:xfrm>
                <a:off x="2758594" y="3123353"/>
                <a:ext cx="549453" cy="954512"/>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sym typeface="Wingdings" pitchFamily="2" charset="2"/>
                  </a:rPr>
                  <a:t>accept</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84027" name="Straight Connector 128"/>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28" name="Double Bracket 129"/>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102" name="Rectangle 101"/>
            <p:cNvSpPr/>
            <p:nvPr/>
          </p:nvSpPr>
          <p:spPr>
            <a:xfrm>
              <a:off x="1092207" y="2505255"/>
              <a:ext cx="274640" cy="522521"/>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grpSp>
          <p:nvGrpSpPr>
            <p:cNvPr id="83981" name="Group 36"/>
            <p:cNvGrpSpPr>
              <a:grpSpLocks/>
            </p:cNvGrpSpPr>
            <p:nvPr/>
          </p:nvGrpSpPr>
          <p:grpSpPr bwMode="auto">
            <a:xfrm>
              <a:off x="600086" y="2115481"/>
              <a:ext cx="543989" cy="954107"/>
              <a:chOff x="2771800" y="3122965"/>
              <a:chExt cx="522900" cy="954107"/>
            </a:xfrm>
          </p:grpSpPr>
          <p:sp>
            <p:nvSpPr>
              <p:cNvPr id="84" name="Rectangle 83"/>
              <p:cNvSpPr/>
              <p:nvPr/>
            </p:nvSpPr>
            <p:spPr>
              <a:xfrm>
                <a:off x="2901500" y="3123628"/>
                <a:ext cx="263992" cy="952924"/>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84024" name="Straight Connector 8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25" name="Double Bracket 8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83982" name="Group 36"/>
            <p:cNvGrpSpPr>
              <a:grpSpLocks/>
            </p:cNvGrpSpPr>
            <p:nvPr/>
          </p:nvGrpSpPr>
          <p:grpSpPr bwMode="auto">
            <a:xfrm>
              <a:off x="1390514" y="2123320"/>
              <a:ext cx="543989" cy="954107"/>
              <a:chOff x="2771800" y="3122965"/>
              <a:chExt cx="522900" cy="954107"/>
            </a:xfrm>
          </p:grpSpPr>
          <p:sp>
            <p:nvSpPr>
              <p:cNvPr id="97" name="Rectangle 96"/>
              <p:cNvSpPr/>
              <p:nvPr/>
            </p:nvSpPr>
            <p:spPr>
              <a:xfrm>
                <a:off x="2858921" y="3123730"/>
                <a:ext cx="349447" cy="952924"/>
              </a:xfrm>
              <a:prstGeom prst="rect">
                <a:avLst/>
              </a:prstGeom>
            </p:spPr>
            <p:txBody>
              <a:bodyPr wrap="none">
                <a:spAutoFit/>
              </a:bodyPr>
              <a:lstStyle/>
              <a:p>
                <a:pPr>
                  <a:defRPr/>
                </a:pPr>
                <a:r>
                  <a:rPr lang="en-US" dirty="0">
                    <a:effectLst>
                      <a:outerShdw blurRad="38100" dist="38100" dir="2700000" algn="tl">
                        <a:srgbClr val="000000"/>
                      </a:outerShdw>
                    </a:effectLst>
                  </a:rPr>
                  <a:t>1</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1</a:t>
                </a:r>
                <a:endParaRPr lang="en-US" dirty="0">
                  <a:effectLst>
                    <a:outerShdw blurRad="38100" dist="38100" dir="2700000" algn="tl">
                      <a:srgbClr val="000000"/>
                    </a:outerShdw>
                  </a:effectLst>
                </a:endParaRPr>
              </a:p>
            </p:txBody>
          </p:sp>
          <p:cxnSp>
            <p:nvCxnSpPr>
              <p:cNvPr id="84021" name="Straight Connector 97"/>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22" name="Double Bracket 10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157" name="Rectangle 156"/>
            <p:cNvSpPr/>
            <p:nvPr/>
          </p:nvSpPr>
          <p:spPr>
            <a:xfrm>
              <a:off x="1884377" y="2519549"/>
              <a:ext cx="273052" cy="524108"/>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grpSp>
          <p:nvGrpSpPr>
            <p:cNvPr id="83984" name="Group 36"/>
            <p:cNvGrpSpPr>
              <a:grpSpLocks/>
            </p:cNvGrpSpPr>
            <p:nvPr/>
          </p:nvGrpSpPr>
          <p:grpSpPr bwMode="auto">
            <a:xfrm>
              <a:off x="2153401" y="2122159"/>
              <a:ext cx="543989" cy="954107"/>
              <a:chOff x="2771800" y="3122965"/>
              <a:chExt cx="522900" cy="954107"/>
            </a:xfrm>
          </p:grpSpPr>
          <p:sp>
            <p:nvSpPr>
              <p:cNvPr id="159" name="Rectangle 158"/>
              <p:cNvSpPr/>
              <p:nvPr/>
            </p:nvSpPr>
            <p:spPr>
              <a:xfrm>
                <a:off x="2858075" y="3123303"/>
                <a:ext cx="349447" cy="954512"/>
              </a:xfrm>
              <a:prstGeom prst="rect">
                <a:avLst/>
              </a:prstGeom>
            </p:spPr>
            <p:txBody>
              <a:bodyPr wrap="none">
                <a:spAutoFit/>
              </a:bodyPr>
              <a:lstStyle/>
              <a:p>
                <a:pPr>
                  <a:defRPr/>
                </a:pPr>
                <a:r>
                  <a:rPr lang="en-US" dirty="0">
                    <a:effectLst>
                      <a:outerShdw blurRad="38100" dist="38100" dir="2700000" algn="tl">
                        <a:srgbClr val="000000"/>
                      </a:outerShdw>
                    </a:effectLst>
                  </a:rPr>
                  <a:t>b</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b</a:t>
                </a:r>
                <a:endParaRPr lang="en-US" dirty="0">
                  <a:effectLst>
                    <a:outerShdw blurRad="38100" dist="38100" dir="2700000" algn="tl">
                      <a:srgbClr val="000000"/>
                    </a:outerShdw>
                  </a:effectLst>
                </a:endParaRPr>
              </a:p>
            </p:txBody>
          </p:sp>
          <p:cxnSp>
            <p:nvCxnSpPr>
              <p:cNvPr id="84018" name="Straight Connector 159"/>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19" name="Double Bracket 160"/>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83985" name="Group 36"/>
            <p:cNvGrpSpPr>
              <a:grpSpLocks/>
            </p:cNvGrpSpPr>
            <p:nvPr/>
          </p:nvGrpSpPr>
          <p:grpSpPr bwMode="auto">
            <a:xfrm>
              <a:off x="3592766" y="2132423"/>
              <a:ext cx="723781" cy="954107"/>
              <a:chOff x="2771800" y="3122965"/>
              <a:chExt cx="522900" cy="954107"/>
            </a:xfrm>
          </p:grpSpPr>
          <p:sp>
            <p:nvSpPr>
              <p:cNvPr id="90" name="Rectangle 89"/>
              <p:cNvSpPr/>
              <p:nvPr/>
            </p:nvSpPr>
            <p:spPr>
              <a:xfrm>
                <a:off x="2837012" y="3122569"/>
                <a:ext cx="392243" cy="954512"/>
              </a:xfrm>
              <a:prstGeom prst="rect">
                <a:avLst/>
              </a:prstGeom>
            </p:spPr>
            <p:txBody>
              <a:bodyPr wrap="none">
                <a:spAutoFit/>
              </a:bodyPr>
              <a:lstStyle/>
              <a:p>
                <a:pPr>
                  <a:defRPr/>
                </a:pPr>
                <a:r>
                  <a:rPr lang="en-US" dirty="0">
                    <a:solidFill>
                      <a:srgbClr val="FF00FF"/>
                    </a:solidFill>
                    <a:effectLst>
                      <a:outerShdw blurRad="38100" dist="38100" dir="2700000" algn="tl">
                        <a:srgbClr val="000000"/>
                      </a:outerShdw>
                    </a:effectLst>
                  </a:rPr>
                  <a:t># </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sym typeface="Wingdings" pitchFamily="2" charset="2"/>
                  </a:rPr>
                  <a:t>b</a:t>
                </a: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84015" name="Straight Connector 9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16" name="Double Bracket 9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83986" name="Group 36"/>
            <p:cNvGrpSpPr>
              <a:grpSpLocks/>
            </p:cNvGrpSpPr>
            <p:nvPr/>
          </p:nvGrpSpPr>
          <p:grpSpPr bwMode="auto">
            <a:xfrm>
              <a:off x="4520244" y="2123479"/>
              <a:ext cx="723781" cy="954107"/>
              <a:chOff x="2771800" y="3122965"/>
              <a:chExt cx="522900" cy="954107"/>
            </a:xfrm>
          </p:grpSpPr>
          <p:sp>
            <p:nvSpPr>
              <p:cNvPr id="164" name="Rectangle 163"/>
              <p:cNvSpPr/>
              <p:nvPr/>
            </p:nvSpPr>
            <p:spPr>
              <a:xfrm>
                <a:off x="2803485" y="3123571"/>
                <a:ext cx="458764" cy="952924"/>
              </a:xfrm>
              <a:prstGeom prst="rect">
                <a:avLst/>
              </a:prstGeom>
            </p:spPr>
            <p:txBody>
              <a:bodyPr wrap="none">
                <a:spAutoFit/>
              </a:bodyPr>
              <a:lstStyle/>
              <a:p>
                <a:pPr>
                  <a:defRPr/>
                </a:pPr>
                <a:r>
                  <a:rPr lang="en-US" dirty="0">
                    <a:effectLst>
                      <a:outerShdw blurRad="38100" dist="38100" dir="2700000" algn="tl">
                        <a:srgbClr val="000000"/>
                      </a:outerShdw>
                    </a:effectLst>
                    <a:sym typeface="Wingdings" pitchFamily="2" charset="2"/>
                  </a:rPr>
                  <a:t>b</a:t>
                </a:r>
                <a:r>
                  <a:rPr lang="en-US" dirty="0">
                    <a:solidFill>
                      <a:srgbClr val="FF00FF"/>
                    </a:solidFill>
                    <a:effectLst>
                      <a:outerShdw blurRad="38100" dist="38100" dir="2700000" algn="tl">
                        <a:srgbClr val="000000"/>
                      </a:outerShdw>
                    </a:effectLst>
                  </a:rPr>
                  <a:t># </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solidFill>
                      <a:srgbClr val="FF00FF"/>
                    </a:solidFill>
                    <a:effectLst>
                      <a:outerShdw blurRad="38100" dist="38100" dir="2700000" algn="tl">
                        <a:srgbClr val="000000"/>
                      </a:outerShdw>
                    </a:effectLst>
                  </a:rPr>
                  <a:t>#</a:t>
                </a:r>
                <a:endParaRPr lang="en-US" dirty="0">
                  <a:effectLst>
                    <a:outerShdw blurRad="38100" dist="38100" dir="2700000" algn="tl">
                      <a:srgbClr val="000000"/>
                    </a:outerShdw>
                  </a:effectLst>
                </a:endParaRPr>
              </a:p>
            </p:txBody>
          </p:sp>
          <p:cxnSp>
            <p:nvCxnSpPr>
              <p:cNvPr id="84012" name="Straight Connector 16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13" name="Double Bracket 16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83987" name="Group 36"/>
            <p:cNvGrpSpPr>
              <a:grpSpLocks/>
            </p:cNvGrpSpPr>
            <p:nvPr/>
          </p:nvGrpSpPr>
          <p:grpSpPr bwMode="auto">
            <a:xfrm>
              <a:off x="4012870" y="1188285"/>
              <a:ext cx="723781" cy="954107"/>
              <a:chOff x="2771800" y="3122965"/>
              <a:chExt cx="522900" cy="954107"/>
            </a:xfrm>
          </p:grpSpPr>
          <p:sp>
            <p:nvSpPr>
              <p:cNvPr id="61" name="Rectangle 60"/>
              <p:cNvSpPr/>
              <p:nvPr/>
            </p:nvSpPr>
            <p:spPr>
              <a:xfrm>
                <a:off x="2813351" y="3123311"/>
                <a:ext cx="440413" cy="954512"/>
              </a:xfrm>
              <a:prstGeom prst="rect">
                <a:avLst/>
              </a:prstGeom>
            </p:spPr>
            <p:txBody>
              <a:bodyPr wrap="none">
                <a:spAutoFit/>
              </a:bodyPr>
              <a:lstStyle/>
              <a:p>
                <a:pPr>
                  <a:defRPr/>
                </a:pP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err="1">
                    <a:effectLst>
                      <a:outerShdw blurRad="38100" dist="38100" dir="2700000" algn="tl">
                        <a:srgbClr val="000000"/>
                      </a:outerShdw>
                    </a:effectLst>
                    <a:sym typeface="Wingdings" pitchFamily="2" charset="2"/>
                  </a:rPr>
                  <a:t>c</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endParaRPr lang="en-US" dirty="0">
                  <a:solidFill>
                    <a:schemeClr val="accent2"/>
                  </a:solidFill>
                  <a:effectLst>
                    <a:outerShdw blurRad="38100" dist="38100" dir="2700000" algn="tl">
                      <a:srgbClr val="000000"/>
                    </a:outerShdw>
                  </a:effectLst>
                </a:endParaRPr>
              </a:p>
            </p:txBody>
          </p:sp>
          <p:cxnSp>
            <p:nvCxnSpPr>
              <p:cNvPr id="84009" name="Straight Connector 61"/>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10" name="Double Bracket 62"/>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83988" name="Group 36"/>
            <p:cNvGrpSpPr>
              <a:grpSpLocks/>
            </p:cNvGrpSpPr>
            <p:nvPr/>
          </p:nvGrpSpPr>
          <p:grpSpPr bwMode="auto">
            <a:xfrm>
              <a:off x="4923126" y="1150145"/>
              <a:ext cx="933871" cy="954107"/>
              <a:chOff x="2771800" y="3122965"/>
              <a:chExt cx="522900" cy="973394"/>
            </a:xfrm>
          </p:grpSpPr>
          <p:sp>
            <p:nvSpPr>
              <p:cNvPr id="73" name="Rectangle 72"/>
              <p:cNvSpPr/>
              <p:nvPr/>
            </p:nvSpPr>
            <p:spPr>
              <a:xfrm>
                <a:off x="2792996" y="3123342"/>
                <a:ext cx="480002" cy="973807"/>
              </a:xfrm>
              <a:prstGeom prst="rect">
                <a:avLst/>
              </a:prstGeom>
            </p:spPr>
            <p:txBody>
              <a:bodyPr wrap="none">
                <a:spAutoFit/>
              </a:bodyPr>
              <a:lstStyle/>
              <a:p>
                <a:pPr>
                  <a:defRPr/>
                </a:pPr>
                <a:r>
                  <a:rPr lang="en-US" dirty="0" err="1">
                    <a:effectLst>
                      <a:outerShdw blurRad="38100" dist="38100" dir="2700000" algn="tl">
                        <a:srgbClr val="000000"/>
                      </a:outerShdw>
                    </a:effectLst>
                  </a:rPr>
                  <a:t>0</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sym typeface="Wingdings" pitchFamily="2" charset="2"/>
                  </a:rPr>
                  <a:t> </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0c</a:t>
                </a:r>
                <a:endParaRPr lang="en-US" dirty="0">
                  <a:effectLst>
                    <a:outerShdw blurRad="38100" dist="38100" dir="2700000" algn="tl">
                      <a:srgbClr val="000000"/>
                    </a:outerShdw>
                  </a:effectLst>
                </a:endParaRPr>
              </a:p>
            </p:txBody>
          </p:sp>
          <p:cxnSp>
            <p:nvCxnSpPr>
              <p:cNvPr id="84006" name="Straight Connector 73"/>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07" name="Double Bracket 74"/>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83989" name="Group 36"/>
            <p:cNvGrpSpPr>
              <a:grpSpLocks/>
            </p:cNvGrpSpPr>
            <p:nvPr/>
          </p:nvGrpSpPr>
          <p:grpSpPr bwMode="auto">
            <a:xfrm>
              <a:off x="6049364" y="1144573"/>
              <a:ext cx="933871" cy="954107"/>
              <a:chOff x="2771800" y="3122963"/>
              <a:chExt cx="522900" cy="973394"/>
            </a:xfrm>
          </p:grpSpPr>
          <p:sp>
            <p:nvSpPr>
              <p:cNvPr id="68" name="Rectangle 67"/>
              <p:cNvSpPr/>
              <p:nvPr/>
            </p:nvSpPr>
            <p:spPr>
              <a:xfrm>
                <a:off x="2793498" y="3122544"/>
                <a:ext cx="480002" cy="973807"/>
              </a:xfrm>
              <a:prstGeom prst="rect">
                <a:avLst/>
              </a:prstGeom>
            </p:spPr>
            <p:txBody>
              <a:bodyPr wrap="none">
                <a:spAutoFit/>
              </a:bodyPr>
              <a:lstStyle/>
              <a:p>
                <a:pPr>
                  <a:defRPr/>
                </a:pPr>
                <a:r>
                  <a:rPr lang="en-US" dirty="0" err="1">
                    <a:effectLst>
                      <a:outerShdw blurRad="38100" dist="38100" dir="2700000" algn="tl">
                        <a:srgbClr val="000000"/>
                      </a:outerShdw>
                    </a:effectLst>
                  </a:rPr>
                  <a:t>1</a:t>
                </a:r>
                <a:r>
                  <a:rPr lang="en-US" dirty="0" err="1">
                    <a:solidFill>
                      <a:schemeClr val="accent2"/>
                    </a:solidFill>
                    <a:effectLst>
                      <a:outerShdw blurRad="38100" dist="38100" dir="2700000" algn="tl">
                        <a:srgbClr val="000000"/>
                      </a:outerShdw>
                    </a:effectLst>
                  </a:rPr>
                  <a:t>q</a:t>
                </a:r>
                <a:r>
                  <a:rPr lang="en-US" baseline="-25000" dirty="0" err="1">
                    <a:solidFill>
                      <a:schemeClr val="accent2"/>
                    </a:solidFill>
                    <a:effectLst>
                      <a:outerShdw blurRad="38100" dist="38100" dir="2700000" algn="tl">
                        <a:srgbClr val="000000"/>
                      </a:outerShdw>
                    </a:effectLst>
                  </a:rPr>
                  <a:t>i</a:t>
                </a:r>
                <a:r>
                  <a:rPr lang="en-US" dirty="0" err="1">
                    <a:effectLst>
                      <a:outerShdw blurRad="38100" dist="38100" dir="2700000" algn="tl">
                        <a:srgbClr val="000000"/>
                      </a:outerShdw>
                    </a:effectLst>
                  </a:rPr>
                  <a:t>1</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sym typeface="Wingdings" pitchFamily="2" charset="2"/>
                  </a:rPr>
                  <a:t> </a:t>
                </a:r>
                <a:r>
                  <a:rPr lang="en-US" dirty="0" err="1">
                    <a:solidFill>
                      <a:schemeClr val="accent2"/>
                    </a:solidFill>
                    <a:effectLst>
                      <a:outerShdw blurRad="38100" dist="38100" dir="2700000" algn="tl">
                        <a:srgbClr val="000000"/>
                      </a:outerShdw>
                    </a:effectLst>
                    <a:sym typeface="Wingdings" pitchFamily="2" charset="2"/>
                  </a:rPr>
                  <a:t>q</a:t>
                </a:r>
                <a:r>
                  <a:rPr lang="en-US" baseline="-25000" dirty="0" err="1">
                    <a:solidFill>
                      <a:schemeClr val="accent2"/>
                    </a:solidFill>
                    <a:effectLst>
                      <a:outerShdw blurRad="38100" dist="38100" dir="2700000" algn="tl">
                        <a:srgbClr val="000000"/>
                      </a:outerShdw>
                    </a:effectLst>
                  </a:rPr>
                  <a:t>j</a:t>
                </a:r>
                <a:r>
                  <a:rPr lang="en-US" dirty="0" err="1">
                    <a:effectLst>
                      <a:outerShdw blurRad="38100" dist="38100" dir="2700000" algn="tl">
                        <a:srgbClr val="000000"/>
                      </a:outerShdw>
                    </a:effectLst>
                  </a:rPr>
                  <a:t>1c</a:t>
                </a:r>
                <a:endParaRPr lang="en-US" dirty="0">
                  <a:effectLst>
                    <a:outerShdw blurRad="38100" dist="38100" dir="2700000" algn="tl">
                      <a:srgbClr val="000000"/>
                    </a:outerShdw>
                  </a:effectLst>
                </a:endParaRPr>
              </a:p>
            </p:txBody>
          </p:sp>
          <p:cxnSp>
            <p:nvCxnSpPr>
              <p:cNvPr id="84003" name="Straight Connector 69"/>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04" name="Double Bracket 70"/>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grpSp>
          <p:nvGrpSpPr>
            <p:cNvPr id="83990" name="Group 82"/>
            <p:cNvGrpSpPr>
              <a:grpSpLocks/>
            </p:cNvGrpSpPr>
            <p:nvPr/>
          </p:nvGrpSpPr>
          <p:grpSpPr bwMode="auto">
            <a:xfrm>
              <a:off x="405544" y="1277929"/>
              <a:ext cx="2543200" cy="830997"/>
              <a:chOff x="405544" y="1277929"/>
              <a:chExt cx="2543200" cy="830997"/>
            </a:xfrm>
          </p:grpSpPr>
          <p:sp>
            <p:nvSpPr>
              <p:cNvPr id="77" name="Text Box 43"/>
              <p:cNvSpPr txBox="1">
                <a:spLocks noChangeArrowheads="1"/>
              </p:cNvSpPr>
              <p:nvPr/>
            </p:nvSpPr>
            <p:spPr bwMode="auto">
              <a:xfrm>
                <a:off x="404814" y="1277571"/>
                <a:ext cx="2543198" cy="830632"/>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 </a:t>
                </a:r>
              </a:p>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a:solidFill>
                      <a:srgbClr val="FF00FF"/>
                    </a:solidFill>
                    <a:effectLst>
                      <a:outerShdw blurRad="38100" dist="38100" dir="2700000" algn="tl">
                        <a:srgbClr val="000000"/>
                      </a:outerShdw>
                    </a:effectLst>
                  </a:rPr>
                  <a:t>#</a:t>
                </a:r>
              </a:p>
            </p:txBody>
          </p:sp>
          <p:cxnSp>
            <p:nvCxnSpPr>
              <p:cNvPr id="84000" name="Straight Connector 78"/>
              <p:cNvCxnSpPr>
                <a:cxnSpLocks noChangeShapeType="1"/>
              </p:cNvCxnSpPr>
              <p:nvPr/>
            </p:nvCxnSpPr>
            <p:spPr bwMode="auto">
              <a:xfrm>
                <a:off x="703545" y="1706495"/>
                <a:ext cx="1813151" cy="1466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001" name="Double Bracket 79"/>
              <p:cNvSpPr>
                <a:spLocks noChangeArrowheads="1"/>
              </p:cNvSpPr>
              <p:nvPr/>
            </p:nvSpPr>
            <p:spPr bwMode="auto">
              <a:xfrm>
                <a:off x="629952" y="1361155"/>
                <a:ext cx="2030760" cy="720000"/>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
          <p:nvSpPr>
            <p:cNvPr id="89" name="Rectangle 88"/>
            <p:cNvSpPr/>
            <p:nvPr/>
          </p:nvSpPr>
          <p:spPr>
            <a:xfrm>
              <a:off x="2598759" y="1487214"/>
              <a:ext cx="274639" cy="522520"/>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91" name="Rectangle 90"/>
            <p:cNvSpPr/>
            <p:nvPr/>
          </p:nvSpPr>
          <p:spPr>
            <a:xfrm>
              <a:off x="4668877" y="1509449"/>
              <a:ext cx="274639" cy="524108"/>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1" name="Rectangle 130"/>
            <p:cNvSpPr/>
            <p:nvPr/>
          </p:nvSpPr>
          <p:spPr>
            <a:xfrm>
              <a:off x="5796012" y="1507861"/>
              <a:ext cx="274639" cy="524108"/>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2" name="Rectangle 131"/>
            <p:cNvSpPr/>
            <p:nvPr/>
          </p:nvSpPr>
          <p:spPr>
            <a:xfrm>
              <a:off x="6918385" y="1509449"/>
              <a:ext cx="274640" cy="524108"/>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3" name="Rectangle 132"/>
            <p:cNvSpPr/>
            <p:nvPr/>
          </p:nvSpPr>
          <p:spPr>
            <a:xfrm>
              <a:off x="5183232" y="2517960"/>
              <a:ext cx="642943" cy="522521"/>
            </a:xfrm>
            <a:prstGeom prst="rect">
              <a:avLst/>
            </a:prstGeom>
          </p:spPr>
          <p:txBody>
            <a:bodyPr wrap="none">
              <a:spAutoFit/>
            </a:bodyPr>
            <a:lstStyle/>
            <a:p>
              <a:pPr algn="l">
                <a:defRPr/>
              </a:pPr>
              <a:r>
                <a:rPr lang="en-US" dirty="0">
                  <a:effectLst>
                    <a:outerShdw blurRad="38100" dist="38100" dir="2700000" algn="tl">
                      <a:srgbClr val="000000"/>
                    </a:outerShdw>
                  </a:effectLst>
                </a:rPr>
                <a:t>, &amp;</a:t>
              </a:r>
              <a:endParaRPr lang="en-CA" dirty="0"/>
            </a:p>
          </p:txBody>
        </p:sp>
        <p:sp>
          <p:nvSpPr>
            <p:cNvPr id="134" name="Rectangle 133"/>
            <p:cNvSpPr/>
            <p:nvPr/>
          </p:nvSpPr>
          <p:spPr>
            <a:xfrm>
              <a:off x="2636859" y="2524313"/>
              <a:ext cx="274639" cy="522521"/>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5" name="Rectangle 134"/>
            <p:cNvSpPr/>
            <p:nvPr/>
          </p:nvSpPr>
          <p:spPr>
            <a:xfrm>
              <a:off x="3289327" y="2544960"/>
              <a:ext cx="274640" cy="524108"/>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6" name="Rectangle 135"/>
            <p:cNvSpPr/>
            <p:nvPr/>
          </p:nvSpPr>
          <p:spPr>
            <a:xfrm>
              <a:off x="4251361" y="2544960"/>
              <a:ext cx="274640" cy="524108"/>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grpSp>
      <p:sp>
        <p:nvSpPr>
          <p:cNvPr id="138" name="TextBox 137"/>
          <p:cNvSpPr txBox="1">
            <a:spLocks noChangeArrowheads="1"/>
          </p:cNvSpPr>
          <p:nvPr/>
        </p:nvSpPr>
        <p:spPr bwMode="auto">
          <a:xfrm>
            <a:off x="323850" y="3197225"/>
            <a:ext cx="8064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A solution is a finite sequence of the dominoes </a:t>
            </a:r>
            <a:br>
              <a:rPr lang="en-CA" altLang="en-US"/>
            </a:br>
            <a:r>
              <a:rPr lang="en-CA" altLang="en-US"/>
              <a:t>  (with repeats) so that the combined string on the top </a:t>
            </a:r>
            <a:br>
              <a:rPr lang="en-CA" altLang="en-US"/>
            </a:br>
            <a:r>
              <a:rPr lang="en-CA" altLang="en-US"/>
              <a:t>  is the same as that on the bottom</a:t>
            </a:r>
          </a:p>
          <a:p>
            <a:pPr algn="l">
              <a:buFont typeface="Arial" charset="0"/>
              <a:buChar char="•"/>
            </a:pPr>
            <a:r>
              <a:rPr lang="en-CA" altLang="en-US"/>
              <a:t>Can you find a nice easy solution?</a:t>
            </a:r>
          </a:p>
        </p:txBody>
      </p:sp>
      <p:grpSp>
        <p:nvGrpSpPr>
          <p:cNvPr id="14" name="Group 36"/>
          <p:cNvGrpSpPr>
            <a:grpSpLocks/>
          </p:cNvGrpSpPr>
          <p:nvPr/>
        </p:nvGrpSpPr>
        <p:grpSpPr bwMode="auto">
          <a:xfrm>
            <a:off x="1541463" y="5203825"/>
            <a:ext cx="544512" cy="954088"/>
            <a:chOff x="2771800" y="3122965"/>
            <a:chExt cx="522900" cy="954107"/>
          </a:xfrm>
        </p:grpSpPr>
        <p:sp>
          <p:nvSpPr>
            <p:cNvPr id="154" name="Rectangle 153"/>
            <p:cNvSpPr/>
            <p:nvPr/>
          </p:nvSpPr>
          <p:spPr>
            <a:xfrm>
              <a:off x="2901381" y="3122965"/>
              <a:ext cx="263737" cy="954107"/>
            </a:xfrm>
            <a:prstGeom prst="rect">
              <a:avLst/>
            </a:prstGeom>
          </p:spPr>
          <p:txBody>
            <a:bodyPr wrap="none">
              <a:spAutoFit/>
            </a:bodyPr>
            <a:lstStyle/>
            <a:p>
              <a:pPr>
                <a:defRPr/>
              </a:pPr>
              <a:r>
                <a:rPr lang="en-US" dirty="0">
                  <a:effectLst>
                    <a:outerShdw blurRad="38100" dist="38100" dir="2700000" algn="tl">
                      <a:srgbClr val="000000"/>
                    </a:outerShdw>
                  </a:effectLst>
                </a:rPr>
                <a:t>0</a:t>
              </a:r>
              <a:endParaRPr lang="en-US" dirty="0">
                <a:solidFill>
                  <a:srgbClr val="FF00FF"/>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Wingdings" pitchFamily="2" charset="2"/>
                </a:rPr>
                <a:t>0</a:t>
              </a:r>
              <a:endParaRPr lang="en-US" dirty="0">
                <a:effectLst>
                  <a:outerShdw blurRad="38100" dist="38100" dir="2700000" algn="tl">
                    <a:srgbClr val="000000"/>
                  </a:outerShdw>
                </a:effectLst>
              </a:endParaRPr>
            </a:p>
          </p:txBody>
        </p:sp>
        <p:cxnSp>
          <p:nvCxnSpPr>
            <p:cNvPr id="83975" name="Straight Connector 154"/>
            <p:cNvCxnSpPr>
              <a:cxnSpLocks noChangeShapeType="1"/>
            </p:cNvCxnSpPr>
            <p:nvPr/>
          </p:nvCxnSpPr>
          <p:spPr bwMode="auto">
            <a:xfrm>
              <a:off x="2796863" y="3628090"/>
              <a:ext cx="489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3976" name="Double Bracket 155"/>
            <p:cNvSpPr>
              <a:spLocks noChangeArrowheads="1"/>
            </p:cNvSpPr>
            <p:nvPr/>
          </p:nvSpPr>
          <p:spPr bwMode="auto">
            <a:xfrm>
              <a:off x="2771800" y="3293451"/>
              <a:ext cx="522900"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8">
                                            <p:txEl>
                                              <p:pRg st="0" end="0"/>
                                            </p:txEl>
                                          </p:spTgt>
                                        </p:tgtEl>
                                        <p:attrNameLst>
                                          <p:attrName>style.visibility</p:attrName>
                                        </p:attrNameLst>
                                      </p:cBhvr>
                                      <p:to>
                                        <p:strVal val="visible"/>
                                      </p:to>
                                    </p:set>
                                    <p:anim calcmode="lin" valueType="num">
                                      <p:cBhvr additive="base">
                                        <p:cTn id="13"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8">
                                            <p:txEl>
                                              <p:pRg st="1" end="1"/>
                                            </p:txEl>
                                          </p:spTgt>
                                        </p:tgtEl>
                                        <p:attrNameLst>
                                          <p:attrName>style.visibility</p:attrName>
                                        </p:attrNameLst>
                                      </p:cBhvr>
                                      <p:to>
                                        <p:strVal val="visible"/>
                                      </p:to>
                                    </p:set>
                                    <p:anim calcmode="lin" valueType="num">
                                      <p:cBhvr additive="base">
                                        <p:cTn id="19"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2" name="Group 75"/>
          <p:cNvGrpSpPr>
            <a:grpSpLocks/>
          </p:cNvGrpSpPr>
          <p:nvPr/>
        </p:nvGrpSpPr>
        <p:grpSpPr bwMode="auto">
          <a:xfrm>
            <a:off x="304800" y="628650"/>
            <a:ext cx="7219950" cy="2439988"/>
            <a:chOff x="304800" y="627994"/>
            <a:chExt cx="7219528" cy="2440966"/>
          </a:xfrm>
        </p:grpSpPr>
        <p:sp>
          <p:nvSpPr>
            <p:cNvPr id="88" name="Rectangle 87"/>
            <p:cNvSpPr/>
            <p:nvPr/>
          </p:nvSpPr>
          <p:spPr bwMode="auto">
            <a:xfrm>
              <a:off x="304800" y="627994"/>
              <a:ext cx="4668565" cy="522497"/>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a:rPr>
                <a:t>Insert *s into the dominoes</a:t>
              </a:r>
              <a:endParaRPr lang="en-US" dirty="0">
                <a:effectLst>
                  <a:outerShdw blurRad="38100" dist="38100" dir="2700000" algn="tl">
                    <a:srgbClr val="000000"/>
                  </a:outerShdw>
                </a:effectLst>
                <a:sym typeface="Wingdings" pitchFamily="2" charset="2"/>
              </a:endParaRPr>
            </a:p>
          </p:txBody>
        </p:sp>
        <p:sp>
          <p:nvSpPr>
            <p:cNvPr id="123" name="Rectangle 122"/>
            <p:cNvSpPr/>
            <p:nvPr/>
          </p:nvSpPr>
          <p:spPr>
            <a:xfrm>
              <a:off x="2830365" y="2233600"/>
              <a:ext cx="492096" cy="830595"/>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p>
            <a:p>
              <a:pPr>
                <a:defRPr/>
              </a:pP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p>
          </p:txBody>
        </p:sp>
        <p:cxnSp>
          <p:nvCxnSpPr>
            <p:cNvPr id="84999" name="Straight Connector 123"/>
            <p:cNvCxnSpPr>
              <a:cxnSpLocks noChangeShapeType="1"/>
            </p:cNvCxnSpPr>
            <p:nvPr/>
          </p:nvCxnSpPr>
          <p:spPr bwMode="auto">
            <a:xfrm>
              <a:off x="2830383" y="2649323"/>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00" name="Double Bracket 124"/>
            <p:cNvSpPr>
              <a:spLocks noChangeArrowheads="1"/>
            </p:cNvSpPr>
            <p:nvPr/>
          </p:nvSpPr>
          <p:spPr bwMode="auto">
            <a:xfrm>
              <a:off x="2804309" y="2314684"/>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28" name="Rectangle 127"/>
            <p:cNvSpPr/>
            <p:nvPr/>
          </p:nvSpPr>
          <p:spPr>
            <a:xfrm>
              <a:off x="5736907" y="2179604"/>
              <a:ext cx="1787421" cy="830595"/>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sym typeface="Wingdings" pitchFamily="2" charset="2"/>
                </a:rPr>
                <a:t>q</a:t>
              </a:r>
              <a:r>
                <a:rPr lang="en-US" sz="2400" baseline="-25000" dirty="0" err="1">
                  <a:solidFill>
                    <a:schemeClr val="accent2"/>
                  </a:solidFill>
                  <a:effectLst>
                    <a:outerShdw blurRad="38100" dist="38100" dir="2700000" algn="tl">
                      <a:srgbClr val="000000"/>
                    </a:outerShdw>
                  </a:effectLst>
                  <a:sym typeface="Wingdings" pitchFamily="2" charset="2"/>
                </a:rPr>
                <a:t>accept</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br>
                <a:rPr lang="en-US" sz="2400" dirty="0">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p>
          </p:txBody>
        </p:sp>
        <p:cxnSp>
          <p:nvCxnSpPr>
            <p:cNvPr id="85002" name="Straight Connector 128"/>
            <p:cNvCxnSpPr>
              <a:cxnSpLocks noChangeShapeType="1"/>
            </p:cNvCxnSpPr>
            <p:nvPr/>
          </p:nvCxnSpPr>
          <p:spPr bwMode="auto">
            <a:xfrm>
              <a:off x="5839030" y="2594531"/>
              <a:ext cx="1187692"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03" name="Double Bracket 129"/>
            <p:cNvSpPr>
              <a:spLocks noChangeArrowheads="1"/>
            </p:cNvSpPr>
            <p:nvPr/>
          </p:nvSpPr>
          <p:spPr bwMode="auto">
            <a:xfrm>
              <a:off x="5778204" y="2252212"/>
              <a:ext cx="1746123" cy="720000"/>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02" name="Rectangle 101"/>
            <p:cNvSpPr/>
            <p:nvPr/>
          </p:nvSpPr>
          <p:spPr>
            <a:xfrm>
              <a:off x="1088979" y="2527405"/>
              <a:ext cx="273034"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84" name="Rectangle 83"/>
            <p:cNvSpPr/>
            <p:nvPr/>
          </p:nvSpPr>
          <p:spPr>
            <a:xfrm>
              <a:off x="622281" y="2227248"/>
              <a:ext cx="492096" cy="830595"/>
            </a:xfrm>
            <a:prstGeom prst="rect">
              <a:avLst/>
            </a:prstGeom>
          </p:spPr>
          <p:txBody>
            <a:bodyPr wrap="none">
              <a:spAutoFit/>
            </a:bodyPr>
            <a:lstStyle/>
            <a:p>
              <a:pPr>
                <a:defRPr/>
              </a:pPr>
              <a:r>
                <a:rPr lang="en-US" sz="2400" dirty="0">
                  <a:effectLst>
                    <a:outerShdw blurRad="38100" dist="38100" dir="2700000" algn="tl">
                      <a:srgbClr val="000000"/>
                    </a:outerShdw>
                  </a:effectLst>
                </a:rPr>
                <a:t>*0</a:t>
              </a:r>
              <a:endParaRPr lang="en-US" sz="2400" dirty="0">
                <a:solidFill>
                  <a:srgbClr val="FF00FF"/>
                </a:solidFill>
                <a:effectLst>
                  <a:outerShdw blurRad="38100" dist="38100" dir="2700000" algn="tl">
                    <a:srgbClr val="000000"/>
                  </a:outerShdw>
                </a:effectLst>
              </a:endParaRPr>
            </a:p>
            <a:p>
              <a:pPr>
                <a:defRPr/>
              </a:pPr>
              <a:r>
                <a:rPr lang="en-US" sz="2400" dirty="0">
                  <a:effectLst>
                    <a:outerShdw blurRad="38100" dist="38100" dir="2700000" algn="tl">
                      <a:srgbClr val="000000"/>
                    </a:outerShdw>
                  </a:effectLst>
                  <a:sym typeface="Wingdings" pitchFamily="2" charset="2"/>
                </a:rPr>
                <a:t>0</a:t>
              </a:r>
              <a:r>
                <a:rPr lang="en-US" sz="2400" dirty="0">
                  <a:effectLst>
                    <a:outerShdw blurRad="38100" dist="38100" dir="2700000" algn="tl">
                      <a:srgbClr val="000000"/>
                    </a:outerShdw>
                  </a:effectLst>
                </a:rPr>
                <a:t>*</a:t>
              </a:r>
            </a:p>
          </p:txBody>
        </p:sp>
        <p:cxnSp>
          <p:nvCxnSpPr>
            <p:cNvPr id="85006" name="Straight Connector 84"/>
            <p:cNvCxnSpPr>
              <a:cxnSpLocks noChangeShapeType="1"/>
            </p:cNvCxnSpPr>
            <p:nvPr/>
          </p:nvCxnSpPr>
          <p:spPr bwMode="auto">
            <a:xfrm>
              <a:off x="621888" y="2642176"/>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07" name="Double Bracket 85"/>
            <p:cNvSpPr>
              <a:spLocks noChangeArrowheads="1"/>
            </p:cNvSpPr>
            <p:nvPr/>
          </p:nvSpPr>
          <p:spPr bwMode="auto">
            <a:xfrm>
              <a:off x="595814" y="2307537"/>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97" name="Rectangle 96"/>
            <p:cNvSpPr/>
            <p:nvPr/>
          </p:nvSpPr>
          <p:spPr>
            <a:xfrm>
              <a:off x="1411223" y="2235188"/>
              <a:ext cx="493683" cy="830596"/>
            </a:xfrm>
            <a:prstGeom prst="rect">
              <a:avLst/>
            </a:prstGeom>
          </p:spPr>
          <p:txBody>
            <a:bodyPr wrap="none">
              <a:spAutoFit/>
            </a:bodyPr>
            <a:lstStyle/>
            <a:p>
              <a:pPr>
                <a:defRPr/>
              </a:pPr>
              <a:r>
                <a:rPr lang="en-US" sz="2400" dirty="0">
                  <a:effectLst>
                    <a:outerShdw blurRad="38100" dist="38100" dir="2700000" algn="tl">
                      <a:srgbClr val="000000"/>
                    </a:outerShdw>
                  </a:effectLst>
                </a:rPr>
                <a:t>*1</a:t>
              </a:r>
              <a:endParaRPr lang="en-US" sz="2400" dirty="0">
                <a:solidFill>
                  <a:srgbClr val="FF00FF"/>
                </a:solidFill>
                <a:effectLst>
                  <a:outerShdw blurRad="38100" dist="38100" dir="2700000" algn="tl">
                    <a:srgbClr val="000000"/>
                  </a:outerShdw>
                </a:effectLst>
              </a:endParaRPr>
            </a:p>
            <a:p>
              <a:pPr>
                <a:defRPr/>
              </a:pPr>
              <a:r>
                <a:rPr lang="en-US" sz="2400" dirty="0">
                  <a:effectLst>
                    <a:outerShdw blurRad="38100" dist="38100" dir="2700000" algn="tl">
                      <a:srgbClr val="000000"/>
                    </a:outerShdw>
                  </a:effectLst>
                  <a:sym typeface="Wingdings" pitchFamily="2" charset="2"/>
                </a:rPr>
                <a:t>1</a:t>
              </a:r>
              <a:r>
                <a:rPr lang="en-US" sz="2400" dirty="0">
                  <a:effectLst>
                    <a:outerShdw blurRad="38100" dist="38100" dir="2700000" algn="tl">
                      <a:srgbClr val="000000"/>
                    </a:outerShdw>
                  </a:effectLst>
                </a:rPr>
                <a:t>*</a:t>
              </a:r>
            </a:p>
          </p:txBody>
        </p:sp>
        <p:cxnSp>
          <p:nvCxnSpPr>
            <p:cNvPr id="85009" name="Straight Connector 97"/>
            <p:cNvCxnSpPr>
              <a:cxnSpLocks noChangeShapeType="1"/>
            </p:cNvCxnSpPr>
            <p:nvPr/>
          </p:nvCxnSpPr>
          <p:spPr bwMode="auto">
            <a:xfrm>
              <a:off x="1412316" y="2650015"/>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10" name="Double Bracket 102"/>
            <p:cNvSpPr>
              <a:spLocks noChangeArrowheads="1"/>
            </p:cNvSpPr>
            <p:nvPr/>
          </p:nvSpPr>
          <p:spPr bwMode="auto">
            <a:xfrm>
              <a:off x="1386242" y="2315376"/>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57" name="Rectangle 156"/>
            <p:cNvSpPr/>
            <p:nvPr/>
          </p:nvSpPr>
          <p:spPr>
            <a:xfrm>
              <a:off x="1879508" y="2541699"/>
              <a:ext cx="274622" cy="522496"/>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59" name="Rectangle 158"/>
            <p:cNvSpPr/>
            <p:nvPr/>
          </p:nvSpPr>
          <p:spPr>
            <a:xfrm>
              <a:off x="2174766" y="2233600"/>
              <a:ext cx="492096" cy="830595"/>
            </a:xfrm>
            <a:prstGeom prst="rect">
              <a:avLst/>
            </a:prstGeom>
          </p:spPr>
          <p:txBody>
            <a:bodyPr wrap="none">
              <a:spAutoFit/>
            </a:bodyPr>
            <a:lstStyle/>
            <a:p>
              <a:pPr>
                <a:defRPr/>
              </a:pPr>
              <a:r>
                <a:rPr lang="en-US" sz="2400" dirty="0">
                  <a:effectLst>
                    <a:outerShdw blurRad="38100" dist="38100" dir="2700000" algn="tl">
                      <a:srgbClr val="000000"/>
                    </a:outerShdw>
                  </a:effectLst>
                </a:rPr>
                <a:t>*b</a:t>
              </a:r>
              <a:endParaRPr lang="en-US" sz="2400" dirty="0">
                <a:solidFill>
                  <a:srgbClr val="FF00FF"/>
                </a:solidFill>
                <a:effectLst>
                  <a:outerShdw blurRad="38100" dist="38100" dir="2700000" algn="tl">
                    <a:srgbClr val="000000"/>
                  </a:outerShdw>
                </a:effectLst>
              </a:endParaRPr>
            </a:p>
            <a:p>
              <a:pPr>
                <a:defRPr/>
              </a:pPr>
              <a:r>
                <a:rPr lang="en-US" sz="2400" dirty="0">
                  <a:effectLst>
                    <a:outerShdw blurRad="38100" dist="38100" dir="2700000" algn="tl">
                      <a:srgbClr val="000000"/>
                    </a:outerShdw>
                  </a:effectLst>
                  <a:sym typeface="Wingdings" pitchFamily="2" charset="2"/>
                </a:rPr>
                <a:t>b</a:t>
              </a:r>
              <a:r>
                <a:rPr lang="en-US" sz="2400" dirty="0">
                  <a:effectLst>
                    <a:outerShdw blurRad="38100" dist="38100" dir="2700000" algn="tl">
                      <a:srgbClr val="000000"/>
                    </a:outerShdw>
                  </a:effectLst>
                </a:rPr>
                <a:t>*</a:t>
              </a:r>
            </a:p>
          </p:txBody>
        </p:sp>
        <p:cxnSp>
          <p:nvCxnSpPr>
            <p:cNvPr id="85013" name="Straight Connector 159"/>
            <p:cNvCxnSpPr>
              <a:cxnSpLocks noChangeShapeType="1"/>
            </p:cNvCxnSpPr>
            <p:nvPr/>
          </p:nvCxnSpPr>
          <p:spPr bwMode="auto">
            <a:xfrm>
              <a:off x="2175203" y="2648854"/>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14" name="Double Bracket 160"/>
            <p:cNvSpPr>
              <a:spLocks noChangeArrowheads="1"/>
            </p:cNvSpPr>
            <p:nvPr/>
          </p:nvSpPr>
          <p:spPr bwMode="auto">
            <a:xfrm>
              <a:off x="2149129" y="2314215"/>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90" name="Rectangle 89"/>
            <p:cNvSpPr/>
            <p:nvPr/>
          </p:nvSpPr>
          <p:spPr>
            <a:xfrm>
              <a:off x="3541524" y="2205014"/>
              <a:ext cx="800053" cy="830595"/>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 </a:t>
              </a:r>
              <a:r>
                <a:rPr lang="en-US" sz="2400" dirty="0">
                  <a:effectLst>
                    <a:outerShdw blurRad="38100" dist="38100" dir="2700000" algn="tl">
                      <a:srgbClr val="000000"/>
                    </a:outerShdw>
                  </a:effectLst>
                </a:rPr>
                <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sym typeface="Wingdings" pitchFamily="2" charset="2"/>
                </a:rPr>
                <a:t>b</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p>
          </p:txBody>
        </p:sp>
        <p:cxnSp>
          <p:nvCxnSpPr>
            <p:cNvPr id="85016" name="Straight Connector 93"/>
            <p:cNvCxnSpPr>
              <a:cxnSpLocks noChangeShapeType="1"/>
            </p:cNvCxnSpPr>
            <p:nvPr/>
          </p:nvCxnSpPr>
          <p:spPr bwMode="auto">
            <a:xfrm>
              <a:off x="3614112" y="2620727"/>
              <a:ext cx="677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17" name="Double Bracket 94"/>
            <p:cNvSpPr>
              <a:spLocks noChangeArrowheads="1"/>
            </p:cNvSpPr>
            <p:nvPr/>
          </p:nvSpPr>
          <p:spPr bwMode="auto">
            <a:xfrm>
              <a:off x="3579420" y="2286088"/>
              <a:ext cx="723781"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64" name="Rectangle 163"/>
            <p:cNvSpPr/>
            <p:nvPr/>
          </p:nvSpPr>
          <p:spPr>
            <a:xfrm>
              <a:off x="4430472" y="2195485"/>
              <a:ext cx="876249" cy="832183"/>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a:effectLst>
                    <a:outerShdw blurRad="38100" dist="38100" dir="2700000" algn="tl">
                      <a:srgbClr val="000000"/>
                    </a:outerShdw>
                  </a:effectLst>
                  <a:sym typeface="Wingdings" pitchFamily="2" charset="2"/>
                </a:rPr>
                <a:t>b</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 </a:t>
              </a:r>
              <a:r>
                <a:rPr lang="en-US" sz="2400" dirty="0">
                  <a:effectLst>
                    <a:outerShdw blurRad="38100" dist="38100" dir="2700000" algn="tl">
                      <a:srgbClr val="000000"/>
                    </a:outerShdw>
                  </a:effectLst>
                </a:rPr>
                <a:t/>
              </a:r>
              <a:br>
                <a:rPr lang="en-US" sz="2400" dirty="0">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p>
          </p:txBody>
        </p:sp>
        <p:cxnSp>
          <p:nvCxnSpPr>
            <p:cNvPr id="85019" name="Straight Connector 164"/>
            <p:cNvCxnSpPr>
              <a:cxnSpLocks noChangeShapeType="1"/>
            </p:cNvCxnSpPr>
            <p:nvPr/>
          </p:nvCxnSpPr>
          <p:spPr bwMode="auto">
            <a:xfrm>
              <a:off x="4541588" y="2611783"/>
              <a:ext cx="677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20" name="Double Bracket 165"/>
            <p:cNvSpPr>
              <a:spLocks noChangeArrowheads="1"/>
            </p:cNvSpPr>
            <p:nvPr/>
          </p:nvSpPr>
          <p:spPr bwMode="auto">
            <a:xfrm>
              <a:off x="4506897" y="2277144"/>
              <a:ext cx="723781"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1" name="Rectangle 60"/>
            <p:cNvSpPr/>
            <p:nvPr/>
          </p:nvSpPr>
          <p:spPr>
            <a:xfrm>
              <a:off x="3954250" y="1285482"/>
              <a:ext cx="857200" cy="830596"/>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i</a:t>
              </a:r>
              <a:r>
                <a:rPr lang="en-US" sz="2400" dirty="0">
                  <a:effectLst>
                    <a:outerShdw blurRad="38100" dist="38100" dir="2700000" algn="tl">
                      <a:srgbClr val="000000"/>
                    </a:outerShdw>
                  </a:effectLst>
                </a:rPr>
                <a:t>*1</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sym typeface="Wingdings" pitchFamily="2" charset="2"/>
                </a:rPr>
                <a:t>c</a:t>
              </a: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sym typeface="Wingdings" pitchFamily="2" charset="2"/>
                </a:rPr>
                <a:t>q</a:t>
              </a:r>
              <a:r>
                <a:rPr lang="en-US" sz="2400" baseline="-25000" dirty="0" err="1">
                  <a:solidFill>
                    <a:schemeClr val="accent2"/>
                  </a:solidFill>
                  <a:effectLst>
                    <a:outerShdw blurRad="38100" dist="38100" dir="2700000" algn="tl">
                      <a:srgbClr val="000000"/>
                    </a:outerShdw>
                  </a:effectLst>
                </a:rPr>
                <a:t>j</a:t>
              </a:r>
              <a:r>
                <a:rPr lang="en-US" sz="2400" dirty="0">
                  <a:effectLst>
                    <a:outerShdw blurRad="38100" dist="38100" dir="2700000" algn="tl">
                      <a:srgbClr val="000000"/>
                    </a:outerShdw>
                  </a:effectLst>
                </a:rPr>
                <a:t>*</a:t>
              </a:r>
              <a:endParaRPr lang="en-US" sz="2400" dirty="0">
                <a:solidFill>
                  <a:schemeClr val="accent2"/>
                </a:solidFill>
                <a:effectLst>
                  <a:outerShdw blurRad="38100" dist="38100" dir="2700000" algn="tl">
                    <a:srgbClr val="000000"/>
                  </a:outerShdw>
                </a:effectLst>
              </a:endParaRPr>
            </a:p>
          </p:txBody>
        </p:sp>
        <p:cxnSp>
          <p:nvCxnSpPr>
            <p:cNvPr id="85022" name="Straight Connector 61"/>
            <p:cNvCxnSpPr>
              <a:cxnSpLocks noChangeShapeType="1"/>
            </p:cNvCxnSpPr>
            <p:nvPr/>
          </p:nvCxnSpPr>
          <p:spPr bwMode="auto">
            <a:xfrm>
              <a:off x="4056032" y="1700480"/>
              <a:ext cx="677371"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23" name="Double Bracket 62"/>
            <p:cNvSpPr>
              <a:spLocks noChangeArrowheads="1"/>
            </p:cNvSpPr>
            <p:nvPr/>
          </p:nvSpPr>
          <p:spPr bwMode="auto">
            <a:xfrm>
              <a:off x="4021338" y="1365841"/>
              <a:ext cx="723782"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73" name="Rectangle 72"/>
            <p:cNvSpPr/>
            <p:nvPr/>
          </p:nvSpPr>
          <p:spPr>
            <a:xfrm>
              <a:off x="4816211" y="1247367"/>
              <a:ext cx="1165157" cy="830596"/>
            </a:xfrm>
            <a:prstGeom prst="rect">
              <a:avLst/>
            </a:prstGeom>
          </p:spPr>
          <p:txBody>
            <a:bodyPr wrap="none">
              <a:spAutoFit/>
            </a:bodyPr>
            <a:lstStyle/>
            <a:p>
              <a:pPr>
                <a:defRPr/>
              </a:pPr>
              <a:r>
                <a:rPr lang="en-US" sz="2400" dirty="0">
                  <a:effectLst>
                    <a:outerShdw blurRad="38100" dist="38100" dir="2700000" algn="tl">
                      <a:srgbClr val="000000"/>
                    </a:outerShdw>
                  </a:effectLst>
                </a:rPr>
                <a:t>*0*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i</a:t>
              </a:r>
              <a:r>
                <a:rPr lang="en-US" sz="2400" dirty="0">
                  <a:effectLst>
                    <a:outerShdw blurRad="38100" dist="38100" dir="2700000" algn="tl">
                      <a:srgbClr val="000000"/>
                    </a:outerShdw>
                  </a:effectLst>
                </a:rPr>
                <a:t>*1</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sym typeface="Wingdings" pitchFamily="2" charset="2"/>
                </a:rPr>
                <a:t> </a:t>
              </a:r>
              <a:r>
                <a:rPr lang="en-US" sz="2400" dirty="0" err="1">
                  <a:solidFill>
                    <a:schemeClr val="accent2"/>
                  </a:solidFill>
                  <a:effectLst>
                    <a:outerShdw blurRad="38100" dist="38100" dir="2700000" algn="tl">
                      <a:srgbClr val="000000"/>
                    </a:outerShdw>
                  </a:effectLst>
                  <a:sym typeface="Wingdings" pitchFamily="2" charset="2"/>
                </a:rPr>
                <a:t>q</a:t>
              </a:r>
              <a:r>
                <a:rPr lang="en-US" sz="2400" baseline="-25000" dirty="0" err="1">
                  <a:solidFill>
                    <a:schemeClr val="accent2"/>
                  </a:solidFill>
                  <a:effectLst>
                    <a:outerShdw blurRad="38100" dist="38100" dir="2700000" algn="tl">
                      <a:srgbClr val="000000"/>
                    </a:outerShdw>
                  </a:effectLst>
                </a:rPr>
                <a:t>j</a:t>
              </a:r>
              <a:r>
                <a:rPr lang="en-US" sz="2400" dirty="0" err="1">
                  <a:effectLst>
                    <a:outerShdw blurRad="38100" dist="38100" dir="2700000" algn="tl">
                      <a:srgbClr val="000000"/>
                    </a:outerShdw>
                  </a:effectLst>
                </a:rPr>
                <a:t>0c</a:t>
              </a:r>
              <a:r>
                <a:rPr lang="en-US" sz="2400" dirty="0">
                  <a:effectLst>
                    <a:outerShdw blurRad="38100" dist="38100" dir="2700000" algn="tl">
                      <a:srgbClr val="000000"/>
                    </a:outerShdw>
                  </a:effectLst>
                </a:rPr>
                <a:t>*</a:t>
              </a:r>
            </a:p>
          </p:txBody>
        </p:sp>
        <p:cxnSp>
          <p:nvCxnSpPr>
            <p:cNvPr id="85025" name="Straight Connector 73"/>
            <p:cNvCxnSpPr>
              <a:cxnSpLocks noChangeShapeType="1"/>
            </p:cNvCxnSpPr>
            <p:nvPr/>
          </p:nvCxnSpPr>
          <p:spPr bwMode="auto">
            <a:xfrm>
              <a:off x="4976335" y="1652329"/>
              <a:ext cx="873985"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26" name="Double Bracket 74"/>
            <p:cNvSpPr>
              <a:spLocks noChangeArrowheads="1"/>
            </p:cNvSpPr>
            <p:nvPr/>
          </p:nvSpPr>
          <p:spPr bwMode="auto">
            <a:xfrm>
              <a:off x="4931588" y="1324324"/>
              <a:ext cx="933871" cy="723458"/>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8" name="Rectangle 67"/>
            <p:cNvSpPr/>
            <p:nvPr/>
          </p:nvSpPr>
          <p:spPr>
            <a:xfrm>
              <a:off x="5911522" y="1241015"/>
              <a:ext cx="1225478" cy="830596"/>
            </a:xfrm>
            <a:prstGeom prst="rect">
              <a:avLst/>
            </a:prstGeom>
          </p:spPr>
          <p:txBody>
            <a:bodyPr wrap="none">
              <a:spAutoFit/>
            </a:bodyPr>
            <a:lstStyle/>
            <a:p>
              <a:pPr>
                <a:defRPr/>
              </a:pPr>
              <a:r>
                <a:rPr lang="en-US" sz="2400" dirty="0">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i</a:t>
              </a:r>
              <a:r>
                <a:rPr lang="en-US" sz="2400" dirty="0">
                  <a:effectLst>
                    <a:outerShdw blurRad="38100" dist="38100" dir="2700000" algn="tl">
                      <a:srgbClr val="000000"/>
                    </a:outerShdw>
                  </a:effectLst>
                </a:rPr>
                <a:t>*1</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sym typeface="Wingdings" pitchFamily="2" charset="2"/>
                </a:rPr>
                <a:t> </a:t>
              </a:r>
              <a:r>
                <a:rPr lang="en-US" sz="2400" dirty="0" err="1">
                  <a:solidFill>
                    <a:schemeClr val="accent2"/>
                  </a:solidFill>
                  <a:effectLst>
                    <a:outerShdw blurRad="38100" dist="38100" dir="2700000" algn="tl">
                      <a:srgbClr val="000000"/>
                    </a:outerShdw>
                  </a:effectLst>
                  <a:sym typeface="Wingdings" pitchFamily="2" charset="2"/>
                </a:rPr>
                <a:t>q</a:t>
              </a:r>
              <a:r>
                <a:rPr lang="en-US" sz="2400" baseline="-25000" dirty="0" err="1">
                  <a:solidFill>
                    <a:schemeClr val="accent2"/>
                  </a:solidFill>
                  <a:effectLst>
                    <a:outerShdw blurRad="38100" dist="38100" dir="2700000" algn="tl">
                      <a:srgbClr val="000000"/>
                    </a:outerShdw>
                  </a:effectLst>
                </a:rPr>
                <a:t>j</a:t>
              </a:r>
              <a:r>
                <a:rPr lang="en-US" sz="2400" dirty="0">
                  <a:effectLst>
                    <a:outerShdw blurRad="38100" dist="38100" dir="2700000" algn="tl">
                      <a:srgbClr val="000000"/>
                    </a:outerShdw>
                  </a:effectLst>
                </a:rPr>
                <a:t>*1*c*</a:t>
              </a:r>
            </a:p>
          </p:txBody>
        </p:sp>
        <p:cxnSp>
          <p:nvCxnSpPr>
            <p:cNvPr id="85028" name="Straight Connector 69"/>
            <p:cNvCxnSpPr>
              <a:cxnSpLocks noChangeShapeType="1"/>
            </p:cNvCxnSpPr>
            <p:nvPr/>
          </p:nvCxnSpPr>
          <p:spPr bwMode="auto">
            <a:xfrm>
              <a:off x="6102584" y="1646760"/>
              <a:ext cx="87398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29" name="Double Bracket 70"/>
            <p:cNvSpPr>
              <a:spLocks noChangeArrowheads="1"/>
            </p:cNvSpPr>
            <p:nvPr/>
          </p:nvSpPr>
          <p:spPr bwMode="auto">
            <a:xfrm>
              <a:off x="6057830" y="1318754"/>
              <a:ext cx="933871" cy="723458"/>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77" name="Text Box 43"/>
            <p:cNvSpPr txBox="1">
              <a:spLocks noChangeArrowheads="1"/>
            </p:cNvSpPr>
            <p:nvPr/>
          </p:nvSpPr>
          <p:spPr bwMode="auto">
            <a:xfrm>
              <a:off x="404807" y="1376007"/>
              <a:ext cx="3951056" cy="1052934"/>
            </a:xfrm>
            <a:prstGeom prst="rect">
              <a:avLst/>
            </a:prstGeom>
            <a:noFill/>
            <a:ln w="38100" cap="sq">
              <a:noFill/>
              <a:miter lim="800000"/>
              <a:headEnd/>
              <a:tailEnd/>
            </a:ln>
            <a:effectLst/>
          </p:spPr>
          <p:txBody>
            <a:bodyPr lIns="274320" rIns="274320">
              <a:spAutoFit/>
            </a:bodyPr>
            <a:lstStyle/>
            <a:p>
              <a:pPr algn="l">
                <a:defRPr/>
              </a:pPr>
              <a:r>
                <a:rPr lang="en-US" sz="2000" dirty="0">
                  <a:effectLst>
                    <a:outerShdw blurRad="38100" dist="38100" dir="2700000" algn="tl">
                      <a:srgbClr val="000000"/>
                    </a:outerShdw>
                  </a:effectLst>
                </a:rPr>
                <a:t>*</a:t>
              </a:r>
              <a:r>
                <a:rPr lang="en-US" sz="2000" dirty="0">
                  <a:solidFill>
                    <a:srgbClr val="FF00FF"/>
                  </a:solidFill>
                  <a:effectLst>
                    <a:outerShdw blurRad="38100" dist="38100" dir="2700000" algn="tl">
                      <a:srgbClr val="000000"/>
                    </a:outerShdw>
                  </a:effectLst>
                </a:rPr>
                <a:t># </a:t>
              </a:r>
            </a:p>
            <a:p>
              <a:pPr algn="l">
                <a:defRPr/>
              </a:pPr>
              <a:r>
                <a:rPr lang="en-US" sz="2000" dirty="0">
                  <a:effectLst>
                    <a:outerShdw blurRad="38100" dist="38100" dir="2700000" algn="tl">
                      <a:srgbClr val="000000"/>
                    </a:outerShdw>
                  </a:effectLst>
                </a:rPr>
                <a:t>*</a:t>
              </a:r>
              <a:r>
                <a:rPr lang="en-US" sz="2000" dirty="0">
                  <a:solidFill>
                    <a:srgbClr val="FF00FF"/>
                  </a:solidFill>
                  <a:effectLst>
                    <a:outerShdw blurRad="38100" dist="38100" dir="2700000" algn="tl">
                      <a:srgbClr val="000000"/>
                    </a:outerShdw>
                  </a:effectLst>
                </a:rPr>
                <a:t>#</a:t>
              </a:r>
              <a:r>
                <a:rPr lang="en-US" sz="2000" dirty="0">
                  <a:effectLst>
                    <a:outerShdw blurRad="38100" dist="38100" dir="2700000" algn="tl">
                      <a:srgbClr val="000000"/>
                    </a:outerShdw>
                  </a:effectLst>
                </a:rPr>
                <a:t>*</a:t>
              </a:r>
              <a:r>
                <a:rPr lang="en-US" sz="2000" dirty="0" err="1">
                  <a:solidFill>
                    <a:schemeClr val="accent2"/>
                  </a:solidFill>
                  <a:effectLst>
                    <a:outerShdw blurRad="38100" dist="38100" dir="2700000" algn="tl">
                      <a:srgbClr val="000000"/>
                    </a:outerShdw>
                  </a:effectLst>
                </a:rPr>
                <a:t>q</a:t>
              </a:r>
              <a:r>
                <a:rPr lang="en-US" sz="2000" baseline="-25000" dirty="0" err="1">
                  <a:solidFill>
                    <a:schemeClr val="accent2"/>
                  </a:solidFill>
                  <a:effectLst>
                    <a:outerShdw blurRad="38100" dist="38100" dir="2700000" algn="tl">
                      <a:srgbClr val="000000"/>
                    </a:outerShdw>
                  </a:effectLst>
                </a:rPr>
                <a:t>start</a:t>
              </a:r>
              <a:r>
                <a:rPr lang="en-US" sz="2000" dirty="0">
                  <a:effectLst>
                    <a:outerShdw blurRad="38100" dist="38100" dir="2700000" algn="tl">
                      <a:srgbClr val="000000"/>
                    </a:outerShdw>
                  </a:effectLst>
                </a:rPr>
                <a:t>*0*1*1*0*0*1*0*</a:t>
              </a:r>
              <a:r>
                <a:rPr lang="en-US" sz="2000" dirty="0">
                  <a:solidFill>
                    <a:srgbClr val="FF00FF"/>
                  </a:solidFill>
                  <a:effectLst>
                    <a:outerShdw blurRad="38100" dist="38100" dir="2700000" algn="tl">
                      <a:srgbClr val="000000"/>
                    </a:outerShdw>
                  </a:effectLst>
                </a:rPr>
                <a:t>#</a:t>
              </a:r>
              <a:r>
                <a:rPr lang="en-US" sz="2000" dirty="0">
                  <a:effectLst>
                    <a:outerShdw blurRad="38100" dist="38100" dir="2700000" algn="tl">
                      <a:srgbClr val="000000"/>
                    </a:outerShdw>
                  </a:effectLst>
                </a:rPr>
                <a:t>*</a:t>
              </a:r>
              <a:endParaRPr lang="en-US" sz="2000" dirty="0">
                <a:solidFill>
                  <a:srgbClr val="FF00FF"/>
                </a:solidFill>
                <a:effectLst>
                  <a:outerShdw blurRad="38100" dist="38100" dir="2700000" algn="tl">
                    <a:srgbClr val="000000"/>
                  </a:outerShdw>
                </a:effectLst>
              </a:endParaRPr>
            </a:p>
          </p:txBody>
        </p:sp>
        <p:cxnSp>
          <p:nvCxnSpPr>
            <p:cNvPr id="85031" name="Straight Connector 78"/>
            <p:cNvCxnSpPr>
              <a:cxnSpLocks noChangeShapeType="1"/>
            </p:cNvCxnSpPr>
            <p:nvPr/>
          </p:nvCxnSpPr>
          <p:spPr bwMode="auto">
            <a:xfrm>
              <a:off x="703545" y="1722493"/>
              <a:ext cx="2981317" cy="15207"/>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5032" name="Double Bracket 79"/>
            <p:cNvSpPr>
              <a:spLocks noChangeArrowheads="1"/>
            </p:cNvSpPr>
            <p:nvPr/>
          </p:nvSpPr>
          <p:spPr bwMode="auto">
            <a:xfrm>
              <a:off x="611560" y="1364262"/>
              <a:ext cx="3154443" cy="746876"/>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89" name="Rectangle 88"/>
            <p:cNvSpPr/>
            <p:nvPr/>
          </p:nvSpPr>
          <p:spPr>
            <a:xfrm>
              <a:off x="3698677" y="1510998"/>
              <a:ext cx="274622"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91" name="Rectangle 90"/>
            <p:cNvSpPr/>
            <p:nvPr/>
          </p:nvSpPr>
          <p:spPr>
            <a:xfrm>
              <a:off x="4678107" y="1517350"/>
              <a:ext cx="274621"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1" name="Rectangle 130"/>
            <p:cNvSpPr/>
            <p:nvPr/>
          </p:nvSpPr>
          <p:spPr>
            <a:xfrm>
              <a:off x="5805166" y="1515763"/>
              <a:ext cx="274621" cy="522496"/>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2" name="Rectangle 131"/>
            <p:cNvSpPr/>
            <p:nvPr/>
          </p:nvSpPr>
          <p:spPr>
            <a:xfrm>
              <a:off x="6927463" y="1517350"/>
              <a:ext cx="274622"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3" name="Rectangle 132"/>
            <p:cNvSpPr/>
            <p:nvPr/>
          </p:nvSpPr>
          <p:spPr>
            <a:xfrm>
              <a:off x="5168616" y="2500407"/>
              <a:ext cx="644487" cy="524085"/>
            </a:xfrm>
            <a:prstGeom prst="rect">
              <a:avLst/>
            </a:prstGeom>
          </p:spPr>
          <p:txBody>
            <a:bodyPr wrap="none">
              <a:spAutoFit/>
            </a:bodyPr>
            <a:lstStyle/>
            <a:p>
              <a:pPr algn="l">
                <a:defRPr/>
              </a:pPr>
              <a:r>
                <a:rPr lang="en-US" dirty="0">
                  <a:effectLst>
                    <a:outerShdw blurRad="38100" dist="38100" dir="2700000" algn="tl">
                      <a:srgbClr val="000000"/>
                    </a:outerShdw>
                  </a:effectLst>
                </a:rPr>
                <a:t>, &amp;</a:t>
              </a:r>
              <a:endParaRPr lang="en-CA" dirty="0"/>
            </a:p>
          </p:txBody>
        </p:sp>
        <p:sp>
          <p:nvSpPr>
            <p:cNvPr id="134" name="Rectangle 133"/>
            <p:cNvSpPr/>
            <p:nvPr/>
          </p:nvSpPr>
          <p:spPr>
            <a:xfrm>
              <a:off x="2633527" y="2546463"/>
              <a:ext cx="273034"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5" name="Rectangle 134"/>
            <p:cNvSpPr/>
            <p:nvPr/>
          </p:nvSpPr>
          <p:spPr>
            <a:xfrm>
              <a:off x="3276426" y="2528994"/>
              <a:ext cx="274622" cy="522496"/>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6" name="Rectangle 135"/>
            <p:cNvSpPr/>
            <p:nvPr/>
          </p:nvSpPr>
          <p:spPr>
            <a:xfrm>
              <a:off x="4238395" y="2528994"/>
              <a:ext cx="274622" cy="522496"/>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grpSp>
      <p:sp>
        <p:nvSpPr>
          <p:cNvPr id="65" name="TextBox 64"/>
          <p:cNvSpPr txBox="1">
            <a:spLocks noChangeArrowheads="1"/>
          </p:cNvSpPr>
          <p:nvPr/>
        </p:nvSpPr>
        <p:spPr bwMode="auto">
          <a:xfrm>
            <a:off x="323850" y="3197225"/>
            <a:ext cx="80645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A solution is a finite sequence of the dominoes </a:t>
            </a:r>
            <a:br>
              <a:rPr lang="en-CA" altLang="en-US"/>
            </a:br>
            <a:r>
              <a:rPr lang="en-CA" altLang="en-US"/>
              <a:t>  (with repeats) so that the combined string on the top </a:t>
            </a:r>
            <a:br>
              <a:rPr lang="en-CA" altLang="en-US"/>
            </a:br>
            <a:r>
              <a:rPr lang="en-CA" altLang="en-US"/>
              <a:t>  is the same as that on the bottom</a:t>
            </a:r>
          </a:p>
          <a:p>
            <a:pPr algn="l">
              <a:buFont typeface="Arial" charset="0"/>
              <a:buChar char="•"/>
            </a:pPr>
            <a:r>
              <a:rPr lang="en-CA" altLang="en-US"/>
              <a:t>Can you now find a nice easy solution?</a:t>
            </a:r>
          </a:p>
          <a:p>
            <a:pPr algn="l">
              <a:buFont typeface="Arial" charset="0"/>
              <a:buChar char="•"/>
            </a:pPr>
            <a:r>
              <a:rPr lang="en-CA" altLang="en-US"/>
              <a:t>This first domino must go first because</a:t>
            </a:r>
          </a:p>
          <a:p>
            <a:pPr algn="l"/>
            <a:r>
              <a:rPr lang="en-CA" altLang="en-US"/>
              <a:t>  it is the only one with its first character on top and</a:t>
            </a:r>
            <a:br>
              <a:rPr lang="en-CA" altLang="en-US"/>
            </a:br>
            <a:r>
              <a:rPr lang="en-CA" altLang="en-US"/>
              <a:t>  bottom the same.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
                                            <p:txEl>
                                              <p:pRg st="1" end="1"/>
                                            </p:txEl>
                                          </p:spTgt>
                                        </p:tgtEl>
                                        <p:attrNameLst>
                                          <p:attrName>style.visibility</p:attrName>
                                        </p:attrNameLst>
                                      </p:cBhvr>
                                      <p:to>
                                        <p:strVal val="visible"/>
                                      </p:to>
                                    </p:set>
                                    <p:anim calcmode="lin" valueType="num">
                                      <p:cBhvr additive="base">
                                        <p:cTn id="13" dur="500" fill="hold"/>
                                        <p:tgtEl>
                                          <p:spTgt spid="6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5">
                                            <p:txEl>
                                              <p:pRg st="2" end="2"/>
                                            </p:txEl>
                                          </p:spTgt>
                                        </p:tgtEl>
                                        <p:attrNameLst>
                                          <p:attrName>style.visibility</p:attrName>
                                        </p:attrNameLst>
                                      </p:cBhvr>
                                      <p:to>
                                        <p:strVal val="visible"/>
                                      </p:to>
                                    </p:set>
                                    <p:anim calcmode="lin" valueType="num">
                                      <p:cBhvr additive="base">
                                        <p:cTn id="19" dur="500" fill="hold"/>
                                        <p:tgtEl>
                                          <p:spTgt spid="6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5">
                                            <p:txEl>
                                              <p:pRg st="3" end="3"/>
                                            </p:txEl>
                                          </p:spTgt>
                                        </p:tgtEl>
                                        <p:attrNameLst>
                                          <p:attrName>style.visibility</p:attrName>
                                        </p:attrNameLst>
                                      </p:cBhvr>
                                      <p:to>
                                        <p:strVal val="visible"/>
                                      </p:to>
                                    </p:set>
                                    <p:anim calcmode="lin" valueType="num">
                                      <p:cBhvr additive="base">
                                        <p:cTn id="25" dur="500" fill="hold"/>
                                        <p:tgtEl>
                                          <p:spTgt spid="6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grpSp>
        <p:nvGrpSpPr>
          <p:cNvPr id="86019" name="Group 75"/>
          <p:cNvGrpSpPr>
            <a:grpSpLocks/>
          </p:cNvGrpSpPr>
          <p:nvPr/>
        </p:nvGrpSpPr>
        <p:grpSpPr bwMode="auto">
          <a:xfrm>
            <a:off x="304800" y="628650"/>
            <a:ext cx="7219950" cy="2439988"/>
            <a:chOff x="304800" y="627994"/>
            <a:chExt cx="7219528" cy="2440966"/>
          </a:xfrm>
        </p:grpSpPr>
        <p:sp>
          <p:nvSpPr>
            <p:cNvPr id="88" name="Rectangle 87"/>
            <p:cNvSpPr/>
            <p:nvPr/>
          </p:nvSpPr>
          <p:spPr bwMode="auto">
            <a:xfrm>
              <a:off x="304800" y="627994"/>
              <a:ext cx="4668565" cy="522497"/>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a:rPr>
                <a:t>Insert *s into the dominoes</a:t>
              </a:r>
              <a:endParaRPr lang="en-US" dirty="0">
                <a:effectLst>
                  <a:outerShdw blurRad="38100" dist="38100" dir="2700000" algn="tl">
                    <a:srgbClr val="000000"/>
                  </a:outerShdw>
                </a:effectLst>
                <a:sym typeface="Wingdings" pitchFamily="2" charset="2"/>
              </a:endParaRPr>
            </a:p>
          </p:txBody>
        </p:sp>
        <p:sp>
          <p:nvSpPr>
            <p:cNvPr id="123" name="Rectangle 122"/>
            <p:cNvSpPr/>
            <p:nvPr/>
          </p:nvSpPr>
          <p:spPr>
            <a:xfrm>
              <a:off x="2830365" y="2233600"/>
              <a:ext cx="492096" cy="830595"/>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p>
            <a:p>
              <a:pPr>
                <a:defRPr/>
              </a:pP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p>
          </p:txBody>
        </p:sp>
        <p:cxnSp>
          <p:nvCxnSpPr>
            <p:cNvPr id="86027" name="Straight Connector 123"/>
            <p:cNvCxnSpPr>
              <a:cxnSpLocks noChangeShapeType="1"/>
            </p:cNvCxnSpPr>
            <p:nvPr/>
          </p:nvCxnSpPr>
          <p:spPr bwMode="auto">
            <a:xfrm>
              <a:off x="2830383" y="2649323"/>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28" name="Double Bracket 124"/>
            <p:cNvSpPr>
              <a:spLocks noChangeArrowheads="1"/>
            </p:cNvSpPr>
            <p:nvPr/>
          </p:nvSpPr>
          <p:spPr bwMode="auto">
            <a:xfrm>
              <a:off x="2804309" y="2314684"/>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28" name="Rectangle 127"/>
            <p:cNvSpPr/>
            <p:nvPr/>
          </p:nvSpPr>
          <p:spPr>
            <a:xfrm>
              <a:off x="5736907" y="2179604"/>
              <a:ext cx="1787421" cy="830595"/>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sym typeface="Wingdings" pitchFamily="2" charset="2"/>
                </a:rPr>
                <a:t>q</a:t>
              </a:r>
              <a:r>
                <a:rPr lang="en-US" sz="2400" baseline="-25000" dirty="0" err="1">
                  <a:solidFill>
                    <a:schemeClr val="accent2"/>
                  </a:solidFill>
                  <a:effectLst>
                    <a:outerShdw blurRad="38100" dist="38100" dir="2700000" algn="tl">
                      <a:srgbClr val="000000"/>
                    </a:outerShdw>
                  </a:effectLst>
                  <a:sym typeface="Wingdings" pitchFamily="2" charset="2"/>
                </a:rPr>
                <a:t>accept</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br>
                <a:rPr lang="en-US" sz="2400" dirty="0">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p>
          </p:txBody>
        </p:sp>
        <p:cxnSp>
          <p:nvCxnSpPr>
            <p:cNvPr id="86030" name="Straight Connector 128"/>
            <p:cNvCxnSpPr>
              <a:cxnSpLocks noChangeShapeType="1"/>
            </p:cNvCxnSpPr>
            <p:nvPr/>
          </p:nvCxnSpPr>
          <p:spPr bwMode="auto">
            <a:xfrm>
              <a:off x="5839030" y="2594531"/>
              <a:ext cx="1187692"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31" name="Double Bracket 129"/>
            <p:cNvSpPr>
              <a:spLocks noChangeArrowheads="1"/>
            </p:cNvSpPr>
            <p:nvPr/>
          </p:nvSpPr>
          <p:spPr bwMode="auto">
            <a:xfrm>
              <a:off x="5778204" y="2252212"/>
              <a:ext cx="1746123" cy="720000"/>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02" name="Rectangle 101"/>
            <p:cNvSpPr/>
            <p:nvPr/>
          </p:nvSpPr>
          <p:spPr>
            <a:xfrm>
              <a:off x="1088979" y="2527405"/>
              <a:ext cx="273034"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84" name="Rectangle 83"/>
            <p:cNvSpPr/>
            <p:nvPr/>
          </p:nvSpPr>
          <p:spPr>
            <a:xfrm>
              <a:off x="622281" y="2227248"/>
              <a:ext cx="492096" cy="830595"/>
            </a:xfrm>
            <a:prstGeom prst="rect">
              <a:avLst/>
            </a:prstGeom>
          </p:spPr>
          <p:txBody>
            <a:bodyPr wrap="none">
              <a:spAutoFit/>
            </a:bodyPr>
            <a:lstStyle/>
            <a:p>
              <a:pPr>
                <a:defRPr/>
              </a:pPr>
              <a:r>
                <a:rPr lang="en-US" sz="2400" dirty="0">
                  <a:effectLst>
                    <a:outerShdw blurRad="38100" dist="38100" dir="2700000" algn="tl">
                      <a:srgbClr val="000000"/>
                    </a:outerShdw>
                  </a:effectLst>
                </a:rPr>
                <a:t>*0</a:t>
              </a:r>
              <a:endParaRPr lang="en-US" sz="2400" dirty="0">
                <a:solidFill>
                  <a:srgbClr val="FF00FF"/>
                </a:solidFill>
                <a:effectLst>
                  <a:outerShdw blurRad="38100" dist="38100" dir="2700000" algn="tl">
                    <a:srgbClr val="000000"/>
                  </a:outerShdw>
                </a:effectLst>
              </a:endParaRPr>
            </a:p>
            <a:p>
              <a:pPr>
                <a:defRPr/>
              </a:pPr>
              <a:r>
                <a:rPr lang="en-US" sz="2400" dirty="0">
                  <a:effectLst>
                    <a:outerShdw blurRad="38100" dist="38100" dir="2700000" algn="tl">
                      <a:srgbClr val="000000"/>
                    </a:outerShdw>
                  </a:effectLst>
                  <a:sym typeface="Wingdings" pitchFamily="2" charset="2"/>
                </a:rPr>
                <a:t>0</a:t>
              </a:r>
              <a:r>
                <a:rPr lang="en-US" sz="2400" dirty="0">
                  <a:effectLst>
                    <a:outerShdw blurRad="38100" dist="38100" dir="2700000" algn="tl">
                      <a:srgbClr val="000000"/>
                    </a:outerShdw>
                  </a:effectLst>
                </a:rPr>
                <a:t>*</a:t>
              </a:r>
            </a:p>
          </p:txBody>
        </p:sp>
        <p:cxnSp>
          <p:nvCxnSpPr>
            <p:cNvPr id="86034" name="Straight Connector 84"/>
            <p:cNvCxnSpPr>
              <a:cxnSpLocks noChangeShapeType="1"/>
            </p:cNvCxnSpPr>
            <p:nvPr/>
          </p:nvCxnSpPr>
          <p:spPr bwMode="auto">
            <a:xfrm>
              <a:off x="621888" y="2642176"/>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35" name="Double Bracket 85"/>
            <p:cNvSpPr>
              <a:spLocks noChangeArrowheads="1"/>
            </p:cNvSpPr>
            <p:nvPr/>
          </p:nvSpPr>
          <p:spPr bwMode="auto">
            <a:xfrm>
              <a:off x="595814" y="2307537"/>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97" name="Rectangle 96"/>
            <p:cNvSpPr/>
            <p:nvPr/>
          </p:nvSpPr>
          <p:spPr>
            <a:xfrm>
              <a:off x="1411223" y="2235188"/>
              <a:ext cx="493683" cy="830596"/>
            </a:xfrm>
            <a:prstGeom prst="rect">
              <a:avLst/>
            </a:prstGeom>
          </p:spPr>
          <p:txBody>
            <a:bodyPr wrap="none">
              <a:spAutoFit/>
            </a:bodyPr>
            <a:lstStyle/>
            <a:p>
              <a:pPr>
                <a:defRPr/>
              </a:pPr>
              <a:r>
                <a:rPr lang="en-US" sz="2400" dirty="0">
                  <a:effectLst>
                    <a:outerShdw blurRad="38100" dist="38100" dir="2700000" algn="tl">
                      <a:srgbClr val="000000"/>
                    </a:outerShdw>
                  </a:effectLst>
                </a:rPr>
                <a:t>*1</a:t>
              </a:r>
              <a:endParaRPr lang="en-US" sz="2400" dirty="0">
                <a:solidFill>
                  <a:srgbClr val="FF00FF"/>
                </a:solidFill>
                <a:effectLst>
                  <a:outerShdw blurRad="38100" dist="38100" dir="2700000" algn="tl">
                    <a:srgbClr val="000000"/>
                  </a:outerShdw>
                </a:effectLst>
              </a:endParaRPr>
            </a:p>
            <a:p>
              <a:pPr>
                <a:defRPr/>
              </a:pPr>
              <a:r>
                <a:rPr lang="en-US" sz="2400" dirty="0">
                  <a:effectLst>
                    <a:outerShdw blurRad="38100" dist="38100" dir="2700000" algn="tl">
                      <a:srgbClr val="000000"/>
                    </a:outerShdw>
                  </a:effectLst>
                  <a:sym typeface="Wingdings" pitchFamily="2" charset="2"/>
                </a:rPr>
                <a:t>1</a:t>
              </a:r>
              <a:r>
                <a:rPr lang="en-US" sz="2400" dirty="0">
                  <a:effectLst>
                    <a:outerShdw blurRad="38100" dist="38100" dir="2700000" algn="tl">
                      <a:srgbClr val="000000"/>
                    </a:outerShdw>
                  </a:effectLst>
                </a:rPr>
                <a:t>*</a:t>
              </a:r>
            </a:p>
          </p:txBody>
        </p:sp>
        <p:cxnSp>
          <p:nvCxnSpPr>
            <p:cNvPr id="86037" name="Straight Connector 97"/>
            <p:cNvCxnSpPr>
              <a:cxnSpLocks noChangeShapeType="1"/>
            </p:cNvCxnSpPr>
            <p:nvPr/>
          </p:nvCxnSpPr>
          <p:spPr bwMode="auto">
            <a:xfrm>
              <a:off x="1412316" y="2650015"/>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38" name="Double Bracket 102"/>
            <p:cNvSpPr>
              <a:spLocks noChangeArrowheads="1"/>
            </p:cNvSpPr>
            <p:nvPr/>
          </p:nvSpPr>
          <p:spPr bwMode="auto">
            <a:xfrm>
              <a:off x="1386242" y="2315376"/>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57" name="Rectangle 156"/>
            <p:cNvSpPr/>
            <p:nvPr/>
          </p:nvSpPr>
          <p:spPr>
            <a:xfrm>
              <a:off x="1879508" y="2541699"/>
              <a:ext cx="274622" cy="522496"/>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59" name="Rectangle 158"/>
            <p:cNvSpPr/>
            <p:nvPr/>
          </p:nvSpPr>
          <p:spPr>
            <a:xfrm>
              <a:off x="2174766" y="2233600"/>
              <a:ext cx="492096" cy="830595"/>
            </a:xfrm>
            <a:prstGeom prst="rect">
              <a:avLst/>
            </a:prstGeom>
          </p:spPr>
          <p:txBody>
            <a:bodyPr wrap="none">
              <a:spAutoFit/>
            </a:bodyPr>
            <a:lstStyle/>
            <a:p>
              <a:pPr>
                <a:defRPr/>
              </a:pPr>
              <a:r>
                <a:rPr lang="en-US" sz="2400" dirty="0">
                  <a:effectLst>
                    <a:outerShdw blurRad="38100" dist="38100" dir="2700000" algn="tl">
                      <a:srgbClr val="000000"/>
                    </a:outerShdw>
                  </a:effectLst>
                </a:rPr>
                <a:t>*b</a:t>
              </a:r>
              <a:endParaRPr lang="en-US" sz="2400" dirty="0">
                <a:solidFill>
                  <a:srgbClr val="FF00FF"/>
                </a:solidFill>
                <a:effectLst>
                  <a:outerShdw blurRad="38100" dist="38100" dir="2700000" algn="tl">
                    <a:srgbClr val="000000"/>
                  </a:outerShdw>
                </a:effectLst>
              </a:endParaRPr>
            </a:p>
            <a:p>
              <a:pPr>
                <a:defRPr/>
              </a:pPr>
              <a:r>
                <a:rPr lang="en-US" sz="2400" dirty="0">
                  <a:effectLst>
                    <a:outerShdw blurRad="38100" dist="38100" dir="2700000" algn="tl">
                      <a:srgbClr val="000000"/>
                    </a:outerShdw>
                  </a:effectLst>
                  <a:sym typeface="Wingdings" pitchFamily="2" charset="2"/>
                </a:rPr>
                <a:t>b</a:t>
              </a:r>
              <a:r>
                <a:rPr lang="en-US" sz="2400" dirty="0">
                  <a:effectLst>
                    <a:outerShdw blurRad="38100" dist="38100" dir="2700000" algn="tl">
                      <a:srgbClr val="000000"/>
                    </a:outerShdw>
                  </a:effectLst>
                </a:rPr>
                <a:t>*</a:t>
              </a:r>
            </a:p>
          </p:txBody>
        </p:sp>
        <p:cxnSp>
          <p:nvCxnSpPr>
            <p:cNvPr id="86041" name="Straight Connector 159"/>
            <p:cNvCxnSpPr>
              <a:cxnSpLocks noChangeShapeType="1"/>
            </p:cNvCxnSpPr>
            <p:nvPr/>
          </p:nvCxnSpPr>
          <p:spPr bwMode="auto">
            <a:xfrm>
              <a:off x="2175203" y="2648854"/>
              <a:ext cx="50910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42" name="Double Bracket 160"/>
            <p:cNvSpPr>
              <a:spLocks noChangeArrowheads="1"/>
            </p:cNvSpPr>
            <p:nvPr/>
          </p:nvSpPr>
          <p:spPr bwMode="auto">
            <a:xfrm>
              <a:off x="2149129" y="2314215"/>
              <a:ext cx="543989"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90" name="Rectangle 89"/>
            <p:cNvSpPr/>
            <p:nvPr/>
          </p:nvSpPr>
          <p:spPr>
            <a:xfrm>
              <a:off x="3541524" y="2205014"/>
              <a:ext cx="800053" cy="830595"/>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 </a:t>
              </a:r>
              <a:r>
                <a:rPr lang="en-US" sz="2400" dirty="0">
                  <a:effectLst>
                    <a:outerShdw blurRad="38100" dist="38100" dir="2700000" algn="tl">
                      <a:srgbClr val="000000"/>
                    </a:outerShdw>
                  </a:effectLst>
                </a:rPr>
                <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sym typeface="Wingdings" pitchFamily="2" charset="2"/>
                </a:rPr>
                <a:t>b</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p>
          </p:txBody>
        </p:sp>
        <p:cxnSp>
          <p:nvCxnSpPr>
            <p:cNvPr id="86044" name="Straight Connector 93"/>
            <p:cNvCxnSpPr>
              <a:cxnSpLocks noChangeShapeType="1"/>
            </p:cNvCxnSpPr>
            <p:nvPr/>
          </p:nvCxnSpPr>
          <p:spPr bwMode="auto">
            <a:xfrm>
              <a:off x="3614112" y="2620727"/>
              <a:ext cx="677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45" name="Double Bracket 94"/>
            <p:cNvSpPr>
              <a:spLocks noChangeArrowheads="1"/>
            </p:cNvSpPr>
            <p:nvPr/>
          </p:nvSpPr>
          <p:spPr bwMode="auto">
            <a:xfrm>
              <a:off x="3579420" y="2286088"/>
              <a:ext cx="723781"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64" name="Rectangle 163"/>
            <p:cNvSpPr/>
            <p:nvPr/>
          </p:nvSpPr>
          <p:spPr>
            <a:xfrm>
              <a:off x="4430472" y="2195485"/>
              <a:ext cx="876249" cy="832183"/>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a:effectLst>
                    <a:outerShdw blurRad="38100" dist="38100" dir="2700000" algn="tl">
                      <a:srgbClr val="000000"/>
                    </a:outerShdw>
                  </a:effectLst>
                  <a:sym typeface="Wingdings" pitchFamily="2" charset="2"/>
                </a:rPr>
                <a:t>b</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 </a:t>
              </a:r>
              <a:r>
                <a:rPr lang="en-US" sz="2400" dirty="0">
                  <a:effectLst>
                    <a:outerShdw blurRad="38100" dist="38100" dir="2700000" algn="tl">
                      <a:srgbClr val="000000"/>
                    </a:outerShdw>
                  </a:effectLst>
                </a:rPr>
                <a:t/>
              </a:r>
              <a:br>
                <a:rPr lang="en-US" sz="2400" dirty="0">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p>
          </p:txBody>
        </p:sp>
        <p:cxnSp>
          <p:nvCxnSpPr>
            <p:cNvPr id="86047" name="Straight Connector 164"/>
            <p:cNvCxnSpPr>
              <a:cxnSpLocks noChangeShapeType="1"/>
            </p:cNvCxnSpPr>
            <p:nvPr/>
          </p:nvCxnSpPr>
          <p:spPr bwMode="auto">
            <a:xfrm>
              <a:off x="4541588" y="2611783"/>
              <a:ext cx="67737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48" name="Double Bracket 165"/>
            <p:cNvSpPr>
              <a:spLocks noChangeArrowheads="1"/>
            </p:cNvSpPr>
            <p:nvPr/>
          </p:nvSpPr>
          <p:spPr bwMode="auto">
            <a:xfrm>
              <a:off x="4506897" y="2277144"/>
              <a:ext cx="723781"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1" name="Rectangle 60"/>
            <p:cNvSpPr/>
            <p:nvPr/>
          </p:nvSpPr>
          <p:spPr>
            <a:xfrm>
              <a:off x="3954250" y="1285482"/>
              <a:ext cx="857200" cy="830596"/>
            </a:xfrm>
            <a:prstGeom prst="rect">
              <a:avLst/>
            </a:prstGeom>
          </p:spPr>
          <p:txBody>
            <a:bodyPr wrap="none">
              <a:spAutoFit/>
            </a:bodyPr>
            <a:lstStyle/>
            <a:p>
              <a:pPr>
                <a:defRPr/>
              </a:pP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i</a:t>
              </a:r>
              <a:r>
                <a:rPr lang="en-US" sz="2400" dirty="0">
                  <a:effectLst>
                    <a:outerShdw blurRad="38100" dist="38100" dir="2700000" algn="tl">
                      <a:srgbClr val="000000"/>
                    </a:outerShdw>
                  </a:effectLst>
                </a:rPr>
                <a:t>*1</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sym typeface="Wingdings" pitchFamily="2" charset="2"/>
                </a:rPr>
                <a:t>c</a:t>
              </a: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sym typeface="Wingdings" pitchFamily="2" charset="2"/>
                </a:rPr>
                <a:t>q</a:t>
              </a:r>
              <a:r>
                <a:rPr lang="en-US" sz="2400" baseline="-25000" dirty="0" err="1">
                  <a:solidFill>
                    <a:schemeClr val="accent2"/>
                  </a:solidFill>
                  <a:effectLst>
                    <a:outerShdw blurRad="38100" dist="38100" dir="2700000" algn="tl">
                      <a:srgbClr val="000000"/>
                    </a:outerShdw>
                  </a:effectLst>
                </a:rPr>
                <a:t>j</a:t>
              </a:r>
              <a:r>
                <a:rPr lang="en-US" sz="2400" dirty="0">
                  <a:effectLst>
                    <a:outerShdw blurRad="38100" dist="38100" dir="2700000" algn="tl">
                      <a:srgbClr val="000000"/>
                    </a:outerShdw>
                  </a:effectLst>
                </a:rPr>
                <a:t>*</a:t>
              </a:r>
              <a:endParaRPr lang="en-US" sz="2400" dirty="0">
                <a:solidFill>
                  <a:schemeClr val="accent2"/>
                </a:solidFill>
                <a:effectLst>
                  <a:outerShdw blurRad="38100" dist="38100" dir="2700000" algn="tl">
                    <a:srgbClr val="000000"/>
                  </a:outerShdw>
                </a:effectLst>
              </a:endParaRPr>
            </a:p>
          </p:txBody>
        </p:sp>
        <p:cxnSp>
          <p:nvCxnSpPr>
            <p:cNvPr id="86050" name="Straight Connector 61"/>
            <p:cNvCxnSpPr>
              <a:cxnSpLocks noChangeShapeType="1"/>
            </p:cNvCxnSpPr>
            <p:nvPr/>
          </p:nvCxnSpPr>
          <p:spPr bwMode="auto">
            <a:xfrm>
              <a:off x="4056032" y="1700480"/>
              <a:ext cx="677371"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51" name="Double Bracket 62"/>
            <p:cNvSpPr>
              <a:spLocks noChangeArrowheads="1"/>
            </p:cNvSpPr>
            <p:nvPr/>
          </p:nvSpPr>
          <p:spPr bwMode="auto">
            <a:xfrm>
              <a:off x="4021338" y="1365841"/>
              <a:ext cx="723782" cy="738083"/>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73" name="Rectangle 72"/>
            <p:cNvSpPr/>
            <p:nvPr/>
          </p:nvSpPr>
          <p:spPr>
            <a:xfrm>
              <a:off x="4816211" y="1247367"/>
              <a:ext cx="1165157" cy="830596"/>
            </a:xfrm>
            <a:prstGeom prst="rect">
              <a:avLst/>
            </a:prstGeom>
          </p:spPr>
          <p:txBody>
            <a:bodyPr wrap="none">
              <a:spAutoFit/>
            </a:bodyPr>
            <a:lstStyle/>
            <a:p>
              <a:pPr>
                <a:defRPr/>
              </a:pPr>
              <a:r>
                <a:rPr lang="en-US" sz="2400" dirty="0">
                  <a:effectLst>
                    <a:outerShdw blurRad="38100" dist="38100" dir="2700000" algn="tl">
                      <a:srgbClr val="000000"/>
                    </a:outerShdw>
                  </a:effectLst>
                </a:rPr>
                <a:t>*0*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i</a:t>
              </a:r>
              <a:r>
                <a:rPr lang="en-US" sz="2400" dirty="0">
                  <a:effectLst>
                    <a:outerShdw blurRad="38100" dist="38100" dir="2700000" algn="tl">
                      <a:srgbClr val="000000"/>
                    </a:outerShdw>
                  </a:effectLst>
                </a:rPr>
                <a:t>*1</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sym typeface="Wingdings" pitchFamily="2" charset="2"/>
                </a:rPr>
                <a:t> </a:t>
              </a:r>
              <a:r>
                <a:rPr lang="en-US" sz="2400" dirty="0" err="1">
                  <a:solidFill>
                    <a:schemeClr val="accent2"/>
                  </a:solidFill>
                  <a:effectLst>
                    <a:outerShdw blurRad="38100" dist="38100" dir="2700000" algn="tl">
                      <a:srgbClr val="000000"/>
                    </a:outerShdw>
                  </a:effectLst>
                  <a:sym typeface="Wingdings" pitchFamily="2" charset="2"/>
                </a:rPr>
                <a:t>q</a:t>
              </a:r>
              <a:r>
                <a:rPr lang="en-US" sz="2400" baseline="-25000" dirty="0" err="1">
                  <a:solidFill>
                    <a:schemeClr val="accent2"/>
                  </a:solidFill>
                  <a:effectLst>
                    <a:outerShdw blurRad="38100" dist="38100" dir="2700000" algn="tl">
                      <a:srgbClr val="000000"/>
                    </a:outerShdw>
                  </a:effectLst>
                </a:rPr>
                <a:t>j</a:t>
              </a:r>
              <a:r>
                <a:rPr lang="en-US" sz="2400" dirty="0" err="1">
                  <a:effectLst>
                    <a:outerShdw blurRad="38100" dist="38100" dir="2700000" algn="tl">
                      <a:srgbClr val="000000"/>
                    </a:outerShdw>
                  </a:effectLst>
                </a:rPr>
                <a:t>0c</a:t>
              </a:r>
              <a:r>
                <a:rPr lang="en-US" sz="2400" dirty="0">
                  <a:effectLst>
                    <a:outerShdw blurRad="38100" dist="38100" dir="2700000" algn="tl">
                      <a:srgbClr val="000000"/>
                    </a:outerShdw>
                  </a:effectLst>
                </a:rPr>
                <a:t>*</a:t>
              </a:r>
            </a:p>
          </p:txBody>
        </p:sp>
        <p:cxnSp>
          <p:nvCxnSpPr>
            <p:cNvPr id="86053" name="Straight Connector 73"/>
            <p:cNvCxnSpPr>
              <a:cxnSpLocks noChangeShapeType="1"/>
            </p:cNvCxnSpPr>
            <p:nvPr/>
          </p:nvCxnSpPr>
          <p:spPr bwMode="auto">
            <a:xfrm>
              <a:off x="4976335" y="1652329"/>
              <a:ext cx="873985"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54" name="Double Bracket 74"/>
            <p:cNvSpPr>
              <a:spLocks noChangeArrowheads="1"/>
            </p:cNvSpPr>
            <p:nvPr/>
          </p:nvSpPr>
          <p:spPr bwMode="auto">
            <a:xfrm>
              <a:off x="4931588" y="1324324"/>
              <a:ext cx="933871" cy="723458"/>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68" name="Rectangle 67"/>
            <p:cNvSpPr/>
            <p:nvPr/>
          </p:nvSpPr>
          <p:spPr>
            <a:xfrm>
              <a:off x="5911522" y="1241015"/>
              <a:ext cx="1225478" cy="830596"/>
            </a:xfrm>
            <a:prstGeom prst="rect">
              <a:avLst/>
            </a:prstGeom>
          </p:spPr>
          <p:txBody>
            <a:bodyPr wrap="none">
              <a:spAutoFit/>
            </a:bodyPr>
            <a:lstStyle/>
            <a:p>
              <a:pPr>
                <a:defRPr/>
              </a:pPr>
              <a:r>
                <a:rPr lang="en-US" sz="2400" dirty="0">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i</a:t>
              </a:r>
              <a:r>
                <a:rPr lang="en-US" sz="2400" dirty="0">
                  <a:effectLst>
                    <a:outerShdw blurRad="38100" dist="38100" dir="2700000" algn="tl">
                      <a:srgbClr val="000000"/>
                    </a:outerShdw>
                  </a:effectLst>
                </a:rPr>
                <a:t>*1</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sym typeface="Wingdings" pitchFamily="2" charset="2"/>
                </a:rPr>
                <a:t> </a:t>
              </a:r>
              <a:r>
                <a:rPr lang="en-US" sz="2400" dirty="0" err="1">
                  <a:solidFill>
                    <a:schemeClr val="accent2"/>
                  </a:solidFill>
                  <a:effectLst>
                    <a:outerShdw blurRad="38100" dist="38100" dir="2700000" algn="tl">
                      <a:srgbClr val="000000"/>
                    </a:outerShdw>
                  </a:effectLst>
                  <a:sym typeface="Wingdings" pitchFamily="2" charset="2"/>
                </a:rPr>
                <a:t>q</a:t>
              </a:r>
              <a:r>
                <a:rPr lang="en-US" sz="2400" baseline="-25000" dirty="0" err="1">
                  <a:solidFill>
                    <a:schemeClr val="accent2"/>
                  </a:solidFill>
                  <a:effectLst>
                    <a:outerShdw blurRad="38100" dist="38100" dir="2700000" algn="tl">
                      <a:srgbClr val="000000"/>
                    </a:outerShdw>
                  </a:effectLst>
                </a:rPr>
                <a:t>j</a:t>
              </a:r>
              <a:r>
                <a:rPr lang="en-US" sz="2400" dirty="0">
                  <a:effectLst>
                    <a:outerShdw blurRad="38100" dist="38100" dir="2700000" algn="tl">
                      <a:srgbClr val="000000"/>
                    </a:outerShdw>
                  </a:effectLst>
                </a:rPr>
                <a:t>*1*c*</a:t>
              </a:r>
            </a:p>
          </p:txBody>
        </p:sp>
        <p:cxnSp>
          <p:nvCxnSpPr>
            <p:cNvPr id="86056" name="Straight Connector 69"/>
            <p:cNvCxnSpPr>
              <a:cxnSpLocks noChangeShapeType="1"/>
            </p:cNvCxnSpPr>
            <p:nvPr/>
          </p:nvCxnSpPr>
          <p:spPr bwMode="auto">
            <a:xfrm>
              <a:off x="6102584" y="1646760"/>
              <a:ext cx="873987"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57" name="Double Bracket 70"/>
            <p:cNvSpPr>
              <a:spLocks noChangeArrowheads="1"/>
            </p:cNvSpPr>
            <p:nvPr/>
          </p:nvSpPr>
          <p:spPr bwMode="auto">
            <a:xfrm>
              <a:off x="6057830" y="1318754"/>
              <a:ext cx="933871" cy="723458"/>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77" name="Text Box 43"/>
            <p:cNvSpPr txBox="1">
              <a:spLocks noChangeArrowheads="1"/>
            </p:cNvSpPr>
            <p:nvPr/>
          </p:nvSpPr>
          <p:spPr bwMode="auto">
            <a:xfrm>
              <a:off x="404807" y="1376007"/>
              <a:ext cx="3951056" cy="1052934"/>
            </a:xfrm>
            <a:prstGeom prst="rect">
              <a:avLst/>
            </a:prstGeom>
            <a:noFill/>
            <a:ln w="38100" cap="sq">
              <a:noFill/>
              <a:miter lim="800000"/>
              <a:headEnd/>
              <a:tailEnd/>
            </a:ln>
            <a:effectLst/>
          </p:spPr>
          <p:txBody>
            <a:bodyPr lIns="274320" rIns="274320">
              <a:spAutoFit/>
            </a:bodyPr>
            <a:lstStyle/>
            <a:p>
              <a:pPr algn="l">
                <a:defRPr/>
              </a:pPr>
              <a:r>
                <a:rPr lang="en-US" sz="2000" dirty="0">
                  <a:effectLst>
                    <a:outerShdw blurRad="38100" dist="38100" dir="2700000" algn="tl">
                      <a:srgbClr val="000000"/>
                    </a:outerShdw>
                  </a:effectLst>
                </a:rPr>
                <a:t>*</a:t>
              </a:r>
              <a:r>
                <a:rPr lang="en-US" sz="2000" dirty="0">
                  <a:solidFill>
                    <a:srgbClr val="FF00FF"/>
                  </a:solidFill>
                  <a:effectLst>
                    <a:outerShdw blurRad="38100" dist="38100" dir="2700000" algn="tl">
                      <a:srgbClr val="000000"/>
                    </a:outerShdw>
                  </a:effectLst>
                </a:rPr>
                <a:t># </a:t>
              </a:r>
            </a:p>
            <a:p>
              <a:pPr algn="l">
                <a:defRPr/>
              </a:pPr>
              <a:r>
                <a:rPr lang="en-US" sz="2000" dirty="0">
                  <a:effectLst>
                    <a:outerShdw blurRad="38100" dist="38100" dir="2700000" algn="tl">
                      <a:srgbClr val="000000"/>
                    </a:outerShdw>
                  </a:effectLst>
                </a:rPr>
                <a:t>*</a:t>
              </a:r>
              <a:r>
                <a:rPr lang="en-US" sz="2000" dirty="0">
                  <a:solidFill>
                    <a:srgbClr val="FF00FF"/>
                  </a:solidFill>
                  <a:effectLst>
                    <a:outerShdw blurRad="38100" dist="38100" dir="2700000" algn="tl">
                      <a:srgbClr val="000000"/>
                    </a:outerShdw>
                  </a:effectLst>
                </a:rPr>
                <a:t>#</a:t>
              </a:r>
              <a:r>
                <a:rPr lang="en-US" sz="2000" dirty="0">
                  <a:effectLst>
                    <a:outerShdw blurRad="38100" dist="38100" dir="2700000" algn="tl">
                      <a:srgbClr val="000000"/>
                    </a:outerShdw>
                  </a:effectLst>
                </a:rPr>
                <a:t>*</a:t>
              </a:r>
              <a:r>
                <a:rPr lang="en-US" sz="2000" dirty="0" err="1">
                  <a:solidFill>
                    <a:schemeClr val="accent2"/>
                  </a:solidFill>
                  <a:effectLst>
                    <a:outerShdw blurRad="38100" dist="38100" dir="2700000" algn="tl">
                      <a:srgbClr val="000000"/>
                    </a:outerShdw>
                  </a:effectLst>
                </a:rPr>
                <a:t>q</a:t>
              </a:r>
              <a:r>
                <a:rPr lang="en-US" sz="2000" baseline="-25000" dirty="0" err="1">
                  <a:solidFill>
                    <a:schemeClr val="accent2"/>
                  </a:solidFill>
                  <a:effectLst>
                    <a:outerShdw blurRad="38100" dist="38100" dir="2700000" algn="tl">
                      <a:srgbClr val="000000"/>
                    </a:outerShdw>
                  </a:effectLst>
                </a:rPr>
                <a:t>start</a:t>
              </a:r>
              <a:r>
                <a:rPr lang="en-US" sz="2000" dirty="0">
                  <a:effectLst>
                    <a:outerShdw blurRad="38100" dist="38100" dir="2700000" algn="tl">
                      <a:srgbClr val="000000"/>
                    </a:outerShdw>
                  </a:effectLst>
                </a:rPr>
                <a:t>*0*1*1*0*0*1*0*</a:t>
              </a:r>
              <a:r>
                <a:rPr lang="en-US" sz="2000" dirty="0">
                  <a:solidFill>
                    <a:srgbClr val="FF00FF"/>
                  </a:solidFill>
                  <a:effectLst>
                    <a:outerShdw blurRad="38100" dist="38100" dir="2700000" algn="tl">
                      <a:srgbClr val="000000"/>
                    </a:outerShdw>
                  </a:effectLst>
                </a:rPr>
                <a:t>#</a:t>
              </a:r>
              <a:r>
                <a:rPr lang="en-US" sz="2000" dirty="0">
                  <a:effectLst>
                    <a:outerShdw blurRad="38100" dist="38100" dir="2700000" algn="tl">
                      <a:srgbClr val="000000"/>
                    </a:outerShdw>
                  </a:effectLst>
                </a:rPr>
                <a:t>*</a:t>
              </a:r>
              <a:endParaRPr lang="en-US" sz="2000" dirty="0">
                <a:solidFill>
                  <a:srgbClr val="FF00FF"/>
                </a:solidFill>
                <a:effectLst>
                  <a:outerShdw blurRad="38100" dist="38100" dir="2700000" algn="tl">
                    <a:srgbClr val="000000"/>
                  </a:outerShdw>
                </a:effectLst>
              </a:endParaRPr>
            </a:p>
          </p:txBody>
        </p:sp>
        <p:cxnSp>
          <p:nvCxnSpPr>
            <p:cNvPr id="86059" name="Straight Connector 78"/>
            <p:cNvCxnSpPr>
              <a:cxnSpLocks noChangeShapeType="1"/>
            </p:cNvCxnSpPr>
            <p:nvPr/>
          </p:nvCxnSpPr>
          <p:spPr bwMode="auto">
            <a:xfrm>
              <a:off x="703545" y="1722493"/>
              <a:ext cx="2981317" cy="15207"/>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060" name="Double Bracket 79"/>
            <p:cNvSpPr>
              <a:spLocks noChangeArrowheads="1"/>
            </p:cNvSpPr>
            <p:nvPr/>
          </p:nvSpPr>
          <p:spPr bwMode="auto">
            <a:xfrm>
              <a:off x="611560" y="1364262"/>
              <a:ext cx="3154443" cy="746876"/>
            </a:xfrm>
            <a:prstGeom prst="bracketPair">
              <a:avLst>
                <a:gd name="adj" fmla="val 16667"/>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89" name="Rectangle 88"/>
            <p:cNvSpPr/>
            <p:nvPr/>
          </p:nvSpPr>
          <p:spPr>
            <a:xfrm>
              <a:off x="3698677" y="1510998"/>
              <a:ext cx="274622"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91" name="Rectangle 90"/>
            <p:cNvSpPr/>
            <p:nvPr/>
          </p:nvSpPr>
          <p:spPr>
            <a:xfrm>
              <a:off x="4678107" y="1517350"/>
              <a:ext cx="274621"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1" name="Rectangle 130"/>
            <p:cNvSpPr/>
            <p:nvPr/>
          </p:nvSpPr>
          <p:spPr>
            <a:xfrm>
              <a:off x="5805166" y="1515763"/>
              <a:ext cx="274621" cy="522496"/>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2" name="Rectangle 131"/>
            <p:cNvSpPr/>
            <p:nvPr/>
          </p:nvSpPr>
          <p:spPr>
            <a:xfrm>
              <a:off x="6927463" y="1517350"/>
              <a:ext cx="274622"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3" name="Rectangle 132"/>
            <p:cNvSpPr/>
            <p:nvPr/>
          </p:nvSpPr>
          <p:spPr>
            <a:xfrm>
              <a:off x="5168616" y="2500407"/>
              <a:ext cx="644487" cy="524085"/>
            </a:xfrm>
            <a:prstGeom prst="rect">
              <a:avLst/>
            </a:prstGeom>
          </p:spPr>
          <p:txBody>
            <a:bodyPr wrap="none">
              <a:spAutoFit/>
            </a:bodyPr>
            <a:lstStyle/>
            <a:p>
              <a:pPr algn="l">
                <a:defRPr/>
              </a:pPr>
              <a:r>
                <a:rPr lang="en-US" dirty="0">
                  <a:effectLst>
                    <a:outerShdw blurRad="38100" dist="38100" dir="2700000" algn="tl">
                      <a:srgbClr val="000000"/>
                    </a:outerShdw>
                  </a:effectLst>
                </a:rPr>
                <a:t>, &amp;</a:t>
              </a:r>
              <a:endParaRPr lang="en-CA" dirty="0"/>
            </a:p>
          </p:txBody>
        </p:sp>
        <p:sp>
          <p:nvSpPr>
            <p:cNvPr id="134" name="Rectangle 133"/>
            <p:cNvSpPr/>
            <p:nvPr/>
          </p:nvSpPr>
          <p:spPr>
            <a:xfrm>
              <a:off x="2633527" y="2546463"/>
              <a:ext cx="273034" cy="522497"/>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5" name="Rectangle 134"/>
            <p:cNvSpPr/>
            <p:nvPr/>
          </p:nvSpPr>
          <p:spPr>
            <a:xfrm>
              <a:off x="3276426" y="2528994"/>
              <a:ext cx="274622" cy="522496"/>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sp>
          <p:nvSpPr>
            <p:cNvPr id="136" name="Rectangle 135"/>
            <p:cNvSpPr/>
            <p:nvPr/>
          </p:nvSpPr>
          <p:spPr>
            <a:xfrm>
              <a:off x="4238395" y="2528994"/>
              <a:ext cx="274622" cy="522496"/>
            </a:xfrm>
            <a:prstGeom prst="rect">
              <a:avLst/>
            </a:prstGeom>
          </p:spPr>
          <p:txBody>
            <a:bodyPr wrap="none">
              <a:spAutoFit/>
            </a:bodyPr>
            <a:lstStyle/>
            <a:p>
              <a:pPr algn="l">
                <a:defRPr/>
              </a:pPr>
              <a:r>
                <a:rPr lang="en-US" dirty="0">
                  <a:effectLst>
                    <a:outerShdw blurRad="38100" dist="38100" dir="2700000" algn="tl">
                      <a:srgbClr val="000000"/>
                    </a:outerShdw>
                  </a:effectLst>
                </a:rPr>
                <a:t>,</a:t>
              </a:r>
              <a:endParaRPr lang="en-CA" dirty="0"/>
            </a:p>
          </p:txBody>
        </p:sp>
      </p:grpSp>
      <p:sp>
        <p:nvSpPr>
          <p:cNvPr id="65" name="TextBox 64"/>
          <p:cNvSpPr txBox="1">
            <a:spLocks noChangeArrowheads="1"/>
          </p:cNvSpPr>
          <p:nvPr/>
        </p:nvSpPr>
        <p:spPr bwMode="auto">
          <a:xfrm>
            <a:off x="323850" y="3197225"/>
            <a:ext cx="8064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A solution is a finite sequence of the dominoes </a:t>
            </a:r>
            <a:br>
              <a:rPr lang="en-CA" altLang="en-US"/>
            </a:br>
            <a:r>
              <a:rPr lang="en-CA" altLang="en-US"/>
              <a:t>  (with repeats) so that the combined string on the top </a:t>
            </a:r>
            <a:br>
              <a:rPr lang="en-CA" altLang="en-US"/>
            </a:br>
            <a:r>
              <a:rPr lang="en-CA" altLang="en-US"/>
              <a:t>  is the same as that on the bottom</a:t>
            </a:r>
          </a:p>
          <a:p>
            <a:pPr algn="l">
              <a:buFont typeface="Arial" charset="0"/>
              <a:buChar char="•"/>
            </a:pPr>
            <a:r>
              <a:rPr lang="en-CA" altLang="en-US"/>
              <a:t>The rest of the proof is the same, producing:</a:t>
            </a:r>
          </a:p>
        </p:txBody>
      </p:sp>
      <p:grpSp>
        <p:nvGrpSpPr>
          <p:cNvPr id="3" name="Group 52"/>
          <p:cNvGrpSpPr>
            <a:grpSpLocks/>
          </p:cNvGrpSpPr>
          <p:nvPr/>
        </p:nvGrpSpPr>
        <p:grpSpPr bwMode="auto">
          <a:xfrm>
            <a:off x="225425" y="5056188"/>
            <a:ext cx="8689975" cy="858837"/>
            <a:chOff x="226119" y="5055567"/>
            <a:chExt cx="8689281" cy="859768"/>
          </a:xfrm>
        </p:grpSpPr>
        <p:sp>
          <p:nvSpPr>
            <p:cNvPr id="153" name="Text Box 43"/>
            <p:cNvSpPr txBox="1">
              <a:spLocks noChangeArrowheads="1"/>
            </p:cNvSpPr>
            <p:nvPr/>
          </p:nvSpPr>
          <p:spPr bwMode="auto">
            <a:xfrm>
              <a:off x="229294" y="5055567"/>
              <a:ext cx="8686106" cy="460874"/>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a:effectLst>
                    <a:outerShdw blurRad="38100" dist="38100" dir="2700000" algn="tl">
                      <a:srgbClr val="000000"/>
                    </a:outerShdw>
                  </a:effectLst>
                </a:rPr>
                <a:t>*0*1*1*0*0*1*0*</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a:effectLst>
                    <a:outerShdw blurRad="38100" dist="38100" dir="2700000" algn="tl">
                      <a:srgbClr val="000000"/>
                    </a:outerShdw>
                  </a:effectLst>
                </a:rPr>
                <a:t>*0*1*0*0* …. *</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endParaRPr lang="en-US" sz="2400" dirty="0">
                <a:solidFill>
                  <a:srgbClr val="FF00FF"/>
                </a:solidFill>
                <a:effectLst>
                  <a:outerShdw blurRad="38100" dist="38100" dir="2700000" algn="tl">
                    <a:srgbClr val="000000"/>
                  </a:outerShdw>
                </a:effectLst>
              </a:endParaRPr>
            </a:p>
          </p:txBody>
        </p:sp>
        <p:sp>
          <p:nvSpPr>
            <p:cNvPr id="50" name="Text Box 43"/>
            <p:cNvSpPr txBox="1">
              <a:spLocks noChangeArrowheads="1"/>
            </p:cNvSpPr>
            <p:nvPr/>
          </p:nvSpPr>
          <p:spPr bwMode="auto">
            <a:xfrm>
              <a:off x="226119" y="5454461"/>
              <a:ext cx="8686106" cy="460874"/>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a:effectLst>
                    <a:outerShdw blurRad="38100" dist="38100" dir="2700000" algn="tl">
                      <a:srgbClr val="000000"/>
                    </a:outerShdw>
                  </a:effectLst>
                </a:rPr>
                <a:t>*0*1*1*0*0*1*0*</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a:effectLst>
                    <a:outerShdw blurRad="38100" dist="38100" dir="2700000" algn="tl">
                      <a:srgbClr val="000000"/>
                    </a:outerShdw>
                  </a:effectLst>
                </a:rPr>
                <a:t>*0*1*0*0* …. *</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effectLst>
                    <a:outerShdw blurRad="38100" dist="38100" dir="2700000" algn="tl">
                      <a:srgbClr val="000000"/>
                    </a:outerShdw>
                  </a:effectLst>
                </a:rPr>
                <a:t>*</a:t>
              </a:r>
              <a:r>
                <a:rPr lang="en-US" sz="2400" dirty="0">
                  <a:solidFill>
                    <a:srgbClr val="FF00FF"/>
                  </a:solidFill>
                  <a:effectLst>
                    <a:outerShdw blurRad="38100" dist="38100" dir="2700000" algn="tl">
                      <a:srgbClr val="000000"/>
                    </a:outerShdw>
                  </a:effectLst>
                </a:rPr>
                <a:t>#</a:t>
              </a:r>
              <a:r>
                <a:rPr lang="en-US" sz="2400" dirty="0">
                  <a:effectLst>
                    <a:outerShdw blurRad="38100" dist="38100" dir="2700000" algn="tl">
                      <a:srgbClr val="000000"/>
                    </a:outerShdw>
                  </a:effectLst>
                </a:rPr>
                <a:t>*</a:t>
              </a:r>
              <a:endParaRPr lang="en-US" sz="2400" dirty="0">
                <a:solidFill>
                  <a:srgbClr val="FF00FF"/>
                </a:solidFill>
                <a:effectLst>
                  <a:outerShdw blurRad="38100" dist="38100" dir="2700000" algn="tl">
                    <a:srgbClr val="000000"/>
                  </a:outerShdw>
                </a:effectLst>
              </a:endParaRPr>
            </a:p>
          </p:txBody>
        </p:sp>
        <p:cxnSp>
          <p:nvCxnSpPr>
            <p:cNvPr id="86024" name="Straight Connector 50"/>
            <p:cNvCxnSpPr>
              <a:cxnSpLocks noChangeShapeType="1"/>
            </p:cNvCxnSpPr>
            <p:nvPr/>
          </p:nvCxnSpPr>
          <p:spPr bwMode="auto">
            <a:xfrm>
              <a:off x="462493" y="5517232"/>
              <a:ext cx="7925931"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anim calcmode="lin" valueType="num">
                                      <p:cBhvr additive="base">
                                        <p:cTn id="7" dur="500" fill="hold"/>
                                        <p:tgtEl>
                                          <p:spTgt spid="6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216775" y="2513013"/>
            <a:ext cx="1800225" cy="2882900"/>
            <a:chOff x="4194" y="1993"/>
            <a:chExt cx="1422" cy="2207"/>
          </a:xfrm>
        </p:grpSpPr>
        <p:pic>
          <p:nvPicPr>
            <p:cNvPr id="87064"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87065"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3" name="Group 32"/>
          <p:cNvGrpSpPr>
            <a:grpSpLocks/>
          </p:cNvGrpSpPr>
          <p:nvPr/>
        </p:nvGrpSpPr>
        <p:grpSpPr bwMode="auto">
          <a:xfrm>
            <a:off x="1905000" y="2513013"/>
            <a:ext cx="1800225" cy="2903537"/>
            <a:chOff x="4194" y="1993"/>
            <a:chExt cx="1422" cy="2198"/>
          </a:xfrm>
        </p:grpSpPr>
        <p:pic>
          <p:nvPicPr>
            <p:cNvPr id="87062"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87063"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0190" name="Rectangle 14"/>
          <p:cNvSpPr>
            <a:spLocks noChangeArrowheads="1"/>
          </p:cNvSpPr>
          <p:nvPr/>
        </p:nvSpPr>
        <p:spPr bwMode="auto">
          <a:xfrm>
            <a:off x="4752975" y="5589588"/>
            <a:ext cx="471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{&lt;P&gt; | Dominos P has a solution}</a:t>
            </a:r>
          </a:p>
        </p:txBody>
      </p:sp>
      <p:sp>
        <p:nvSpPr>
          <p:cNvPr id="5"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0192" name="Rectangle 16"/>
          <p:cNvSpPr>
            <a:spLocks noChangeArrowheads="1"/>
          </p:cNvSpPr>
          <p:nvPr/>
        </p:nvSpPr>
        <p:spPr bwMode="auto">
          <a:xfrm>
            <a:off x="4248150" y="506413"/>
            <a:ext cx="471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{&lt;P&gt; | Dominos P has a solution}</a:t>
            </a:r>
          </a:p>
        </p:txBody>
      </p:sp>
      <p:grpSp>
        <p:nvGrpSpPr>
          <p:cNvPr id="6" name="Group 17"/>
          <p:cNvGrpSpPr>
            <a:grpSpLocks/>
          </p:cNvGrpSpPr>
          <p:nvPr/>
        </p:nvGrpSpPr>
        <p:grpSpPr bwMode="auto">
          <a:xfrm>
            <a:off x="1258888" y="1470025"/>
            <a:ext cx="2319337" cy="1385888"/>
            <a:chOff x="793" y="926"/>
            <a:chExt cx="1461" cy="873"/>
          </a:xfrm>
        </p:grpSpPr>
        <p:sp>
          <p:nvSpPr>
            <p:cNvPr id="87060"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87061" name="Rectangle 19"/>
            <p:cNvSpPr>
              <a:spLocks noChangeArrowheads="1"/>
            </p:cNvSpPr>
            <p:nvPr/>
          </p:nvSpPr>
          <p:spPr bwMode="auto">
            <a:xfrm>
              <a:off x="793" y="926"/>
              <a:ext cx="146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Yes M(I) halts</a:t>
              </a:r>
            </a:p>
          </p:txBody>
        </p:sp>
      </p:grpSp>
      <p:grpSp>
        <p:nvGrpSpPr>
          <p:cNvPr id="7" name="Group 24"/>
          <p:cNvGrpSpPr>
            <a:grpSpLocks/>
          </p:cNvGrpSpPr>
          <p:nvPr/>
        </p:nvGrpSpPr>
        <p:grpSpPr bwMode="auto">
          <a:xfrm>
            <a:off x="3670300" y="2606675"/>
            <a:ext cx="3349625" cy="1612900"/>
            <a:chOff x="3669803" y="3111351"/>
            <a:chExt cx="3350469" cy="1613793"/>
          </a:xfrm>
        </p:grpSpPr>
        <p:sp>
          <p:nvSpPr>
            <p:cNvPr id="87057" name="Text Box 35"/>
            <p:cNvSpPr txBox="1">
              <a:spLocks noChangeArrowheads="1"/>
            </p:cNvSpPr>
            <p:nvPr/>
          </p:nvSpPr>
          <p:spPr bwMode="auto">
            <a:xfrm>
              <a:off x="4730647" y="3111351"/>
              <a:ext cx="1071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&lt;P&gt;</a:t>
              </a:r>
            </a:p>
          </p:txBody>
        </p:sp>
        <p:sp>
          <p:nvSpPr>
            <p:cNvPr id="87058" name="Line 36"/>
            <p:cNvSpPr>
              <a:spLocks noChangeShapeType="1"/>
            </p:cNvSpPr>
            <p:nvPr/>
          </p:nvSpPr>
          <p:spPr bwMode="auto">
            <a:xfrm>
              <a:off x="3968750" y="4725144"/>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87059" name="Text Box 35"/>
            <p:cNvSpPr txBox="1">
              <a:spLocks noChangeArrowheads="1"/>
            </p:cNvSpPr>
            <p:nvPr/>
          </p:nvSpPr>
          <p:spPr bwMode="auto">
            <a:xfrm>
              <a:off x="3669803" y="3452807"/>
              <a:ext cx="33504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Dominos in P mimic </a:t>
              </a:r>
              <a:br>
                <a:rPr lang="en-US" altLang="en-US" sz="2400"/>
              </a:br>
              <a:r>
                <a:rPr lang="en-US" altLang="en-US" sz="2400"/>
                <a:t>the rules of the TM M </a:t>
              </a:r>
              <a:br>
                <a:rPr lang="en-US" altLang="en-US" sz="2400"/>
              </a:br>
              <a:r>
                <a:rPr lang="en-US" altLang="en-US" sz="2400"/>
                <a:t>on input I</a:t>
              </a:r>
            </a:p>
          </p:txBody>
        </p:sp>
      </p:grpSp>
      <p:grpSp>
        <p:nvGrpSpPr>
          <p:cNvPr id="8" name="Group 23"/>
          <p:cNvGrpSpPr>
            <a:grpSpLocks/>
          </p:cNvGrpSpPr>
          <p:nvPr/>
        </p:nvGrpSpPr>
        <p:grpSpPr bwMode="auto">
          <a:xfrm>
            <a:off x="3683000" y="4349750"/>
            <a:ext cx="3357563" cy="519113"/>
            <a:chOff x="3683000" y="4855319"/>
            <a:chExt cx="3358189" cy="519112"/>
          </a:xfrm>
        </p:grpSpPr>
        <p:sp>
          <p:nvSpPr>
            <p:cNvPr id="87055" name="Line 41"/>
            <p:cNvSpPr>
              <a:spLocks noChangeShapeType="1"/>
            </p:cNvSpPr>
            <p:nvPr/>
          </p:nvSpPr>
          <p:spPr bwMode="auto">
            <a:xfrm flipH="1">
              <a:off x="3683000" y="5374431"/>
              <a:ext cx="3257815"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87056" name="Rectangle 23"/>
            <p:cNvSpPr>
              <a:spLocks noChangeArrowheads="1"/>
            </p:cNvSpPr>
            <p:nvPr/>
          </p:nvSpPr>
          <p:spPr bwMode="auto">
            <a:xfrm>
              <a:off x="3707904" y="4855319"/>
              <a:ext cx="3333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there is a solution</a:t>
              </a:r>
            </a:p>
          </p:txBody>
        </p:sp>
      </p:grpSp>
      <p:sp>
        <p:nvSpPr>
          <p:cNvPr id="26"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The Post Correspondence Problem</a:t>
            </a:r>
          </a:p>
        </p:txBody>
      </p:sp>
      <p:sp>
        <p:nvSpPr>
          <p:cNvPr id="25" name="Text Box 11"/>
          <p:cNvSpPr txBox="1">
            <a:spLocks noChangeArrowheads="1"/>
          </p:cNvSpPr>
          <p:nvPr/>
        </p:nvSpPr>
        <p:spPr bwMode="auto">
          <a:xfrm>
            <a:off x="8043863" y="6162675"/>
            <a:ext cx="1065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hlink"/>
                </a:solidFill>
              </a:rPr>
              <a:t>Done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92"/>
                                        </p:tgtEl>
                                        <p:attrNameLst>
                                          <p:attrName>style.visibility</p:attrName>
                                        </p:attrNameLst>
                                      </p:cBhvr>
                                      <p:to>
                                        <p:strVal val="visible"/>
                                      </p:to>
                                    </p:set>
                                    <p:anim calcmode="lin" valueType="num">
                                      <p:cBhvr additive="base">
                                        <p:cTn id="13" dur="500" fill="hold"/>
                                        <p:tgtEl>
                                          <p:spTgt spid="50192"/>
                                        </p:tgtEl>
                                        <p:attrNameLst>
                                          <p:attrName>ppt_x</p:attrName>
                                        </p:attrNameLst>
                                      </p:cBhvr>
                                      <p:tavLst>
                                        <p:tav tm="0">
                                          <p:val>
                                            <p:strVal val="1+#ppt_w/2"/>
                                          </p:val>
                                        </p:tav>
                                        <p:tav tm="100000">
                                          <p:val>
                                            <p:strVal val="#ppt_x"/>
                                          </p:val>
                                        </p:tav>
                                      </p:tavLst>
                                    </p:anim>
                                    <p:anim calcmode="lin" valueType="num">
                                      <p:cBhvr additive="base">
                                        <p:cTn id="14" dur="500" fill="hold"/>
                                        <p:tgtEl>
                                          <p:spTgt spid="501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190"/>
                                        </p:tgtEl>
                                        <p:attrNameLst>
                                          <p:attrName>style.visibility</p:attrName>
                                        </p:attrNameLst>
                                      </p:cBhvr>
                                      <p:to>
                                        <p:strVal val="visible"/>
                                      </p:to>
                                    </p:set>
                                    <p:anim calcmode="lin" valueType="num">
                                      <p:cBhvr additive="base">
                                        <p:cTn id="23" dur="500" fill="hold"/>
                                        <p:tgtEl>
                                          <p:spTgt spid="50190"/>
                                        </p:tgtEl>
                                        <p:attrNameLst>
                                          <p:attrName>ppt_x</p:attrName>
                                        </p:attrNameLst>
                                      </p:cBhvr>
                                      <p:tavLst>
                                        <p:tav tm="0">
                                          <p:val>
                                            <p:strVal val="#ppt_x"/>
                                          </p:val>
                                        </p:tav>
                                        <p:tav tm="100000">
                                          <p:val>
                                            <p:strVal val="#ppt_x"/>
                                          </p:val>
                                        </p:tav>
                                      </p:tavLst>
                                    </p:anim>
                                    <p:anim calcmode="lin" valueType="num">
                                      <p:cBhvr additive="base">
                                        <p:cTn id="24"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376838"/>
                                        </p:tgtEl>
                                        <p:attrNameLst>
                                          <p:attrName>style.visibility</p:attrName>
                                        </p:attrNameLst>
                                      </p:cBhvr>
                                      <p:to>
                                        <p:strVal val="visible"/>
                                      </p:to>
                                    </p:set>
                                    <p:anim calcmode="lin" valueType="num">
                                      <p:cBhvr additive="base">
                                        <p:cTn id="39" dur="500" fill="hold"/>
                                        <p:tgtEl>
                                          <p:spTgt spid="376838"/>
                                        </p:tgtEl>
                                        <p:attrNameLst>
                                          <p:attrName>ppt_x</p:attrName>
                                        </p:attrNameLst>
                                      </p:cBhvr>
                                      <p:tavLst>
                                        <p:tav tm="0">
                                          <p:val>
                                            <p:strVal val="0-#ppt_w/2"/>
                                          </p:val>
                                        </p:tav>
                                        <p:tav tm="100000">
                                          <p:val>
                                            <p:strVal val="#ppt_x"/>
                                          </p:val>
                                        </p:tav>
                                      </p:tavLst>
                                    </p:anim>
                                    <p:anim calcmode="lin" valueType="num">
                                      <p:cBhvr additive="base">
                                        <p:cTn id="40" dur="500" fill="hold"/>
                                        <p:tgtEl>
                                          <p:spTgt spid="3768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376871"/>
                                        </p:tgtEl>
                                        <p:attrNameLst>
                                          <p:attrName>style.visibility</p:attrName>
                                        </p:attrNameLst>
                                      </p:cBhvr>
                                      <p:to>
                                        <p:strVal val="visible"/>
                                      </p:to>
                                    </p:set>
                                    <p:anim calcmode="lin" valueType="num">
                                      <p:cBhvr additive="base">
                                        <p:cTn id="43" dur="500" fill="hold"/>
                                        <p:tgtEl>
                                          <p:spTgt spid="376871"/>
                                        </p:tgtEl>
                                        <p:attrNameLst>
                                          <p:attrName>ppt_x</p:attrName>
                                        </p:attrNameLst>
                                      </p:cBhvr>
                                      <p:tavLst>
                                        <p:tav tm="0">
                                          <p:val>
                                            <p:strVal val="0-#ppt_w/2"/>
                                          </p:val>
                                        </p:tav>
                                        <p:tav tm="100000">
                                          <p:val>
                                            <p:strVal val="#ppt_x"/>
                                          </p:val>
                                        </p:tav>
                                      </p:tavLst>
                                    </p:anim>
                                    <p:anim calcmode="lin" valueType="num">
                                      <p:cBhvr additive="base">
                                        <p:cTn id="44"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1+#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6"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1+#ppt_w/2"/>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additive="base">
                                        <p:cTn id="6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376871" grpId="0" animBg="1"/>
      <p:bldP spid="4" grpId="0" autoUpdateAnimBg="0"/>
      <p:bldP spid="50190" grpId="0"/>
      <p:bldP spid="5" grpId="0"/>
      <p:bldP spid="5019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a:solidFill>
                  <a:schemeClr val="tx2"/>
                </a:solidFill>
                <a:effectLst>
                  <a:outerShdw blurRad="38100" dist="38100" dir="2700000" algn="tl">
                    <a:srgbClr val="000000"/>
                  </a:outerShdw>
                </a:effectLst>
              </a:rPr>
              <a:t>Tiling Problem</a:t>
            </a:r>
          </a:p>
        </p:txBody>
      </p:sp>
      <p:sp>
        <p:nvSpPr>
          <p:cNvPr id="15" name="TextBox 14"/>
          <p:cNvSpPr txBox="1">
            <a:spLocks noChangeArrowheads="1"/>
          </p:cNvSpPr>
          <p:nvPr/>
        </p:nvSpPr>
        <p:spPr bwMode="auto">
          <a:xfrm>
            <a:off x="395288" y="476250"/>
            <a:ext cx="6913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The input is a finite collection of tiles</a:t>
            </a:r>
          </a:p>
        </p:txBody>
      </p:sp>
      <p:sp>
        <p:nvSpPr>
          <p:cNvPr id="64" name="TextBox 63"/>
          <p:cNvSpPr txBox="1">
            <a:spLocks noChangeArrowheads="1"/>
          </p:cNvSpPr>
          <p:nvPr/>
        </p:nvSpPr>
        <p:spPr bwMode="auto">
          <a:xfrm>
            <a:off x="323850" y="2852738"/>
            <a:ext cx="8064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A solution is a tiling of a finite square with these tiles without rotating them.  (with repeats)</a:t>
            </a:r>
          </a:p>
        </p:txBody>
      </p:sp>
      <p:sp>
        <p:nvSpPr>
          <p:cNvPr id="169" name="TextBox 168"/>
          <p:cNvSpPr txBox="1">
            <a:spLocks noChangeArrowheads="1"/>
          </p:cNvSpPr>
          <p:nvPr/>
        </p:nvSpPr>
        <p:spPr bwMode="auto">
          <a:xfrm>
            <a:off x="323850" y="5695950"/>
            <a:ext cx="9001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Tiling = {&lt;</a:t>
            </a:r>
            <a:r>
              <a:rPr lang="el-GR" altLang="en-US" sz="3200">
                <a:cs typeface="Times New Roman" pitchFamily="18" charset="0"/>
              </a:rPr>
              <a:t>τ</a:t>
            </a:r>
            <a:r>
              <a:rPr lang="en-CA" altLang="en-US"/>
              <a:t>&gt; | </a:t>
            </a:r>
            <a:r>
              <a:rPr lang="el-GR" altLang="en-US" sz="3200"/>
              <a:t>τ</a:t>
            </a:r>
            <a:r>
              <a:rPr lang="en-CA" altLang="en-US"/>
              <a:t> is a collection tiles with a solution}</a:t>
            </a:r>
          </a:p>
        </p:txBody>
      </p:sp>
      <p:sp>
        <p:nvSpPr>
          <p:cNvPr id="171" name="TextBox 170"/>
          <p:cNvSpPr txBox="1">
            <a:spLocks noChangeArrowheads="1"/>
          </p:cNvSpPr>
          <p:nvPr/>
        </p:nvSpPr>
        <p:spPr bwMode="auto">
          <a:xfrm>
            <a:off x="323850" y="6146800"/>
            <a:ext cx="8604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CA" altLang="en-US"/>
              <a:t>Tiling is undecidable</a:t>
            </a:r>
          </a:p>
        </p:txBody>
      </p:sp>
      <p:pic>
        <p:nvPicPr>
          <p:cNvPr id="159809" name="Picture 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25538"/>
            <a:ext cx="40767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pic>
      <p:pic>
        <p:nvPicPr>
          <p:cNvPr id="159810" name="Picture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60800"/>
            <a:ext cx="1828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9809"/>
                                        </p:tgtEl>
                                        <p:attrNameLst>
                                          <p:attrName>style.visibility</p:attrName>
                                        </p:attrNameLst>
                                      </p:cBhvr>
                                      <p:to>
                                        <p:strVal val="visible"/>
                                      </p:to>
                                    </p:set>
                                    <p:anim calcmode="lin" valueType="num">
                                      <p:cBhvr additive="base">
                                        <p:cTn id="11" dur="500" fill="hold"/>
                                        <p:tgtEl>
                                          <p:spTgt spid="159809"/>
                                        </p:tgtEl>
                                        <p:attrNameLst>
                                          <p:attrName>ppt_x</p:attrName>
                                        </p:attrNameLst>
                                      </p:cBhvr>
                                      <p:tavLst>
                                        <p:tav tm="0">
                                          <p:val>
                                            <p:strVal val="0-#ppt_w/2"/>
                                          </p:val>
                                        </p:tav>
                                        <p:tav tm="100000">
                                          <p:val>
                                            <p:strVal val="#ppt_x"/>
                                          </p:val>
                                        </p:tav>
                                      </p:tavLst>
                                    </p:anim>
                                    <p:anim calcmode="lin" valueType="num">
                                      <p:cBhvr additive="base">
                                        <p:cTn id="12" dur="500" fill="hold"/>
                                        <p:tgtEl>
                                          <p:spTgt spid="15980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0-#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9810"/>
                                        </p:tgtEl>
                                        <p:attrNameLst>
                                          <p:attrName>style.visibility</p:attrName>
                                        </p:attrNameLst>
                                      </p:cBhvr>
                                      <p:to>
                                        <p:strVal val="visible"/>
                                      </p:to>
                                    </p:set>
                                    <p:anim calcmode="lin" valueType="num">
                                      <p:cBhvr additive="base">
                                        <p:cTn id="21" dur="500" fill="hold"/>
                                        <p:tgtEl>
                                          <p:spTgt spid="159810"/>
                                        </p:tgtEl>
                                        <p:attrNameLst>
                                          <p:attrName>ppt_x</p:attrName>
                                        </p:attrNameLst>
                                      </p:cBhvr>
                                      <p:tavLst>
                                        <p:tav tm="0">
                                          <p:val>
                                            <p:strVal val="0-#ppt_w/2"/>
                                          </p:val>
                                        </p:tav>
                                        <p:tav tm="100000">
                                          <p:val>
                                            <p:strVal val="#ppt_x"/>
                                          </p:val>
                                        </p:tav>
                                      </p:tavLst>
                                    </p:anim>
                                    <p:anim calcmode="lin" valueType="num">
                                      <p:cBhvr additive="base">
                                        <p:cTn id="22" dur="500" fill="hold"/>
                                        <p:tgtEl>
                                          <p:spTgt spid="15981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9"/>
                                        </p:tgtEl>
                                        <p:attrNameLst>
                                          <p:attrName>style.visibility</p:attrName>
                                        </p:attrNameLst>
                                      </p:cBhvr>
                                      <p:to>
                                        <p:strVal val="visible"/>
                                      </p:to>
                                    </p:set>
                                    <p:anim calcmode="lin" valueType="num">
                                      <p:cBhvr additive="base">
                                        <p:cTn id="27" dur="500" fill="hold"/>
                                        <p:tgtEl>
                                          <p:spTgt spid="169"/>
                                        </p:tgtEl>
                                        <p:attrNameLst>
                                          <p:attrName>ppt_x</p:attrName>
                                        </p:attrNameLst>
                                      </p:cBhvr>
                                      <p:tavLst>
                                        <p:tav tm="0">
                                          <p:val>
                                            <p:strVal val="0-#ppt_w/2"/>
                                          </p:val>
                                        </p:tav>
                                        <p:tav tm="100000">
                                          <p:val>
                                            <p:strVal val="#ppt_x"/>
                                          </p:val>
                                        </p:tav>
                                      </p:tavLst>
                                    </p:anim>
                                    <p:anim calcmode="lin" valueType="num">
                                      <p:cBhvr additive="base">
                                        <p:cTn id="28" dur="5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1"/>
                                        </p:tgtEl>
                                        <p:attrNameLst>
                                          <p:attrName>style.visibility</p:attrName>
                                        </p:attrNameLst>
                                      </p:cBhvr>
                                      <p:to>
                                        <p:strVal val="visible"/>
                                      </p:to>
                                    </p:set>
                                    <p:anim calcmode="lin" valueType="num">
                                      <p:cBhvr additive="base">
                                        <p:cTn id="33" dur="500" fill="hold"/>
                                        <p:tgtEl>
                                          <p:spTgt spid="171"/>
                                        </p:tgtEl>
                                        <p:attrNameLst>
                                          <p:attrName>ppt_x</p:attrName>
                                        </p:attrNameLst>
                                      </p:cBhvr>
                                      <p:tavLst>
                                        <p:tav tm="0">
                                          <p:val>
                                            <p:strVal val="0-#ppt_w/2"/>
                                          </p:val>
                                        </p:tav>
                                        <p:tav tm="100000">
                                          <p:val>
                                            <p:strVal val="#ppt_x"/>
                                          </p:val>
                                        </p:tav>
                                      </p:tavLst>
                                    </p:anim>
                                    <p:anim calcmode="lin" valueType="num">
                                      <p:cBhvr additive="base">
                                        <p:cTn id="34" dur="500" fill="hold"/>
                                        <p:tgtEl>
                                          <p:spTgt spid="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4" grpId="0"/>
      <p:bldP spid="169" grpId="0"/>
      <p:bldP spid="17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216775" y="2513013"/>
            <a:ext cx="1800225" cy="2882900"/>
            <a:chOff x="4194" y="1993"/>
            <a:chExt cx="1422" cy="2207"/>
          </a:xfrm>
        </p:grpSpPr>
        <p:pic>
          <p:nvPicPr>
            <p:cNvPr id="89111"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89112"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3" name="Group 32"/>
          <p:cNvGrpSpPr>
            <a:grpSpLocks/>
          </p:cNvGrpSpPr>
          <p:nvPr/>
        </p:nvGrpSpPr>
        <p:grpSpPr bwMode="auto">
          <a:xfrm>
            <a:off x="1905000" y="2513013"/>
            <a:ext cx="1800225" cy="2903537"/>
            <a:chOff x="4194" y="1993"/>
            <a:chExt cx="1422" cy="2198"/>
          </a:xfrm>
        </p:grpSpPr>
        <p:pic>
          <p:nvPicPr>
            <p:cNvPr id="89109"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89110"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0190" name="Rectangle 14"/>
          <p:cNvSpPr>
            <a:spLocks noChangeArrowheads="1"/>
          </p:cNvSpPr>
          <p:nvPr/>
        </p:nvSpPr>
        <p:spPr bwMode="auto">
          <a:xfrm>
            <a:off x="4752975" y="5589588"/>
            <a:ext cx="424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{&lt;</a:t>
            </a:r>
            <a:r>
              <a:rPr lang="el-GR" altLang="en-US" sz="2400"/>
              <a:t>τ</a:t>
            </a:r>
            <a:r>
              <a:rPr lang="en-CA" altLang="en-US" sz="2400"/>
              <a:t>&gt; | Tiles </a:t>
            </a:r>
            <a:r>
              <a:rPr lang="el-GR" altLang="en-US" sz="2400"/>
              <a:t>τ</a:t>
            </a:r>
            <a:r>
              <a:rPr lang="en-CA" altLang="en-US" sz="2400"/>
              <a:t> have a solution}</a:t>
            </a:r>
          </a:p>
        </p:txBody>
      </p:sp>
      <p:sp>
        <p:nvSpPr>
          <p:cNvPr id="5"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0192" name="Rectangle 16"/>
          <p:cNvSpPr>
            <a:spLocks noChangeArrowheads="1"/>
          </p:cNvSpPr>
          <p:nvPr/>
        </p:nvSpPr>
        <p:spPr bwMode="auto">
          <a:xfrm>
            <a:off x="4248150" y="506413"/>
            <a:ext cx="4286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{&lt;</a:t>
            </a:r>
            <a:r>
              <a:rPr lang="el-GR" altLang="en-US"/>
              <a:t>τ</a:t>
            </a:r>
            <a:r>
              <a:rPr lang="en-CA" altLang="en-US" sz="2400"/>
              <a:t>&gt; | Tiles </a:t>
            </a:r>
            <a:r>
              <a:rPr lang="el-GR" altLang="en-US"/>
              <a:t>τ</a:t>
            </a:r>
            <a:r>
              <a:rPr lang="en-CA" altLang="en-US" sz="2400"/>
              <a:t> have a solution}</a:t>
            </a:r>
          </a:p>
        </p:txBody>
      </p:sp>
      <p:grpSp>
        <p:nvGrpSpPr>
          <p:cNvPr id="6" name="Group 17"/>
          <p:cNvGrpSpPr>
            <a:grpSpLocks/>
          </p:cNvGrpSpPr>
          <p:nvPr/>
        </p:nvGrpSpPr>
        <p:grpSpPr bwMode="auto">
          <a:xfrm>
            <a:off x="1258888" y="1470025"/>
            <a:ext cx="2319337" cy="1385888"/>
            <a:chOff x="793" y="926"/>
            <a:chExt cx="1461" cy="873"/>
          </a:xfrm>
        </p:grpSpPr>
        <p:sp>
          <p:nvSpPr>
            <p:cNvPr id="89107"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89108" name="Rectangle 19"/>
            <p:cNvSpPr>
              <a:spLocks noChangeArrowheads="1"/>
            </p:cNvSpPr>
            <p:nvPr/>
          </p:nvSpPr>
          <p:spPr bwMode="auto">
            <a:xfrm>
              <a:off x="793" y="926"/>
              <a:ext cx="146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a:t>Yes M(I) halts</a:t>
              </a:r>
            </a:p>
          </p:txBody>
        </p:sp>
      </p:grpSp>
      <p:grpSp>
        <p:nvGrpSpPr>
          <p:cNvPr id="7" name="Group 24"/>
          <p:cNvGrpSpPr>
            <a:grpSpLocks/>
          </p:cNvGrpSpPr>
          <p:nvPr/>
        </p:nvGrpSpPr>
        <p:grpSpPr bwMode="auto">
          <a:xfrm>
            <a:off x="3683000" y="2606675"/>
            <a:ext cx="3324225" cy="1612900"/>
            <a:chOff x="3682506" y="3111351"/>
            <a:chExt cx="3325063" cy="1613793"/>
          </a:xfrm>
        </p:grpSpPr>
        <p:sp>
          <p:nvSpPr>
            <p:cNvPr id="89104" name="Text Box 35"/>
            <p:cNvSpPr txBox="1">
              <a:spLocks noChangeArrowheads="1"/>
            </p:cNvSpPr>
            <p:nvPr/>
          </p:nvSpPr>
          <p:spPr bwMode="auto">
            <a:xfrm>
              <a:off x="4747987" y="3111351"/>
              <a:ext cx="1035311" cy="5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a:t>
              </a:r>
              <a:r>
                <a:rPr lang="el-GR" altLang="en-US"/>
                <a:t>τ</a:t>
              </a:r>
              <a:r>
                <a:rPr lang="en-US" altLang="en-US" sz="2400"/>
                <a:t>&gt;</a:t>
              </a:r>
            </a:p>
          </p:txBody>
        </p:sp>
        <p:sp>
          <p:nvSpPr>
            <p:cNvPr id="89105" name="Line 36"/>
            <p:cNvSpPr>
              <a:spLocks noChangeShapeType="1"/>
            </p:cNvSpPr>
            <p:nvPr/>
          </p:nvSpPr>
          <p:spPr bwMode="auto">
            <a:xfrm>
              <a:off x="3968750" y="4725144"/>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89106" name="Text Box 35"/>
            <p:cNvSpPr txBox="1">
              <a:spLocks noChangeArrowheads="1"/>
            </p:cNvSpPr>
            <p:nvPr/>
          </p:nvSpPr>
          <p:spPr bwMode="auto">
            <a:xfrm>
              <a:off x="3682506" y="3452852"/>
              <a:ext cx="3325063" cy="125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Tiles in </a:t>
              </a:r>
              <a:r>
                <a:rPr lang="el-GR" altLang="en-US"/>
                <a:t>τ</a:t>
              </a:r>
              <a:r>
                <a:rPr lang="en-US" altLang="en-US" sz="2400"/>
                <a:t> mimic </a:t>
              </a:r>
              <a:br>
                <a:rPr lang="en-US" altLang="en-US" sz="2400"/>
              </a:br>
              <a:r>
                <a:rPr lang="en-US" altLang="en-US" sz="2400"/>
                <a:t>the rules of the TM M </a:t>
              </a:r>
              <a:br>
                <a:rPr lang="en-US" altLang="en-US" sz="2400"/>
              </a:br>
              <a:r>
                <a:rPr lang="en-US" altLang="en-US" sz="2400"/>
                <a:t>on input I</a:t>
              </a:r>
            </a:p>
          </p:txBody>
        </p:sp>
      </p:grpSp>
      <p:grpSp>
        <p:nvGrpSpPr>
          <p:cNvPr id="8" name="Group 23"/>
          <p:cNvGrpSpPr>
            <a:grpSpLocks/>
          </p:cNvGrpSpPr>
          <p:nvPr/>
        </p:nvGrpSpPr>
        <p:grpSpPr bwMode="auto">
          <a:xfrm>
            <a:off x="3683000" y="4349750"/>
            <a:ext cx="3357563" cy="519113"/>
            <a:chOff x="3683000" y="4855319"/>
            <a:chExt cx="3358189" cy="519112"/>
          </a:xfrm>
        </p:grpSpPr>
        <p:sp>
          <p:nvSpPr>
            <p:cNvPr id="89102" name="Line 41"/>
            <p:cNvSpPr>
              <a:spLocks noChangeShapeType="1"/>
            </p:cNvSpPr>
            <p:nvPr/>
          </p:nvSpPr>
          <p:spPr bwMode="auto">
            <a:xfrm flipH="1">
              <a:off x="3683000" y="5374431"/>
              <a:ext cx="3257815"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89103" name="Rectangle 23"/>
            <p:cNvSpPr>
              <a:spLocks noChangeArrowheads="1"/>
            </p:cNvSpPr>
            <p:nvPr/>
          </p:nvSpPr>
          <p:spPr bwMode="auto">
            <a:xfrm>
              <a:off x="3707904" y="4855319"/>
              <a:ext cx="3333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Yes, there is a solution</a:t>
              </a:r>
            </a:p>
          </p:txBody>
        </p:sp>
      </p:grpSp>
      <p:sp>
        <p:nvSpPr>
          <p:cNvPr id="26"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a:solidFill>
                  <a:schemeClr val="tx2"/>
                </a:solidFill>
                <a:effectLst>
                  <a:outerShdw blurRad="38100" dist="38100" dir="2700000" algn="tl">
                    <a:srgbClr val="000000"/>
                  </a:outerShdw>
                </a:effectLst>
              </a:rPr>
              <a:t>Tiling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192"/>
                                        </p:tgtEl>
                                        <p:attrNameLst>
                                          <p:attrName>style.visibility</p:attrName>
                                        </p:attrNameLst>
                                      </p:cBhvr>
                                      <p:to>
                                        <p:strVal val="visible"/>
                                      </p:to>
                                    </p:set>
                                    <p:anim calcmode="lin" valueType="num">
                                      <p:cBhvr additive="base">
                                        <p:cTn id="11" dur="500" fill="hold"/>
                                        <p:tgtEl>
                                          <p:spTgt spid="50192"/>
                                        </p:tgtEl>
                                        <p:attrNameLst>
                                          <p:attrName>ppt_x</p:attrName>
                                        </p:attrNameLst>
                                      </p:cBhvr>
                                      <p:tavLst>
                                        <p:tav tm="0">
                                          <p:val>
                                            <p:strVal val="1+#ppt_w/2"/>
                                          </p:val>
                                        </p:tav>
                                        <p:tav tm="100000">
                                          <p:val>
                                            <p:strVal val="#ppt_x"/>
                                          </p:val>
                                        </p:tav>
                                      </p:tavLst>
                                    </p:anim>
                                    <p:anim calcmode="lin" valueType="num">
                                      <p:cBhvr additive="base">
                                        <p:cTn id="12" dur="500" fill="hold"/>
                                        <p:tgtEl>
                                          <p:spTgt spid="5019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190"/>
                                        </p:tgtEl>
                                        <p:attrNameLst>
                                          <p:attrName>style.visibility</p:attrName>
                                        </p:attrNameLst>
                                      </p:cBhvr>
                                      <p:to>
                                        <p:strVal val="visible"/>
                                      </p:to>
                                    </p:set>
                                    <p:anim calcmode="lin" valueType="num">
                                      <p:cBhvr additive="base">
                                        <p:cTn id="21" dur="500" fill="hold"/>
                                        <p:tgtEl>
                                          <p:spTgt spid="50190"/>
                                        </p:tgtEl>
                                        <p:attrNameLst>
                                          <p:attrName>ppt_x</p:attrName>
                                        </p:attrNameLst>
                                      </p:cBhvr>
                                      <p:tavLst>
                                        <p:tav tm="0">
                                          <p:val>
                                            <p:strVal val="#ppt_x"/>
                                          </p:val>
                                        </p:tav>
                                        <p:tav tm="100000">
                                          <p:val>
                                            <p:strVal val="#ppt_x"/>
                                          </p:val>
                                        </p:tav>
                                      </p:tavLst>
                                    </p:anim>
                                    <p:anim calcmode="lin" valueType="num">
                                      <p:cBhvr additive="base">
                                        <p:cTn id="22"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76838"/>
                                        </p:tgtEl>
                                        <p:attrNameLst>
                                          <p:attrName>style.visibility</p:attrName>
                                        </p:attrNameLst>
                                      </p:cBhvr>
                                      <p:to>
                                        <p:strVal val="visible"/>
                                      </p:to>
                                    </p:set>
                                    <p:anim calcmode="lin" valueType="num">
                                      <p:cBhvr additive="base">
                                        <p:cTn id="37" dur="500" fill="hold"/>
                                        <p:tgtEl>
                                          <p:spTgt spid="376838"/>
                                        </p:tgtEl>
                                        <p:attrNameLst>
                                          <p:attrName>ppt_x</p:attrName>
                                        </p:attrNameLst>
                                      </p:cBhvr>
                                      <p:tavLst>
                                        <p:tav tm="0">
                                          <p:val>
                                            <p:strVal val="0-#ppt_w/2"/>
                                          </p:val>
                                        </p:tav>
                                        <p:tav tm="100000">
                                          <p:val>
                                            <p:strVal val="#ppt_x"/>
                                          </p:val>
                                        </p:tav>
                                      </p:tavLst>
                                    </p:anim>
                                    <p:anim calcmode="lin" valueType="num">
                                      <p:cBhvr additive="base">
                                        <p:cTn id="38" dur="500" fill="hold"/>
                                        <p:tgtEl>
                                          <p:spTgt spid="376838"/>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76871"/>
                                        </p:tgtEl>
                                        <p:attrNameLst>
                                          <p:attrName>style.visibility</p:attrName>
                                        </p:attrNameLst>
                                      </p:cBhvr>
                                      <p:to>
                                        <p:strVal val="visible"/>
                                      </p:to>
                                    </p:set>
                                    <p:anim calcmode="lin" valueType="num">
                                      <p:cBhvr additive="base">
                                        <p:cTn id="41" dur="500" fill="hold"/>
                                        <p:tgtEl>
                                          <p:spTgt spid="376871"/>
                                        </p:tgtEl>
                                        <p:attrNameLst>
                                          <p:attrName>ppt_x</p:attrName>
                                        </p:attrNameLst>
                                      </p:cBhvr>
                                      <p:tavLst>
                                        <p:tav tm="0">
                                          <p:val>
                                            <p:strVal val="0-#ppt_w/2"/>
                                          </p:val>
                                        </p:tav>
                                        <p:tav tm="100000">
                                          <p:val>
                                            <p:strVal val="#ppt_x"/>
                                          </p:val>
                                        </p:tav>
                                      </p:tavLst>
                                    </p:anim>
                                    <p:anim calcmode="lin" valueType="num">
                                      <p:cBhvr additive="base">
                                        <p:cTn id="4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1+#ppt_w/2"/>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376871" grpId="0" animBg="1"/>
      <p:bldP spid="4" grpId="0" autoUpdateAnimBg="0"/>
      <p:bldP spid="50190" grpId="0"/>
      <p:bldP spid="5" grpId="0"/>
      <p:bldP spid="5019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28600" y="2349500"/>
            <a:ext cx="8686800" cy="1776413"/>
            <a:chOff x="228600" y="2349500"/>
            <a:chExt cx="8686800" cy="1776413"/>
          </a:xfrm>
        </p:grpSpPr>
        <p:sp>
          <p:nvSpPr>
            <p:cNvPr id="1351723" name="Text Box 43"/>
            <p:cNvSpPr txBox="1">
              <a:spLocks noChangeArrowheads="1"/>
            </p:cNvSpPr>
            <p:nvPr/>
          </p:nvSpPr>
          <p:spPr bwMode="auto">
            <a:xfrm>
              <a:off x="228600" y="2349500"/>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configuration of the TM as a string</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giving the contents of the tape</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and the current state inserted where the head is.</a:t>
              </a:r>
            </a:p>
          </p:txBody>
        </p:sp>
        <p:sp>
          <p:nvSpPr>
            <p:cNvPr id="23" name="Text Box 43"/>
            <p:cNvSpPr txBox="1">
              <a:spLocks noChangeArrowheads="1"/>
            </p:cNvSpPr>
            <p:nvPr/>
          </p:nvSpPr>
          <p:spPr bwMode="auto">
            <a:xfrm>
              <a:off x="2854325" y="3663950"/>
              <a:ext cx="3086100" cy="461963"/>
            </a:xfrm>
            <a:prstGeom prst="rect">
              <a:avLst/>
            </a:prstGeom>
            <a:noFill/>
            <a:ln w="38100" cap="sq">
              <a:noFill/>
              <a:miter lim="800000"/>
              <a:headEnd/>
              <a:tailEnd/>
            </a:ln>
            <a:effectLst/>
          </p:spPr>
          <p:txBody>
            <a:bodyPr lIns="274320" rIns="274320">
              <a:spAutoFit/>
            </a:bodyPr>
            <a:lstStyle/>
            <a:p>
              <a:pPr algn="l">
                <a:defRPr/>
              </a:pP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i</a:t>
              </a:r>
              <a:r>
                <a:rPr lang="en-US" sz="2400" dirty="0" err="1">
                  <a:effectLst>
                    <a:outerShdw blurRad="38100" dist="38100" dir="2700000" algn="tl">
                      <a:srgbClr val="000000"/>
                    </a:outerShdw>
                  </a:effectLst>
                </a:rPr>
                <a:t>10010</a:t>
              </a:r>
              <a:endParaRPr lang="en-US" sz="2400" dirty="0">
                <a:effectLst>
                  <a:outerShdw blurRad="38100" dist="38100" dir="2700000" algn="tl">
                    <a:srgbClr val="000000"/>
                  </a:outerShdw>
                </a:effectLst>
              </a:endParaRPr>
            </a:p>
          </p:txBody>
        </p:sp>
      </p:gr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a:solidFill>
                  <a:schemeClr val="tx2"/>
                </a:solidFill>
                <a:effectLst>
                  <a:outerShdw blurRad="38100" dist="38100" dir="2700000" algn="tl">
                    <a:srgbClr val="000000"/>
                  </a:outerShdw>
                </a:effectLst>
              </a:rPr>
              <a:t>Tiling Problem</a:t>
            </a:r>
          </a:p>
        </p:txBody>
      </p:sp>
      <p:grpSp>
        <p:nvGrpSpPr>
          <p:cNvPr id="3"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90129"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1373188"/>
          </a:xfrm>
          <a:prstGeom prst="rect">
            <a:avLst/>
          </a:prstGeom>
          <a:noFill/>
          <a:ln w="38100" cap="sq">
            <a:noFill/>
            <a:miter lim="800000"/>
            <a:headEnd/>
            <a:tailEnd/>
          </a:ln>
          <a:effectLst/>
        </p:spPr>
        <p:txBody>
          <a:bodyPr lIns="274320" rIns="274320">
            <a:spAutoFit/>
          </a:bodyPr>
          <a:lstStyle/>
          <a:p>
            <a:pPr algn="l">
              <a:buFontTx/>
              <a:buChar char="•"/>
              <a:defRPr/>
            </a:pPr>
            <a:r>
              <a:rPr lang="en-US">
                <a:effectLst>
                  <a:outerShdw blurRad="38100" dist="38100" dir="2700000" algn="tl">
                    <a:srgbClr val="000000"/>
                  </a:outerShdw>
                </a:effectLst>
              </a:rPr>
              <a:t>Encode the halting computation of M on I with time T </a:t>
            </a:r>
            <a:br>
              <a:rPr lang="en-US">
                <a:effectLst>
                  <a:outerShdw blurRad="38100" dist="38100" dir="2700000" algn="tl">
                    <a:srgbClr val="000000"/>
                  </a:outerShdw>
                </a:effectLst>
              </a:rPr>
            </a:br>
            <a:r>
              <a:rPr lang="en-US">
                <a:effectLst>
                  <a:outerShdw blurRad="38100" dist="38100" dir="2700000" algn="tl">
                    <a:srgbClr val="000000"/>
                  </a:outerShdw>
                </a:effectLst>
              </a:rPr>
              <a:t>  as a list configurations on separate lines</a:t>
            </a:r>
            <a:br>
              <a:rPr lang="en-US">
                <a:effectLst>
                  <a:outerShdw blurRad="38100" dist="38100" dir="2700000" algn="tl">
                    <a:srgbClr val="000000"/>
                  </a:outerShdw>
                </a:effectLst>
              </a:rPr>
            </a:br>
            <a:r>
              <a:rPr lang="en-US">
                <a:effectLst>
                  <a:outerShdw blurRad="38100" dist="38100" dir="2700000" algn="tl">
                    <a:srgbClr val="000000"/>
                  </a:outerShdw>
                </a:effectLst>
              </a:rPr>
              <a:t>  padded with blanks to form a square.</a:t>
            </a:r>
          </a:p>
        </p:txBody>
      </p:sp>
      <p:sp>
        <p:nvSpPr>
          <p:cNvPr id="28" name="Text Box 43"/>
          <p:cNvSpPr txBox="1">
            <a:spLocks noChangeArrowheads="1"/>
          </p:cNvSpPr>
          <p:nvPr/>
        </p:nvSpPr>
        <p:spPr bwMode="auto">
          <a:xfrm>
            <a:off x="228600" y="3792538"/>
            <a:ext cx="8686800" cy="3378200"/>
          </a:xfrm>
          <a:prstGeom prst="rect">
            <a:avLst/>
          </a:prstGeom>
          <a:noFill/>
          <a:ln w="38100" cap="sq">
            <a:noFill/>
            <a:miter lim="800000"/>
            <a:headEnd/>
            <a:tailEnd/>
          </a:ln>
          <a:effectLst/>
        </p:spPr>
        <p:txBody>
          <a:bodyPr lIns="274320" rIns="274320">
            <a:spAutoFit/>
          </a:bodyPr>
          <a:lstStyle/>
          <a:p>
            <a:pPr algn="l">
              <a:defRPr/>
            </a:pPr>
            <a:r>
              <a:rPr lang="en-US" sz="1400">
                <a:solidFill>
                  <a:srgbClr val="FF00FF"/>
                </a:solidFill>
                <a:effectLst>
                  <a:outerShdw blurRad="38100" dist="38100" dir="2700000" algn="tl">
                    <a:srgbClr val="000000"/>
                  </a:outerShdw>
                </a:effectLst>
              </a:rPr>
              <a:t> </a:t>
            </a:r>
            <a:r>
              <a:rPr lang="en-US" sz="2400">
                <a:solidFill>
                  <a:srgbClr val="FF00FF"/>
                </a:solidFill>
                <a:effectLst>
                  <a:outerShdw blurRad="38100" dist="38100" dir="2700000" algn="tl">
                    <a:srgbClr val="000000"/>
                  </a:outerShdw>
                </a:effectLst>
              </a:rPr>
              <a:t>###################</a:t>
            </a:r>
          </a:p>
          <a:p>
            <a:pPr algn="l">
              <a:defRPr/>
            </a:pPr>
            <a:r>
              <a:rPr lang="en-US" sz="2400">
                <a:solidFill>
                  <a:srgbClr val="FF00FF"/>
                </a:solidFill>
                <a:effectLst>
                  <a:outerShdw blurRad="38100" dist="38100" dir="2700000" algn="tl">
                    <a:srgbClr val="000000"/>
                  </a:outerShdw>
                </a:effectLst>
              </a:rPr>
              <a:t>#</a:t>
            </a:r>
            <a:r>
              <a:rPr lang="en-US" sz="2400">
                <a:solidFill>
                  <a:schemeClr val="accent2"/>
                </a:solidFill>
                <a:effectLst>
                  <a:outerShdw blurRad="38100" dist="38100" dir="2700000" algn="tl">
                    <a:srgbClr val="000000"/>
                  </a:outerShdw>
                </a:effectLst>
              </a:rPr>
              <a:t>q</a:t>
            </a:r>
            <a:r>
              <a:rPr lang="en-US" sz="2400" baseline="-25000">
                <a:solidFill>
                  <a:schemeClr val="accent2"/>
                </a:solidFill>
                <a:effectLst>
                  <a:outerShdw blurRad="38100" dist="38100" dir="2700000" algn="tl">
                    <a:srgbClr val="000000"/>
                  </a:outerShdw>
                </a:effectLst>
              </a:rPr>
              <a:t>start </a:t>
            </a:r>
            <a:r>
              <a:rPr lang="en-US" sz="2400">
                <a:effectLst>
                  <a:outerShdw blurRad="38100" dist="38100" dir="2700000" algn="tl">
                    <a:srgbClr val="000000"/>
                  </a:outerShdw>
                </a:effectLst>
              </a:rPr>
              <a:t>0110010bbbbbbb</a:t>
            </a:r>
            <a:r>
              <a:rPr lang="en-US" sz="2400">
                <a:solidFill>
                  <a:srgbClr val="FF00FF"/>
                </a:solidFill>
                <a:effectLst>
                  <a:outerShdw blurRad="38100" dist="38100" dir="2700000" algn="tl">
                    <a:srgbClr val="000000"/>
                  </a:outerShdw>
                </a:effectLst>
              </a:rPr>
              <a:t>#</a:t>
            </a:r>
            <a:endParaRPr lang="en-US" sz="2400">
              <a:effectLst>
                <a:outerShdw blurRad="38100" dist="38100" dir="2700000" algn="tl">
                  <a:srgbClr val="000000"/>
                </a:outerShdw>
              </a:effectLst>
            </a:endParaRPr>
          </a:p>
          <a:p>
            <a:pPr algn="l">
              <a:defRPr/>
            </a:pPr>
            <a:r>
              <a:rPr lang="en-US" sz="2400">
                <a:solidFill>
                  <a:srgbClr val="FF00FF"/>
                </a:solidFill>
                <a:effectLst>
                  <a:outerShdw blurRad="38100" dist="38100" dir="2700000" algn="tl">
                    <a:srgbClr val="000000"/>
                  </a:outerShdw>
                </a:effectLst>
              </a:rPr>
              <a:t>#</a:t>
            </a:r>
            <a:r>
              <a:rPr lang="en-US" sz="2400">
                <a:effectLst>
                  <a:outerShdw blurRad="38100" dist="38100" dir="2700000" algn="tl">
                    <a:srgbClr val="000000"/>
                  </a:outerShdw>
                </a:effectLst>
              </a:rPr>
              <a:t>1</a:t>
            </a:r>
            <a:r>
              <a:rPr lang="en-US" sz="2400">
                <a:solidFill>
                  <a:schemeClr val="accent2"/>
                </a:solidFill>
                <a:effectLst>
                  <a:outerShdw blurRad="38100" dist="38100" dir="2700000" algn="tl">
                    <a:srgbClr val="000000"/>
                  </a:outerShdw>
                </a:effectLst>
              </a:rPr>
              <a:t>q</a:t>
            </a:r>
            <a:r>
              <a:rPr lang="en-US" sz="2400" baseline="-25000">
                <a:solidFill>
                  <a:schemeClr val="accent2"/>
                </a:solidFill>
                <a:effectLst>
                  <a:outerShdw blurRad="38100" dist="38100" dir="2700000" algn="tl">
                    <a:srgbClr val="000000"/>
                  </a:outerShdw>
                </a:effectLst>
              </a:rPr>
              <a:t>3</a:t>
            </a:r>
            <a:r>
              <a:rPr lang="en-US" sz="2400">
                <a:effectLst>
                  <a:outerShdw blurRad="38100" dist="38100" dir="2700000" algn="tl">
                    <a:srgbClr val="000000"/>
                  </a:outerShdw>
                </a:effectLst>
              </a:rPr>
              <a:t>010010bbbbbbbbb</a:t>
            </a:r>
            <a:r>
              <a:rPr lang="en-US" sz="2400">
                <a:solidFill>
                  <a:srgbClr val="FF00FF"/>
                </a:solidFill>
                <a:effectLst>
                  <a:outerShdw blurRad="38100" dist="38100" dir="2700000" algn="tl">
                    <a:srgbClr val="000000"/>
                  </a:outerShdw>
                </a:effectLst>
              </a:rPr>
              <a:t>#</a:t>
            </a:r>
          </a:p>
          <a:p>
            <a:pPr algn="l">
              <a:defRPr/>
            </a:pPr>
            <a:r>
              <a:rPr lang="en-US" sz="2400">
                <a:solidFill>
                  <a:srgbClr val="FF00FF"/>
                </a:solidFill>
                <a:effectLst>
                  <a:outerShdw blurRad="38100" dist="38100" dir="2700000" algn="tl">
                    <a:srgbClr val="000000"/>
                  </a:outerShdw>
                </a:effectLst>
              </a:rPr>
              <a:t>#</a:t>
            </a:r>
            <a:r>
              <a:rPr lang="en-US" sz="2400">
                <a:effectLst>
                  <a:outerShdw blurRad="38100" dist="38100" dir="2700000" algn="tl">
                    <a:srgbClr val="000000"/>
                  </a:outerShdw>
                </a:effectLst>
              </a:rPr>
              <a:t>10</a:t>
            </a:r>
            <a:r>
              <a:rPr lang="en-US" sz="2400">
                <a:solidFill>
                  <a:schemeClr val="accent2"/>
                </a:solidFill>
                <a:effectLst>
                  <a:outerShdw blurRad="38100" dist="38100" dir="2700000" algn="tl">
                    <a:srgbClr val="000000"/>
                  </a:outerShdw>
                </a:effectLst>
              </a:rPr>
              <a:t>q</a:t>
            </a:r>
            <a:r>
              <a:rPr lang="en-US" sz="2400" baseline="-25000">
                <a:solidFill>
                  <a:schemeClr val="accent2"/>
                </a:solidFill>
                <a:effectLst>
                  <a:outerShdw blurRad="38100" dist="38100" dir="2700000" algn="tl">
                    <a:srgbClr val="000000"/>
                  </a:outerShdw>
                </a:effectLst>
              </a:rPr>
              <a:t>7</a:t>
            </a:r>
            <a:r>
              <a:rPr lang="en-US" sz="2400">
                <a:effectLst>
                  <a:outerShdw blurRad="38100" dist="38100" dir="2700000" algn="tl">
                    <a:srgbClr val="000000"/>
                  </a:outerShdw>
                </a:effectLst>
              </a:rPr>
              <a:t>10010bbbbbbbbb</a:t>
            </a:r>
            <a:r>
              <a:rPr lang="en-US" sz="2400">
                <a:solidFill>
                  <a:srgbClr val="FF00FF"/>
                </a:solidFill>
                <a:effectLst>
                  <a:outerShdw blurRad="38100" dist="38100" dir="2700000" algn="tl">
                    <a:srgbClr val="000000"/>
                  </a:outerShdw>
                </a:effectLst>
              </a:rPr>
              <a:t>#</a:t>
            </a:r>
          </a:p>
          <a:p>
            <a:pPr algn="l">
              <a:defRPr/>
            </a:pPr>
            <a:r>
              <a:rPr lang="en-US" sz="2400">
                <a:solidFill>
                  <a:srgbClr val="FF00FF"/>
                </a:solidFill>
                <a:effectLst>
                  <a:outerShdw blurRad="38100" dist="38100" dir="2700000" algn="tl">
                    <a:srgbClr val="000000"/>
                  </a:outerShdw>
                </a:effectLst>
              </a:rPr>
              <a:t>#</a:t>
            </a:r>
            <a:r>
              <a:rPr lang="en-US" sz="2400">
                <a:effectLst>
                  <a:outerShdw blurRad="38100" dist="38100" dir="2700000" algn="tl">
                    <a:srgbClr val="000000"/>
                  </a:outerShdw>
                </a:effectLst>
              </a:rPr>
              <a:t>100</a:t>
            </a:r>
            <a:r>
              <a:rPr lang="en-US" sz="2400">
                <a:solidFill>
                  <a:schemeClr val="accent2"/>
                </a:solidFill>
                <a:effectLst>
                  <a:outerShdw blurRad="38100" dist="38100" dir="2700000" algn="tl">
                    <a:srgbClr val="000000"/>
                  </a:outerShdw>
                </a:effectLst>
              </a:rPr>
              <a:t>q</a:t>
            </a:r>
            <a:r>
              <a:rPr lang="en-US" sz="2400" baseline="-25000">
                <a:solidFill>
                  <a:schemeClr val="accent2"/>
                </a:solidFill>
                <a:effectLst>
                  <a:outerShdw blurRad="38100" dist="38100" dir="2700000" algn="tl">
                    <a:srgbClr val="000000"/>
                  </a:outerShdw>
                </a:effectLst>
              </a:rPr>
              <a:t>6</a:t>
            </a:r>
            <a:r>
              <a:rPr lang="en-US" sz="2400">
                <a:effectLst>
                  <a:outerShdw blurRad="38100" dist="38100" dir="2700000" algn="tl">
                    <a:srgbClr val="000000"/>
                  </a:outerShdw>
                </a:effectLst>
              </a:rPr>
              <a:t>0010bbbbbbbbb</a:t>
            </a:r>
            <a:r>
              <a:rPr lang="en-US" sz="2400">
                <a:solidFill>
                  <a:srgbClr val="FF00FF"/>
                </a:solidFill>
                <a:effectLst>
                  <a:outerShdw blurRad="38100" dist="38100" dir="2700000" algn="tl">
                    <a:srgbClr val="000000"/>
                  </a:outerShdw>
                </a:effectLst>
              </a:rPr>
              <a:t>#</a:t>
            </a:r>
          </a:p>
          <a:p>
            <a:pPr algn="l">
              <a:defRPr/>
            </a:pPr>
            <a:r>
              <a:rPr lang="en-US" sz="2400">
                <a:solidFill>
                  <a:srgbClr val="FF00FF"/>
                </a:solidFill>
                <a:effectLst>
                  <a:outerShdw blurRad="38100" dist="38100" dir="2700000" algn="tl">
                    <a:srgbClr val="000000"/>
                  </a:outerShdw>
                </a:effectLst>
              </a:rPr>
              <a:t>#</a:t>
            </a:r>
            <a:r>
              <a:rPr lang="en-US" sz="2400">
                <a:effectLst>
                  <a:outerShdw blurRad="38100" dist="38100" dir="2700000" algn="tl">
                    <a:srgbClr val="000000"/>
                  </a:outerShdw>
                </a:effectLst>
              </a:rPr>
              <a:t>10 …. bbbbbbbbbbbb</a:t>
            </a:r>
            <a:r>
              <a:rPr lang="en-US" sz="2400">
                <a:solidFill>
                  <a:srgbClr val="FF00FF"/>
                </a:solidFill>
                <a:effectLst>
                  <a:outerShdw blurRad="38100" dist="38100" dir="2700000" algn="tl">
                    <a:srgbClr val="000000"/>
                  </a:outerShdw>
                </a:effectLst>
              </a:rPr>
              <a:t>#</a:t>
            </a:r>
          </a:p>
          <a:p>
            <a:pPr algn="l">
              <a:defRPr/>
            </a:pPr>
            <a:r>
              <a:rPr lang="en-US" sz="2400">
                <a:solidFill>
                  <a:srgbClr val="FF00FF"/>
                </a:solidFill>
                <a:effectLst>
                  <a:outerShdw blurRad="38100" dist="38100" dir="2700000" algn="tl">
                    <a:srgbClr val="000000"/>
                  </a:outerShdw>
                </a:effectLst>
              </a:rPr>
              <a:t>#</a:t>
            </a:r>
            <a:r>
              <a:rPr lang="en-US" sz="2400">
                <a:solidFill>
                  <a:schemeClr val="accent2"/>
                </a:solidFill>
                <a:effectLst>
                  <a:outerShdw blurRad="38100" dist="38100" dir="2700000" algn="tl">
                    <a:srgbClr val="000000"/>
                  </a:outerShdw>
                </a:effectLst>
              </a:rPr>
              <a:t>q</a:t>
            </a:r>
            <a:r>
              <a:rPr lang="en-US" sz="2400" baseline="-25000">
                <a:solidFill>
                  <a:schemeClr val="accent2"/>
                </a:solidFill>
                <a:effectLst>
                  <a:outerShdw blurRad="38100" dist="38100" dir="2700000" algn="tl">
                    <a:srgbClr val="000000"/>
                  </a:outerShdw>
                </a:effectLst>
              </a:rPr>
              <a:t>accept</a:t>
            </a:r>
            <a:r>
              <a:rPr lang="en-US" sz="2400">
                <a:effectLst>
                  <a:outerShdw blurRad="38100" dist="38100" dir="2700000" algn="tl">
                    <a:srgbClr val="000000"/>
                  </a:outerShdw>
                </a:effectLst>
              </a:rPr>
              <a:t>bbbbbbbbbbbbb</a:t>
            </a:r>
            <a:r>
              <a:rPr lang="en-US" sz="2400">
                <a:solidFill>
                  <a:srgbClr val="FF00FF"/>
                </a:solidFill>
                <a:effectLst>
                  <a:outerShdw blurRad="38100" dist="38100" dir="2700000" algn="tl">
                    <a:srgbClr val="000000"/>
                  </a:outerShdw>
                </a:effectLst>
              </a:rPr>
              <a:t>#</a:t>
            </a:r>
          </a:p>
          <a:p>
            <a:pPr algn="l">
              <a:defRPr/>
            </a:pPr>
            <a:r>
              <a:rPr lang="en-US" sz="500">
                <a:solidFill>
                  <a:srgbClr val="FF00FF"/>
                </a:solidFill>
                <a:effectLst>
                  <a:outerShdw blurRad="38100" dist="38100" dir="2700000" algn="tl">
                    <a:srgbClr val="000000"/>
                  </a:outerShdw>
                </a:effectLst>
              </a:rPr>
              <a:t> </a:t>
            </a:r>
            <a:r>
              <a:rPr lang="en-US" sz="2400">
                <a:solidFill>
                  <a:srgbClr val="FF00FF"/>
                </a:solidFill>
                <a:effectLst>
                  <a:outerShdw blurRad="38100" dist="38100" dir="2700000" algn="tl">
                    <a:srgbClr val="000000"/>
                  </a:outerShdw>
                </a:effectLst>
              </a:rPr>
              <a:t>###################</a:t>
            </a:r>
          </a:p>
          <a:p>
            <a:pPr algn="l">
              <a:defRPr/>
            </a:pPr>
            <a:endParaRPr lang="en-US" sz="2400">
              <a:solidFill>
                <a:srgbClr val="FF00FF"/>
              </a:solidFill>
              <a:effectLst>
                <a:outerShdw blurRad="38100" dist="38100" dir="2700000" algn="tl">
                  <a:srgbClr val="000000"/>
                </a:outerShdw>
              </a:effectLst>
            </a:endParaRP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a:solidFill>
                  <a:schemeClr val="tx2"/>
                </a:solidFill>
                <a:effectLst>
                  <a:outerShdw blurRad="38100" dist="38100" dir="2700000" algn="tl">
                    <a:srgbClr val="000000"/>
                  </a:outerShdw>
                </a:effectLst>
              </a:rPr>
              <a:t>Tiling Problem</a:t>
            </a:r>
          </a:p>
        </p:txBody>
      </p:sp>
      <p:grpSp>
        <p:nvGrpSpPr>
          <p:cNvPr id="91141"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91156"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pic>
        <p:nvPicPr>
          <p:cNvPr id="16284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5170488"/>
            <a:ext cx="16811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pic>
      <p:sp>
        <p:nvSpPr>
          <p:cNvPr id="2" name="Text Box 43"/>
          <p:cNvSpPr txBox="1">
            <a:spLocks noChangeArrowheads="1"/>
          </p:cNvSpPr>
          <p:nvPr/>
        </p:nvSpPr>
        <p:spPr bwMode="auto">
          <a:xfrm>
            <a:off x="3779838" y="3789363"/>
            <a:ext cx="5616575" cy="1373187"/>
          </a:xfrm>
          <a:prstGeom prst="rect">
            <a:avLst/>
          </a:prstGeom>
          <a:noFill/>
          <a:ln w="38100" cap="sq">
            <a:noFill/>
            <a:miter lim="800000"/>
            <a:headEnd/>
            <a:tailEnd/>
          </a:ln>
          <a:effectLst/>
        </p:spPr>
        <p:txBody>
          <a:bodyPr lIns="274320" rIns="274320">
            <a:spAutoFit/>
          </a:bodyPr>
          <a:lstStyle/>
          <a:p>
            <a:pPr algn="l">
              <a:buFontTx/>
              <a:buChar char="•"/>
              <a:defRPr/>
            </a:pPr>
            <a:r>
              <a:rPr lang="en-US">
                <a:effectLst>
                  <a:outerShdw blurRad="38100" dist="38100" dir="2700000" algn="tl">
                    <a:srgbClr val="000000"/>
                  </a:outerShdw>
                </a:effectLst>
              </a:rPr>
              <a:t>Form a collection of tiles to capture the ways that these characters can fit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 calcmode="lin" valueType="num">
                                      <p:cBhvr additive="base">
                                        <p:cTn id="1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 calcmode="lin" valueType="num">
                                      <p:cBhvr additive="base">
                                        <p:cTn id="1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 calcmode="lin" valueType="num">
                                      <p:cBhvr additive="base">
                                        <p:cTn id="19"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 calcmode="lin" valueType="num">
                                      <p:cBhvr additive="base">
                                        <p:cTn id="23"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 calcmode="lin" valueType="num">
                                      <p:cBhvr additive="base">
                                        <p:cTn id="27"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
                                            <p:txEl>
                                              <p:pRg st="5" end="5"/>
                                            </p:txEl>
                                          </p:spTgt>
                                        </p:tgtEl>
                                        <p:attrNameLst>
                                          <p:attrName>style.visibility</p:attrName>
                                        </p:attrNameLst>
                                      </p:cBhvr>
                                      <p:to>
                                        <p:strVal val="visible"/>
                                      </p:to>
                                    </p:set>
                                    <p:anim calcmode="lin" valueType="num">
                                      <p:cBhvr additive="base">
                                        <p:cTn id="31" dur="500" fill="hold"/>
                                        <p:tgtEl>
                                          <p:spTgt spid="2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xEl>
                                              <p:pRg st="6" end="6"/>
                                            </p:txEl>
                                          </p:spTgt>
                                        </p:tgtEl>
                                        <p:attrNameLst>
                                          <p:attrName>style.visibility</p:attrName>
                                        </p:attrNameLst>
                                      </p:cBhvr>
                                      <p:to>
                                        <p:strVal val="visible"/>
                                      </p:to>
                                    </p:set>
                                    <p:anim calcmode="lin" valueType="num">
                                      <p:cBhvr additive="base">
                                        <p:cTn id="35" dur="500" fill="hold"/>
                                        <p:tgtEl>
                                          <p:spTgt spid="2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xEl>
                                              <p:pRg st="7" end="7"/>
                                            </p:txEl>
                                          </p:spTgt>
                                        </p:tgtEl>
                                        <p:attrNameLst>
                                          <p:attrName>style.visibility</p:attrName>
                                        </p:attrNameLst>
                                      </p:cBhvr>
                                      <p:to>
                                        <p:strVal val="visible"/>
                                      </p:to>
                                    </p:set>
                                    <p:anim calcmode="lin" valueType="num">
                                      <p:cBhvr additive="base">
                                        <p:cTn id="39" dur="500" fill="hold"/>
                                        <p:tgtEl>
                                          <p:spTgt spid="2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additive="base">
                                        <p:cTn id="4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2846"/>
                                        </p:tgtEl>
                                        <p:attrNameLst>
                                          <p:attrName>style.visibility</p:attrName>
                                        </p:attrNameLst>
                                      </p:cBhvr>
                                      <p:to>
                                        <p:strVal val="visible"/>
                                      </p:to>
                                    </p:set>
                                    <p:anim calcmode="lin" valueType="num">
                                      <p:cBhvr additive="base">
                                        <p:cTn id="49" dur="500" fill="hold"/>
                                        <p:tgtEl>
                                          <p:spTgt spid="162846"/>
                                        </p:tgtEl>
                                        <p:attrNameLst>
                                          <p:attrName>ppt_x</p:attrName>
                                        </p:attrNameLst>
                                      </p:cBhvr>
                                      <p:tavLst>
                                        <p:tav tm="0">
                                          <p:val>
                                            <p:strVal val="#ppt_x"/>
                                          </p:val>
                                        </p:tav>
                                        <p:tav tm="100000">
                                          <p:val>
                                            <p:strVal val="#ppt_x"/>
                                          </p:val>
                                        </p:tav>
                                      </p:tavLst>
                                    </p:anim>
                                    <p:anim calcmode="lin" valueType="num">
                                      <p:cBhvr additive="base">
                                        <p:cTn id="50" dur="500" fill="hold"/>
                                        <p:tgtEl>
                                          <p:spTgt spid="162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a:off x="2527300" y="115888"/>
            <a:ext cx="411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Context Free Grammars</a:t>
            </a:r>
          </a:p>
        </p:txBody>
      </p:sp>
      <p:sp>
        <p:nvSpPr>
          <p:cNvPr id="92163" name="Text Box 6"/>
          <p:cNvSpPr txBox="1">
            <a:spLocks noChangeArrowheads="1"/>
          </p:cNvSpPr>
          <p:nvPr/>
        </p:nvSpPr>
        <p:spPr bwMode="auto">
          <a:xfrm>
            <a:off x="144463" y="673100"/>
            <a:ext cx="867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Halting Problem = {&lt;M,I&gt; | M halts on I} is undecidable</a:t>
            </a:r>
          </a:p>
        </p:txBody>
      </p:sp>
      <p:sp>
        <p:nvSpPr>
          <p:cNvPr id="2" name="Text Box 6"/>
          <p:cNvSpPr txBox="1">
            <a:spLocks noChangeArrowheads="1"/>
          </p:cNvSpPr>
          <p:nvPr/>
        </p:nvSpPr>
        <p:spPr bwMode="auto">
          <a:xfrm>
            <a:off x="481013" y="1844675"/>
            <a:ext cx="8986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{&lt;G,I&gt; | CFG generates I}</a:t>
            </a:r>
          </a:p>
          <a:p>
            <a:pPr algn="l">
              <a:buFont typeface="Arial" charset="0"/>
              <a:buChar char="•"/>
            </a:pPr>
            <a:r>
              <a:rPr lang="en-US" altLang="en-US" sz="2400"/>
              <a:t>{&lt;G&gt; | CFG G generates every string}</a:t>
            </a:r>
          </a:p>
          <a:p>
            <a:pPr algn="l">
              <a:buFont typeface="Arial" charset="0"/>
              <a:buChar char="•"/>
            </a:pPr>
            <a:r>
              <a:rPr lang="en-US" altLang="en-US" sz="2400"/>
              <a:t>{&lt;G&gt; | CFG G generates no string}</a:t>
            </a:r>
          </a:p>
          <a:p>
            <a:pPr algn="l">
              <a:buFont typeface="Arial" charset="0"/>
              <a:buChar char="•"/>
            </a:pPr>
            <a:r>
              <a:rPr lang="en-US" altLang="en-US" sz="2400"/>
              <a:t>{&lt;G,G’&gt; | L(G) = L(G’)}</a:t>
            </a:r>
          </a:p>
        </p:txBody>
      </p:sp>
      <p:sp>
        <p:nvSpPr>
          <p:cNvPr id="48146" name="Rectangle 18"/>
          <p:cNvSpPr>
            <a:spLocks noChangeArrowheads="1"/>
          </p:cNvSpPr>
          <p:nvPr/>
        </p:nvSpPr>
        <p:spPr bwMode="auto">
          <a:xfrm>
            <a:off x="179388" y="1417638"/>
            <a:ext cx="202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Will prove: </a:t>
            </a:r>
          </a:p>
        </p:txBody>
      </p:sp>
      <p:sp>
        <p:nvSpPr>
          <p:cNvPr id="48148" name="Rectangle 20"/>
          <p:cNvSpPr>
            <a:spLocks noChangeArrowheads="1"/>
          </p:cNvSpPr>
          <p:nvPr/>
        </p:nvSpPr>
        <p:spPr bwMode="auto">
          <a:xfrm>
            <a:off x="1908175" y="5013325"/>
            <a:ext cx="480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cs typeface="Times New Roman" pitchFamily="18" charset="0"/>
              </a:rPr>
              <a:t>≥</a:t>
            </a:r>
            <a:r>
              <a:rPr lang="en-US" altLang="en-US" sz="2400" baseline="-25000"/>
              <a:t>comp</a:t>
            </a:r>
            <a:r>
              <a:rPr lang="en-US" altLang="en-US" sz="2400"/>
              <a:t> {&lt;M,I&gt; | M halts on I}</a:t>
            </a:r>
          </a:p>
        </p:txBody>
      </p:sp>
      <p:sp>
        <p:nvSpPr>
          <p:cNvPr id="3" name="Text Box 6"/>
          <p:cNvSpPr txBox="1">
            <a:spLocks noChangeArrowheads="1"/>
          </p:cNvSpPr>
          <p:nvPr/>
        </p:nvSpPr>
        <p:spPr bwMode="auto">
          <a:xfrm>
            <a:off x="1239838" y="5661025"/>
            <a:ext cx="683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Hence, all are undecidable!</a:t>
            </a:r>
          </a:p>
        </p:txBody>
      </p:sp>
      <p:sp>
        <p:nvSpPr>
          <p:cNvPr id="8" name="TextBox 7"/>
          <p:cNvSpPr txBox="1">
            <a:spLocks noChangeArrowheads="1"/>
          </p:cNvSpPr>
          <p:nvPr/>
        </p:nvSpPr>
        <p:spPr bwMode="auto">
          <a:xfrm>
            <a:off x="8101013" y="2011363"/>
            <a:ext cx="3587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4400">
                <a:solidFill>
                  <a:srgbClr val="FF0000"/>
                </a:solidFill>
              </a:rPr>
              <a:t>?</a:t>
            </a:r>
          </a:p>
        </p:txBody>
      </p:sp>
      <p:sp>
        <p:nvSpPr>
          <p:cNvPr id="9" name="TextBox 8"/>
          <p:cNvSpPr txBox="1">
            <a:spLocks noChangeArrowheads="1"/>
          </p:cNvSpPr>
          <p:nvPr/>
        </p:nvSpPr>
        <p:spPr bwMode="auto">
          <a:xfrm>
            <a:off x="6084888" y="1854200"/>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O(n</a:t>
            </a:r>
            <a:r>
              <a:rPr lang="en-CA" altLang="en-US" sz="2400" baseline="30000"/>
              <a:t>3</a:t>
            </a:r>
            <a:r>
              <a:rPr lang="en-CA" altLang="en-US" sz="2400"/>
              <a:t>)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146"/>
                                        </p:tgtEl>
                                        <p:attrNameLst>
                                          <p:attrName>style.visibility</p:attrName>
                                        </p:attrNameLst>
                                      </p:cBhvr>
                                      <p:to>
                                        <p:strVal val="visible"/>
                                      </p:to>
                                    </p:set>
                                    <p:anim calcmode="lin" valueType="num">
                                      <p:cBhvr additive="base">
                                        <p:cTn id="11" dur="500" fill="hold"/>
                                        <p:tgtEl>
                                          <p:spTgt spid="48146"/>
                                        </p:tgtEl>
                                        <p:attrNameLst>
                                          <p:attrName>ppt_x</p:attrName>
                                        </p:attrNameLst>
                                      </p:cBhvr>
                                      <p:tavLst>
                                        <p:tav tm="0">
                                          <p:val>
                                            <p:strVal val="0-#ppt_w/2"/>
                                          </p:val>
                                        </p:tav>
                                        <p:tav tm="100000">
                                          <p:val>
                                            <p:strVal val="#ppt_x"/>
                                          </p:val>
                                        </p:tav>
                                      </p:tavLst>
                                    </p:anim>
                                    <p:anim calcmode="lin" valueType="num">
                                      <p:cBhvr additive="base">
                                        <p:cTn id="12" dur="500" fill="hold"/>
                                        <p:tgtEl>
                                          <p:spTgt spid="481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148"/>
                                        </p:tgtEl>
                                        <p:attrNameLst>
                                          <p:attrName>style.visibility</p:attrName>
                                        </p:attrNameLst>
                                      </p:cBhvr>
                                      <p:to>
                                        <p:strVal val="visible"/>
                                      </p:to>
                                    </p:set>
                                    <p:anim calcmode="lin" valueType="num">
                                      <p:cBhvr additive="base">
                                        <p:cTn id="15" dur="500" fill="hold"/>
                                        <p:tgtEl>
                                          <p:spTgt spid="48148"/>
                                        </p:tgtEl>
                                        <p:attrNameLst>
                                          <p:attrName>ppt_x</p:attrName>
                                        </p:attrNameLst>
                                      </p:cBhvr>
                                      <p:tavLst>
                                        <p:tav tm="0">
                                          <p:val>
                                            <p:strVal val="0-#ppt_w/2"/>
                                          </p:val>
                                        </p:tav>
                                        <p:tav tm="100000">
                                          <p:val>
                                            <p:strVal val="#ppt_x"/>
                                          </p:val>
                                        </p:tav>
                                      </p:tavLst>
                                    </p:anim>
                                    <p:anim calcmode="lin" valueType="num">
                                      <p:cBhvr additive="base">
                                        <p:cTn id="16" dur="500" fill="hold"/>
                                        <p:tgtEl>
                                          <p:spTgt spid="4814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6" grpId="0"/>
      <p:bldP spid="48148" grpId="0"/>
      <p:bldP spid="3" grpId="0" autoUpdateAnimBg="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228600"/>
            <a:ext cx="7772400" cy="1143000"/>
          </a:xfrm>
        </p:spPr>
        <p:txBody>
          <a:bodyPr/>
          <a:lstStyle/>
          <a:p>
            <a:pPr>
              <a:defRPr/>
            </a:pPr>
            <a:r>
              <a:rPr lang="en-US" b="0" smtClean="0">
                <a:latin typeface="Times New Roman" pitchFamily="18" charset="0"/>
              </a:rPr>
              <a:t>Reductions</a:t>
            </a:r>
          </a:p>
        </p:txBody>
      </p:sp>
      <p:sp>
        <p:nvSpPr>
          <p:cNvPr id="10243" name="Rectangle 3"/>
          <p:cNvSpPr>
            <a:spLocks noChangeArrowheads="1"/>
          </p:cNvSpPr>
          <p:nvPr/>
        </p:nvSpPr>
        <p:spPr bwMode="auto">
          <a:xfrm>
            <a:off x="2895600" y="500063"/>
            <a:ext cx="313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i="1">
                <a:solidFill>
                  <a:srgbClr val="FFC000"/>
                </a:solidFill>
              </a:rPr>
              <a:t>P</a:t>
            </a:r>
            <a:r>
              <a:rPr lang="en-US" altLang="en-US" sz="3200" i="1" baseline="-25000">
                <a:solidFill>
                  <a:srgbClr val="FFC000"/>
                </a:solidFill>
              </a:rPr>
              <a:t>alg</a:t>
            </a:r>
            <a:r>
              <a:rPr lang="en-US" altLang="en-US" sz="3200">
                <a:solidFill>
                  <a:srgbClr val="FFC000"/>
                </a:solidFill>
              </a:rPr>
              <a:t> </a:t>
            </a:r>
            <a:r>
              <a:rPr lang="en-US" altLang="en-US" sz="3200">
                <a:solidFill>
                  <a:srgbClr val="00FFCC"/>
                </a:solidFill>
              </a:rPr>
              <a:t>≤</a:t>
            </a:r>
            <a:r>
              <a:rPr lang="en-CA" altLang="en-US" sz="3200" baseline="-25000">
                <a:solidFill>
                  <a:srgbClr val="00FFCC"/>
                </a:solidFill>
              </a:rPr>
              <a:t>comp</a:t>
            </a:r>
            <a:r>
              <a:rPr lang="en-CA" altLang="en-US" sz="3200">
                <a:solidFill>
                  <a:srgbClr val="00FFCC"/>
                </a:solidFill>
              </a:rPr>
              <a:t> </a:t>
            </a:r>
            <a:r>
              <a:rPr lang="en-US" altLang="en-US" sz="3200" i="1">
                <a:solidFill>
                  <a:srgbClr val="FFC000"/>
                </a:solidFill>
              </a:rPr>
              <a:t>P</a:t>
            </a:r>
            <a:r>
              <a:rPr lang="en-US" altLang="en-US" sz="3200" i="1" baseline="-25000">
                <a:solidFill>
                  <a:srgbClr val="FFC000"/>
                </a:solidFill>
              </a:rPr>
              <a:t>oracle</a:t>
            </a:r>
            <a:endParaRPr lang="en-US" altLang="en-US" sz="3200" i="1">
              <a:solidFill>
                <a:srgbClr val="FFC000"/>
              </a:solidFill>
            </a:endParaRPr>
          </a:p>
        </p:txBody>
      </p:sp>
      <p:grpSp>
        <p:nvGrpSpPr>
          <p:cNvPr id="10244" name="Group 1"/>
          <p:cNvGrpSpPr>
            <a:grpSpLocks/>
          </p:cNvGrpSpPr>
          <p:nvPr/>
        </p:nvGrpSpPr>
        <p:grpSpPr bwMode="auto">
          <a:xfrm>
            <a:off x="6175375" y="333375"/>
            <a:ext cx="2357438" cy="2735263"/>
            <a:chOff x="1192368" y="3789040"/>
            <a:chExt cx="2357281" cy="2736304"/>
          </a:xfrm>
        </p:grpSpPr>
        <p:sp>
          <p:nvSpPr>
            <p:cNvPr id="10279" name="Rectangle 19"/>
            <p:cNvSpPr>
              <a:spLocks noChangeArrowheads="1"/>
            </p:cNvSpPr>
            <p:nvPr/>
          </p:nvSpPr>
          <p:spPr bwMode="auto">
            <a:xfrm>
              <a:off x="1192368" y="3789040"/>
              <a:ext cx="1182609" cy="4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rPr>
                <a:t>oracle</a:t>
              </a:r>
              <a:endParaRPr lang="en-US" altLang="en-US" sz="2400" i="1" baseline="30000">
                <a:solidFill>
                  <a:srgbClr val="FFC000"/>
                </a:solidFill>
                <a:sym typeface="Wingdings" pitchFamily="2" charset="2"/>
              </a:endParaRPr>
            </a:p>
          </p:txBody>
        </p:sp>
        <p:sp>
          <p:nvSpPr>
            <p:cNvPr id="10280" name="Rectangle 39"/>
            <p:cNvSpPr>
              <a:spLocks noChangeArrowheads="1"/>
            </p:cNvSpPr>
            <p:nvPr/>
          </p:nvSpPr>
          <p:spPr bwMode="auto">
            <a:xfrm>
              <a:off x="1436827" y="4273412"/>
              <a:ext cx="2112822" cy="2251932"/>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0281" name="Oval 40"/>
            <p:cNvSpPr>
              <a:spLocks noChangeArrowheads="1"/>
            </p:cNvSpPr>
            <p:nvPr/>
          </p:nvSpPr>
          <p:spPr bwMode="auto">
            <a:xfrm>
              <a:off x="1814627" y="4668850"/>
              <a:ext cx="1433418"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0282" name="Rectangle 19"/>
            <p:cNvSpPr>
              <a:spLocks noChangeArrowheads="1"/>
            </p:cNvSpPr>
            <p:nvPr/>
          </p:nvSpPr>
          <p:spPr bwMode="auto">
            <a:xfrm>
              <a:off x="1979716" y="5075404"/>
              <a:ext cx="1309601" cy="37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yes</a:t>
              </a:r>
            </a:p>
          </p:txBody>
        </p:sp>
        <p:sp>
          <p:nvSpPr>
            <p:cNvPr id="10283" name="Rectangle 43"/>
            <p:cNvSpPr>
              <a:spLocks noChangeArrowheads="1"/>
            </p:cNvSpPr>
            <p:nvPr/>
          </p:nvSpPr>
          <p:spPr bwMode="auto">
            <a:xfrm>
              <a:off x="1547944" y="4263884"/>
              <a:ext cx="1019107"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oracle</a:t>
              </a:r>
              <a:endParaRPr lang="en-CA" altLang="en-US" sz="2400"/>
            </a:p>
          </p:txBody>
        </p:sp>
        <p:sp>
          <p:nvSpPr>
            <p:cNvPr id="10284" name="Rectangle 19"/>
            <p:cNvSpPr>
              <a:spLocks noChangeArrowheads="1"/>
            </p:cNvSpPr>
            <p:nvPr/>
          </p:nvSpPr>
          <p:spPr bwMode="auto">
            <a:xfrm>
              <a:off x="1940031" y="6071146"/>
              <a:ext cx="1309600"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rPr>
                <a:t>oracle </a:t>
              </a:r>
              <a:r>
                <a:rPr lang="en-US" altLang="en-US" sz="1800" i="1" baseline="-25000">
                  <a:solidFill>
                    <a:srgbClr val="FFC000"/>
                  </a:solidFill>
                  <a:sym typeface="Wingdings" pitchFamily="2" charset="2"/>
                </a:rPr>
                <a:t>no</a:t>
              </a:r>
            </a:p>
          </p:txBody>
        </p:sp>
      </p:grpSp>
      <p:grpSp>
        <p:nvGrpSpPr>
          <p:cNvPr id="10245" name="Group 46"/>
          <p:cNvGrpSpPr>
            <a:grpSpLocks/>
          </p:cNvGrpSpPr>
          <p:nvPr/>
        </p:nvGrpSpPr>
        <p:grpSpPr bwMode="auto">
          <a:xfrm>
            <a:off x="468313" y="188913"/>
            <a:ext cx="2355850" cy="2735262"/>
            <a:chOff x="1192368" y="3789040"/>
            <a:chExt cx="2357281" cy="2736304"/>
          </a:xfrm>
        </p:grpSpPr>
        <p:sp>
          <p:nvSpPr>
            <p:cNvPr id="10273" name="Rectangle 19"/>
            <p:cNvSpPr>
              <a:spLocks noChangeArrowheads="1"/>
            </p:cNvSpPr>
            <p:nvPr/>
          </p:nvSpPr>
          <p:spPr bwMode="auto">
            <a:xfrm>
              <a:off x="1192368" y="3789040"/>
              <a:ext cx="919720"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sym typeface="Wingdings" pitchFamily="2" charset="2"/>
                </a:rPr>
                <a:t>I</a:t>
              </a:r>
              <a:r>
                <a:rPr lang="en-US" altLang="en-US" sz="2400" i="1" baseline="-25000">
                  <a:solidFill>
                    <a:srgbClr val="FFC000"/>
                  </a:solidFill>
                  <a:sym typeface="Wingdings" pitchFamily="2" charset="2"/>
                </a:rPr>
                <a:t>alg</a:t>
              </a:r>
              <a:endParaRPr lang="en-US" altLang="en-US" sz="2400" i="1" baseline="30000">
                <a:solidFill>
                  <a:srgbClr val="FFC000"/>
                </a:solidFill>
                <a:sym typeface="Wingdings" pitchFamily="2" charset="2"/>
              </a:endParaRPr>
            </a:p>
          </p:txBody>
        </p:sp>
        <p:sp>
          <p:nvSpPr>
            <p:cNvPr id="10274" name="Rectangle 48"/>
            <p:cNvSpPr>
              <a:spLocks noChangeArrowheads="1"/>
            </p:cNvSpPr>
            <p:nvPr/>
          </p:nvSpPr>
          <p:spPr bwMode="auto">
            <a:xfrm>
              <a:off x="1436992" y="4273411"/>
              <a:ext cx="2112658" cy="2251933"/>
            </a:xfrm>
            <a:prstGeom prst="rect">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0275" name="Oval 49"/>
            <p:cNvSpPr>
              <a:spLocks noChangeArrowheads="1"/>
            </p:cNvSpPr>
            <p:nvPr/>
          </p:nvSpPr>
          <p:spPr bwMode="auto">
            <a:xfrm>
              <a:off x="1813457" y="4668850"/>
              <a:ext cx="1434384" cy="1397532"/>
            </a:xfrm>
            <a:prstGeom prst="ellipse">
              <a:avLst/>
            </a:prstGeom>
            <a:noFill/>
            <a:ln w="381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10276" name="Rectangle 19"/>
            <p:cNvSpPr>
              <a:spLocks noChangeArrowheads="1"/>
            </p:cNvSpPr>
            <p:nvPr/>
          </p:nvSpPr>
          <p:spPr bwMode="auto">
            <a:xfrm>
              <a:off x="1980246" y="5075405"/>
              <a:ext cx="1310483" cy="3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r>
                <a:rPr lang="en-US" altLang="en-US" sz="1800" i="1" baseline="-25000">
                  <a:solidFill>
                    <a:srgbClr val="FFC000"/>
                  </a:solidFill>
                </a:rPr>
                <a:t> </a:t>
              </a:r>
              <a:r>
                <a:rPr lang="en-US" altLang="en-US" sz="1800" i="1" baseline="-25000">
                  <a:solidFill>
                    <a:srgbClr val="FFC000"/>
                  </a:solidFill>
                  <a:sym typeface="Wingdings" pitchFamily="2" charset="2"/>
                </a:rPr>
                <a:t>yes</a:t>
              </a:r>
            </a:p>
          </p:txBody>
        </p:sp>
        <p:sp>
          <p:nvSpPr>
            <p:cNvPr id="10277" name="Rectangle 51"/>
            <p:cNvSpPr>
              <a:spLocks noChangeArrowheads="1"/>
            </p:cNvSpPr>
            <p:nvPr/>
          </p:nvSpPr>
          <p:spPr bwMode="auto">
            <a:xfrm>
              <a:off x="1548184" y="4263883"/>
              <a:ext cx="1018205" cy="4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i="1">
                  <a:solidFill>
                    <a:srgbClr val="FFC000"/>
                  </a:solidFill>
                </a:rPr>
                <a:t>P</a:t>
              </a:r>
              <a:r>
                <a:rPr lang="en-US" altLang="en-US" sz="2400" i="1" baseline="-25000">
                  <a:solidFill>
                    <a:srgbClr val="FFC000"/>
                  </a:solidFill>
                </a:rPr>
                <a:t>alg</a:t>
              </a:r>
              <a:endParaRPr lang="en-CA" altLang="en-US" sz="2400"/>
            </a:p>
          </p:txBody>
        </p:sp>
        <p:sp>
          <p:nvSpPr>
            <p:cNvPr id="10278" name="Rectangle 19"/>
            <p:cNvSpPr>
              <a:spLocks noChangeArrowheads="1"/>
            </p:cNvSpPr>
            <p:nvPr/>
          </p:nvSpPr>
          <p:spPr bwMode="auto">
            <a:xfrm>
              <a:off x="1938946" y="6071146"/>
              <a:ext cx="1310483" cy="36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i="1">
                  <a:solidFill>
                    <a:srgbClr val="FFC000"/>
                  </a:solidFill>
                  <a:sym typeface="Wingdings" pitchFamily="2" charset="2"/>
                </a:rPr>
                <a:t>I</a:t>
              </a:r>
              <a:r>
                <a:rPr lang="en-US" altLang="en-US" sz="1800" i="1" baseline="-25000">
                  <a:solidFill>
                    <a:srgbClr val="FFC000"/>
                  </a:solidFill>
                  <a:sym typeface="Wingdings" pitchFamily="2" charset="2"/>
                </a:rPr>
                <a:t>alg</a:t>
              </a:r>
              <a:r>
                <a:rPr lang="en-US" altLang="en-US" sz="1800" i="1" baseline="-25000">
                  <a:solidFill>
                    <a:srgbClr val="FFC000"/>
                  </a:solidFill>
                </a:rPr>
                <a:t> </a:t>
              </a:r>
              <a:r>
                <a:rPr lang="en-US" altLang="en-US" sz="1800" i="1" baseline="-25000">
                  <a:solidFill>
                    <a:srgbClr val="FFC000"/>
                  </a:solidFill>
                  <a:sym typeface="Wingdings" pitchFamily="2" charset="2"/>
                </a:rPr>
                <a:t>no</a:t>
              </a:r>
            </a:p>
          </p:txBody>
        </p:sp>
      </p:grpSp>
      <p:grpSp>
        <p:nvGrpSpPr>
          <p:cNvPr id="10246" name="Group 5"/>
          <p:cNvGrpSpPr>
            <a:grpSpLocks/>
          </p:cNvGrpSpPr>
          <p:nvPr/>
        </p:nvGrpSpPr>
        <p:grpSpPr bwMode="auto">
          <a:xfrm>
            <a:off x="107950" y="4679950"/>
            <a:ext cx="1447800" cy="2133600"/>
            <a:chOff x="2013" y="2206"/>
            <a:chExt cx="679" cy="1010"/>
          </a:xfrm>
        </p:grpSpPr>
        <p:sp>
          <p:nvSpPr>
            <p:cNvPr id="10258"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59" name="Group 7"/>
            <p:cNvGrpSpPr>
              <a:grpSpLocks/>
            </p:cNvGrpSpPr>
            <p:nvPr/>
          </p:nvGrpSpPr>
          <p:grpSpPr bwMode="auto">
            <a:xfrm>
              <a:off x="2013" y="2206"/>
              <a:ext cx="339" cy="1010"/>
              <a:chOff x="240" y="2880"/>
              <a:chExt cx="339" cy="1010"/>
            </a:xfrm>
          </p:grpSpPr>
          <p:sp>
            <p:nvSpPr>
              <p:cNvPr id="10260"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0268" name="Oval 16"/>
              <p:cNvSpPr>
                <a:spLocks noChangeArrowheads="1"/>
              </p:cNvSpPr>
              <p:nvPr/>
            </p:nvSpPr>
            <p:spPr bwMode="auto">
              <a:xfrm rot="4286940" flipH="1">
                <a:off x="429"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0269"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0270" name="Oval 18"/>
              <p:cNvSpPr>
                <a:spLocks noChangeArrowheads="1"/>
              </p:cNvSpPr>
              <p:nvPr/>
            </p:nvSpPr>
            <p:spPr bwMode="auto">
              <a:xfrm rot="4286940" flipH="1">
                <a:off x="445" y="3038"/>
                <a:ext cx="32" cy="6"/>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sp>
            <p:nvSpPr>
              <p:cNvPr id="10271" name="Oval 19"/>
              <p:cNvSpPr>
                <a:spLocks noChangeArrowheads="1"/>
              </p:cNvSpPr>
              <p:nvPr/>
            </p:nvSpPr>
            <p:spPr bwMode="auto">
              <a:xfrm flipH="1">
                <a:off x="433" y="3106"/>
                <a:ext cx="66" cy="3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sp>
            <p:nvSpPr>
              <p:cNvPr id="10272"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r" eaLnBrk="1" hangingPunct="1">
                  <a:spcBef>
                    <a:spcPct val="0"/>
                  </a:spcBef>
                </a:pPr>
                <a:endParaRPr lang="en-US" altLang="en-US">
                  <a:latin typeface="Times New Roman" pitchFamily="18" charset="0"/>
                </a:endParaRPr>
              </a:p>
            </p:txBody>
          </p:sp>
        </p:grpSp>
      </p:grpSp>
      <p:grpSp>
        <p:nvGrpSpPr>
          <p:cNvPr id="3" name="Group 2"/>
          <p:cNvGrpSpPr>
            <a:grpSpLocks/>
          </p:cNvGrpSpPr>
          <p:nvPr/>
        </p:nvGrpSpPr>
        <p:grpSpPr bwMode="auto">
          <a:xfrm>
            <a:off x="1692275" y="3213100"/>
            <a:ext cx="3013075" cy="3024188"/>
            <a:chOff x="1691680" y="3501008"/>
            <a:chExt cx="3013316" cy="3024336"/>
          </a:xfrm>
        </p:grpSpPr>
        <p:sp>
          <p:nvSpPr>
            <p:cNvPr id="10256" name="AutoShape 38"/>
            <p:cNvSpPr>
              <a:spLocks noChangeArrowheads="1"/>
            </p:cNvSpPr>
            <p:nvPr/>
          </p:nvSpPr>
          <p:spPr bwMode="auto">
            <a:xfrm>
              <a:off x="1691680" y="3501008"/>
              <a:ext cx="3013316" cy="3024336"/>
            </a:xfrm>
            <a:prstGeom prst="wedgeRoundRectCallout">
              <a:avLst>
                <a:gd name="adj1" fmla="val -62528"/>
                <a:gd name="adj2" fmla="val 26199"/>
                <a:gd name="adj3" fmla="val 16667"/>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charset="0"/>
                </a:defRPr>
              </a:lvl2pPr>
              <a:lvl3pPr marL="1143000" indent="-228600" algn="l">
                <a:spcBef>
                  <a:spcPct val="20000"/>
                </a:spcBef>
                <a:buChar char="–"/>
                <a:defRPr sz="2800">
                  <a:solidFill>
                    <a:schemeClr val="tx1"/>
                  </a:solidFill>
                  <a:latin typeface="Arial" charset="0"/>
                </a:defRPr>
              </a:lvl3pPr>
              <a:lvl4pPr marL="1600200" indent="-228600" algn="l">
                <a:spcBef>
                  <a:spcPct val="20000"/>
                </a:spcBef>
                <a:buChar char="•"/>
                <a:defRPr sz="2400">
                  <a:solidFill>
                    <a:schemeClr val="tx1"/>
                  </a:solidFill>
                  <a:latin typeface="Arial" charset="0"/>
                </a:defRPr>
              </a:lvl4pPr>
              <a:lvl5pPr marL="2057400" indent="-228600" algn="l">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400">
                  <a:latin typeface="Times New Roman" pitchFamily="18" charset="0"/>
                  <a:cs typeface="Times New Roman" pitchFamily="18" charset="0"/>
                </a:rPr>
                <a:t>We often call the algorithm assumed to exist, an </a:t>
              </a:r>
              <a:r>
                <a:rPr lang="en-US" altLang="en-US" sz="2400">
                  <a:solidFill>
                    <a:schemeClr val="tx2"/>
                  </a:solidFill>
                  <a:latin typeface="Times New Roman" pitchFamily="18" charset="0"/>
                  <a:cs typeface="Times New Roman" pitchFamily="18" charset="0"/>
                </a:rPr>
                <a:t>Oracle</a:t>
              </a:r>
              <a:r>
                <a:rPr lang="en-US" altLang="en-US" sz="2400">
                  <a:latin typeface="Times New Roman" pitchFamily="18" charset="0"/>
                  <a:cs typeface="Times New Roman" pitchFamily="18" charset="0"/>
                </a:rPr>
                <a:t>.</a:t>
              </a:r>
            </a:p>
          </p:txBody>
        </p:sp>
        <p:pic>
          <p:nvPicPr>
            <p:cNvPr id="10257" name="Picture 2" descr="http://www.swordofthespirit.net/bulwark/mosesbus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831095"/>
              <a:ext cx="2686075" cy="15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Group 73"/>
          <p:cNvGrpSpPr>
            <a:grpSpLocks/>
          </p:cNvGrpSpPr>
          <p:nvPr/>
        </p:nvGrpSpPr>
        <p:grpSpPr bwMode="auto">
          <a:xfrm>
            <a:off x="4932363" y="3427413"/>
            <a:ext cx="4464050" cy="1433512"/>
            <a:chOff x="5004048" y="3427828"/>
            <a:chExt cx="4464496" cy="1433533"/>
          </a:xfrm>
        </p:grpSpPr>
        <p:grpSp>
          <p:nvGrpSpPr>
            <p:cNvPr id="10249" name="Group 74"/>
            <p:cNvGrpSpPr>
              <a:grpSpLocks/>
            </p:cNvGrpSpPr>
            <p:nvPr/>
          </p:nvGrpSpPr>
          <p:grpSpPr bwMode="auto">
            <a:xfrm>
              <a:off x="6366415" y="3427828"/>
              <a:ext cx="959888" cy="1433533"/>
              <a:chOff x="6357480" y="3212777"/>
              <a:chExt cx="1194641" cy="2116259"/>
            </a:xfrm>
          </p:grpSpPr>
          <p:pic>
            <p:nvPicPr>
              <p:cNvPr id="10254" name="Picture 79" descr="C:\15299\lecture14\Z3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480" y="3212777"/>
                <a:ext cx="1194641" cy="1297614"/>
              </a:xfrm>
              <a:prstGeom prst="rect">
                <a:avLst/>
              </a:prstGeom>
              <a:solidFill>
                <a:schemeClr val="bg2"/>
              </a:solidFill>
              <a:ln w="9525">
                <a:solidFill>
                  <a:schemeClr val="tx1"/>
                </a:solidFill>
                <a:miter lim="800000"/>
                <a:headEnd/>
                <a:tailEnd/>
              </a:ln>
            </p:spPr>
          </p:pic>
          <p:sp>
            <p:nvSpPr>
              <p:cNvPr id="10255" name="Text Box 4"/>
              <p:cNvSpPr txBox="1">
                <a:spLocks noChangeArrowheads="1"/>
              </p:cNvSpPr>
              <p:nvPr/>
            </p:nvSpPr>
            <p:spPr bwMode="auto">
              <a:xfrm>
                <a:off x="6357286" y="4511125"/>
                <a:ext cx="1195444" cy="817911"/>
              </a:xfrm>
              <a:prstGeom prst="rect">
                <a:avLst/>
              </a:prstGeom>
              <a:solidFill>
                <a:schemeClr val="bg2"/>
              </a:solidFill>
              <a:ln w="12700" cap="sq">
                <a:solidFill>
                  <a:schemeClr val="tx1"/>
                </a:solidFill>
                <a:miter lim="800000"/>
                <a:headEnd type="none" w="sm" len="sm"/>
                <a:tailEnd type="none" w="sm" len="sm"/>
              </a:ln>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800">
                    <a:solidFill>
                      <a:schemeClr val="tx2"/>
                    </a:solidFill>
                  </a:rPr>
                  <a:t>Given</a:t>
                </a:r>
                <a:r>
                  <a:rPr lang="en-US" altLang="en-US" sz="1800">
                    <a:solidFill>
                      <a:schemeClr val="accent2"/>
                    </a:solidFill>
                  </a:rPr>
                  <a:t/>
                </a:r>
                <a:br>
                  <a:rPr lang="en-US" altLang="en-US" sz="1800">
                    <a:solidFill>
                      <a:schemeClr val="accent2"/>
                    </a:solidFill>
                  </a:rPr>
                </a:br>
                <a:r>
                  <a:rPr lang="en-US" altLang="en-US" sz="1800">
                    <a:solidFill>
                      <a:schemeClr val="accent2"/>
                    </a:solidFill>
                  </a:rPr>
                  <a:t>Alg</a:t>
                </a:r>
                <a:r>
                  <a:rPr lang="en-US" altLang="en-US" sz="1800" i="1" baseline="-25000">
                    <a:solidFill>
                      <a:srgbClr val="FFC000"/>
                    </a:solidFill>
                  </a:rPr>
                  <a:t>oracle</a:t>
                </a:r>
                <a:endParaRPr lang="en-US" altLang="en-US" sz="1800" i="1" baseline="-25000">
                  <a:solidFill>
                    <a:srgbClr val="FFC000"/>
                  </a:solidFill>
                  <a:sym typeface="Wingdings" pitchFamily="2" charset="2"/>
                </a:endParaRPr>
              </a:p>
            </p:txBody>
          </p:sp>
        </p:grpSp>
        <p:cxnSp>
          <p:nvCxnSpPr>
            <p:cNvPr id="10250" name="Straight Arrow Connector 75"/>
            <p:cNvCxnSpPr>
              <a:cxnSpLocks noChangeShapeType="1"/>
            </p:cNvCxnSpPr>
            <p:nvPr/>
          </p:nvCxnSpPr>
          <p:spPr bwMode="auto">
            <a:xfrm>
              <a:off x="7398311"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0251" name="Straight Arrow Connector 76"/>
            <p:cNvCxnSpPr>
              <a:cxnSpLocks noChangeShapeType="1"/>
            </p:cNvCxnSpPr>
            <p:nvPr/>
          </p:nvCxnSpPr>
          <p:spPr bwMode="auto">
            <a:xfrm>
              <a:off x="5886143" y="4006096"/>
              <a:ext cx="360040" cy="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0252" name="Rectangle 77"/>
            <p:cNvSpPr>
              <a:spLocks noChangeArrowheads="1"/>
            </p:cNvSpPr>
            <p:nvPr/>
          </p:nvSpPr>
          <p:spPr bwMode="auto">
            <a:xfrm>
              <a:off x="7572880" y="3789783"/>
              <a:ext cx="189566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a:solidFill>
                    <a:schemeClr val="accent2"/>
                  </a:solidFill>
                </a:rPr>
                <a:t>P</a:t>
              </a:r>
              <a:r>
                <a:rPr lang="en-US" altLang="en-US" sz="2000" i="1" baseline="-25000">
                  <a:solidFill>
                    <a:srgbClr val="FFC000"/>
                  </a:solidFill>
                </a:rPr>
                <a:t>oracle</a:t>
              </a:r>
              <a:r>
                <a:rPr lang="en-US" altLang="en-US" sz="2000" i="1">
                  <a:solidFill>
                    <a:schemeClr val="accent2"/>
                  </a:solidFill>
                  <a:sym typeface="Wingdings" pitchFamily="2" charset="2"/>
                </a:rPr>
                <a:t>(I</a:t>
              </a:r>
              <a:r>
                <a:rPr lang="en-US" altLang="en-US" sz="2000" i="1" baseline="-25000">
                  <a:solidFill>
                    <a:srgbClr val="FFC000"/>
                  </a:solidFill>
                </a:rPr>
                <a:t>oracle</a:t>
              </a:r>
              <a:r>
                <a:rPr lang="en-US" altLang="en-US" sz="2000" i="1">
                  <a:solidFill>
                    <a:schemeClr val="accent2"/>
                  </a:solidFill>
                  <a:sym typeface="Wingdings" pitchFamily="2" charset="2"/>
                </a:rPr>
                <a:t>)</a:t>
              </a:r>
              <a:endParaRPr lang="en-US" altLang="en-US" sz="2000" i="1" baseline="30000">
                <a:solidFill>
                  <a:schemeClr val="accent2"/>
                </a:solidFill>
                <a:sym typeface="Wingdings" pitchFamily="2" charset="2"/>
              </a:endParaRPr>
            </a:p>
          </p:txBody>
        </p:sp>
        <p:sp>
          <p:nvSpPr>
            <p:cNvPr id="10253" name="Rectangle 78"/>
            <p:cNvSpPr>
              <a:spLocks noChangeArrowheads="1"/>
            </p:cNvSpPr>
            <p:nvPr/>
          </p:nvSpPr>
          <p:spPr bwMode="auto">
            <a:xfrm>
              <a:off x="5004048" y="3805659"/>
              <a:ext cx="1074844"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000" i="1">
                  <a:solidFill>
                    <a:schemeClr val="accent2"/>
                  </a:solidFill>
                  <a:sym typeface="Wingdings" pitchFamily="2" charset="2"/>
                </a:rPr>
                <a:t>I</a:t>
              </a:r>
              <a:r>
                <a:rPr lang="en-US" altLang="en-US" sz="2000" i="1" baseline="-25000">
                  <a:solidFill>
                    <a:srgbClr val="FFC000"/>
                  </a:solidFill>
                </a:rPr>
                <a:t>oracle</a:t>
              </a:r>
              <a:endParaRPr lang="en-US" altLang="en-US" sz="2000" i="1" baseline="-25000">
                <a:solidFill>
                  <a:srgbClr val="FFC000"/>
                </a:solidFill>
                <a:sym typeface="Wingdings" pitchFamily="2"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669925" y="838200"/>
            <a:ext cx="1254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T</a:t>
            </a:r>
            <a:r>
              <a:rPr lang="en-US" altLang="en-US" sz="2400"/>
              <a:t> </a:t>
            </a:r>
            <a:r>
              <a:rPr lang="en-US" altLang="en-US" sz="2400">
                <a:sym typeface="Symbol" pitchFamily="18" charset="2"/>
              </a:rPr>
              <a:t></a:t>
            </a:r>
            <a:r>
              <a:rPr lang="en-US" altLang="en-US" sz="2400"/>
              <a:t> </a:t>
            </a:r>
            <a:r>
              <a:rPr lang="en-US" altLang="en-US" sz="2400" i="1"/>
              <a:t>AB</a:t>
            </a:r>
            <a:r>
              <a:rPr lang="en-US" altLang="en-US" sz="2400"/>
              <a:t> </a:t>
            </a:r>
          </a:p>
          <a:p>
            <a:pPr algn="l"/>
            <a:r>
              <a:rPr lang="en-US" altLang="en-US" sz="2400">
                <a:sym typeface="Symbol" pitchFamily="18" charset="2"/>
              </a:rPr>
              <a:t>   </a:t>
            </a:r>
            <a:r>
              <a:rPr lang="en-US" altLang="en-US" sz="2400"/>
              <a:t> </a:t>
            </a:r>
            <a:r>
              <a:rPr lang="en-US" altLang="en-US" sz="2400" i="1"/>
              <a:t>CA</a:t>
            </a:r>
          </a:p>
          <a:p>
            <a:pPr algn="l"/>
            <a:r>
              <a:rPr lang="en-US" altLang="en-US" sz="2400"/>
              <a:t>   </a:t>
            </a:r>
            <a:r>
              <a:rPr lang="en-US" altLang="en-US" sz="2400">
                <a:sym typeface="Symbol" pitchFamily="18" charset="2"/>
              </a:rPr>
              <a:t></a:t>
            </a:r>
            <a:r>
              <a:rPr lang="en-US" altLang="en-US" sz="2400"/>
              <a:t> </a:t>
            </a:r>
            <a:r>
              <a:rPr lang="en-US" altLang="en-US" sz="2400" i="1"/>
              <a:t>TT</a:t>
            </a:r>
          </a:p>
        </p:txBody>
      </p:sp>
      <p:sp>
        <p:nvSpPr>
          <p:cNvPr id="93187" name="Rectangle 3"/>
          <p:cNvSpPr>
            <a:spLocks noChangeArrowheads="1"/>
          </p:cNvSpPr>
          <p:nvPr/>
        </p:nvSpPr>
        <p:spPr bwMode="auto">
          <a:xfrm>
            <a:off x="2590800" y="809625"/>
            <a:ext cx="190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A</a:t>
            </a:r>
            <a:r>
              <a:rPr lang="en-US" altLang="en-US" sz="2400"/>
              <a:t> </a:t>
            </a:r>
            <a:r>
              <a:rPr lang="en-US" altLang="en-US" sz="2400">
                <a:sym typeface="Symbol" pitchFamily="18" charset="2"/>
              </a:rPr>
              <a:t></a:t>
            </a:r>
            <a:r>
              <a:rPr lang="en-US" altLang="en-US" sz="2400"/>
              <a:t> </a:t>
            </a:r>
            <a:r>
              <a:rPr lang="en-US" altLang="en-US" sz="2400" i="1"/>
              <a:t>AA</a:t>
            </a:r>
            <a:r>
              <a:rPr lang="en-US" altLang="en-US" sz="2400"/>
              <a:t> </a:t>
            </a:r>
          </a:p>
          <a:p>
            <a:pPr algn="l"/>
            <a:r>
              <a:rPr lang="en-US" altLang="en-US" sz="2400">
                <a:sym typeface="Symbol" pitchFamily="18" charset="2"/>
              </a:rPr>
              <a:t>   </a:t>
            </a:r>
            <a:r>
              <a:rPr lang="en-US" altLang="en-US" sz="2400"/>
              <a:t> </a:t>
            </a:r>
            <a:r>
              <a:rPr lang="en-US" altLang="en-US" sz="2400" i="1"/>
              <a:t>BT</a:t>
            </a:r>
          </a:p>
          <a:p>
            <a:pPr algn="l"/>
            <a:r>
              <a:rPr lang="en-US" altLang="en-US" sz="2400"/>
              <a:t>   </a:t>
            </a:r>
            <a:r>
              <a:rPr lang="en-US" altLang="en-US" sz="2400">
                <a:sym typeface="Symbol" pitchFamily="18" charset="2"/>
              </a:rPr>
              <a:t></a:t>
            </a:r>
            <a:r>
              <a:rPr lang="en-US" altLang="en-US" sz="2400"/>
              <a:t> </a:t>
            </a:r>
            <a:r>
              <a:rPr lang="en-US" altLang="en-US" sz="2400" i="1"/>
              <a:t>a</a:t>
            </a:r>
          </a:p>
        </p:txBody>
      </p:sp>
      <p:sp>
        <p:nvSpPr>
          <p:cNvPr id="93188" name="Rectangle 4"/>
          <p:cNvSpPr>
            <a:spLocks noChangeArrowheads="1"/>
          </p:cNvSpPr>
          <p:nvPr/>
        </p:nvSpPr>
        <p:spPr bwMode="auto">
          <a:xfrm>
            <a:off x="4495800" y="762000"/>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B</a:t>
            </a:r>
            <a:r>
              <a:rPr lang="en-US" altLang="en-US" sz="2400"/>
              <a:t> </a:t>
            </a:r>
            <a:r>
              <a:rPr lang="en-US" altLang="en-US" sz="2400">
                <a:sym typeface="Symbol" pitchFamily="18" charset="2"/>
              </a:rPr>
              <a:t></a:t>
            </a:r>
            <a:r>
              <a:rPr lang="en-US" altLang="en-US" sz="2400"/>
              <a:t> </a:t>
            </a:r>
            <a:r>
              <a:rPr lang="en-US" altLang="en-US" sz="2400" i="1"/>
              <a:t>TA</a:t>
            </a:r>
          </a:p>
          <a:p>
            <a:pPr algn="l"/>
            <a:r>
              <a:rPr lang="en-US" altLang="en-US" sz="2400">
                <a:sym typeface="Symbol" pitchFamily="18" charset="2"/>
              </a:rPr>
              <a:t>   </a:t>
            </a:r>
            <a:r>
              <a:rPr lang="en-US" altLang="en-US" sz="2400"/>
              <a:t> </a:t>
            </a:r>
            <a:r>
              <a:rPr lang="en-US" altLang="en-US" sz="2400" i="1"/>
              <a:t>BC</a:t>
            </a:r>
          </a:p>
          <a:p>
            <a:pPr algn="l"/>
            <a:r>
              <a:rPr lang="en-US" altLang="en-US" sz="2400"/>
              <a:t>   </a:t>
            </a:r>
            <a:r>
              <a:rPr lang="en-US" altLang="en-US" sz="2400">
                <a:sym typeface="Symbol" pitchFamily="18" charset="2"/>
              </a:rPr>
              <a:t></a:t>
            </a:r>
            <a:r>
              <a:rPr lang="en-US" altLang="en-US" sz="2400"/>
              <a:t> </a:t>
            </a:r>
            <a:r>
              <a:rPr lang="en-US" altLang="en-US" sz="2400" i="1"/>
              <a:t>b</a:t>
            </a:r>
          </a:p>
          <a:p>
            <a:pPr algn="l"/>
            <a:r>
              <a:rPr lang="en-US" altLang="en-US" sz="2400">
                <a:sym typeface="Symbol" pitchFamily="18" charset="2"/>
              </a:rPr>
              <a:t>   </a:t>
            </a:r>
            <a:r>
              <a:rPr lang="en-US" altLang="en-US" sz="2400"/>
              <a:t> </a:t>
            </a:r>
            <a:r>
              <a:rPr lang="en-US" altLang="en-US" sz="2400" i="1"/>
              <a:t>e</a:t>
            </a:r>
          </a:p>
        </p:txBody>
      </p:sp>
      <p:sp>
        <p:nvSpPr>
          <p:cNvPr id="93189" name="Rectangle 5"/>
          <p:cNvSpPr>
            <a:spLocks noChangeArrowheads="1"/>
          </p:cNvSpPr>
          <p:nvPr/>
        </p:nvSpPr>
        <p:spPr bwMode="auto">
          <a:xfrm>
            <a:off x="6324600" y="733425"/>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C </a:t>
            </a:r>
            <a:r>
              <a:rPr lang="en-US" altLang="en-US" sz="2400">
                <a:sym typeface="Symbol" pitchFamily="18" charset="2"/>
              </a:rPr>
              <a:t></a:t>
            </a:r>
            <a:r>
              <a:rPr lang="en-US" altLang="en-US" sz="2400"/>
              <a:t> </a:t>
            </a:r>
            <a:r>
              <a:rPr lang="en-US" altLang="en-US" sz="2400" i="1"/>
              <a:t>CB</a:t>
            </a:r>
          </a:p>
          <a:p>
            <a:pPr algn="l"/>
            <a:r>
              <a:rPr lang="en-US" altLang="en-US" sz="2400">
                <a:sym typeface="Symbol" pitchFamily="18" charset="2"/>
              </a:rPr>
              <a:t>   </a:t>
            </a:r>
            <a:r>
              <a:rPr lang="en-US" altLang="en-US" sz="2400"/>
              <a:t> </a:t>
            </a:r>
            <a:r>
              <a:rPr lang="en-US" altLang="en-US" sz="2400" i="1"/>
              <a:t>AC</a:t>
            </a:r>
          </a:p>
          <a:p>
            <a:pPr algn="l"/>
            <a:r>
              <a:rPr lang="en-US" altLang="en-US" sz="2400"/>
              <a:t>   </a:t>
            </a:r>
            <a:r>
              <a:rPr lang="en-US" altLang="en-US" sz="2400">
                <a:sym typeface="Symbol" pitchFamily="18" charset="2"/>
              </a:rPr>
              <a:t></a:t>
            </a:r>
            <a:r>
              <a:rPr lang="en-US" altLang="en-US" sz="2400"/>
              <a:t> </a:t>
            </a:r>
            <a:r>
              <a:rPr lang="en-US" altLang="en-US" sz="2400" i="1"/>
              <a:t>c </a:t>
            </a:r>
          </a:p>
          <a:p>
            <a:pPr algn="l"/>
            <a:r>
              <a:rPr lang="en-US" altLang="en-US" sz="2400">
                <a:sym typeface="Symbol" pitchFamily="18" charset="2"/>
              </a:rPr>
              <a:t>   </a:t>
            </a:r>
            <a:r>
              <a:rPr lang="en-US" altLang="en-US" sz="2400"/>
              <a:t> </a:t>
            </a:r>
            <a:r>
              <a:rPr lang="en-US" altLang="en-US" sz="2400" i="1"/>
              <a:t>d</a:t>
            </a:r>
          </a:p>
        </p:txBody>
      </p:sp>
      <p:sp>
        <p:nvSpPr>
          <p:cNvPr id="1867784" name="Text Box 8"/>
          <p:cNvSpPr txBox="1">
            <a:spLocks noChangeArrowheads="1"/>
          </p:cNvSpPr>
          <p:nvPr/>
        </p:nvSpPr>
        <p:spPr bwMode="auto">
          <a:xfrm>
            <a:off x="152400" y="2943225"/>
            <a:ext cx="27574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1"/>
                </a:solidFill>
              </a:rPr>
              <a:t>Ask Little Bird:</a:t>
            </a:r>
          </a:p>
          <a:p>
            <a:pPr algn="l">
              <a:buFontTx/>
              <a:buChar char="•"/>
            </a:pPr>
            <a:r>
              <a:rPr lang="en-US" altLang="en-US"/>
              <a:t>For first rule</a:t>
            </a:r>
          </a:p>
          <a:p>
            <a:pPr algn="l">
              <a:buFontTx/>
              <a:buChar char="•"/>
            </a:pPr>
            <a:r>
              <a:rPr lang="en-US" altLang="en-US"/>
              <a:t>For the split.</a:t>
            </a:r>
          </a:p>
          <a:p>
            <a:pPr algn="l"/>
            <a:endParaRPr lang="en-US" altLang="en-US"/>
          </a:p>
        </p:txBody>
      </p:sp>
      <p:grpSp>
        <p:nvGrpSpPr>
          <p:cNvPr id="93191" name="Group 23"/>
          <p:cNvGrpSpPr>
            <a:grpSpLocks/>
          </p:cNvGrpSpPr>
          <p:nvPr/>
        </p:nvGrpSpPr>
        <p:grpSpPr bwMode="auto">
          <a:xfrm>
            <a:off x="76200" y="2209800"/>
            <a:ext cx="4403725" cy="579438"/>
            <a:chOff x="48" y="1392"/>
            <a:chExt cx="2774" cy="365"/>
          </a:xfrm>
        </p:grpSpPr>
        <p:sp>
          <p:nvSpPr>
            <p:cNvPr id="93204" name="Text Box 24"/>
            <p:cNvSpPr txBox="1">
              <a:spLocks noChangeArrowheads="1"/>
            </p:cNvSpPr>
            <p:nvPr/>
          </p:nvSpPr>
          <p:spPr bwMode="auto">
            <a:xfrm>
              <a:off x="48" y="1392"/>
              <a:ext cx="7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1"/>
                  </a:solidFill>
                </a:rPr>
                <a:t>Input</a:t>
              </a:r>
              <a:r>
                <a:rPr lang="en-US" altLang="en-US"/>
                <a:t>: </a:t>
              </a:r>
            </a:p>
          </p:txBody>
        </p:sp>
        <p:sp>
          <p:nvSpPr>
            <p:cNvPr id="93205" name="Rectangle 25"/>
            <p:cNvSpPr>
              <a:spLocks noChangeArrowheads="1"/>
            </p:cNvSpPr>
            <p:nvPr/>
          </p:nvSpPr>
          <p:spPr bwMode="auto">
            <a:xfrm>
              <a:off x="759" y="1392"/>
              <a:ext cx="206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r>
                <a:rPr lang="en-US" altLang="en-US"/>
                <a:t> </a:t>
              </a:r>
              <a:r>
                <a:rPr lang="en-US" altLang="en-US">
                  <a:sym typeface="Symbol" pitchFamily="18" charset="2"/>
                </a:rPr>
                <a:t> </a:t>
              </a:r>
              <a:r>
                <a:rPr lang="en-US" altLang="en-US" i="1">
                  <a:sym typeface="Symbol" pitchFamily="18" charset="2"/>
                </a:rPr>
                <a:t>a</a:t>
              </a:r>
              <a:r>
                <a:rPr lang="en-US" altLang="en-US" i="1" baseline="-25000">
                  <a:sym typeface="Symbol" pitchFamily="18" charset="2"/>
                </a:rPr>
                <a:t>1</a:t>
              </a:r>
              <a:r>
                <a:rPr lang="en-US" altLang="en-US" i="1">
                  <a:sym typeface="Symbol" pitchFamily="18" charset="2"/>
                </a:rPr>
                <a:t>a</a:t>
              </a:r>
              <a:r>
                <a:rPr lang="en-US" altLang="en-US" i="1" baseline="-25000">
                  <a:sym typeface="Symbol" pitchFamily="18" charset="2"/>
                </a:rPr>
                <a:t>2</a:t>
              </a:r>
              <a:r>
                <a:rPr lang="en-US" altLang="en-US" i="1">
                  <a:sym typeface="Symbol" pitchFamily="18" charset="2"/>
                </a:rPr>
                <a:t>a</a:t>
              </a:r>
              <a:r>
                <a:rPr lang="en-US" altLang="en-US" i="1" baseline="-25000">
                  <a:sym typeface="Symbol" pitchFamily="18" charset="2"/>
                </a:rPr>
                <a:t>3</a:t>
              </a:r>
              <a:r>
                <a:rPr lang="en-US" altLang="en-US">
                  <a:sym typeface="Symbol" pitchFamily="18" charset="2"/>
                </a:rPr>
                <a:t> ..... </a:t>
              </a:r>
              <a:r>
                <a:rPr lang="en-US" altLang="en-US" i="1">
                  <a:sym typeface="Symbol" pitchFamily="18" charset="2"/>
                </a:rPr>
                <a:t>a</a:t>
              </a:r>
              <a:r>
                <a:rPr lang="en-US" altLang="en-US" i="1" baseline="-25000">
                  <a:sym typeface="Symbol" pitchFamily="18" charset="2"/>
                </a:rPr>
                <a:t>n</a:t>
              </a:r>
              <a:r>
                <a:rPr lang="en-US" altLang="en-US"/>
                <a:t>  </a:t>
              </a:r>
            </a:p>
          </p:txBody>
        </p:sp>
      </p:grpSp>
      <p:sp>
        <p:nvSpPr>
          <p:cNvPr id="1867802" name="Line 26"/>
          <p:cNvSpPr>
            <a:spLocks noChangeShapeType="1"/>
          </p:cNvSpPr>
          <p:nvPr/>
        </p:nvSpPr>
        <p:spPr bwMode="auto">
          <a:xfrm flipH="1" flipV="1">
            <a:off x="7434263" y="5791200"/>
            <a:ext cx="0" cy="10668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3" name="Text Box 27"/>
          <p:cNvSpPr txBox="1">
            <a:spLocks noChangeArrowheads="1"/>
          </p:cNvSpPr>
          <p:nvPr/>
        </p:nvSpPr>
        <p:spPr bwMode="auto">
          <a:xfrm>
            <a:off x="7496175" y="6200775"/>
            <a:ext cx="1504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   d   a </a:t>
            </a:r>
          </a:p>
        </p:txBody>
      </p:sp>
      <p:grpSp>
        <p:nvGrpSpPr>
          <p:cNvPr id="93194" name="Group 28"/>
          <p:cNvGrpSpPr>
            <a:grpSpLocks/>
          </p:cNvGrpSpPr>
          <p:nvPr/>
        </p:nvGrpSpPr>
        <p:grpSpPr bwMode="auto">
          <a:xfrm>
            <a:off x="4038600" y="6200775"/>
            <a:ext cx="3470275" cy="581025"/>
            <a:chOff x="2544" y="3906"/>
            <a:chExt cx="2186" cy="366"/>
          </a:xfrm>
        </p:grpSpPr>
        <p:sp>
          <p:nvSpPr>
            <p:cNvPr id="93202" name="Text Box 29"/>
            <p:cNvSpPr txBox="1">
              <a:spLocks noChangeArrowheads="1"/>
            </p:cNvSpPr>
            <p:nvPr/>
          </p:nvSpPr>
          <p:spPr bwMode="auto">
            <a:xfrm>
              <a:off x="2544" y="3907"/>
              <a:ext cx="11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   a   e   a</a:t>
              </a:r>
            </a:p>
          </p:txBody>
        </p:sp>
        <p:sp>
          <p:nvSpPr>
            <p:cNvPr id="93203" name="Text Box 30"/>
            <p:cNvSpPr txBox="1">
              <a:spLocks noChangeArrowheads="1"/>
            </p:cNvSpPr>
            <p:nvPr/>
          </p:nvSpPr>
          <p:spPr bwMode="auto">
            <a:xfrm>
              <a:off x="3782" y="3906"/>
              <a:ext cx="9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   d   b </a:t>
              </a:r>
            </a:p>
          </p:txBody>
        </p:sp>
      </p:grpSp>
      <p:sp>
        <p:nvSpPr>
          <p:cNvPr id="93195" name="Text Box 45"/>
          <p:cNvSpPr txBox="1">
            <a:spLocks noChangeArrowheads="1"/>
          </p:cNvSpPr>
          <p:nvPr/>
        </p:nvSpPr>
        <p:spPr bwMode="auto">
          <a:xfrm>
            <a:off x="6273800" y="238125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p>
        </p:txBody>
      </p:sp>
      <p:grpSp>
        <p:nvGrpSpPr>
          <p:cNvPr id="4" name="Group 46"/>
          <p:cNvGrpSpPr>
            <a:grpSpLocks/>
          </p:cNvGrpSpPr>
          <p:nvPr/>
        </p:nvGrpSpPr>
        <p:grpSpPr bwMode="auto">
          <a:xfrm>
            <a:off x="5462588" y="2819400"/>
            <a:ext cx="2055812" cy="731838"/>
            <a:chOff x="3441" y="1776"/>
            <a:chExt cx="1295" cy="461"/>
          </a:xfrm>
        </p:grpSpPr>
        <p:sp>
          <p:nvSpPr>
            <p:cNvPr id="93198" name="Text Box 47"/>
            <p:cNvSpPr txBox="1">
              <a:spLocks noChangeArrowheads="1"/>
            </p:cNvSpPr>
            <p:nvPr/>
          </p:nvSpPr>
          <p:spPr bwMode="auto">
            <a:xfrm>
              <a:off x="3441" y="1872"/>
              <a:ext cx="35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 </a:t>
              </a:r>
            </a:p>
          </p:txBody>
        </p:sp>
        <p:sp>
          <p:nvSpPr>
            <p:cNvPr id="93199" name="Text Box 48"/>
            <p:cNvSpPr txBox="1">
              <a:spLocks noChangeArrowheads="1"/>
            </p:cNvSpPr>
            <p:nvPr/>
          </p:nvSpPr>
          <p:spPr bwMode="auto">
            <a:xfrm>
              <a:off x="4464" y="1861"/>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3200" name="Line 49"/>
            <p:cNvSpPr>
              <a:spLocks noChangeShapeType="1"/>
            </p:cNvSpPr>
            <p:nvPr/>
          </p:nvSpPr>
          <p:spPr bwMode="auto">
            <a:xfrm flipH="1">
              <a:off x="3696" y="1776"/>
              <a:ext cx="33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1" name="Line 50"/>
            <p:cNvSpPr>
              <a:spLocks noChangeShapeType="1"/>
            </p:cNvSpPr>
            <p:nvPr/>
          </p:nvSpPr>
          <p:spPr bwMode="auto">
            <a:xfrm>
              <a:off x="4176" y="1776"/>
              <a:ext cx="33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3197" name="Text Box 3"/>
          <p:cNvSpPr txBox="1">
            <a:spLocks noChangeArrowheads="1"/>
          </p:cNvSpPr>
          <p:nvPr/>
        </p:nvSpPr>
        <p:spPr bwMode="auto">
          <a:xfrm>
            <a:off x="3040063" y="-26988"/>
            <a:ext cx="3335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CFG G Generates I</a:t>
            </a:r>
          </a:p>
          <a:p>
            <a:r>
              <a:rPr lang="en-US" altLang="en-US" sz="2000">
                <a:solidFill>
                  <a:schemeClr val="tx2"/>
                </a:solidFill>
              </a:rPr>
              <a:t>(Parsing)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867784">
                                            <p:txEl>
                                              <p:pRg st="0" end="0"/>
                                            </p:txEl>
                                          </p:spTgt>
                                        </p:tgtEl>
                                        <p:attrNameLst>
                                          <p:attrName>style.visibility</p:attrName>
                                        </p:attrNameLst>
                                      </p:cBhvr>
                                      <p:to>
                                        <p:strVal val="visible"/>
                                      </p:to>
                                    </p:set>
                                    <p:anim calcmode="lin" valueType="num">
                                      <p:cBhvr additive="base">
                                        <p:cTn id="7" dur="500" fill="hold"/>
                                        <p:tgtEl>
                                          <p:spTgt spid="18677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77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67784">
                                            <p:txEl>
                                              <p:pRg st="1" end="1"/>
                                            </p:txEl>
                                          </p:spTgt>
                                        </p:tgtEl>
                                        <p:attrNameLst>
                                          <p:attrName>style.visibility</p:attrName>
                                        </p:attrNameLst>
                                      </p:cBhvr>
                                      <p:to>
                                        <p:strVal val="visible"/>
                                      </p:to>
                                    </p:set>
                                    <p:anim calcmode="lin" valueType="num">
                                      <p:cBhvr additive="base">
                                        <p:cTn id="13" dur="500" fill="hold"/>
                                        <p:tgtEl>
                                          <p:spTgt spid="18677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778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67784">
                                            <p:txEl>
                                              <p:pRg st="2" end="2"/>
                                            </p:txEl>
                                          </p:spTgt>
                                        </p:tgtEl>
                                        <p:attrNameLst>
                                          <p:attrName>style.visibility</p:attrName>
                                        </p:attrNameLst>
                                      </p:cBhvr>
                                      <p:to>
                                        <p:strVal val="visible"/>
                                      </p:to>
                                    </p:set>
                                    <p:anim calcmode="lin" valueType="num">
                                      <p:cBhvr additive="base">
                                        <p:cTn id="23" dur="500" fill="hold"/>
                                        <p:tgtEl>
                                          <p:spTgt spid="18677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6778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67802"/>
                                        </p:tgtEl>
                                        <p:attrNameLst>
                                          <p:attrName>style.visibility</p:attrName>
                                        </p:attrNameLst>
                                      </p:cBhvr>
                                      <p:to>
                                        <p:strVal val="visible"/>
                                      </p:to>
                                    </p:set>
                                    <p:anim calcmode="lin" valueType="num">
                                      <p:cBhvr additive="base">
                                        <p:cTn id="27" dur="500" fill="hold"/>
                                        <p:tgtEl>
                                          <p:spTgt spid="1867802"/>
                                        </p:tgtEl>
                                        <p:attrNameLst>
                                          <p:attrName>ppt_x</p:attrName>
                                        </p:attrNameLst>
                                      </p:cBhvr>
                                      <p:tavLst>
                                        <p:tav tm="0">
                                          <p:val>
                                            <p:strVal val="#ppt_x"/>
                                          </p:val>
                                        </p:tav>
                                        <p:tav tm="100000">
                                          <p:val>
                                            <p:strVal val="#ppt_x"/>
                                          </p:val>
                                        </p:tav>
                                      </p:tavLst>
                                    </p:anim>
                                    <p:anim calcmode="lin" valueType="num">
                                      <p:cBhvr additive="base">
                                        <p:cTn id="28" dur="500" fill="hold"/>
                                        <p:tgtEl>
                                          <p:spTgt spid="1867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780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669925" y="838200"/>
            <a:ext cx="1254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T</a:t>
            </a:r>
            <a:r>
              <a:rPr lang="en-US" altLang="en-US" sz="2400"/>
              <a:t> </a:t>
            </a:r>
            <a:r>
              <a:rPr lang="en-US" altLang="en-US" sz="2400">
                <a:sym typeface="Symbol" pitchFamily="18" charset="2"/>
              </a:rPr>
              <a:t></a:t>
            </a:r>
            <a:r>
              <a:rPr lang="en-US" altLang="en-US" sz="2400"/>
              <a:t> </a:t>
            </a:r>
            <a:r>
              <a:rPr lang="en-US" altLang="en-US" sz="2400" i="1"/>
              <a:t>AB</a:t>
            </a:r>
            <a:r>
              <a:rPr lang="en-US" altLang="en-US" sz="2400"/>
              <a:t> </a:t>
            </a:r>
          </a:p>
          <a:p>
            <a:pPr algn="l"/>
            <a:r>
              <a:rPr lang="en-US" altLang="en-US" sz="2400">
                <a:sym typeface="Symbol" pitchFamily="18" charset="2"/>
              </a:rPr>
              <a:t>   </a:t>
            </a:r>
            <a:r>
              <a:rPr lang="en-US" altLang="en-US" sz="2400"/>
              <a:t> </a:t>
            </a:r>
            <a:r>
              <a:rPr lang="en-US" altLang="en-US" sz="2400" i="1"/>
              <a:t>CA</a:t>
            </a:r>
          </a:p>
          <a:p>
            <a:pPr algn="l"/>
            <a:r>
              <a:rPr lang="en-US" altLang="en-US" sz="2400"/>
              <a:t>   </a:t>
            </a:r>
            <a:r>
              <a:rPr lang="en-US" altLang="en-US" sz="2400">
                <a:sym typeface="Symbol" pitchFamily="18" charset="2"/>
              </a:rPr>
              <a:t></a:t>
            </a:r>
            <a:r>
              <a:rPr lang="en-US" altLang="en-US" sz="2400"/>
              <a:t> </a:t>
            </a:r>
            <a:r>
              <a:rPr lang="en-US" altLang="en-US" sz="2400" i="1"/>
              <a:t>TT</a:t>
            </a:r>
          </a:p>
        </p:txBody>
      </p:sp>
      <p:sp>
        <p:nvSpPr>
          <p:cNvPr id="94211" name="Rectangle 3"/>
          <p:cNvSpPr>
            <a:spLocks noChangeArrowheads="1"/>
          </p:cNvSpPr>
          <p:nvPr/>
        </p:nvSpPr>
        <p:spPr bwMode="auto">
          <a:xfrm>
            <a:off x="2590800" y="809625"/>
            <a:ext cx="190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A</a:t>
            </a:r>
            <a:r>
              <a:rPr lang="en-US" altLang="en-US" sz="2400"/>
              <a:t> </a:t>
            </a:r>
            <a:r>
              <a:rPr lang="en-US" altLang="en-US" sz="2400">
                <a:sym typeface="Symbol" pitchFamily="18" charset="2"/>
              </a:rPr>
              <a:t></a:t>
            </a:r>
            <a:r>
              <a:rPr lang="en-US" altLang="en-US" sz="2400"/>
              <a:t> </a:t>
            </a:r>
            <a:r>
              <a:rPr lang="en-US" altLang="en-US" sz="2400" i="1"/>
              <a:t>AA</a:t>
            </a:r>
            <a:r>
              <a:rPr lang="en-US" altLang="en-US" sz="2400"/>
              <a:t> </a:t>
            </a:r>
          </a:p>
          <a:p>
            <a:pPr algn="l"/>
            <a:r>
              <a:rPr lang="en-US" altLang="en-US" sz="2400">
                <a:sym typeface="Symbol" pitchFamily="18" charset="2"/>
              </a:rPr>
              <a:t>   </a:t>
            </a:r>
            <a:r>
              <a:rPr lang="en-US" altLang="en-US" sz="2400"/>
              <a:t> </a:t>
            </a:r>
            <a:r>
              <a:rPr lang="en-US" altLang="en-US" sz="2400" i="1"/>
              <a:t>BT</a:t>
            </a:r>
          </a:p>
          <a:p>
            <a:pPr algn="l"/>
            <a:r>
              <a:rPr lang="en-US" altLang="en-US" sz="2400"/>
              <a:t>   </a:t>
            </a:r>
            <a:r>
              <a:rPr lang="en-US" altLang="en-US" sz="2400">
                <a:sym typeface="Symbol" pitchFamily="18" charset="2"/>
              </a:rPr>
              <a:t></a:t>
            </a:r>
            <a:r>
              <a:rPr lang="en-US" altLang="en-US" sz="2400"/>
              <a:t> </a:t>
            </a:r>
            <a:r>
              <a:rPr lang="en-US" altLang="en-US" sz="2400" i="1"/>
              <a:t>a</a:t>
            </a:r>
          </a:p>
        </p:txBody>
      </p:sp>
      <p:sp>
        <p:nvSpPr>
          <p:cNvPr id="94212" name="Rectangle 4"/>
          <p:cNvSpPr>
            <a:spLocks noChangeArrowheads="1"/>
          </p:cNvSpPr>
          <p:nvPr/>
        </p:nvSpPr>
        <p:spPr bwMode="auto">
          <a:xfrm>
            <a:off x="4495800" y="762000"/>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B</a:t>
            </a:r>
            <a:r>
              <a:rPr lang="en-US" altLang="en-US" sz="2400"/>
              <a:t> </a:t>
            </a:r>
            <a:r>
              <a:rPr lang="en-US" altLang="en-US" sz="2400">
                <a:sym typeface="Symbol" pitchFamily="18" charset="2"/>
              </a:rPr>
              <a:t></a:t>
            </a:r>
            <a:r>
              <a:rPr lang="en-US" altLang="en-US" sz="2400"/>
              <a:t> </a:t>
            </a:r>
            <a:r>
              <a:rPr lang="en-US" altLang="en-US" sz="2400" i="1"/>
              <a:t>TA</a:t>
            </a:r>
          </a:p>
          <a:p>
            <a:pPr algn="l"/>
            <a:r>
              <a:rPr lang="en-US" altLang="en-US" sz="2400">
                <a:sym typeface="Symbol" pitchFamily="18" charset="2"/>
              </a:rPr>
              <a:t>   </a:t>
            </a:r>
            <a:r>
              <a:rPr lang="en-US" altLang="en-US" sz="2400"/>
              <a:t> </a:t>
            </a:r>
            <a:r>
              <a:rPr lang="en-US" altLang="en-US" sz="2400" i="1"/>
              <a:t>BC</a:t>
            </a:r>
          </a:p>
          <a:p>
            <a:pPr algn="l"/>
            <a:r>
              <a:rPr lang="en-US" altLang="en-US" sz="2400"/>
              <a:t>   </a:t>
            </a:r>
            <a:r>
              <a:rPr lang="en-US" altLang="en-US" sz="2400">
                <a:sym typeface="Symbol" pitchFamily="18" charset="2"/>
              </a:rPr>
              <a:t></a:t>
            </a:r>
            <a:r>
              <a:rPr lang="en-US" altLang="en-US" sz="2400"/>
              <a:t> </a:t>
            </a:r>
            <a:r>
              <a:rPr lang="en-US" altLang="en-US" sz="2400" i="1"/>
              <a:t>b</a:t>
            </a:r>
          </a:p>
          <a:p>
            <a:pPr algn="l"/>
            <a:r>
              <a:rPr lang="en-US" altLang="en-US" sz="2400">
                <a:sym typeface="Symbol" pitchFamily="18" charset="2"/>
              </a:rPr>
              <a:t>   </a:t>
            </a:r>
            <a:r>
              <a:rPr lang="en-US" altLang="en-US" sz="2400"/>
              <a:t> </a:t>
            </a:r>
            <a:r>
              <a:rPr lang="en-US" altLang="en-US" sz="2400" i="1"/>
              <a:t>e</a:t>
            </a:r>
          </a:p>
        </p:txBody>
      </p:sp>
      <p:sp>
        <p:nvSpPr>
          <p:cNvPr id="94213" name="Rectangle 5"/>
          <p:cNvSpPr>
            <a:spLocks noChangeArrowheads="1"/>
          </p:cNvSpPr>
          <p:nvPr/>
        </p:nvSpPr>
        <p:spPr bwMode="auto">
          <a:xfrm>
            <a:off x="6324600" y="733425"/>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C</a:t>
            </a:r>
            <a:r>
              <a:rPr lang="en-US" altLang="en-US" sz="2400"/>
              <a:t> </a:t>
            </a:r>
            <a:r>
              <a:rPr lang="en-US" altLang="en-US" sz="2400">
                <a:sym typeface="Symbol" pitchFamily="18" charset="2"/>
              </a:rPr>
              <a:t></a:t>
            </a:r>
            <a:r>
              <a:rPr lang="en-US" altLang="en-US" sz="2400"/>
              <a:t> </a:t>
            </a:r>
            <a:r>
              <a:rPr lang="en-US" altLang="en-US" sz="2400" i="1"/>
              <a:t>CB</a:t>
            </a:r>
          </a:p>
          <a:p>
            <a:pPr algn="l"/>
            <a:r>
              <a:rPr lang="en-US" altLang="en-US" sz="2400">
                <a:sym typeface="Symbol" pitchFamily="18" charset="2"/>
              </a:rPr>
              <a:t>   </a:t>
            </a:r>
            <a:r>
              <a:rPr lang="en-US" altLang="en-US" sz="2400"/>
              <a:t> </a:t>
            </a:r>
            <a:r>
              <a:rPr lang="en-US" altLang="en-US" sz="2400" i="1"/>
              <a:t>AC</a:t>
            </a:r>
          </a:p>
          <a:p>
            <a:pPr algn="l"/>
            <a:r>
              <a:rPr lang="en-US" altLang="en-US" sz="2400"/>
              <a:t>   </a:t>
            </a:r>
            <a:r>
              <a:rPr lang="en-US" altLang="en-US" sz="2400">
                <a:sym typeface="Symbol" pitchFamily="18" charset="2"/>
              </a:rPr>
              <a:t></a:t>
            </a:r>
            <a:r>
              <a:rPr lang="en-US" altLang="en-US" sz="2400"/>
              <a:t> </a:t>
            </a:r>
            <a:r>
              <a:rPr lang="en-US" altLang="en-US" sz="2400" i="1"/>
              <a:t>c </a:t>
            </a:r>
          </a:p>
          <a:p>
            <a:pPr algn="l"/>
            <a:r>
              <a:rPr lang="en-US" altLang="en-US" sz="2400">
                <a:sym typeface="Symbol" pitchFamily="18" charset="2"/>
              </a:rPr>
              <a:t>   </a:t>
            </a:r>
            <a:r>
              <a:rPr lang="en-US" altLang="en-US" sz="2400"/>
              <a:t> </a:t>
            </a:r>
            <a:r>
              <a:rPr lang="en-US" altLang="en-US" sz="2400" i="1"/>
              <a:t>d</a:t>
            </a:r>
          </a:p>
        </p:txBody>
      </p:sp>
      <p:sp>
        <p:nvSpPr>
          <p:cNvPr id="1868807" name="Text Box 7"/>
          <p:cNvSpPr txBox="1">
            <a:spLocks noChangeArrowheads="1"/>
          </p:cNvSpPr>
          <p:nvPr/>
        </p:nvSpPr>
        <p:spPr bwMode="auto">
          <a:xfrm>
            <a:off x="152400" y="2957513"/>
            <a:ext cx="427513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1"/>
                </a:solidFill>
              </a:rPr>
              <a:t>Ask left friend:</a:t>
            </a:r>
          </a:p>
          <a:p>
            <a:pPr algn="l">
              <a:buFontTx/>
              <a:buChar char="•"/>
            </a:pPr>
            <a:r>
              <a:rPr lang="en-US" altLang="en-US"/>
              <a:t>Instance: </a:t>
            </a:r>
            <a:r>
              <a:rPr lang="en-US" altLang="en-US" i="1"/>
              <a:t>C</a:t>
            </a:r>
            <a:r>
              <a:rPr lang="en-US" altLang="en-US"/>
              <a:t> </a:t>
            </a:r>
            <a:r>
              <a:rPr lang="en-US" altLang="en-US">
                <a:sym typeface="Symbol" pitchFamily="18" charset="2"/>
              </a:rPr>
              <a:t></a:t>
            </a:r>
            <a:r>
              <a:rPr lang="en-US" altLang="en-US"/>
              <a:t>  </a:t>
            </a:r>
            <a:r>
              <a:rPr lang="en-US" altLang="en-US" i="1"/>
              <a:t>baeaadb</a:t>
            </a:r>
            <a:endParaRPr lang="en-US" altLang="en-US" i="1">
              <a:solidFill>
                <a:schemeClr val="accent1"/>
              </a:solidFill>
            </a:endParaRPr>
          </a:p>
          <a:p>
            <a:pPr algn="l">
              <a:buFontTx/>
              <a:buChar char="•"/>
            </a:pPr>
            <a:r>
              <a:rPr lang="en-US" altLang="en-US"/>
              <a:t>Solution: Left parsing</a:t>
            </a:r>
          </a:p>
        </p:txBody>
      </p:sp>
      <p:grpSp>
        <p:nvGrpSpPr>
          <p:cNvPr id="94215" name="Group 41"/>
          <p:cNvGrpSpPr>
            <a:grpSpLocks/>
          </p:cNvGrpSpPr>
          <p:nvPr/>
        </p:nvGrpSpPr>
        <p:grpSpPr bwMode="auto">
          <a:xfrm>
            <a:off x="76200" y="2209800"/>
            <a:ext cx="4403725" cy="579438"/>
            <a:chOff x="48" y="1392"/>
            <a:chExt cx="2774" cy="365"/>
          </a:xfrm>
        </p:grpSpPr>
        <p:sp>
          <p:nvSpPr>
            <p:cNvPr id="94262" name="Text Box 42"/>
            <p:cNvSpPr txBox="1">
              <a:spLocks noChangeArrowheads="1"/>
            </p:cNvSpPr>
            <p:nvPr/>
          </p:nvSpPr>
          <p:spPr bwMode="auto">
            <a:xfrm>
              <a:off x="48" y="1392"/>
              <a:ext cx="7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1"/>
                  </a:solidFill>
                </a:rPr>
                <a:t>Input</a:t>
              </a:r>
              <a:r>
                <a:rPr lang="en-US" altLang="en-US"/>
                <a:t>: </a:t>
              </a:r>
            </a:p>
          </p:txBody>
        </p:sp>
        <p:sp>
          <p:nvSpPr>
            <p:cNvPr id="94263" name="Rectangle 43"/>
            <p:cNvSpPr>
              <a:spLocks noChangeArrowheads="1"/>
            </p:cNvSpPr>
            <p:nvPr/>
          </p:nvSpPr>
          <p:spPr bwMode="auto">
            <a:xfrm>
              <a:off x="759" y="1392"/>
              <a:ext cx="206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r>
                <a:rPr lang="en-US" altLang="en-US"/>
                <a:t> </a:t>
              </a:r>
              <a:r>
                <a:rPr lang="en-US" altLang="en-US">
                  <a:sym typeface="Symbol" pitchFamily="18" charset="2"/>
                </a:rPr>
                <a:t> </a:t>
              </a:r>
              <a:r>
                <a:rPr lang="en-US" altLang="en-US" i="1">
                  <a:sym typeface="Symbol" pitchFamily="18" charset="2"/>
                </a:rPr>
                <a:t>a</a:t>
              </a:r>
              <a:r>
                <a:rPr lang="en-US" altLang="en-US" i="1" baseline="-25000">
                  <a:sym typeface="Symbol" pitchFamily="18" charset="2"/>
                </a:rPr>
                <a:t>1</a:t>
              </a:r>
              <a:r>
                <a:rPr lang="en-US" altLang="en-US" i="1">
                  <a:sym typeface="Symbol" pitchFamily="18" charset="2"/>
                </a:rPr>
                <a:t>a</a:t>
              </a:r>
              <a:r>
                <a:rPr lang="en-US" altLang="en-US" i="1" baseline="-25000">
                  <a:sym typeface="Symbol" pitchFamily="18" charset="2"/>
                </a:rPr>
                <a:t>2</a:t>
              </a:r>
              <a:r>
                <a:rPr lang="en-US" altLang="en-US" i="1">
                  <a:sym typeface="Symbol" pitchFamily="18" charset="2"/>
                </a:rPr>
                <a:t>a</a:t>
              </a:r>
              <a:r>
                <a:rPr lang="en-US" altLang="en-US" i="1" baseline="-25000">
                  <a:sym typeface="Symbol" pitchFamily="18" charset="2"/>
                </a:rPr>
                <a:t>3</a:t>
              </a:r>
              <a:r>
                <a:rPr lang="en-US" altLang="en-US">
                  <a:sym typeface="Symbol" pitchFamily="18" charset="2"/>
                </a:rPr>
                <a:t> ..... </a:t>
              </a:r>
              <a:r>
                <a:rPr lang="en-US" altLang="en-US" i="1">
                  <a:sym typeface="Symbol" pitchFamily="18" charset="2"/>
                </a:rPr>
                <a:t>a</a:t>
              </a:r>
              <a:r>
                <a:rPr lang="en-US" altLang="en-US" i="1" baseline="-25000">
                  <a:sym typeface="Symbol" pitchFamily="18" charset="2"/>
                </a:rPr>
                <a:t>n</a:t>
              </a:r>
              <a:r>
                <a:rPr lang="en-US" altLang="en-US"/>
                <a:t>  </a:t>
              </a:r>
            </a:p>
          </p:txBody>
        </p:sp>
      </p:grpSp>
      <p:sp>
        <p:nvSpPr>
          <p:cNvPr id="1868859" name="Line 59"/>
          <p:cNvSpPr>
            <a:spLocks noChangeShapeType="1"/>
          </p:cNvSpPr>
          <p:nvPr/>
        </p:nvSpPr>
        <p:spPr bwMode="auto">
          <a:xfrm flipH="1" flipV="1">
            <a:off x="7434263" y="5791200"/>
            <a:ext cx="0" cy="10668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4217" name="Group 61"/>
          <p:cNvGrpSpPr>
            <a:grpSpLocks/>
          </p:cNvGrpSpPr>
          <p:nvPr/>
        </p:nvGrpSpPr>
        <p:grpSpPr bwMode="auto">
          <a:xfrm>
            <a:off x="4038600" y="6200775"/>
            <a:ext cx="3470275" cy="581025"/>
            <a:chOff x="2544" y="3906"/>
            <a:chExt cx="2186" cy="366"/>
          </a:xfrm>
        </p:grpSpPr>
        <p:sp>
          <p:nvSpPr>
            <p:cNvPr id="94260" name="Text Box 62"/>
            <p:cNvSpPr txBox="1">
              <a:spLocks noChangeArrowheads="1"/>
            </p:cNvSpPr>
            <p:nvPr/>
          </p:nvSpPr>
          <p:spPr bwMode="auto">
            <a:xfrm>
              <a:off x="2544" y="3907"/>
              <a:ext cx="11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   a   e   a</a:t>
              </a:r>
            </a:p>
          </p:txBody>
        </p:sp>
        <p:sp>
          <p:nvSpPr>
            <p:cNvPr id="94261" name="Text Box 63"/>
            <p:cNvSpPr txBox="1">
              <a:spLocks noChangeArrowheads="1"/>
            </p:cNvSpPr>
            <p:nvPr/>
          </p:nvSpPr>
          <p:spPr bwMode="auto">
            <a:xfrm>
              <a:off x="3782" y="3906"/>
              <a:ext cx="9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   d   b </a:t>
              </a:r>
            </a:p>
          </p:txBody>
        </p:sp>
      </p:grpSp>
      <p:sp>
        <p:nvSpPr>
          <p:cNvPr id="94218" name="Text Box 66"/>
          <p:cNvSpPr txBox="1">
            <a:spLocks noChangeArrowheads="1"/>
          </p:cNvSpPr>
          <p:nvPr/>
        </p:nvSpPr>
        <p:spPr bwMode="auto">
          <a:xfrm>
            <a:off x="5462588" y="2971800"/>
            <a:ext cx="557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 </a:t>
            </a:r>
          </a:p>
        </p:txBody>
      </p:sp>
      <p:grpSp>
        <p:nvGrpSpPr>
          <p:cNvPr id="4" name="Group 104"/>
          <p:cNvGrpSpPr>
            <a:grpSpLocks/>
          </p:cNvGrpSpPr>
          <p:nvPr/>
        </p:nvGrpSpPr>
        <p:grpSpPr bwMode="auto">
          <a:xfrm>
            <a:off x="5867400" y="2381250"/>
            <a:ext cx="3133725" cy="4398963"/>
            <a:chOff x="3696" y="1500"/>
            <a:chExt cx="1974" cy="2771"/>
          </a:xfrm>
        </p:grpSpPr>
        <p:sp>
          <p:nvSpPr>
            <p:cNvPr id="94253" name="Text Box 64"/>
            <p:cNvSpPr txBox="1">
              <a:spLocks noChangeArrowheads="1"/>
            </p:cNvSpPr>
            <p:nvPr/>
          </p:nvSpPr>
          <p:spPr bwMode="auto">
            <a:xfrm>
              <a:off x="3952" y="1500"/>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p>
          </p:txBody>
        </p:sp>
        <p:grpSp>
          <p:nvGrpSpPr>
            <p:cNvPr id="94254" name="Group 71"/>
            <p:cNvGrpSpPr>
              <a:grpSpLocks/>
            </p:cNvGrpSpPr>
            <p:nvPr/>
          </p:nvGrpSpPr>
          <p:grpSpPr bwMode="auto">
            <a:xfrm>
              <a:off x="3696" y="1776"/>
              <a:ext cx="1974" cy="2495"/>
              <a:chOff x="3696" y="1776"/>
              <a:chExt cx="1974" cy="2495"/>
            </a:xfrm>
          </p:grpSpPr>
          <p:sp>
            <p:nvSpPr>
              <p:cNvPr id="94255" name="Text Box 60"/>
              <p:cNvSpPr txBox="1">
                <a:spLocks noChangeArrowheads="1"/>
              </p:cNvSpPr>
              <p:nvPr/>
            </p:nvSpPr>
            <p:spPr bwMode="auto">
              <a:xfrm>
                <a:off x="4722" y="3906"/>
                <a:ext cx="9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   d   a </a:t>
                </a:r>
              </a:p>
            </p:txBody>
          </p:sp>
          <p:grpSp>
            <p:nvGrpSpPr>
              <p:cNvPr id="94256" name="Group 70"/>
              <p:cNvGrpSpPr>
                <a:grpSpLocks/>
              </p:cNvGrpSpPr>
              <p:nvPr/>
            </p:nvGrpSpPr>
            <p:grpSpPr bwMode="auto">
              <a:xfrm>
                <a:off x="3696" y="1776"/>
                <a:ext cx="1040" cy="450"/>
                <a:chOff x="3696" y="1776"/>
                <a:chExt cx="1040" cy="450"/>
              </a:xfrm>
            </p:grpSpPr>
            <p:sp>
              <p:nvSpPr>
                <p:cNvPr id="94257" name="Text Box 67"/>
                <p:cNvSpPr txBox="1">
                  <a:spLocks noChangeArrowheads="1"/>
                </p:cNvSpPr>
                <p:nvPr/>
              </p:nvSpPr>
              <p:spPr bwMode="auto">
                <a:xfrm>
                  <a:off x="4464" y="1861"/>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4258" name="Line 68"/>
                <p:cNvSpPr>
                  <a:spLocks noChangeShapeType="1"/>
                </p:cNvSpPr>
                <p:nvPr/>
              </p:nvSpPr>
              <p:spPr bwMode="auto">
                <a:xfrm flipH="1">
                  <a:off x="3696" y="1776"/>
                  <a:ext cx="33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9" name="Line 69"/>
                <p:cNvSpPr>
                  <a:spLocks noChangeShapeType="1"/>
                </p:cNvSpPr>
                <p:nvPr/>
              </p:nvSpPr>
              <p:spPr bwMode="auto">
                <a:xfrm>
                  <a:off x="4176" y="1776"/>
                  <a:ext cx="33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7" name="Group 72"/>
          <p:cNvGrpSpPr>
            <a:grpSpLocks/>
          </p:cNvGrpSpPr>
          <p:nvPr/>
        </p:nvGrpSpPr>
        <p:grpSpPr bwMode="auto">
          <a:xfrm>
            <a:off x="3976688" y="3429000"/>
            <a:ext cx="3390900" cy="2971800"/>
            <a:chOff x="2505" y="2160"/>
            <a:chExt cx="2136" cy="1872"/>
          </a:xfrm>
        </p:grpSpPr>
        <p:sp>
          <p:nvSpPr>
            <p:cNvPr id="94222" name="Text Box 73"/>
            <p:cNvSpPr txBox="1">
              <a:spLocks noChangeArrowheads="1"/>
            </p:cNvSpPr>
            <p:nvPr/>
          </p:nvSpPr>
          <p:spPr bwMode="auto">
            <a:xfrm>
              <a:off x="3059" y="2371"/>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4223" name="Text Box 74"/>
            <p:cNvSpPr txBox="1">
              <a:spLocks noChangeArrowheads="1"/>
            </p:cNvSpPr>
            <p:nvPr/>
          </p:nvSpPr>
          <p:spPr bwMode="auto">
            <a:xfrm>
              <a:off x="2697" y="2859"/>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4224" name="Text Box 75"/>
            <p:cNvSpPr txBox="1">
              <a:spLocks noChangeArrowheads="1"/>
            </p:cNvSpPr>
            <p:nvPr/>
          </p:nvSpPr>
          <p:spPr bwMode="auto">
            <a:xfrm>
              <a:off x="2505" y="3251"/>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a:t>
              </a:r>
            </a:p>
          </p:txBody>
        </p:sp>
        <p:sp>
          <p:nvSpPr>
            <p:cNvPr id="94225" name="Text Box 76"/>
            <p:cNvSpPr txBox="1">
              <a:spLocks noChangeArrowheads="1"/>
            </p:cNvSpPr>
            <p:nvPr/>
          </p:nvSpPr>
          <p:spPr bwMode="auto">
            <a:xfrm>
              <a:off x="3422" y="2859"/>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4226" name="Text Box 77"/>
            <p:cNvSpPr txBox="1">
              <a:spLocks noChangeArrowheads="1"/>
            </p:cNvSpPr>
            <p:nvPr/>
          </p:nvSpPr>
          <p:spPr bwMode="auto">
            <a:xfrm>
              <a:off x="4108" y="2352"/>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a:t>
              </a:r>
            </a:p>
          </p:txBody>
        </p:sp>
        <p:sp>
          <p:nvSpPr>
            <p:cNvPr id="94227" name="Text Box 78"/>
            <p:cNvSpPr txBox="1">
              <a:spLocks noChangeArrowheads="1"/>
            </p:cNvSpPr>
            <p:nvPr/>
          </p:nvSpPr>
          <p:spPr bwMode="auto">
            <a:xfrm>
              <a:off x="3888" y="2859"/>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a:t>
              </a:r>
            </a:p>
          </p:txBody>
        </p:sp>
        <p:sp>
          <p:nvSpPr>
            <p:cNvPr id="94228" name="Text Box 79"/>
            <p:cNvSpPr txBox="1">
              <a:spLocks noChangeArrowheads="1"/>
            </p:cNvSpPr>
            <p:nvPr/>
          </p:nvSpPr>
          <p:spPr bwMode="auto">
            <a:xfrm>
              <a:off x="4369" y="2840"/>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a:t>
              </a:r>
            </a:p>
          </p:txBody>
        </p:sp>
        <p:sp>
          <p:nvSpPr>
            <p:cNvPr id="94229" name="Text Box 80"/>
            <p:cNvSpPr txBox="1">
              <a:spLocks noChangeArrowheads="1"/>
            </p:cNvSpPr>
            <p:nvPr/>
          </p:nvSpPr>
          <p:spPr bwMode="auto">
            <a:xfrm>
              <a:off x="3738" y="324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4230" name="Text Box 81"/>
            <p:cNvSpPr txBox="1">
              <a:spLocks noChangeArrowheads="1"/>
            </p:cNvSpPr>
            <p:nvPr/>
          </p:nvSpPr>
          <p:spPr bwMode="auto">
            <a:xfrm>
              <a:off x="4060" y="3243"/>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a:t>
              </a:r>
            </a:p>
          </p:txBody>
        </p:sp>
        <p:sp>
          <p:nvSpPr>
            <p:cNvPr id="94231" name="Text Box 82"/>
            <p:cNvSpPr txBox="1">
              <a:spLocks noChangeArrowheads="1"/>
            </p:cNvSpPr>
            <p:nvPr/>
          </p:nvSpPr>
          <p:spPr bwMode="auto">
            <a:xfrm>
              <a:off x="2976" y="3243"/>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p>
          </p:txBody>
        </p:sp>
        <p:sp>
          <p:nvSpPr>
            <p:cNvPr id="94232" name="Text Box 83"/>
            <p:cNvSpPr txBox="1">
              <a:spLocks noChangeArrowheads="1"/>
            </p:cNvSpPr>
            <p:nvPr/>
          </p:nvSpPr>
          <p:spPr bwMode="auto">
            <a:xfrm>
              <a:off x="2820" y="352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4233" name="Text Box 84"/>
            <p:cNvSpPr txBox="1">
              <a:spLocks noChangeArrowheads="1"/>
            </p:cNvSpPr>
            <p:nvPr/>
          </p:nvSpPr>
          <p:spPr bwMode="auto">
            <a:xfrm>
              <a:off x="3147" y="352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a:t>
              </a:r>
            </a:p>
          </p:txBody>
        </p:sp>
        <p:sp>
          <p:nvSpPr>
            <p:cNvPr id="94234" name="Line 85"/>
            <p:cNvSpPr>
              <a:spLocks noChangeShapeType="1"/>
            </p:cNvSpPr>
            <p:nvPr/>
          </p:nvSpPr>
          <p:spPr bwMode="auto">
            <a:xfrm flipH="1">
              <a:off x="3216" y="2160"/>
              <a:ext cx="288"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5" name="Line 86"/>
            <p:cNvSpPr>
              <a:spLocks noChangeShapeType="1"/>
            </p:cNvSpPr>
            <p:nvPr/>
          </p:nvSpPr>
          <p:spPr bwMode="auto">
            <a:xfrm>
              <a:off x="3696" y="2160"/>
              <a:ext cx="480" cy="336"/>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6" name="Line 87"/>
            <p:cNvSpPr>
              <a:spLocks noChangeShapeType="1"/>
            </p:cNvSpPr>
            <p:nvPr/>
          </p:nvSpPr>
          <p:spPr bwMode="auto">
            <a:xfrm flipH="1">
              <a:off x="2832" y="2640"/>
              <a:ext cx="33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7" name="Line 88"/>
            <p:cNvSpPr>
              <a:spLocks noChangeShapeType="1"/>
            </p:cNvSpPr>
            <p:nvPr/>
          </p:nvSpPr>
          <p:spPr bwMode="auto">
            <a:xfrm>
              <a:off x="3216" y="2640"/>
              <a:ext cx="33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8" name="Line 89"/>
            <p:cNvSpPr>
              <a:spLocks noChangeShapeType="1"/>
            </p:cNvSpPr>
            <p:nvPr/>
          </p:nvSpPr>
          <p:spPr bwMode="auto">
            <a:xfrm flipH="1">
              <a:off x="4032" y="2640"/>
              <a:ext cx="144"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9" name="Line 90"/>
            <p:cNvSpPr>
              <a:spLocks noChangeShapeType="1"/>
            </p:cNvSpPr>
            <p:nvPr/>
          </p:nvSpPr>
          <p:spPr bwMode="auto">
            <a:xfrm>
              <a:off x="4320" y="2640"/>
              <a:ext cx="144"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0" name="Line 91"/>
            <p:cNvSpPr>
              <a:spLocks noChangeShapeType="1"/>
            </p:cNvSpPr>
            <p:nvPr/>
          </p:nvSpPr>
          <p:spPr bwMode="auto">
            <a:xfrm flipH="1">
              <a:off x="2640" y="3120"/>
              <a:ext cx="115"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1" name="Line 92"/>
            <p:cNvSpPr>
              <a:spLocks noChangeShapeType="1"/>
            </p:cNvSpPr>
            <p:nvPr/>
          </p:nvSpPr>
          <p:spPr bwMode="auto">
            <a:xfrm>
              <a:off x="2928" y="3120"/>
              <a:ext cx="144"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2" name="Line 93"/>
            <p:cNvSpPr>
              <a:spLocks noChangeShapeType="1"/>
            </p:cNvSpPr>
            <p:nvPr/>
          </p:nvSpPr>
          <p:spPr bwMode="auto">
            <a:xfrm flipH="1">
              <a:off x="2976" y="3504"/>
              <a:ext cx="96" cy="14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3" name="Line 94"/>
            <p:cNvSpPr>
              <a:spLocks noChangeShapeType="1"/>
            </p:cNvSpPr>
            <p:nvPr/>
          </p:nvSpPr>
          <p:spPr bwMode="auto">
            <a:xfrm>
              <a:off x="3120" y="3504"/>
              <a:ext cx="144" cy="14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4" name="Line 95"/>
            <p:cNvSpPr>
              <a:spLocks noChangeShapeType="1"/>
            </p:cNvSpPr>
            <p:nvPr/>
          </p:nvSpPr>
          <p:spPr bwMode="auto">
            <a:xfrm flipH="1">
              <a:off x="3892" y="3120"/>
              <a:ext cx="9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5" name="Line 96"/>
            <p:cNvSpPr>
              <a:spLocks noChangeShapeType="1"/>
            </p:cNvSpPr>
            <p:nvPr/>
          </p:nvSpPr>
          <p:spPr bwMode="auto">
            <a:xfrm>
              <a:off x="4089" y="3129"/>
              <a:ext cx="135" cy="18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6" name="Line 97"/>
            <p:cNvSpPr>
              <a:spLocks noChangeShapeType="1"/>
            </p:cNvSpPr>
            <p:nvPr/>
          </p:nvSpPr>
          <p:spPr bwMode="auto">
            <a:xfrm flipH="1">
              <a:off x="2640" y="3552"/>
              <a:ext cx="0" cy="43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7" name="Line 98"/>
            <p:cNvSpPr>
              <a:spLocks noChangeShapeType="1"/>
            </p:cNvSpPr>
            <p:nvPr/>
          </p:nvSpPr>
          <p:spPr bwMode="auto">
            <a:xfrm>
              <a:off x="2976" y="3792"/>
              <a:ext cx="0" cy="24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8" name="Line 99"/>
            <p:cNvSpPr>
              <a:spLocks noChangeShapeType="1"/>
            </p:cNvSpPr>
            <p:nvPr/>
          </p:nvSpPr>
          <p:spPr bwMode="auto">
            <a:xfrm>
              <a:off x="3282" y="3792"/>
              <a:ext cx="0" cy="24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9" name="Line 100"/>
            <p:cNvSpPr>
              <a:spLocks noChangeShapeType="1"/>
            </p:cNvSpPr>
            <p:nvPr/>
          </p:nvSpPr>
          <p:spPr bwMode="auto">
            <a:xfrm>
              <a:off x="3888" y="3552"/>
              <a:ext cx="0" cy="48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0" name="Line 101"/>
            <p:cNvSpPr>
              <a:spLocks noChangeShapeType="1"/>
            </p:cNvSpPr>
            <p:nvPr/>
          </p:nvSpPr>
          <p:spPr bwMode="auto">
            <a:xfrm flipH="1">
              <a:off x="4215" y="3552"/>
              <a:ext cx="0" cy="48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1" name="Line 102"/>
            <p:cNvSpPr>
              <a:spLocks noChangeShapeType="1"/>
            </p:cNvSpPr>
            <p:nvPr/>
          </p:nvSpPr>
          <p:spPr bwMode="auto">
            <a:xfrm>
              <a:off x="3579" y="3168"/>
              <a:ext cx="2" cy="8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2" name="Line 103"/>
            <p:cNvSpPr>
              <a:spLocks noChangeShapeType="1"/>
            </p:cNvSpPr>
            <p:nvPr/>
          </p:nvSpPr>
          <p:spPr bwMode="auto">
            <a:xfrm>
              <a:off x="4512" y="3168"/>
              <a:ext cx="2" cy="8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221" name="Text Box 3"/>
          <p:cNvSpPr txBox="1">
            <a:spLocks noChangeArrowheads="1"/>
          </p:cNvSpPr>
          <p:nvPr/>
        </p:nvSpPr>
        <p:spPr bwMode="auto">
          <a:xfrm>
            <a:off x="3040063" y="-26988"/>
            <a:ext cx="3335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CFG G Generates I</a:t>
            </a:r>
          </a:p>
          <a:p>
            <a:r>
              <a:rPr lang="en-US" altLang="en-US" sz="2000">
                <a:solidFill>
                  <a:schemeClr val="tx2"/>
                </a:solidFill>
              </a:rPr>
              <a:t>(Parsing)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868807">
                                            <p:txEl>
                                              <p:pRg st="0" end="0"/>
                                            </p:txEl>
                                          </p:spTgt>
                                        </p:tgtEl>
                                        <p:attrNameLst>
                                          <p:attrName>style.visibility</p:attrName>
                                        </p:attrNameLst>
                                      </p:cBhvr>
                                      <p:to>
                                        <p:strVal val="visible"/>
                                      </p:to>
                                    </p:set>
                                    <p:anim calcmode="lin" valueType="num">
                                      <p:cBhvr additive="base">
                                        <p:cTn id="7" dur="500" fill="hold"/>
                                        <p:tgtEl>
                                          <p:spTgt spid="18688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88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68807">
                                            <p:txEl>
                                              <p:pRg st="1" end="1"/>
                                            </p:txEl>
                                          </p:spTgt>
                                        </p:tgtEl>
                                        <p:attrNameLst>
                                          <p:attrName>style.visibility</p:attrName>
                                        </p:attrNameLst>
                                      </p:cBhvr>
                                      <p:to>
                                        <p:strVal val="visible"/>
                                      </p:to>
                                    </p:set>
                                    <p:anim calcmode="lin" valueType="num">
                                      <p:cBhvr additive="base">
                                        <p:cTn id="13" dur="500" fill="hold"/>
                                        <p:tgtEl>
                                          <p:spTgt spid="18688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8807">
                                            <p:txEl>
                                              <p:pRg st="1" end="1"/>
                                            </p:txEl>
                                          </p:spTgt>
                                        </p:tgtEl>
                                        <p:attrNameLst>
                                          <p:attrName>ppt_y</p:attrName>
                                        </p:attrNameLst>
                                      </p:cBhvr>
                                      <p:tavLst>
                                        <p:tav tm="0">
                                          <p:val>
                                            <p:strVal val="1+#ppt_h/2"/>
                                          </p:val>
                                        </p:tav>
                                        <p:tav tm="100000">
                                          <p:val>
                                            <p:strVal val="#ppt_y"/>
                                          </p:val>
                                        </p:tav>
                                      </p:tavLst>
                                    </p:anim>
                                  </p:childTnLst>
                                </p:cTn>
                              </p:par>
                              <p:par>
                                <p:cTn id="15" presetID="2" presetClass="exit" presetSubtype="4" fill="hold" nodeType="with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1868859"/>
                                        </p:tgtEl>
                                        <p:attrNameLst>
                                          <p:attrName>ppt_x</p:attrName>
                                        </p:attrNameLst>
                                      </p:cBhvr>
                                      <p:tavLst>
                                        <p:tav tm="0">
                                          <p:val>
                                            <p:strVal val="ppt_x"/>
                                          </p:val>
                                        </p:tav>
                                        <p:tav tm="100000">
                                          <p:val>
                                            <p:strVal val="ppt_x"/>
                                          </p:val>
                                        </p:tav>
                                      </p:tavLst>
                                    </p:anim>
                                    <p:anim calcmode="lin" valueType="num">
                                      <p:cBhvr additive="base">
                                        <p:cTn id="21" dur="500"/>
                                        <p:tgtEl>
                                          <p:spTgt spid="1868859"/>
                                        </p:tgtEl>
                                        <p:attrNameLst>
                                          <p:attrName>ppt_y</p:attrName>
                                        </p:attrNameLst>
                                      </p:cBhvr>
                                      <p:tavLst>
                                        <p:tav tm="0">
                                          <p:val>
                                            <p:strVal val="ppt_y"/>
                                          </p:val>
                                        </p:tav>
                                        <p:tav tm="100000">
                                          <p:val>
                                            <p:strVal val="1+ppt_h/2"/>
                                          </p:val>
                                        </p:tav>
                                      </p:tavLst>
                                    </p:anim>
                                    <p:set>
                                      <p:cBhvr>
                                        <p:cTn id="22" dur="1" fill="hold">
                                          <p:stCondLst>
                                            <p:cond delay="499"/>
                                          </p:stCondLst>
                                        </p:cTn>
                                        <p:tgtEl>
                                          <p:spTgt spid="186885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68807">
                                            <p:txEl>
                                              <p:pRg st="2" end="2"/>
                                            </p:txEl>
                                          </p:spTgt>
                                        </p:tgtEl>
                                        <p:attrNameLst>
                                          <p:attrName>style.visibility</p:attrName>
                                        </p:attrNameLst>
                                      </p:cBhvr>
                                      <p:to>
                                        <p:strVal val="visible"/>
                                      </p:to>
                                    </p:set>
                                    <p:anim calcmode="lin" valueType="num">
                                      <p:cBhvr additive="base">
                                        <p:cTn id="27" dur="500" fill="hold"/>
                                        <p:tgtEl>
                                          <p:spTgt spid="186880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6880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885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69925" y="838200"/>
            <a:ext cx="1254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T</a:t>
            </a:r>
            <a:r>
              <a:rPr lang="en-US" altLang="en-US" sz="2400"/>
              <a:t> </a:t>
            </a:r>
            <a:r>
              <a:rPr lang="en-US" altLang="en-US" sz="2400">
                <a:sym typeface="Symbol" pitchFamily="18" charset="2"/>
              </a:rPr>
              <a:t></a:t>
            </a:r>
            <a:r>
              <a:rPr lang="en-US" altLang="en-US" sz="2400"/>
              <a:t> </a:t>
            </a:r>
            <a:r>
              <a:rPr lang="en-US" altLang="en-US" sz="2400" i="1"/>
              <a:t>AB</a:t>
            </a:r>
            <a:r>
              <a:rPr lang="en-US" altLang="en-US" sz="2400"/>
              <a:t> </a:t>
            </a:r>
          </a:p>
          <a:p>
            <a:pPr algn="l"/>
            <a:r>
              <a:rPr lang="en-US" altLang="en-US" sz="2400">
                <a:sym typeface="Symbol" pitchFamily="18" charset="2"/>
              </a:rPr>
              <a:t>   </a:t>
            </a:r>
            <a:r>
              <a:rPr lang="en-US" altLang="en-US" sz="2400"/>
              <a:t> </a:t>
            </a:r>
            <a:r>
              <a:rPr lang="en-US" altLang="en-US" sz="2400" i="1"/>
              <a:t>CA</a:t>
            </a:r>
          </a:p>
          <a:p>
            <a:pPr algn="l"/>
            <a:r>
              <a:rPr lang="en-US" altLang="en-US" sz="2400"/>
              <a:t>   </a:t>
            </a:r>
            <a:r>
              <a:rPr lang="en-US" altLang="en-US" sz="2400">
                <a:sym typeface="Symbol" pitchFamily="18" charset="2"/>
              </a:rPr>
              <a:t></a:t>
            </a:r>
            <a:r>
              <a:rPr lang="en-US" altLang="en-US" sz="2400"/>
              <a:t> </a:t>
            </a:r>
            <a:r>
              <a:rPr lang="en-US" altLang="en-US" sz="2400" i="1"/>
              <a:t>TT</a:t>
            </a:r>
          </a:p>
        </p:txBody>
      </p:sp>
      <p:sp>
        <p:nvSpPr>
          <p:cNvPr id="95235" name="Rectangle 3"/>
          <p:cNvSpPr>
            <a:spLocks noChangeArrowheads="1"/>
          </p:cNvSpPr>
          <p:nvPr/>
        </p:nvSpPr>
        <p:spPr bwMode="auto">
          <a:xfrm>
            <a:off x="2590800" y="809625"/>
            <a:ext cx="190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A</a:t>
            </a:r>
            <a:r>
              <a:rPr lang="en-US" altLang="en-US" sz="2400"/>
              <a:t> </a:t>
            </a:r>
            <a:r>
              <a:rPr lang="en-US" altLang="en-US" sz="2400">
                <a:sym typeface="Symbol" pitchFamily="18" charset="2"/>
              </a:rPr>
              <a:t></a:t>
            </a:r>
            <a:r>
              <a:rPr lang="en-US" altLang="en-US" sz="2400"/>
              <a:t> </a:t>
            </a:r>
            <a:r>
              <a:rPr lang="en-US" altLang="en-US" sz="2400" i="1"/>
              <a:t>AA</a:t>
            </a:r>
            <a:r>
              <a:rPr lang="en-US" altLang="en-US" sz="2400"/>
              <a:t> </a:t>
            </a:r>
          </a:p>
          <a:p>
            <a:pPr algn="l"/>
            <a:r>
              <a:rPr lang="en-US" altLang="en-US" sz="2400">
                <a:sym typeface="Symbol" pitchFamily="18" charset="2"/>
              </a:rPr>
              <a:t>   </a:t>
            </a:r>
            <a:r>
              <a:rPr lang="en-US" altLang="en-US" sz="2400"/>
              <a:t> </a:t>
            </a:r>
            <a:r>
              <a:rPr lang="en-US" altLang="en-US" sz="2400" i="1"/>
              <a:t>BT</a:t>
            </a:r>
          </a:p>
          <a:p>
            <a:pPr algn="l"/>
            <a:r>
              <a:rPr lang="en-US" altLang="en-US" sz="2400"/>
              <a:t>   </a:t>
            </a:r>
            <a:r>
              <a:rPr lang="en-US" altLang="en-US" sz="2400">
                <a:sym typeface="Symbol" pitchFamily="18" charset="2"/>
              </a:rPr>
              <a:t></a:t>
            </a:r>
            <a:r>
              <a:rPr lang="en-US" altLang="en-US" sz="2400"/>
              <a:t> </a:t>
            </a:r>
            <a:r>
              <a:rPr lang="en-US" altLang="en-US" sz="2400" i="1"/>
              <a:t>a</a:t>
            </a:r>
          </a:p>
        </p:txBody>
      </p:sp>
      <p:sp>
        <p:nvSpPr>
          <p:cNvPr id="95236" name="Rectangle 4"/>
          <p:cNvSpPr>
            <a:spLocks noChangeArrowheads="1"/>
          </p:cNvSpPr>
          <p:nvPr/>
        </p:nvSpPr>
        <p:spPr bwMode="auto">
          <a:xfrm>
            <a:off x="4495800" y="762000"/>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B</a:t>
            </a:r>
            <a:r>
              <a:rPr lang="en-US" altLang="en-US" sz="2400"/>
              <a:t> </a:t>
            </a:r>
            <a:r>
              <a:rPr lang="en-US" altLang="en-US" sz="2400">
                <a:sym typeface="Symbol" pitchFamily="18" charset="2"/>
              </a:rPr>
              <a:t></a:t>
            </a:r>
            <a:r>
              <a:rPr lang="en-US" altLang="en-US" sz="2400"/>
              <a:t> </a:t>
            </a:r>
            <a:r>
              <a:rPr lang="en-US" altLang="en-US" sz="2400" i="1"/>
              <a:t>TA</a:t>
            </a:r>
          </a:p>
          <a:p>
            <a:pPr algn="l"/>
            <a:r>
              <a:rPr lang="en-US" altLang="en-US" sz="2400">
                <a:sym typeface="Symbol" pitchFamily="18" charset="2"/>
              </a:rPr>
              <a:t>   </a:t>
            </a:r>
            <a:r>
              <a:rPr lang="en-US" altLang="en-US" sz="2400"/>
              <a:t> </a:t>
            </a:r>
            <a:r>
              <a:rPr lang="en-US" altLang="en-US" sz="2400" i="1"/>
              <a:t>BC</a:t>
            </a:r>
          </a:p>
          <a:p>
            <a:pPr algn="l"/>
            <a:r>
              <a:rPr lang="en-US" altLang="en-US" sz="2400"/>
              <a:t>   </a:t>
            </a:r>
            <a:r>
              <a:rPr lang="en-US" altLang="en-US" sz="2400">
                <a:sym typeface="Symbol" pitchFamily="18" charset="2"/>
              </a:rPr>
              <a:t></a:t>
            </a:r>
            <a:r>
              <a:rPr lang="en-US" altLang="en-US" sz="2400"/>
              <a:t> </a:t>
            </a:r>
            <a:r>
              <a:rPr lang="en-US" altLang="en-US" sz="2400" i="1"/>
              <a:t>b</a:t>
            </a:r>
          </a:p>
          <a:p>
            <a:pPr algn="l"/>
            <a:r>
              <a:rPr lang="en-US" altLang="en-US" sz="2400">
                <a:sym typeface="Symbol" pitchFamily="18" charset="2"/>
              </a:rPr>
              <a:t>   </a:t>
            </a:r>
            <a:r>
              <a:rPr lang="en-US" altLang="en-US" sz="2400"/>
              <a:t> </a:t>
            </a:r>
            <a:r>
              <a:rPr lang="en-US" altLang="en-US" sz="2400" i="1"/>
              <a:t>e</a:t>
            </a:r>
          </a:p>
        </p:txBody>
      </p:sp>
      <p:sp>
        <p:nvSpPr>
          <p:cNvPr id="95237" name="Rectangle 5"/>
          <p:cNvSpPr>
            <a:spLocks noChangeArrowheads="1"/>
          </p:cNvSpPr>
          <p:nvPr/>
        </p:nvSpPr>
        <p:spPr bwMode="auto">
          <a:xfrm>
            <a:off x="6324600" y="733425"/>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C</a:t>
            </a:r>
            <a:r>
              <a:rPr lang="en-US" altLang="en-US" sz="2400"/>
              <a:t> </a:t>
            </a:r>
            <a:r>
              <a:rPr lang="en-US" altLang="en-US" sz="2400">
                <a:sym typeface="Symbol" pitchFamily="18" charset="2"/>
              </a:rPr>
              <a:t></a:t>
            </a:r>
            <a:r>
              <a:rPr lang="en-US" altLang="en-US" sz="2400"/>
              <a:t> </a:t>
            </a:r>
            <a:r>
              <a:rPr lang="en-US" altLang="en-US" sz="2400" i="1"/>
              <a:t>CB</a:t>
            </a:r>
          </a:p>
          <a:p>
            <a:pPr algn="l"/>
            <a:r>
              <a:rPr lang="en-US" altLang="en-US" sz="2400">
                <a:sym typeface="Symbol" pitchFamily="18" charset="2"/>
              </a:rPr>
              <a:t>   </a:t>
            </a:r>
            <a:r>
              <a:rPr lang="en-US" altLang="en-US" sz="2400"/>
              <a:t> </a:t>
            </a:r>
            <a:r>
              <a:rPr lang="en-US" altLang="en-US" sz="2400" i="1"/>
              <a:t>AC</a:t>
            </a:r>
          </a:p>
          <a:p>
            <a:pPr algn="l"/>
            <a:r>
              <a:rPr lang="en-US" altLang="en-US" sz="2400"/>
              <a:t>   </a:t>
            </a:r>
            <a:r>
              <a:rPr lang="en-US" altLang="en-US" sz="2400">
                <a:sym typeface="Symbol" pitchFamily="18" charset="2"/>
              </a:rPr>
              <a:t></a:t>
            </a:r>
            <a:r>
              <a:rPr lang="en-US" altLang="en-US" sz="2400"/>
              <a:t> </a:t>
            </a:r>
            <a:r>
              <a:rPr lang="en-US" altLang="en-US" sz="2400" i="1"/>
              <a:t>c</a:t>
            </a:r>
          </a:p>
          <a:p>
            <a:pPr algn="l"/>
            <a:r>
              <a:rPr lang="en-US" altLang="en-US" sz="2400">
                <a:sym typeface="Symbol" pitchFamily="18" charset="2"/>
              </a:rPr>
              <a:t>   </a:t>
            </a:r>
            <a:r>
              <a:rPr lang="en-US" altLang="en-US" sz="2400"/>
              <a:t> </a:t>
            </a:r>
            <a:r>
              <a:rPr lang="en-US" altLang="en-US" sz="2400" i="1"/>
              <a:t>d</a:t>
            </a:r>
          </a:p>
        </p:txBody>
      </p:sp>
      <p:sp>
        <p:nvSpPr>
          <p:cNvPr id="1869831" name="Text Box 7"/>
          <p:cNvSpPr txBox="1">
            <a:spLocks noChangeArrowheads="1"/>
          </p:cNvSpPr>
          <p:nvPr/>
        </p:nvSpPr>
        <p:spPr bwMode="auto">
          <a:xfrm>
            <a:off x="152400" y="2971800"/>
            <a:ext cx="41195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1"/>
                </a:solidFill>
              </a:rPr>
              <a:t>Ask right friend:</a:t>
            </a:r>
          </a:p>
          <a:p>
            <a:pPr algn="l">
              <a:buFontTx/>
              <a:buChar char="•"/>
            </a:pPr>
            <a:r>
              <a:rPr lang="en-US" altLang="en-US"/>
              <a:t>Instance: </a:t>
            </a:r>
            <a:r>
              <a:rPr lang="en-US" altLang="en-US" i="1"/>
              <a:t>A</a:t>
            </a:r>
            <a:r>
              <a:rPr lang="en-US" altLang="en-US"/>
              <a:t> </a:t>
            </a:r>
            <a:r>
              <a:rPr lang="en-US" altLang="en-US">
                <a:sym typeface="Symbol" pitchFamily="18" charset="2"/>
              </a:rPr>
              <a:t></a:t>
            </a:r>
            <a:r>
              <a:rPr lang="en-US" altLang="en-US"/>
              <a:t>  </a:t>
            </a:r>
            <a:r>
              <a:rPr lang="en-US" altLang="en-US" i="1"/>
              <a:t>bda</a:t>
            </a:r>
            <a:endParaRPr lang="en-US" altLang="en-US" i="1">
              <a:solidFill>
                <a:schemeClr val="accent1"/>
              </a:solidFill>
            </a:endParaRPr>
          </a:p>
          <a:p>
            <a:pPr algn="l">
              <a:buFontTx/>
              <a:buChar char="•"/>
            </a:pPr>
            <a:r>
              <a:rPr lang="en-US" altLang="en-US"/>
              <a:t>Solution: Right parsing</a:t>
            </a:r>
          </a:p>
        </p:txBody>
      </p:sp>
      <p:grpSp>
        <p:nvGrpSpPr>
          <p:cNvPr id="95239" name="Group 23"/>
          <p:cNvGrpSpPr>
            <a:grpSpLocks/>
          </p:cNvGrpSpPr>
          <p:nvPr/>
        </p:nvGrpSpPr>
        <p:grpSpPr bwMode="auto">
          <a:xfrm>
            <a:off x="76200" y="2209800"/>
            <a:ext cx="4403725" cy="579438"/>
            <a:chOff x="48" y="1392"/>
            <a:chExt cx="2774" cy="365"/>
          </a:xfrm>
        </p:grpSpPr>
        <p:sp>
          <p:nvSpPr>
            <p:cNvPr id="95264" name="Text Box 24"/>
            <p:cNvSpPr txBox="1">
              <a:spLocks noChangeArrowheads="1"/>
            </p:cNvSpPr>
            <p:nvPr/>
          </p:nvSpPr>
          <p:spPr bwMode="auto">
            <a:xfrm>
              <a:off x="48" y="1392"/>
              <a:ext cx="7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1"/>
                  </a:solidFill>
                </a:rPr>
                <a:t>Input</a:t>
              </a:r>
              <a:r>
                <a:rPr lang="en-US" altLang="en-US"/>
                <a:t>: </a:t>
              </a:r>
            </a:p>
          </p:txBody>
        </p:sp>
        <p:sp>
          <p:nvSpPr>
            <p:cNvPr id="95265" name="Rectangle 25"/>
            <p:cNvSpPr>
              <a:spLocks noChangeArrowheads="1"/>
            </p:cNvSpPr>
            <p:nvPr/>
          </p:nvSpPr>
          <p:spPr bwMode="auto">
            <a:xfrm>
              <a:off x="759" y="1392"/>
              <a:ext cx="206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r>
                <a:rPr lang="en-US" altLang="en-US"/>
                <a:t> </a:t>
              </a:r>
              <a:r>
                <a:rPr lang="en-US" altLang="en-US">
                  <a:sym typeface="Symbol" pitchFamily="18" charset="2"/>
                </a:rPr>
                <a:t> </a:t>
              </a:r>
              <a:r>
                <a:rPr lang="en-US" altLang="en-US" i="1">
                  <a:sym typeface="Symbol" pitchFamily="18" charset="2"/>
                </a:rPr>
                <a:t>a</a:t>
              </a:r>
              <a:r>
                <a:rPr lang="en-US" altLang="en-US" i="1" baseline="-25000">
                  <a:sym typeface="Symbol" pitchFamily="18" charset="2"/>
                </a:rPr>
                <a:t>1</a:t>
              </a:r>
              <a:r>
                <a:rPr lang="en-US" altLang="en-US" i="1">
                  <a:sym typeface="Symbol" pitchFamily="18" charset="2"/>
                </a:rPr>
                <a:t>a</a:t>
              </a:r>
              <a:r>
                <a:rPr lang="en-US" altLang="en-US" i="1" baseline="-25000">
                  <a:sym typeface="Symbol" pitchFamily="18" charset="2"/>
                </a:rPr>
                <a:t>2</a:t>
              </a:r>
              <a:r>
                <a:rPr lang="en-US" altLang="en-US" i="1">
                  <a:sym typeface="Symbol" pitchFamily="18" charset="2"/>
                </a:rPr>
                <a:t>a</a:t>
              </a:r>
              <a:r>
                <a:rPr lang="en-US" altLang="en-US" i="1" baseline="-25000">
                  <a:sym typeface="Symbol" pitchFamily="18" charset="2"/>
                </a:rPr>
                <a:t>3</a:t>
              </a:r>
              <a:r>
                <a:rPr lang="en-US" altLang="en-US">
                  <a:sym typeface="Symbol" pitchFamily="18" charset="2"/>
                </a:rPr>
                <a:t> ..... </a:t>
              </a:r>
              <a:r>
                <a:rPr lang="en-US" altLang="en-US" i="1">
                  <a:sym typeface="Symbol" pitchFamily="18" charset="2"/>
                </a:rPr>
                <a:t>a</a:t>
              </a:r>
              <a:r>
                <a:rPr lang="en-US" altLang="en-US" i="1" baseline="-25000">
                  <a:sym typeface="Symbol" pitchFamily="18" charset="2"/>
                </a:rPr>
                <a:t>n</a:t>
              </a:r>
              <a:r>
                <a:rPr lang="en-US" altLang="en-US"/>
                <a:t>  </a:t>
              </a:r>
            </a:p>
          </p:txBody>
        </p:sp>
      </p:grpSp>
      <p:sp>
        <p:nvSpPr>
          <p:cNvPr id="95240" name="Text Box 36"/>
          <p:cNvSpPr txBox="1">
            <a:spLocks noChangeArrowheads="1"/>
          </p:cNvSpPr>
          <p:nvPr/>
        </p:nvSpPr>
        <p:spPr bwMode="auto">
          <a:xfrm>
            <a:off x="7086600" y="29543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grpSp>
        <p:nvGrpSpPr>
          <p:cNvPr id="3" name="Group 71"/>
          <p:cNvGrpSpPr>
            <a:grpSpLocks/>
          </p:cNvGrpSpPr>
          <p:nvPr/>
        </p:nvGrpSpPr>
        <p:grpSpPr bwMode="auto">
          <a:xfrm>
            <a:off x="7391400" y="3352800"/>
            <a:ext cx="1473200" cy="3048000"/>
            <a:chOff x="4656" y="2112"/>
            <a:chExt cx="928" cy="1920"/>
          </a:xfrm>
        </p:grpSpPr>
        <p:sp>
          <p:nvSpPr>
            <p:cNvPr id="95253" name="Text Box 72"/>
            <p:cNvSpPr txBox="1">
              <a:spLocks noChangeArrowheads="1"/>
            </p:cNvSpPr>
            <p:nvPr/>
          </p:nvSpPr>
          <p:spPr bwMode="auto">
            <a:xfrm>
              <a:off x="4705" y="236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a:t>
              </a:r>
            </a:p>
          </p:txBody>
        </p:sp>
        <p:sp>
          <p:nvSpPr>
            <p:cNvPr id="95254" name="Text Box 73"/>
            <p:cNvSpPr txBox="1">
              <a:spLocks noChangeArrowheads="1"/>
            </p:cNvSpPr>
            <p:nvPr/>
          </p:nvSpPr>
          <p:spPr bwMode="auto">
            <a:xfrm>
              <a:off x="5184" y="235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p>
          </p:txBody>
        </p:sp>
        <p:sp>
          <p:nvSpPr>
            <p:cNvPr id="95255" name="Text Box 74"/>
            <p:cNvSpPr txBox="1">
              <a:spLocks noChangeArrowheads="1"/>
            </p:cNvSpPr>
            <p:nvPr/>
          </p:nvSpPr>
          <p:spPr bwMode="auto">
            <a:xfrm>
              <a:off x="5023" y="2851"/>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a:t>
              </a:r>
            </a:p>
          </p:txBody>
        </p:sp>
        <p:sp>
          <p:nvSpPr>
            <p:cNvPr id="95256" name="Text Box 75"/>
            <p:cNvSpPr txBox="1">
              <a:spLocks noChangeArrowheads="1"/>
            </p:cNvSpPr>
            <p:nvPr/>
          </p:nvSpPr>
          <p:spPr bwMode="auto">
            <a:xfrm>
              <a:off x="5312" y="2832"/>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5257" name="Line 76"/>
            <p:cNvSpPr>
              <a:spLocks noChangeShapeType="1"/>
            </p:cNvSpPr>
            <p:nvPr/>
          </p:nvSpPr>
          <p:spPr bwMode="auto">
            <a:xfrm>
              <a:off x="4656" y="2160"/>
              <a:ext cx="144" cy="24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8" name="Line 77"/>
            <p:cNvSpPr>
              <a:spLocks noChangeShapeType="1"/>
            </p:cNvSpPr>
            <p:nvPr/>
          </p:nvSpPr>
          <p:spPr bwMode="auto">
            <a:xfrm>
              <a:off x="4704" y="2112"/>
              <a:ext cx="57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9" name="Line 78"/>
            <p:cNvSpPr>
              <a:spLocks noChangeShapeType="1"/>
            </p:cNvSpPr>
            <p:nvPr/>
          </p:nvSpPr>
          <p:spPr bwMode="auto">
            <a:xfrm flipH="1">
              <a:off x="5184" y="2640"/>
              <a:ext cx="9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0" name="Line 79"/>
            <p:cNvSpPr>
              <a:spLocks noChangeShapeType="1"/>
            </p:cNvSpPr>
            <p:nvPr/>
          </p:nvSpPr>
          <p:spPr bwMode="auto">
            <a:xfrm>
              <a:off x="5328" y="2640"/>
              <a:ext cx="9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1" name="Line 80"/>
            <p:cNvSpPr>
              <a:spLocks noChangeShapeType="1"/>
            </p:cNvSpPr>
            <p:nvPr/>
          </p:nvSpPr>
          <p:spPr bwMode="auto">
            <a:xfrm>
              <a:off x="4848" y="2640"/>
              <a:ext cx="0" cy="13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2" name="Line 81"/>
            <p:cNvSpPr>
              <a:spLocks noChangeShapeType="1"/>
            </p:cNvSpPr>
            <p:nvPr/>
          </p:nvSpPr>
          <p:spPr bwMode="auto">
            <a:xfrm>
              <a:off x="5173" y="3168"/>
              <a:ext cx="2" cy="8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3" name="Line 82"/>
            <p:cNvSpPr>
              <a:spLocks noChangeShapeType="1"/>
            </p:cNvSpPr>
            <p:nvPr/>
          </p:nvSpPr>
          <p:spPr bwMode="auto">
            <a:xfrm>
              <a:off x="5472" y="3168"/>
              <a:ext cx="2" cy="8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5242" name="Text Box 83"/>
          <p:cNvSpPr txBox="1">
            <a:spLocks noChangeArrowheads="1"/>
          </p:cNvSpPr>
          <p:nvPr/>
        </p:nvSpPr>
        <p:spPr bwMode="auto">
          <a:xfrm>
            <a:off x="7496175" y="6200775"/>
            <a:ext cx="1504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   d   a </a:t>
            </a:r>
          </a:p>
        </p:txBody>
      </p:sp>
      <p:grpSp>
        <p:nvGrpSpPr>
          <p:cNvPr id="4" name="Group 88"/>
          <p:cNvGrpSpPr>
            <a:grpSpLocks/>
          </p:cNvGrpSpPr>
          <p:nvPr/>
        </p:nvGrpSpPr>
        <p:grpSpPr bwMode="auto">
          <a:xfrm>
            <a:off x="4038600" y="2381250"/>
            <a:ext cx="3470275" cy="4476750"/>
            <a:chOff x="2544" y="1500"/>
            <a:chExt cx="2186" cy="2820"/>
          </a:xfrm>
        </p:grpSpPr>
        <p:sp>
          <p:nvSpPr>
            <p:cNvPr id="95245" name="Text Box 33"/>
            <p:cNvSpPr txBox="1">
              <a:spLocks noChangeArrowheads="1"/>
            </p:cNvSpPr>
            <p:nvPr/>
          </p:nvSpPr>
          <p:spPr bwMode="auto">
            <a:xfrm>
              <a:off x="3952" y="1500"/>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p>
          </p:txBody>
        </p:sp>
        <p:sp>
          <p:nvSpPr>
            <p:cNvPr id="95246" name="Text Box 35"/>
            <p:cNvSpPr txBox="1">
              <a:spLocks noChangeArrowheads="1"/>
            </p:cNvSpPr>
            <p:nvPr/>
          </p:nvSpPr>
          <p:spPr bwMode="auto">
            <a:xfrm>
              <a:off x="3441" y="1872"/>
              <a:ext cx="35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 </a:t>
              </a:r>
            </a:p>
          </p:txBody>
        </p:sp>
        <p:sp>
          <p:nvSpPr>
            <p:cNvPr id="95247" name="Line 37"/>
            <p:cNvSpPr>
              <a:spLocks noChangeShapeType="1"/>
            </p:cNvSpPr>
            <p:nvPr/>
          </p:nvSpPr>
          <p:spPr bwMode="auto">
            <a:xfrm flipH="1">
              <a:off x="3696" y="1776"/>
              <a:ext cx="33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8" name="Line 38"/>
            <p:cNvSpPr>
              <a:spLocks noChangeShapeType="1"/>
            </p:cNvSpPr>
            <p:nvPr/>
          </p:nvSpPr>
          <p:spPr bwMode="auto">
            <a:xfrm>
              <a:off x="4176" y="1776"/>
              <a:ext cx="33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5249" name="Group 84"/>
            <p:cNvGrpSpPr>
              <a:grpSpLocks/>
            </p:cNvGrpSpPr>
            <p:nvPr/>
          </p:nvGrpSpPr>
          <p:grpSpPr bwMode="auto">
            <a:xfrm>
              <a:off x="2544" y="3906"/>
              <a:ext cx="2186" cy="366"/>
              <a:chOff x="2544" y="3906"/>
              <a:chExt cx="2186" cy="366"/>
            </a:xfrm>
          </p:grpSpPr>
          <p:sp>
            <p:nvSpPr>
              <p:cNvPr id="95251" name="Text Box 85"/>
              <p:cNvSpPr txBox="1">
                <a:spLocks noChangeArrowheads="1"/>
              </p:cNvSpPr>
              <p:nvPr/>
            </p:nvSpPr>
            <p:spPr bwMode="auto">
              <a:xfrm>
                <a:off x="2544" y="3907"/>
                <a:ext cx="11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   a   e   a</a:t>
                </a:r>
              </a:p>
            </p:txBody>
          </p:sp>
          <p:sp>
            <p:nvSpPr>
              <p:cNvPr id="95252" name="Text Box 86"/>
              <p:cNvSpPr txBox="1">
                <a:spLocks noChangeArrowheads="1"/>
              </p:cNvSpPr>
              <p:nvPr/>
            </p:nvSpPr>
            <p:spPr bwMode="auto">
              <a:xfrm>
                <a:off x="3782" y="3906"/>
                <a:ext cx="9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   d   b </a:t>
                </a:r>
              </a:p>
            </p:txBody>
          </p:sp>
        </p:grpSp>
        <p:sp>
          <p:nvSpPr>
            <p:cNvPr id="95250" name="Line 87"/>
            <p:cNvSpPr>
              <a:spLocks noChangeShapeType="1"/>
            </p:cNvSpPr>
            <p:nvPr/>
          </p:nvSpPr>
          <p:spPr bwMode="auto">
            <a:xfrm flipH="1" flipV="1">
              <a:off x="4683" y="3648"/>
              <a:ext cx="0" cy="672"/>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5244" name="Text Box 3"/>
          <p:cNvSpPr txBox="1">
            <a:spLocks noChangeArrowheads="1"/>
          </p:cNvSpPr>
          <p:nvPr/>
        </p:nvSpPr>
        <p:spPr bwMode="auto">
          <a:xfrm>
            <a:off x="3040063" y="-26988"/>
            <a:ext cx="3335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CFG G Generates I</a:t>
            </a:r>
          </a:p>
          <a:p>
            <a:r>
              <a:rPr lang="en-US" altLang="en-US" sz="2000">
                <a:solidFill>
                  <a:schemeClr val="tx2"/>
                </a:solidFill>
              </a:rPr>
              <a:t>(Parsing)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869831">
                                            <p:txEl>
                                              <p:pRg st="0" end="0"/>
                                            </p:txEl>
                                          </p:spTgt>
                                        </p:tgtEl>
                                        <p:attrNameLst>
                                          <p:attrName>style.visibility</p:attrName>
                                        </p:attrNameLst>
                                      </p:cBhvr>
                                      <p:to>
                                        <p:strVal val="visible"/>
                                      </p:to>
                                    </p:set>
                                    <p:anim calcmode="lin" valueType="num">
                                      <p:cBhvr additive="base">
                                        <p:cTn id="7" dur="500" fill="hold"/>
                                        <p:tgtEl>
                                          <p:spTgt spid="18698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98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69831">
                                            <p:txEl>
                                              <p:pRg st="1" end="1"/>
                                            </p:txEl>
                                          </p:spTgt>
                                        </p:tgtEl>
                                        <p:attrNameLst>
                                          <p:attrName>style.visibility</p:attrName>
                                        </p:attrNameLst>
                                      </p:cBhvr>
                                      <p:to>
                                        <p:strVal val="visible"/>
                                      </p:to>
                                    </p:set>
                                    <p:anim calcmode="lin" valueType="num">
                                      <p:cBhvr additive="base">
                                        <p:cTn id="13" dur="500" fill="hold"/>
                                        <p:tgtEl>
                                          <p:spTgt spid="18698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9831">
                                            <p:txEl>
                                              <p:pRg st="1" end="1"/>
                                            </p:txEl>
                                          </p:spTgt>
                                        </p:tgtEl>
                                        <p:attrNameLst>
                                          <p:attrName>ppt_y</p:attrName>
                                        </p:attrNameLst>
                                      </p:cBhvr>
                                      <p:tavLst>
                                        <p:tav tm="0">
                                          <p:val>
                                            <p:strVal val="1+#ppt_h/2"/>
                                          </p:val>
                                        </p:tav>
                                        <p:tav tm="100000">
                                          <p:val>
                                            <p:strVal val="#ppt_y"/>
                                          </p:val>
                                        </p:tav>
                                      </p:tavLst>
                                    </p:anim>
                                  </p:childTnLst>
                                </p:cTn>
                              </p:par>
                              <p:par>
                                <p:cTn id="15" presetID="2" presetClass="exit" presetSubtype="4" fill="hold" nodeType="with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69831">
                                            <p:txEl>
                                              <p:pRg st="2" end="2"/>
                                            </p:txEl>
                                          </p:spTgt>
                                        </p:tgtEl>
                                        <p:attrNameLst>
                                          <p:attrName>style.visibility</p:attrName>
                                        </p:attrNameLst>
                                      </p:cBhvr>
                                      <p:to>
                                        <p:strVal val="visible"/>
                                      </p:to>
                                    </p:set>
                                    <p:anim calcmode="lin" valueType="num">
                                      <p:cBhvr additive="base">
                                        <p:cTn id="23" dur="500" fill="hold"/>
                                        <p:tgtEl>
                                          <p:spTgt spid="18698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6983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669925" y="838200"/>
            <a:ext cx="1254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T</a:t>
            </a:r>
            <a:r>
              <a:rPr lang="en-US" altLang="en-US" sz="2400"/>
              <a:t> </a:t>
            </a:r>
            <a:r>
              <a:rPr lang="en-US" altLang="en-US" sz="2400">
                <a:sym typeface="Symbol" pitchFamily="18" charset="2"/>
              </a:rPr>
              <a:t></a:t>
            </a:r>
            <a:r>
              <a:rPr lang="en-US" altLang="en-US" sz="2400"/>
              <a:t> </a:t>
            </a:r>
            <a:r>
              <a:rPr lang="en-US" altLang="en-US" sz="2400" i="1"/>
              <a:t>AB</a:t>
            </a:r>
            <a:r>
              <a:rPr lang="en-US" altLang="en-US" sz="2400"/>
              <a:t> </a:t>
            </a:r>
          </a:p>
          <a:p>
            <a:pPr algn="l"/>
            <a:r>
              <a:rPr lang="en-US" altLang="en-US" sz="2400">
                <a:sym typeface="Symbol" pitchFamily="18" charset="2"/>
              </a:rPr>
              <a:t>   </a:t>
            </a:r>
            <a:r>
              <a:rPr lang="en-US" altLang="en-US" sz="2400"/>
              <a:t> </a:t>
            </a:r>
            <a:r>
              <a:rPr lang="en-US" altLang="en-US" sz="2400" i="1"/>
              <a:t>CA</a:t>
            </a:r>
          </a:p>
          <a:p>
            <a:pPr algn="l"/>
            <a:r>
              <a:rPr lang="en-US" altLang="en-US" sz="2400"/>
              <a:t>   </a:t>
            </a:r>
            <a:r>
              <a:rPr lang="en-US" altLang="en-US" sz="2400">
                <a:sym typeface="Symbol" pitchFamily="18" charset="2"/>
              </a:rPr>
              <a:t></a:t>
            </a:r>
            <a:r>
              <a:rPr lang="en-US" altLang="en-US" sz="2400"/>
              <a:t> </a:t>
            </a:r>
            <a:r>
              <a:rPr lang="en-US" altLang="en-US" sz="2400" i="1"/>
              <a:t>TT</a:t>
            </a:r>
          </a:p>
        </p:txBody>
      </p:sp>
      <p:sp>
        <p:nvSpPr>
          <p:cNvPr id="96259" name="Rectangle 3"/>
          <p:cNvSpPr>
            <a:spLocks noChangeArrowheads="1"/>
          </p:cNvSpPr>
          <p:nvPr/>
        </p:nvSpPr>
        <p:spPr bwMode="auto">
          <a:xfrm>
            <a:off x="2590800" y="809625"/>
            <a:ext cx="190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A</a:t>
            </a:r>
            <a:r>
              <a:rPr lang="en-US" altLang="en-US" sz="2400"/>
              <a:t> </a:t>
            </a:r>
            <a:r>
              <a:rPr lang="en-US" altLang="en-US" sz="2400">
                <a:sym typeface="Symbol" pitchFamily="18" charset="2"/>
              </a:rPr>
              <a:t></a:t>
            </a:r>
            <a:r>
              <a:rPr lang="en-US" altLang="en-US" sz="2400"/>
              <a:t> </a:t>
            </a:r>
            <a:r>
              <a:rPr lang="en-US" altLang="en-US" sz="2400" i="1"/>
              <a:t>AA</a:t>
            </a:r>
            <a:r>
              <a:rPr lang="en-US" altLang="en-US" sz="2400"/>
              <a:t> </a:t>
            </a:r>
          </a:p>
          <a:p>
            <a:pPr algn="l"/>
            <a:r>
              <a:rPr lang="en-US" altLang="en-US" sz="2400">
                <a:sym typeface="Symbol" pitchFamily="18" charset="2"/>
              </a:rPr>
              <a:t>   </a:t>
            </a:r>
            <a:r>
              <a:rPr lang="en-US" altLang="en-US" sz="2400"/>
              <a:t> </a:t>
            </a:r>
            <a:r>
              <a:rPr lang="en-US" altLang="en-US" sz="2400" i="1"/>
              <a:t>BT</a:t>
            </a:r>
          </a:p>
          <a:p>
            <a:pPr algn="l"/>
            <a:r>
              <a:rPr lang="en-US" altLang="en-US" sz="2400"/>
              <a:t>   </a:t>
            </a:r>
            <a:r>
              <a:rPr lang="en-US" altLang="en-US" sz="2400">
                <a:sym typeface="Symbol" pitchFamily="18" charset="2"/>
              </a:rPr>
              <a:t></a:t>
            </a:r>
            <a:r>
              <a:rPr lang="en-US" altLang="en-US" sz="2400"/>
              <a:t> </a:t>
            </a:r>
            <a:r>
              <a:rPr lang="en-US" altLang="en-US" sz="2400" i="1"/>
              <a:t>a</a:t>
            </a:r>
          </a:p>
        </p:txBody>
      </p:sp>
      <p:sp>
        <p:nvSpPr>
          <p:cNvPr id="96260" name="Rectangle 4"/>
          <p:cNvSpPr>
            <a:spLocks noChangeArrowheads="1"/>
          </p:cNvSpPr>
          <p:nvPr/>
        </p:nvSpPr>
        <p:spPr bwMode="auto">
          <a:xfrm>
            <a:off x="4495800" y="762000"/>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B</a:t>
            </a:r>
            <a:r>
              <a:rPr lang="en-US" altLang="en-US" sz="2400"/>
              <a:t> </a:t>
            </a:r>
            <a:r>
              <a:rPr lang="en-US" altLang="en-US" sz="2400">
                <a:sym typeface="Symbol" pitchFamily="18" charset="2"/>
              </a:rPr>
              <a:t></a:t>
            </a:r>
            <a:r>
              <a:rPr lang="en-US" altLang="en-US" sz="2400"/>
              <a:t> </a:t>
            </a:r>
            <a:r>
              <a:rPr lang="en-US" altLang="en-US" sz="2400" i="1"/>
              <a:t>TA</a:t>
            </a:r>
          </a:p>
          <a:p>
            <a:pPr algn="l"/>
            <a:r>
              <a:rPr lang="en-US" altLang="en-US" sz="2400">
                <a:sym typeface="Symbol" pitchFamily="18" charset="2"/>
              </a:rPr>
              <a:t>   </a:t>
            </a:r>
            <a:r>
              <a:rPr lang="en-US" altLang="en-US" sz="2400"/>
              <a:t> </a:t>
            </a:r>
            <a:r>
              <a:rPr lang="en-US" altLang="en-US" sz="2400" i="1"/>
              <a:t>BC</a:t>
            </a:r>
          </a:p>
          <a:p>
            <a:pPr algn="l"/>
            <a:r>
              <a:rPr lang="en-US" altLang="en-US" sz="2400"/>
              <a:t>   </a:t>
            </a:r>
            <a:r>
              <a:rPr lang="en-US" altLang="en-US" sz="2400">
                <a:sym typeface="Symbol" pitchFamily="18" charset="2"/>
              </a:rPr>
              <a:t></a:t>
            </a:r>
            <a:r>
              <a:rPr lang="en-US" altLang="en-US" sz="2400"/>
              <a:t> </a:t>
            </a:r>
            <a:r>
              <a:rPr lang="en-US" altLang="en-US" sz="2400" i="1"/>
              <a:t>b</a:t>
            </a:r>
          </a:p>
          <a:p>
            <a:pPr algn="l"/>
            <a:r>
              <a:rPr lang="en-US" altLang="en-US" sz="2400">
                <a:sym typeface="Symbol" pitchFamily="18" charset="2"/>
              </a:rPr>
              <a:t>   </a:t>
            </a:r>
            <a:r>
              <a:rPr lang="en-US" altLang="en-US" sz="2400"/>
              <a:t> </a:t>
            </a:r>
            <a:r>
              <a:rPr lang="en-US" altLang="en-US" sz="2400" i="1"/>
              <a:t>e</a:t>
            </a:r>
          </a:p>
        </p:txBody>
      </p:sp>
      <p:sp>
        <p:nvSpPr>
          <p:cNvPr id="96261" name="Rectangle 5"/>
          <p:cNvSpPr>
            <a:spLocks noChangeArrowheads="1"/>
          </p:cNvSpPr>
          <p:nvPr/>
        </p:nvSpPr>
        <p:spPr bwMode="auto">
          <a:xfrm>
            <a:off x="6324600" y="733425"/>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t>C</a:t>
            </a:r>
            <a:r>
              <a:rPr lang="en-US" altLang="en-US" sz="2400"/>
              <a:t> </a:t>
            </a:r>
            <a:r>
              <a:rPr lang="en-US" altLang="en-US" sz="2400">
                <a:sym typeface="Symbol" pitchFamily="18" charset="2"/>
              </a:rPr>
              <a:t></a:t>
            </a:r>
            <a:r>
              <a:rPr lang="en-US" altLang="en-US" sz="2400"/>
              <a:t> </a:t>
            </a:r>
            <a:r>
              <a:rPr lang="en-US" altLang="en-US" sz="2400" i="1"/>
              <a:t>CB</a:t>
            </a:r>
          </a:p>
          <a:p>
            <a:pPr algn="l"/>
            <a:r>
              <a:rPr lang="en-US" altLang="en-US" sz="2400">
                <a:sym typeface="Symbol" pitchFamily="18" charset="2"/>
              </a:rPr>
              <a:t>   </a:t>
            </a:r>
            <a:r>
              <a:rPr lang="en-US" altLang="en-US" sz="2400"/>
              <a:t> </a:t>
            </a:r>
            <a:r>
              <a:rPr lang="en-US" altLang="en-US" sz="2400" i="1"/>
              <a:t>AC</a:t>
            </a:r>
          </a:p>
          <a:p>
            <a:pPr algn="l"/>
            <a:r>
              <a:rPr lang="en-US" altLang="en-US" sz="2400"/>
              <a:t>   </a:t>
            </a:r>
            <a:r>
              <a:rPr lang="en-US" altLang="en-US" sz="2400">
                <a:sym typeface="Symbol" pitchFamily="18" charset="2"/>
              </a:rPr>
              <a:t></a:t>
            </a:r>
            <a:r>
              <a:rPr lang="en-US" altLang="en-US" sz="2400"/>
              <a:t> </a:t>
            </a:r>
            <a:r>
              <a:rPr lang="en-US" altLang="en-US" sz="2400" i="1"/>
              <a:t>c</a:t>
            </a:r>
            <a:r>
              <a:rPr lang="en-US" altLang="en-US" sz="2400"/>
              <a:t> </a:t>
            </a:r>
          </a:p>
          <a:p>
            <a:pPr algn="l"/>
            <a:r>
              <a:rPr lang="en-US" altLang="en-US" sz="2400">
                <a:sym typeface="Symbol" pitchFamily="18" charset="2"/>
              </a:rPr>
              <a:t>   </a:t>
            </a:r>
            <a:r>
              <a:rPr lang="en-US" altLang="en-US" sz="2400"/>
              <a:t> </a:t>
            </a:r>
            <a:r>
              <a:rPr lang="en-US" altLang="en-US" sz="2400" i="1"/>
              <a:t>d</a:t>
            </a:r>
          </a:p>
        </p:txBody>
      </p:sp>
      <p:sp>
        <p:nvSpPr>
          <p:cNvPr id="1870855" name="Text Box 7"/>
          <p:cNvSpPr txBox="1">
            <a:spLocks noChangeArrowheads="1"/>
          </p:cNvSpPr>
          <p:nvPr/>
        </p:nvSpPr>
        <p:spPr bwMode="auto">
          <a:xfrm>
            <a:off x="152400" y="2971800"/>
            <a:ext cx="4154488"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1"/>
                </a:solidFill>
              </a:rPr>
              <a:t>Combine:</a:t>
            </a:r>
          </a:p>
          <a:p>
            <a:pPr algn="l">
              <a:buFontTx/>
              <a:buChar char="•"/>
            </a:pPr>
            <a:r>
              <a:rPr lang="en-US" altLang="en-US"/>
              <a:t>Instance: </a:t>
            </a:r>
          </a:p>
          <a:p>
            <a:pPr algn="l">
              <a:buFontTx/>
              <a:buChar char="•"/>
            </a:pPr>
            <a:r>
              <a:rPr lang="en-US" altLang="en-US"/>
              <a:t>Bird’s Answer</a:t>
            </a:r>
          </a:p>
          <a:p>
            <a:pPr algn="l">
              <a:buFontTx/>
              <a:buChar char="•"/>
            </a:pPr>
            <a:r>
              <a:rPr lang="en-US" altLang="en-US"/>
              <a:t>Left Friend’s Answer</a:t>
            </a:r>
          </a:p>
          <a:p>
            <a:pPr algn="l">
              <a:buFontTx/>
              <a:buChar char="•"/>
            </a:pPr>
            <a:r>
              <a:rPr lang="en-US" altLang="en-US"/>
              <a:t>Right Friend’s Answer </a:t>
            </a:r>
          </a:p>
        </p:txBody>
      </p:sp>
      <p:grpSp>
        <p:nvGrpSpPr>
          <p:cNvPr id="96263" name="Group 58"/>
          <p:cNvGrpSpPr>
            <a:grpSpLocks/>
          </p:cNvGrpSpPr>
          <p:nvPr/>
        </p:nvGrpSpPr>
        <p:grpSpPr bwMode="auto">
          <a:xfrm>
            <a:off x="76200" y="2209800"/>
            <a:ext cx="4403725" cy="579438"/>
            <a:chOff x="48" y="1392"/>
            <a:chExt cx="2774" cy="365"/>
          </a:xfrm>
        </p:grpSpPr>
        <p:sp>
          <p:nvSpPr>
            <p:cNvPr id="96322" name="Text Box 59"/>
            <p:cNvSpPr txBox="1">
              <a:spLocks noChangeArrowheads="1"/>
            </p:cNvSpPr>
            <p:nvPr/>
          </p:nvSpPr>
          <p:spPr bwMode="auto">
            <a:xfrm>
              <a:off x="48" y="1392"/>
              <a:ext cx="7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1"/>
                  </a:solidFill>
                </a:rPr>
                <a:t>Input</a:t>
              </a:r>
              <a:r>
                <a:rPr lang="en-US" altLang="en-US"/>
                <a:t>: </a:t>
              </a:r>
            </a:p>
          </p:txBody>
        </p:sp>
        <p:sp>
          <p:nvSpPr>
            <p:cNvPr id="96323" name="Rectangle 60"/>
            <p:cNvSpPr>
              <a:spLocks noChangeArrowheads="1"/>
            </p:cNvSpPr>
            <p:nvPr/>
          </p:nvSpPr>
          <p:spPr bwMode="auto">
            <a:xfrm>
              <a:off x="759" y="1392"/>
              <a:ext cx="206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r>
                <a:rPr lang="en-US" altLang="en-US"/>
                <a:t> </a:t>
              </a:r>
              <a:r>
                <a:rPr lang="en-US" altLang="en-US">
                  <a:sym typeface="Symbol" pitchFamily="18" charset="2"/>
                </a:rPr>
                <a:t> </a:t>
              </a:r>
              <a:r>
                <a:rPr lang="en-US" altLang="en-US" i="1">
                  <a:sym typeface="Symbol" pitchFamily="18" charset="2"/>
                </a:rPr>
                <a:t>a</a:t>
              </a:r>
              <a:r>
                <a:rPr lang="en-US" altLang="en-US" i="1" baseline="-25000">
                  <a:sym typeface="Symbol" pitchFamily="18" charset="2"/>
                </a:rPr>
                <a:t>1</a:t>
              </a:r>
              <a:r>
                <a:rPr lang="en-US" altLang="en-US" i="1">
                  <a:sym typeface="Symbol" pitchFamily="18" charset="2"/>
                </a:rPr>
                <a:t>a</a:t>
              </a:r>
              <a:r>
                <a:rPr lang="en-US" altLang="en-US" i="1" baseline="-25000">
                  <a:sym typeface="Symbol" pitchFamily="18" charset="2"/>
                </a:rPr>
                <a:t>2</a:t>
              </a:r>
              <a:r>
                <a:rPr lang="en-US" altLang="en-US" i="1">
                  <a:sym typeface="Symbol" pitchFamily="18" charset="2"/>
                </a:rPr>
                <a:t>a</a:t>
              </a:r>
              <a:r>
                <a:rPr lang="en-US" altLang="en-US" i="1" baseline="-25000">
                  <a:sym typeface="Symbol" pitchFamily="18" charset="2"/>
                </a:rPr>
                <a:t>3</a:t>
              </a:r>
              <a:r>
                <a:rPr lang="en-US" altLang="en-US">
                  <a:sym typeface="Symbol" pitchFamily="18" charset="2"/>
                </a:rPr>
                <a:t> ..... </a:t>
              </a:r>
              <a:r>
                <a:rPr lang="en-US" altLang="en-US" i="1">
                  <a:sym typeface="Symbol" pitchFamily="18" charset="2"/>
                </a:rPr>
                <a:t>a</a:t>
              </a:r>
              <a:r>
                <a:rPr lang="en-US" altLang="en-US" i="1" baseline="-25000">
                  <a:sym typeface="Symbol" pitchFamily="18" charset="2"/>
                </a:rPr>
                <a:t>n</a:t>
              </a:r>
              <a:r>
                <a:rPr lang="en-US" altLang="en-US"/>
                <a:t>  </a:t>
              </a:r>
            </a:p>
          </p:txBody>
        </p:sp>
      </p:grpSp>
      <p:grpSp>
        <p:nvGrpSpPr>
          <p:cNvPr id="3" name="Group 67"/>
          <p:cNvGrpSpPr>
            <a:grpSpLocks/>
          </p:cNvGrpSpPr>
          <p:nvPr/>
        </p:nvGrpSpPr>
        <p:grpSpPr bwMode="auto">
          <a:xfrm>
            <a:off x="3976688" y="3429000"/>
            <a:ext cx="3390900" cy="2971800"/>
            <a:chOff x="2505" y="2160"/>
            <a:chExt cx="2136" cy="1872"/>
          </a:xfrm>
        </p:grpSpPr>
        <p:sp>
          <p:nvSpPr>
            <p:cNvPr id="96291" name="Text Box 68"/>
            <p:cNvSpPr txBox="1">
              <a:spLocks noChangeArrowheads="1"/>
            </p:cNvSpPr>
            <p:nvPr/>
          </p:nvSpPr>
          <p:spPr bwMode="auto">
            <a:xfrm>
              <a:off x="3059" y="2371"/>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6292" name="Text Box 69"/>
            <p:cNvSpPr txBox="1">
              <a:spLocks noChangeArrowheads="1"/>
            </p:cNvSpPr>
            <p:nvPr/>
          </p:nvSpPr>
          <p:spPr bwMode="auto">
            <a:xfrm>
              <a:off x="2697" y="2859"/>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6293" name="Text Box 70"/>
            <p:cNvSpPr txBox="1">
              <a:spLocks noChangeArrowheads="1"/>
            </p:cNvSpPr>
            <p:nvPr/>
          </p:nvSpPr>
          <p:spPr bwMode="auto">
            <a:xfrm>
              <a:off x="2505" y="3251"/>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a:t>
              </a:r>
            </a:p>
          </p:txBody>
        </p:sp>
        <p:sp>
          <p:nvSpPr>
            <p:cNvPr id="96294" name="Text Box 71"/>
            <p:cNvSpPr txBox="1">
              <a:spLocks noChangeArrowheads="1"/>
            </p:cNvSpPr>
            <p:nvPr/>
          </p:nvSpPr>
          <p:spPr bwMode="auto">
            <a:xfrm>
              <a:off x="3422" y="2859"/>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6295" name="Text Box 72"/>
            <p:cNvSpPr txBox="1">
              <a:spLocks noChangeArrowheads="1"/>
            </p:cNvSpPr>
            <p:nvPr/>
          </p:nvSpPr>
          <p:spPr bwMode="auto">
            <a:xfrm>
              <a:off x="4108" y="2352"/>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a:t>
              </a:r>
            </a:p>
          </p:txBody>
        </p:sp>
        <p:sp>
          <p:nvSpPr>
            <p:cNvPr id="96296" name="Text Box 73"/>
            <p:cNvSpPr txBox="1">
              <a:spLocks noChangeArrowheads="1"/>
            </p:cNvSpPr>
            <p:nvPr/>
          </p:nvSpPr>
          <p:spPr bwMode="auto">
            <a:xfrm>
              <a:off x="3888" y="2859"/>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a:t>
              </a:r>
            </a:p>
          </p:txBody>
        </p:sp>
        <p:sp>
          <p:nvSpPr>
            <p:cNvPr id="96297" name="Text Box 74"/>
            <p:cNvSpPr txBox="1">
              <a:spLocks noChangeArrowheads="1"/>
            </p:cNvSpPr>
            <p:nvPr/>
          </p:nvSpPr>
          <p:spPr bwMode="auto">
            <a:xfrm>
              <a:off x="4369" y="2840"/>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a:t>
              </a:r>
            </a:p>
          </p:txBody>
        </p:sp>
        <p:sp>
          <p:nvSpPr>
            <p:cNvPr id="96298" name="Text Box 75"/>
            <p:cNvSpPr txBox="1">
              <a:spLocks noChangeArrowheads="1"/>
            </p:cNvSpPr>
            <p:nvPr/>
          </p:nvSpPr>
          <p:spPr bwMode="auto">
            <a:xfrm>
              <a:off x="3738" y="324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6299" name="Text Box 76"/>
            <p:cNvSpPr txBox="1">
              <a:spLocks noChangeArrowheads="1"/>
            </p:cNvSpPr>
            <p:nvPr/>
          </p:nvSpPr>
          <p:spPr bwMode="auto">
            <a:xfrm>
              <a:off x="4060" y="3243"/>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a:t>
              </a:r>
            </a:p>
          </p:txBody>
        </p:sp>
        <p:sp>
          <p:nvSpPr>
            <p:cNvPr id="96300" name="Text Box 77"/>
            <p:cNvSpPr txBox="1">
              <a:spLocks noChangeArrowheads="1"/>
            </p:cNvSpPr>
            <p:nvPr/>
          </p:nvSpPr>
          <p:spPr bwMode="auto">
            <a:xfrm>
              <a:off x="2976" y="3243"/>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p>
          </p:txBody>
        </p:sp>
        <p:sp>
          <p:nvSpPr>
            <p:cNvPr id="96301" name="Text Box 78"/>
            <p:cNvSpPr txBox="1">
              <a:spLocks noChangeArrowheads="1"/>
            </p:cNvSpPr>
            <p:nvPr/>
          </p:nvSpPr>
          <p:spPr bwMode="auto">
            <a:xfrm>
              <a:off x="2820" y="352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6302" name="Text Box 79"/>
            <p:cNvSpPr txBox="1">
              <a:spLocks noChangeArrowheads="1"/>
            </p:cNvSpPr>
            <p:nvPr/>
          </p:nvSpPr>
          <p:spPr bwMode="auto">
            <a:xfrm>
              <a:off x="3147" y="352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a:t>
              </a:r>
            </a:p>
          </p:txBody>
        </p:sp>
        <p:sp>
          <p:nvSpPr>
            <p:cNvPr id="96303" name="Line 80"/>
            <p:cNvSpPr>
              <a:spLocks noChangeShapeType="1"/>
            </p:cNvSpPr>
            <p:nvPr/>
          </p:nvSpPr>
          <p:spPr bwMode="auto">
            <a:xfrm flipH="1">
              <a:off x="3216" y="2160"/>
              <a:ext cx="288"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4" name="Line 81"/>
            <p:cNvSpPr>
              <a:spLocks noChangeShapeType="1"/>
            </p:cNvSpPr>
            <p:nvPr/>
          </p:nvSpPr>
          <p:spPr bwMode="auto">
            <a:xfrm>
              <a:off x="3696" y="2160"/>
              <a:ext cx="480" cy="336"/>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5" name="Line 82"/>
            <p:cNvSpPr>
              <a:spLocks noChangeShapeType="1"/>
            </p:cNvSpPr>
            <p:nvPr/>
          </p:nvSpPr>
          <p:spPr bwMode="auto">
            <a:xfrm flipH="1">
              <a:off x="2832" y="2640"/>
              <a:ext cx="33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6" name="Line 83"/>
            <p:cNvSpPr>
              <a:spLocks noChangeShapeType="1"/>
            </p:cNvSpPr>
            <p:nvPr/>
          </p:nvSpPr>
          <p:spPr bwMode="auto">
            <a:xfrm>
              <a:off x="3216" y="2640"/>
              <a:ext cx="33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7" name="Line 84"/>
            <p:cNvSpPr>
              <a:spLocks noChangeShapeType="1"/>
            </p:cNvSpPr>
            <p:nvPr/>
          </p:nvSpPr>
          <p:spPr bwMode="auto">
            <a:xfrm flipH="1">
              <a:off x="4032" y="2640"/>
              <a:ext cx="144"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8" name="Line 85"/>
            <p:cNvSpPr>
              <a:spLocks noChangeShapeType="1"/>
            </p:cNvSpPr>
            <p:nvPr/>
          </p:nvSpPr>
          <p:spPr bwMode="auto">
            <a:xfrm>
              <a:off x="4320" y="2640"/>
              <a:ext cx="144"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9" name="Line 86"/>
            <p:cNvSpPr>
              <a:spLocks noChangeShapeType="1"/>
            </p:cNvSpPr>
            <p:nvPr/>
          </p:nvSpPr>
          <p:spPr bwMode="auto">
            <a:xfrm flipH="1">
              <a:off x="2640" y="3120"/>
              <a:ext cx="115"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0" name="Line 87"/>
            <p:cNvSpPr>
              <a:spLocks noChangeShapeType="1"/>
            </p:cNvSpPr>
            <p:nvPr/>
          </p:nvSpPr>
          <p:spPr bwMode="auto">
            <a:xfrm>
              <a:off x="2928" y="3120"/>
              <a:ext cx="144"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1" name="Line 88"/>
            <p:cNvSpPr>
              <a:spLocks noChangeShapeType="1"/>
            </p:cNvSpPr>
            <p:nvPr/>
          </p:nvSpPr>
          <p:spPr bwMode="auto">
            <a:xfrm flipH="1">
              <a:off x="2976" y="3504"/>
              <a:ext cx="96" cy="14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2" name="Line 89"/>
            <p:cNvSpPr>
              <a:spLocks noChangeShapeType="1"/>
            </p:cNvSpPr>
            <p:nvPr/>
          </p:nvSpPr>
          <p:spPr bwMode="auto">
            <a:xfrm>
              <a:off x="3120" y="3504"/>
              <a:ext cx="144" cy="14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3" name="Line 90"/>
            <p:cNvSpPr>
              <a:spLocks noChangeShapeType="1"/>
            </p:cNvSpPr>
            <p:nvPr/>
          </p:nvSpPr>
          <p:spPr bwMode="auto">
            <a:xfrm flipH="1">
              <a:off x="3892" y="3120"/>
              <a:ext cx="9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4" name="Line 91"/>
            <p:cNvSpPr>
              <a:spLocks noChangeShapeType="1"/>
            </p:cNvSpPr>
            <p:nvPr/>
          </p:nvSpPr>
          <p:spPr bwMode="auto">
            <a:xfrm>
              <a:off x="4089" y="3129"/>
              <a:ext cx="135" cy="18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5" name="Line 92"/>
            <p:cNvSpPr>
              <a:spLocks noChangeShapeType="1"/>
            </p:cNvSpPr>
            <p:nvPr/>
          </p:nvSpPr>
          <p:spPr bwMode="auto">
            <a:xfrm flipH="1">
              <a:off x="2640" y="3552"/>
              <a:ext cx="0" cy="43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6" name="Line 93"/>
            <p:cNvSpPr>
              <a:spLocks noChangeShapeType="1"/>
            </p:cNvSpPr>
            <p:nvPr/>
          </p:nvSpPr>
          <p:spPr bwMode="auto">
            <a:xfrm>
              <a:off x="2976" y="3792"/>
              <a:ext cx="0" cy="24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7" name="Line 94"/>
            <p:cNvSpPr>
              <a:spLocks noChangeShapeType="1"/>
            </p:cNvSpPr>
            <p:nvPr/>
          </p:nvSpPr>
          <p:spPr bwMode="auto">
            <a:xfrm>
              <a:off x="3282" y="3792"/>
              <a:ext cx="0" cy="24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8" name="Line 95"/>
            <p:cNvSpPr>
              <a:spLocks noChangeShapeType="1"/>
            </p:cNvSpPr>
            <p:nvPr/>
          </p:nvSpPr>
          <p:spPr bwMode="auto">
            <a:xfrm>
              <a:off x="3888" y="3552"/>
              <a:ext cx="0" cy="48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9" name="Line 96"/>
            <p:cNvSpPr>
              <a:spLocks noChangeShapeType="1"/>
            </p:cNvSpPr>
            <p:nvPr/>
          </p:nvSpPr>
          <p:spPr bwMode="auto">
            <a:xfrm flipH="1">
              <a:off x="4215" y="3552"/>
              <a:ext cx="0" cy="48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20" name="Line 97"/>
            <p:cNvSpPr>
              <a:spLocks noChangeShapeType="1"/>
            </p:cNvSpPr>
            <p:nvPr/>
          </p:nvSpPr>
          <p:spPr bwMode="auto">
            <a:xfrm>
              <a:off x="3579" y="3168"/>
              <a:ext cx="2" cy="8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21" name="Line 98"/>
            <p:cNvSpPr>
              <a:spLocks noChangeShapeType="1"/>
            </p:cNvSpPr>
            <p:nvPr/>
          </p:nvSpPr>
          <p:spPr bwMode="auto">
            <a:xfrm>
              <a:off x="4512" y="3168"/>
              <a:ext cx="2" cy="8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99"/>
          <p:cNvGrpSpPr>
            <a:grpSpLocks/>
          </p:cNvGrpSpPr>
          <p:nvPr/>
        </p:nvGrpSpPr>
        <p:grpSpPr bwMode="auto">
          <a:xfrm>
            <a:off x="7391400" y="3352800"/>
            <a:ext cx="1473200" cy="3048000"/>
            <a:chOff x="4656" y="2112"/>
            <a:chExt cx="928" cy="1920"/>
          </a:xfrm>
        </p:grpSpPr>
        <p:sp>
          <p:nvSpPr>
            <p:cNvPr id="96280" name="Text Box 100"/>
            <p:cNvSpPr txBox="1">
              <a:spLocks noChangeArrowheads="1"/>
            </p:cNvSpPr>
            <p:nvPr/>
          </p:nvSpPr>
          <p:spPr bwMode="auto">
            <a:xfrm>
              <a:off x="4705" y="2363"/>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a:t>
              </a:r>
            </a:p>
          </p:txBody>
        </p:sp>
        <p:sp>
          <p:nvSpPr>
            <p:cNvPr id="96281" name="Text Box 101"/>
            <p:cNvSpPr txBox="1">
              <a:spLocks noChangeArrowheads="1"/>
            </p:cNvSpPr>
            <p:nvPr/>
          </p:nvSpPr>
          <p:spPr bwMode="auto">
            <a:xfrm>
              <a:off x="5184" y="235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p>
          </p:txBody>
        </p:sp>
        <p:sp>
          <p:nvSpPr>
            <p:cNvPr id="96282" name="Text Box 102"/>
            <p:cNvSpPr txBox="1">
              <a:spLocks noChangeArrowheads="1"/>
            </p:cNvSpPr>
            <p:nvPr/>
          </p:nvSpPr>
          <p:spPr bwMode="auto">
            <a:xfrm>
              <a:off x="5023" y="2851"/>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a:t>
              </a:r>
            </a:p>
          </p:txBody>
        </p:sp>
        <p:sp>
          <p:nvSpPr>
            <p:cNvPr id="96283" name="Text Box 103"/>
            <p:cNvSpPr txBox="1">
              <a:spLocks noChangeArrowheads="1"/>
            </p:cNvSpPr>
            <p:nvPr/>
          </p:nvSpPr>
          <p:spPr bwMode="auto">
            <a:xfrm>
              <a:off x="5312" y="2832"/>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6284" name="Line 104"/>
            <p:cNvSpPr>
              <a:spLocks noChangeShapeType="1"/>
            </p:cNvSpPr>
            <p:nvPr/>
          </p:nvSpPr>
          <p:spPr bwMode="auto">
            <a:xfrm>
              <a:off x="4656" y="2160"/>
              <a:ext cx="144" cy="24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5" name="Line 105"/>
            <p:cNvSpPr>
              <a:spLocks noChangeShapeType="1"/>
            </p:cNvSpPr>
            <p:nvPr/>
          </p:nvSpPr>
          <p:spPr bwMode="auto">
            <a:xfrm>
              <a:off x="4704" y="2112"/>
              <a:ext cx="57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6" name="Line 106"/>
            <p:cNvSpPr>
              <a:spLocks noChangeShapeType="1"/>
            </p:cNvSpPr>
            <p:nvPr/>
          </p:nvSpPr>
          <p:spPr bwMode="auto">
            <a:xfrm flipH="1">
              <a:off x="5184" y="2640"/>
              <a:ext cx="9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7" name="Line 107"/>
            <p:cNvSpPr>
              <a:spLocks noChangeShapeType="1"/>
            </p:cNvSpPr>
            <p:nvPr/>
          </p:nvSpPr>
          <p:spPr bwMode="auto">
            <a:xfrm>
              <a:off x="5328" y="2640"/>
              <a:ext cx="96" cy="28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8" name="Line 108"/>
            <p:cNvSpPr>
              <a:spLocks noChangeShapeType="1"/>
            </p:cNvSpPr>
            <p:nvPr/>
          </p:nvSpPr>
          <p:spPr bwMode="auto">
            <a:xfrm>
              <a:off x="4848" y="2640"/>
              <a:ext cx="0" cy="13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9" name="Line 109"/>
            <p:cNvSpPr>
              <a:spLocks noChangeShapeType="1"/>
            </p:cNvSpPr>
            <p:nvPr/>
          </p:nvSpPr>
          <p:spPr bwMode="auto">
            <a:xfrm>
              <a:off x="5173" y="3168"/>
              <a:ext cx="2" cy="8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0" name="Line 110"/>
            <p:cNvSpPr>
              <a:spLocks noChangeShapeType="1"/>
            </p:cNvSpPr>
            <p:nvPr/>
          </p:nvSpPr>
          <p:spPr bwMode="auto">
            <a:xfrm>
              <a:off x="5472" y="3168"/>
              <a:ext cx="2" cy="8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16"/>
          <p:cNvGrpSpPr>
            <a:grpSpLocks/>
          </p:cNvGrpSpPr>
          <p:nvPr/>
        </p:nvGrpSpPr>
        <p:grpSpPr bwMode="auto">
          <a:xfrm>
            <a:off x="4038600" y="2381250"/>
            <a:ext cx="4962525" cy="4400550"/>
            <a:chOff x="2544" y="1500"/>
            <a:chExt cx="3126" cy="2772"/>
          </a:xfrm>
        </p:grpSpPr>
        <p:sp>
          <p:nvSpPr>
            <p:cNvPr id="96275" name="Text Box 61"/>
            <p:cNvSpPr txBox="1">
              <a:spLocks noChangeArrowheads="1"/>
            </p:cNvSpPr>
            <p:nvPr/>
          </p:nvSpPr>
          <p:spPr bwMode="auto">
            <a:xfrm>
              <a:off x="3952" y="1500"/>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p>
          </p:txBody>
        </p:sp>
        <p:sp>
          <p:nvSpPr>
            <p:cNvPr id="96276" name="Text Box 111"/>
            <p:cNvSpPr txBox="1">
              <a:spLocks noChangeArrowheads="1"/>
            </p:cNvSpPr>
            <p:nvPr/>
          </p:nvSpPr>
          <p:spPr bwMode="auto">
            <a:xfrm>
              <a:off x="4722" y="3906"/>
              <a:ext cx="9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   d   a </a:t>
              </a:r>
            </a:p>
          </p:txBody>
        </p:sp>
        <p:grpSp>
          <p:nvGrpSpPr>
            <p:cNvPr id="96277" name="Group 112"/>
            <p:cNvGrpSpPr>
              <a:grpSpLocks/>
            </p:cNvGrpSpPr>
            <p:nvPr/>
          </p:nvGrpSpPr>
          <p:grpSpPr bwMode="auto">
            <a:xfrm>
              <a:off x="2544" y="3906"/>
              <a:ext cx="2186" cy="366"/>
              <a:chOff x="2544" y="3906"/>
              <a:chExt cx="2186" cy="366"/>
            </a:xfrm>
          </p:grpSpPr>
          <p:sp>
            <p:nvSpPr>
              <p:cNvPr id="96278" name="Text Box 113"/>
              <p:cNvSpPr txBox="1">
                <a:spLocks noChangeArrowheads="1"/>
              </p:cNvSpPr>
              <p:nvPr/>
            </p:nvSpPr>
            <p:spPr bwMode="auto">
              <a:xfrm>
                <a:off x="2544" y="3907"/>
                <a:ext cx="11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b   a   e   a</a:t>
                </a:r>
              </a:p>
            </p:txBody>
          </p:sp>
          <p:sp>
            <p:nvSpPr>
              <p:cNvPr id="96279" name="Text Box 114"/>
              <p:cNvSpPr txBox="1">
                <a:spLocks noChangeArrowheads="1"/>
              </p:cNvSpPr>
              <p:nvPr/>
            </p:nvSpPr>
            <p:spPr bwMode="auto">
              <a:xfrm>
                <a:off x="3782" y="3906"/>
                <a:ext cx="9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   d   b </a:t>
                </a:r>
              </a:p>
            </p:txBody>
          </p:sp>
        </p:grpSp>
      </p:grpSp>
      <p:grpSp>
        <p:nvGrpSpPr>
          <p:cNvPr id="7" name="Group 117"/>
          <p:cNvGrpSpPr>
            <a:grpSpLocks/>
          </p:cNvGrpSpPr>
          <p:nvPr/>
        </p:nvGrpSpPr>
        <p:grpSpPr bwMode="auto">
          <a:xfrm>
            <a:off x="5462588" y="2819400"/>
            <a:ext cx="2055812" cy="4038600"/>
            <a:chOff x="3441" y="1776"/>
            <a:chExt cx="1295" cy="2544"/>
          </a:xfrm>
        </p:grpSpPr>
        <p:grpSp>
          <p:nvGrpSpPr>
            <p:cNvPr id="96269" name="Group 62"/>
            <p:cNvGrpSpPr>
              <a:grpSpLocks/>
            </p:cNvGrpSpPr>
            <p:nvPr/>
          </p:nvGrpSpPr>
          <p:grpSpPr bwMode="auto">
            <a:xfrm>
              <a:off x="3441" y="1776"/>
              <a:ext cx="1295" cy="461"/>
              <a:chOff x="3441" y="1776"/>
              <a:chExt cx="1295" cy="461"/>
            </a:xfrm>
          </p:grpSpPr>
          <p:sp>
            <p:nvSpPr>
              <p:cNvPr id="96271" name="Text Box 63"/>
              <p:cNvSpPr txBox="1">
                <a:spLocks noChangeArrowheads="1"/>
              </p:cNvSpPr>
              <p:nvPr/>
            </p:nvSpPr>
            <p:spPr bwMode="auto">
              <a:xfrm>
                <a:off x="3441" y="1872"/>
                <a:ext cx="35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C </a:t>
                </a:r>
              </a:p>
            </p:txBody>
          </p:sp>
          <p:sp>
            <p:nvSpPr>
              <p:cNvPr id="96272" name="Text Box 64"/>
              <p:cNvSpPr txBox="1">
                <a:spLocks noChangeArrowheads="1"/>
              </p:cNvSpPr>
              <p:nvPr/>
            </p:nvSpPr>
            <p:spPr bwMode="auto">
              <a:xfrm>
                <a:off x="4464" y="1861"/>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A</a:t>
                </a:r>
              </a:p>
            </p:txBody>
          </p:sp>
          <p:sp>
            <p:nvSpPr>
              <p:cNvPr id="96273" name="Line 65"/>
              <p:cNvSpPr>
                <a:spLocks noChangeShapeType="1"/>
              </p:cNvSpPr>
              <p:nvPr/>
            </p:nvSpPr>
            <p:spPr bwMode="auto">
              <a:xfrm flipH="1">
                <a:off x="3696" y="1776"/>
                <a:ext cx="33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74" name="Line 66"/>
              <p:cNvSpPr>
                <a:spLocks noChangeShapeType="1"/>
              </p:cNvSpPr>
              <p:nvPr/>
            </p:nvSpPr>
            <p:spPr bwMode="auto">
              <a:xfrm>
                <a:off x="4176" y="1776"/>
                <a:ext cx="336" cy="19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270" name="Line 115"/>
            <p:cNvSpPr>
              <a:spLocks noChangeShapeType="1"/>
            </p:cNvSpPr>
            <p:nvPr/>
          </p:nvSpPr>
          <p:spPr bwMode="auto">
            <a:xfrm flipH="1" flipV="1">
              <a:off x="4683" y="3648"/>
              <a:ext cx="0" cy="672"/>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268" name="Text Box 3"/>
          <p:cNvSpPr txBox="1">
            <a:spLocks noChangeArrowheads="1"/>
          </p:cNvSpPr>
          <p:nvPr/>
        </p:nvSpPr>
        <p:spPr bwMode="auto">
          <a:xfrm>
            <a:off x="3040063" y="-26988"/>
            <a:ext cx="3335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CFG G Generates I</a:t>
            </a:r>
          </a:p>
          <a:p>
            <a:r>
              <a:rPr lang="en-US" altLang="en-US" sz="2000">
                <a:solidFill>
                  <a:schemeClr val="tx2"/>
                </a:solidFill>
              </a:rPr>
              <a:t>(Parsing)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870855">
                                            <p:txEl>
                                              <p:pRg st="0" end="0"/>
                                            </p:txEl>
                                          </p:spTgt>
                                        </p:tgtEl>
                                        <p:attrNameLst>
                                          <p:attrName>style.visibility</p:attrName>
                                        </p:attrNameLst>
                                      </p:cBhvr>
                                      <p:to>
                                        <p:strVal val="visible"/>
                                      </p:to>
                                    </p:set>
                                    <p:anim calcmode="lin" valueType="num">
                                      <p:cBhvr additive="base">
                                        <p:cTn id="7" dur="500" fill="hold"/>
                                        <p:tgtEl>
                                          <p:spTgt spid="18708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08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70855">
                                            <p:txEl>
                                              <p:pRg st="1" end="1"/>
                                            </p:txEl>
                                          </p:spTgt>
                                        </p:tgtEl>
                                        <p:attrNameLst>
                                          <p:attrName>style.visibility</p:attrName>
                                        </p:attrNameLst>
                                      </p:cBhvr>
                                      <p:to>
                                        <p:strVal val="visible"/>
                                      </p:to>
                                    </p:set>
                                    <p:anim calcmode="lin" valueType="num">
                                      <p:cBhvr additive="base">
                                        <p:cTn id="13" dur="500" fill="hold"/>
                                        <p:tgtEl>
                                          <p:spTgt spid="18708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7085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70855">
                                            <p:txEl>
                                              <p:pRg st="2" end="2"/>
                                            </p:txEl>
                                          </p:spTgt>
                                        </p:tgtEl>
                                        <p:attrNameLst>
                                          <p:attrName>style.visibility</p:attrName>
                                        </p:attrNameLst>
                                      </p:cBhvr>
                                      <p:to>
                                        <p:strVal val="visible"/>
                                      </p:to>
                                    </p:set>
                                    <p:anim calcmode="lin" valueType="num">
                                      <p:cBhvr additive="base">
                                        <p:cTn id="23" dur="500" fill="hold"/>
                                        <p:tgtEl>
                                          <p:spTgt spid="187085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7085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870855">
                                            <p:txEl>
                                              <p:pRg st="3" end="3"/>
                                            </p:txEl>
                                          </p:spTgt>
                                        </p:tgtEl>
                                        <p:attrNameLst>
                                          <p:attrName>style.visibility</p:attrName>
                                        </p:attrNameLst>
                                      </p:cBhvr>
                                      <p:to>
                                        <p:strVal val="visible"/>
                                      </p:to>
                                    </p:set>
                                    <p:anim calcmode="lin" valueType="num">
                                      <p:cBhvr additive="base">
                                        <p:cTn id="33" dur="500" fill="hold"/>
                                        <p:tgtEl>
                                          <p:spTgt spid="187085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7085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70855">
                                            <p:txEl>
                                              <p:pRg st="4" end="4"/>
                                            </p:txEl>
                                          </p:spTgt>
                                        </p:tgtEl>
                                        <p:attrNameLst>
                                          <p:attrName>style.visibility</p:attrName>
                                        </p:attrNameLst>
                                      </p:cBhvr>
                                      <p:to>
                                        <p:strVal val="visible"/>
                                      </p:to>
                                    </p:set>
                                    <p:anim calcmode="lin" valueType="num">
                                      <p:cBhvr additive="base">
                                        <p:cTn id="43" dur="500" fill="hold"/>
                                        <p:tgtEl>
                                          <p:spTgt spid="187085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70855">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57200" y="3733800"/>
            <a:ext cx="6783388" cy="2087563"/>
            <a:chOff x="288" y="2352"/>
            <a:chExt cx="4273" cy="1315"/>
          </a:xfrm>
        </p:grpSpPr>
        <p:sp>
          <p:nvSpPr>
            <p:cNvPr id="97290" name="Rectangle 8"/>
            <p:cNvSpPr>
              <a:spLocks noChangeArrowheads="1"/>
            </p:cNvSpPr>
            <p:nvPr/>
          </p:nvSpPr>
          <p:spPr bwMode="auto">
            <a:xfrm>
              <a:off x="405" y="2688"/>
              <a:ext cx="415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t>T’</a:t>
              </a:r>
              <a:r>
                <a:rPr lang="en-US" altLang="en-US"/>
                <a:t> </a:t>
              </a:r>
              <a:r>
                <a:rPr lang="en-US" altLang="en-US">
                  <a:sym typeface="Symbol" pitchFamily="18" charset="2"/>
                </a:rPr>
                <a:t> </a:t>
              </a:r>
              <a:r>
                <a:rPr lang="en-US" altLang="en-US" i="1">
                  <a:sym typeface="Symbol" pitchFamily="18" charset="2"/>
                </a:rPr>
                <a:t>a</a:t>
              </a:r>
              <a:r>
                <a:rPr lang="en-US" altLang="en-US" i="1" baseline="-25000">
                  <a:sym typeface="Symbol" pitchFamily="18" charset="2"/>
                </a:rPr>
                <a:t>i</a:t>
              </a:r>
              <a:r>
                <a:rPr lang="en-US" altLang="en-US" i="1">
                  <a:sym typeface="Symbol" pitchFamily="18" charset="2"/>
                </a:rPr>
                <a:t>a</a:t>
              </a:r>
              <a:r>
                <a:rPr lang="en-US" altLang="en-US" i="1" baseline="-25000">
                  <a:sym typeface="Symbol" pitchFamily="18" charset="2"/>
                </a:rPr>
                <a:t>i</a:t>
              </a:r>
              <a:r>
                <a:rPr lang="en-US" altLang="en-US" baseline="-25000">
                  <a:sym typeface="Symbol" pitchFamily="18" charset="2"/>
                </a:rPr>
                <a:t>+1</a:t>
              </a:r>
              <a:r>
                <a:rPr lang="en-US" altLang="en-US">
                  <a:sym typeface="Symbol" pitchFamily="18" charset="2"/>
                </a:rPr>
                <a:t> ..... </a:t>
              </a:r>
              <a:r>
                <a:rPr lang="en-US" altLang="en-US" i="1">
                  <a:sym typeface="Symbol" pitchFamily="18" charset="2"/>
                </a:rPr>
                <a:t>a</a:t>
              </a:r>
              <a:r>
                <a:rPr lang="en-US" altLang="en-US" i="1" baseline="-25000">
                  <a:sym typeface="Symbol" pitchFamily="18" charset="2"/>
                </a:rPr>
                <a:t>j</a:t>
              </a:r>
              <a:r>
                <a:rPr lang="en-US" altLang="en-US">
                  <a:sym typeface="Symbol" pitchFamily="18" charset="2"/>
                </a:rPr>
                <a:t>    non-terminals </a:t>
              </a:r>
              <a:r>
                <a:rPr lang="en-US" altLang="en-US" i="1">
                  <a:sym typeface="Symbol" pitchFamily="18" charset="2"/>
                </a:rPr>
                <a:t>T’</a:t>
              </a:r>
              <a:r>
                <a:rPr lang="en-US" altLang="en-US">
                  <a:sym typeface="Symbol" pitchFamily="18" charset="2"/>
                </a:rPr>
                <a:t>  </a:t>
              </a:r>
            </a:p>
            <a:p>
              <a:pPr algn="l"/>
              <a:r>
                <a:rPr lang="en-US" altLang="en-US">
                  <a:sym typeface="Symbol" pitchFamily="18" charset="2"/>
                </a:rPr>
                <a:t/>
              </a:r>
              <a:br>
                <a:rPr lang="en-US" altLang="en-US">
                  <a:sym typeface="Symbol" pitchFamily="18" charset="2"/>
                </a:rPr>
              </a:br>
              <a:r>
                <a:rPr lang="en-US" altLang="en-US">
                  <a:sym typeface="Symbol" pitchFamily="18" charset="2"/>
                </a:rPr>
                <a:t>                                 &amp;  </a:t>
              </a:r>
              <a:r>
                <a:rPr lang="en-US" altLang="en-US" i="1">
                  <a:sym typeface="Symbol" pitchFamily="18" charset="2"/>
                </a:rPr>
                <a:t>i</a:t>
              </a:r>
              <a:r>
                <a:rPr lang="en-US" altLang="en-US">
                  <a:sym typeface="Symbol" pitchFamily="18" charset="2"/>
                </a:rPr>
                <a:t>,</a:t>
              </a:r>
              <a:r>
                <a:rPr lang="en-US" altLang="en-US" i="1">
                  <a:sym typeface="Symbol" pitchFamily="18" charset="2"/>
                </a:rPr>
                <a:t>j</a:t>
              </a:r>
              <a:r>
                <a:rPr lang="en-US" altLang="en-US">
                  <a:sym typeface="Symbol" pitchFamily="18" charset="2"/>
                </a:rPr>
                <a:t>  [1,</a:t>
              </a:r>
              <a:r>
                <a:rPr lang="en-US" altLang="en-US" i="1">
                  <a:sym typeface="Symbol" pitchFamily="18" charset="2"/>
                </a:rPr>
                <a:t>n</a:t>
              </a:r>
              <a:r>
                <a:rPr lang="en-US" altLang="en-US">
                  <a:sym typeface="Symbol" pitchFamily="18" charset="2"/>
                </a:rPr>
                <a:t>]</a:t>
              </a:r>
              <a:r>
                <a:rPr lang="en-US" altLang="en-US"/>
                <a:t>  </a:t>
              </a:r>
            </a:p>
          </p:txBody>
        </p:sp>
        <p:sp>
          <p:nvSpPr>
            <p:cNvPr id="97291" name="Rectangle 9"/>
            <p:cNvSpPr>
              <a:spLocks noChangeArrowheads="1"/>
            </p:cNvSpPr>
            <p:nvPr/>
          </p:nvSpPr>
          <p:spPr bwMode="auto">
            <a:xfrm>
              <a:off x="288" y="2352"/>
              <a:ext cx="26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1"/>
                  </a:solidFill>
                </a:rPr>
                <a:t>sub-Instances</a:t>
              </a:r>
              <a:r>
                <a:rPr lang="en-US" altLang="en-US"/>
                <a:t>:</a:t>
              </a:r>
            </a:p>
          </p:txBody>
        </p:sp>
      </p:grpSp>
      <p:sp>
        <p:nvSpPr>
          <p:cNvPr id="1879043" name="Text Box 3"/>
          <p:cNvSpPr txBox="1">
            <a:spLocks noChangeArrowheads="1"/>
          </p:cNvSpPr>
          <p:nvPr/>
        </p:nvSpPr>
        <p:spPr bwMode="auto">
          <a:xfrm>
            <a:off x="685800" y="1768475"/>
            <a:ext cx="85629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t>Running time  </a:t>
            </a:r>
          </a:p>
          <a:p>
            <a:pPr algn="l"/>
            <a:r>
              <a:rPr lang="en-US" altLang="en-US"/>
              <a:t>  =  </a:t>
            </a:r>
            <a:r>
              <a:rPr lang="en-US" altLang="en-US">
                <a:sym typeface="Symbol" pitchFamily="18" charset="2"/>
              </a:rPr>
              <a:t></a:t>
            </a:r>
            <a:r>
              <a:rPr lang="en-US" altLang="en-US"/>
              <a:t>(  # of sub-instances          </a:t>
            </a:r>
            <a:r>
              <a:rPr lang="en-US" altLang="en-US">
                <a:cs typeface="Arial" charset="0"/>
              </a:rPr>
              <a:t>×</a:t>
            </a:r>
            <a:r>
              <a:rPr lang="en-US" altLang="en-US"/>
              <a:t>   # bird answers )</a:t>
            </a:r>
          </a:p>
          <a:p>
            <a:pPr algn="l"/>
            <a:r>
              <a:rPr lang="en-US" altLang="en-US"/>
              <a:t>  =  </a:t>
            </a:r>
            <a:r>
              <a:rPr lang="en-US" altLang="en-US">
                <a:sym typeface="Symbol" pitchFamily="18" charset="2"/>
              </a:rPr>
              <a:t>(</a:t>
            </a:r>
            <a:r>
              <a:rPr lang="en-US" altLang="en-US">
                <a:cs typeface="Arial" charset="0"/>
              </a:rPr>
              <a:t> </a:t>
            </a:r>
            <a:r>
              <a:rPr lang="en-US" altLang="en-US"/>
              <a:t># of non-terminals × </a:t>
            </a:r>
            <a:r>
              <a:rPr lang="en-US" altLang="en-US" i="1"/>
              <a:t>n</a:t>
            </a:r>
            <a:r>
              <a:rPr lang="en-US" altLang="en-US" baseline="30000"/>
              <a:t>2  </a:t>
            </a:r>
            <a:r>
              <a:rPr lang="en-US" altLang="en-US"/>
              <a:t> </a:t>
            </a:r>
          </a:p>
        </p:txBody>
      </p:sp>
      <p:grpSp>
        <p:nvGrpSpPr>
          <p:cNvPr id="3" name="Group 4"/>
          <p:cNvGrpSpPr>
            <a:grpSpLocks/>
          </p:cNvGrpSpPr>
          <p:nvPr/>
        </p:nvGrpSpPr>
        <p:grpSpPr bwMode="auto">
          <a:xfrm>
            <a:off x="2209800" y="4724400"/>
            <a:ext cx="4911725" cy="762000"/>
            <a:chOff x="288" y="1872"/>
            <a:chExt cx="3094" cy="480"/>
          </a:xfrm>
        </p:grpSpPr>
        <p:sp>
          <p:nvSpPr>
            <p:cNvPr id="97288" name="Rectangle 5"/>
            <p:cNvSpPr>
              <a:spLocks noChangeArrowheads="1"/>
            </p:cNvSpPr>
            <p:nvPr/>
          </p:nvSpPr>
          <p:spPr bwMode="auto">
            <a:xfrm>
              <a:off x="720" y="1920"/>
              <a:ext cx="26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t>gives: First rule and split</a:t>
              </a:r>
            </a:p>
          </p:txBody>
        </p:sp>
        <p:pic>
          <p:nvPicPr>
            <p:cNvPr id="97289" name="Picture 6" descr="an0238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872"/>
              <a:ext cx="44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79050" name="Rectangle 10"/>
          <p:cNvSpPr>
            <a:spLocks noChangeArrowheads="1"/>
          </p:cNvSpPr>
          <p:nvPr/>
        </p:nvSpPr>
        <p:spPr bwMode="auto">
          <a:xfrm>
            <a:off x="5832475" y="2743200"/>
            <a:ext cx="3311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cs typeface="Arial" charset="0"/>
              </a:rPr>
              <a:t>×</a:t>
            </a:r>
            <a:r>
              <a:rPr lang="en-US" altLang="en-US"/>
              <a:t>    # of rules · </a:t>
            </a:r>
            <a:r>
              <a:rPr lang="en-US" altLang="en-US" i="1"/>
              <a:t>n</a:t>
            </a:r>
            <a:r>
              <a:rPr lang="en-US" altLang="en-US"/>
              <a:t>   )</a:t>
            </a:r>
          </a:p>
        </p:txBody>
      </p:sp>
      <p:sp>
        <p:nvSpPr>
          <p:cNvPr id="1879051" name="Text Box 11"/>
          <p:cNvSpPr txBox="1">
            <a:spLocks noChangeArrowheads="1"/>
          </p:cNvSpPr>
          <p:nvPr/>
        </p:nvSpPr>
        <p:spPr bwMode="auto">
          <a:xfrm>
            <a:off x="4556125" y="6038850"/>
            <a:ext cx="1065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hlink"/>
                </a:solidFill>
              </a:rPr>
              <a:t>Done</a:t>
            </a:r>
          </a:p>
        </p:txBody>
      </p:sp>
      <p:sp>
        <p:nvSpPr>
          <p:cNvPr id="97287" name="Text Box 3"/>
          <p:cNvSpPr txBox="1">
            <a:spLocks noChangeArrowheads="1"/>
          </p:cNvSpPr>
          <p:nvPr/>
        </p:nvSpPr>
        <p:spPr bwMode="auto">
          <a:xfrm>
            <a:off x="3040063" y="-26988"/>
            <a:ext cx="3335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solidFill>
                  <a:schemeClr val="tx2"/>
                </a:solidFill>
              </a:rPr>
              <a:t>CFG G Generates I</a:t>
            </a:r>
          </a:p>
          <a:p>
            <a:r>
              <a:rPr lang="en-US" altLang="en-US" sz="2000">
                <a:solidFill>
                  <a:schemeClr val="tx2"/>
                </a:solidFill>
              </a:rPr>
              <a:t>(Parsing)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879043">
                                            <p:txEl>
                                              <p:pRg st="0" end="0"/>
                                            </p:txEl>
                                          </p:spTgt>
                                        </p:tgtEl>
                                        <p:attrNameLst>
                                          <p:attrName>style.visibility</p:attrName>
                                        </p:attrNameLst>
                                      </p:cBhvr>
                                      <p:to>
                                        <p:strVal val="visible"/>
                                      </p:to>
                                    </p:set>
                                    <p:anim calcmode="lin" valueType="num">
                                      <p:cBhvr additive="base">
                                        <p:cTn id="7" dur="500" fill="hold"/>
                                        <p:tgtEl>
                                          <p:spTgt spid="1879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9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79043">
                                            <p:txEl>
                                              <p:charRg st="15" end="72"/>
                                            </p:txEl>
                                          </p:spTgt>
                                        </p:tgtEl>
                                        <p:attrNameLst>
                                          <p:attrName>style.visibility</p:attrName>
                                        </p:attrNameLst>
                                      </p:cBhvr>
                                      <p:to>
                                        <p:strVal val="visible"/>
                                      </p:to>
                                    </p:set>
                                    <p:anim calcmode="lin" valueType="num">
                                      <p:cBhvr additive="base">
                                        <p:cTn id="13" dur="500" fill="hold"/>
                                        <p:tgtEl>
                                          <p:spTgt spid="1879043">
                                            <p:txEl>
                                              <p:charRg st="15" end="7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79043">
                                            <p:txEl>
                                              <p:charRg st="15" end="7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79043">
                                            <p:txEl>
                                              <p:charRg st="72" end="107"/>
                                            </p:txEl>
                                          </p:spTgt>
                                        </p:tgtEl>
                                        <p:attrNameLst>
                                          <p:attrName>style.visibility</p:attrName>
                                        </p:attrNameLst>
                                      </p:cBhvr>
                                      <p:to>
                                        <p:strVal val="visible"/>
                                      </p:to>
                                    </p:set>
                                    <p:anim calcmode="lin" valueType="num">
                                      <p:cBhvr additive="base">
                                        <p:cTn id="25" dur="500" fill="hold"/>
                                        <p:tgtEl>
                                          <p:spTgt spid="1879043">
                                            <p:txEl>
                                              <p:charRg st="72" end="10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79043">
                                            <p:txEl>
                                              <p:charRg st="72" end="107"/>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879050"/>
                                        </p:tgtEl>
                                        <p:attrNameLst>
                                          <p:attrName>style.visibility</p:attrName>
                                        </p:attrNameLst>
                                      </p:cBhvr>
                                      <p:to>
                                        <p:strVal val="visible"/>
                                      </p:to>
                                    </p:set>
                                    <p:anim calcmode="lin" valueType="num">
                                      <p:cBhvr additive="base">
                                        <p:cTn id="39" dur="500" fill="hold"/>
                                        <p:tgtEl>
                                          <p:spTgt spid="1879050"/>
                                        </p:tgtEl>
                                        <p:attrNameLst>
                                          <p:attrName>ppt_x</p:attrName>
                                        </p:attrNameLst>
                                      </p:cBhvr>
                                      <p:tavLst>
                                        <p:tav tm="0">
                                          <p:val>
                                            <p:strVal val="1+#ppt_w/2"/>
                                          </p:val>
                                        </p:tav>
                                        <p:tav tm="100000">
                                          <p:val>
                                            <p:strVal val="#ppt_x"/>
                                          </p:val>
                                        </p:tav>
                                      </p:tavLst>
                                    </p:anim>
                                    <p:anim calcmode="lin" valueType="num">
                                      <p:cBhvr additive="base">
                                        <p:cTn id="40" dur="500" fill="hold"/>
                                        <p:tgtEl>
                                          <p:spTgt spid="1879050"/>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879051">
                                            <p:txEl>
                                              <p:pRg st="0" end="0"/>
                                            </p:txEl>
                                          </p:spTgt>
                                        </p:tgtEl>
                                        <p:attrNameLst>
                                          <p:attrName>style.visibility</p:attrName>
                                        </p:attrNameLst>
                                      </p:cBhvr>
                                      <p:to>
                                        <p:strVal val="visible"/>
                                      </p:to>
                                    </p:set>
                                    <p:anim calcmode="lin" valueType="num">
                                      <p:cBhvr additive="base">
                                        <p:cTn id="45" dur="500" fill="hold"/>
                                        <p:tgtEl>
                                          <p:spTgt spid="187905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79051">
                                            <p:txEl>
                                              <p:pRg st="0" end="0"/>
                                            </p:txEl>
                                          </p:spTgt>
                                        </p:tgtEl>
                                        <p:attrNameLst>
                                          <p:attrName>ppt_y</p:attrName>
                                        </p:attrNameLst>
                                      </p:cBhvr>
                                      <p:tavLst>
                                        <p:tav tm="0">
                                          <p:val>
                                            <p:strVal val="1+#ppt_h/2"/>
                                          </p:val>
                                        </p:tav>
                                        <p:tav tm="100000">
                                          <p:val>
                                            <p:strVal val="#ppt_y"/>
                                          </p:val>
                                        </p:tav>
                                      </p:tavLst>
                                    </p:anim>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905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6"/>
          <p:cNvSpPr txBox="1">
            <a:spLocks noChangeArrowheads="1"/>
          </p:cNvSpPr>
          <p:nvPr/>
        </p:nvSpPr>
        <p:spPr bwMode="auto">
          <a:xfrm>
            <a:off x="144463" y="673100"/>
            <a:ext cx="867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Halting Problem = {&lt;M,I&gt; | M halts on I} is undecidable</a:t>
            </a:r>
          </a:p>
        </p:txBody>
      </p:sp>
      <p:sp>
        <p:nvSpPr>
          <p:cNvPr id="98307" name="Text Box 6"/>
          <p:cNvSpPr txBox="1">
            <a:spLocks noChangeArrowheads="1"/>
          </p:cNvSpPr>
          <p:nvPr/>
        </p:nvSpPr>
        <p:spPr bwMode="auto">
          <a:xfrm>
            <a:off x="481013" y="1844675"/>
            <a:ext cx="8986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a:t>{&lt;G,I&gt; | CFG generates I}</a:t>
            </a:r>
          </a:p>
          <a:p>
            <a:pPr algn="l">
              <a:buFont typeface="Arial" charset="0"/>
              <a:buChar char="•"/>
            </a:pPr>
            <a:r>
              <a:rPr lang="en-US" altLang="en-US" sz="2400"/>
              <a:t>{&lt;G&gt; | CFG G generates every string}</a:t>
            </a:r>
          </a:p>
          <a:p>
            <a:pPr algn="l">
              <a:buFont typeface="Arial" charset="0"/>
              <a:buChar char="•"/>
            </a:pPr>
            <a:r>
              <a:rPr lang="en-US" altLang="en-US" sz="2400"/>
              <a:t>{&lt;G&gt; | CFG G generates no string}</a:t>
            </a:r>
          </a:p>
          <a:p>
            <a:pPr algn="l">
              <a:buFont typeface="Arial" charset="0"/>
              <a:buChar char="•"/>
            </a:pPr>
            <a:r>
              <a:rPr lang="en-US" altLang="en-US" sz="2400"/>
              <a:t>{&lt;G,G’&gt; | L(G) = L(G’)}</a:t>
            </a:r>
          </a:p>
        </p:txBody>
      </p:sp>
      <p:sp>
        <p:nvSpPr>
          <p:cNvPr id="98308" name="Rectangle 18"/>
          <p:cNvSpPr>
            <a:spLocks noChangeArrowheads="1"/>
          </p:cNvSpPr>
          <p:nvPr/>
        </p:nvSpPr>
        <p:spPr bwMode="auto">
          <a:xfrm>
            <a:off x="179388" y="1417638"/>
            <a:ext cx="202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Will prove: </a:t>
            </a:r>
          </a:p>
        </p:txBody>
      </p:sp>
      <p:sp>
        <p:nvSpPr>
          <p:cNvPr id="98309" name="Rectangle 20"/>
          <p:cNvSpPr>
            <a:spLocks noChangeArrowheads="1"/>
          </p:cNvSpPr>
          <p:nvPr/>
        </p:nvSpPr>
        <p:spPr bwMode="auto">
          <a:xfrm>
            <a:off x="1908175" y="5013325"/>
            <a:ext cx="480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cs typeface="Times New Roman" pitchFamily="18" charset="0"/>
              </a:rPr>
              <a:t>≥</a:t>
            </a:r>
            <a:r>
              <a:rPr lang="en-US" altLang="en-US" sz="2400" baseline="-25000"/>
              <a:t>comp</a:t>
            </a:r>
            <a:r>
              <a:rPr lang="en-US" altLang="en-US" sz="2400"/>
              <a:t> {&lt;M,I&gt; | M halts on I}</a:t>
            </a:r>
          </a:p>
        </p:txBody>
      </p:sp>
      <p:sp>
        <p:nvSpPr>
          <p:cNvPr id="98310" name="Text Box 6"/>
          <p:cNvSpPr txBox="1">
            <a:spLocks noChangeArrowheads="1"/>
          </p:cNvSpPr>
          <p:nvPr/>
        </p:nvSpPr>
        <p:spPr bwMode="auto">
          <a:xfrm>
            <a:off x="1239838" y="5661025"/>
            <a:ext cx="683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Hence, all are undecidable!</a:t>
            </a:r>
          </a:p>
        </p:txBody>
      </p:sp>
      <p:sp>
        <p:nvSpPr>
          <p:cNvPr id="98311" name="TextBox 7"/>
          <p:cNvSpPr txBox="1">
            <a:spLocks noChangeArrowheads="1"/>
          </p:cNvSpPr>
          <p:nvPr/>
        </p:nvSpPr>
        <p:spPr bwMode="auto">
          <a:xfrm>
            <a:off x="8243888" y="2060575"/>
            <a:ext cx="3603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4400">
                <a:solidFill>
                  <a:srgbClr val="FF0000"/>
                </a:solidFill>
              </a:rPr>
              <a:t>?</a:t>
            </a:r>
          </a:p>
        </p:txBody>
      </p:sp>
      <p:sp>
        <p:nvSpPr>
          <p:cNvPr id="9" name="TextBox 8"/>
          <p:cNvSpPr txBox="1">
            <a:spLocks noChangeArrowheads="1"/>
          </p:cNvSpPr>
          <p:nvPr/>
        </p:nvSpPr>
        <p:spPr bwMode="auto">
          <a:xfrm>
            <a:off x="6084888" y="1841500"/>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O(n</a:t>
            </a:r>
            <a:r>
              <a:rPr lang="en-CA" altLang="en-US" sz="2400" baseline="30000"/>
              <a:t>3</a:t>
            </a:r>
            <a:r>
              <a:rPr lang="en-CA" altLang="en-US" sz="2400"/>
              <a:t>) time</a:t>
            </a:r>
          </a:p>
        </p:txBody>
      </p:sp>
      <p:sp>
        <p:nvSpPr>
          <p:cNvPr id="10" name="TextBox 9"/>
          <p:cNvSpPr txBox="1">
            <a:spLocks noChangeArrowheads="1"/>
          </p:cNvSpPr>
          <p:nvPr/>
        </p:nvSpPr>
        <p:spPr bwMode="auto">
          <a:xfrm>
            <a:off x="6075363" y="2247900"/>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sz="2400"/>
              <a:t>Undecidable</a:t>
            </a:r>
          </a:p>
        </p:txBody>
      </p:sp>
      <p:sp>
        <p:nvSpPr>
          <p:cNvPr id="1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216775" y="2513013"/>
            <a:ext cx="1800225" cy="2882900"/>
            <a:chOff x="4194" y="1993"/>
            <a:chExt cx="1422" cy="2207"/>
          </a:xfrm>
        </p:grpSpPr>
        <p:pic>
          <p:nvPicPr>
            <p:cNvPr id="99351"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99352"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376838"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3" name="Group 32"/>
          <p:cNvGrpSpPr>
            <a:grpSpLocks/>
          </p:cNvGrpSpPr>
          <p:nvPr/>
        </p:nvGrpSpPr>
        <p:grpSpPr bwMode="auto">
          <a:xfrm>
            <a:off x="1905000" y="2513013"/>
            <a:ext cx="1800225" cy="2903537"/>
            <a:chOff x="4194" y="1993"/>
            <a:chExt cx="1422" cy="2198"/>
          </a:xfrm>
        </p:grpSpPr>
        <p:pic>
          <p:nvPicPr>
            <p:cNvPr id="99349"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99350"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376871"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4"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50190" name="Rectangle 14"/>
          <p:cNvSpPr>
            <a:spLocks noChangeArrowheads="1"/>
          </p:cNvSpPr>
          <p:nvPr/>
        </p:nvSpPr>
        <p:spPr bwMode="auto">
          <a:xfrm>
            <a:off x="5768975" y="5589588"/>
            <a:ext cx="369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{&lt;G&gt; | CFG G generates </a:t>
            </a:r>
            <a:br>
              <a:rPr lang="en-US" altLang="en-US" sz="2400"/>
            </a:br>
            <a:r>
              <a:rPr lang="en-US" altLang="en-US" sz="2400"/>
              <a:t>            every string}</a:t>
            </a:r>
          </a:p>
        </p:txBody>
      </p:sp>
      <p:sp>
        <p:nvSpPr>
          <p:cNvPr id="5"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50192" name="Rectangle 16"/>
          <p:cNvSpPr>
            <a:spLocks noChangeArrowheads="1"/>
          </p:cNvSpPr>
          <p:nvPr/>
        </p:nvSpPr>
        <p:spPr bwMode="auto">
          <a:xfrm>
            <a:off x="4067175" y="506413"/>
            <a:ext cx="5414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{&lt;G&gt; | CFG G generates every string}</a:t>
            </a:r>
          </a:p>
        </p:txBody>
      </p:sp>
      <p:grpSp>
        <p:nvGrpSpPr>
          <p:cNvPr id="6" name="Group 17"/>
          <p:cNvGrpSpPr>
            <a:grpSpLocks/>
          </p:cNvGrpSpPr>
          <p:nvPr/>
        </p:nvGrpSpPr>
        <p:grpSpPr bwMode="auto">
          <a:xfrm>
            <a:off x="1258888" y="1470025"/>
            <a:ext cx="3297237" cy="1385888"/>
            <a:chOff x="793" y="926"/>
            <a:chExt cx="2077" cy="873"/>
          </a:xfrm>
        </p:grpSpPr>
        <p:sp>
          <p:nvSpPr>
            <p:cNvPr id="99347"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99348" name="Rectangle 19"/>
            <p:cNvSpPr>
              <a:spLocks noChangeArrowheads="1"/>
            </p:cNvSpPr>
            <p:nvPr/>
          </p:nvSpPr>
          <p:spPr bwMode="auto">
            <a:xfrm>
              <a:off x="793" y="926"/>
              <a:ext cx="207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i="1">
                  <a:solidFill>
                    <a:srgbClr val="FF0000"/>
                  </a:solidFill>
                </a:rPr>
                <a:t>No</a:t>
              </a:r>
              <a:r>
                <a:rPr lang="en-US" altLang="en-US" sz="2400"/>
                <a:t>, M(I) does not halt</a:t>
              </a:r>
            </a:p>
          </p:txBody>
        </p:sp>
      </p:grpSp>
      <p:grpSp>
        <p:nvGrpSpPr>
          <p:cNvPr id="7" name="Group 24"/>
          <p:cNvGrpSpPr>
            <a:grpSpLocks/>
          </p:cNvGrpSpPr>
          <p:nvPr/>
        </p:nvGrpSpPr>
        <p:grpSpPr bwMode="auto">
          <a:xfrm>
            <a:off x="3522663" y="2606675"/>
            <a:ext cx="3644900" cy="1612900"/>
            <a:chOff x="3522284" y="3111351"/>
            <a:chExt cx="3645506" cy="1613793"/>
          </a:xfrm>
        </p:grpSpPr>
        <p:sp>
          <p:nvSpPr>
            <p:cNvPr id="99344" name="Text Box 35"/>
            <p:cNvSpPr txBox="1">
              <a:spLocks noChangeArrowheads="1"/>
            </p:cNvSpPr>
            <p:nvPr/>
          </p:nvSpPr>
          <p:spPr bwMode="auto">
            <a:xfrm>
              <a:off x="4704858" y="3111351"/>
              <a:ext cx="1123347" cy="46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&lt;G&gt;</a:t>
              </a:r>
            </a:p>
          </p:txBody>
        </p:sp>
        <p:sp>
          <p:nvSpPr>
            <p:cNvPr id="99345" name="Line 36"/>
            <p:cNvSpPr>
              <a:spLocks noChangeShapeType="1"/>
            </p:cNvSpPr>
            <p:nvPr/>
          </p:nvSpPr>
          <p:spPr bwMode="auto">
            <a:xfrm>
              <a:off x="3968750" y="4725144"/>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99346" name="Text Box 35"/>
            <p:cNvSpPr txBox="1">
              <a:spLocks noChangeArrowheads="1"/>
            </p:cNvSpPr>
            <p:nvPr/>
          </p:nvSpPr>
          <p:spPr bwMode="auto">
            <a:xfrm>
              <a:off x="3522284" y="3452807"/>
              <a:ext cx="3645506" cy="120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Grammar G rules mimic </a:t>
              </a:r>
              <a:br>
                <a:rPr lang="en-US" altLang="en-US" sz="2400"/>
              </a:br>
              <a:r>
                <a:rPr lang="en-US" altLang="en-US" sz="2400"/>
                <a:t>the rules of the TM M </a:t>
              </a:r>
              <a:br>
                <a:rPr lang="en-US" altLang="en-US" sz="2400"/>
              </a:br>
              <a:r>
                <a:rPr lang="en-US" altLang="en-US" sz="2400"/>
                <a:t>on input I</a:t>
              </a:r>
            </a:p>
          </p:txBody>
        </p:sp>
      </p:grpSp>
      <p:grpSp>
        <p:nvGrpSpPr>
          <p:cNvPr id="8" name="Group 23"/>
          <p:cNvGrpSpPr>
            <a:grpSpLocks/>
          </p:cNvGrpSpPr>
          <p:nvPr/>
        </p:nvGrpSpPr>
        <p:grpSpPr bwMode="auto">
          <a:xfrm>
            <a:off x="3683000" y="4349750"/>
            <a:ext cx="3273425" cy="830263"/>
            <a:chOff x="3683000" y="4855319"/>
            <a:chExt cx="3273834" cy="830995"/>
          </a:xfrm>
        </p:grpSpPr>
        <p:sp>
          <p:nvSpPr>
            <p:cNvPr id="99342" name="Line 41"/>
            <p:cNvSpPr>
              <a:spLocks noChangeShapeType="1"/>
            </p:cNvSpPr>
            <p:nvPr/>
          </p:nvSpPr>
          <p:spPr bwMode="auto">
            <a:xfrm flipH="1">
              <a:off x="3683000" y="5374431"/>
              <a:ext cx="3257815"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99343" name="Rectangle 23"/>
            <p:cNvSpPr>
              <a:spLocks noChangeArrowheads="1"/>
            </p:cNvSpPr>
            <p:nvPr/>
          </p:nvSpPr>
          <p:spPr bwMode="auto">
            <a:xfrm>
              <a:off x="3707904" y="4855319"/>
              <a:ext cx="3248930"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rgbClr val="FF0000"/>
                  </a:solidFill>
                </a:rPr>
                <a:t>Yes</a:t>
              </a:r>
              <a:r>
                <a:rPr lang="en-US" altLang="en-US" sz="2400"/>
                <a:t>, there is a parsing</a:t>
              </a:r>
              <a:br>
                <a:rPr lang="en-US" altLang="en-US" sz="2400"/>
              </a:br>
              <a:r>
                <a:rPr lang="en-US" altLang="en-US" sz="2400"/>
                <a:t>      of everything</a:t>
              </a:r>
            </a:p>
          </p:txBody>
        </p:sp>
      </p:grpSp>
      <p:sp>
        <p:nvSpPr>
          <p:cNvPr id="26"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192"/>
                                        </p:tgtEl>
                                        <p:attrNameLst>
                                          <p:attrName>style.visibility</p:attrName>
                                        </p:attrNameLst>
                                      </p:cBhvr>
                                      <p:to>
                                        <p:strVal val="visible"/>
                                      </p:to>
                                    </p:set>
                                    <p:anim calcmode="lin" valueType="num">
                                      <p:cBhvr additive="base">
                                        <p:cTn id="11" dur="500" fill="hold"/>
                                        <p:tgtEl>
                                          <p:spTgt spid="50192"/>
                                        </p:tgtEl>
                                        <p:attrNameLst>
                                          <p:attrName>ppt_x</p:attrName>
                                        </p:attrNameLst>
                                      </p:cBhvr>
                                      <p:tavLst>
                                        <p:tav tm="0">
                                          <p:val>
                                            <p:strVal val="1+#ppt_w/2"/>
                                          </p:val>
                                        </p:tav>
                                        <p:tav tm="100000">
                                          <p:val>
                                            <p:strVal val="#ppt_x"/>
                                          </p:val>
                                        </p:tav>
                                      </p:tavLst>
                                    </p:anim>
                                    <p:anim calcmode="lin" valueType="num">
                                      <p:cBhvr additive="base">
                                        <p:cTn id="12" dur="500" fill="hold"/>
                                        <p:tgtEl>
                                          <p:spTgt spid="5019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190"/>
                                        </p:tgtEl>
                                        <p:attrNameLst>
                                          <p:attrName>style.visibility</p:attrName>
                                        </p:attrNameLst>
                                      </p:cBhvr>
                                      <p:to>
                                        <p:strVal val="visible"/>
                                      </p:to>
                                    </p:set>
                                    <p:anim calcmode="lin" valueType="num">
                                      <p:cBhvr additive="base">
                                        <p:cTn id="21" dur="500" fill="hold"/>
                                        <p:tgtEl>
                                          <p:spTgt spid="50190"/>
                                        </p:tgtEl>
                                        <p:attrNameLst>
                                          <p:attrName>ppt_x</p:attrName>
                                        </p:attrNameLst>
                                      </p:cBhvr>
                                      <p:tavLst>
                                        <p:tav tm="0">
                                          <p:val>
                                            <p:strVal val="#ppt_x"/>
                                          </p:val>
                                        </p:tav>
                                        <p:tav tm="100000">
                                          <p:val>
                                            <p:strVal val="#ppt_x"/>
                                          </p:val>
                                        </p:tav>
                                      </p:tavLst>
                                    </p:anim>
                                    <p:anim calcmode="lin" valueType="num">
                                      <p:cBhvr additive="base">
                                        <p:cTn id="22"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76838"/>
                                        </p:tgtEl>
                                        <p:attrNameLst>
                                          <p:attrName>style.visibility</p:attrName>
                                        </p:attrNameLst>
                                      </p:cBhvr>
                                      <p:to>
                                        <p:strVal val="visible"/>
                                      </p:to>
                                    </p:set>
                                    <p:anim calcmode="lin" valueType="num">
                                      <p:cBhvr additive="base">
                                        <p:cTn id="37" dur="500" fill="hold"/>
                                        <p:tgtEl>
                                          <p:spTgt spid="376838"/>
                                        </p:tgtEl>
                                        <p:attrNameLst>
                                          <p:attrName>ppt_x</p:attrName>
                                        </p:attrNameLst>
                                      </p:cBhvr>
                                      <p:tavLst>
                                        <p:tav tm="0">
                                          <p:val>
                                            <p:strVal val="0-#ppt_w/2"/>
                                          </p:val>
                                        </p:tav>
                                        <p:tav tm="100000">
                                          <p:val>
                                            <p:strVal val="#ppt_x"/>
                                          </p:val>
                                        </p:tav>
                                      </p:tavLst>
                                    </p:anim>
                                    <p:anim calcmode="lin" valueType="num">
                                      <p:cBhvr additive="base">
                                        <p:cTn id="38" dur="500" fill="hold"/>
                                        <p:tgtEl>
                                          <p:spTgt spid="376838"/>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76871"/>
                                        </p:tgtEl>
                                        <p:attrNameLst>
                                          <p:attrName>style.visibility</p:attrName>
                                        </p:attrNameLst>
                                      </p:cBhvr>
                                      <p:to>
                                        <p:strVal val="visible"/>
                                      </p:to>
                                    </p:set>
                                    <p:anim calcmode="lin" valueType="num">
                                      <p:cBhvr additive="base">
                                        <p:cTn id="41" dur="500" fill="hold"/>
                                        <p:tgtEl>
                                          <p:spTgt spid="376871"/>
                                        </p:tgtEl>
                                        <p:attrNameLst>
                                          <p:attrName>ppt_x</p:attrName>
                                        </p:attrNameLst>
                                      </p:cBhvr>
                                      <p:tavLst>
                                        <p:tav tm="0">
                                          <p:val>
                                            <p:strVal val="0-#ppt_w/2"/>
                                          </p:val>
                                        </p:tav>
                                        <p:tav tm="100000">
                                          <p:val>
                                            <p:strVal val="#ppt_x"/>
                                          </p:val>
                                        </p:tav>
                                      </p:tavLst>
                                    </p:anim>
                                    <p:anim calcmode="lin" valueType="num">
                                      <p:cBhvr additive="base">
                                        <p:cTn id="42" dur="500" fill="hold"/>
                                        <p:tgtEl>
                                          <p:spTgt spid="376871"/>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1+#ppt_w/2"/>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utoUpdateAnimBg="0"/>
      <p:bldP spid="376871" grpId="0" animBg="1"/>
      <p:bldP spid="4" grpId="0" autoUpdateAnimBg="0"/>
      <p:bldP spid="50190" grpId="0"/>
      <p:bldP spid="5" grpId="0"/>
      <p:bldP spid="5019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5"/>
          <p:cNvGrpSpPr>
            <a:grpSpLocks/>
          </p:cNvGrpSpPr>
          <p:nvPr/>
        </p:nvGrpSpPr>
        <p:grpSpPr bwMode="auto">
          <a:xfrm>
            <a:off x="7216775" y="2513013"/>
            <a:ext cx="1800225" cy="2882900"/>
            <a:chOff x="4194" y="1993"/>
            <a:chExt cx="1422" cy="2207"/>
          </a:xfrm>
        </p:grpSpPr>
        <p:pic>
          <p:nvPicPr>
            <p:cNvPr id="100375" name="Picture 2"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00376" name="Text Box 4"/>
            <p:cNvSpPr txBox="1">
              <a:spLocks noChangeArrowheads="1"/>
            </p:cNvSpPr>
            <p:nvPr/>
          </p:nvSpPr>
          <p:spPr bwMode="auto">
            <a:xfrm>
              <a:off x="4194" y="3611"/>
              <a:ext cx="1422" cy="589"/>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GIVEN:</a:t>
              </a:r>
              <a:br>
                <a:rPr lang="en-US" altLang="en-US" sz="2000">
                  <a:solidFill>
                    <a:schemeClr val="tx2"/>
                  </a:solidFill>
                </a:rPr>
              </a:br>
              <a:r>
                <a:rPr lang="en-US" altLang="en-US" sz="2400"/>
                <a:t>Oracle for</a:t>
              </a:r>
            </a:p>
          </p:txBody>
        </p:sp>
      </p:grpSp>
      <p:sp>
        <p:nvSpPr>
          <p:cNvPr id="100355" name="Text Box 6"/>
          <p:cNvSpPr txBox="1">
            <a:spLocks noChangeArrowheads="1"/>
          </p:cNvSpPr>
          <p:nvPr/>
        </p:nvSpPr>
        <p:spPr bwMode="auto">
          <a:xfrm>
            <a:off x="155575" y="1814513"/>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a:t>
            </a:r>
          </a:p>
        </p:txBody>
      </p:sp>
      <p:grpSp>
        <p:nvGrpSpPr>
          <p:cNvPr id="100356" name="Group 32"/>
          <p:cNvGrpSpPr>
            <a:grpSpLocks/>
          </p:cNvGrpSpPr>
          <p:nvPr/>
        </p:nvGrpSpPr>
        <p:grpSpPr bwMode="auto">
          <a:xfrm>
            <a:off x="1905000" y="2513013"/>
            <a:ext cx="1800225" cy="2903537"/>
            <a:chOff x="4194" y="1993"/>
            <a:chExt cx="1422" cy="2198"/>
          </a:xfrm>
        </p:grpSpPr>
        <p:pic>
          <p:nvPicPr>
            <p:cNvPr id="100373" name="Picture 33" descr="C:\15299\lecture14\Z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 y="1993"/>
              <a:ext cx="1422" cy="1617"/>
            </a:xfrm>
            <a:prstGeom prst="rect">
              <a:avLst/>
            </a:prstGeom>
            <a:solidFill>
              <a:schemeClr val="bg2"/>
            </a:solidFill>
            <a:ln w="9525">
              <a:solidFill>
                <a:schemeClr val="tx1"/>
              </a:solidFill>
              <a:miter lim="800000"/>
              <a:headEnd/>
              <a:tailEnd/>
            </a:ln>
          </p:spPr>
        </p:pic>
        <p:sp>
          <p:nvSpPr>
            <p:cNvPr id="100374" name="Text Box 34"/>
            <p:cNvSpPr txBox="1">
              <a:spLocks noChangeArrowheads="1"/>
            </p:cNvSpPr>
            <p:nvPr/>
          </p:nvSpPr>
          <p:spPr bwMode="auto">
            <a:xfrm>
              <a:off x="4194" y="3609"/>
              <a:ext cx="1422" cy="582"/>
            </a:xfrm>
            <a:prstGeom prst="rect">
              <a:avLst/>
            </a:prstGeom>
            <a:solidFill>
              <a:schemeClr val="bg2"/>
            </a:solidFill>
            <a:ln w="12700" cap="sq">
              <a:solidFill>
                <a:schemeClr val="tx1"/>
              </a:solidFill>
              <a:miter lim="800000"/>
              <a:headEnd type="none" w="sm" len="sm"/>
              <a:tailEnd type="none" w="sm" len="sm"/>
            </a:ln>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a:solidFill>
                    <a:schemeClr val="tx2"/>
                  </a:solidFill>
                </a:rPr>
                <a:t>BUILD:</a:t>
              </a:r>
              <a:br>
                <a:rPr lang="en-US" altLang="en-US" sz="2000">
                  <a:solidFill>
                    <a:schemeClr val="tx2"/>
                  </a:solidFill>
                </a:rPr>
              </a:br>
              <a:r>
                <a:rPr lang="en-US" altLang="en-US" sz="2400"/>
                <a:t>Oracle for </a:t>
              </a:r>
            </a:p>
          </p:txBody>
        </p:sp>
      </p:grpSp>
      <p:sp>
        <p:nvSpPr>
          <p:cNvPr id="100357" name="Freeform 39"/>
          <p:cNvSpPr>
            <a:spLocks/>
          </p:cNvSpPr>
          <p:nvPr/>
        </p:nvSpPr>
        <p:spPr bwMode="auto">
          <a:xfrm>
            <a:off x="990600" y="2551113"/>
            <a:ext cx="685800" cy="460375"/>
          </a:xfrm>
          <a:custGeom>
            <a:avLst/>
            <a:gdLst>
              <a:gd name="T0" fmla="*/ 0 w 432"/>
              <a:gd name="T1" fmla="*/ 0 h 816"/>
              <a:gd name="T2" fmla="*/ 2147483647 w 432"/>
              <a:gd name="T3" fmla="*/ 2147483647 h 816"/>
              <a:gd name="T4" fmla="*/ 2147483647 w 432"/>
              <a:gd name="T5" fmla="*/ 2147483647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0"/>
                </a:moveTo>
                <a:cubicBezTo>
                  <a:pt x="12" y="196"/>
                  <a:pt x="24" y="392"/>
                  <a:pt x="96" y="528"/>
                </a:cubicBezTo>
                <a:cubicBezTo>
                  <a:pt x="168" y="664"/>
                  <a:pt x="376" y="760"/>
                  <a:pt x="432" y="816"/>
                </a:cubicBezTo>
              </a:path>
            </a:pathLst>
          </a:custGeom>
          <a:noFill/>
          <a:ln w="57150" cap="sq"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100358" name="Text Box 6"/>
          <p:cNvSpPr txBox="1">
            <a:spLocks noChangeArrowheads="1"/>
          </p:cNvSpPr>
          <p:nvPr/>
        </p:nvSpPr>
        <p:spPr bwMode="auto">
          <a:xfrm>
            <a:off x="1116013" y="56165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a:t>
            </a:r>
          </a:p>
        </p:txBody>
      </p:sp>
      <p:sp>
        <p:nvSpPr>
          <p:cNvPr id="100359" name="Rectangle 14"/>
          <p:cNvSpPr>
            <a:spLocks noChangeArrowheads="1"/>
          </p:cNvSpPr>
          <p:nvPr/>
        </p:nvSpPr>
        <p:spPr bwMode="auto">
          <a:xfrm>
            <a:off x="5768975" y="5589588"/>
            <a:ext cx="369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{&lt;G&gt; | CFG G generates </a:t>
            </a:r>
            <a:br>
              <a:rPr lang="en-US" altLang="en-US" sz="2400"/>
            </a:br>
            <a:r>
              <a:rPr lang="en-US" altLang="en-US" sz="2400"/>
              <a:t>            every string}</a:t>
            </a:r>
          </a:p>
        </p:txBody>
      </p:sp>
      <p:sp>
        <p:nvSpPr>
          <p:cNvPr id="100360" name="Text Box 6"/>
          <p:cNvSpPr txBox="1">
            <a:spLocks noChangeArrowheads="1"/>
          </p:cNvSpPr>
          <p:nvPr/>
        </p:nvSpPr>
        <p:spPr bwMode="auto">
          <a:xfrm>
            <a:off x="827088" y="5334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{&lt;M,I&gt; | M halts on I} </a:t>
            </a:r>
            <a:r>
              <a:rPr lang="en-US" altLang="en-US" sz="2400">
                <a:cs typeface="Times New Roman" pitchFamily="18" charset="0"/>
              </a:rPr>
              <a:t>≤</a:t>
            </a:r>
          </a:p>
        </p:txBody>
      </p:sp>
      <p:sp>
        <p:nvSpPr>
          <p:cNvPr id="100361" name="Rectangle 16"/>
          <p:cNvSpPr>
            <a:spLocks noChangeArrowheads="1"/>
          </p:cNvSpPr>
          <p:nvPr/>
        </p:nvSpPr>
        <p:spPr bwMode="auto">
          <a:xfrm>
            <a:off x="4067175" y="506413"/>
            <a:ext cx="5414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t>{&lt;G&gt; | CFG G generates every string}</a:t>
            </a:r>
          </a:p>
        </p:txBody>
      </p:sp>
      <p:grpSp>
        <p:nvGrpSpPr>
          <p:cNvPr id="4" name="Group 17"/>
          <p:cNvGrpSpPr>
            <a:grpSpLocks/>
          </p:cNvGrpSpPr>
          <p:nvPr/>
        </p:nvGrpSpPr>
        <p:grpSpPr bwMode="auto">
          <a:xfrm>
            <a:off x="1258888" y="1470025"/>
            <a:ext cx="2867025" cy="1385888"/>
            <a:chOff x="793" y="926"/>
            <a:chExt cx="1806" cy="873"/>
          </a:xfrm>
        </p:grpSpPr>
        <p:sp>
          <p:nvSpPr>
            <p:cNvPr id="100371" name="Freeform 40"/>
            <p:cNvSpPr>
              <a:spLocks/>
            </p:cNvSpPr>
            <p:nvPr/>
          </p:nvSpPr>
          <p:spPr bwMode="auto">
            <a:xfrm>
              <a:off x="862" y="1508"/>
              <a:ext cx="242" cy="291"/>
            </a:xfrm>
            <a:custGeom>
              <a:avLst/>
              <a:gdLst>
                <a:gd name="T0" fmla="*/ 242 w 242"/>
                <a:gd name="T1" fmla="*/ 1 h 470"/>
                <a:gd name="T2" fmla="*/ 40 w 242"/>
                <a:gd name="T3" fmla="*/ 1 h 470"/>
                <a:gd name="T4" fmla="*/ 2 w 242"/>
                <a:gd name="T5" fmla="*/ 0 h 470"/>
                <a:gd name="T6" fmla="*/ 0 60000 65536"/>
                <a:gd name="T7" fmla="*/ 0 60000 65536"/>
                <a:gd name="T8" fmla="*/ 0 60000 65536"/>
                <a:gd name="T9" fmla="*/ 0 w 242"/>
                <a:gd name="T10" fmla="*/ 0 h 470"/>
                <a:gd name="T11" fmla="*/ 242 w 242"/>
                <a:gd name="T12" fmla="*/ 470 h 470"/>
              </a:gdLst>
              <a:ahLst/>
              <a:cxnLst>
                <a:cxn ang="T6">
                  <a:pos x="T0" y="T1"/>
                </a:cxn>
                <a:cxn ang="T7">
                  <a:pos x="T2" y="T3"/>
                </a:cxn>
                <a:cxn ang="T8">
                  <a:pos x="T4" y="T5"/>
                </a:cxn>
              </a:cxnLst>
              <a:rect l="T9" t="T10" r="T11" b="T12"/>
              <a:pathLst>
                <a:path w="242" h="470">
                  <a:moveTo>
                    <a:pt x="242" y="470"/>
                  </a:moveTo>
                  <a:cubicBezTo>
                    <a:pt x="208" y="449"/>
                    <a:pt x="80" y="423"/>
                    <a:pt x="40" y="345"/>
                  </a:cubicBezTo>
                  <a:cubicBezTo>
                    <a:pt x="0" y="267"/>
                    <a:pt x="10" y="72"/>
                    <a:pt x="2" y="0"/>
                  </a:cubicBezTo>
                </a:path>
              </a:pathLst>
            </a:custGeom>
            <a:noFill/>
            <a:ln w="57150" cap="sq"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274320" rIns="274320" anchor="ctr">
              <a:spAutoFit/>
            </a:bodyPr>
            <a:lstStyle/>
            <a:p>
              <a:endParaRPr lang="en-US"/>
            </a:p>
          </p:txBody>
        </p:sp>
        <p:sp>
          <p:nvSpPr>
            <p:cNvPr id="100372" name="Rectangle 19"/>
            <p:cNvSpPr>
              <a:spLocks noChangeArrowheads="1"/>
            </p:cNvSpPr>
            <p:nvPr/>
          </p:nvSpPr>
          <p:spPr bwMode="auto">
            <a:xfrm>
              <a:off x="793" y="926"/>
              <a:ext cx="180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sz="2400"/>
            </a:p>
            <a:p>
              <a:pPr algn="l"/>
              <a:r>
                <a:rPr lang="en-US" altLang="en-US" sz="2400" i="1">
                  <a:solidFill>
                    <a:srgbClr val="FF0000"/>
                  </a:solidFill>
                </a:rPr>
                <a:t>Yes</a:t>
              </a:r>
              <a:r>
                <a:rPr lang="en-US" altLang="en-US" sz="2400"/>
                <a:t>, M(I) does halt</a:t>
              </a:r>
            </a:p>
          </p:txBody>
        </p:sp>
      </p:grpSp>
      <p:grpSp>
        <p:nvGrpSpPr>
          <p:cNvPr id="100363" name="Group 24"/>
          <p:cNvGrpSpPr>
            <a:grpSpLocks/>
          </p:cNvGrpSpPr>
          <p:nvPr/>
        </p:nvGrpSpPr>
        <p:grpSpPr bwMode="auto">
          <a:xfrm>
            <a:off x="3522663" y="2606675"/>
            <a:ext cx="3644900" cy="1612900"/>
            <a:chOff x="3522284" y="3111351"/>
            <a:chExt cx="3645506" cy="1613793"/>
          </a:xfrm>
        </p:grpSpPr>
        <p:sp>
          <p:nvSpPr>
            <p:cNvPr id="100368" name="Text Box 35"/>
            <p:cNvSpPr txBox="1">
              <a:spLocks noChangeArrowheads="1"/>
            </p:cNvSpPr>
            <p:nvPr/>
          </p:nvSpPr>
          <p:spPr bwMode="auto">
            <a:xfrm>
              <a:off x="4704858" y="3111351"/>
              <a:ext cx="1123347" cy="46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&lt;G&gt;</a:t>
              </a:r>
            </a:p>
          </p:txBody>
        </p:sp>
        <p:sp>
          <p:nvSpPr>
            <p:cNvPr id="100369" name="Line 36"/>
            <p:cNvSpPr>
              <a:spLocks noChangeShapeType="1"/>
            </p:cNvSpPr>
            <p:nvPr/>
          </p:nvSpPr>
          <p:spPr bwMode="auto">
            <a:xfrm>
              <a:off x="3968750" y="4725144"/>
              <a:ext cx="2971800" cy="0"/>
            </a:xfrm>
            <a:prstGeom prst="line">
              <a:avLst/>
            </a:prstGeom>
            <a:noFill/>
            <a:ln w="57150" cap="sq">
              <a:solidFill>
                <a:schemeClr val="tx2"/>
              </a:solidFill>
              <a:round/>
              <a:headEnd type="none" w="sm" len="sm"/>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00370" name="Text Box 35"/>
            <p:cNvSpPr txBox="1">
              <a:spLocks noChangeArrowheads="1"/>
            </p:cNvSpPr>
            <p:nvPr/>
          </p:nvSpPr>
          <p:spPr bwMode="auto">
            <a:xfrm>
              <a:off x="3522284" y="3452807"/>
              <a:ext cx="3645506" cy="120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a:t>Grammar G rules mimic </a:t>
              </a:r>
              <a:br>
                <a:rPr lang="en-US" altLang="en-US" sz="2400"/>
              </a:br>
              <a:r>
                <a:rPr lang="en-US" altLang="en-US" sz="2400"/>
                <a:t>the rules of the TM M </a:t>
              </a:r>
              <a:br>
                <a:rPr lang="en-US" altLang="en-US" sz="2400"/>
              </a:br>
              <a:r>
                <a:rPr lang="en-US" altLang="en-US" sz="2400"/>
                <a:t>on input I</a:t>
              </a:r>
            </a:p>
          </p:txBody>
        </p:sp>
      </p:grpSp>
      <p:grpSp>
        <p:nvGrpSpPr>
          <p:cNvPr id="6" name="Group 23"/>
          <p:cNvGrpSpPr>
            <a:grpSpLocks/>
          </p:cNvGrpSpPr>
          <p:nvPr/>
        </p:nvGrpSpPr>
        <p:grpSpPr bwMode="auto">
          <a:xfrm>
            <a:off x="3683000" y="4349750"/>
            <a:ext cx="3949700" cy="1200150"/>
            <a:chOff x="3683000" y="4855319"/>
            <a:chExt cx="3950749" cy="1200326"/>
          </a:xfrm>
        </p:grpSpPr>
        <p:sp>
          <p:nvSpPr>
            <p:cNvPr id="100366" name="Line 41"/>
            <p:cNvSpPr>
              <a:spLocks noChangeShapeType="1"/>
            </p:cNvSpPr>
            <p:nvPr/>
          </p:nvSpPr>
          <p:spPr bwMode="auto">
            <a:xfrm flipH="1">
              <a:off x="3683000" y="5374431"/>
              <a:ext cx="3257815" cy="0"/>
            </a:xfrm>
            <a:prstGeom prst="line">
              <a:avLst/>
            </a:prstGeom>
            <a:noFill/>
            <a:ln w="57150" cap="sq">
              <a:solidFill>
                <a:schemeClr val="tx2"/>
              </a:solidFill>
              <a:round/>
              <a:headEnd/>
              <a:tailEnd type="arrow" w="med" len="med"/>
            </a:ln>
            <a:extLst>
              <a:ext uri="{909E8E84-426E-40DD-AFC4-6F175D3DCCD1}">
                <a14:hiddenFill xmlns:a14="http://schemas.microsoft.com/office/drawing/2010/main">
                  <a:noFill/>
                </a14:hiddenFill>
              </a:ext>
            </a:extLst>
          </p:spPr>
          <p:txBody>
            <a:bodyPr lIns="274320" rIns="274320" anchor="ctr">
              <a:spAutoFit/>
            </a:bodyPr>
            <a:lstStyle/>
            <a:p>
              <a:endParaRPr lang="en-US"/>
            </a:p>
          </p:txBody>
        </p:sp>
        <p:sp>
          <p:nvSpPr>
            <p:cNvPr id="100367" name="Rectangle 23"/>
            <p:cNvSpPr>
              <a:spLocks noChangeArrowheads="1"/>
            </p:cNvSpPr>
            <p:nvPr/>
          </p:nvSpPr>
          <p:spPr bwMode="auto">
            <a:xfrm>
              <a:off x="3707903" y="4855319"/>
              <a:ext cx="3925846" cy="120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rgbClr val="FF0000"/>
                  </a:solidFill>
                </a:rPr>
                <a:t>No</a:t>
              </a:r>
              <a:r>
                <a:rPr lang="en-US" altLang="en-US" sz="2400"/>
                <a:t>, the string </a:t>
              </a:r>
            </a:p>
            <a:p>
              <a:pPr algn="l"/>
              <a:r>
                <a:rPr lang="en-US" altLang="en-US" sz="2400"/>
                <a:t>corresponding to the </a:t>
              </a:r>
              <a:br>
                <a:rPr lang="en-US" altLang="en-US" sz="2400"/>
              </a:br>
              <a:r>
                <a:rPr lang="en-US" altLang="en-US" sz="2400"/>
                <a:t>computation cant be parsed</a:t>
              </a:r>
            </a:p>
          </p:txBody>
        </p:sp>
      </p:grpSp>
      <p:sp>
        <p:nvSpPr>
          <p:cNvPr id="26"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3" name="Text Box 43"/>
          <p:cNvSpPr txBox="1">
            <a:spLocks noChangeArrowheads="1"/>
          </p:cNvSpPr>
          <p:nvPr/>
        </p:nvSpPr>
        <p:spPr bwMode="auto">
          <a:xfrm>
            <a:off x="228600" y="2349500"/>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configuration of the TM as a string</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giving the contents of the tape</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and the current state inserted where the head is.</a:t>
            </a:r>
          </a:p>
        </p:txBody>
      </p:sp>
      <p:sp>
        <p:nvSpPr>
          <p:cNvPr id="23" name="Text Box 43"/>
          <p:cNvSpPr txBox="1">
            <a:spLocks noChangeArrowheads="1"/>
          </p:cNvSpPr>
          <p:nvPr/>
        </p:nvSpPr>
        <p:spPr bwMode="auto">
          <a:xfrm>
            <a:off x="2854325" y="3663950"/>
            <a:ext cx="3086100" cy="461963"/>
          </a:xfrm>
          <a:prstGeom prst="rect">
            <a:avLst/>
          </a:prstGeom>
          <a:noFill/>
          <a:ln w="38100" cap="sq">
            <a:noFill/>
            <a:miter lim="800000"/>
            <a:headEnd/>
            <a:tailEnd/>
          </a:ln>
          <a:effectLst/>
        </p:spPr>
        <p:txBody>
          <a:bodyPr lIns="274320" rIns="274320">
            <a:spAutoFit/>
          </a:bodyPr>
          <a:lstStyle/>
          <a:p>
            <a:pPr algn="l">
              <a:defRPr/>
            </a:pP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i</a:t>
            </a:r>
            <a:r>
              <a:rPr lang="en-US" sz="2400" dirty="0" err="1">
                <a:effectLst>
                  <a:outerShdw blurRad="38100" dist="38100" dir="2700000" algn="tl">
                    <a:srgbClr val="000000"/>
                  </a:outerShdw>
                </a:effectLst>
              </a:rPr>
              <a:t>10010</a:t>
            </a:r>
            <a:endParaRPr lang="en-US" sz="2400" dirty="0">
              <a:effectLst>
                <a:outerShdw blurRad="38100" dist="38100" dir="2700000" algn="tl">
                  <a:srgbClr val="000000"/>
                </a:outerShdw>
              </a:effectLst>
            </a:endParaRPr>
          </a:p>
        </p:txBody>
      </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grpSp>
        <p:nvGrpSpPr>
          <p:cNvPr id="2"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101394"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1723">
                                            <p:txEl>
                                              <p:pRg st="0" end="0"/>
                                            </p:txEl>
                                          </p:spTgt>
                                        </p:tgtEl>
                                        <p:attrNameLst>
                                          <p:attrName>style.visibility</p:attrName>
                                        </p:attrNameLst>
                                      </p:cBhvr>
                                      <p:to>
                                        <p:strVal val="visible"/>
                                      </p:to>
                                    </p:set>
                                    <p:anim calcmode="lin" valueType="num">
                                      <p:cBhvr additive="base">
                                        <p:cTn id="13" dur="500" fill="hold"/>
                                        <p:tgtEl>
                                          <p:spTgt spid="13517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additive="base">
                                        <p:cTn id="1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3"/>
          <p:cNvSpPr txBox="1">
            <a:spLocks noChangeArrowheads="1"/>
          </p:cNvSpPr>
          <p:nvPr/>
        </p:nvSpPr>
        <p:spPr bwMode="auto">
          <a:xfrm>
            <a:off x="381000" y="2352675"/>
            <a:ext cx="8686800" cy="138430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rPr>
              <a:t>Encode the halting computation of M on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as the string of configurations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separated by ‘</a:t>
            </a:r>
            <a:r>
              <a:rPr lang="en-US" dirty="0">
                <a:solidFill>
                  <a:srgbClr val="FF00FF"/>
                </a:solidFill>
                <a:effectLst>
                  <a:outerShdw blurRad="38100" dist="38100" dir="2700000" algn="tl">
                    <a:srgbClr val="000000"/>
                  </a:outerShdw>
                </a:effectLst>
              </a:rPr>
              <a:t>#</a:t>
            </a:r>
            <a:r>
              <a:rPr lang="en-US" dirty="0">
                <a:effectLst>
                  <a:outerShdw blurRad="38100" dist="38100" dir="2700000" algn="tl">
                    <a:srgbClr val="000000"/>
                  </a:outerShdw>
                </a:effectLst>
              </a:rPr>
              <a:t>’</a:t>
            </a:r>
          </a:p>
        </p:txBody>
      </p:sp>
      <p:sp>
        <p:nvSpPr>
          <p:cNvPr id="28" name="Text Box 43"/>
          <p:cNvSpPr txBox="1">
            <a:spLocks noChangeArrowheads="1"/>
          </p:cNvSpPr>
          <p:nvPr/>
        </p:nvSpPr>
        <p:spPr bwMode="auto">
          <a:xfrm>
            <a:off x="228600" y="3792538"/>
            <a:ext cx="8686800" cy="461962"/>
          </a:xfrm>
          <a:prstGeom prst="rect">
            <a:avLst/>
          </a:prstGeom>
          <a:noFill/>
          <a:ln w="38100" cap="sq">
            <a:noFill/>
            <a:miter lim="800000"/>
            <a:headEnd/>
            <a:tailEnd/>
          </a:ln>
          <a:effectLst/>
        </p:spPr>
        <p:txBody>
          <a:bodyPr lIns="274320" rIns="274320">
            <a:spAutoFit/>
          </a:bodyPr>
          <a:lstStyle/>
          <a:p>
            <a:pPr algn="l">
              <a:defRPr/>
            </a:pP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start</a:t>
            </a:r>
            <a:r>
              <a:rPr lang="en-US" sz="2400" dirty="0" err="1">
                <a:effectLst>
                  <a:outerShdw blurRad="38100" dist="38100" dir="2700000" algn="tl">
                    <a:srgbClr val="000000"/>
                  </a:outerShdw>
                </a:effectLst>
              </a:rPr>
              <a:t>0110010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3</a:t>
            </a:r>
            <a:r>
              <a:rPr lang="en-US" sz="2400" dirty="0" err="1">
                <a:effectLst>
                  <a:outerShdw blurRad="38100" dist="38100" dir="2700000" algn="tl">
                    <a:srgbClr val="000000"/>
                  </a:outerShdw>
                </a:effectLst>
              </a:rPr>
              <a:t>010010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7</a:t>
            </a:r>
            <a:r>
              <a:rPr lang="en-US" sz="2400" dirty="0" err="1">
                <a:effectLst>
                  <a:outerShdw blurRad="38100" dist="38100" dir="2700000" algn="tl">
                    <a:srgbClr val="000000"/>
                  </a:outerShdw>
                </a:effectLst>
              </a:rPr>
              <a:t>10010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100</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6</a:t>
            </a:r>
            <a:r>
              <a:rPr lang="en-US" sz="2400" dirty="0" err="1">
                <a:effectLst>
                  <a:outerShdw blurRad="38100" dist="38100" dir="2700000" algn="tl">
                    <a:srgbClr val="000000"/>
                  </a:outerShdw>
                </a:effectLst>
              </a:rPr>
              <a:t>0010</a:t>
            </a:r>
            <a:r>
              <a:rPr lang="en-US" sz="2400" dirty="0" err="1">
                <a:solidFill>
                  <a:srgbClr val="FF00FF"/>
                </a:solidFill>
                <a:effectLst>
                  <a:outerShdw blurRad="38100" dist="38100" dir="2700000" algn="tl">
                    <a:srgbClr val="000000"/>
                  </a:outerShdw>
                </a:effectLst>
              </a:rPr>
              <a:t>#</a:t>
            </a:r>
            <a:r>
              <a:rPr lang="en-US" sz="2400" dirty="0" err="1">
                <a:effectLst>
                  <a:outerShdw blurRad="38100" dist="38100" dir="2700000" algn="tl">
                    <a:srgbClr val="000000"/>
                  </a:outerShdw>
                </a:effectLst>
              </a:rPr>
              <a:t>10</a:t>
            </a:r>
            <a:r>
              <a:rPr lang="en-US" sz="2400" dirty="0">
                <a:effectLst>
                  <a:outerShdw blurRad="38100" dist="38100" dir="2700000" algn="tl">
                    <a:srgbClr val="000000"/>
                  </a:outerShdw>
                </a:effectLst>
              </a:rPr>
              <a:t> …. </a:t>
            </a:r>
            <a:r>
              <a:rPr lang="en-US" sz="2400" dirty="0">
                <a:solidFill>
                  <a:srgbClr val="FF00FF"/>
                </a:solidFill>
                <a:effectLst>
                  <a:outerShdw blurRad="38100" dist="38100" dir="2700000" algn="tl">
                    <a:srgbClr val="000000"/>
                  </a:outerShdw>
                </a:effectLst>
              </a:rPr>
              <a:t>#</a:t>
            </a:r>
            <a:r>
              <a:rPr lang="en-US" sz="2400" dirty="0" err="1">
                <a:solidFill>
                  <a:schemeClr val="accent2"/>
                </a:solidFill>
                <a:effectLst>
                  <a:outerShdw blurRad="38100" dist="38100" dir="2700000" algn="tl">
                    <a:srgbClr val="000000"/>
                  </a:outerShdw>
                </a:effectLst>
              </a:rPr>
              <a:t>q</a:t>
            </a:r>
            <a:r>
              <a:rPr lang="en-US" sz="2400" baseline="-25000" dirty="0" err="1">
                <a:solidFill>
                  <a:schemeClr val="accent2"/>
                </a:solidFill>
                <a:effectLst>
                  <a:outerShdw blurRad="38100" dist="38100" dir="2700000" algn="tl">
                    <a:srgbClr val="000000"/>
                  </a:outerShdw>
                </a:effectLst>
              </a:rPr>
              <a:t>accept</a:t>
            </a:r>
            <a:r>
              <a:rPr lang="en-US" sz="2400" dirty="0">
                <a:solidFill>
                  <a:srgbClr val="FF00FF"/>
                </a:solidFill>
                <a:effectLst>
                  <a:outerShdw blurRad="38100" dist="38100" dir="2700000" algn="tl">
                    <a:srgbClr val="000000"/>
                  </a:outerShdw>
                </a:effectLst>
              </a:rPr>
              <a:t>#</a:t>
            </a:r>
          </a:p>
        </p:txBody>
      </p:sp>
      <p:grpSp>
        <p:nvGrpSpPr>
          <p:cNvPr id="2" name="Group 51"/>
          <p:cNvGrpSpPr>
            <a:grpSpLocks/>
          </p:cNvGrpSpPr>
          <p:nvPr/>
        </p:nvGrpSpPr>
        <p:grpSpPr bwMode="auto">
          <a:xfrm>
            <a:off x="1187450" y="4224338"/>
            <a:ext cx="1044575" cy="533400"/>
            <a:chOff x="1187744" y="6063679"/>
            <a:chExt cx="1044000" cy="533673"/>
          </a:xfrm>
        </p:grpSpPr>
        <p:sp>
          <p:nvSpPr>
            <p:cNvPr id="102428" name="Left Brace 28"/>
            <p:cNvSpPr>
              <a:spLocks/>
            </p:cNvSpPr>
            <p:nvPr/>
          </p:nvSpPr>
          <p:spPr bwMode="auto">
            <a:xfrm rot="-5400000">
              <a:off x="1637736" y="5613687"/>
              <a:ext cx="144016" cy="1044000"/>
            </a:xfrm>
            <a:prstGeom prst="leftBrace">
              <a:avLst>
                <a:gd name="adj1" fmla="val 8323"/>
                <a:gd name="adj2" fmla="val 50000"/>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sp>
          <p:nvSpPr>
            <p:cNvPr id="30" name="Rectangle 29"/>
            <p:cNvSpPr/>
            <p:nvPr/>
          </p:nvSpPr>
          <p:spPr>
            <a:xfrm>
              <a:off x="1585988" y="6135153"/>
              <a:ext cx="287179" cy="462199"/>
            </a:xfrm>
            <a:prstGeom prst="rect">
              <a:avLst/>
            </a:prstGeom>
          </p:spPr>
          <p:txBody>
            <a:bodyPr wrap="none">
              <a:spAutoFit/>
            </a:bodyPr>
            <a:lstStyle/>
            <a:p>
              <a:pPr algn="l">
                <a:defRPr/>
              </a:pPr>
              <a:r>
                <a:rPr lang="en-US" sz="2400" dirty="0">
                  <a:effectLst>
                    <a:outerShdw blurRad="38100" dist="38100" dir="2700000" algn="tl">
                      <a:srgbClr val="000000"/>
                    </a:outerShdw>
                  </a:effectLst>
                </a:rPr>
                <a:t>I</a:t>
              </a:r>
              <a:endParaRPr lang="en-CA" sz="2400" dirty="0"/>
            </a:p>
          </p:txBody>
        </p:sp>
      </p:grpSp>
      <p:sp>
        <p:nvSpPr>
          <p:cNvPr id="31" name="Rectangle 9"/>
          <p:cNvSpPr>
            <a:spLocks noChangeArrowheads="1"/>
          </p:cNvSpPr>
          <p:nvPr/>
        </p:nvSpPr>
        <p:spPr bwMode="auto">
          <a:xfrm>
            <a:off x="304800" y="-304800"/>
            <a:ext cx="7772400" cy="1143000"/>
          </a:xfrm>
          <a:prstGeom prst="rect">
            <a:avLst/>
          </a:prstGeom>
          <a:noFill/>
          <a:ln w="9525">
            <a:noFill/>
            <a:miter lim="800000"/>
            <a:headEnd/>
            <a:tailEnd/>
          </a:ln>
          <a:effectLst/>
        </p:spPr>
        <p:txBody>
          <a:bodyPr anchor="ctr"/>
          <a:lstStyle/>
          <a:p>
            <a:pPr>
              <a:defRPr/>
            </a:pPr>
            <a:r>
              <a:rPr lang="en-US" dirty="0">
                <a:solidFill>
                  <a:schemeClr val="tx2"/>
                </a:solidFill>
                <a:effectLst>
                  <a:outerShdw blurRad="38100" dist="38100" dir="2700000" algn="tl">
                    <a:srgbClr val="000000"/>
                  </a:outerShdw>
                </a:effectLst>
              </a:rPr>
              <a:t>CFG Generates Everything</a:t>
            </a:r>
          </a:p>
        </p:txBody>
      </p:sp>
      <p:grpSp>
        <p:nvGrpSpPr>
          <p:cNvPr id="102406" name="Group 49"/>
          <p:cNvGrpSpPr>
            <a:grpSpLocks/>
          </p:cNvGrpSpPr>
          <p:nvPr/>
        </p:nvGrpSpPr>
        <p:grpSpPr bwMode="auto">
          <a:xfrm>
            <a:off x="284163" y="476250"/>
            <a:ext cx="6192837" cy="1828800"/>
            <a:chOff x="179" y="432"/>
            <a:chExt cx="3901" cy="1152"/>
          </a:xfrm>
        </p:grpSpPr>
        <p:sp>
          <p:nvSpPr>
            <p:cNvPr id="33" name="Rectangle 3"/>
            <p:cNvSpPr>
              <a:spLocks noChangeArrowheads="1"/>
            </p:cNvSpPr>
            <p:nvPr/>
          </p:nvSpPr>
          <p:spPr bwMode="auto">
            <a:xfrm>
              <a:off x="179" y="432"/>
              <a:ext cx="3790"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Consider some </a:t>
              </a:r>
              <a:r>
                <a:rPr lang="en-US" dirty="0">
                  <a:solidFill>
                    <a:srgbClr val="FF0000"/>
                  </a:solidFill>
                  <a:effectLst>
                    <a:outerShdw blurRad="38100" dist="38100" dir="2700000" algn="tl">
                      <a:srgbClr val="000000"/>
                    </a:outerShdw>
                  </a:effectLst>
                </a:rPr>
                <a:t>configuration</a:t>
              </a:r>
              <a:r>
                <a:rPr lang="en-US" dirty="0">
                  <a:effectLst>
                    <a:outerShdw blurRad="38100" dist="38100" dir="2700000" algn="tl">
                      <a:srgbClr val="000000"/>
                    </a:outerShdw>
                  </a:effectLst>
                </a:rPr>
                <a:t> of a TM </a:t>
              </a:r>
            </a:p>
          </p:txBody>
        </p:sp>
        <p:sp>
          <p:nvSpPr>
            <p:cNvPr id="34" name="Rectangle 8"/>
            <p:cNvSpPr>
              <a:spLocks noChangeArrowheads="1"/>
            </p:cNvSpPr>
            <p:nvPr/>
          </p:nvSpPr>
          <p:spPr bwMode="auto">
            <a:xfrm>
              <a:off x="182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5" name="Rectangle 9"/>
            <p:cNvSpPr>
              <a:spLocks noChangeArrowheads="1"/>
            </p:cNvSpPr>
            <p:nvPr/>
          </p:nvSpPr>
          <p:spPr bwMode="auto">
            <a:xfrm>
              <a:off x="146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36" name="Rectangle 10"/>
            <p:cNvSpPr>
              <a:spLocks noChangeArrowheads="1"/>
            </p:cNvSpPr>
            <p:nvPr/>
          </p:nvSpPr>
          <p:spPr bwMode="auto">
            <a:xfrm>
              <a:off x="110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37" name="Line 11"/>
            <p:cNvSpPr>
              <a:spLocks noChangeShapeType="1"/>
            </p:cNvSpPr>
            <p:nvPr/>
          </p:nvSpPr>
          <p:spPr bwMode="auto">
            <a:xfrm>
              <a:off x="1104" y="864"/>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8" name="Line 12"/>
            <p:cNvSpPr>
              <a:spLocks noChangeShapeType="1"/>
            </p:cNvSpPr>
            <p:nvPr/>
          </p:nvSpPr>
          <p:spPr bwMode="auto">
            <a:xfrm>
              <a:off x="1104" y="1113"/>
              <a:ext cx="2160" cy="0"/>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39" name="Line 13"/>
            <p:cNvSpPr>
              <a:spLocks noChangeShapeType="1"/>
            </p:cNvSpPr>
            <p:nvPr/>
          </p:nvSpPr>
          <p:spPr bwMode="auto">
            <a:xfrm>
              <a:off x="1104" y="864"/>
              <a:ext cx="0" cy="249"/>
            </a:xfrm>
            <a:prstGeom prst="line">
              <a:avLst/>
            </a:prstGeom>
            <a:noFill/>
            <a:ln w="9525" cap="sq">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0" name="Line 14"/>
            <p:cNvSpPr>
              <a:spLocks noChangeShapeType="1"/>
            </p:cNvSpPr>
            <p:nvPr/>
          </p:nvSpPr>
          <p:spPr bwMode="auto">
            <a:xfrm>
              <a:off x="146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1" name="Line 15"/>
            <p:cNvSpPr>
              <a:spLocks noChangeShapeType="1"/>
            </p:cNvSpPr>
            <p:nvPr/>
          </p:nvSpPr>
          <p:spPr bwMode="auto">
            <a:xfrm>
              <a:off x="1824" y="864"/>
              <a:ext cx="0" cy="249"/>
            </a:xfrm>
            <a:prstGeom prst="line">
              <a:avLst/>
            </a:prstGeom>
            <a:noFill/>
            <a:ln w="9525">
              <a:solidFill>
                <a:schemeClr val="tx1"/>
              </a:solidFill>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2" name="AutoShape 20"/>
            <p:cNvSpPr>
              <a:spLocks noChangeArrowheads="1"/>
            </p:cNvSpPr>
            <p:nvPr/>
          </p:nvSpPr>
          <p:spPr bwMode="auto">
            <a:xfrm rot="-5400000">
              <a:off x="1968" y="1104"/>
              <a:ext cx="96" cy="192"/>
            </a:xfrm>
            <a:prstGeom prst="homePlate">
              <a:avLst>
                <a:gd name="adj" fmla="val 25000"/>
              </a:avLst>
            </a:prstGeom>
            <a:noFill/>
            <a:ln w="38100" cap="sq">
              <a:solidFill>
                <a:schemeClr val="hlink"/>
              </a:solidFill>
              <a:miter lim="800000"/>
              <a:headEnd/>
              <a:tailEnd/>
            </a:ln>
            <a:effectLst/>
          </p:spPr>
          <p:txBody>
            <a:bodyPr wrap="none" lIns="274320" rIns="274320" anchor="ctr">
              <a:spAutoFit/>
            </a:bodyPr>
            <a:lstStyle/>
            <a:p>
              <a:pPr algn="l">
                <a:defRPr/>
              </a:pPr>
              <a:endParaRPr lang="en-CA">
                <a:effectLst>
                  <a:outerShdw blurRad="38100" dist="38100" dir="2700000" algn="tl">
                    <a:srgbClr val="000000">
                      <a:alpha val="43137"/>
                    </a:srgbClr>
                  </a:outerShdw>
                </a:effectLst>
              </a:endParaRPr>
            </a:p>
          </p:txBody>
        </p:sp>
        <p:sp>
          <p:nvSpPr>
            <p:cNvPr id="43" name="Line 21"/>
            <p:cNvSpPr>
              <a:spLocks noChangeShapeType="1"/>
            </p:cNvSpPr>
            <p:nvPr/>
          </p:nvSpPr>
          <p:spPr bwMode="auto">
            <a:xfrm>
              <a:off x="3696" y="1111"/>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sp>
          <p:nvSpPr>
            <p:cNvPr id="44" name="Line 41"/>
            <p:cNvSpPr>
              <a:spLocks noChangeShapeType="1"/>
            </p:cNvSpPr>
            <p:nvPr/>
          </p:nvSpPr>
          <p:spPr bwMode="auto">
            <a:xfrm>
              <a:off x="3696" y="864"/>
              <a:ext cx="384" cy="0"/>
            </a:xfrm>
            <a:prstGeom prst="line">
              <a:avLst/>
            </a:prstGeom>
            <a:noFill/>
            <a:ln w="9525">
              <a:solidFill>
                <a:schemeClr val="tx1"/>
              </a:solidFill>
              <a:prstDash val="dash"/>
              <a:round/>
              <a:headEnd/>
              <a:tailEnd/>
            </a:ln>
            <a:effectLst/>
          </p:spPr>
          <p:txBody>
            <a:bodyPr lIns="274320" rIns="274320">
              <a:spAutoFit/>
            </a:bodyPr>
            <a:lstStyle/>
            <a:p>
              <a:pPr algn="l">
                <a:defRPr/>
              </a:pPr>
              <a:endParaRPr lang="en-CA">
                <a:effectLst>
                  <a:outerShdw blurRad="38100" dist="38100" dir="2700000" algn="tl">
                    <a:srgbClr val="000000">
                      <a:alpha val="43137"/>
                    </a:srgbClr>
                  </a:outerShdw>
                </a:effectLst>
              </a:endParaRPr>
            </a:p>
          </p:txBody>
        </p:sp>
        <p:pic>
          <p:nvPicPr>
            <p:cNvPr id="102422" name="Picture 8" descr="p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864"/>
              <a:ext cx="43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4"/>
            <p:cNvSpPr>
              <a:spLocks noChangeArrowheads="1"/>
            </p:cNvSpPr>
            <p:nvPr/>
          </p:nvSpPr>
          <p:spPr bwMode="auto">
            <a:xfrm>
              <a:off x="2184"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dirty="0">
                  <a:effectLst>
                    <a:outerShdw blurRad="38100" dist="38100" dir="2700000" algn="tl">
                      <a:srgbClr val="000000"/>
                    </a:outerShdw>
                  </a:effectLst>
                  <a:latin typeface="Comic Sans MS" pitchFamily="66" charset="0"/>
                </a:rPr>
                <a:t>1</a:t>
              </a:r>
            </a:p>
          </p:txBody>
        </p:sp>
        <p:sp>
          <p:nvSpPr>
            <p:cNvPr id="47" name="Rectangle 45"/>
            <p:cNvSpPr>
              <a:spLocks noChangeArrowheads="1"/>
            </p:cNvSpPr>
            <p:nvPr/>
          </p:nvSpPr>
          <p:spPr bwMode="auto">
            <a:xfrm>
              <a:off x="2544" y="862"/>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48" name="Rectangle 46"/>
            <p:cNvSpPr>
              <a:spLocks noChangeArrowheads="1"/>
            </p:cNvSpPr>
            <p:nvPr/>
          </p:nvSpPr>
          <p:spPr bwMode="auto">
            <a:xfrm>
              <a:off x="2907" y="864"/>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1</a:t>
              </a:r>
            </a:p>
          </p:txBody>
        </p:sp>
        <p:sp>
          <p:nvSpPr>
            <p:cNvPr id="49" name="Rectangle 47"/>
            <p:cNvSpPr>
              <a:spLocks noChangeArrowheads="1"/>
            </p:cNvSpPr>
            <p:nvPr/>
          </p:nvSpPr>
          <p:spPr bwMode="auto">
            <a:xfrm>
              <a:off x="3267" y="866"/>
              <a:ext cx="360" cy="249"/>
            </a:xfrm>
            <a:prstGeom prst="rect">
              <a:avLst/>
            </a:prstGeom>
            <a:noFill/>
            <a:ln w="9525" cap="sq">
              <a:solidFill>
                <a:schemeClr val="tx1"/>
              </a:solidFill>
              <a:miter lim="800000"/>
              <a:headEnd/>
              <a:tailEnd/>
            </a:ln>
            <a:effectLst/>
          </p:spPr>
          <p:txBody>
            <a:bodyPr lIns="274320" rIns="274320"/>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0</a:t>
              </a:r>
            </a:p>
          </p:txBody>
        </p:sp>
        <p:sp>
          <p:nvSpPr>
            <p:cNvPr id="50" name="Rectangle 48"/>
            <p:cNvSpPr>
              <a:spLocks noChangeArrowheads="1"/>
            </p:cNvSpPr>
            <p:nvPr/>
          </p:nvSpPr>
          <p:spPr bwMode="auto">
            <a:xfrm>
              <a:off x="576" y="816"/>
              <a:ext cx="458"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q</a:t>
              </a:r>
            </a:p>
          </p:txBody>
        </p:sp>
      </p:grpSp>
      <p:grpSp>
        <p:nvGrpSpPr>
          <p:cNvPr id="4" name="Group 28"/>
          <p:cNvGrpSpPr>
            <a:grpSpLocks/>
          </p:cNvGrpSpPr>
          <p:nvPr/>
        </p:nvGrpSpPr>
        <p:grpSpPr bwMode="auto">
          <a:xfrm>
            <a:off x="5064125" y="4173538"/>
            <a:ext cx="4116388" cy="903287"/>
            <a:chOff x="5064125" y="4221162"/>
            <a:chExt cx="4116388" cy="903784"/>
          </a:xfrm>
        </p:grpSpPr>
        <p:sp>
          <p:nvSpPr>
            <p:cNvPr id="32" name="Rectangle 31"/>
            <p:cNvSpPr/>
            <p:nvPr/>
          </p:nvSpPr>
          <p:spPr>
            <a:xfrm>
              <a:off x="5064125" y="4292638"/>
              <a:ext cx="4116388" cy="832308"/>
            </a:xfrm>
            <a:prstGeom prst="rect">
              <a:avLst/>
            </a:prstGeom>
          </p:spPr>
          <p:txBody>
            <a:bodyPr wrap="none">
              <a:spAutoFit/>
            </a:bodyPr>
            <a:lstStyle/>
            <a:p>
              <a:pPr algn="l">
                <a:defRPr/>
              </a:pPr>
              <a:r>
                <a:rPr lang="en-US" sz="2400" dirty="0">
                  <a:effectLst>
                    <a:outerShdw blurRad="38100" dist="38100" dir="2700000" algn="tl">
                      <a:srgbClr val="000000"/>
                    </a:outerShdw>
                  </a:effectLst>
                </a:rPr>
                <a:t>TM accepts by halting in the </a:t>
              </a:r>
              <a:br>
                <a:rPr lang="en-US" sz="2400" dirty="0">
                  <a:effectLst>
                    <a:outerShdw blurRad="38100" dist="38100" dir="2700000" algn="tl">
                      <a:srgbClr val="000000"/>
                    </a:outerShdw>
                  </a:effectLst>
                </a:rPr>
              </a:br>
              <a:r>
                <a:rPr lang="en-US" sz="2400" dirty="0">
                  <a:effectLst>
                    <a:outerShdw blurRad="38100" dist="38100" dir="2700000" algn="tl">
                      <a:srgbClr val="000000"/>
                    </a:outerShdw>
                  </a:effectLst>
                </a:rPr>
                <a:t>accept state with the tape empty</a:t>
              </a:r>
              <a:endParaRPr lang="en-CA" sz="2400" dirty="0"/>
            </a:p>
          </p:txBody>
        </p:sp>
        <p:sp>
          <p:nvSpPr>
            <p:cNvPr id="102409" name="Left Brace 28"/>
            <p:cNvSpPr>
              <a:spLocks/>
            </p:cNvSpPr>
            <p:nvPr/>
          </p:nvSpPr>
          <p:spPr bwMode="auto">
            <a:xfrm rot="-5400000">
              <a:off x="8010365" y="3807133"/>
              <a:ext cx="143942" cy="972000"/>
            </a:xfrm>
            <a:prstGeom prst="leftBrace">
              <a:avLst>
                <a:gd name="adj1" fmla="val 8316"/>
                <a:gd name="adj2" fmla="val 50000"/>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CA" altLang="en-US" sz="240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 calcmode="lin" valueType="num">
                                      <p:cBhvr additive="base">
                                        <p:cTn id="1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sq" cmpd="sng" algn="ctr">
          <a:solidFill>
            <a:schemeClr val="tx1"/>
          </a:solidFill>
          <a:prstDash val="solid"/>
          <a:round/>
          <a:headEnd type="none" w="sm" len="sm"/>
          <a:tailEnd type="none" w="sm" len="sm"/>
        </a:ln>
        <a:effectLst/>
      </a:spPr>
      <a:bodyPr vert="horz" wrap="square" lIns="274320" tIns="45720" rIns="274320" bIns="45720" numCol="1" rtlCol="0"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274320" tIns="45720" rIns="27432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22203</TotalTime>
  <Words>7748</Words>
  <Application>Microsoft Office PowerPoint</Application>
  <PresentationFormat>On-screen Show (4:3)</PresentationFormat>
  <Paragraphs>2037</Paragraphs>
  <Slides>124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124</vt:i4>
      </vt:variant>
    </vt:vector>
  </HeadingPairs>
  <TitlesOfParts>
    <vt:vector size="133" baseType="lpstr">
      <vt:lpstr>Times New Roman</vt:lpstr>
      <vt:lpstr>Arial</vt:lpstr>
      <vt:lpstr>Arial Rounded MT Bold</vt:lpstr>
      <vt:lpstr>Comic Sans MS</vt:lpstr>
      <vt:lpstr>Symbol</vt:lpstr>
      <vt:lpstr>Wingdings</vt:lpstr>
      <vt:lpstr>Monotype Corsiva</vt:lpstr>
      <vt:lpstr>Default Design</vt:lpstr>
      <vt:lpstr>Microsoft Equation 3.0</vt:lpstr>
      <vt:lpstr>PowerPoint Presentation</vt:lpstr>
      <vt:lpstr>PowerPoint Presentation</vt:lpstr>
      <vt:lpstr>PowerPoint Presentation</vt:lpstr>
      <vt:lpstr>PowerPoint Presentation</vt:lpstr>
      <vt:lpstr>Reductions</vt:lpstr>
      <vt:lpstr>Reductions</vt:lpstr>
      <vt:lpstr>Reductions</vt:lpstr>
      <vt:lpstr>Reductions</vt:lpstr>
      <vt:lpstr>Reductions</vt:lpstr>
      <vt:lpstr>Reductions</vt:lpstr>
      <vt:lpstr>Reductions</vt:lpstr>
      <vt:lpstr>Reductions</vt:lpstr>
      <vt:lpstr>Reductions</vt:lpstr>
      <vt:lpstr>Reductions</vt:lpstr>
      <vt:lpstr>Reductions</vt:lpstr>
      <vt:lpstr>Reductions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530</cp:revision>
  <cp:lastPrinted>1998-01-22T22:42:46Z</cp:lastPrinted>
  <dcterms:created xsi:type="dcterms:W3CDTF">1996-09-30T18:28:10Z</dcterms:created>
  <dcterms:modified xsi:type="dcterms:W3CDTF">2015-06-04T16:39:43Z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