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130"/>
  </p:notesMasterIdLst>
  <p:handoutMasterIdLst>
    <p:handoutMasterId r:id="rId131"/>
  </p:handoutMasterIdLst>
  <p:sldIdLst>
    <p:sldId id="256" r:id="rId2"/>
    <p:sldId id="808" r:id="rId3"/>
    <p:sldId id="797" r:id="rId4"/>
    <p:sldId id="809" r:id="rId5"/>
    <p:sldId id="810" r:id="rId6"/>
    <p:sldId id="798" r:id="rId7"/>
    <p:sldId id="799" r:id="rId8"/>
    <p:sldId id="815" r:id="rId9"/>
    <p:sldId id="816" r:id="rId10"/>
    <p:sldId id="800" r:id="rId11"/>
    <p:sldId id="801" r:id="rId12"/>
    <p:sldId id="894" r:id="rId13"/>
    <p:sldId id="895" r:id="rId14"/>
    <p:sldId id="835" r:id="rId15"/>
    <p:sldId id="889" r:id="rId16"/>
    <p:sldId id="837" r:id="rId17"/>
    <p:sldId id="1052" r:id="rId18"/>
    <p:sldId id="1053" r:id="rId19"/>
    <p:sldId id="1055" r:id="rId20"/>
    <p:sldId id="1050" r:id="rId21"/>
    <p:sldId id="1051" r:id="rId22"/>
    <p:sldId id="978" r:id="rId23"/>
    <p:sldId id="976" r:id="rId24"/>
    <p:sldId id="979" r:id="rId25"/>
    <p:sldId id="990" r:id="rId26"/>
    <p:sldId id="991" r:id="rId27"/>
    <p:sldId id="988" r:id="rId28"/>
    <p:sldId id="980" r:id="rId29"/>
    <p:sldId id="981" r:id="rId30"/>
    <p:sldId id="983" r:id="rId31"/>
    <p:sldId id="984" r:id="rId32"/>
    <p:sldId id="992" r:id="rId33"/>
    <p:sldId id="986" r:id="rId34"/>
    <p:sldId id="987" r:id="rId35"/>
    <p:sldId id="841" r:id="rId36"/>
    <p:sldId id="1046" r:id="rId37"/>
    <p:sldId id="1047" r:id="rId38"/>
    <p:sldId id="842" r:id="rId39"/>
    <p:sldId id="843" r:id="rId40"/>
    <p:sldId id="844" r:id="rId41"/>
    <p:sldId id="937" r:id="rId42"/>
    <p:sldId id="845" r:id="rId43"/>
    <p:sldId id="846" r:id="rId44"/>
    <p:sldId id="847" r:id="rId45"/>
    <p:sldId id="848" r:id="rId46"/>
    <p:sldId id="849" r:id="rId47"/>
    <p:sldId id="951" r:id="rId48"/>
    <p:sldId id="922" r:id="rId49"/>
    <p:sldId id="1007" r:id="rId50"/>
    <p:sldId id="1008" r:id="rId51"/>
    <p:sldId id="1009" r:id="rId52"/>
    <p:sldId id="1010" r:id="rId53"/>
    <p:sldId id="1011" r:id="rId54"/>
    <p:sldId id="1012" r:id="rId55"/>
    <p:sldId id="1016" r:id="rId56"/>
    <p:sldId id="1017" r:id="rId57"/>
    <p:sldId id="1018" r:id="rId58"/>
    <p:sldId id="1013" r:id="rId59"/>
    <p:sldId id="1015" r:id="rId60"/>
    <p:sldId id="1033" r:id="rId61"/>
    <p:sldId id="1034" r:id="rId62"/>
    <p:sldId id="1035" r:id="rId63"/>
    <p:sldId id="1019" r:id="rId64"/>
    <p:sldId id="1020" r:id="rId65"/>
    <p:sldId id="993" r:id="rId66"/>
    <p:sldId id="853" r:id="rId67"/>
    <p:sldId id="921" r:id="rId68"/>
    <p:sldId id="923" r:id="rId69"/>
    <p:sldId id="924" r:id="rId70"/>
    <p:sldId id="926" r:id="rId71"/>
    <p:sldId id="927" r:id="rId72"/>
    <p:sldId id="928" r:id="rId73"/>
    <p:sldId id="930" r:id="rId74"/>
    <p:sldId id="932" r:id="rId75"/>
    <p:sldId id="933" r:id="rId76"/>
    <p:sldId id="934" r:id="rId77"/>
    <p:sldId id="940" r:id="rId78"/>
    <p:sldId id="954" r:id="rId79"/>
    <p:sldId id="952" r:id="rId80"/>
    <p:sldId id="935" r:id="rId81"/>
    <p:sldId id="958" r:id="rId82"/>
    <p:sldId id="957" r:id="rId83"/>
    <p:sldId id="1024" r:id="rId84"/>
    <p:sldId id="1026" r:id="rId85"/>
    <p:sldId id="1029" r:id="rId86"/>
    <p:sldId id="1056" r:id="rId87"/>
    <p:sldId id="1057" r:id="rId88"/>
    <p:sldId id="1032" r:id="rId89"/>
    <p:sldId id="859" r:id="rId90"/>
    <p:sldId id="861" r:id="rId91"/>
    <p:sldId id="862" r:id="rId92"/>
    <p:sldId id="863" r:id="rId93"/>
    <p:sldId id="959" r:id="rId94"/>
    <p:sldId id="960" r:id="rId95"/>
    <p:sldId id="939" r:id="rId96"/>
    <p:sldId id="864" r:id="rId97"/>
    <p:sldId id="865" r:id="rId98"/>
    <p:sldId id="920" r:id="rId99"/>
    <p:sldId id="918" r:id="rId100"/>
    <p:sldId id="961" r:id="rId101"/>
    <p:sldId id="962" r:id="rId102"/>
    <p:sldId id="971" r:id="rId103"/>
    <p:sldId id="964" r:id="rId104"/>
    <p:sldId id="965" r:id="rId105"/>
    <p:sldId id="938" r:id="rId106"/>
    <p:sldId id="874" r:id="rId107"/>
    <p:sldId id="875" r:id="rId108"/>
    <p:sldId id="876" r:id="rId109"/>
    <p:sldId id="877" r:id="rId110"/>
    <p:sldId id="878" r:id="rId111"/>
    <p:sldId id="970" r:id="rId112"/>
    <p:sldId id="972" r:id="rId113"/>
    <p:sldId id="973" r:id="rId114"/>
    <p:sldId id="879" r:id="rId115"/>
    <p:sldId id="974" r:id="rId116"/>
    <p:sldId id="975" r:id="rId117"/>
    <p:sldId id="880" r:id="rId118"/>
    <p:sldId id="881" r:id="rId119"/>
    <p:sldId id="1036" r:id="rId120"/>
    <p:sldId id="1037" r:id="rId121"/>
    <p:sldId id="1038" r:id="rId122"/>
    <p:sldId id="1039" r:id="rId123"/>
    <p:sldId id="1040" r:id="rId124"/>
    <p:sldId id="1041" r:id="rId125"/>
    <p:sldId id="1042" r:id="rId126"/>
    <p:sldId id="1043" r:id="rId127"/>
    <p:sldId id="1044" r:id="rId128"/>
    <p:sldId id="1045" r:id="rId129"/>
  </p:sldIdLst>
  <p:sldSz cx="9144000" cy="6858000" type="screen4x3"/>
  <p:notesSz cx="6858000" cy="9144000"/>
  <p:embeddedFontLst>
    <p:embeddedFont>
      <p:font typeface="Arial Rounded MT Bold" panose="020F0704030504030204" pitchFamily="34" charset="0"/>
      <p:regular r:id="rId132"/>
    </p:embeddedFont>
    <p:embeddedFont>
      <p:font typeface="Comic Sans MS" panose="030F0702030302020204" pitchFamily="66" charset="0"/>
      <p:regular r:id="rId133"/>
      <p:bold r:id="rId134"/>
    </p:embeddedFont>
    <p:embeddedFont>
      <p:font typeface="Monotype Corsiva" panose="03010101010201010101" pitchFamily="66" charset="0"/>
      <p:italic r:id="rId135"/>
    </p:embeddedFont>
    <p:embeddedFont>
      <p:font typeface="Gulim" panose="020B0600000101010101" pitchFamily="34" charset="-127"/>
      <p:regular r:id="rId136"/>
    </p:embeddedFont>
  </p:embeddedFontLst>
  <p:custShowLst>
    <p:custShow name="3101" id="0">
      <p:sldLst>
        <p:sld r:id="rId2"/>
      </p:sldLst>
    </p:custShow>
  </p:custShowLst>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00FF"/>
    <a:srgbClr val="FFFF66"/>
    <a:srgbClr val="FFFF99"/>
    <a:srgbClr val="66FF33"/>
    <a:srgbClr val="00FFCC"/>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98690" autoAdjust="0"/>
  </p:normalViewPr>
  <p:slideViewPr>
    <p:cSldViewPr snapToObjects="1">
      <p:cViewPr>
        <p:scale>
          <a:sx n="75" d="100"/>
          <a:sy n="75" d="100"/>
        </p:scale>
        <p:origin x="-996" y="-72"/>
      </p:cViewPr>
      <p:guideLst>
        <p:guide orient="horz" pos="2064"/>
        <p:guide pos="2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2.fntdata"/><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3.fntdata"/><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a:defRPr sz="1200">
                <a:effectLst/>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a:defRPr sz="1200">
                <a:effectLst/>
                <a:latin typeface="Arial Rounded MT Bold" pitchFamily="34" charset="0"/>
              </a:defRPr>
            </a:lvl1pPr>
          </a:lstStyle>
          <a:p>
            <a:pPr>
              <a:defRPr/>
            </a:pPr>
            <a:fld id="{86FB7135-7B5A-4BD1-80B7-910B5ABF98A4}" type="slidenum">
              <a:rPr lang="en-US"/>
              <a:pPr>
                <a:defRPr/>
              </a:pPr>
              <a:t>‹#›</a:t>
            </a:fld>
            <a:endParaRPr lang="en-US"/>
          </a:p>
        </p:txBody>
      </p:sp>
    </p:spTree>
    <p:extLst>
      <p:ext uri="{BB962C8B-B14F-4D97-AF65-F5344CB8AC3E}">
        <p14:creationId xmlns:p14="http://schemas.microsoft.com/office/powerpoint/2010/main" val="1509102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b="1">
                <a:effectLst/>
                <a:latin typeface="Arial Rounded MT Bold" pitchFamily="34" charset="0"/>
              </a:defRPr>
            </a:lvl1pPr>
          </a:lstStyle>
          <a:p>
            <a:pPr>
              <a:defRPr/>
            </a:pPr>
            <a:endParaRPr lang="en-US"/>
          </a:p>
        </p:txBody>
      </p:sp>
      <p:sp>
        <p:nvSpPr>
          <p:cNvPr id="133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b="1">
                <a:effectLst/>
                <a:latin typeface="Arial Rounded MT Bold" pitchFamily="34" charset="0"/>
              </a:defRPr>
            </a:lvl1pPr>
          </a:lstStyle>
          <a:p>
            <a:pPr>
              <a:defRPr/>
            </a:pPr>
            <a:fld id="{68BAF93A-1CC0-463B-98A2-48E8F75FCBD0}" type="slidenum">
              <a:rPr lang="en-US"/>
              <a:pPr>
                <a:defRPr/>
              </a:pPr>
              <a:t>‹#›</a:t>
            </a:fld>
            <a:endParaRPr lang="en-US"/>
          </a:p>
        </p:txBody>
      </p:sp>
    </p:spTree>
    <p:extLst>
      <p:ext uri="{BB962C8B-B14F-4D97-AF65-F5344CB8AC3E}">
        <p14:creationId xmlns:p14="http://schemas.microsoft.com/office/powerpoint/2010/main" val="3075114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3AC8AB8D-8A35-4FBB-8B23-0BC10AB223CB}" type="slidenum">
              <a:rPr lang="en-US" altLang="en-US" sz="1200" smtClean="0">
                <a:latin typeface="Arial Rounded MT Bold" pitchFamily="34" charset="0"/>
              </a:rPr>
              <a:pPr/>
              <a:t>2</a:t>
            </a:fld>
            <a:endParaRPr lang="en-US" altLang="en-US" sz="1200" smtClean="0">
              <a:latin typeface="Arial Rounded MT Bold" pitchFamily="34" charset="0"/>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BE353808-BEB8-4C27-807A-21E96533C646}" type="slidenum">
              <a:rPr lang="en-US" altLang="en-US" sz="1200" smtClean="0">
                <a:latin typeface="Arial Rounded MT Bold" pitchFamily="34" charset="0"/>
              </a:rPr>
              <a:pPr/>
              <a:t>101</a:t>
            </a:fld>
            <a:endParaRPr lang="en-US" altLang="en-US" sz="1200" smtClean="0">
              <a:latin typeface="Arial Rounded MT Bold"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3F6DDE09-460B-4928-9BCE-2E6D64997216}" type="slidenum">
              <a:rPr lang="en-US" altLang="en-US" sz="1200" smtClean="0">
                <a:latin typeface="Arial Rounded MT Bold" pitchFamily="34" charset="0"/>
              </a:rPr>
              <a:pPr/>
              <a:t>102</a:t>
            </a:fld>
            <a:endParaRPr lang="en-US" altLang="en-US" sz="1200" smtClean="0">
              <a:latin typeface="Arial Rounded MT Bold"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fld id="{58F66C1B-94A0-4A11-94C0-011FE26C8F4A}" type="slidenum">
              <a:rPr lang="en-US" altLang="en-US" sz="1200" smtClean="0">
                <a:latin typeface="Arial Rounded MT Bold" pitchFamily="34" charset="0"/>
              </a:rPr>
              <a:pPr/>
              <a:t>103</a:t>
            </a:fld>
            <a:endParaRPr lang="en-US" altLang="en-US" sz="1200" smtClean="0">
              <a:latin typeface="Arial Rounded MT Bold"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5B96A3FF-BCFC-4B9E-9E5E-2A94C965B313}"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44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ABEFA36C-2F73-499D-B354-0DB3CE493206}"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5410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BACB72F-CEDD-4526-85B9-A6D09E31462F}"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0770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fld id="{DB920BAC-ED59-4E16-B241-3DEEDD96E64B}" type="datetime1">
              <a:rPr lang="en-US"/>
              <a:pPr>
                <a:defRPr/>
              </a:pPr>
              <a:t>6/4/2015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40759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BE1EFDE0-0F56-4D5C-B3B1-879703F51B23}"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31940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0B6CB4-685F-4585-A009-E297CBEC8675}" type="datetime1">
              <a:rPr lang="en-US"/>
              <a:pPr>
                <a:defRPr/>
              </a:pPr>
              <a:t>6/4/2015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5706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5E95FAEA-AEEC-494A-9690-9052E811BC2A}"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0755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867B5CBD-7602-44ED-9DAD-F2CD12E2D67E}" type="datetime1">
              <a:rPr lang="en-US"/>
              <a:pPr>
                <a:defRPr/>
              </a:pPr>
              <a:t>6/4/2015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420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83CC8E4D-CAF2-49A9-AD95-23564BF5268D}" type="datetime1">
              <a:rPr lang="en-US"/>
              <a:pPr>
                <a:defRPr/>
              </a:pPr>
              <a:t>6/4/2015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9764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2CBFA8-245B-473E-AA09-A139A7655B2E}" type="datetime1">
              <a:rPr lang="en-US"/>
              <a:pPr>
                <a:defRPr/>
              </a:pPr>
              <a:t>6/4/2015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001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62DF1B-1A52-492E-A120-C3CD07F59D51}"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82281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33BF54-0E94-4F15-A83D-27E0E533CAB8}" type="datetime1">
              <a:rPr lang="en-US"/>
              <a:pPr>
                <a:defRPr/>
              </a:pPr>
              <a:t>6/4/2015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84082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folHlink"/>
                </a:solidFill>
                <a:effectLst/>
              </a:defRPr>
            </a:lvl1pPr>
          </a:lstStyle>
          <a:p>
            <a:pPr>
              <a:defRPr/>
            </a:pPr>
            <a:fld id="{12904573-2621-4D88-ACB3-8C0C13ECFCD8}" type="datetime1">
              <a:rPr lang="en-US"/>
              <a:pPr>
                <a:defRPr/>
              </a:pPr>
              <a:t>6/4/2015</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folHlink"/>
                </a:solidFill>
                <a:effectLst/>
                <a:latin typeface="Arial"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oleObject" Target="../embeddings/oleObject1.bin"/><Relationship Id="rId7" Type="http://schemas.openxmlformats.org/officeDocument/2006/relationships/slide" Target="slide22.xml"/><Relationship Id="rId12" Type="http://schemas.openxmlformats.org/officeDocument/2006/relationships/slide" Target="slide10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slide" Target="slide16.xml"/><Relationship Id="rId11" Type="http://schemas.openxmlformats.org/officeDocument/2006/relationships/slide" Target="slide90.xml"/><Relationship Id="rId5" Type="http://schemas.openxmlformats.org/officeDocument/2006/relationships/slide" Target="slide2.xml"/><Relationship Id="rId10" Type="http://schemas.openxmlformats.org/officeDocument/2006/relationships/slide" Target="slide64.xml"/><Relationship Id="rId4" Type="http://schemas.openxmlformats.org/officeDocument/2006/relationships/image" Target="../media/image1.wmf"/><Relationship Id="rId9" Type="http://schemas.openxmlformats.org/officeDocument/2006/relationships/slide" Target="slide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066800"/>
            <a:ext cx="7772400" cy="2286000"/>
          </a:xfrm>
        </p:spPr>
        <p:txBody>
          <a:bodyPr/>
          <a:lstStyle/>
          <a:p>
            <a:pPr>
              <a:defRPr/>
            </a:pPr>
            <a:r>
              <a:rPr lang="en-US" sz="3200" b="0" dirty="0" smtClean="0">
                <a:latin typeface="Comic Sans MS" pitchFamily="66" charset="0"/>
              </a:rPr>
              <a:t>Diagonalization</a:t>
            </a:r>
            <a:br>
              <a:rPr lang="en-US" sz="3200" b="0" dirty="0" smtClean="0">
                <a:latin typeface="Comic Sans MS" pitchFamily="66" charset="0"/>
              </a:rPr>
            </a:br>
            <a:r>
              <a:rPr lang="en-US" sz="3200" b="0" dirty="0" smtClean="0">
                <a:latin typeface="Comic Sans MS" pitchFamily="66" charset="0"/>
              </a:rPr>
              <a:t>&amp; </a:t>
            </a:r>
            <a:r>
              <a:rPr lang="en-US" sz="3200" b="0" dirty="0" err="1" smtClean="0">
                <a:latin typeface="Comic Sans MS" pitchFamily="66" charset="0"/>
              </a:rPr>
              <a:t>Uncomputablity</a:t>
            </a:r>
            <a:endParaRPr lang="en-US" sz="3200" b="0" dirty="0" smtClean="0">
              <a:latin typeface="Comic Sans MS" pitchFamily="66" charset="0"/>
            </a:endParaRPr>
          </a:p>
        </p:txBody>
      </p:sp>
      <p:sp>
        <p:nvSpPr>
          <p:cNvPr id="575491" name="Rectangle 3"/>
          <p:cNvSpPr>
            <a:spLocks noGrp="1" noChangeArrowheads="1"/>
          </p:cNvSpPr>
          <p:nvPr>
            <p:ph type="subTitle" idx="1"/>
          </p:nvPr>
        </p:nvSpPr>
        <p:spPr>
          <a:xfrm>
            <a:off x="1271588" y="5943600"/>
            <a:ext cx="6400800" cy="1752600"/>
          </a:xfrm>
        </p:spPr>
        <p:txBody>
          <a:bodyPr/>
          <a:lstStyle/>
          <a:p>
            <a:pPr>
              <a:defRPr/>
            </a:pPr>
            <a:r>
              <a:rPr lang="en-US" sz="2400" b="1" smtClean="0">
                <a:solidFill>
                  <a:schemeClr val="tx2"/>
                </a:solidFill>
              </a:rPr>
              <a:t>Jeff Edmonds</a:t>
            </a:r>
          </a:p>
          <a:p>
            <a:pPr>
              <a:defRPr/>
            </a:pPr>
            <a:r>
              <a:rPr lang="en-US" sz="2400" b="1" smtClean="0">
                <a:solidFill>
                  <a:schemeClr val="tx2"/>
                </a:solidFill>
              </a:rPr>
              <a:t>York University</a:t>
            </a:r>
            <a:endParaRPr lang="en-US" sz="2400" smtClean="0">
              <a:solidFill>
                <a:schemeClr val="accent2"/>
              </a:solidFill>
            </a:endParaRPr>
          </a:p>
          <a:p>
            <a:pPr>
              <a:defRPr/>
            </a:pPr>
            <a:endParaRPr lang="en-US" smtClean="0">
              <a:solidFill>
                <a:schemeClr val="accent2"/>
              </a:solidFill>
            </a:endParaRPr>
          </a:p>
          <a:p>
            <a:pPr>
              <a:defRPr/>
            </a:pPr>
            <a:endParaRPr lang="en-US" smtClean="0"/>
          </a:p>
        </p:txBody>
      </p:sp>
      <p:graphicFrame>
        <p:nvGraphicFramePr>
          <p:cNvPr id="2052"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spid="_x0000_s2057"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p:cNvSpPr txBox="1">
            <a:spLocks noChangeArrowheads="1"/>
          </p:cNvSpPr>
          <p:nvPr/>
        </p:nvSpPr>
        <p:spPr bwMode="auto">
          <a:xfrm>
            <a:off x="7202488" y="6399213"/>
            <a:ext cx="2255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a:solidFill>
                  <a:schemeClr val="accent2"/>
                </a:solidFill>
                <a:effectLst/>
                <a:latin typeface="Comic Sans MS" pitchFamily="66" charset="0"/>
              </a:rPr>
              <a:t>COSC 4111</a:t>
            </a:r>
            <a:endParaRPr lang="en-US" altLang="en-US" sz="2400">
              <a:solidFill>
                <a:schemeClr val="accent2"/>
              </a:solidFill>
              <a:effectLst/>
              <a:latin typeface="Arial Rounded MT Bold" pitchFamily="34" charset="0"/>
            </a:endParaRPr>
          </a:p>
        </p:txBody>
      </p:sp>
      <p:sp>
        <p:nvSpPr>
          <p:cNvPr id="575494" name="Text Box 6"/>
          <p:cNvSpPr txBox="1">
            <a:spLocks noChangeArrowheads="1"/>
          </p:cNvSpPr>
          <p:nvPr/>
        </p:nvSpPr>
        <p:spPr bwMode="auto">
          <a:xfrm>
            <a:off x="0" y="6399213"/>
            <a:ext cx="1958975" cy="457200"/>
          </a:xfrm>
          <a:prstGeom prst="rect">
            <a:avLst/>
          </a:prstGeom>
          <a:noFill/>
          <a:ln w="38100">
            <a:noFill/>
            <a:miter lim="800000"/>
            <a:headEnd/>
            <a:tailEnd/>
          </a:ln>
          <a:effectLst/>
        </p:spPr>
        <p:txBody>
          <a:bodyPr lIns="274301" tIns="45717" rIns="274301" bIns="45717" anchor="ctr">
            <a:spAutoFit/>
          </a:bodyPr>
          <a:lstStyle/>
          <a:p>
            <a:pPr>
              <a:defRPr/>
            </a:pPr>
            <a:r>
              <a:rPr lang="en-US" sz="2400" b="1">
                <a:solidFill>
                  <a:schemeClr val="accent2"/>
                </a:solidFill>
                <a:effectLst>
                  <a:outerShdw blurRad="38100" dist="38100" dir="2700000" algn="tl">
                    <a:srgbClr val="000000"/>
                  </a:outerShdw>
                </a:effectLst>
                <a:latin typeface="Comic Sans MS" pitchFamily="66" charset="0"/>
              </a:rPr>
              <a:t>Lecture</a:t>
            </a:r>
            <a:r>
              <a:rPr lang="en-US" sz="2400">
                <a:solidFill>
                  <a:schemeClr val="accent2"/>
                </a:solidFill>
                <a:effectLst>
                  <a:outerShdw blurRad="38100" dist="38100" dir="2700000" algn="tl">
                    <a:srgbClr val="000000"/>
                  </a:outerShdw>
                </a:effectLst>
                <a:latin typeface="Comic Sans MS" pitchFamily="66" charset="0"/>
              </a:rPr>
              <a:t> </a:t>
            </a:r>
            <a:r>
              <a:rPr lang="en-US" sz="2400" b="1">
                <a:solidFill>
                  <a:schemeClr val="accent2"/>
                </a:solidFill>
                <a:effectLst>
                  <a:outerShdw blurRad="38100" dist="38100" dir="2700000" algn="tl">
                    <a:srgbClr val="000000"/>
                  </a:outerShdw>
                </a:effectLst>
                <a:latin typeface="Comic Sans MS" pitchFamily="66" charset="0"/>
              </a:rPr>
              <a:t>3</a:t>
            </a:r>
            <a:endParaRPr lang="en-US" sz="2400">
              <a:solidFill>
                <a:schemeClr val="accent2"/>
              </a:solidFill>
              <a:effectLst>
                <a:outerShdw blurRad="38100" dist="38100" dir="2700000" algn="tl">
                  <a:srgbClr val="000000"/>
                </a:outerShdw>
              </a:effectLst>
              <a:latin typeface="Comic Sans MS" pitchFamily="66" charset="0"/>
            </a:endParaRPr>
          </a:p>
        </p:txBody>
      </p:sp>
      <p:sp>
        <p:nvSpPr>
          <p:cNvPr id="575502" name="Text Box 14"/>
          <p:cNvSpPr txBox="1">
            <a:spLocks noChangeArrowheads="1"/>
          </p:cNvSpPr>
          <p:nvPr/>
        </p:nvSpPr>
        <p:spPr bwMode="auto">
          <a:xfrm>
            <a:off x="0" y="2286000"/>
            <a:ext cx="7202488" cy="3540125"/>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hlinkClick r:id="rId5" action="ppaction://hlinksldjump"/>
              </a:rPr>
              <a:t>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6" action="ppaction://hlinksldjump"/>
              </a:rPr>
              <a:t>Uncountable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7" action="ppaction://hlinksldjump"/>
              </a:rPr>
              <a:t>A Hierarchy of Objects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8" action="ppaction://hlinksldjump"/>
              </a:rPr>
              <a:t>History of Classifying Problems</a:t>
            </a:r>
            <a:r>
              <a:rPr lang="en-US" dirty="0">
                <a:effectLst>
                  <a:outerShdw blurRad="38100" dist="38100" dir="2700000" algn="tl">
                    <a:srgbClr val="000000"/>
                  </a:outerShdw>
                </a:effectLst>
                <a:hlinkClick r:id="rId5" action="ppaction://hlinksldjump"/>
              </a:rPr>
              <a:t> </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9" action="ppaction://hlinksldjump"/>
              </a:rPr>
              <a:t>Diagonal </a:t>
            </a:r>
            <a:r>
              <a:rPr lang="en-US" dirty="0" err="1">
                <a:effectLst>
                  <a:outerShdw blurRad="38100" dist="38100" dir="2700000" algn="tl">
                    <a:srgbClr val="000000"/>
                  </a:outerShdw>
                </a:effectLst>
                <a:hlinkClick r:id="rId9" action="ppaction://hlinksldjump"/>
              </a:rPr>
              <a:t>Uncomputable</a:t>
            </a:r>
            <a:r>
              <a:rPr lang="en-US" dirty="0">
                <a:effectLst>
                  <a:outerShdw blurRad="38100" dist="38100" dir="2700000" algn="tl">
                    <a:srgbClr val="000000"/>
                  </a:outerShdw>
                </a:effectLst>
                <a:hlinkClick r:id="rId9" action="ppaction://hlinksldjump"/>
              </a:rPr>
              <a:t> via Nemesis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0" action="ppaction://hlinksldjump"/>
              </a:rPr>
              <a:t>Diagonal </a:t>
            </a:r>
            <a:r>
              <a:rPr lang="en-US" dirty="0" err="1">
                <a:effectLst>
                  <a:outerShdw blurRad="38100" dist="38100" dir="2700000" algn="tl">
                    <a:srgbClr val="000000"/>
                  </a:outerShdw>
                </a:effectLst>
                <a:hlinkClick r:id="rId10" action="ppaction://hlinksldjump"/>
              </a:rPr>
              <a:t>Uncomputable</a:t>
            </a:r>
            <a:r>
              <a:rPr lang="en-US" dirty="0">
                <a:effectLst>
                  <a:outerShdw blurRad="38100" dist="38100" dir="2700000" algn="tl">
                    <a:srgbClr val="000000"/>
                  </a:outerShdw>
                </a:effectLst>
                <a:hlinkClick r:id="rId10" action="ppaction://hlinksldjump"/>
              </a:rPr>
              <a:t> via </a:t>
            </a:r>
            <a:r>
              <a:rPr lang="en-US" dirty="0" err="1">
                <a:effectLst>
                  <a:outerShdw blurRad="38100" dist="38100" dir="2700000" algn="tl">
                    <a:srgbClr val="000000"/>
                  </a:outerShdw>
                </a:effectLst>
                <a:hlinkClick r:id="rId10" action="ppaction://hlinksldjump"/>
              </a:rPr>
              <a:t>Reals</a:t>
            </a:r>
            <a:r>
              <a:rPr lang="en-US" dirty="0">
                <a:effectLst>
                  <a:outerShdw blurRad="38100" dist="38100" dir="2700000" algn="tl">
                    <a:srgbClr val="000000"/>
                  </a:outerShdw>
                </a:effectLst>
                <a:hlinkClick r:id="rId10" action="ppaction://hlinksldjump"/>
              </a:rPr>
              <a:t>-Integers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1" action="ppaction://hlinksldjump"/>
              </a:rPr>
              <a:t>Halting Problem</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2" action="ppaction://hlinksldjump"/>
              </a:rPr>
              <a:t>Time Hierarchy</a:t>
            </a:r>
            <a:endParaRPr lang="en-US" dirty="0">
              <a:effectLst>
                <a:outerShdw blurRad="38100" dist="38100" dir="2700000" algn="tl">
                  <a:srgbClr val="000000"/>
                </a:outerShdw>
              </a:effectLst>
            </a:endParaRPr>
          </a:p>
        </p:txBody>
      </p:sp>
      <p:sp>
        <p:nvSpPr>
          <p:cNvPr id="2056" name="WordArt 16"/>
          <p:cNvSpPr>
            <a:spLocks noChangeArrowheads="1" noChangeShapeType="1" noTextEdit="1"/>
          </p:cNvSpPr>
          <p:nvPr/>
        </p:nvSpPr>
        <p:spPr bwMode="auto">
          <a:xfrm>
            <a:off x="457200" y="685800"/>
            <a:ext cx="8305800" cy="533400"/>
          </a:xfrm>
          <a:prstGeom prst="rect">
            <a:avLst/>
          </a:prstGeom>
        </p:spPr>
        <p:txBody>
          <a:bodyPr wrap="none" fromWordArt="1">
            <a:prstTxWarp prst="textPlain">
              <a:avLst>
                <a:gd name="adj" fmla="val 50000"/>
              </a:avLst>
            </a:prstTxWarp>
          </a:bodyPr>
          <a:lstStyle/>
          <a:p>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4111 Computability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Rectangle 4"/>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0553" name="Text Box 9"/>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1, 2, 3, 4, 5, 6, …. }</a:t>
            </a:r>
          </a:p>
        </p:txBody>
      </p:sp>
      <p:sp>
        <p:nvSpPr>
          <p:cNvPr id="1260555" name="Line 11"/>
          <p:cNvSpPr>
            <a:spLocks noChangeShapeType="1"/>
          </p:cNvSpPr>
          <p:nvPr/>
        </p:nvSpPr>
        <p:spPr bwMode="auto">
          <a:xfrm flipH="1">
            <a:off x="1905000" y="4710113"/>
            <a:ext cx="279400" cy="155892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0556" name="Line 12"/>
          <p:cNvSpPr>
            <a:spLocks noChangeShapeType="1"/>
          </p:cNvSpPr>
          <p:nvPr/>
        </p:nvSpPr>
        <p:spPr bwMode="auto">
          <a:xfrm>
            <a:off x="1524000" y="4710113"/>
            <a:ext cx="76200" cy="1541462"/>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0557" name="Line 13"/>
          <p:cNvSpPr>
            <a:spLocks noChangeShapeType="1"/>
          </p:cNvSpPr>
          <p:nvPr/>
        </p:nvSpPr>
        <p:spPr bwMode="auto">
          <a:xfrm flipH="1">
            <a:off x="2286000" y="4710113"/>
            <a:ext cx="457200" cy="155892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0560" name="Freeform 16"/>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0561" name="Rectangle 17"/>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0562" name="Rectangle 18"/>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63" name="Rectangle 19"/>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64" name="Rectangle 20"/>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65" name="Rectangle 21"/>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66" name="Rectangle 22"/>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67" name="Rectangle 23"/>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68" name="Rectangle 24"/>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69" name="Rectangle 25"/>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70" name="Rectangle 26"/>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578" name="Rectangle 34"/>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0579" name="Rectangle 35"/>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1</a:t>
            </a:r>
          </a:p>
        </p:txBody>
      </p:sp>
      <p:sp>
        <p:nvSpPr>
          <p:cNvPr id="1260580" name="Rectangle 36"/>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81" name="Rectangle 37"/>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82" name="Rectangle 38"/>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83" name="Rectangle 39"/>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84" name="Rectangle 40"/>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85" name="Rectangle 41"/>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86" name="Rectangle 42"/>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87" name="Rectangle 43"/>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0588" name="Rectangle 44"/>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89" name="Rectangle 45"/>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0" name="Rectangle 46"/>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91" name="Rectangle 47"/>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92" name="Rectangle 48"/>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93" name="Rectangle 49"/>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94" name="Rectangle 50"/>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95" name="Rectangle 51"/>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96" name="Rectangle 52"/>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0597" name="Rectangle 53"/>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98" name="Rectangle 54"/>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9" name="Rectangle 55"/>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0" name="Rectangle 56"/>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01" name="Rectangle 57"/>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02" name="Rectangle 58"/>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03" name="Rectangle 59"/>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04" name="Rectangle 60"/>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05" name="Rectangle 61"/>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0606" name="Rectangle 62"/>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07" name="Rectangle 63"/>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08" name="Rectangle 64"/>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9" name="Rectangle 65"/>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0" name="Rectangle 66"/>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11" name="Rectangle 67"/>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12" name="Rectangle 68"/>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13" name="Rectangle 69"/>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14" name="Rectangle 70"/>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0615" name="Rectangle 71"/>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16" name="Rectangle 72"/>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17" name="Rectangle 73"/>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18" name="Rectangle 74"/>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9" name="Rectangle 75"/>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20" name="Rectangle 76"/>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21" name="Rectangle 77"/>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22" name="Rectangle 78"/>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23" name="Rectangle 79"/>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0629" name="Rectangle 85"/>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0" name="Rectangle 86"/>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7" name="Text Box 93"/>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0640" name="Text Box 96"/>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2" name="Group 102"/>
          <p:cNvGrpSpPr>
            <a:grpSpLocks/>
          </p:cNvGrpSpPr>
          <p:nvPr/>
        </p:nvGrpSpPr>
        <p:grpSpPr bwMode="auto">
          <a:xfrm>
            <a:off x="6400800" y="3581400"/>
            <a:ext cx="2935288" cy="2362200"/>
            <a:chOff x="4032" y="2256"/>
            <a:chExt cx="1849" cy="1488"/>
          </a:xfrm>
        </p:grpSpPr>
        <p:sp>
          <p:nvSpPr>
            <p:cNvPr id="1260641" name="AutoShape 97"/>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0642" name="Text Box 98"/>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0643" name="Line 99"/>
          <p:cNvSpPr>
            <a:spLocks noChangeShapeType="1"/>
          </p:cNvSpPr>
          <p:nvPr/>
        </p:nvSpPr>
        <p:spPr bwMode="auto">
          <a:xfrm flipH="1">
            <a:off x="2667000" y="4738688"/>
            <a:ext cx="457200" cy="15446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0645" name="Line 101"/>
          <p:cNvSpPr>
            <a:spLocks noChangeShapeType="1"/>
          </p:cNvSpPr>
          <p:nvPr/>
        </p:nvSpPr>
        <p:spPr bwMode="auto">
          <a:xfrm flipH="1">
            <a:off x="3048000" y="4724400"/>
            <a:ext cx="584200" cy="154463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0647" name="Text Box 103"/>
          <p:cNvSpPr txBox="1">
            <a:spLocks noChangeArrowheads="1"/>
          </p:cNvSpPr>
          <p:nvPr/>
        </p:nvSpPr>
        <p:spPr bwMode="auto">
          <a:xfrm>
            <a:off x="3357563" y="5553075"/>
            <a:ext cx="2797175" cy="1384300"/>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Oops we never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get </a:t>
            </a:r>
            <a:r>
              <a:rPr lang="en-US" dirty="0">
                <a:solidFill>
                  <a:srgbClr val="FF0000"/>
                </a:solidFill>
                <a:effectLst>
                  <a:outerShdw blurRad="38100" dist="38100" dir="2700000" algn="tl">
                    <a:srgbClr val="000000"/>
                  </a:outerShdw>
                </a:effectLst>
              </a:rPr>
              <a:t>to </a:t>
            </a:r>
            <a:r>
              <a:rPr lang="en-US" baseline="30000" dirty="0">
                <a:solidFill>
                  <a:srgbClr val="FF0000"/>
                </a:solidFill>
                <a:effectLst>
                  <a:outerShdw blurRad="38100" dist="38100" dir="2700000" algn="tl">
                    <a:srgbClr val="000000"/>
                  </a:outerShdw>
                </a:effectLst>
              </a:rPr>
              <a:t>2</a:t>
            </a:r>
            <a:r>
              <a:rPr lang="en-US" dirty="0">
                <a:solidFill>
                  <a:srgbClr val="FF0000"/>
                </a:solidFill>
                <a:effectLst>
                  <a:outerShdw blurRad="38100" dist="38100" dir="2700000" algn="tl">
                    <a:srgbClr val="000000"/>
                  </a:outerShdw>
                </a:effectLst>
              </a:rPr>
              <a:t>/</a:t>
            </a:r>
            <a:r>
              <a:rPr lang="en-US" baseline="-25000" dirty="0">
                <a:solidFill>
                  <a:srgbClr val="FF0000"/>
                </a:solidFill>
                <a:effectLst>
                  <a:outerShdw blurRad="38100" dist="38100" dir="2700000" algn="tl">
                    <a:srgbClr val="000000"/>
                  </a:outerShdw>
                </a:effectLst>
              </a:rPr>
              <a:t>1</a:t>
            </a:r>
            <a:r>
              <a:rPr lang="en-US" dirty="0">
                <a:solidFill>
                  <a:schemeClr val="hlink"/>
                </a:solidFill>
                <a:effectLst>
                  <a:outerShdw blurRad="38100" dist="38100" dir="2700000" algn="tl">
                    <a:srgbClr val="000000"/>
                  </a:outerShdw>
                </a:effectLst>
              </a:rPr>
              <a:t>!</a:t>
            </a:r>
            <a:endParaRPr lang="en-US" baseline="-25000" dirty="0">
              <a:solidFill>
                <a:srgbClr val="FF0000"/>
              </a:solidFill>
              <a:effectLst>
                <a:outerShdw blurRad="38100" dist="38100" dir="2700000" algn="tl">
                  <a:srgbClr val="000000"/>
                </a:outerShdw>
              </a:effectLst>
            </a:endParaRPr>
          </a:p>
          <a:p>
            <a:pPr algn="l">
              <a:defRPr/>
            </a:pPr>
            <a:endParaRPr lang="en-US" dirty="0">
              <a:solidFill>
                <a:schemeClr val="hlink"/>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0556"/>
                                        </p:tgtEl>
                                        <p:attrNameLst>
                                          <p:attrName>style.visibility</p:attrName>
                                        </p:attrNameLst>
                                      </p:cBhvr>
                                      <p:to>
                                        <p:strVal val="visible"/>
                                      </p:to>
                                    </p:set>
                                    <p:anim calcmode="lin" valueType="num">
                                      <p:cBhvr additive="base">
                                        <p:cTn id="13" dur="500" fill="hold"/>
                                        <p:tgtEl>
                                          <p:spTgt spid="1260556"/>
                                        </p:tgtEl>
                                        <p:attrNameLst>
                                          <p:attrName>ppt_x</p:attrName>
                                        </p:attrNameLst>
                                      </p:cBhvr>
                                      <p:tavLst>
                                        <p:tav tm="0">
                                          <p:val>
                                            <p:strVal val="#ppt_x"/>
                                          </p:val>
                                        </p:tav>
                                        <p:tav tm="100000">
                                          <p:val>
                                            <p:strVal val="#ppt_x"/>
                                          </p:val>
                                        </p:tav>
                                      </p:tavLst>
                                    </p:anim>
                                    <p:anim calcmode="lin" valueType="num">
                                      <p:cBhvr additive="base">
                                        <p:cTn id="14" dur="500" fill="hold"/>
                                        <p:tgtEl>
                                          <p:spTgt spid="126055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260555"/>
                                        </p:tgtEl>
                                        <p:attrNameLst>
                                          <p:attrName>style.visibility</p:attrName>
                                        </p:attrNameLst>
                                      </p:cBhvr>
                                      <p:to>
                                        <p:strVal val="visible"/>
                                      </p:to>
                                    </p:set>
                                    <p:anim calcmode="lin" valueType="num">
                                      <p:cBhvr additive="base">
                                        <p:cTn id="18" dur="500" fill="hold"/>
                                        <p:tgtEl>
                                          <p:spTgt spid="1260555"/>
                                        </p:tgtEl>
                                        <p:attrNameLst>
                                          <p:attrName>ppt_x</p:attrName>
                                        </p:attrNameLst>
                                      </p:cBhvr>
                                      <p:tavLst>
                                        <p:tav tm="0">
                                          <p:val>
                                            <p:strVal val="#ppt_x"/>
                                          </p:val>
                                        </p:tav>
                                        <p:tav tm="100000">
                                          <p:val>
                                            <p:strVal val="#ppt_x"/>
                                          </p:val>
                                        </p:tav>
                                      </p:tavLst>
                                    </p:anim>
                                    <p:anim calcmode="lin" valueType="num">
                                      <p:cBhvr additive="base">
                                        <p:cTn id="19" dur="500" fill="hold"/>
                                        <p:tgtEl>
                                          <p:spTgt spid="126055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1260557"/>
                                        </p:tgtEl>
                                        <p:attrNameLst>
                                          <p:attrName>style.visibility</p:attrName>
                                        </p:attrNameLst>
                                      </p:cBhvr>
                                      <p:to>
                                        <p:strVal val="visible"/>
                                      </p:to>
                                    </p:set>
                                    <p:anim calcmode="lin" valueType="num">
                                      <p:cBhvr additive="base">
                                        <p:cTn id="23" dur="500" fill="hold"/>
                                        <p:tgtEl>
                                          <p:spTgt spid="1260557"/>
                                        </p:tgtEl>
                                        <p:attrNameLst>
                                          <p:attrName>ppt_x</p:attrName>
                                        </p:attrNameLst>
                                      </p:cBhvr>
                                      <p:tavLst>
                                        <p:tav tm="0">
                                          <p:val>
                                            <p:strVal val="#ppt_x"/>
                                          </p:val>
                                        </p:tav>
                                        <p:tav tm="100000">
                                          <p:val>
                                            <p:strVal val="#ppt_x"/>
                                          </p:val>
                                        </p:tav>
                                      </p:tavLst>
                                    </p:anim>
                                    <p:anim calcmode="lin" valueType="num">
                                      <p:cBhvr additive="base">
                                        <p:cTn id="24" dur="500" fill="hold"/>
                                        <p:tgtEl>
                                          <p:spTgt spid="126055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1260643"/>
                                        </p:tgtEl>
                                        <p:attrNameLst>
                                          <p:attrName>style.visibility</p:attrName>
                                        </p:attrNameLst>
                                      </p:cBhvr>
                                      <p:to>
                                        <p:strVal val="visible"/>
                                      </p:to>
                                    </p:set>
                                    <p:anim calcmode="lin" valueType="num">
                                      <p:cBhvr additive="base">
                                        <p:cTn id="28" dur="500" fill="hold"/>
                                        <p:tgtEl>
                                          <p:spTgt spid="1260643"/>
                                        </p:tgtEl>
                                        <p:attrNameLst>
                                          <p:attrName>ppt_x</p:attrName>
                                        </p:attrNameLst>
                                      </p:cBhvr>
                                      <p:tavLst>
                                        <p:tav tm="0">
                                          <p:val>
                                            <p:strVal val="#ppt_x"/>
                                          </p:val>
                                        </p:tav>
                                        <p:tav tm="100000">
                                          <p:val>
                                            <p:strVal val="#ppt_x"/>
                                          </p:val>
                                        </p:tav>
                                      </p:tavLst>
                                    </p:anim>
                                    <p:anim calcmode="lin" valueType="num">
                                      <p:cBhvr additive="base">
                                        <p:cTn id="29" dur="500" fill="hold"/>
                                        <p:tgtEl>
                                          <p:spTgt spid="126064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1260645"/>
                                        </p:tgtEl>
                                        <p:attrNameLst>
                                          <p:attrName>style.visibility</p:attrName>
                                        </p:attrNameLst>
                                      </p:cBhvr>
                                      <p:to>
                                        <p:strVal val="visible"/>
                                      </p:to>
                                    </p:set>
                                    <p:anim calcmode="lin" valueType="num">
                                      <p:cBhvr additive="base">
                                        <p:cTn id="33" dur="500" fill="hold"/>
                                        <p:tgtEl>
                                          <p:spTgt spid="1260645"/>
                                        </p:tgtEl>
                                        <p:attrNameLst>
                                          <p:attrName>ppt_x</p:attrName>
                                        </p:attrNameLst>
                                      </p:cBhvr>
                                      <p:tavLst>
                                        <p:tav tm="0">
                                          <p:val>
                                            <p:strVal val="#ppt_x"/>
                                          </p:val>
                                        </p:tav>
                                        <p:tav tm="100000">
                                          <p:val>
                                            <p:strVal val="#ppt_x"/>
                                          </p:val>
                                        </p:tav>
                                      </p:tavLst>
                                    </p:anim>
                                    <p:anim calcmode="lin" valueType="num">
                                      <p:cBhvr additive="base">
                                        <p:cTn id="34" dur="500" fill="hold"/>
                                        <p:tgtEl>
                                          <p:spTgt spid="126064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60647"/>
                                        </p:tgtEl>
                                        <p:attrNameLst>
                                          <p:attrName>style.visibility</p:attrName>
                                        </p:attrNameLst>
                                      </p:cBhvr>
                                      <p:to>
                                        <p:strVal val="visible"/>
                                      </p:to>
                                    </p:set>
                                    <p:anim calcmode="lin" valueType="num">
                                      <p:cBhvr additive="base">
                                        <p:cTn id="39" dur="500" fill="hold"/>
                                        <p:tgtEl>
                                          <p:spTgt spid="1260647"/>
                                        </p:tgtEl>
                                        <p:attrNameLst>
                                          <p:attrName>ppt_x</p:attrName>
                                        </p:attrNameLst>
                                      </p:cBhvr>
                                      <p:tavLst>
                                        <p:tav tm="0">
                                          <p:val>
                                            <p:strVal val="#ppt_x"/>
                                          </p:val>
                                        </p:tav>
                                        <p:tav tm="100000">
                                          <p:val>
                                            <p:strVal val="#ppt_x"/>
                                          </p:val>
                                        </p:tav>
                                      </p:tavLst>
                                    </p:anim>
                                    <p:anim calcmode="lin" valueType="num">
                                      <p:cBhvr additive="base">
                                        <p:cTn id="40" dur="500" fill="hold"/>
                                        <p:tgtEl>
                                          <p:spTgt spid="1260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64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103427"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21" name="Oval 3"/>
          <p:cNvSpPr>
            <a:spLocks noChangeArrowheads="1"/>
          </p:cNvSpPr>
          <p:nvPr/>
        </p:nvSpPr>
        <p:spPr bwMode="auto">
          <a:xfrm>
            <a:off x="2252663" y="2819400"/>
            <a:ext cx="3995737" cy="3962400"/>
          </a:xfrm>
          <a:prstGeom prst="ellipse">
            <a:avLst/>
          </a:prstGeom>
          <a:noFill/>
          <a:ln w="38100" cap="sq">
            <a:solidFill>
              <a:schemeClr val="hlink"/>
            </a:solidFill>
            <a:round/>
            <a:headEnd/>
            <a:tailEnd/>
          </a:ln>
        </p:spPr>
        <p:txBody>
          <a:bodyPr lIns="274320" rIns="274320" anchor="ctr"/>
          <a:lstStyle/>
          <a:p>
            <a:pPr algn="l">
              <a:defRPr/>
            </a:pPr>
            <a:endParaRPr lang="en-CA"/>
          </a:p>
        </p:txBody>
      </p:sp>
      <p:sp>
        <p:nvSpPr>
          <p:cNvPr id="2"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03430"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Acceptable</a:t>
            </a:r>
            <a:endParaRPr lang="en-US" altLang="en-US" sz="2400">
              <a:solidFill>
                <a:srgbClr val="FF00FF"/>
              </a:solidFill>
              <a:effectLst/>
            </a:endParaRPr>
          </a:p>
        </p:txBody>
      </p:sp>
      <p:sp>
        <p:nvSpPr>
          <p:cNvPr id="704519"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103432"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grpSp>
        <p:nvGrpSpPr>
          <p:cNvPr id="3" name="Group 26"/>
          <p:cNvGrpSpPr>
            <a:grpSpLocks/>
          </p:cNvGrpSpPr>
          <p:nvPr/>
        </p:nvGrpSpPr>
        <p:grpSpPr bwMode="auto">
          <a:xfrm>
            <a:off x="2743200" y="3290888"/>
            <a:ext cx="4495800" cy="2043112"/>
            <a:chOff x="2743200" y="3290887"/>
            <a:chExt cx="4495800" cy="2043113"/>
          </a:xfrm>
        </p:grpSpPr>
        <p:sp>
          <p:nvSpPr>
            <p:cNvPr id="103442" name="Text Box 4"/>
            <p:cNvSpPr txBox="1">
              <a:spLocks noChangeArrowheads="1"/>
            </p:cNvSpPr>
            <p:nvPr/>
          </p:nvSpPr>
          <p:spPr bwMode="auto">
            <a:xfrm>
              <a:off x="3124200" y="3290887"/>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sp>
          <p:nvSpPr>
            <p:cNvPr id="103443" name="Rectangle 19"/>
            <p:cNvSpPr>
              <a:spLocks noChangeArrowheads="1"/>
            </p:cNvSpPr>
            <p:nvPr/>
          </p:nvSpPr>
          <p:spPr bwMode="auto">
            <a:xfrm>
              <a:off x="2743200" y="37643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grpSp>
      <p:sp>
        <p:nvSpPr>
          <p:cNvPr id="23"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03435"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Co-Acceptable</a:t>
            </a:r>
            <a:endParaRPr lang="en-US" altLang="en-US" sz="2400">
              <a:solidFill>
                <a:srgbClr val="FF00FF"/>
              </a:solidFill>
              <a:effectLst/>
            </a:endParaRPr>
          </a:p>
        </p:txBody>
      </p:sp>
      <p:sp>
        <p:nvSpPr>
          <p:cNvPr id="22" name="Text Box 16"/>
          <p:cNvSpPr txBox="1">
            <a:spLocks noChangeArrowheads="1"/>
          </p:cNvSpPr>
          <p:nvPr/>
        </p:nvSpPr>
        <p:spPr bwMode="auto">
          <a:xfrm>
            <a:off x="5522913" y="2662238"/>
            <a:ext cx="2630487" cy="461962"/>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 </a:t>
            </a:r>
            <a:r>
              <a:rPr lang="en-US" sz="2400" i="1" dirty="0" err="1">
                <a:solidFill>
                  <a:schemeClr val="accent2"/>
                </a:solidFill>
                <a:effectLst/>
              </a:rPr>
              <a:t>Problem</a:t>
            </a:r>
            <a:r>
              <a:rPr lang="en-US" sz="2400" i="1" baseline="-25000" dirty="0" err="1">
                <a:solidFill>
                  <a:schemeClr val="accent2"/>
                </a:solidFill>
                <a:effectLst/>
              </a:rPr>
              <a:t>diagonal</a:t>
            </a:r>
            <a:endParaRPr lang="en-US" sz="2400" i="1" baseline="-25000" dirty="0">
              <a:solidFill>
                <a:schemeClr val="accent2"/>
              </a:solidFill>
              <a:effectLst/>
            </a:endParaRPr>
          </a:p>
        </p:txBody>
      </p:sp>
      <p:sp>
        <p:nvSpPr>
          <p:cNvPr id="103437" name="Text Box 16"/>
          <p:cNvSpPr txBox="1">
            <a:spLocks noChangeArrowheads="1"/>
          </p:cNvSpPr>
          <p:nvPr/>
        </p:nvSpPr>
        <p:spPr bwMode="auto">
          <a:xfrm>
            <a:off x="485775" y="25860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Problem</a:t>
            </a:r>
            <a:r>
              <a:rPr lang="en-US" altLang="en-US" sz="2400" i="1" baseline="-25000">
                <a:solidFill>
                  <a:schemeClr val="accent2"/>
                </a:solidFill>
                <a:effectLst/>
              </a:rPr>
              <a:t>diagonal</a:t>
            </a:r>
          </a:p>
        </p:txBody>
      </p:sp>
      <p:sp>
        <p:nvSpPr>
          <p:cNvPr id="28" name="Rectangle 27"/>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17" name="Text Box 16"/>
          <p:cNvSpPr txBox="1">
            <a:spLocks noChangeArrowheads="1"/>
          </p:cNvSpPr>
          <p:nvPr/>
        </p:nvSpPr>
        <p:spPr bwMode="auto">
          <a:xfrm>
            <a:off x="152400" y="6167438"/>
            <a:ext cx="1493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Halting</a:t>
            </a:r>
            <a:endParaRPr lang="en-US" altLang="en-US" sz="2400" i="1" baseline="-25000">
              <a:solidFill>
                <a:schemeClr val="accent2"/>
              </a:solidFill>
              <a:effectLst/>
            </a:endParaRPr>
          </a:p>
        </p:txBody>
      </p:sp>
      <p:sp>
        <p:nvSpPr>
          <p:cNvPr id="18" name="Text Box 19"/>
          <p:cNvSpPr txBox="1">
            <a:spLocks noChangeArrowheads="1"/>
          </p:cNvSpPr>
          <p:nvPr/>
        </p:nvSpPr>
        <p:spPr bwMode="auto">
          <a:xfrm>
            <a:off x="85725" y="3200400"/>
            <a:ext cx="4410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a:effectLst/>
              </a:rPr>
              <a:t>Or any other useful thing about what the program does.</a:t>
            </a:r>
          </a:p>
        </p:txBody>
      </p:sp>
      <p:sp>
        <p:nvSpPr>
          <p:cNvPr id="25" name="Rectangle 20"/>
          <p:cNvSpPr>
            <a:spLocks noChangeArrowheads="1"/>
          </p:cNvSpPr>
          <p:nvPr/>
        </p:nvSpPr>
        <p:spPr bwMode="auto">
          <a:xfrm>
            <a:off x="-488950" y="4151313"/>
            <a:ext cx="4733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342900" indent="-342900">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eaLnBrk="1" hangingPunct="1">
              <a:spcBef>
                <a:spcPct val="50000"/>
              </a:spcBef>
            </a:pPr>
            <a:r>
              <a:rPr lang="en-US" altLang="en-US">
                <a:effectLst/>
              </a:rPr>
              <a:t>Does program </a:t>
            </a:r>
            <a:r>
              <a:rPr lang="en-US" altLang="en-US" i="1">
                <a:solidFill>
                  <a:schemeClr val="accent1"/>
                </a:solidFill>
                <a:effectLst/>
              </a:rPr>
              <a:t>P</a:t>
            </a:r>
            <a:r>
              <a:rPr lang="en-US" altLang="en-US">
                <a:solidFill>
                  <a:schemeClr val="accent1"/>
                </a:solidFill>
                <a:effectLst/>
              </a:rPr>
              <a:t> </a:t>
            </a:r>
            <a:r>
              <a:rPr lang="en-US" altLang="en-US">
                <a:effectLst/>
              </a:rPr>
              <a:t>output 5 </a:t>
            </a:r>
            <a:br>
              <a:rPr lang="en-US" altLang="en-US">
                <a:effectLst/>
              </a:rPr>
            </a:br>
            <a:r>
              <a:rPr lang="en-US" altLang="en-US">
                <a:effectLst/>
              </a:rPr>
              <a:t>on input </a:t>
            </a:r>
            <a:r>
              <a:rPr lang="en-US" altLang="en-US" i="1">
                <a:solidFill>
                  <a:schemeClr val="accent1"/>
                </a:solidFill>
                <a:effectLst/>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grpId="1" nodeType="clickEffect">
                                  <p:stCondLst>
                                    <p:cond delay="0"/>
                                  </p:stCondLst>
                                  <p:childTnLst>
                                    <p:animMotion origin="layout" path="M -3.88889E-6 -3.7037E-7 L 0.07674 -0.47731 " pathEditMode="relative" rAng="0" ptsTypes="AA">
                                      <p:cBhvr>
                                        <p:cTn id="12" dur="1000" fill="hold"/>
                                        <p:tgtEl>
                                          <p:spTgt spid="17"/>
                                        </p:tgtEl>
                                        <p:attrNameLst>
                                          <p:attrName>ppt_x</p:attrName>
                                          <p:attrName>ppt_y</p:attrName>
                                        </p:attrNameLst>
                                      </p:cBhvr>
                                      <p:rCtr x="3837" y="-2386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autoUpdateAnimBg="0"/>
      <p:bldP spid="2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16" name="Text Box 20"/>
          <p:cNvSpPr txBox="1">
            <a:spLocks noChangeArrowheads="1"/>
          </p:cNvSpPr>
          <p:nvPr/>
        </p:nvSpPr>
        <p:spPr bwMode="auto">
          <a:xfrm>
            <a:off x="152400" y="990600"/>
            <a:ext cx="5972175" cy="954088"/>
          </a:xfrm>
          <a:prstGeom prst="rect">
            <a:avLst/>
          </a:prstGeom>
          <a:noFill/>
          <a:ln w="38100" cap="sq">
            <a:noFill/>
            <a:miter lim="800000"/>
            <a:headEnd/>
            <a:tailEnd/>
          </a:ln>
        </p:spPr>
        <p:txBody>
          <a:bodyPr wrap="none" lIns="274320" rIns="274320">
            <a:spAutoFit/>
          </a:bodyPr>
          <a:lstStyle/>
          <a:p>
            <a:pPr marL="533400" indent="-533400" algn="l">
              <a:defRPr/>
            </a:pPr>
            <a:r>
              <a:rPr lang="en-US" dirty="0">
                <a:effectLst/>
              </a:rPr>
              <a:t>The proof for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rPr>
              <a:t>Problem</a:t>
            </a:r>
            <a:r>
              <a:rPr lang="en-US" i="1" baseline="-25000" dirty="0" err="1">
                <a:solidFill>
                  <a:schemeClr val="accent2"/>
                </a:solidFill>
                <a:effectLst/>
              </a:rPr>
              <a:t>diagonal</a:t>
            </a:r>
            <a:r>
              <a:rPr lang="en-US" i="1" baseline="-25000" dirty="0">
                <a:solidFill>
                  <a:schemeClr val="accent2"/>
                </a:solidFill>
                <a:effectLst/>
              </a:rPr>
              <a:t> </a:t>
            </a:r>
            <a:r>
              <a:rPr lang="en-US" i="1" dirty="0">
                <a:solidFill>
                  <a:schemeClr val="accent2"/>
                </a:solidFill>
                <a:effectLst/>
                <a:sym typeface="Symbol"/>
              </a:rPr>
              <a:t>(</a:t>
            </a:r>
            <a:r>
              <a:rPr lang="en-US" i="1" dirty="0">
                <a:solidFill>
                  <a:schemeClr val="accent2"/>
                </a:solidFill>
                <a:effectLst/>
              </a:rPr>
              <a:t>“M”</a:t>
            </a:r>
            <a:r>
              <a:rPr lang="en-US" i="1" dirty="0">
                <a:solidFill>
                  <a:schemeClr val="accent2"/>
                </a:solidFill>
                <a:effectLst/>
                <a:sym typeface="Symbol"/>
              </a:rPr>
              <a:t>)</a:t>
            </a:r>
            <a:r>
              <a:rPr lang="en-US" i="1" baseline="-25000" dirty="0">
                <a:solidFill>
                  <a:schemeClr val="accent2"/>
                </a:solidFill>
                <a:effectLst/>
              </a:rPr>
              <a:t> </a:t>
            </a:r>
          </a:p>
          <a:p>
            <a:pPr marL="533400" indent="-533400" algn="l">
              <a:defRPr/>
            </a:pPr>
            <a:r>
              <a:rPr lang="en-US" dirty="0">
                <a:effectLst/>
              </a:rPr>
              <a:t>used only two properties of TMs</a:t>
            </a:r>
          </a:p>
        </p:txBody>
      </p:sp>
      <p:sp>
        <p:nvSpPr>
          <p:cNvPr id="17" name="Text Box 20"/>
          <p:cNvSpPr txBox="1">
            <a:spLocks noChangeArrowheads="1"/>
          </p:cNvSpPr>
          <p:nvPr/>
        </p:nvSpPr>
        <p:spPr bwMode="auto">
          <a:xfrm>
            <a:off x="457200" y="1905000"/>
            <a:ext cx="859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Each TM </a:t>
            </a:r>
            <a:r>
              <a:rPr lang="en-US" altLang="en-US" i="1">
                <a:solidFill>
                  <a:schemeClr val="accent2"/>
                </a:solidFill>
                <a:effectLst/>
              </a:rPr>
              <a:t>M</a:t>
            </a:r>
            <a:r>
              <a:rPr lang="en-US" altLang="en-US">
                <a:effectLst/>
              </a:rPr>
              <a:t> is described by a finite string </a:t>
            </a:r>
            <a:r>
              <a:rPr lang="en-US" altLang="en-US" i="1">
                <a:solidFill>
                  <a:schemeClr val="accent2"/>
                </a:solidFill>
                <a:effectLst/>
              </a:rPr>
              <a:t>“M”.</a:t>
            </a:r>
          </a:p>
          <a:p>
            <a:pPr algn="l">
              <a:buFontTx/>
              <a:buAutoNum type="arabicPeriod"/>
            </a:pPr>
            <a:r>
              <a:rPr lang="en-US" altLang="en-US">
                <a:effectLst/>
              </a:rPr>
              <a:t>Given a description </a:t>
            </a:r>
            <a:r>
              <a:rPr lang="en-US" altLang="en-US" i="1">
                <a:solidFill>
                  <a:schemeClr val="accent2"/>
                </a:solidFill>
                <a:effectLst/>
              </a:rPr>
              <a:t>“M” </a:t>
            </a:r>
            <a:r>
              <a:rPr lang="en-US" altLang="en-US">
                <a:effectLst/>
              </a:rPr>
              <a:t>of a TM and of an input </a:t>
            </a:r>
            <a:r>
              <a:rPr lang="en-US" altLang="en-US" i="1">
                <a:solidFill>
                  <a:schemeClr val="accent2"/>
                </a:solidFill>
                <a:effectLst/>
              </a:rPr>
              <a:t>I</a:t>
            </a:r>
            <a:r>
              <a:rPr lang="en-US" altLang="en-US">
                <a:effectLst/>
              </a:rPr>
              <a:t>, </a:t>
            </a:r>
            <a:br>
              <a:rPr lang="en-US" altLang="en-US">
                <a:effectLst/>
              </a:rPr>
            </a:br>
            <a:r>
              <a:rPr lang="en-US" altLang="en-US">
                <a:effectLst/>
              </a:rPr>
              <a:t>the output </a:t>
            </a:r>
            <a:r>
              <a:rPr lang="en-US" altLang="en-US" i="1">
                <a:solidFill>
                  <a:schemeClr val="accent2"/>
                </a:solidFill>
                <a:effectLst/>
              </a:rPr>
              <a:t>M(I)</a:t>
            </a:r>
            <a:r>
              <a:rPr lang="en-US" altLang="en-US">
                <a:effectLst/>
              </a:rPr>
              <a:t> is well defined.</a:t>
            </a:r>
          </a:p>
        </p:txBody>
      </p:sp>
      <p:sp>
        <p:nvSpPr>
          <p:cNvPr id="18"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19" name="Rectangle 18"/>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22" name="Text Box 20"/>
          <p:cNvSpPr txBox="1">
            <a:spLocks noChangeArrowheads="1"/>
          </p:cNvSpPr>
          <p:nvPr/>
        </p:nvSpPr>
        <p:spPr bwMode="auto">
          <a:xfrm>
            <a:off x="152400" y="3492500"/>
            <a:ext cx="5302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The proof for </a:t>
            </a:r>
            <a:r>
              <a:rPr lang="en-US" altLang="en-US" i="1">
                <a:solidFill>
                  <a:schemeClr val="accent2"/>
                </a:solidFill>
                <a:effectLst/>
                <a:sym typeface="Symbol" pitchFamily="18" charset="2"/>
              </a:rPr>
              <a:t>Halting(</a:t>
            </a:r>
            <a:r>
              <a:rPr lang="en-US" altLang="en-US" i="1">
                <a:solidFill>
                  <a:schemeClr val="accent2"/>
                </a:solidFill>
                <a:effectLst/>
              </a:rPr>
              <a:t>“M”</a:t>
            </a:r>
            <a:r>
              <a:rPr lang="en-US" altLang="en-US" i="1">
                <a:solidFill>
                  <a:schemeClr val="accent2"/>
                </a:solidFill>
                <a:effectLst/>
                <a:sym typeface="Symbol" pitchFamily="18" charset="2"/>
              </a:rPr>
              <a:t>,I)</a:t>
            </a:r>
            <a:r>
              <a:rPr lang="en-US" altLang="en-US" i="1" baseline="-25000">
                <a:solidFill>
                  <a:schemeClr val="accent2"/>
                </a:solidFill>
                <a:effectLst/>
              </a:rPr>
              <a:t>  </a:t>
            </a:r>
          </a:p>
          <a:p>
            <a:pPr algn="l"/>
            <a:r>
              <a:rPr lang="en-US" altLang="en-US">
                <a:effectLst/>
              </a:rPr>
              <a:t>used two more properties of TMs</a:t>
            </a:r>
          </a:p>
        </p:txBody>
      </p:sp>
      <p:sp>
        <p:nvSpPr>
          <p:cNvPr id="23" name="Text Box 20"/>
          <p:cNvSpPr txBox="1">
            <a:spLocks noChangeArrowheads="1"/>
          </p:cNvSpPr>
          <p:nvPr/>
        </p:nvSpPr>
        <p:spPr bwMode="auto">
          <a:xfrm>
            <a:off x="457200" y="4406900"/>
            <a:ext cx="6342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There is a TM </a:t>
            </a:r>
            <a:r>
              <a:rPr lang="en-US" altLang="en-US" i="1">
                <a:solidFill>
                  <a:schemeClr val="accent2"/>
                </a:solidFill>
                <a:effectLst/>
              </a:rPr>
              <a:t>Universal</a:t>
            </a:r>
            <a:r>
              <a:rPr lang="en-US" altLang="en-US" i="1" baseline="-25000">
                <a:solidFill>
                  <a:schemeClr val="accent2"/>
                </a:solidFill>
                <a:effectLst/>
              </a:rPr>
              <a:t>TM</a:t>
            </a:r>
            <a:r>
              <a:rPr lang="en-US" altLang="en-US">
                <a:solidFill>
                  <a:schemeClr val="accent2"/>
                </a:solidFill>
                <a:effectLst/>
              </a:rPr>
              <a:t>(</a:t>
            </a:r>
            <a:r>
              <a:rPr lang="en-US" altLang="en-US" i="1">
                <a:solidFill>
                  <a:schemeClr val="accent2"/>
                </a:solidFill>
                <a:effectLst/>
              </a:rPr>
              <a:t>“M”,I </a:t>
            </a:r>
            <a:r>
              <a:rPr lang="en-US" altLang="en-US">
                <a:solidFill>
                  <a:schemeClr val="accent2"/>
                </a:solidFill>
                <a:effectLst/>
              </a:rPr>
              <a:t>)</a:t>
            </a:r>
            <a:r>
              <a:rPr lang="en-US" altLang="en-US" i="1">
                <a:solidFill>
                  <a:schemeClr val="accent2"/>
                </a:solidFill>
                <a:effectLst/>
              </a:rPr>
              <a:t>.</a:t>
            </a:r>
          </a:p>
          <a:p>
            <a:pPr algn="l">
              <a:buFontTx/>
              <a:buAutoNum type="arabicPeriod"/>
            </a:pPr>
            <a:r>
              <a:rPr lang="en-US" altLang="en-US">
                <a:effectLst/>
              </a:rPr>
              <a:t>You can build one TM from another.</a:t>
            </a:r>
          </a:p>
        </p:txBody>
      </p:sp>
      <p:sp>
        <p:nvSpPr>
          <p:cNvPr id="24" name="Text Box 20"/>
          <p:cNvSpPr txBox="1">
            <a:spLocks noChangeArrowheads="1"/>
          </p:cNvSpPr>
          <p:nvPr/>
        </p:nvSpPr>
        <p:spPr bwMode="auto">
          <a:xfrm>
            <a:off x="152400" y="5446713"/>
            <a:ext cx="818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Which models of computation have these properties?</a:t>
            </a:r>
          </a:p>
        </p:txBody>
      </p:sp>
      <p:sp>
        <p:nvSpPr>
          <p:cNvPr id="25" name="Text Box 20"/>
          <p:cNvSpPr txBox="1">
            <a:spLocks noChangeArrowheads="1"/>
          </p:cNvSpPr>
          <p:nvPr/>
        </p:nvSpPr>
        <p:spPr bwMode="auto">
          <a:xfrm>
            <a:off x="614363" y="5953125"/>
            <a:ext cx="7005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TM, Java, Recursive, Register Machines,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3" grpId="0"/>
      <p:bldP spid="24" grpId="0"/>
      <p:bldP spid="2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16" name="Text Box 20"/>
          <p:cNvSpPr txBox="1">
            <a:spLocks noChangeArrowheads="1"/>
          </p:cNvSpPr>
          <p:nvPr/>
        </p:nvSpPr>
        <p:spPr bwMode="auto">
          <a:xfrm>
            <a:off x="152400" y="990600"/>
            <a:ext cx="5972175" cy="954088"/>
          </a:xfrm>
          <a:prstGeom prst="rect">
            <a:avLst/>
          </a:prstGeom>
          <a:noFill/>
          <a:ln w="38100" cap="sq">
            <a:noFill/>
            <a:miter lim="800000"/>
            <a:headEnd/>
            <a:tailEnd/>
          </a:ln>
        </p:spPr>
        <p:txBody>
          <a:bodyPr wrap="none" lIns="274320" rIns="274320">
            <a:spAutoFit/>
          </a:bodyPr>
          <a:lstStyle/>
          <a:p>
            <a:pPr marL="533400" indent="-533400" algn="l">
              <a:defRPr/>
            </a:pPr>
            <a:r>
              <a:rPr lang="en-US" dirty="0">
                <a:effectLst/>
              </a:rPr>
              <a:t>The proof for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rPr>
              <a:t>Problem</a:t>
            </a:r>
            <a:r>
              <a:rPr lang="en-US" i="1" baseline="-25000" dirty="0" err="1">
                <a:solidFill>
                  <a:schemeClr val="accent2"/>
                </a:solidFill>
                <a:effectLst/>
              </a:rPr>
              <a:t>diagonal</a:t>
            </a:r>
            <a:r>
              <a:rPr lang="en-US" i="1" baseline="-25000" dirty="0">
                <a:solidFill>
                  <a:schemeClr val="accent2"/>
                </a:solidFill>
                <a:effectLst/>
              </a:rPr>
              <a:t> </a:t>
            </a:r>
            <a:r>
              <a:rPr lang="en-US" i="1" dirty="0">
                <a:solidFill>
                  <a:schemeClr val="accent2"/>
                </a:solidFill>
                <a:effectLst/>
                <a:sym typeface="Symbol"/>
              </a:rPr>
              <a:t>(</a:t>
            </a:r>
            <a:r>
              <a:rPr lang="en-US" i="1" dirty="0">
                <a:solidFill>
                  <a:schemeClr val="accent2"/>
                </a:solidFill>
                <a:effectLst/>
              </a:rPr>
              <a:t>“M”</a:t>
            </a:r>
            <a:r>
              <a:rPr lang="en-US" i="1" dirty="0">
                <a:solidFill>
                  <a:schemeClr val="accent2"/>
                </a:solidFill>
                <a:effectLst/>
                <a:sym typeface="Symbol"/>
              </a:rPr>
              <a:t>)</a:t>
            </a:r>
            <a:r>
              <a:rPr lang="en-US" i="1" baseline="-25000" dirty="0">
                <a:solidFill>
                  <a:schemeClr val="accent2"/>
                </a:solidFill>
                <a:effectLst/>
              </a:rPr>
              <a:t> </a:t>
            </a:r>
          </a:p>
          <a:p>
            <a:pPr marL="533400" indent="-533400" algn="l">
              <a:defRPr/>
            </a:pPr>
            <a:r>
              <a:rPr lang="en-US" dirty="0">
                <a:effectLst/>
              </a:rPr>
              <a:t>used only two properties of TMs</a:t>
            </a:r>
          </a:p>
        </p:txBody>
      </p:sp>
      <p:sp>
        <p:nvSpPr>
          <p:cNvPr id="105476" name="Text Box 20"/>
          <p:cNvSpPr txBox="1">
            <a:spLocks noChangeArrowheads="1"/>
          </p:cNvSpPr>
          <p:nvPr/>
        </p:nvSpPr>
        <p:spPr bwMode="auto">
          <a:xfrm>
            <a:off x="457200" y="1905000"/>
            <a:ext cx="85931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Each TM </a:t>
            </a:r>
            <a:r>
              <a:rPr lang="en-US" altLang="en-US" i="1">
                <a:solidFill>
                  <a:schemeClr val="accent2"/>
                </a:solidFill>
                <a:effectLst/>
              </a:rPr>
              <a:t>M</a:t>
            </a:r>
            <a:r>
              <a:rPr lang="en-US" altLang="en-US">
                <a:effectLst/>
              </a:rPr>
              <a:t> is described by a finite string </a:t>
            </a:r>
            <a:r>
              <a:rPr lang="en-US" altLang="en-US" i="1">
                <a:solidFill>
                  <a:schemeClr val="accent2"/>
                </a:solidFill>
                <a:effectLst/>
              </a:rPr>
              <a:t>“M”.</a:t>
            </a:r>
          </a:p>
          <a:p>
            <a:pPr algn="l">
              <a:buFontTx/>
              <a:buAutoNum type="arabicPeriod"/>
            </a:pPr>
            <a:r>
              <a:rPr lang="en-US" altLang="en-US">
                <a:effectLst/>
              </a:rPr>
              <a:t>Given a description </a:t>
            </a:r>
            <a:r>
              <a:rPr lang="en-US" altLang="en-US" i="1">
                <a:solidFill>
                  <a:schemeClr val="accent2"/>
                </a:solidFill>
                <a:effectLst/>
              </a:rPr>
              <a:t>“M” </a:t>
            </a:r>
            <a:r>
              <a:rPr lang="en-US" altLang="en-US">
                <a:effectLst/>
              </a:rPr>
              <a:t>of a TM and of an input </a:t>
            </a:r>
            <a:r>
              <a:rPr lang="en-US" altLang="en-US" i="1">
                <a:solidFill>
                  <a:schemeClr val="accent2"/>
                </a:solidFill>
                <a:effectLst/>
              </a:rPr>
              <a:t>I</a:t>
            </a:r>
            <a:r>
              <a:rPr lang="en-US" altLang="en-US">
                <a:effectLst/>
              </a:rPr>
              <a:t>, </a:t>
            </a:r>
            <a:br>
              <a:rPr lang="en-US" altLang="en-US">
                <a:effectLst/>
              </a:rPr>
            </a:br>
            <a:r>
              <a:rPr lang="en-US" altLang="en-US">
                <a:effectLst/>
              </a:rPr>
              <a:t>the output </a:t>
            </a:r>
            <a:r>
              <a:rPr lang="en-US" altLang="en-US" i="1">
                <a:solidFill>
                  <a:schemeClr val="accent2"/>
                </a:solidFill>
                <a:effectLst/>
              </a:rPr>
              <a:t>M(I)</a:t>
            </a:r>
            <a:r>
              <a:rPr lang="en-US" altLang="en-US">
                <a:effectLst/>
              </a:rPr>
              <a:t> is well defined.</a:t>
            </a:r>
          </a:p>
        </p:txBody>
      </p:sp>
      <p:sp>
        <p:nvSpPr>
          <p:cNvPr id="18"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19" name="Rectangle 18"/>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105479" name="Text Box 20"/>
          <p:cNvSpPr txBox="1">
            <a:spLocks noChangeArrowheads="1"/>
          </p:cNvSpPr>
          <p:nvPr/>
        </p:nvSpPr>
        <p:spPr bwMode="auto">
          <a:xfrm>
            <a:off x="152400" y="3492500"/>
            <a:ext cx="5302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The proof for </a:t>
            </a:r>
            <a:r>
              <a:rPr lang="en-US" altLang="en-US" i="1">
                <a:solidFill>
                  <a:schemeClr val="accent2"/>
                </a:solidFill>
                <a:effectLst/>
                <a:sym typeface="Symbol" pitchFamily="18" charset="2"/>
              </a:rPr>
              <a:t>Halting(</a:t>
            </a:r>
            <a:r>
              <a:rPr lang="en-US" altLang="en-US" i="1">
                <a:solidFill>
                  <a:schemeClr val="accent2"/>
                </a:solidFill>
                <a:effectLst/>
              </a:rPr>
              <a:t>“M”</a:t>
            </a:r>
            <a:r>
              <a:rPr lang="en-US" altLang="en-US" i="1">
                <a:solidFill>
                  <a:schemeClr val="accent2"/>
                </a:solidFill>
                <a:effectLst/>
                <a:sym typeface="Symbol" pitchFamily="18" charset="2"/>
              </a:rPr>
              <a:t>,I)</a:t>
            </a:r>
            <a:r>
              <a:rPr lang="en-US" altLang="en-US" i="1" baseline="-25000">
                <a:solidFill>
                  <a:schemeClr val="accent2"/>
                </a:solidFill>
                <a:effectLst/>
              </a:rPr>
              <a:t>  </a:t>
            </a:r>
          </a:p>
          <a:p>
            <a:pPr algn="l"/>
            <a:r>
              <a:rPr lang="en-US" altLang="en-US">
                <a:effectLst/>
              </a:rPr>
              <a:t>used two more properties of TMs</a:t>
            </a:r>
          </a:p>
        </p:txBody>
      </p:sp>
      <p:sp>
        <p:nvSpPr>
          <p:cNvPr id="105480" name="Text Box 20"/>
          <p:cNvSpPr txBox="1">
            <a:spLocks noChangeArrowheads="1"/>
          </p:cNvSpPr>
          <p:nvPr/>
        </p:nvSpPr>
        <p:spPr bwMode="auto">
          <a:xfrm>
            <a:off x="457200" y="4406900"/>
            <a:ext cx="6342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There is a TM </a:t>
            </a:r>
            <a:r>
              <a:rPr lang="en-US" altLang="en-US" i="1">
                <a:solidFill>
                  <a:schemeClr val="accent2"/>
                </a:solidFill>
                <a:effectLst/>
              </a:rPr>
              <a:t>Universal</a:t>
            </a:r>
            <a:r>
              <a:rPr lang="en-US" altLang="en-US" i="1" baseline="-25000">
                <a:solidFill>
                  <a:schemeClr val="accent2"/>
                </a:solidFill>
                <a:effectLst/>
              </a:rPr>
              <a:t>TM</a:t>
            </a:r>
            <a:r>
              <a:rPr lang="en-US" altLang="en-US">
                <a:solidFill>
                  <a:schemeClr val="accent2"/>
                </a:solidFill>
                <a:effectLst/>
              </a:rPr>
              <a:t>(</a:t>
            </a:r>
            <a:r>
              <a:rPr lang="en-US" altLang="en-US" i="1">
                <a:solidFill>
                  <a:schemeClr val="accent2"/>
                </a:solidFill>
                <a:effectLst/>
              </a:rPr>
              <a:t>“M”,I </a:t>
            </a:r>
            <a:r>
              <a:rPr lang="en-US" altLang="en-US">
                <a:solidFill>
                  <a:schemeClr val="accent2"/>
                </a:solidFill>
                <a:effectLst/>
              </a:rPr>
              <a:t>)</a:t>
            </a:r>
            <a:r>
              <a:rPr lang="en-US" altLang="en-US" i="1">
                <a:solidFill>
                  <a:schemeClr val="accent2"/>
                </a:solidFill>
                <a:effectLst/>
              </a:rPr>
              <a:t>.</a:t>
            </a:r>
          </a:p>
          <a:p>
            <a:pPr algn="l">
              <a:buFontTx/>
              <a:buAutoNum type="arabicPeriod"/>
            </a:pPr>
            <a:r>
              <a:rPr lang="en-US" altLang="en-US">
                <a:effectLst/>
              </a:rPr>
              <a:t>You can build one TM from another.</a:t>
            </a:r>
          </a:p>
        </p:txBody>
      </p:sp>
      <p:sp>
        <p:nvSpPr>
          <p:cNvPr id="105481" name="Text Box 20"/>
          <p:cNvSpPr txBox="1">
            <a:spLocks noChangeArrowheads="1"/>
          </p:cNvSpPr>
          <p:nvPr/>
        </p:nvSpPr>
        <p:spPr bwMode="auto">
          <a:xfrm>
            <a:off x="152400" y="5446713"/>
            <a:ext cx="818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Which models of computation have these properties?</a:t>
            </a:r>
          </a:p>
        </p:txBody>
      </p:sp>
      <p:sp>
        <p:nvSpPr>
          <p:cNvPr id="11" name="Text Box 20"/>
          <p:cNvSpPr txBox="1">
            <a:spLocks noChangeArrowheads="1"/>
          </p:cNvSpPr>
          <p:nvPr/>
        </p:nvSpPr>
        <p:spPr bwMode="auto">
          <a:xfrm>
            <a:off x="614363" y="5953125"/>
            <a:ext cx="489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Primitive Recursive Program?</a:t>
            </a:r>
          </a:p>
        </p:txBody>
      </p:sp>
      <p:sp>
        <p:nvSpPr>
          <p:cNvPr id="12" name="Text Box 20"/>
          <p:cNvSpPr txBox="1">
            <a:spLocks noChangeArrowheads="1"/>
          </p:cNvSpPr>
          <p:nvPr/>
        </p:nvSpPr>
        <p:spPr bwMode="auto">
          <a:xfrm>
            <a:off x="8372475" y="1905000"/>
            <a:ext cx="107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00"/>
                </a:solidFill>
                <a:effectLst/>
              </a:rPr>
              <a:t>Yes</a:t>
            </a:r>
          </a:p>
        </p:txBody>
      </p:sp>
      <p:sp>
        <p:nvSpPr>
          <p:cNvPr id="13" name="Text Box 20"/>
          <p:cNvSpPr txBox="1">
            <a:spLocks noChangeArrowheads="1"/>
          </p:cNvSpPr>
          <p:nvPr/>
        </p:nvSpPr>
        <p:spPr bwMode="auto">
          <a:xfrm>
            <a:off x="8359775" y="2752725"/>
            <a:ext cx="107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00"/>
                </a:solidFill>
                <a:effectLst/>
              </a:rPr>
              <a:t>Yes</a:t>
            </a:r>
          </a:p>
        </p:txBody>
      </p:sp>
      <p:sp>
        <p:nvSpPr>
          <p:cNvPr id="14" name="Text Box 20"/>
          <p:cNvSpPr txBox="1">
            <a:spLocks noChangeArrowheads="1"/>
          </p:cNvSpPr>
          <p:nvPr/>
        </p:nvSpPr>
        <p:spPr bwMode="auto">
          <a:xfrm>
            <a:off x="8347075" y="4797425"/>
            <a:ext cx="107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00"/>
                </a:solidFill>
                <a:effectLst/>
              </a:rPr>
              <a:t>Yes</a:t>
            </a:r>
          </a:p>
        </p:txBody>
      </p:sp>
      <p:sp>
        <p:nvSpPr>
          <p:cNvPr id="15" name="Text Box 20"/>
          <p:cNvSpPr txBox="1">
            <a:spLocks noChangeArrowheads="1"/>
          </p:cNvSpPr>
          <p:nvPr/>
        </p:nvSpPr>
        <p:spPr bwMode="auto">
          <a:xfrm>
            <a:off x="8334375" y="4378325"/>
            <a:ext cx="99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00"/>
                </a:solidFill>
                <a:effectLst/>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18"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19" name="Rectangle 18"/>
          <p:cNvSpPr/>
          <p:nvPr/>
        </p:nvSpPr>
        <p:spPr>
          <a:xfrm>
            <a:off x="2913063" y="407988"/>
            <a:ext cx="3330575" cy="519112"/>
          </a:xfrm>
          <a:prstGeom prst="rect">
            <a:avLst/>
          </a:prstGeom>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P M  I  M(I)≠P(I)</a:t>
            </a:r>
            <a:endParaRPr lang="en-CA" dirty="0">
              <a:solidFill>
                <a:schemeClr val="accent2"/>
              </a:solidFill>
              <a:effectLst>
                <a:outerShdw blurRad="38100" dist="38100" dir="2700000" algn="tl">
                  <a:srgbClr val="000000"/>
                </a:outerShdw>
              </a:effectLst>
            </a:endParaRPr>
          </a:p>
        </p:txBody>
      </p:sp>
      <p:sp>
        <p:nvSpPr>
          <p:cNvPr id="106501" name="Text Box 20"/>
          <p:cNvSpPr txBox="1">
            <a:spLocks noChangeArrowheads="1"/>
          </p:cNvSpPr>
          <p:nvPr/>
        </p:nvSpPr>
        <p:spPr bwMode="auto">
          <a:xfrm>
            <a:off x="457200" y="4406900"/>
            <a:ext cx="7021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There is a PRP </a:t>
            </a:r>
            <a:r>
              <a:rPr lang="en-US" altLang="en-US" i="1">
                <a:solidFill>
                  <a:schemeClr val="accent2"/>
                </a:solidFill>
                <a:effectLst/>
              </a:rPr>
              <a:t>Universal</a:t>
            </a:r>
            <a:r>
              <a:rPr lang="en-US" altLang="en-US" i="1" baseline="-25000">
                <a:solidFill>
                  <a:schemeClr val="accent2"/>
                </a:solidFill>
                <a:effectLst/>
              </a:rPr>
              <a:t>PRP</a:t>
            </a:r>
            <a:r>
              <a:rPr lang="en-US" altLang="en-US">
                <a:solidFill>
                  <a:schemeClr val="accent2"/>
                </a:solidFill>
                <a:effectLst/>
              </a:rPr>
              <a:t>(</a:t>
            </a:r>
            <a:r>
              <a:rPr lang="en-US" altLang="en-US" i="1">
                <a:solidFill>
                  <a:schemeClr val="accent2"/>
                </a:solidFill>
                <a:effectLst/>
              </a:rPr>
              <a:t>“M</a:t>
            </a:r>
            <a:r>
              <a:rPr lang="en-US" altLang="en-US" i="1" baseline="-25000">
                <a:solidFill>
                  <a:schemeClr val="accent2"/>
                </a:solidFill>
                <a:effectLst/>
              </a:rPr>
              <a:t>PRP</a:t>
            </a:r>
            <a:r>
              <a:rPr lang="en-US" altLang="en-US" i="1">
                <a:solidFill>
                  <a:schemeClr val="accent2"/>
                </a:solidFill>
                <a:effectLst/>
              </a:rPr>
              <a:t>”,I </a:t>
            </a:r>
            <a:r>
              <a:rPr lang="en-US" altLang="en-US">
                <a:solidFill>
                  <a:schemeClr val="accent2"/>
                </a:solidFill>
                <a:effectLst/>
              </a:rPr>
              <a:t>)</a:t>
            </a:r>
            <a:r>
              <a:rPr lang="en-US" altLang="en-US" i="1">
                <a:solidFill>
                  <a:schemeClr val="accent2"/>
                </a:solidFill>
                <a:effectLst/>
              </a:rPr>
              <a:t>.</a:t>
            </a:r>
            <a:endParaRPr lang="en-US" altLang="en-US">
              <a:effectLst/>
            </a:endParaRPr>
          </a:p>
        </p:txBody>
      </p:sp>
      <p:sp>
        <p:nvSpPr>
          <p:cNvPr id="106502" name="Text Box 20"/>
          <p:cNvSpPr txBox="1">
            <a:spLocks noChangeArrowheads="1"/>
          </p:cNvSpPr>
          <p:nvPr/>
        </p:nvSpPr>
        <p:spPr bwMode="auto">
          <a:xfrm>
            <a:off x="614363" y="5953125"/>
            <a:ext cx="489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Primitive Recursive Program?</a:t>
            </a:r>
          </a:p>
        </p:txBody>
      </p:sp>
      <p:sp>
        <p:nvSpPr>
          <p:cNvPr id="106503" name="Text Box 20"/>
          <p:cNvSpPr txBox="1">
            <a:spLocks noChangeArrowheads="1"/>
          </p:cNvSpPr>
          <p:nvPr/>
        </p:nvSpPr>
        <p:spPr bwMode="auto">
          <a:xfrm>
            <a:off x="8334375" y="4378325"/>
            <a:ext cx="99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00"/>
                </a:solidFill>
                <a:effectLst/>
              </a:rPr>
              <a:t>No</a:t>
            </a:r>
          </a:p>
        </p:txBody>
      </p:sp>
      <p:sp>
        <p:nvSpPr>
          <p:cNvPr id="106504" name="Text Box 20"/>
          <p:cNvSpPr txBox="1">
            <a:spLocks noChangeArrowheads="1"/>
          </p:cNvSpPr>
          <p:nvPr/>
        </p:nvSpPr>
        <p:spPr bwMode="auto">
          <a:xfrm>
            <a:off x="766763" y="2971800"/>
            <a:ext cx="554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endParaRPr lang="en-US" altLang="en-US">
              <a:effectLst/>
            </a:endParaRPr>
          </a:p>
        </p:txBody>
      </p:sp>
      <p:sp>
        <p:nvSpPr>
          <p:cNvPr id="20" name="Text Box 20"/>
          <p:cNvSpPr txBox="1">
            <a:spLocks noChangeArrowheads="1"/>
          </p:cNvSpPr>
          <p:nvPr/>
        </p:nvSpPr>
        <p:spPr bwMode="auto">
          <a:xfrm>
            <a:off x="1308100" y="1981200"/>
            <a:ext cx="7978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If </a:t>
            </a:r>
            <a:r>
              <a:rPr lang="en-US" altLang="en-US" i="1">
                <a:solidFill>
                  <a:schemeClr val="accent2"/>
                </a:solidFill>
                <a:effectLst/>
              </a:rPr>
              <a:t>Universal</a:t>
            </a:r>
            <a:r>
              <a:rPr lang="en-US" altLang="en-US" i="1" baseline="-25000">
                <a:solidFill>
                  <a:schemeClr val="accent2"/>
                </a:solidFill>
                <a:effectLst/>
              </a:rPr>
              <a:t>PRP  </a:t>
            </a:r>
            <a:r>
              <a:rPr lang="en-US" altLang="en-US">
                <a:effectLst/>
              </a:rPr>
              <a:t>has </a:t>
            </a:r>
            <a:r>
              <a:rPr lang="en-US" altLang="en-US" i="1">
                <a:solidFill>
                  <a:schemeClr val="accent2"/>
                </a:solidFill>
                <a:effectLst/>
              </a:rPr>
              <a:t>k</a:t>
            </a:r>
            <a:r>
              <a:rPr lang="en-US" altLang="en-US">
                <a:effectLst/>
              </a:rPr>
              <a:t> levels of recursion, </a:t>
            </a:r>
          </a:p>
          <a:p>
            <a:pPr algn="l"/>
            <a:r>
              <a:rPr lang="en-US" altLang="en-US">
                <a:effectLst/>
              </a:rPr>
              <a:t>then its running time is bounded by </a:t>
            </a:r>
            <a:r>
              <a:rPr lang="en-US" altLang="en-US" i="1">
                <a:solidFill>
                  <a:schemeClr val="accent2"/>
                </a:solidFill>
                <a:effectLst/>
              </a:rPr>
              <a:t>Ackermann</a:t>
            </a:r>
            <a:r>
              <a:rPr lang="en-US" altLang="en-US" i="1" baseline="-25000">
                <a:solidFill>
                  <a:schemeClr val="accent2"/>
                </a:solidFill>
                <a:effectLst/>
              </a:rPr>
              <a:t>k</a:t>
            </a:r>
            <a:r>
              <a:rPr lang="en-US" altLang="en-US" i="1">
                <a:solidFill>
                  <a:schemeClr val="accent2"/>
                </a:solidFill>
                <a:effectLst/>
              </a:rPr>
              <a:t>(n)</a:t>
            </a:r>
          </a:p>
        </p:txBody>
      </p:sp>
      <p:sp>
        <p:nvSpPr>
          <p:cNvPr id="21" name="Text Box 20"/>
          <p:cNvSpPr txBox="1">
            <a:spLocks noChangeArrowheads="1"/>
          </p:cNvSpPr>
          <p:nvPr/>
        </p:nvSpPr>
        <p:spPr bwMode="auto">
          <a:xfrm>
            <a:off x="1317625" y="3124200"/>
            <a:ext cx="8024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If </a:t>
            </a:r>
            <a:r>
              <a:rPr lang="en-US" altLang="en-US" i="1">
                <a:solidFill>
                  <a:schemeClr val="accent2"/>
                </a:solidFill>
                <a:effectLst/>
              </a:rPr>
              <a:t>M</a:t>
            </a:r>
            <a:r>
              <a:rPr lang="en-US" altLang="en-US" i="1" baseline="-25000">
                <a:solidFill>
                  <a:schemeClr val="accent2"/>
                </a:solidFill>
                <a:effectLst/>
              </a:rPr>
              <a:t>PRP </a:t>
            </a:r>
            <a:r>
              <a:rPr lang="en-US" altLang="en-US">
                <a:effectLst/>
              </a:rPr>
              <a:t>has </a:t>
            </a:r>
            <a:r>
              <a:rPr lang="en-US" altLang="en-US" i="1">
                <a:solidFill>
                  <a:schemeClr val="accent2"/>
                </a:solidFill>
                <a:effectLst/>
              </a:rPr>
              <a:t>k+1</a:t>
            </a:r>
            <a:r>
              <a:rPr lang="en-US" altLang="en-US">
                <a:effectLst/>
              </a:rPr>
              <a:t> levels of recursion, </a:t>
            </a:r>
          </a:p>
          <a:p>
            <a:pPr algn="l"/>
            <a:r>
              <a:rPr lang="en-US" altLang="en-US">
                <a:effectLst/>
              </a:rPr>
              <a:t>then it must be simulated for time </a:t>
            </a:r>
            <a:r>
              <a:rPr lang="en-US" altLang="en-US" i="1">
                <a:solidFill>
                  <a:schemeClr val="accent2"/>
                </a:solidFill>
                <a:effectLst/>
              </a:rPr>
              <a:t>Ackermann</a:t>
            </a:r>
            <a:r>
              <a:rPr lang="en-US" altLang="en-US" i="1" baseline="-25000">
                <a:solidFill>
                  <a:schemeClr val="accent2"/>
                </a:solidFill>
                <a:effectLst/>
              </a:rPr>
              <a:t>k+1</a:t>
            </a:r>
            <a:r>
              <a:rPr lang="en-US" altLang="en-US" i="1">
                <a:solidFill>
                  <a:schemeClr val="accent2"/>
                </a:solidFill>
                <a:effectLst/>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107523"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21" name="Oval 3"/>
          <p:cNvSpPr>
            <a:spLocks noChangeArrowheads="1"/>
          </p:cNvSpPr>
          <p:nvPr/>
        </p:nvSpPr>
        <p:spPr bwMode="auto">
          <a:xfrm>
            <a:off x="2252663" y="2819400"/>
            <a:ext cx="3995737" cy="3962400"/>
          </a:xfrm>
          <a:prstGeom prst="ellipse">
            <a:avLst/>
          </a:prstGeom>
          <a:noFill/>
          <a:ln w="38100" cap="sq">
            <a:solidFill>
              <a:schemeClr val="hlink"/>
            </a:solidFill>
            <a:round/>
            <a:headEnd/>
            <a:tailEnd/>
          </a:ln>
        </p:spPr>
        <p:txBody>
          <a:bodyPr lIns="274320" rIns="274320" anchor="ctr"/>
          <a:lstStyle/>
          <a:p>
            <a:pPr algn="l">
              <a:defRPr/>
            </a:pPr>
            <a:endParaRPr lang="en-CA"/>
          </a:p>
        </p:txBody>
      </p:sp>
      <p:sp>
        <p:nvSpPr>
          <p:cNvPr id="2"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07526"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Acceptable</a:t>
            </a:r>
            <a:endParaRPr lang="en-US" altLang="en-US" sz="2400">
              <a:solidFill>
                <a:srgbClr val="FF00FF"/>
              </a:solidFill>
              <a:effectLst/>
            </a:endParaRPr>
          </a:p>
        </p:txBody>
      </p:sp>
      <p:sp>
        <p:nvSpPr>
          <p:cNvPr id="704519"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107528"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grpSp>
        <p:nvGrpSpPr>
          <p:cNvPr id="107529" name="Group 26"/>
          <p:cNvGrpSpPr>
            <a:grpSpLocks/>
          </p:cNvGrpSpPr>
          <p:nvPr/>
        </p:nvGrpSpPr>
        <p:grpSpPr bwMode="auto">
          <a:xfrm>
            <a:off x="2743200" y="3290888"/>
            <a:ext cx="4495800" cy="2043112"/>
            <a:chOff x="2743200" y="3290887"/>
            <a:chExt cx="4495800" cy="2043113"/>
          </a:xfrm>
        </p:grpSpPr>
        <p:sp>
          <p:nvSpPr>
            <p:cNvPr id="107537" name="Text Box 4"/>
            <p:cNvSpPr txBox="1">
              <a:spLocks noChangeArrowheads="1"/>
            </p:cNvSpPr>
            <p:nvPr/>
          </p:nvSpPr>
          <p:spPr bwMode="auto">
            <a:xfrm>
              <a:off x="3124200" y="3290887"/>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sp>
          <p:nvSpPr>
            <p:cNvPr id="107538" name="Rectangle 19"/>
            <p:cNvSpPr>
              <a:spLocks noChangeArrowheads="1"/>
            </p:cNvSpPr>
            <p:nvPr/>
          </p:nvSpPr>
          <p:spPr bwMode="auto">
            <a:xfrm>
              <a:off x="2743200" y="37643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grpSp>
      <p:sp>
        <p:nvSpPr>
          <p:cNvPr id="23"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07531"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Co-Acceptable</a:t>
            </a:r>
            <a:endParaRPr lang="en-US" altLang="en-US" sz="2400">
              <a:solidFill>
                <a:srgbClr val="FF00FF"/>
              </a:solidFill>
              <a:effectLst/>
            </a:endParaRPr>
          </a:p>
        </p:txBody>
      </p:sp>
      <p:sp>
        <p:nvSpPr>
          <p:cNvPr id="22" name="Text Box 16"/>
          <p:cNvSpPr txBox="1">
            <a:spLocks noChangeArrowheads="1"/>
          </p:cNvSpPr>
          <p:nvPr/>
        </p:nvSpPr>
        <p:spPr bwMode="auto">
          <a:xfrm>
            <a:off x="5522913" y="2662238"/>
            <a:ext cx="2630487" cy="461962"/>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 </a:t>
            </a:r>
            <a:r>
              <a:rPr lang="en-US" sz="2400" i="1" dirty="0" err="1">
                <a:solidFill>
                  <a:schemeClr val="accent2"/>
                </a:solidFill>
                <a:effectLst/>
              </a:rPr>
              <a:t>Problem</a:t>
            </a:r>
            <a:r>
              <a:rPr lang="en-US" sz="2400" i="1" baseline="-25000" dirty="0" err="1">
                <a:solidFill>
                  <a:schemeClr val="accent2"/>
                </a:solidFill>
                <a:effectLst/>
              </a:rPr>
              <a:t>diagonal</a:t>
            </a:r>
            <a:endParaRPr lang="en-US" sz="2400" i="1" baseline="-25000" dirty="0">
              <a:solidFill>
                <a:schemeClr val="accent2"/>
              </a:solidFill>
              <a:effectLst/>
            </a:endParaRPr>
          </a:p>
        </p:txBody>
      </p:sp>
      <p:sp>
        <p:nvSpPr>
          <p:cNvPr id="107533" name="Text Box 16"/>
          <p:cNvSpPr txBox="1">
            <a:spLocks noChangeArrowheads="1"/>
          </p:cNvSpPr>
          <p:nvPr/>
        </p:nvSpPr>
        <p:spPr bwMode="auto">
          <a:xfrm>
            <a:off x="485775" y="25860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Problem</a:t>
            </a:r>
            <a:r>
              <a:rPr lang="en-US" altLang="en-US" sz="2400" i="1" baseline="-25000">
                <a:solidFill>
                  <a:schemeClr val="accent2"/>
                </a:solidFill>
                <a:effectLst/>
              </a:rPr>
              <a:t>diagonal</a:t>
            </a:r>
          </a:p>
        </p:txBody>
      </p:sp>
      <p:sp>
        <p:nvSpPr>
          <p:cNvPr id="28" name="Rectangle 27"/>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17" name="Text Box 16"/>
          <p:cNvSpPr txBox="1">
            <a:spLocks noChangeArrowheads="1"/>
          </p:cNvSpPr>
          <p:nvPr/>
        </p:nvSpPr>
        <p:spPr bwMode="auto">
          <a:xfrm>
            <a:off x="-228600" y="6167438"/>
            <a:ext cx="316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Halting</a:t>
            </a:r>
            <a:r>
              <a:rPr lang="en-US" altLang="en-US" sz="2400" i="1" baseline="-25000">
                <a:solidFill>
                  <a:schemeClr val="accent2"/>
                </a:solidFill>
                <a:effectLst/>
              </a:rPr>
              <a:t>PRP</a:t>
            </a:r>
            <a:r>
              <a:rPr lang="en-US" altLang="en-US" sz="2400">
                <a:solidFill>
                  <a:schemeClr val="accent2"/>
                </a:solidFill>
                <a:effectLst/>
              </a:rPr>
              <a:t>(</a:t>
            </a:r>
            <a:r>
              <a:rPr lang="en-US" altLang="en-US" sz="2400" i="1">
                <a:solidFill>
                  <a:schemeClr val="accent2"/>
                </a:solidFill>
                <a:effectLst/>
              </a:rPr>
              <a:t> M</a:t>
            </a:r>
            <a:r>
              <a:rPr lang="en-US" altLang="en-US" sz="2400" i="1" baseline="-25000">
                <a:solidFill>
                  <a:schemeClr val="accent2"/>
                </a:solidFill>
                <a:effectLst/>
              </a:rPr>
              <a:t>PRP</a:t>
            </a:r>
            <a:r>
              <a:rPr lang="en-US" altLang="en-US" sz="2400" i="1">
                <a:solidFill>
                  <a:schemeClr val="accent2"/>
                </a:solidFill>
                <a:effectLst/>
              </a:rPr>
              <a:t>,I </a:t>
            </a:r>
            <a:r>
              <a:rPr lang="en-US" altLang="en-US" sz="2400">
                <a:solidFill>
                  <a:schemeClr val="accent2"/>
                </a:solidFill>
                <a:effectLst/>
              </a:rPr>
              <a:t>)</a:t>
            </a:r>
            <a:r>
              <a:rPr lang="en-US" altLang="en-US" sz="2400" i="1">
                <a:solidFill>
                  <a:schemeClr val="accent2"/>
                </a:solidFill>
                <a:effectLst/>
              </a:rPr>
              <a:t>.</a:t>
            </a:r>
            <a:endParaRPr lang="en-US" altLang="en-US" sz="2400" i="1" baseline="-25000">
              <a:solidFill>
                <a:schemeClr val="accent2"/>
              </a:solidFill>
              <a:effectLst/>
            </a:endParaRPr>
          </a:p>
        </p:txBody>
      </p:sp>
      <p:sp>
        <p:nvSpPr>
          <p:cNvPr id="27" name="Text Box 20"/>
          <p:cNvSpPr txBox="1">
            <a:spLocks noChangeArrowheads="1"/>
          </p:cNvSpPr>
          <p:nvPr/>
        </p:nvSpPr>
        <p:spPr bwMode="auto">
          <a:xfrm>
            <a:off x="5424488" y="5522913"/>
            <a:ext cx="3719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i="1">
                <a:solidFill>
                  <a:schemeClr val="accent2"/>
                </a:solidFill>
                <a:effectLst/>
              </a:rPr>
              <a:t>M</a:t>
            </a:r>
            <a:r>
              <a:rPr lang="en-US" altLang="en-US" i="1" baseline="-25000">
                <a:solidFill>
                  <a:schemeClr val="accent2"/>
                </a:solidFill>
                <a:effectLst/>
              </a:rPr>
              <a:t>PRP </a:t>
            </a:r>
            <a:r>
              <a:rPr lang="en-US" altLang="en-US">
                <a:effectLst/>
              </a:rPr>
              <a:t>definitely halts</a:t>
            </a:r>
          </a:p>
          <a:p>
            <a:pPr algn="l"/>
            <a:r>
              <a:rPr lang="en-US" altLang="en-US">
                <a:effectLst/>
              </a:rPr>
              <a:t>so the answer is “yes”</a:t>
            </a:r>
            <a:endParaRPr lang="en-US" altLang="en-US" i="1">
              <a:solidFill>
                <a:schemeClr val="accent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grpId="1" nodeType="clickEffect">
                                  <p:stCondLst>
                                    <p:cond delay="0"/>
                                  </p:stCondLst>
                                  <p:childTnLst>
                                    <p:animMotion origin="layout" path="M -2.77778E-7 -3.7037E-7 L 0.30191 -0.0662 " pathEditMode="relative" rAng="0" ptsTypes="AA">
                                      <p:cBhvr>
                                        <p:cTn id="12" dur="1000" fill="hold"/>
                                        <p:tgtEl>
                                          <p:spTgt spid="17"/>
                                        </p:tgtEl>
                                        <p:attrNameLst>
                                          <p:attrName>ppt_x</p:attrName>
                                          <p:attrName>ppt_y</p:attrName>
                                        </p:attrNameLst>
                                      </p:cBhvr>
                                      <p:rCtr x="15087" y="-331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2514600" y="-228600"/>
            <a:ext cx="7772400" cy="1143000"/>
          </a:xfrm>
        </p:spPr>
        <p:txBody>
          <a:bodyPr/>
          <a:lstStyle/>
          <a:p>
            <a:pPr>
              <a:defRPr/>
            </a:pPr>
            <a:r>
              <a:rPr lang="en-US" smtClean="0"/>
              <a:t>Halting Problem</a:t>
            </a:r>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7988"/>
            <a:ext cx="4124325"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38175"/>
            <a:ext cx="40005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109571" name="Group 4"/>
          <p:cNvGrpSpPr>
            <a:grpSpLocks/>
          </p:cNvGrpSpPr>
          <p:nvPr/>
        </p:nvGrpSpPr>
        <p:grpSpPr bwMode="auto">
          <a:xfrm>
            <a:off x="3810000" y="838200"/>
            <a:ext cx="5257800" cy="5918200"/>
            <a:chOff x="2400" y="528"/>
            <a:chExt cx="3312" cy="3728"/>
          </a:xfrm>
        </p:grpSpPr>
        <p:sp>
          <p:nvSpPr>
            <p:cNvPr id="1052677" name="Oval 5"/>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109590" name="Text Box 6"/>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3" name="Group 40"/>
          <p:cNvGrpSpPr>
            <a:grpSpLocks/>
          </p:cNvGrpSpPr>
          <p:nvPr/>
        </p:nvGrpSpPr>
        <p:grpSpPr bwMode="auto">
          <a:xfrm>
            <a:off x="3916363" y="1830388"/>
            <a:ext cx="4986337" cy="4926012"/>
            <a:chOff x="2467" y="1153"/>
            <a:chExt cx="3141" cy="3103"/>
          </a:xfrm>
        </p:grpSpPr>
        <p:grpSp>
          <p:nvGrpSpPr>
            <p:cNvPr id="109583" name="Group 7"/>
            <p:cNvGrpSpPr>
              <a:grpSpLocks/>
            </p:cNvGrpSpPr>
            <p:nvPr/>
          </p:nvGrpSpPr>
          <p:grpSpPr bwMode="auto">
            <a:xfrm>
              <a:off x="2467" y="1153"/>
              <a:ext cx="3141" cy="3079"/>
              <a:chOff x="2467" y="1153"/>
              <a:chExt cx="3141" cy="3079"/>
            </a:xfrm>
          </p:grpSpPr>
          <p:sp>
            <p:nvSpPr>
              <p:cNvPr id="1052680" name="Oval 8"/>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lgn="l">
                  <a:defRPr/>
                </a:pPr>
                <a:endParaRPr lang="en-CA"/>
              </a:p>
            </p:txBody>
          </p:sp>
          <p:sp>
            <p:nvSpPr>
              <p:cNvPr id="109588" name="Text Box 9"/>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66FF33"/>
                    </a:solidFill>
                    <a:effectLst/>
                  </a:rPr>
                  <a:t>Exp</a:t>
                </a:r>
              </a:p>
            </p:txBody>
          </p:sp>
        </p:grpSp>
        <p:grpSp>
          <p:nvGrpSpPr>
            <p:cNvPr id="109584" name="Group 39"/>
            <p:cNvGrpSpPr>
              <a:grpSpLocks/>
            </p:cNvGrpSpPr>
            <p:nvPr/>
          </p:nvGrpSpPr>
          <p:grpSpPr bwMode="auto">
            <a:xfrm>
              <a:off x="3304" y="2753"/>
              <a:ext cx="1440" cy="1503"/>
              <a:chOff x="3304" y="2753"/>
              <a:chExt cx="1440" cy="1503"/>
            </a:xfrm>
          </p:grpSpPr>
          <p:sp>
            <p:nvSpPr>
              <p:cNvPr id="109585" name="Oval 3"/>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effectLst/>
                </a:endParaRPr>
              </a:p>
            </p:txBody>
          </p:sp>
          <p:sp>
            <p:nvSpPr>
              <p:cNvPr id="109586" name="Text Box 10"/>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CC99FF"/>
                    </a:solidFill>
                    <a:effectLst/>
                  </a:rPr>
                  <a:t>Poly</a:t>
                </a:r>
              </a:p>
            </p:txBody>
          </p:sp>
        </p:grpSp>
      </p:grpSp>
      <p:grpSp>
        <p:nvGrpSpPr>
          <p:cNvPr id="109573" name="Group 11"/>
          <p:cNvGrpSpPr>
            <a:grpSpLocks/>
          </p:cNvGrpSpPr>
          <p:nvPr/>
        </p:nvGrpSpPr>
        <p:grpSpPr bwMode="auto">
          <a:xfrm>
            <a:off x="5562600" y="5562600"/>
            <a:ext cx="1609725" cy="1168400"/>
            <a:chOff x="3504" y="3504"/>
            <a:chExt cx="1014" cy="736"/>
          </a:xfrm>
        </p:grpSpPr>
        <p:sp>
          <p:nvSpPr>
            <p:cNvPr id="1052684" name="Oval 12"/>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09582" name="Text Box 13"/>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109574" name="Text Box 26"/>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09575" name="Text Box 32"/>
          <p:cNvSpPr txBox="1">
            <a:spLocks noChangeArrowheads="1"/>
          </p:cNvSpPr>
          <p:nvPr/>
        </p:nvSpPr>
        <p:spPr bwMode="auto">
          <a:xfrm>
            <a:off x="7721600" y="762000"/>
            <a:ext cx="146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Halting</a:t>
            </a:r>
          </a:p>
        </p:txBody>
      </p:sp>
      <p:grpSp>
        <p:nvGrpSpPr>
          <p:cNvPr id="7" name="Group 38"/>
          <p:cNvGrpSpPr>
            <a:grpSpLocks/>
          </p:cNvGrpSpPr>
          <p:nvPr/>
        </p:nvGrpSpPr>
        <p:grpSpPr bwMode="auto">
          <a:xfrm>
            <a:off x="381000" y="1212850"/>
            <a:ext cx="8686800" cy="4365625"/>
            <a:chOff x="240" y="764"/>
            <a:chExt cx="5472" cy="2750"/>
          </a:xfrm>
        </p:grpSpPr>
        <p:grpSp>
          <p:nvGrpSpPr>
            <p:cNvPr id="109577" name="Group 36"/>
            <p:cNvGrpSpPr>
              <a:grpSpLocks/>
            </p:cNvGrpSpPr>
            <p:nvPr/>
          </p:nvGrpSpPr>
          <p:grpSpPr bwMode="auto">
            <a:xfrm>
              <a:off x="240" y="764"/>
              <a:ext cx="2066" cy="2750"/>
              <a:chOff x="240" y="764"/>
              <a:chExt cx="2066" cy="2750"/>
            </a:xfrm>
          </p:grpSpPr>
          <p:pic>
            <p:nvPicPr>
              <p:cNvPr id="109579" name="Picture 34" descr="Photo-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764"/>
                <a:ext cx="1907" cy="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0" name="Rectangle 35"/>
              <p:cNvSpPr>
                <a:spLocks noChangeArrowheads="1"/>
              </p:cNvSpPr>
              <p:nvPr/>
            </p:nvSpPr>
            <p:spPr bwMode="auto">
              <a:xfrm>
                <a:off x="672" y="3264"/>
                <a:ext cx="1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Jack Edmonds 1965</a:t>
                </a:r>
              </a:p>
            </p:txBody>
          </p:sp>
        </p:grpSp>
        <p:sp>
          <p:nvSpPr>
            <p:cNvPr id="109578" name="Text Box 37"/>
            <p:cNvSpPr txBox="1">
              <a:spLocks noChangeArrowheads="1"/>
            </p:cNvSpPr>
            <p:nvPr/>
          </p:nvSpPr>
          <p:spPr bwMode="auto">
            <a:xfrm>
              <a:off x="2430" y="1680"/>
              <a:ext cx="328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effectLst/>
                </a:rPr>
                <a:t>Time: input size </a:t>
              </a:r>
              <a:r>
                <a:rPr lang="en-US" altLang="en-US">
                  <a:effectLst/>
                  <a:latin typeface="Symbol" pitchFamily="18" charset="2"/>
                  <a:sym typeface="Symbol" pitchFamily="18" charset="2"/>
                </a:rPr>
                <a:t></a:t>
              </a:r>
              <a:r>
                <a:rPr lang="en-US" altLang="en-US">
                  <a:effectLst/>
                </a:rPr>
                <a:t> running time</a:t>
              </a:r>
            </a:p>
            <a:p>
              <a:r>
                <a:rPr lang="en-US" altLang="en-US">
                  <a:effectLst/>
                </a:rPr>
                <a:t>For large n, n</a:t>
              </a:r>
              <a:r>
                <a:rPr lang="en-US" altLang="en-US" baseline="30000">
                  <a:effectLst/>
                </a:rPr>
                <a:t>100</a:t>
              </a:r>
              <a:r>
                <a:rPr lang="en-US" altLang="en-US">
                  <a:effectLst/>
                </a:rPr>
                <a:t> &lt;&lt; 2</a:t>
              </a:r>
              <a:r>
                <a:rPr lang="en-US" altLang="en-US" baseline="30000">
                  <a:effectLst/>
                </a:rPr>
                <a:t>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3810000" y="838200"/>
            <a:ext cx="5257800" cy="5918200"/>
            <a:chOff x="2400" y="528"/>
            <a:chExt cx="3312" cy="3728"/>
          </a:xfrm>
        </p:grpSpPr>
        <p:sp>
          <p:nvSpPr>
            <p:cNvPr id="1280003"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110619"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110595" name="Group 5"/>
          <p:cNvGrpSpPr>
            <a:grpSpLocks/>
          </p:cNvGrpSpPr>
          <p:nvPr/>
        </p:nvGrpSpPr>
        <p:grpSpPr bwMode="auto">
          <a:xfrm>
            <a:off x="3916363" y="1830388"/>
            <a:ext cx="4986337" cy="4926012"/>
            <a:chOff x="2467" y="1153"/>
            <a:chExt cx="3141" cy="3103"/>
          </a:xfrm>
        </p:grpSpPr>
        <p:grpSp>
          <p:nvGrpSpPr>
            <p:cNvPr id="110612" name="Group 6"/>
            <p:cNvGrpSpPr>
              <a:grpSpLocks/>
            </p:cNvGrpSpPr>
            <p:nvPr/>
          </p:nvGrpSpPr>
          <p:grpSpPr bwMode="auto">
            <a:xfrm>
              <a:off x="2467" y="1153"/>
              <a:ext cx="3141" cy="3079"/>
              <a:chOff x="2467" y="1153"/>
              <a:chExt cx="3141" cy="3079"/>
            </a:xfrm>
          </p:grpSpPr>
          <p:sp>
            <p:nvSpPr>
              <p:cNvPr id="1280007"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lgn="l">
                  <a:defRPr/>
                </a:pPr>
                <a:endParaRPr lang="en-CA"/>
              </a:p>
            </p:txBody>
          </p:sp>
          <p:sp>
            <p:nvSpPr>
              <p:cNvPr id="110617"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66FF33"/>
                    </a:solidFill>
                    <a:effectLst/>
                  </a:rPr>
                  <a:t>Exp</a:t>
                </a:r>
              </a:p>
            </p:txBody>
          </p:sp>
        </p:grpSp>
        <p:grpSp>
          <p:nvGrpSpPr>
            <p:cNvPr id="110613" name="Group 9"/>
            <p:cNvGrpSpPr>
              <a:grpSpLocks/>
            </p:cNvGrpSpPr>
            <p:nvPr/>
          </p:nvGrpSpPr>
          <p:grpSpPr bwMode="auto">
            <a:xfrm>
              <a:off x="3304" y="2753"/>
              <a:ext cx="1440" cy="1503"/>
              <a:chOff x="3304" y="2753"/>
              <a:chExt cx="1440" cy="1503"/>
            </a:xfrm>
          </p:grpSpPr>
          <p:sp>
            <p:nvSpPr>
              <p:cNvPr id="110614"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effectLst/>
                </a:endParaRPr>
              </a:p>
            </p:txBody>
          </p:sp>
          <p:sp>
            <p:nvSpPr>
              <p:cNvPr id="110615"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CC99FF"/>
                    </a:solidFill>
                    <a:effectLst/>
                  </a:rPr>
                  <a:t>Poly</a:t>
                </a:r>
              </a:p>
            </p:txBody>
          </p:sp>
        </p:grpSp>
      </p:grpSp>
      <p:grpSp>
        <p:nvGrpSpPr>
          <p:cNvPr id="110596" name="Group 12"/>
          <p:cNvGrpSpPr>
            <a:grpSpLocks/>
          </p:cNvGrpSpPr>
          <p:nvPr/>
        </p:nvGrpSpPr>
        <p:grpSpPr bwMode="auto">
          <a:xfrm>
            <a:off x="5562600" y="5562600"/>
            <a:ext cx="1609725" cy="1168400"/>
            <a:chOff x="3504" y="3504"/>
            <a:chExt cx="1014" cy="736"/>
          </a:xfrm>
        </p:grpSpPr>
        <p:sp>
          <p:nvSpPr>
            <p:cNvPr id="1280013"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10611"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110597"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280017" name="Rectangle 17"/>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1280018" name="Text Box 18"/>
          <p:cNvSpPr txBox="1">
            <a:spLocks noChangeArrowheads="1"/>
          </p:cNvSpPr>
          <p:nvPr/>
        </p:nvSpPr>
        <p:spPr bwMode="auto">
          <a:xfrm>
            <a:off x="-76200" y="928688"/>
            <a:ext cx="5500688"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The set of computational problems</a:t>
            </a:r>
          </a:p>
          <a:p>
            <a:pPr>
              <a:defRPr/>
            </a:pPr>
            <a:r>
              <a:rPr lang="en-US" dirty="0">
                <a:effectLst>
                  <a:outerShdw blurRad="38100" dist="38100" dir="2700000" algn="tl">
                    <a:srgbClr val="000000"/>
                  </a:outerShdw>
                </a:effectLst>
              </a:rPr>
              <a:t>computable in time </a:t>
            </a:r>
            <a:r>
              <a:rPr lang="en-US" i="1" dirty="0">
                <a:solidFill>
                  <a:srgbClr val="FF9900"/>
                </a:solidFill>
                <a:effectLst>
                  <a:outerShdw blurRad="38100" dist="38100" dir="2700000" algn="tl">
                    <a:srgbClr val="000000"/>
                  </a:outerShdw>
                </a:effectLst>
              </a:rPr>
              <a:t>T(n)</a:t>
            </a:r>
            <a:r>
              <a:rPr lang="en-US" dirty="0">
                <a:effectLst>
                  <a:outerShdw blurRad="38100" dist="38100" dir="2700000" algn="tl">
                    <a:srgbClr val="000000"/>
                  </a:outerShdw>
                </a:effectLst>
              </a:rPr>
              <a:t>.</a:t>
            </a:r>
            <a:endParaRPr lang="en-US" i="1" dirty="0">
              <a:solidFill>
                <a:srgbClr val="FF9900"/>
              </a:solidFill>
              <a:effectLst>
                <a:outerShdw blurRad="38100" dist="38100" dir="2700000" algn="tl">
                  <a:srgbClr val="000000"/>
                </a:outerShdw>
              </a:effectLst>
            </a:endParaRPr>
          </a:p>
        </p:txBody>
      </p:sp>
      <p:grpSp>
        <p:nvGrpSpPr>
          <p:cNvPr id="7" name="Group 25"/>
          <p:cNvGrpSpPr>
            <a:grpSpLocks/>
          </p:cNvGrpSpPr>
          <p:nvPr/>
        </p:nvGrpSpPr>
        <p:grpSpPr bwMode="auto">
          <a:xfrm>
            <a:off x="4656138" y="2757488"/>
            <a:ext cx="3467100" cy="3973512"/>
            <a:chOff x="2933" y="1737"/>
            <a:chExt cx="2184" cy="2503"/>
          </a:xfrm>
        </p:grpSpPr>
        <p:sp>
          <p:nvSpPr>
            <p:cNvPr id="1280020" name="Oval 20"/>
            <p:cNvSpPr>
              <a:spLocks noChangeArrowheads="1"/>
            </p:cNvSpPr>
            <p:nvPr/>
          </p:nvSpPr>
          <p:spPr bwMode="auto">
            <a:xfrm>
              <a:off x="2976" y="2016"/>
              <a:ext cx="2064" cy="222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80021" name="Text Box 21"/>
            <p:cNvSpPr txBox="1">
              <a:spLocks noChangeArrowheads="1"/>
            </p:cNvSpPr>
            <p:nvPr/>
          </p:nvSpPr>
          <p:spPr bwMode="auto">
            <a:xfrm>
              <a:off x="2933" y="1737"/>
              <a:ext cx="2184" cy="330"/>
            </a:xfrm>
            <a:prstGeom prst="rect">
              <a:avLst/>
            </a:prstGeom>
            <a:noFill/>
            <a:ln w="38100" cap="sq">
              <a:noFill/>
              <a:miter lim="800000"/>
              <a:headEnd/>
              <a:tailEnd/>
            </a:ln>
            <a:effectLst/>
          </p:spPr>
          <p:txBody>
            <a:bodyPr wrap="none" lIns="274320" rIns="274320">
              <a:spAutoFit/>
            </a:bodyPr>
            <a:lstStyle/>
            <a:p>
              <a:pPr>
                <a:defRPr/>
              </a:pPr>
              <a:r>
                <a:rPr lang="en-US" i="1" dirty="0">
                  <a:solidFill>
                    <a:srgbClr val="FF9900"/>
                  </a:solidFill>
                  <a:effectLst>
                    <a:outerShdw blurRad="38100" dist="38100" dir="2700000" algn="tl">
                      <a:srgbClr val="000000"/>
                    </a:outerShdw>
                  </a:effectLst>
                  <a:latin typeface="Gulim"/>
                  <a:ea typeface="Gulim"/>
                  <a:sym typeface="Symbol"/>
                </a:rPr>
                <a:t></a:t>
              </a:r>
              <a:r>
                <a:rPr lang="en-US" i="1" dirty="0">
                  <a:solidFill>
                    <a:srgbClr val="FF9900"/>
                  </a:solidFill>
                  <a:effectLst>
                    <a:outerShdw blurRad="38100" dist="38100" dir="2700000" algn="tl">
                      <a:srgbClr val="000000"/>
                    </a:outerShdw>
                  </a:effectLst>
                </a:rPr>
                <a:t>T(n)log(T(n))</a:t>
              </a:r>
              <a:r>
                <a:rPr lang="en-US" dirty="0">
                  <a:solidFill>
                    <a:srgbClr val="FF9900"/>
                  </a:solidFill>
                  <a:effectLst>
                    <a:outerShdw blurRad="38100" dist="38100" dir="2700000" algn="tl">
                      <a:srgbClr val="000000"/>
                    </a:outerShdw>
                  </a:effectLst>
                </a:rPr>
                <a:t> time</a:t>
              </a:r>
            </a:p>
          </p:txBody>
        </p:sp>
      </p:grpSp>
      <p:grpSp>
        <p:nvGrpSpPr>
          <p:cNvPr id="8" name="Group 24"/>
          <p:cNvGrpSpPr>
            <a:grpSpLocks/>
          </p:cNvGrpSpPr>
          <p:nvPr/>
        </p:nvGrpSpPr>
        <p:grpSpPr bwMode="auto">
          <a:xfrm>
            <a:off x="5029200" y="3581400"/>
            <a:ext cx="2743200" cy="3149600"/>
            <a:chOff x="3168" y="2256"/>
            <a:chExt cx="1728" cy="1984"/>
          </a:xfrm>
        </p:grpSpPr>
        <p:sp>
          <p:nvSpPr>
            <p:cNvPr id="1280019" name="Oval 19"/>
            <p:cNvSpPr>
              <a:spLocks noChangeArrowheads="1"/>
            </p:cNvSpPr>
            <p:nvPr/>
          </p:nvSpPr>
          <p:spPr bwMode="auto">
            <a:xfrm>
              <a:off x="3168" y="2256"/>
              <a:ext cx="1728" cy="198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80023" name="Text Box 23"/>
            <p:cNvSpPr txBox="1">
              <a:spLocks noChangeArrowheads="1"/>
            </p:cNvSpPr>
            <p:nvPr/>
          </p:nvSpPr>
          <p:spPr bwMode="auto">
            <a:xfrm>
              <a:off x="3470" y="2256"/>
              <a:ext cx="1186" cy="327"/>
            </a:xfrm>
            <a:prstGeom prst="rect">
              <a:avLst/>
            </a:prstGeom>
            <a:noFill/>
            <a:ln w="38100" cap="sq">
              <a:noFill/>
              <a:miter lim="800000"/>
              <a:headEnd/>
              <a:tailEnd/>
            </a:ln>
            <a:effectLst/>
          </p:spPr>
          <p:txBody>
            <a:bodyPr wrap="none" lIns="274320" rIns="274320">
              <a:spAutoFit/>
            </a:bodyPr>
            <a:lstStyle/>
            <a:p>
              <a:pPr>
                <a:defRPr/>
              </a:pPr>
              <a:r>
                <a:rPr lang="en-US" i="1">
                  <a:solidFill>
                    <a:srgbClr val="FF9900"/>
                  </a:solidFill>
                  <a:effectLst>
                    <a:outerShdw blurRad="38100" dist="38100" dir="2700000" algn="tl">
                      <a:srgbClr val="000000"/>
                    </a:outerShdw>
                  </a:effectLst>
                </a:rPr>
                <a:t>T(n)</a:t>
              </a:r>
              <a:r>
                <a:rPr lang="en-US">
                  <a:solidFill>
                    <a:srgbClr val="FF9900"/>
                  </a:solidFill>
                  <a:effectLst>
                    <a:outerShdw blurRad="38100" dist="38100" dir="2700000" algn="tl">
                      <a:srgbClr val="000000"/>
                    </a:outerShdw>
                  </a:effectLst>
                </a:rPr>
                <a:t> time</a:t>
              </a:r>
            </a:p>
          </p:txBody>
        </p:sp>
      </p:grpSp>
      <p:sp>
        <p:nvSpPr>
          <p:cNvPr id="1280026" name="Line 26"/>
          <p:cNvSpPr>
            <a:spLocks noChangeShapeType="1"/>
          </p:cNvSpPr>
          <p:nvPr/>
        </p:nvSpPr>
        <p:spPr bwMode="auto">
          <a:xfrm>
            <a:off x="2667000" y="1874838"/>
            <a:ext cx="2757488" cy="2225675"/>
          </a:xfrm>
          <a:prstGeom prst="line">
            <a:avLst/>
          </a:prstGeom>
          <a:noFill/>
          <a:ln w="38100" cap="sq">
            <a:solidFill>
              <a:srgbClr val="FF6600"/>
            </a:solidFill>
            <a:round/>
            <a:headEnd/>
            <a:tailEnd type="triangle" w="med" len="med"/>
          </a:ln>
          <a:effectLst/>
        </p:spPr>
        <p:txBody>
          <a:bodyPr lIns="274320" rIns="274320">
            <a:spAutoFit/>
          </a:bodyPr>
          <a:lstStyle/>
          <a:p>
            <a:pPr algn="l">
              <a:defRPr/>
            </a:pPr>
            <a:endParaRPr lang="en-CA"/>
          </a:p>
        </p:txBody>
      </p:sp>
      <p:sp>
        <p:nvSpPr>
          <p:cNvPr id="1280027" name="Text Box 27"/>
          <p:cNvSpPr txBox="1">
            <a:spLocks noChangeArrowheads="1"/>
          </p:cNvSpPr>
          <p:nvPr/>
        </p:nvSpPr>
        <p:spPr bwMode="auto">
          <a:xfrm>
            <a:off x="-315913" y="2224088"/>
            <a:ext cx="4932363" cy="523875"/>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And  in time </a:t>
            </a:r>
            <a:r>
              <a:rPr lang="en-US" i="1" dirty="0">
                <a:solidFill>
                  <a:srgbClr val="FF9900"/>
                </a:solidFill>
                <a:effectLst>
                  <a:outerShdw blurRad="38100" dist="38100" dir="2700000" algn="tl">
                    <a:srgbClr val="000000"/>
                  </a:outerShdw>
                </a:effectLst>
                <a:latin typeface="Gulim"/>
                <a:ea typeface="Gulim"/>
              </a:rPr>
              <a:t> </a:t>
            </a:r>
            <a:r>
              <a:rPr lang="en-US" i="1" dirty="0">
                <a:solidFill>
                  <a:srgbClr val="FF9900"/>
                </a:solidFill>
                <a:effectLst>
                  <a:outerShdw blurRad="38100" dist="38100" dir="2700000" algn="tl">
                    <a:srgbClr val="000000"/>
                  </a:outerShdw>
                </a:effectLst>
                <a:latin typeface="Gulim"/>
                <a:ea typeface="Gulim"/>
                <a:sym typeface="Symbol"/>
              </a:rPr>
              <a:t></a:t>
            </a:r>
            <a:r>
              <a:rPr lang="en-US" i="1" dirty="0">
                <a:solidFill>
                  <a:srgbClr val="FF9900"/>
                </a:solidFill>
                <a:effectLst>
                  <a:outerShdw blurRad="38100" dist="38100" dir="2700000" algn="tl">
                    <a:srgbClr val="000000"/>
                  </a:outerShdw>
                </a:effectLst>
              </a:rPr>
              <a:t>T(n)log(T(n))</a:t>
            </a:r>
            <a:r>
              <a:rPr lang="en-US" dirty="0">
                <a:effectLst>
                  <a:outerShdw blurRad="38100" dist="38100" dir="2700000" algn="tl">
                    <a:srgbClr val="000000"/>
                  </a:outerShdw>
                </a:effectLst>
              </a:rPr>
              <a:t>.</a:t>
            </a:r>
            <a:endParaRPr lang="en-US" i="1" dirty="0">
              <a:solidFill>
                <a:srgbClr val="FF9900"/>
              </a:solidFill>
              <a:effectLst>
                <a:outerShdw blurRad="38100" dist="38100" dir="2700000" algn="tl">
                  <a:srgbClr val="000000"/>
                </a:outerShdw>
              </a:effectLst>
            </a:endParaRPr>
          </a:p>
        </p:txBody>
      </p:sp>
      <p:sp>
        <p:nvSpPr>
          <p:cNvPr id="1280028" name="Line 28"/>
          <p:cNvSpPr>
            <a:spLocks noChangeShapeType="1"/>
          </p:cNvSpPr>
          <p:nvPr/>
        </p:nvSpPr>
        <p:spPr bwMode="auto">
          <a:xfrm>
            <a:off x="2971800" y="2757488"/>
            <a:ext cx="1828800" cy="1433512"/>
          </a:xfrm>
          <a:prstGeom prst="line">
            <a:avLst/>
          </a:prstGeom>
          <a:noFill/>
          <a:ln w="38100" cap="sq">
            <a:solidFill>
              <a:srgbClr val="FF6600"/>
            </a:solidFill>
            <a:round/>
            <a:headEnd/>
            <a:tailEnd type="triangle" w="med" len="med"/>
          </a:ln>
          <a:effectLst/>
        </p:spPr>
        <p:txBody>
          <a:bodyPr lIns="274320" rIns="274320">
            <a:spAutoFit/>
          </a:bodyPr>
          <a:lstStyle/>
          <a:p>
            <a:pPr algn="l">
              <a:defRPr/>
            </a:pPr>
            <a:endParaRPr lang="en-CA"/>
          </a:p>
        </p:txBody>
      </p:sp>
      <p:sp>
        <p:nvSpPr>
          <p:cNvPr id="1280030" name="Text Box 30"/>
          <p:cNvSpPr txBox="1">
            <a:spLocks noChangeArrowheads="1"/>
          </p:cNvSpPr>
          <p:nvPr/>
        </p:nvSpPr>
        <p:spPr bwMode="auto">
          <a:xfrm>
            <a:off x="322263" y="3976688"/>
            <a:ext cx="3135312"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Here </a:t>
            </a:r>
            <a:r>
              <a:rPr lang="en-US" i="1" dirty="0">
                <a:solidFill>
                  <a:srgbClr val="FF9900"/>
                </a:solidFill>
                <a:effectLst>
                  <a:outerShdw blurRad="38100" dist="38100" dir="2700000" algn="tl">
                    <a:srgbClr val="000000"/>
                  </a:outerShdw>
                </a:effectLst>
              </a:rPr>
              <a:t>T(n) </a:t>
            </a:r>
            <a:r>
              <a:rPr lang="en-US" dirty="0">
                <a:effectLst>
                  <a:outerShdw blurRad="38100" dist="38100" dir="2700000" algn="tl">
                    <a:srgbClr val="000000"/>
                  </a:outerShdw>
                </a:effectLst>
              </a:rPr>
              <a:t>is an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arbitrary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80018"/>
                                        </p:tgtEl>
                                        <p:attrNameLst>
                                          <p:attrName>style.visibility</p:attrName>
                                        </p:attrNameLst>
                                      </p:cBhvr>
                                      <p:to>
                                        <p:strVal val="visible"/>
                                      </p:to>
                                    </p:set>
                                    <p:anim calcmode="lin" valueType="num">
                                      <p:cBhvr additive="base">
                                        <p:cTn id="7" dur="500" fill="hold"/>
                                        <p:tgtEl>
                                          <p:spTgt spid="1280018"/>
                                        </p:tgtEl>
                                        <p:attrNameLst>
                                          <p:attrName>ppt_x</p:attrName>
                                        </p:attrNameLst>
                                      </p:cBhvr>
                                      <p:tavLst>
                                        <p:tav tm="0">
                                          <p:val>
                                            <p:strVal val="#ppt_x"/>
                                          </p:val>
                                        </p:tav>
                                        <p:tav tm="100000">
                                          <p:val>
                                            <p:strVal val="#ppt_x"/>
                                          </p:val>
                                        </p:tav>
                                      </p:tavLst>
                                    </p:anim>
                                    <p:anim calcmode="lin" valueType="num">
                                      <p:cBhvr additive="base">
                                        <p:cTn id="8" dur="500" fill="hold"/>
                                        <p:tgtEl>
                                          <p:spTgt spid="12800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80026"/>
                                        </p:tgtEl>
                                        <p:attrNameLst>
                                          <p:attrName>style.visibility</p:attrName>
                                        </p:attrNameLst>
                                      </p:cBhvr>
                                      <p:to>
                                        <p:strVal val="visible"/>
                                      </p:to>
                                    </p:set>
                                    <p:anim calcmode="lin" valueType="num">
                                      <p:cBhvr additive="base">
                                        <p:cTn id="11" dur="500" fill="hold"/>
                                        <p:tgtEl>
                                          <p:spTgt spid="1280026"/>
                                        </p:tgtEl>
                                        <p:attrNameLst>
                                          <p:attrName>ppt_x</p:attrName>
                                        </p:attrNameLst>
                                      </p:cBhvr>
                                      <p:tavLst>
                                        <p:tav tm="0">
                                          <p:val>
                                            <p:strVal val="#ppt_x"/>
                                          </p:val>
                                        </p:tav>
                                        <p:tav tm="100000">
                                          <p:val>
                                            <p:strVal val="#ppt_x"/>
                                          </p:val>
                                        </p:tav>
                                      </p:tavLst>
                                    </p:anim>
                                    <p:anim calcmode="lin" valueType="num">
                                      <p:cBhvr additive="base">
                                        <p:cTn id="12" dur="500" fill="hold"/>
                                        <p:tgtEl>
                                          <p:spTgt spid="1280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80027"/>
                                        </p:tgtEl>
                                        <p:attrNameLst>
                                          <p:attrName>style.visibility</p:attrName>
                                        </p:attrNameLst>
                                      </p:cBhvr>
                                      <p:to>
                                        <p:strVal val="visible"/>
                                      </p:to>
                                    </p:set>
                                    <p:anim calcmode="lin" valueType="num">
                                      <p:cBhvr additive="base">
                                        <p:cTn id="21" dur="500" fill="hold"/>
                                        <p:tgtEl>
                                          <p:spTgt spid="1280027"/>
                                        </p:tgtEl>
                                        <p:attrNameLst>
                                          <p:attrName>ppt_x</p:attrName>
                                        </p:attrNameLst>
                                      </p:cBhvr>
                                      <p:tavLst>
                                        <p:tav tm="0">
                                          <p:val>
                                            <p:strVal val="#ppt_x"/>
                                          </p:val>
                                        </p:tav>
                                        <p:tav tm="100000">
                                          <p:val>
                                            <p:strVal val="#ppt_x"/>
                                          </p:val>
                                        </p:tav>
                                      </p:tavLst>
                                    </p:anim>
                                    <p:anim calcmode="lin" valueType="num">
                                      <p:cBhvr additive="base">
                                        <p:cTn id="22" dur="500" fill="hold"/>
                                        <p:tgtEl>
                                          <p:spTgt spid="128002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80028"/>
                                        </p:tgtEl>
                                        <p:attrNameLst>
                                          <p:attrName>style.visibility</p:attrName>
                                        </p:attrNameLst>
                                      </p:cBhvr>
                                      <p:to>
                                        <p:strVal val="visible"/>
                                      </p:to>
                                    </p:set>
                                    <p:anim calcmode="lin" valueType="num">
                                      <p:cBhvr additive="base">
                                        <p:cTn id="25" dur="500" fill="hold"/>
                                        <p:tgtEl>
                                          <p:spTgt spid="1280028"/>
                                        </p:tgtEl>
                                        <p:attrNameLst>
                                          <p:attrName>ppt_x</p:attrName>
                                        </p:attrNameLst>
                                      </p:cBhvr>
                                      <p:tavLst>
                                        <p:tav tm="0">
                                          <p:val>
                                            <p:strVal val="#ppt_x"/>
                                          </p:val>
                                        </p:tav>
                                        <p:tav tm="100000">
                                          <p:val>
                                            <p:strVal val="#ppt_x"/>
                                          </p:val>
                                        </p:tav>
                                      </p:tavLst>
                                    </p:anim>
                                    <p:anim calcmode="lin" valueType="num">
                                      <p:cBhvr additive="base">
                                        <p:cTn id="26" dur="500" fill="hold"/>
                                        <p:tgtEl>
                                          <p:spTgt spid="12800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80030"/>
                                        </p:tgtEl>
                                        <p:attrNameLst>
                                          <p:attrName>style.visibility</p:attrName>
                                        </p:attrNameLst>
                                      </p:cBhvr>
                                      <p:to>
                                        <p:strVal val="visible"/>
                                      </p:to>
                                    </p:set>
                                    <p:anim calcmode="lin" valueType="num">
                                      <p:cBhvr additive="base">
                                        <p:cTn id="35" dur="500" fill="hold"/>
                                        <p:tgtEl>
                                          <p:spTgt spid="1280030"/>
                                        </p:tgtEl>
                                        <p:attrNameLst>
                                          <p:attrName>ppt_x</p:attrName>
                                        </p:attrNameLst>
                                      </p:cBhvr>
                                      <p:tavLst>
                                        <p:tav tm="0">
                                          <p:val>
                                            <p:strVal val="#ppt_x"/>
                                          </p:val>
                                        </p:tav>
                                        <p:tav tm="100000">
                                          <p:val>
                                            <p:strVal val="#ppt_x"/>
                                          </p:val>
                                        </p:tav>
                                      </p:tavLst>
                                    </p:anim>
                                    <p:anim calcmode="lin" valueType="num">
                                      <p:cBhvr additive="base">
                                        <p:cTn id="36" dur="500" fill="hold"/>
                                        <p:tgtEl>
                                          <p:spTgt spid="1280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8" grpId="0"/>
      <p:bldP spid="1280027" grpId="0"/>
      <p:bldP spid="128003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2"/>
          <p:cNvGrpSpPr>
            <a:grpSpLocks/>
          </p:cNvGrpSpPr>
          <p:nvPr/>
        </p:nvGrpSpPr>
        <p:grpSpPr bwMode="auto">
          <a:xfrm>
            <a:off x="3810000" y="838200"/>
            <a:ext cx="5257800" cy="5918200"/>
            <a:chOff x="2400" y="528"/>
            <a:chExt cx="3312" cy="3728"/>
          </a:xfrm>
        </p:grpSpPr>
        <p:sp>
          <p:nvSpPr>
            <p:cNvPr id="1287171"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111641"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111619" name="Group 5"/>
          <p:cNvGrpSpPr>
            <a:grpSpLocks/>
          </p:cNvGrpSpPr>
          <p:nvPr/>
        </p:nvGrpSpPr>
        <p:grpSpPr bwMode="auto">
          <a:xfrm>
            <a:off x="3916363" y="1830388"/>
            <a:ext cx="4986337" cy="4926012"/>
            <a:chOff x="2467" y="1153"/>
            <a:chExt cx="3141" cy="3103"/>
          </a:xfrm>
        </p:grpSpPr>
        <p:grpSp>
          <p:nvGrpSpPr>
            <p:cNvPr id="111634" name="Group 6"/>
            <p:cNvGrpSpPr>
              <a:grpSpLocks/>
            </p:cNvGrpSpPr>
            <p:nvPr/>
          </p:nvGrpSpPr>
          <p:grpSpPr bwMode="auto">
            <a:xfrm>
              <a:off x="2467" y="1153"/>
              <a:ext cx="3141" cy="3079"/>
              <a:chOff x="2467" y="1153"/>
              <a:chExt cx="3141" cy="3079"/>
            </a:xfrm>
          </p:grpSpPr>
          <p:sp>
            <p:nvSpPr>
              <p:cNvPr id="1287175"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lgn="l">
                  <a:defRPr/>
                </a:pPr>
                <a:endParaRPr lang="en-CA"/>
              </a:p>
            </p:txBody>
          </p:sp>
          <p:sp>
            <p:nvSpPr>
              <p:cNvPr id="111639"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66FF33"/>
                    </a:solidFill>
                    <a:effectLst/>
                  </a:rPr>
                  <a:t>Exp</a:t>
                </a:r>
              </a:p>
            </p:txBody>
          </p:sp>
        </p:grpSp>
        <p:grpSp>
          <p:nvGrpSpPr>
            <p:cNvPr id="111635" name="Group 9"/>
            <p:cNvGrpSpPr>
              <a:grpSpLocks/>
            </p:cNvGrpSpPr>
            <p:nvPr/>
          </p:nvGrpSpPr>
          <p:grpSpPr bwMode="auto">
            <a:xfrm>
              <a:off x="3304" y="2753"/>
              <a:ext cx="1440" cy="1503"/>
              <a:chOff x="3304" y="2753"/>
              <a:chExt cx="1440" cy="1503"/>
            </a:xfrm>
          </p:grpSpPr>
          <p:sp>
            <p:nvSpPr>
              <p:cNvPr id="111636"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effectLst/>
                </a:endParaRPr>
              </a:p>
            </p:txBody>
          </p:sp>
          <p:sp>
            <p:nvSpPr>
              <p:cNvPr id="111637"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CC99FF"/>
                    </a:solidFill>
                    <a:effectLst/>
                  </a:rPr>
                  <a:t>Poly</a:t>
                </a:r>
              </a:p>
            </p:txBody>
          </p:sp>
        </p:grpSp>
      </p:grpSp>
      <p:grpSp>
        <p:nvGrpSpPr>
          <p:cNvPr id="111620" name="Group 12"/>
          <p:cNvGrpSpPr>
            <a:grpSpLocks/>
          </p:cNvGrpSpPr>
          <p:nvPr/>
        </p:nvGrpSpPr>
        <p:grpSpPr bwMode="auto">
          <a:xfrm>
            <a:off x="5562600" y="5562600"/>
            <a:ext cx="1609725" cy="1168400"/>
            <a:chOff x="3504" y="3504"/>
            <a:chExt cx="1014" cy="736"/>
          </a:xfrm>
        </p:grpSpPr>
        <p:sp>
          <p:nvSpPr>
            <p:cNvPr id="1287181"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11633"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111621"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287184" name="Text Box 16"/>
          <p:cNvSpPr txBox="1">
            <a:spLocks noChangeArrowheads="1"/>
          </p:cNvSpPr>
          <p:nvPr/>
        </p:nvSpPr>
        <p:spPr bwMode="auto">
          <a:xfrm>
            <a:off x="5181600" y="32004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Some problem</a:t>
            </a:r>
          </a:p>
        </p:txBody>
      </p:sp>
      <p:sp>
        <p:nvSpPr>
          <p:cNvPr id="1287186" name="Text Box 18"/>
          <p:cNvSpPr txBox="1">
            <a:spLocks noChangeArrowheads="1"/>
          </p:cNvSpPr>
          <p:nvPr/>
        </p:nvSpPr>
        <p:spPr bwMode="auto">
          <a:xfrm>
            <a:off x="-328613" y="928688"/>
            <a:ext cx="5595938" cy="138430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Is there a computational problem</a:t>
            </a:r>
          </a:p>
          <a:p>
            <a:pPr>
              <a:defRPr/>
            </a:pPr>
            <a:r>
              <a:rPr lang="en-US" dirty="0">
                <a:effectLst>
                  <a:outerShdw blurRad="38100" dist="38100" dir="2700000" algn="tl">
                    <a:srgbClr val="000000"/>
                  </a:outerShdw>
                </a:effectLst>
              </a:rPr>
              <a:t>computable in time </a:t>
            </a:r>
            <a:r>
              <a:rPr lang="en-US" i="1" dirty="0">
                <a:solidFill>
                  <a:srgbClr val="FF9900"/>
                </a:solidFill>
                <a:effectLst>
                  <a:outerShdw blurRad="38100" dist="38100" dir="2700000" algn="tl">
                    <a:srgbClr val="000000"/>
                  </a:outerShdw>
                </a:effectLst>
                <a:latin typeface="Gulim"/>
                <a:ea typeface="Gulim"/>
                <a:sym typeface="Symbol"/>
              </a:rPr>
              <a:t></a:t>
            </a:r>
            <a:r>
              <a:rPr lang="en-US" i="1" dirty="0">
                <a:solidFill>
                  <a:srgbClr val="FF9900"/>
                </a:solidFill>
                <a:effectLst>
                  <a:outerShdw blurRad="38100" dist="38100" dir="2700000" algn="tl">
                    <a:srgbClr val="000000"/>
                  </a:outerShdw>
                </a:effectLst>
              </a:rPr>
              <a:t>T(n)log(T(n))</a:t>
            </a:r>
            <a:br>
              <a:rPr lang="en-US" i="1" dirty="0">
                <a:solidFill>
                  <a:srgbClr val="FF9900"/>
                </a:solidFill>
                <a:effectLst>
                  <a:outerShdw blurRad="38100" dist="38100" dir="2700000" algn="tl">
                    <a:srgbClr val="000000"/>
                  </a:outerShdw>
                </a:effectLst>
              </a:rPr>
            </a:br>
            <a:r>
              <a:rPr lang="en-US" dirty="0">
                <a:effectLst>
                  <a:outerShdw blurRad="38100" dist="38100" dir="2700000" algn="tl">
                    <a:srgbClr val="000000"/>
                  </a:outerShdw>
                </a:effectLst>
              </a:rPr>
              <a:t>but not in time </a:t>
            </a:r>
            <a:r>
              <a:rPr lang="en-US" i="1" dirty="0">
                <a:solidFill>
                  <a:srgbClr val="FF9900"/>
                </a:solidFill>
                <a:effectLst>
                  <a:outerShdw blurRad="38100" dist="38100" dir="2700000" algn="tl">
                    <a:srgbClr val="000000"/>
                  </a:outerShdw>
                </a:effectLst>
              </a:rPr>
              <a:t>T(n)</a:t>
            </a:r>
            <a:r>
              <a:rPr lang="en-US" dirty="0">
                <a:effectLst>
                  <a:outerShdw blurRad="38100" dist="38100" dir="2700000" algn="tl">
                    <a:srgbClr val="000000"/>
                  </a:outerShdw>
                </a:effectLst>
              </a:rPr>
              <a:t>?</a:t>
            </a:r>
          </a:p>
        </p:txBody>
      </p:sp>
      <p:grpSp>
        <p:nvGrpSpPr>
          <p:cNvPr id="111624" name="Group 19"/>
          <p:cNvGrpSpPr>
            <a:grpSpLocks/>
          </p:cNvGrpSpPr>
          <p:nvPr/>
        </p:nvGrpSpPr>
        <p:grpSpPr bwMode="auto">
          <a:xfrm>
            <a:off x="4656138" y="2757488"/>
            <a:ext cx="3467100" cy="3973512"/>
            <a:chOff x="2933" y="1737"/>
            <a:chExt cx="2184" cy="2503"/>
          </a:xfrm>
        </p:grpSpPr>
        <p:sp>
          <p:nvSpPr>
            <p:cNvPr id="1287188" name="Oval 20"/>
            <p:cNvSpPr>
              <a:spLocks noChangeArrowheads="1"/>
            </p:cNvSpPr>
            <p:nvPr/>
          </p:nvSpPr>
          <p:spPr bwMode="auto">
            <a:xfrm>
              <a:off x="2976" y="2016"/>
              <a:ext cx="2064" cy="222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87189" name="Text Box 21"/>
            <p:cNvSpPr txBox="1">
              <a:spLocks noChangeArrowheads="1"/>
            </p:cNvSpPr>
            <p:nvPr/>
          </p:nvSpPr>
          <p:spPr bwMode="auto">
            <a:xfrm>
              <a:off x="2933" y="1737"/>
              <a:ext cx="2184" cy="330"/>
            </a:xfrm>
            <a:prstGeom prst="rect">
              <a:avLst/>
            </a:prstGeom>
            <a:noFill/>
            <a:ln w="38100" cap="sq">
              <a:noFill/>
              <a:miter lim="800000"/>
              <a:headEnd/>
              <a:tailEnd/>
            </a:ln>
            <a:effectLst/>
          </p:spPr>
          <p:txBody>
            <a:bodyPr wrap="none" lIns="274320" rIns="274320">
              <a:spAutoFit/>
            </a:bodyPr>
            <a:lstStyle/>
            <a:p>
              <a:pPr>
                <a:defRPr/>
              </a:pPr>
              <a:r>
                <a:rPr lang="en-US" i="1" dirty="0">
                  <a:solidFill>
                    <a:srgbClr val="FF9900"/>
                  </a:solidFill>
                  <a:effectLst>
                    <a:outerShdw blurRad="38100" dist="38100" dir="2700000" algn="tl">
                      <a:srgbClr val="000000"/>
                    </a:outerShdw>
                  </a:effectLst>
                  <a:latin typeface="Gulim"/>
                  <a:ea typeface="Gulim"/>
                  <a:sym typeface="Symbol"/>
                </a:rPr>
                <a:t></a:t>
              </a:r>
              <a:r>
                <a:rPr lang="en-US" i="1" dirty="0">
                  <a:solidFill>
                    <a:srgbClr val="FF9900"/>
                  </a:solidFill>
                  <a:effectLst>
                    <a:outerShdw blurRad="38100" dist="38100" dir="2700000" algn="tl">
                      <a:srgbClr val="000000"/>
                    </a:outerShdw>
                  </a:effectLst>
                </a:rPr>
                <a:t>T(n)log(T(n))</a:t>
              </a:r>
              <a:r>
                <a:rPr lang="en-US" dirty="0">
                  <a:effectLst>
                    <a:outerShdw blurRad="38100" dist="38100" dir="2700000" algn="tl">
                      <a:srgbClr val="000000"/>
                    </a:outerShdw>
                  </a:effectLst>
                </a:rPr>
                <a:t> </a:t>
              </a:r>
              <a:r>
                <a:rPr lang="en-US" dirty="0">
                  <a:solidFill>
                    <a:srgbClr val="FF9900"/>
                  </a:solidFill>
                  <a:effectLst>
                    <a:outerShdw blurRad="38100" dist="38100" dir="2700000" algn="tl">
                      <a:srgbClr val="000000"/>
                    </a:outerShdw>
                  </a:effectLst>
                </a:rPr>
                <a:t>time</a:t>
              </a:r>
            </a:p>
          </p:txBody>
        </p:sp>
      </p:grpSp>
      <p:grpSp>
        <p:nvGrpSpPr>
          <p:cNvPr id="111625" name="Group 22"/>
          <p:cNvGrpSpPr>
            <a:grpSpLocks/>
          </p:cNvGrpSpPr>
          <p:nvPr/>
        </p:nvGrpSpPr>
        <p:grpSpPr bwMode="auto">
          <a:xfrm>
            <a:off x="5029200" y="3581400"/>
            <a:ext cx="2743200" cy="3149600"/>
            <a:chOff x="3168" y="2256"/>
            <a:chExt cx="1728" cy="1984"/>
          </a:xfrm>
        </p:grpSpPr>
        <p:sp>
          <p:nvSpPr>
            <p:cNvPr id="1287191" name="Oval 23"/>
            <p:cNvSpPr>
              <a:spLocks noChangeArrowheads="1"/>
            </p:cNvSpPr>
            <p:nvPr/>
          </p:nvSpPr>
          <p:spPr bwMode="auto">
            <a:xfrm>
              <a:off x="3168" y="2256"/>
              <a:ext cx="1728" cy="198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87192" name="Text Box 24"/>
            <p:cNvSpPr txBox="1">
              <a:spLocks noChangeArrowheads="1"/>
            </p:cNvSpPr>
            <p:nvPr/>
          </p:nvSpPr>
          <p:spPr bwMode="auto">
            <a:xfrm>
              <a:off x="3470" y="2256"/>
              <a:ext cx="1186" cy="327"/>
            </a:xfrm>
            <a:prstGeom prst="rect">
              <a:avLst/>
            </a:prstGeom>
            <a:noFill/>
            <a:ln w="38100" cap="sq">
              <a:noFill/>
              <a:miter lim="800000"/>
              <a:headEnd/>
              <a:tailEnd/>
            </a:ln>
            <a:effectLst/>
          </p:spPr>
          <p:txBody>
            <a:bodyPr wrap="none" lIns="274320" rIns="274320">
              <a:spAutoFit/>
            </a:bodyPr>
            <a:lstStyle/>
            <a:p>
              <a:pPr>
                <a:defRPr/>
              </a:pPr>
              <a:r>
                <a:rPr lang="en-US" i="1">
                  <a:solidFill>
                    <a:srgbClr val="FF9900"/>
                  </a:solidFill>
                  <a:effectLst>
                    <a:outerShdw blurRad="38100" dist="38100" dir="2700000" algn="tl">
                      <a:srgbClr val="000000"/>
                    </a:outerShdw>
                  </a:effectLst>
                </a:rPr>
                <a:t>T(n)</a:t>
              </a:r>
              <a:r>
                <a:rPr lang="en-US">
                  <a:solidFill>
                    <a:srgbClr val="FF9900"/>
                  </a:solidFill>
                  <a:effectLst>
                    <a:outerShdw blurRad="38100" dist="38100" dir="2700000" algn="tl">
                      <a:srgbClr val="000000"/>
                    </a:outerShdw>
                  </a:effectLst>
                </a:rPr>
                <a:t> time</a:t>
              </a:r>
            </a:p>
          </p:txBody>
        </p:sp>
      </p:grpSp>
      <p:sp>
        <p:nvSpPr>
          <p:cNvPr id="1287196" name="Text Box 28"/>
          <p:cNvSpPr txBox="1">
            <a:spLocks noChangeArrowheads="1"/>
          </p:cNvSpPr>
          <p:nvPr/>
        </p:nvSpPr>
        <p:spPr bwMode="auto">
          <a:xfrm>
            <a:off x="1219200" y="3203575"/>
            <a:ext cx="1412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600">
                <a:solidFill>
                  <a:schemeClr val="hlink"/>
                </a:solidFill>
                <a:effectLst/>
              </a:rPr>
              <a:t>Yes!</a:t>
            </a:r>
          </a:p>
        </p:txBody>
      </p:sp>
      <p:sp>
        <p:nvSpPr>
          <p:cNvPr id="1287197" name="Rectangle 29"/>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87186"/>
                                        </p:tgtEl>
                                        <p:attrNameLst>
                                          <p:attrName>style.visibility</p:attrName>
                                        </p:attrNameLst>
                                      </p:cBhvr>
                                      <p:to>
                                        <p:strVal val="visible"/>
                                      </p:to>
                                    </p:set>
                                    <p:anim calcmode="lin" valueType="num">
                                      <p:cBhvr additive="base">
                                        <p:cTn id="7" dur="500" fill="hold"/>
                                        <p:tgtEl>
                                          <p:spTgt spid="1287186"/>
                                        </p:tgtEl>
                                        <p:attrNameLst>
                                          <p:attrName>ppt_x</p:attrName>
                                        </p:attrNameLst>
                                      </p:cBhvr>
                                      <p:tavLst>
                                        <p:tav tm="0">
                                          <p:val>
                                            <p:strVal val="#ppt_x"/>
                                          </p:val>
                                        </p:tav>
                                        <p:tav tm="100000">
                                          <p:val>
                                            <p:strVal val="#ppt_x"/>
                                          </p:val>
                                        </p:tav>
                                      </p:tavLst>
                                    </p:anim>
                                    <p:anim calcmode="lin" valueType="num">
                                      <p:cBhvr additive="base">
                                        <p:cTn id="8" dur="500" fill="hold"/>
                                        <p:tgtEl>
                                          <p:spTgt spid="12871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87184"/>
                                        </p:tgtEl>
                                        <p:attrNameLst>
                                          <p:attrName>style.visibility</p:attrName>
                                        </p:attrNameLst>
                                      </p:cBhvr>
                                      <p:to>
                                        <p:strVal val="visible"/>
                                      </p:to>
                                    </p:set>
                                    <p:anim calcmode="lin" valueType="num">
                                      <p:cBhvr additive="base">
                                        <p:cTn id="13" dur="500" fill="hold"/>
                                        <p:tgtEl>
                                          <p:spTgt spid="1287184"/>
                                        </p:tgtEl>
                                        <p:attrNameLst>
                                          <p:attrName>ppt_x</p:attrName>
                                        </p:attrNameLst>
                                      </p:cBhvr>
                                      <p:tavLst>
                                        <p:tav tm="0">
                                          <p:val>
                                            <p:strVal val="#ppt_x"/>
                                          </p:val>
                                        </p:tav>
                                        <p:tav tm="100000">
                                          <p:val>
                                            <p:strVal val="#ppt_x"/>
                                          </p:val>
                                        </p:tav>
                                      </p:tavLst>
                                    </p:anim>
                                    <p:anim calcmode="lin" valueType="num">
                                      <p:cBhvr additive="base">
                                        <p:cTn id="14" dur="500" fill="hold"/>
                                        <p:tgtEl>
                                          <p:spTgt spid="128718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87196"/>
                                        </p:tgtEl>
                                        <p:attrNameLst>
                                          <p:attrName>style.visibility</p:attrName>
                                        </p:attrNameLst>
                                      </p:cBhvr>
                                      <p:to>
                                        <p:strVal val="visible"/>
                                      </p:to>
                                    </p:set>
                                    <p:anim calcmode="lin" valueType="num">
                                      <p:cBhvr additive="base">
                                        <p:cTn id="17" dur="500" fill="hold"/>
                                        <p:tgtEl>
                                          <p:spTgt spid="1287196"/>
                                        </p:tgtEl>
                                        <p:attrNameLst>
                                          <p:attrName>ppt_x</p:attrName>
                                        </p:attrNameLst>
                                      </p:cBhvr>
                                      <p:tavLst>
                                        <p:tav tm="0">
                                          <p:val>
                                            <p:strVal val="#ppt_x"/>
                                          </p:val>
                                        </p:tav>
                                        <p:tav tm="100000">
                                          <p:val>
                                            <p:strVal val="#ppt_x"/>
                                          </p:val>
                                        </p:tav>
                                      </p:tavLst>
                                    </p:anim>
                                    <p:anim calcmode="lin" valueType="num">
                                      <p:cBhvr additive="base">
                                        <p:cTn id="18" dur="500" fill="hold"/>
                                        <p:tgtEl>
                                          <p:spTgt spid="1287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84" grpId="0"/>
      <p:bldP spid="1287186" grpId="0"/>
      <p:bldP spid="128719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228600" y="1462088"/>
            <a:ext cx="8839200" cy="3795712"/>
            <a:chOff x="144" y="1113"/>
            <a:chExt cx="5568" cy="2391"/>
          </a:xfrm>
        </p:grpSpPr>
        <p:sp>
          <p:nvSpPr>
            <p:cNvPr id="1283075" name="Text Box 3"/>
            <p:cNvSpPr txBox="1">
              <a:spLocks noChangeArrowheads="1"/>
            </p:cNvSpPr>
            <p:nvPr/>
          </p:nvSpPr>
          <p:spPr bwMode="auto">
            <a:xfrm>
              <a:off x="558" y="1113"/>
              <a:ext cx="1874" cy="327"/>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j</a:t>
              </a:r>
              <a:r>
                <a:rPr lang="en-US" i="1">
                  <a:solidFill>
                    <a:schemeClr val="accent2"/>
                  </a:solidFill>
                  <a:effectLst>
                    <a:outerShdw blurRad="38100" dist="38100" dir="2700000" algn="tl">
                      <a:srgbClr val="000000"/>
                    </a:outerShdw>
                  </a:effectLst>
                </a:rPr>
                <a:t>  …</a:t>
              </a:r>
            </a:p>
          </p:txBody>
        </p:sp>
        <p:grpSp>
          <p:nvGrpSpPr>
            <p:cNvPr id="112646" name="Group 4"/>
            <p:cNvGrpSpPr>
              <a:grpSpLocks/>
            </p:cNvGrpSpPr>
            <p:nvPr/>
          </p:nvGrpSpPr>
          <p:grpSpPr bwMode="auto">
            <a:xfrm>
              <a:off x="144" y="1400"/>
              <a:ext cx="609" cy="2104"/>
              <a:chOff x="288" y="1400"/>
              <a:chExt cx="609" cy="2104"/>
            </a:xfrm>
          </p:grpSpPr>
          <p:sp>
            <p:nvSpPr>
              <p:cNvPr id="1283077"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1</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2</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3</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4</a:t>
                </a:r>
              </a:p>
              <a:p>
                <a:pPr marL="457200" indent="-457200" algn="l">
                  <a:defRPr/>
                </a:pPr>
                <a:endParaRPr lang="en-US" i="1">
                  <a:solidFill>
                    <a:schemeClr val="accent2"/>
                  </a:solidFill>
                  <a:effectLst>
                    <a:outerShdw blurRad="38100" dist="38100" dir="2700000" algn="tl">
                      <a:srgbClr val="000000"/>
                    </a:outerShdw>
                  </a:effectLst>
                </a:endParaRP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i</a:t>
                </a:r>
              </a:p>
            </p:txBody>
          </p:sp>
          <p:sp>
            <p:nvSpPr>
              <p:cNvPr id="1283078" name="Text Box 6"/>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t>
                </a:r>
              </a:p>
            </p:txBody>
          </p:sp>
          <p:sp>
            <p:nvSpPr>
              <p:cNvPr id="1283079" name="Text Box 7"/>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grpSp>
        <p:grpSp>
          <p:nvGrpSpPr>
            <p:cNvPr id="112647" name="Group 8"/>
            <p:cNvGrpSpPr>
              <a:grpSpLocks/>
            </p:cNvGrpSpPr>
            <p:nvPr/>
          </p:nvGrpSpPr>
          <p:grpSpPr bwMode="auto">
            <a:xfrm>
              <a:off x="583" y="1468"/>
              <a:ext cx="5129" cy="1604"/>
              <a:chOff x="583" y="1468"/>
              <a:chExt cx="5129" cy="1604"/>
            </a:xfrm>
          </p:grpSpPr>
          <p:sp>
            <p:nvSpPr>
              <p:cNvPr id="1283081" name="Text Box 9"/>
              <p:cNvSpPr txBox="1">
                <a:spLocks noChangeArrowheads="1"/>
              </p:cNvSpPr>
              <p:nvPr/>
            </p:nvSpPr>
            <p:spPr bwMode="auto">
              <a:xfrm>
                <a:off x="1920" y="1468"/>
                <a:ext cx="3792" cy="86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Put a 1 in the matrix at </a:t>
                </a:r>
                <a:r>
                  <a:rPr lang="en-US" i="1" dirty="0">
                    <a:solidFill>
                      <a:schemeClr val="accent2"/>
                    </a:solidFill>
                    <a:effectLst>
                      <a:outerShdw blurRad="38100" dist="38100" dir="2700000" algn="tl">
                        <a:srgbClr val="000000"/>
                      </a:outerShdw>
                    </a:effectLst>
                  </a:rPr>
                  <a:t>&lt;</a:t>
                </a:r>
                <a:r>
                  <a:rPr lang="en-US" i="1" dirty="0" err="1">
                    <a:solidFill>
                      <a:schemeClr val="accent2"/>
                    </a:solidFill>
                    <a:effectLst>
                      <a:outerShdw blurRad="38100" dist="38100" dir="2700000" algn="tl">
                        <a:srgbClr val="000000"/>
                      </a:outerShdw>
                    </a:effectLst>
                  </a:rPr>
                  <a:t>i,j</a:t>
                </a:r>
                <a:r>
                  <a:rPr lang="en-US" i="1" dirty="0">
                    <a:solidFill>
                      <a:schemeClr val="accent2"/>
                    </a:solidFill>
                    <a:effectLst>
                      <a:outerShdw blurRad="38100" dist="38100" dir="2700000" algn="tl">
                        <a:srgbClr val="000000"/>
                      </a:outerShdw>
                    </a:effectLst>
                  </a:rPr>
                  <a:t>&gt;</a:t>
                </a: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TM</a:t>
                </a:r>
                <a:r>
                  <a:rPr lang="en-US" i="1"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outputs “1” on instance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endParaRPr lang="en-US" i="1" baseline="-25000" dirty="0">
                  <a:solidFill>
                    <a:schemeClr val="accent2"/>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sym typeface="Symbol" pitchFamily="18" charset="2"/>
                  </a:rPr>
                  <a:t>within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a:t>
                </a:r>
                <a:endParaRPr lang="en-US" i="1" baseline="-25000" dirty="0">
                  <a:effectLst>
                    <a:outerShdw blurRad="38100" dist="38100" dir="2700000" algn="tl">
                      <a:srgbClr val="000000"/>
                    </a:outerShdw>
                  </a:effectLst>
                </a:endParaRPr>
              </a:p>
            </p:txBody>
          </p:sp>
          <p:sp>
            <p:nvSpPr>
              <p:cNvPr id="1283082" name="Text Box 10"/>
              <p:cNvSpPr txBox="1">
                <a:spLocks noChangeArrowheads="1"/>
              </p:cNvSpPr>
              <p:nvPr/>
            </p:nvSpPr>
            <p:spPr bwMode="auto">
              <a:xfrm>
                <a:off x="1702" y="2745"/>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83083" name="Line 11"/>
              <p:cNvSpPr>
                <a:spLocks noChangeShapeType="1"/>
              </p:cNvSpPr>
              <p:nvPr/>
            </p:nvSpPr>
            <p:spPr bwMode="auto">
              <a:xfrm>
                <a:off x="1920" y="1468"/>
                <a:ext cx="0" cy="1172"/>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1283084" name="Line 12"/>
              <p:cNvSpPr>
                <a:spLocks noChangeShapeType="1"/>
              </p:cNvSpPr>
              <p:nvPr/>
            </p:nvSpPr>
            <p:spPr bwMode="auto">
              <a:xfrm>
                <a:off x="583" y="2943"/>
                <a:ext cx="1193" cy="0"/>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grpSp>
      </p:grpSp>
      <p:sp>
        <p:nvSpPr>
          <p:cNvPr id="1283086" name="Text Box 14"/>
          <p:cNvSpPr txBox="1">
            <a:spLocks noChangeArrowheads="1"/>
          </p:cNvSpPr>
          <p:nvPr/>
        </p:nvSpPr>
        <p:spPr bwMode="auto">
          <a:xfrm>
            <a:off x="263525" y="381000"/>
            <a:ext cx="8366125"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sym typeface="Symbol" pitchFamily="18" charset="2"/>
              </a:rPr>
              <a:t>Construct a computational problem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for which no Turing Machine computes it in time </a:t>
            </a:r>
            <a:r>
              <a:rPr lang="en-US" i="1">
                <a:effectLst>
                  <a:outerShdw blurRad="38100" dist="38100" dir="2700000" algn="tl">
                    <a:srgbClr val="000000"/>
                  </a:outerShdw>
                </a:effectLst>
                <a:sym typeface="Symbol" pitchFamily="18" charset="2"/>
              </a:rPr>
              <a:t>T(n).</a:t>
            </a:r>
          </a:p>
        </p:txBody>
      </p:sp>
      <p:sp>
        <p:nvSpPr>
          <p:cNvPr id="1283088" name="Rectangle 16"/>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83086">
                                            <p:txEl>
                                              <p:pRg st="0" end="0"/>
                                            </p:txEl>
                                          </p:spTgt>
                                        </p:tgtEl>
                                        <p:attrNameLst>
                                          <p:attrName>style.visibility</p:attrName>
                                        </p:attrNameLst>
                                      </p:cBhvr>
                                      <p:to>
                                        <p:strVal val="visible"/>
                                      </p:to>
                                    </p:set>
                                    <p:anim calcmode="lin" valueType="num">
                                      <p:cBhvr additive="base">
                                        <p:cTn id="7" dur="500" fill="hold"/>
                                        <p:tgtEl>
                                          <p:spTgt spid="12830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30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2595" name="Text Box 3"/>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1, 2, 3, 4, 5, 6, …. }</a:t>
            </a:r>
          </a:p>
        </p:txBody>
      </p:sp>
      <p:sp>
        <p:nvSpPr>
          <p:cNvPr id="1262596" name="Line 4"/>
          <p:cNvSpPr>
            <a:spLocks noChangeShapeType="1"/>
          </p:cNvSpPr>
          <p:nvPr/>
        </p:nvSpPr>
        <p:spPr bwMode="auto">
          <a:xfrm>
            <a:off x="1524000" y="4159250"/>
            <a:ext cx="381000" cy="210978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2597" name="Line 5"/>
          <p:cNvSpPr>
            <a:spLocks noChangeShapeType="1"/>
          </p:cNvSpPr>
          <p:nvPr/>
        </p:nvSpPr>
        <p:spPr bwMode="auto">
          <a:xfrm>
            <a:off x="1524000" y="4710113"/>
            <a:ext cx="76200" cy="1541462"/>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2598" name="Line 6"/>
          <p:cNvSpPr>
            <a:spLocks noChangeShapeType="1"/>
          </p:cNvSpPr>
          <p:nvPr/>
        </p:nvSpPr>
        <p:spPr bwMode="auto">
          <a:xfrm>
            <a:off x="1955800" y="4710113"/>
            <a:ext cx="330200" cy="155892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2599" name="Freeform 7"/>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2600" name="Rectangle 8"/>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2601" name="Rectangle 9"/>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02" name="Rectangle 10"/>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03" name="Rectangle 11"/>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04" name="Rectangle 12"/>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05" name="Rectangle 13"/>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06" name="Rectangle 14"/>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07" name="Rectangle 15"/>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08" name="Rectangle 16"/>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09" name="Rectangle 17"/>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10" name="Rectangle 18"/>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2611" name="Rectangle 19"/>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12" name="Rectangle 20"/>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13" name="Rectangle 21"/>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14" name="Rectangle 22"/>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15" name="Rectangle 23"/>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16" name="Rectangle 24"/>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17" name="Rectangle 25"/>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18" name="Rectangle 26"/>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19" name="Rectangle 27"/>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2620" name="Rectangle 28"/>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21" name="Rectangle 29"/>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22" name="Rectangle 30"/>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23" name="Rectangle 31"/>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24" name="Rectangle 32"/>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25" name="Rectangle 33"/>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26" name="Rectangle 34"/>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27" name="Rectangle 35"/>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28" name="Rectangle 36"/>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2629" name="Rectangle 37"/>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0" name="Rectangle 38"/>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31" name="Rectangle 39"/>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32" name="Rectangle 40"/>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33" name="Rectangle 41"/>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34" name="Rectangle 42"/>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35" name="Rectangle 43"/>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36" name="Rectangle 44"/>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37" name="Rectangle 45"/>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2638" name="Rectangle 46"/>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9" name="Rectangle 47"/>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0" name="Rectangle 48"/>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41" name="Rectangle 49"/>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42" name="Rectangle 50"/>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5</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5</a:t>
            </a:r>
          </a:p>
        </p:txBody>
      </p:sp>
      <p:sp>
        <p:nvSpPr>
          <p:cNvPr id="1262643" name="Rectangle 51"/>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44" name="Rectangle 52"/>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45" name="Rectangle 53"/>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46" name="Rectangle 54"/>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2647" name="Rectangle 55"/>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48" name="Rectangle 56"/>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9" name="Rectangle 57"/>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50" name="Rectangle 58"/>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51" name="Rectangle 59"/>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52" name="Rectangle 60"/>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53" name="Rectangle 61"/>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54" name="Rectangle 62"/>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55" name="Rectangle 63"/>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2656" name="Rectangle 64"/>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7" name="Rectangle 65"/>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8" name="Text Box 66"/>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2659" name="Text Box 67"/>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12356" name="Group 68"/>
          <p:cNvGrpSpPr>
            <a:grpSpLocks/>
          </p:cNvGrpSpPr>
          <p:nvPr/>
        </p:nvGrpSpPr>
        <p:grpSpPr bwMode="auto">
          <a:xfrm>
            <a:off x="6400800" y="3581400"/>
            <a:ext cx="2935288" cy="2362200"/>
            <a:chOff x="4032" y="2256"/>
            <a:chExt cx="1849" cy="1488"/>
          </a:xfrm>
        </p:grpSpPr>
        <p:sp>
          <p:nvSpPr>
            <p:cNvPr id="1262661" name="AutoShape 69"/>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2662" name="Text Box 70"/>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2663" name="Line 71"/>
          <p:cNvSpPr>
            <a:spLocks noChangeShapeType="1"/>
          </p:cNvSpPr>
          <p:nvPr/>
        </p:nvSpPr>
        <p:spPr bwMode="auto">
          <a:xfrm>
            <a:off x="1524000" y="3581400"/>
            <a:ext cx="1143000" cy="270192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2664" name="Line 72"/>
          <p:cNvSpPr>
            <a:spLocks noChangeShapeType="1"/>
          </p:cNvSpPr>
          <p:nvPr/>
        </p:nvSpPr>
        <p:spPr bwMode="auto">
          <a:xfrm>
            <a:off x="2184400" y="4405313"/>
            <a:ext cx="863600" cy="186372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2665" name="Text Box 73"/>
          <p:cNvSpPr txBox="1">
            <a:spLocks noChangeArrowheads="1"/>
          </p:cNvSpPr>
          <p:nvPr/>
        </p:nvSpPr>
        <p:spPr bwMode="auto">
          <a:xfrm>
            <a:off x="2743200" y="5370513"/>
            <a:ext cx="4110038" cy="95408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hlink"/>
                </a:solidFill>
                <a:effectLst>
                  <a:outerShdw blurRad="38100" dist="38100" dir="2700000" algn="tl">
                    <a:srgbClr val="000000"/>
                  </a:outerShdw>
                </a:effectLst>
              </a:rPr>
              <a:t>Every rational gets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mapped to some integer!</a:t>
            </a:r>
          </a:p>
        </p:txBody>
      </p:sp>
      <p:sp>
        <p:nvSpPr>
          <p:cNvPr id="1262666" name="Line 74"/>
          <p:cNvSpPr>
            <a:spLocks noChangeShapeType="1"/>
          </p:cNvSpPr>
          <p:nvPr/>
        </p:nvSpPr>
        <p:spPr bwMode="auto">
          <a:xfrm>
            <a:off x="1514475" y="4191000"/>
            <a:ext cx="619125" cy="62388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7" name="Line 75"/>
          <p:cNvSpPr>
            <a:spLocks noChangeShapeType="1"/>
          </p:cNvSpPr>
          <p:nvPr/>
        </p:nvSpPr>
        <p:spPr bwMode="auto">
          <a:xfrm>
            <a:off x="1514475" y="3643313"/>
            <a:ext cx="1000125" cy="10668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8" name="Line 76"/>
          <p:cNvSpPr>
            <a:spLocks noChangeShapeType="1"/>
          </p:cNvSpPr>
          <p:nvPr/>
        </p:nvSpPr>
        <p:spPr bwMode="auto">
          <a:xfrm>
            <a:off x="1514475" y="3095625"/>
            <a:ext cx="1787525" cy="1719263"/>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9" name="Line 77"/>
          <p:cNvSpPr>
            <a:spLocks noChangeShapeType="1"/>
          </p:cNvSpPr>
          <p:nvPr/>
        </p:nvSpPr>
        <p:spPr bwMode="auto">
          <a:xfrm>
            <a:off x="1514475" y="2547938"/>
            <a:ext cx="2268538" cy="22669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0" name="Line 78"/>
          <p:cNvSpPr>
            <a:spLocks noChangeShapeType="1"/>
          </p:cNvSpPr>
          <p:nvPr/>
        </p:nvSpPr>
        <p:spPr bwMode="auto">
          <a:xfrm>
            <a:off x="1514475" y="2000250"/>
            <a:ext cx="2828925" cy="281463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1" name="Line 79"/>
          <p:cNvSpPr>
            <a:spLocks noChangeShapeType="1"/>
          </p:cNvSpPr>
          <p:nvPr/>
        </p:nvSpPr>
        <p:spPr bwMode="auto">
          <a:xfrm>
            <a:off x="1514475" y="1452563"/>
            <a:ext cx="3276600" cy="32575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3" name="Text Box 81"/>
          <p:cNvSpPr txBox="1">
            <a:spLocks noChangeArrowheads="1"/>
          </p:cNvSpPr>
          <p:nvPr/>
        </p:nvSpPr>
        <p:spPr bwMode="auto">
          <a:xfrm>
            <a:off x="7100888" y="5334000"/>
            <a:ext cx="1649412" cy="519113"/>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r>
              <a:rPr lang="en-US" i="1">
                <a:solidFill>
                  <a:schemeClr val="accent2"/>
                </a:solidFill>
                <a:effectLst>
                  <a:outerShdw blurRad="38100" dist="38100" dir="2700000" algn="tl">
                    <a:srgbClr val="000000"/>
                  </a:outerShdw>
                </a:effectLst>
              </a:rPr>
              <a:t>N|=|Q|</a:t>
            </a:r>
          </a:p>
        </p:txBody>
      </p:sp>
      <p:sp>
        <p:nvSpPr>
          <p:cNvPr id="1262674" name="Text Box 82"/>
          <p:cNvSpPr txBox="1">
            <a:spLocks noChangeArrowheads="1"/>
          </p:cNvSpPr>
          <p:nvPr/>
        </p:nvSpPr>
        <p:spPr bwMode="auto">
          <a:xfrm>
            <a:off x="6400800" y="5805488"/>
            <a:ext cx="299402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Q</a:t>
            </a:r>
            <a:r>
              <a:rPr lang="en-US">
                <a:solidFill>
                  <a:srgbClr val="FF00FF"/>
                </a:solidFill>
                <a:effectLst>
                  <a:outerShdw blurRad="38100" dist="38100" dir="2700000" algn="tl">
                    <a:srgbClr val="000000"/>
                  </a:outerShdw>
                </a:effectLst>
              </a:rPr>
              <a:t> </a:t>
            </a:r>
            <a:r>
              <a:rPr lang="en-US">
                <a:effectLst>
                  <a:outerShdw blurRad="38100" dist="38100" dir="2700000" algn="tl">
                    <a:srgbClr val="000000"/>
                  </a:outerShdw>
                </a:effectLst>
              </a:rPr>
              <a:t>is “</a:t>
            </a:r>
            <a:r>
              <a:rPr lang="en-US">
                <a:solidFill>
                  <a:schemeClr val="tx2"/>
                </a:solidFill>
                <a:effectLst>
                  <a:outerShdw blurRad="38100" dist="38100" dir="2700000" algn="tl">
                    <a:srgbClr val="000000"/>
                  </a:outerShdw>
                </a:effectLst>
              </a:rPr>
              <a:t>Countable</a:t>
            </a:r>
            <a:r>
              <a:rPr lang="en-US">
                <a:effectLst>
                  <a:outerShdw blurRad="38100" dist="38100" dir="2700000" algn="tl">
                    <a:srgbClr val="000000"/>
                  </a:outerShdw>
                </a:effectLst>
              </a:rPr>
              <a:t>”</a:t>
            </a:r>
          </a:p>
        </p:txBody>
      </p:sp>
      <p:sp>
        <p:nvSpPr>
          <p:cNvPr id="2" name="Text Box 81"/>
          <p:cNvSpPr txBox="1">
            <a:spLocks noChangeArrowheads="1"/>
          </p:cNvSpPr>
          <p:nvPr/>
        </p:nvSpPr>
        <p:spPr bwMode="auto">
          <a:xfrm>
            <a:off x="6702425" y="2741613"/>
            <a:ext cx="2679700" cy="1373187"/>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Slightly easier </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to prove</a:t>
            </a:r>
          </a:p>
          <a:p>
            <a:pPr>
              <a:defRPr/>
            </a:pPr>
            <a:r>
              <a:rPr lang="en-US" i="1">
                <a:solidFill>
                  <a:schemeClr val="accent2"/>
                </a:solidFill>
                <a:effectLst>
                  <a:outerShdw blurRad="38100" dist="38100" dir="2700000" algn="tl">
                    <a:srgbClr val="000000"/>
                  </a:outerShdw>
                </a:effectLst>
              </a:rPr>
              <a:t>|N|</a:t>
            </a:r>
            <a:r>
              <a:rPr lang="en-US" i="1">
                <a:solidFill>
                  <a:schemeClr val="accent2"/>
                </a:solidFill>
                <a:effectLst>
                  <a:outerShdw blurRad="38100" dist="38100" dir="2700000" algn="tl">
                    <a:srgbClr val="000000"/>
                  </a:outerShdw>
                </a:effectLst>
                <a:cs typeface="Times New Roman" pitchFamily="18" charset="0"/>
              </a:rPr>
              <a:t>≥</a:t>
            </a:r>
            <a:r>
              <a:rPr lang="en-US" i="1">
                <a:solidFill>
                  <a:schemeClr val="accent2"/>
                </a:solidFill>
                <a:effectLst>
                  <a:outerShdw blurRad="38100" dist="38100" dir="2700000" algn="tl">
                    <a:srgbClr val="000000"/>
                  </a:outerShdw>
                </a:effectLst>
              </a:rPr>
              <a:t>|Q|</a:t>
            </a:r>
          </a:p>
        </p:txBody>
      </p:sp>
      <p:sp>
        <p:nvSpPr>
          <p:cNvPr id="16468" name="Line 84"/>
          <p:cNvSpPr>
            <a:spLocks noChangeShapeType="1"/>
          </p:cNvSpPr>
          <p:nvPr/>
        </p:nvSpPr>
        <p:spPr bwMode="auto">
          <a:xfrm flipV="1">
            <a:off x="7177088" y="5407025"/>
            <a:ext cx="1357312" cy="371475"/>
          </a:xfrm>
          <a:prstGeom prst="line">
            <a:avLst/>
          </a:prstGeom>
          <a:noFill/>
          <a:ln w="38100" cap="sq">
            <a:solidFill>
              <a:srgbClr val="FF00FF"/>
            </a:solidFill>
            <a:round/>
            <a:headEnd/>
            <a:tailEn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62596"/>
                                        </p:tgtEl>
                                        <p:attrNameLst>
                                          <p:attrName>style.visibility</p:attrName>
                                        </p:attrNameLst>
                                      </p:cBhvr>
                                      <p:to>
                                        <p:strVal val="visible"/>
                                      </p:to>
                                    </p:set>
                                    <p:anim calcmode="lin" valueType="num">
                                      <p:cBhvr additive="base">
                                        <p:cTn id="12" dur="500" fill="hold"/>
                                        <p:tgtEl>
                                          <p:spTgt spid="1262596"/>
                                        </p:tgtEl>
                                        <p:attrNameLst>
                                          <p:attrName>ppt_x</p:attrName>
                                        </p:attrNameLst>
                                      </p:cBhvr>
                                      <p:tavLst>
                                        <p:tav tm="0">
                                          <p:val>
                                            <p:strVal val="#ppt_x"/>
                                          </p:val>
                                        </p:tav>
                                        <p:tav tm="100000">
                                          <p:val>
                                            <p:strVal val="#ppt_x"/>
                                          </p:val>
                                        </p:tav>
                                      </p:tavLst>
                                    </p:anim>
                                    <p:anim calcmode="lin" valueType="num">
                                      <p:cBhvr additive="base">
                                        <p:cTn id="13" dur="500" fill="hold"/>
                                        <p:tgtEl>
                                          <p:spTgt spid="126259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62598"/>
                                        </p:tgtEl>
                                        <p:attrNameLst>
                                          <p:attrName>style.visibility</p:attrName>
                                        </p:attrNameLst>
                                      </p:cBhvr>
                                      <p:to>
                                        <p:strVal val="visible"/>
                                      </p:to>
                                    </p:set>
                                    <p:anim calcmode="lin" valueType="num">
                                      <p:cBhvr additive="base">
                                        <p:cTn id="17" dur="500" fill="hold"/>
                                        <p:tgtEl>
                                          <p:spTgt spid="1262598"/>
                                        </p:tgtEl>
                                        <p:attrNameLst>
                                          <p:attrName>ppt_x</p:attrName>
                                        </p:attrNameLst>
                                      </p:cBhvr>
                                      <p:tavLst>
                                        <p:tav tm="0">
                                          <p:val>
                                            <p:strVal val="#ppt_x"/>
                                          </p:val>
                                        </p:tav>
                                        <p:tav tm="100000">
                                          <p:val>
                                            <p:strVal val="#ppt_x"/>
                                          </p:val>
                                        </p:tav>
                                      </p:tavLst>
                                    </p:anim>
                                    <p:anim calcmode="lin" valueType="num">
                                      <p:cBhvr additive="base">
                                        <p:cTn id="18" dur="500" fill="hold"/>
                                        <p:tgtEl>
                                          <p:spTgt spid="126259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262663"/>
                                        </p:tgtEl>
                                        <p:attrNameLst>
                                          <p:attrName>style.visibility</p:attrName>
                                        </p:attrNameLst>
                                      </p:cBhvr>
                                      <p:to>
                                        <p:strVal val="visible"/>
                                      </p:to>
                                    </p:set>
                                    <p:anim calcmode="lin" valueType="num">
                                      <p:cBhvr additive="base">
                                        <p:cTn id="22" dur="500" fill="hold"/>
                                        <p:tgtEl>
                                          <p:spTgt spid="1262663"/>
                                        </p:tgtEl>
                                        <p:attrNameLst>
                                          <p:attrName>ppt_x</p:attrName>
                                        </p:attrNameLst>
                                      </p:cBhvr>
                                      <p:tavLst>
                                        <p:tav tm="0">
                                          <p:val>
                                            <p:strVal val="#ppt_x"/>
                                          </p:val>
                                        </p:tav>
                                        <p:tav tm="100000">
                                          <p:val>
                                            <p:strVal val="#ppt_x"/>
                                          </p:val>
                                        </p:tav>
                                      </p:tavLst>
                                    </p:anim>
                                    <p:anim calcmode="lin" valueType="num">
                                      <p:cBhvr additive="base">
                                        <p:cTn id="23" dur="500" fill="hold"/>
                                        <p:tgtEl>
                                          <p:spTgt spid="126266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262664"/>
                                        </p:tgtEl>
                                        <p:attrNameLst>
                                          <p:attrName>style.visibility</p:attrName>
                                        </p:attrNameLst>
                                      </p:cBhvr>
                                      <p:to>
                                        <p:strVal val="visible"/>
                                      </p:to>
                                    </p:set>
                                    <p:anim calcmode="lin" valueType="num">
                                      <p:cBhvr additive="base">
                                        <p:cTn id="27" dur="500" fill="hold"/>
                                        <p:tgtEl>
                                          <p:spTgt spid="1262664"/>
                                        </p:tgtEl>
                                        <p:attrNameLst>
                                          <p:attrName>ppt_x</p:attrName>
                                        </p:attrNameLst>
                                      </p:cBhvr>
                                      <p:tavLst>
                                        <p:tav tm="0">
                                          <p:val>
                                            <p:strVal val="#ppt_x"/>
                                          </p:val>
                                        </p:tav>
                                        <p:tav tm="100000">
                                          <p:val>
                                            <p:strVal val="#ppt_x"/>
                                          </p:val>
                                        </p:tav>
                                      </p:tavLst>
                                    </p:anim>
                                    <p:anim calcmode="lin" valueType="num">
                                      <p:cBhvr additive="base">
                                        <p:cTn id="28" dur="500" fill="hold"/>
                                        <p:tgtEl>
                                          <p:spTgt spid="1262664"/>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62666"/>
                                        </p:tgtEl>
                                        <p:attrNameLst>
                                          <p:attrName>style.visibility</p:attrName>
                                        </p:attrNameLst>
                                      </p:cBhvr>
                                      <p:to>
                                        <p:strVal val="visible"/>
                                      </p:to>
                                    </p:set>
                                    <p:anim calcmode="lin" valueType="num">
                                      <p:cBhvr additive="base">
                                        <p:cTn id="31" dur="500" fill="hold"/>
                                        <p:tgtEl>
                                          <p:spTgt spid="1262666"/>
                                        </p:tgtEl>
                                        <p:attrNameLst>
                                          <p:attrName>ppt_x</p:attrName>
                                        </p:attrNameLst>
                                      </p:cBhvr>
                                      <p:tavLst>
                                        <p:tav tm="0">
                                          <p:val>
                                            <p:strVal val="0-#ppt_w/2"/>
                                          </p:val>
                                        </p:tav>
                                        <p:tav tm="100000">
                                          <p:val>
                                            <p:strVal val="#ppt_x"/>
                                          </p:val>
                                        </p:tav>
                                      </p:tavLst>
                                    </p:anim>
                                    <p:anim calcmode="lin" valueType="num">
                                      <p:cBhvr additive="base">
                                        <p:cTn id="32" dur="500" fill="hold"/>
                                        <p:tgtEl>
                                          <p:spTgt spid="1262666"/>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500"/>
                            </p:stCondLst>
                            <p:childTnLst>
                              <p:par>
                                <p:cTn id="34" presetID="2" presetClass="entr" presetSubtype="9" fill="hold" nodeType="afterEffect">
                                  <p:stCondLst>
                                    <p:cond delay="0"/>
                                  </p:stCondLst>
                                  <p:childTnLst>
                                    <p:set>
                                      <p:cBhvr>
                                        <p:cTn id="35" dur="1" fill="hold">
                                          <p:stCondLst>
                                            <p:cond delay="0"/>
                                          </p:stCondLst>
                                        </p:cTn>
                                        <p:tgtEl>
                                          <p:spTgt spid="1262667"/>
                                        </p:tgtEl>
                                        <p:attrNameLst>
                                          <p:attrName>style.visibility</p:attrName>
                                        </p:attrNameLst>
                                      </p:cBhvr>
                                      <p:to>
                                        <p:strVal val="visible"/>
                                      </p:to>
                                    </p:set>
                                    <p:anim calcmode="lin" valueType="num">
                                      <p:cBhvr additive="base">
                                        <p:cTn id="36" dur="500" fill="hold"/>
                                        <p:tgtEl>
                                          <p:spTgt spid="1262667"/>
                                        </p:tgtEl>
                                        <p:attrNameLst>
                                          <p:attrName>ppt_x</p:attrName>
                                        </p:attrNameLst>
                                      </p:cBhvr>
                                      <p:tavLst>
                                        <p:tav tm="0">
                                          <p:val>
                                            <p:strVal val="0-#ppt_w/2"/>
                                          </p:val>
                                        </p:tav>
                                        <p:tav tm="100000">
                                          <p:val>
                                            <p:strVal val="#ppt_x"/>
                                          </p:val>
                                        </p:tav>
                                      </p:tavLst>
                                    </p:anim>
                                    <p:anim calcmode="lin" valueType="num">
                                      <p:cBhvr additive="base">
                                        <p:cTn id="37" dur="500" fill="hold"/>
                                        <p:tgtEl>
                                          <p:spTgt spid="1262667"/>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000"/>
                            </p:stCondLst>
                            <p:childTnLst>
                              <p:par>
                                <p:cTn id="39" presetID="2" presetClass="entr" presetSubtype="9" fill="hold" nodeType="afterEffect">
                                  <p:stCondLst>
                                    <p:cond delay="0"/>
                                  </p:stCondLst>
                                  <p:childTnLst>
                                    <p:set>
                                      <p:cBhvr>
                                        <p:cTn id="40" dur="1" fill="hold">
                                          <p:stCondLst>
                                            <p:cond delay="0"/>
                                          </p:stCondLst>
                                        </p:cTn>
                                        <p:tgtEl>
                                          <p:spTgt spid="1262668"/>
                                        </p:tgtEl>
                                        <p:attrNameLst>
                                          <p:attrName>style.visibility</p:attrName>
                                        </p:attrNameLst>
                                      </p:cBhvr>
                                      <p:to>
                                        <p:strVal val="visible"/>
                                      </p:to>
                                    </p:set>
                                    <p:anim calcmode="lin" valueType="num">
                                      <p:cBhvr additive="base">
                                        <p:cTn id="41" dur="500" fill="hold"/>
                                        <p:tgtEl>
                                          <p:spTgt spid="1262668"/>
                                        </p:tgtEl>
                                        <p:attrNameLst>
                                          <p:attrName>ppt_x</p:attrName>
                                        </p:attrNameLst>
                                      </p:cBhvr>
                                      <p:tavLst>
                                        <p:tav tm="0">
                                          <p:val>
                                            <p:strVal val="0-#ppt_w/2"/>
                                          </p:val>
                                        </p:tav>
                                        <p:tav tm="100000">
                                          <p:val>
                                            <p:strVal val="#ppt_x"/>
                                          </p:val>
                                        </p:tav>
                                      </p:tavLst>
                                    </p:anim>
                                    <p:anim calcmode="lin" valueType="num">
                                      <p:cBhvr additive="base">
                                        <p:cTn id="42" dur="500" fill="hold"/>
                                        <p:tgtEl>
                                          <p:spTgt spid="126266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500"/>
                            </p:stCondLst>
                            <p:childTnLst>
                              <p:par>
                                <p:cTn id="44" presetID="2" presetClass="entr" presetSubtype="9" fill="hold" nodeType="afterEffect">
                                  <p:stCondLst>
                                    <p:cond delay="0"/>
                                  </p:stCondLst>
                                  <p:childTnLst>
                                    <p:set>
                                      <p:cBhvr>
                                        <p:cTn id="45" dur="1" fill="hold">
                                          <p:stCondLst>
                                            <p:cond delay="0"/>
                                          </p:stCondLst>
                                        </p:cTn>
                                        <p:tgtEl>
                                          <p:spTgt spid="1262669"/>
                                        </p:tgtEl>
                                        <p:attrNameLst>
                                          <p:attrName>style.visibility</p:attrName>
                                        </p:attrNameLst>
                                      </p:cBhvr>
                                      <p:to>
                                        <p:strVal val="visible"/>
                                      </p:to>
                                    </p:set>
                                    <p:anim calcmode="lin" valueType="num">
                                      <p:cBhvr additive="base">
                                        <p:cTn id="46" dur="500" fill="hold"/>
                                        <p:tgtEl>
                                          <p:spTgt spid="1262669"/>
                                        </p:tgtEl>
                                        <p:attrNameLst>
                                          <p:attrName>ppt_x</p:attrName>
                                        </p:attrNameLst>
                                      </p:cBhvr>
                                      <p:tavLst>
                                        <p:tav tm="0">
                                          <p:val>
                                            <p:strVal val="0-#ppt_w/2"/>
                                          </p:val>
                                        </p:tav>
                                        <p:tav tm="100000">
                                          <p:val>
                                            <p:strVal val="#ppt_x"/>
                                          </p:val>
                                        </p:tav>
                                      </p:tavLst>
                                    </p:anim>
                                    <p:anim calcmode="lin" valueType="num">
                                      <p:cBhvr additive="base">
                                        <p:cTn id="47" dur="500" fill="hold"/>
                                        <p:tgtEl>
                                          <p:spTgt spid="1262669"/>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000"/>
                            </p:stCondLst>
                            <p:childTnLst>
                              <p:par>
                                <p:cTn id="49" presetID="2" presetClass="entr" presetSubtype="9" fill="hold" nodeType="afterEffect">
                                  <p:stCondLst>
                                    <p:cond delay="0"/>
                                  </p:stCondLst>
                                  <p:childTnLst>
                                    <p:set>
                                      <p:cBhvr>
                                        <p:cTn id="50" dur="1" fill="hold">
                                          <p:stCondLst>
                                            <p:cond delay="0"/>
                                          </p:stCondLst>
                                        </p:cTn>
                                        <p:tgtEl>
                                          <p:spTgt spid="1262670"/>
                                        </p:tgtEl>
                                        <p:attrNameLst>
                                          <p:attrName>style.visibility</p:attrName>
                                        </p:attrNameLst>
                                      </p:cBhvr>
                                      <p:to>
                                        <p:strVal val="visible"/>
                                      </p:to>
                                    </p:set>
                                    <p:anim calcmode="lin" valueType="num">
                                      <p:cBhvr additive="base">
                                        <p:cTn id="51" dur="500" fill="hold"/>
                                        <p:tgtEl>
                                          <p:spTgt spid="1262670"/>
                                        </p:tgtEl>
                                        <p:attrNameLst>
                                          <p:attrName>ppt_x</p:attrName>
                                        </p:attrNameLst>
                                      </p:cBhvr>
                                      <p:tavLst>
                                        <p:tav tm="0">
                                          <p:val>
                                            <p:strVal val="0-#ppt_w/2"/>
                                          </p:val>
                                        </p:tav>
                                        <p:tav tm="100000">
                                          <p:val>
                                            <p:strVal val="#ppt_x"/>
                                          </p:val>
                                        </p:tav>
                                      </p:tavLst>
                                    </p:anim>
                                    <p:anim calcmode="lin" valueType="num">
                                      <p:cBhvr additive="base">
                                        <p:cTn id="52" dur="500" fill="hold"/>
                                        <p:tgtEl>
                                          <p:spTgt spid="1262670"/>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500"/>
                            </p:stCondLst>
                            <p:childTnLst>
                              <p:par>
                                <p:cTn id="54" presetID="2" presetClass="entr" presetSubtype="9" fill="hold" nodeType="afterEffect">
                                  <p:stCondLst>
                                    <p:cond delay="0"/>
                                  </p:stCondLst>
                                  <p:childTnLst>
                                    <p:set>
                                      <p:cBhvr>
                                        <p:cTn id="55" dur="1" fill="hold">
                                          <p:stCondLst>
                                            <p:cond delay="0"/>
                                          </p:stCondLst>
                                        </p:cTn>
                                        <p:tgtEl>
                                          <p:spTgt spid="1262671"/>
                                        </p:tgtEl>
                                        <p:attrNameLst>
                                          <p:attrName>style.visibility</p:attrName>
                                        </p:attrNameLst>
                                      </p:cBhvr>
                                      <p:to>
                                        <p:strVal val="visible"/>
                                      </p:to>
                                    </p:set>
                                    <p:anim calcmode="lin" valueType="num">
                                      <p:cBhvr additive="base">
                                        <p:cTn id="56" dur="500" fill="hold"/>
                                        <p:tgtEl>
                                          <p:spTgt spid="1262671"/>
                                        </p:tgtEl>
                                        <p:attrNameLst>
                                          <p:attrName>ppt_x</p:attrName>
                                        </p:attrNameLst>
                                      </p:cBhvr>
                                      <p:tavLst>
                                        <p:tav tm="0">
                                          <p:val>
                                            <p:strVal val="0-#ppt_w/2"/>
                                          </p:val>
                                        </p:tav>
                                        <p:tav tm="100000">
                                          <p:val>
                                            <p:strVal val="#ppt_x"/>
                                          </p:val>
                                        </p:tav>
                                      </p:tavLst>
                                    </p:anim>
                                    <p:anim calcmode="lin" valueType="num">
                                      <p:cBhvr additive="base">
                                        <p:cTn id="57" dur="500" fill="hold"/>
                                        <p:tgtEl>
                                          <p:spTgt spid="1262671"/>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262665"/>
                                        </p:tgtEl>
                                        <p:attrNameLst>
                                          <p:attrName>style.visibility</p:attrName>
                                        </p:attrNameLst>
                                      </p:cBhvr>
                                      <p:to>
                                        <p:strVal val="visible"/>
                                      </p:to>
                                    </p:set>
                                    <p:anim calcmode="lin" valueType="num">
                                      <p:cBhvr additive="base">
                                        <p:cTn id="61" dur="500" fill="hold"/>
                                        <p:tgtEl>
                                          <p:spTgt spid="1262665"/>
                                        </p:tgtEl>
                                        <p:attrNameLst>
                                          <p:attrName>ppt_x</p:attrName>
                                        </p:attrNameLst>
                                      </p:cBhvr>
                                      <p:tavLst>
                                        <p:tav tm="0">
                                          <p:val>
                                            <p:strVal val="#ppt_x"/>
                                          </p:val>
                                        </p:tav>
                                        <p:tav tm="100000">
                                          <p:val>
                                            <p:strVal val="#ppt_x"/>
                                          </p:val>
                                        </p:tav>
                                      </p:tavLst>
                                    </p:anim>
                                    <p:anim calcmode="lin" valueType="num">
                                      <p:cBhvr additive="base">
                                        <p:cTn id="62" dur="500" fill="hold"/>
                                        <p:tgtEl>
                                          <p:spTgt spid="126266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262673"/>
                                        </p:tgtEl>
                                        <p:attrNameLst>
                                          <p:attrName>style.visibility</p:attrName>
                                        </p:attrNameLst>
                                      </p:cBhvr>
                                      <p:to>
                                        <p:strVal val="visible"/>
                                      </p:to>
                                    </p:set>
                                    <p:anim calcmode="lin" valueType="num">
                                      <p:cBhvr>
                                        <p:cTn id="67" dur="1000" fill="hold"/>
                                        <p:tgtEl>
                                          <p:spTgt spid="1262673"/>
                                        </p:tgtEl>
                                        <p:attrNameLst>
                                          <p:attrName>ppt_w</p:attrName>
                                        </p:attrNameLst>
                                      </p:cBhvr>
                                      <p:tavLst>
                                        <p:tav tm="0">
                                          <p:val>
                                            <p:fltVal val="0"/>
                                          </p:val>
                                        </p:tav>
                                        <p:tav tm="100000">
                                          <p:val>
                                            <p:strVal val="#ppt_w"/>
                                          </p:val>
                                        </p:tav>
                                      </p:tavLst>
                                    </p:anim>
                                    <p:anim calcmode="lin" valueType="num">
                                      <p:cBhvr>
                                        <p:cTn id="68" dur="1000" fill="hold"/>
                                        <p:tgtEl>
                                          <p:spTgt spid="1262673"/>
                                        </p:tgtEl>
                                        <p:attrNameLst>
                                          <p:attrName>ppt_h</p:attrName>
                                        </p:attrNameLst>
                                      </p:cBhvr>
                                      <p:tavLst>
                                        <p:tav tm="0">
                                          <p:val>
                                            <p:fltVal val="0"/>
                                          </p:val>
                                        </p:tav>
                                        <p:tav tm="100000">
                                          <p:val>
                                            <p:strVal val="#ppt_h"/>
                                          </p:val>
                                        </p:tav>
                                      </p:tavLst>
                                    </p:anim>
                                    <p:anim calcmode="lin" valueType="num">
                                      <p:cBhvr>
                                        <p:cTn id="69" dur="1000" fill="hold"/>
                                        <p:tgtEl>
                                          <p:spTgt spid="126267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2626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262674"/>
                                        </p:tgtEl>
                                        <p:attrNameLst>
                                          <p:attrName>style.visibility</p:attrName>
                                        </p:attrNameLst>
                                      </p:cBhvr>
                                      <p:to>
                                        <p:strVal val="visible"/>
                                      </p:to>
                                    </p:set>
                                    <p:anim calcmode="lin" valueType="num">
                                      <p:cBhvr>
                                        <p:cTn id="75" dur="1000" fill="hold"/>
                                        <p:tgtEl>
                                          <p:spTgt spid="1262674"/>
                                        </p:tgtEl>
                                        <p:attrNameLst>
                                          <p:attrName>ppt_w</p:attrName>
                                        </p:attrNameLst>
                                      </p:cBhvr>
                                      <p:tavLst>
                                        <p:tav tm="0">
                                          <p:val>
                                            <p:fltVal val="0"/>
                                          </p:val>
                                        </p:tav>
                                        <p:tav tm="100000">
                                          <p:val>
                                            <p:strVal val="#ppt_w"/>
                                          </p:val>
                                        </p:tav>
                                      </p:tavLst>
                                    </p:anim>
                                    <p:anim calcmode="lin" valueType="num">
                                      <p:cBhvr>
                                        <p:cTn id="76" dur="1000" fill="hold"/>
                                        <p:tgtEl>
                                          <p:spTgt spid="1262674"/>
                                        </p:tgtEl>
                                        <p:attrNameLst>
                                          <p:attrName>ppt_h</p:attrName>
                                        </p:attrNameLst>
                                      </p:cBhvr>
                                      <p:tavLst>
                                        <p:tav tm="0">
                                          <p:val>
                                            <p:fltVal val="0"/>
                                          </p:val>
                                        </p:tav>
                                        <p:tav tm="100000">
                                          <p:val>
                                            <p:strVal val="#ppt_h"/>
                                          </p:val>
                                        </p:tav>
                                      </p:tavLst>
                                    </p:anim>
                                    <p:anim calcmode="lin" valueType="num">
                                      <p:cBhvr>
                                        <p:cTn id="77" dur="1000" fill="hold"/>
                                        <p:tgtEl>
                                          <p:spTgt spid="126267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262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1+#ppt_w/2"/>
                                          </p:val>
                                        </p:tav>
                                        <p:tav tm="100000">
                                          <p:val>
                                            <p:strVal val="#ppt_x"/>
                                          </p:val>
                                        </p:tav>
                                      </p:tavLst>
                                    </p:anim>
                                    <p:anim calcmode="lin" valueType="num">
                                      <p:cBhvr additive="base">
                                        <p:cTn id="84" dur="500" fill="hold"/>
                                        <p:tgtEl>
                                          <p:spTgt spid="2"/>
                                        </p:tgtEl>
                                        <p:attrNameLst>
                                          <p:attrName>ppt_y</p:attrName>
                                        </p:attrNameLst>
                                      </p:cBhvr>
                                      <p:tavLst>
                                        <p:tav tm="0">
                                          <p:val>
                                            <p:strVal val="#ppt_y"/>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468"/>
                                        </p:tgtEl>
                                        <p:attrNameLst>
                                          <p:attrName>style.visibility</p:attrName>
                                        </p:attrNameLst>
                                      </p:cBhvr>
                                      <p:to>
                                        <p:strVal val="visible"/>
                                      </p:to>
                                    </p:set>
                                    <p:anim calcmode="lin" valueType="num">
                                      <p:cBhvr additive="base">
                                        <p:cTn id="87" dur="500" fill="hold"/>
                                        <p:tgtEl>
                                          <p:spTgt spid="16468"/>
                                        </p:tgtEl>
                                        <p:attrNameLst>
                                          <p:attrName>ppt_x</p:attrName>
                                        </p:attrNameLst>
                                      </p:cBhvr>
                                      <p:tavLst>
                                        <p:tav tm="0">
                                          <p:val>
                                            <p:strVal val="#ppt_x"/>
                                          </p:val>
                                        </p:tav>
                                        <p:tav tm="100000">
                                          <p:val>
                                            <p:strVal val="#ppt_x"/>
                                          </p:val>
                                        </p:tav>
                                      </p:tavLst>
                                    </p:anim>
                                    <p:anim calcmode="lin" valueType="num">
                                      <p:cBhvr additive="base">
                                        <p:cTn id="88" dur="500" fill="hold"/>
                                        <p:tgtEl>
                                          <p:spTgt spid="16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65" grpId="0"/>
      <p:bldP spid="1262673" grpId="0"/>
      <p:bldP spid="1262674" grpId="0"/>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Text Box 3"/>
          <p:cNvSpPr txBox="1">
            <a:spLocks noChangeArrowheads="1"/>
          </p:cNvSpPr>
          <p:nvPr/>
        </p:nvSpPr>
        <p:spPr bwMode="auto">
          <a:xfrm>
            <a:off x="885825" y="1462088"/>
            <a:ext cx="368617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i</a:t>
            </a:r>
            <a:r>
              <a:rPr lang="en-US" i="1">
                <a:solidFill>
                  <a:schemeClr val="accent2"/>
                </a:solidFill>
                <a:effectLst>
                  <a:outerShdw blurRad="38100" dist="38100" dir="2700000" algn="tl">
                    <a:srgbClr val="000000"/>
                  </a:outerShdw>
                </a:effectLst>
              </a:rPr>
              <a:t>    …</a:t>
            </a:r>
          </a:p>
        </p:txBody>
      </p:sp>
      <p:grpSp>
        <p:nvGrpSpPr>
          <p:cNvPr id="113667" name="Group 4"/>
          <p:cNvGrpSpPr>
            <a:grpSpLocks/>
          </p:cNvGrpSpPr>
          <p:nvPr/>
        </p:nvGrpSpPr>
        <p:grpSpPr bwMode="auto">
          <a:xfrm>
            <a:off x="228600" y="1917700"/>
            <a:ext cx="966788" cy="3340100"/>
            <a:chOff x="288" y="1400"/>
            <a:chExt cx="609" cy="2104"/>
          </a:xfrm>
        </p:grpSpPr>
        <p:sp>
          <p:nvSpPr>
            <p:cNvPr id="1289221"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1</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2</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3</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4</a:t>
              </a:r>
            </a:p>
            <a:p>
              <a:pPr marL="457200" indent="-457200" algn="l">
                <a:defRPr/>
              </a:pPr>
              <a:endParaRPr lang="en-US" i="1">
                <a:solidFill>
                  <a:schemeClr val="accent2"/>
                </a:solidFill>
                <a:effectLst>
                  <a:outerShdw blurRad="38100" dist="38100" dir="2700000" algn="tl">
                    <a:srgbClr val="000000"/>
                  </a:outerShdw>
                </a:effectLst>
              </a:endParaRP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i</a:t>
              </a:r>
            </a:p>
          </p:txBody>
        </p:sp>
        <p:sp>
          <p:nvSpPr>
            <p:cNvPr id="1289222" name="Text Box 6"/>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sp>
          <p:nvSpPr>
            <p:cNvPr id="1289223" name="Text Box 7"/>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grpSp>
      <p:sp>
        <p:nvSpPr>
          <p:cNvPr id="1289226" name="Text Box 10"/>
          <p:cNvSpPr txBox="1">
            <a:spLocks noChangeArrowheads="1"/>
          </p:cNvSpPr>
          <p:nvPr/>
        </p:nvSpPr>
        <p:spPr bwMode="auto">
          <a:xfrm>
            <a:off x="4114800" y="2057400"/>
            <a:ext cx="5029200" cy="1384300"/>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)=1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M(“M”)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p>
          <a:p>
            <a:pPr algn="l">
              <a:defRPr/>
            </a:pP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grpSp>
        <p:nvGrpSpPr>
          <p:cNvPr id="3" name="Group 15"/>
          <p:cNvGrpSpPr>
            <a:grpSpLocks/>
          </p:cNvGrpSpPr>
          <p:nvPr/>
        </p:nvGrpSpPr>
        <p:grpSpPr bwMode="auto">
          <a:xfrm>
            <a:off x="381000" y="3060700"/>
            <a:ext cx="4114800" cy="1511300"/>
            <a:chOff x="240" y="2120"/>
            <a:chExt cx="2592" cy="952"/>
          </a:xfrm>
        </p:grpSpPr>
        <p:sp>
          <p:nvSpPr>
            <p:cNvPr id="1289224" name="Text Box 8"/>
            <p:cNvSpPr txBox="1">
              <a:spLocks noChangeArrowheads="1"/>
            </p:cNvSpPr>
            <p:nvPr/>
          </p:nvSpPr>
          <p:spPr bwMode="auto">
            <a:xfrm>
              <a:off x="2038" y="2745"/>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89225" name="Oval 9"/>
            <p:cNvSpPr>
              <a:spLocks noChangeArrowheads="1"/>
            </p:cNvSpPr>
            <p:nvPr/>
          </p:nvSpPr>
          <p:spPr bwMode="auto">
            <a:xfrm rot="2600480">
              <a:off x="240" y="2120"/>
              <a:ext cx="2592" cy="3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sp>
        <p:nvSpPr>
          <p:cNvPr id="1289232" name="Text Box 16"/>
          <p:cNvSpPr txBox="1">
            <a:spLocks noChangeArrowheads="1"/>
          </p:cNvSpPr>
          <p:nvPr/>
        </p:nvSpPr>
        <p:spPr bwMode="auto">
          <a:xfrm>
            <a:off x="263525" y="381000"/>
            <a:ext cx="8366125"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sym typeface="Symbol" pitchFamily="18" charset="2"/>
              </a:rPr>
              <a:t>Construct a computational problem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for which no Turing Machine computes it in time </a:t>
            </a:r>
            <a:r>
              <a:rPr lang="en-US" i="1">
                <a:effectLst>
                  <a:outerShdw blurRad="38100" dist="38100" dir="2700000" algn="tl">
                    <a:srgbClr val="000000"/>
                  </a:outerShdw>
                </a:effectLst>
                <a:sym typeface="Symbol" pitchFamily="18" charset="2"/>
              </a:rPr>
              <a:t>T(n).</a:t>
            </a:r>
          </a:p>
        </p:txBody>
      </p:sp>
      <p:sp>
        <p:nvSpPr>
          <p:cNvPr id="1289234" name="Rectangle 18"/>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21" name="Text Box 10"/>
          <p:cNvSpPr txBox="1">
            <a:spLocks noChangeArrowheads="1"/>
          </p:cNvSpPr>
          <p:nvPr/>
        </p:nvSpPr>
        <p:spPr bwMode="auto">
          <a:xfrm>
            <a:off x="4114800" y="34163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But want is </a:t>
            </a:r>
            <a:r>
              <a:rPr lang="en-US" altLang="en-US" i="1">
                <a:solidFill>
                  <a:schemeClr val="accent2"/>
                </a:solidFill>
                <a:effectLst/>
              </a:rPr>
              <a:t>n</a:t>
            </a:r>
            <a:r>
              <a:rPr lang="en-US" altLang="en-US">
                <a:effectLst/>
              </a:rPr>
              <a:t>?</a:t>
            </a:r>
          </a:p>
          <a:p>
            <a:pPr algn="l"/>
            <a:r>
              <a:rPr lang="en-US" altLang="en-US">
                <a:effectLst/>
              </a:rPr>
              <a:t>The input is the TM </a:t>
            </a:r>
            <a:r>
              <a:rPr lang="en-US" altLang="en-US" i="1">
                <a:solidFill>
                  <a:schemeClr val="accent2"/>
                </a:solidFill>
                <a:effectLst/>
              </a:rPr>
              <a:t>“M”</a:t>
            </a:r>
            <a:r>
              <a:rPr lang="en-US" altLang="en-US" i="1">
                <a:effectLst/>
              </a:rPr>
              <a:t>.</a:t>
            </a:r>
          </a:p>
          <a:p>
            <a:pPr algn="l"/>
            <a:r>
              <a:rPr lang="en-US" altLang="en-US">
                <a:effectLst/>
              </a:rPr>
              <a:t>We want </a:t>
            </a:r>
            <a:r>
              <a:rPr lang="en-US" altLang="en-US">
                <a:solidFill>
                  <a:schemeClr val="accent2"/>
                </a:solidFill>
                <a:effectLst/>
              </a:rPr>
              <a:t>|</a:t>
            </a:r>
            <a:r>
              <a:rPr lang="en-US" altLang="en-US" i="1">
                <a:solidFill>
                  <a:schemeClr val="accent2"/>
                </a:solidFill>
                <a:effectLst/>
              </a:rPr>
              <a:t>“M”</a:t>
            </a:r>
            <a:r>
              <a:rPr lang="en-US" altLang="en-US">
                <a:solidFill>
                  <a:schemeClr val="accent2"/>
                </a:solidFill>
                <a:effectLst/>
              </a:rPr>
              <a:t>|</a:t>
            </a:r>
            <a:r>
              <a:rPr lang="en-US" altLang="en-US" i="1">
                <a:effectLst/>
              </a:rPr>
              <a:t> </a:t>
            </a:r>
            <a:r>
              <a:rPr lang="en-US" altLang="en-US">
                <a:effectLst/>
              </a:rPr>
              <a:t>to be </a:t>
            </a:r>
            <a:r>
              <a:rPr lang="en-US" altLang="en-US" i="1">
                <a:effectLst/>
              </a:rPr>
              <a:t>constant</a:t>
            </a:r>
            <a:br>
              <a:rPr lang="en-US" altLang="en-US" i="1">
                <a:effectLst/>
              </a:rPr>
            </a:br>
            <a:r>
              <a:rPr lang="en-US" altLang="en-US" i="1">
                <a:effectLst/>
              </a:rPr>
              <a:t>  </a:t>
            </a:r>
            <a:r>
              <a:rPr lang="en-US" altLang="en-US">
                <a:effectLst/>
              </a:rPr>
              <a:t>as </a:t>
            </a:r>
            <a:r>
              <a:rPr lang="en-US" altLang="en-US" i="1">
                <a:solidFill>
                  <a:schemeClr val="accent2"/>
                </a:solidFill>
                <a:effectLst/>
              </a:rPr>
              <a:t>n</a:t>
            </a:r>
            <a:r>
              <a:rPr lang="en-US" altLang="en-US">
                <a:effectLst/>
              </a:rPr>
              <a:t> grows.</a:t>
            </a:r>
          </a:p>
        </p:txBody>
      </p:sp>
      <p:sp>
        <p:nvSpPr>
          <p:cNvPr id="22" name="Text Box 10"/>
          <p:cNvSpPr txBox="1">
            <a:spLocks noChangeArrowheads="1"/>
          </p:cNvSpPr>
          <p:nvPr/>
        </p:nvSpPr>
        <p:spPr bwMode="auto">
          <a:xfrm>
            <a:off x="4114800" y="5168900"/>
            <a:ext cx="5638800" cy="1384300"/>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)=1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M(“MI”)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p>
          <a:p>
            <a:pPr algn="l">
              <a:defRPr/>
            </a:pP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
        <p:nvSpPr>
          <p:cNvPr id="23" name="Text Box 10"/>
          <p:cNvSpPr txBox="1">
            <a:spLocks noChangeArrowheads="1"/>
          </p:cNvSpPr>
          <p:nvPr/>
        </p:nvSpPr>
        <p:spPr bwMode="auto">
          <a:xfrm>
            <a:off x="7086600" y="6007100"/>
            <a:ext cx="25146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rPr>
              <a:t>n = |“MI”|</a:t>
            </a:r>
            <a:endParaRPr lang="en-US" baseline="-250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89226"/>
                                        </p:tgtEl>
                                        <p:attrNameLst>
                                          <p:attrName>style.visibility</p:attrName>
                                        </p:attrNameLst>
                                      </p:cBhvr>
                                      <p:to>
                                        <p:strVal val="visible"/>
                                      </p:to>
                                    </p:set>
                                    <p:anim calcmode="lin" valueType="num">
                                      <p:cBhvr additive="base">
                                        <p:cTn id="13" dur="500" fill="hold"/>
                                        <p:tgtEl>
                                          <p:spTgt spid="1289226"/>
                                        </p:tgtEl>
                                        <p:attrNameLst>
                                          <p:attrName>ppt_x</p:attrName>
                                        </p:attrNameLst>
                                      </p:cBhvr>
                                      <p:tavLst>
                                        <p:tav tm="0">
                                          <p:val>
                                            <p:strVal val="1+#ppt_w/2"/>
                                          </p:val>
                                        </p:tav>
                                        <p:tav tm="100000">
                                          <p:val>
                                            <p:strVal val="#ppt_x"/>
                                          </p:val>
                                        </p:tav>
                                      </p:tavLst>
                                    </p:anim>
                                    <p:anim calcmode="lin" valueType="num">
                                      <p:cBhvr additive="base">
                                        <p:cTn id="14" dur="500" fill="hold"/>
                                        <p:tgtEl>
                                          <p:spTgt spid="12892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additive="base">
                                        <p:cTn id="31"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6" grpId="0"/>
      <p:bldP spid="22" grpId="0"/>
      <p:bldP spid="2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Text Box 3"/>
          <p:cNvSpPr txBox="1">
            <a:spLocks noChangeArrowheads="1"/>
          </p:cNvSpPr>
          <p:nvPr/>
        </p:nvSpPr>
        <p:spPr bwMode="auto">
          <a:xfrm>
            <a:off x="885825" y="1462088"/>
            <a:ext cx="368617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i</a:t>
            </a:r>
            <a:r>
              <a:rPr lang="en-US" i="1">
                <a:solidFill>
                  <a:schemeClr val="accent2"/>
                </a:solidFill>
                <a:effectLst>
                  <a:outerShdw blurRad="38100" dist="38100" dir="2700000" algn="tl">
                    <a:srgbClr val="000000"/>
                  </a:outerShdw>
                </a:effectLst>
              </a:rPr>
              <a:t>    …</a:t>
            </a:r>
          </a:p>
        </p:txBody>
      </p:sp>
      <p:grpSp>
        <p:nvGrpSpPr>
          <p:cNvPr id="114691" name="Group 4"/>
          <p:cNvGrpSpPr>
            <a:grpSpLocks/>
          </p:cNvGrpSpPr>
          <p:nvPr/>
        </p:nvGrpSpPr>
        <p:grpSpPr bwMode="auto">
          <a:xfrm>
            <a:off x="228600" y="1917700"/>
            <a:ext cx="966788" cy="3340100"/>
            <a:chOff x="288" y="1400"/>
            <a:chExt cx="609" cy="2104"/>
          </a:xfrm>
        </p:grpSpPr>
        <p:sp>
          <p:nvSpPr>
            <p:cNvPr id="1289221"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1</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2</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3</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4</a:t>
              </a:r>
            </a:p>
            <a:p>
              <a:pPr marL="457200" indent="-457200" algn="l">
                <a:defRPr/>
              </a:pPr>
              <a:endParaRPr lang="en-US" i="1">
                <a:solidFill>
                  <a:schemeClr val="accent2"/>
                </a:solidFill>
                <a:effectLst>
                  <a:outerShdw blurRad="38100" dist="38100" dir="2700000" algn="tl">
                    <a:srgbClr val="000000"/>
                  </a:outerShdw>
                </a:effectLst>
              </a:endParaRP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i</a:t>
              </a:r>
            </a:p>
          </p:txBody>
        </p:sp>
        <p:sp>
          <p:nvSpPr>
            <p:cNvPr id="1289222" name="Text Box 6"/>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sp>
          <p:nvSpPr>
            <p:cNvPr id="1289223" name="Text Box 7"/>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grpSp>
      <p:grpSp>
        <p:nvGrpSpPr>
          <p:cNvPr id="114692" name="Group 15"/>
          <p:cNvGrpSpPr>
            <a:grpSpLocks/>
          </p:cNvGrpSpPr>
          <p:nvPr/>
        </p:nvGrpSpPr>
        <p:grpSpPr bwMode="auto">
          <a:xfrm>
            <a:off x="381000" y="3060700"/>
            <a:ext cx="4114800" cy="1511300"/>
            <a:chOff x="240" y="2120"/>
            <a:chExt cx="2592" cy="952"/>
          </a:xfrm>
        </p:grpSpPr>
        <p:sp>
          <p:nvSpPr>
            <p:cNvPr id="1289224" name="Text Box 8"/>
            <p:cNvSpPr txBox="1">
              <a:spLocks noChangeArrowheads="1"/>
            </p:cNvSpPr>
            <p:nvPr/>
          </p:nvSpPr>
          <p:spPr bwMode="auto">
            <a:xfrm>
              <a:off x="2038" y="2745"/>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89225" name="Oval 9"/>
            <p:cNvSpPr>
              <a:spLocks noChangeArrowheads="1"/>
            </p:cNvSpPr>
            <p:nvPr/>
          </p:nvSpPr>
          <p:spPr bwMode="auto">
            <a:xfrm rot="2600480">
              <a:off x="240" y="2120"/>
              <a:ext cx="2592" cy="3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sp>
        <p:nvSpPr>
          <p:cNvPr id="1289232" name="Text Box 16"/>
          <p:cNvSpPr txBox="1">
            <a:spLocks noChangeArrowheads="1"/>
          </p:cNvSpPr>
          <p:nvPr/>
        </p:nvSpPr>
        <p:spPr bwMode="auto">
          <a:xfrm>
            <a:off x="263525" y="381000"/>
            <a:ext cx="8366125"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sym typeface="Symbol" pitchFamily="18" charset="2"/>
              </a:rPr>
              <a:t>Construct a computational problem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for which no Turing Machine computes it in time </a:t>
            </a:r>
            <a:r>
              <a:rPr lang="en-US" i="1">
                <a:effectLst>
                  <a:outerShdw blurRad="38100" dist="38100" dir="2700000" algn="tl">
                    <a:srgbClr val="000000"/>
                  </a:outerShdw>
                </a:effectLst>
                <a:sym typeface="Symbol" pitchFamily="18" charset="2"/>
              </a:rPr>
              <a:t>T(n).</a:t>
            </a:r>
          </a:p>
        </p:txBody>
      </p:sp>
      <p:sp>
        <p:nvSpPr>
          <p:cNvPr id="1289233" name="Text Box 17"/>
          <p:cNvSpPr txBox="1">
            <a:spLocks noChangeArrowheads="1"/>
          </p:cNvSpPr>
          <p:nvPr/>
        </p:nvSpPr>
        <p:spPr bwMode="auto">
          <a:xfrm>
            <a:off x="544513" y="4800600"/>
            <a:ext cx="8294687"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Proof: TM </a:t>
            </a:r>
            <a:r>
              <a:rPr lang="en-US" i="1" dirty="0">
                <a:solidFill>
                  <a:schemeClr val="accent2"/>
                </a:solidFill>
                <a:effectLst>
                  <a:outerShdw blurRad="38100" dist="38100" dir="2700000" algn="tl">
                    <a:srgbClr val="000000"/>
                  </a:outerShdw>
                </a:effectLst>
              </a:rPr>
              <a:t>M </a:t>
            </a:r>
            <a:r>
              <a:rPr lang="en-US" dirty="0">
                <a:effectLst>
                  <a:outerShdw blurRad="38100" dist="38100" dir="2700000" algn="tl">
                    <a:srgbClr val="000000"/>
                  </a:outerShdw>
                </a:effectLst>
              </a:rPr>
              <a:t>gives the wrong answer on instance </a:t>
            </a:r>
            <a:r>
              <a:rPr lang="en-US" i="1" dirty="0">
                <a:solidFill>
                  <a:schemeClr val="accent2"/>
                </a:solidFill>
                <a:effectLst>
                  <a:outerShdw blurRad="38100" dist="38100" dir="2700000" algn="tl">
                    <a:srgbClr val="000000"/>
                  </a:outerShdw>
                </a:effectLst>
              </a:rPr>
              <a:t>M</a:t>
            </a:r>
            <a:endParaRPr lang="en-US" i="1" baseline="-25000" dirty="0">
              <a:solidFill>
                <a:schemeClr val="accent2"/>
              </a:solidFill>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            or takes more than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rPr>
              <a:t> time.</a:t>
            </a:r>
          </a:p>
        </p:txBody>
      </p:sp>
      <p:sp>
        <p:nvSpPr>
          <p:cNvPr id="1289234" name="Rectangle 18"/>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16" name="Text Box 17"/>
          <p:cNvSpPr txBox="1">
            <a:spLocks noChangeArrowheads="1"/>
          </p:cNvSpPr>
          <p:nvPr/>
        </p:nvSpPr>
        <p:spPr bwMode="auto">
          <a:xfrm>
            <a:off x="3962400" y="3429000"/>
            <a:ext cx="4724400"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Claim: No TM decides </a:t>
            </a:r>
            <a:br>
              <a:rPr lang="en-US" dirty="0">
                <a:effectLst>
                  <a:outerShdw blurRad="38100" dist="38100" dir="2700000" algn="tl">
                    <a:srgbClr val="000000"/>
                  </a:outerShdw>
                </a:effectLst>
              </a:rPr>
            </a:b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sym typeface="Symbol" pitchFamily="18" charset="2"/>
              </a:rPr>
              <a:t>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7" name="Text Box 23"/>
          <p:cNvSpPr txBox="1">
            <a:spLocks noChangeArrowheads="1"/>
          </p:cNvSpPr>
          <p:nvPr/>
        </p:nvSpPr>
        <p:spPr bwMode="auto">
          <a:xfrm>
            <a:off x="1447800" y="6007100"/>
            <a:ext cx="59436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a:effectLst>
                  <a:outerShdw blurRad="38100" dist="38100" dir="2700000" algn="tl">
                    <a:srgbClr val="000000"/>
                  </a:outerShdw>
                </a:effectLst>
                <a:sym typeface="Wingdings" pitchFamily="2" charset="2"/>
              </a:rPr>
              <a:t></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sym typeface="Symbol"/>
              </a:rPr>
              <a:t> </a:t>
            </a:r>
            <a:r>
              <a:rPr lang="en-US" sz="2000" i="1" dirty="0">
                <a:solidFill>
                  <a:schemeClr val="accent2"/>
                </a:solidFill>
                <a:effectLst>
                  <a:outerShdw blurRad="38100" dist="38100" dir="2700000" algn="tl">
                    <a:srgbClr val="000000"/>
                  </a:outerShdw>
                </a:effectLst>
                <a:sym typeface="Symbol"/>
              </a:rPr>
              <a:t> </a:t>
            </a:r>
            <a:r>
              <a:rPr lang="en-US" i="1" dirty="0">
                <a:solidFill>
                  <a:schemeClr val="accent2"/>
                </a:solidFill>
                <a:effectLst>
                  <a:outerShdw blurRad="38100" dist="38100" dir="2700000" algn="tl">
                    <a:srgbClr val="000000"/>
                  </a:outerShdw>
                </a:effectLst>
                <a:sym typeface="Symbol"/>
              </a:rPr>
              <a:t> </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p>
        </p:txBody>
      </p:sp>
      <p:sp>
        <p:nvSpPr>
          <p:cNvPr id="18" name="Text Box 23"/>
          <p:cNvSpPr txBox="1">
            <a:spLocks noChangeArrowheads="1"/>
          </p:cNvSpPr>
          <p:nvPr/>
        </p:nvSpPr>
        <p:spPr bwMode="auto">
          <a:xfrm>
            <a:off x="406400" y="5638800"/>
            <a:ext cx="69850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rPr>
              <a:t>M(“MI”)</a:t>
            </a:r>
            <a:r>
              <a:rPr lang="en-US" dirty="0">
                <a:effectLst>
                  <a:outerShdw blurRad="38100" dist="38100" dir="2700000" algn="tl">
                    <a:srgbClr val="000000"/>
                  </a:outerShdw>
                </a:effectLst>
              </a:rPr>
              <a:t> 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rPr>
              <a:t>and says “yes”</a:t>
            </a:r>
          </a:p>
        </p:txBody>
      </p:sp>
      <p:sp>
        <p:nvSpPr>
          <p:cNvPr id="19" name="Text Box 23"/>
          <p:cNvSpPr txBox="1">
            <a:spLocks noChangeArrowheads="1"/>
          </p:cNvSpPr>
          <p:nvPr/>
        </p:nvSpPr>
        <p:spPr bwMode="auto">
          <a:xfrm>
            <a:off x="1447800" y="6410325"/>
            <a:ext cx="54864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a:effectLst>
                  <a:outerShdw blurRad="38100" dist="38100" dir="2700000" algn="tl">
                    <a:srgbClr val="000000"/>
                  </a:outerShdw>
                </a:effectLst>
                <a:sym typeface="Wingdings" pitchFamily="2" charset="2"/>
              </a:rPr>
              <a:t></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 = 0</a:t>
            </a:r>
            <a:endParaRPr lang="en-US" dirty="0">
              <a:effectLst>
                <a:outerShdw blurRad="38100" dist="38100" dir="2700000" algn="tl">
                  <a:srgbClr val="000000"/>
                </a:outerShdw>
              </a:effectLst>
            </a:endParaRPr>
          </a:p>
        </p:txBody>
      </p:sp>
      <p:sp>
        <p:nvSpPr>
          <p:cNvPr id="20" name="Rectangle 19"/>
          <p:cNvSpPr/>
          <p:nvPr/>
        </p:nvSpPr>
        <p:spPr>
          <a:xfrm>
            <a:off x="6524625" y="6410325"/>
            <a:ext cx="2771775"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Wingdings" pitchFamily="2" charset="2"/>
              </a:rPr>
              <a:t> wrong answer</a:t>
            </a:r>
            <a:r>
              <a:rPr lang="en-US" dirty="0">
                <a:effectLst>
                  <a:outerShdw blurRad="38100" dist="38100" dir="2700000" algn="tl">
                    <a:srgbClr val="000000"/>
                  </a:outerShdw>
                </a:effectLst>
              </a:rPr>
              <a:t> </a:t>
            </a:r>
          </a:p>
        </p:txBody>
      </p:sp>
      <p:sp>
        <p:nvSpPr>
          <p:cNvPr id="21" name="Text Box 10"/>
          <p:cNvSpPr txBox="1">
            <a:spLocks noChangeArrowheads="1"/>
          </p:cNvSpPr>
          <p:nvPr/>
        </p:nvSpPr>
        <p:spPr bwMode="auto">
          <a:xfrm>
            <a:off x="4114800" y="1968500"/>
            <a:ext cx="5638800" cy="1384300"/>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)=1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M(“MI”)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p>
          <a:p>
            <a:pPr algn="l">
              <a:defRPr/>
            </a:pP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9233">
                                            <p:txEl>
                                              <p:pRg st="0" end="0"/>
                                            </p:txEl>
                                          </p:spTgt>
                                        </p:tgtEl>
                                        <p:attrNameLst>
                                          <p:attrName>style.visibility</p:attrName>
                                        </p:attrNameLst>
                                      </p:cBhvr>
                                      <p:to>
                                        <p:strVal val="visible"/>
                                      </p:to>
                                    </p:set>
                                    <p:anim calcmode="lin" valueType="num">
                                      <p:cBhvr additive="base">
                                        <p:cTn id="13" dur="500" fill="hold"/>
                                        <p:tgtEl>
                                          <p:spTgt spid="12892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9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9233">
                                            <p:txEl>
                                              <p:pRg st="1" end="1"/>
                                            </p:txEl>
                                          </p:spTgt>
                                        </p:tgtEl>
                                        <p:attrNameLst>
                                          <p:attrName>style.visibility</p:attrName>
                                        </p:attrNameLst>
                                      </p:cBhvr>
                                      <p:to>
                                        <p:strVal val="visible"/>
                                      </p:to>
                                    </p:set>
                                    <p:anim calcmode="lin" valueType="num">
                                      <p:cBhvr additive="base">
                                        <p:cTn id="19" dur="500" fill="hold"/>
                                        <p:tgtEl>
                                          <p:spTgt spid="128923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9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Text Box 3"/>
          <p:cNvSpPr txBox="1">
            <a:spLocks noChangeArrowheads="1"/>
          </p:cNvSpPr>
          <p:nvPr/>
        </p:nvSpPr>
        <p:spPr bwMode="auto">
          <a:xfrm>
            <a:off x="885825" y="1462088"/>
            <a:ext cx="368617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i</a:t>
            </a:r>
            <a:r>
              <a:rPr lang="en-US" i="1">
                <a:solidFill>
                  <a:schemeClr val="accent2"/>
                </a:solidFill>
                <a:effectLst>
                  <a:outerShdw blurRad="38100" dist="38100" dir="2700000" algn="tl">
                    <a:srgbClr val="000000"/>
                  </a:outerShdw>
                </a:effectLst>
              </a:rPr>
              <a:t>    …</a:t>
            </a:r>
          </a:p>
        </p:txBody>
      </p:sp>
      <p:grpSp>
        <p:nvGrpSpPr>
          <p:cNvPr id="115715" name="Group 4"/>
          <p:cNvGrpSpPr>
            <a:grpSpLocks/>
          </p:cNvGrpSpPr>
          <p:nvPr/>
        </p:nvGrpSpPr>
        <p:grpSpPr bwMode="auto">
          <a:xfrm>
            <a:off x="228600" y="1917700"/>
            <a:ext cx="966788" cy="3340100"/>
            <a:chOff x="288" y="1400"/>
            <a:chExt cx="609" cy="2104"/>
          </a:xfrm>
        </p:grpSpPr>
        <p:sp>
          <p:nvSpPr>
            <p:cNvPr id="1289221"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1</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2</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3</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4</a:t>
              </a:r>
            </a:p>
            <a:p>
              <a:pPr marL="457200" indent="-457200" algn="l">
                <a:defRPr/>
              </a:pPr>
              <a:endParaRPr lang="en-US" i="1">
                <a:solidFill>
                  <a:schemeClr val="accent2"/>
                </a:solidFill>
                <a:effectLst>
                  <a:outerShdw blurRad="38100" dist="38100" dir="2700000" algn="tl">
                    <a:srgbClr val="000000"/>
                  </a:outerShdw>
                </a:effectLst>
              </a:endParaRP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i</a:t>
              </a:r>
            </a:p>
          </p:txBody>
        </p:sp>
        <p:sp>
          <p:nvSpPr>
            <p:cNvPr id="1289222" name="Text Box 6"/>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sp>
          <p:nvSpPr>
            <p:cNvPr id="1289223" name="Text Box 7"/>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grpSp>
      <p:grpSp>
        <p:nvGrpSpPr>
          <p:cNvPr id="115716" name="Group 15"/>
          <p:cNvGrpSpPr>
            <a:grpSpLocks/>
          </p:cNvGrpSpPr>
          <p:nvPr/>
        </p:nvGrpSpPr>
        <p:grpSpPr bwMode="auto">
          <a:xfrm>
            <a:off x="381000" y="3060700"/>
            <a:ext cx="4114800" cy="1511300"/>
            <a:chOff x="240" y="2120"/>
            <a:chExt cx="2592" cy="952"/>
          </a:xfrm>
        </p:grpSpPr>
        <p:sp>
          <p:nvSpPr>
            <p:cNvPr id="1289224" name="Text Box 8"/>
            <p:cNvSpPr txBox="1">
              <a:spLocks noChangeArrowheads="1"/>
            </p:cNvSpPr>
            <p:nvPr/>
          </p:nvSpPr>
          <p:spPr bwMode="auto">
            <a:xfrm>
              <a:off x="2038" y="2745"/>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89225" name="Oval 9"/>
            <p:cNvSpPr>
              <a:spLocks noChangeArrowheads="1"/>
            </p:cNvSpPr>
            <p:nvPr/>
          </p:nvSpPr>
          <p:spPr bwMode="auto">
            <a:xfrm rot="2600480">
              <a:off x="240" y="2120"/>
              <a:ext cx="2592" cy="3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sp>
        <p:nvSpPr>
          <p:cNvPr id="1289232" name="Text Box 16"/>
          <p:cNvSpPr txBox="1">
            <a:spLocks noChangeArrowheads="1"/>
          </p:cNvSpPr>
          <p:nvPr/>
        </p:nvSpPr>
        <p:spPr bwMode="auto">
          <a:xfrm>
            <a:off x="263525" y="381000"/>
            <a:ext cx="8366125"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sym typeface="Symbol" pitchFamily="18" charset="2"/>
              </a:rPr>
              <a:t>Construct a computational problem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for which no Turing Machine computes it in time </a:t>
            </a:r>
            <a:r>
              <a:rPr lang="en-US" i="1">
                <a:effectLst>
                  <a:outerShdw blurRad="38100" dist="38100" dir="2700000" algn="tl">
                    <a:srgbClr val="000000"/>
                  </a:outerShdw>
                </a:effectLst>
                <a:sym typeface="Symbol" pitchFamily="18" charset="2"/>
              </a:rPr>
              <a:t>T(n).</a:t>
            </a:r>
          </a:p>
        </p:txBody>
      </p:sp>
      <p:sp>
        <p:nvSpPr>
          <p:cNvPr id="1289233" name="Text Box 17"/>
          <p:cNvSpPr txBox="1">
            <a:spLocks noChangeArrowheads="1"/>
          </p:cNvSpPr>
          <p:nvPr/>
        </p:nvSpPr>
        <p:spPr bwMode="auto">
          <a:xfrm>
            <a:off x="544513" y="4800600"/>
            <a:ext cx="8294687"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Proof: TM </a:t>
            </a:r>
            <a:r>
              <a:rPr lang="en-US" i="1" dirty="0">
                <a:solidFill>
                  <a:schemeClr val="accent2"/>
                </a:solidFill>
                <a:effectLst>
                  <a:outerShdw blurRad="38100" dist="38100" dir="2700000" algn="tl">
                    <a:srgbClr val="000000"/>
                  </a:outerShdw>
                </a:effectLst>
              </a:rPr>
              <a:t>M </a:t>
            </a:r>
            <a:r>
              <a:rPr lang="en-US" dirty="0">
                <a:effectLst>
                  <a:outerShdw blurRad="38100" dist="38100" dir="2700000" algn="tl">
                    <a:srgbClr val="000000"/>
                  </a:outerShdw>
                </a:effectLst>
              </a:rPr>
              <a:t>gives the wrong answer on instance </a:t>
            </a:r>
            <a:r>
              <a:rPr lang="en-US" i="1" dirty="0">
                <a:solidFill>
                  <a:schemeClr val="accent2"/>
                </a:solidFill>
                <a:effectLst>
                  <a:outerShdw blurRad="38100" dist="38100" dir="2700000" algn="tl">
                    <a:srgbClr val="000000"/>
                  </a:outerShdw>
                </a:effectLst>
              </a:rPr>
              <a:t>M</a:t>
            </a:r>
            <a:endParaRPr lang="en-US" i="1" baseline="-25000" dirty="0">
              <a:solidFill>
                <a:schemeClr val="accent2"/>
              </a:solidFill>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            or takes more than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rPr>
              <a:t> time.</a:t>
            </a:r>
          </a:p>
        </p:txBody>
      </p:sp>
      <p:sp>
        <p:nvSpPr>
          <p:cNvPr id="1289234" name="Rectangle 18"/>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16" name="Text Box 17"/>
          <p:cNvSpPr txBox="1">
            <a:spLocks noChangeArrowheads="1"/>
          </p:cNvSpPr>
          <p:nvPr/>
        </p:nvSpPr>
        <p:spPr bwMode="auto">
          <a:xfrm>
            <a:off x="3962400" y="3429000"/>
            <a:ext cx="4724400"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Claim: No TM decides </a:t>
            </a:r>
            <a:br>
              <a:rPr lang="en-US" dirty="0">
                <a:effectLst>
                  <a:outerShdw blurRad="38100" dist="38100" dir="2700000" algn="tl">
                    <a:srgbClr val="000000"/>
                  </a:outerShdw>
                </a:effectLst>
              </a:rPr>
            </a:b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sym typeface="Symbol" pitchFamily="18" charset="2"/>
              </a:rPr>
              <a:t>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7" name="Text Box 23"/>
          <p:cNvSpPr txBox="1">
            <a:spLocks noChangeArrowheads="1"/>
          </p:cNvSpPr>
          <p:nvPr/>
        </p:nvSpPr>
        <p:spPr bwMode="auto">
          <a:xfrm>
            <a:off x="1447800" y="6007100"/>
            <a:ext cx="59436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a:effectLst>
                  <a:outerShdw blurRad="38100" dist="38100" dir="2700000" algn="tl">
                    <a:srgbClr val="000000"/>
                  </a:outerShdw>
                </a:effectLst>
                <a:sym typeface="Wingdings" pitchFamily="2" charset="2"/>
              </a:rPr>
              <a:t></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sym typeface="Symbol"/>
              </a:rPr>
              <a:t> </a:t>
            </a:r>
            <a:r>
              <a:rPr lang="en-US" sz="2000" i="1" dirty="0">
                <a:solidFill>
                  <a:schemeClr val="accent2"/>
                </a:solidFill>
                <a:effectLst>
                  <a:outerShdw blurRad="38100" dist="38100" dir="2700000" algn="tl">
                    <a:srgbClr val="000000"/>
                  </a:outerShdw>
                </a:effectLst>
                <a:sym typeface="Symbol"/>
              </a:rPr>
              <a:t> </a:t>
            </a:r>
            <a:r>
              <a:rPr lang="en-US" i="1" dirty="0">
                <a:solidFill>
                  <a:schemeClr val="accent2"/>
                </a:solidFill>
                <a:effectLst>
                  <a:outerShdw blurRad="38100" dist="38100" dir="2700000" algn="tl">
                    <a:srgbClr val="000000"/>
                  </a:outerShdw>
                </a:effectLst>
                <a:sym typeface="Symbol"/>
              </a:rPr>
              <a:t> </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 = 0</a:t>
            </a:r>
            <a:r>
              <a:rPr lang="en-US" dirty="0">
                <a:effectLst>
                  <a:outerShdw blurRad="38100" dist="38100" dir="2700000" algn="tl">
                    <a:srgbClr val="000000"/>
                  </a:outerShdw>
                </a:effectLst>
              </a:rPr>
              <a:t> </a:t>
            </a:r>
          </a:p>
        </p:txBody>
      </p:sp>
      <p:sp>
        <p:nvSpPr>
          <p:cNvPr id="18" name="Text Box 23"/>
          <p:cNvSpPr txBox="1">
            <a:spLocks noChangeArrowheads="1"/>
          </p:cNvSpPr>
          <p:nvPr/>
        </p:nvSpPr>
        <p:spPr bwMode="auto">
          <a:xfrm>
            <a:off x="406400" y="5638800"/>
            <a:ext cx="69850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rPr>
              <a:t>M(“MI”)</a:t>
            </a:r>
            <a:r>
              <a:rPr lang="en-US" dirty="0">
                <a:effectLst>
                  <a:outerShdw blurRad="38100" dist="38100" dir="2700000" algn="tl">
                    <a:srgbClr val="000000"/>
                  </a:outerShdw>
                </a:effectLst>
              </a:rPr>
              <a:t> 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rPr>
              <a:t>and says “no”</a:t>
            </a:r>
          </a:p>
        </p:txBody>
      </p:sp>
      <p:sp>
        <p:nvSpPr>
          <p:cNvPr id="19" name="Text Box 23"/>
          <p:cNvSpPr txBox="1">
            <a:spLocks noChangeArrowheads="1"/>
          </p:cNvSpPr>
          <p:nvPr/>
        </p:nvSpPr>
        <p:spPr bwMode="auto">
          <a:xfrm>
            <a:off x="1447800" y="6410325"/>
            <a:ext cx="54864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a:effectLst>
                  <a:outerShdw blurRad="38100" dist="38100" dir="2700000" algn="tl">
                    <a:srgbClr val="000000"/>
                  </a:outerShdw>
                </a:effectLst>
                <a:sym typeface="Wingdings" pitchFamily="2" charset="2"/>
              </a:rPr>
              <a:t></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 = 1</a:t>
            </a:r>
            <a:endParaRPr lang="en-US" dirty="0">
              <a:effectLst>
                <a:outerShdw blurRad="38100" dist="38100" dir="2700000" algn="tl">
                  <a:srgbClr val="000000"/>
                </a:outerShdw>
              </a:effectLst>
            </a:endParaRPr>
          </a:p>
        </p:txBody>
      </p:sp>
      <p:sp>
        <p:nvSpPr>
          <p:cNvPr id="20" name="Rectangle 19"/>
          <p:cNvSpPr/>
          <p:nvPr/>
        </p:nvSpPr>
        <p:spPr>
          <a:xfrm>
            <a:off x="6524625" y="6410325"/>
            <a:ext cx="2771775"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Wingdings" pitchFamily="2" charset="2"/>
              </a:rPr>
              <a:t> wrong answer</a:t>
            </a:r>
            <a:r>
              <a:rPr lang="en-US" dirty="0">
                <a:effectLst>
                  <a:outerShdw blurRad="38100" dist="38100" dir="2700000" algn="tl">
                    <a:srgbClr val="000000"/>
                  </a:outerShdw>
                </a:effectLst>
              </a:rPr>
              <a:t> </a:t>
            </a:r>
          </a:p>
        </p:txBody>
      </p:sp>
      <p:sp>
        <p:nvSpPr>
          <p:cNvPr id="21" name="Text Box 10"/>
          <p:cNvSpPr txBox="1">
            <a:spLocks noChangeArrowheads="1"/>
          </p:cNvSpPr>
          <p:nvPr/>
        </p:nvSpPr>
        <p:spPr bwMode="auto">
          <a:xfrm>
            <a:off x="4114800" y="1968500"/>
            <a:ext cx="5638800" cy="1384300"/>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)=1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M(“MI”)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p>
          <a:p>
            <a:pPr algn="l">
              <a:defRPr/>
            </a:pP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9" name="Text Box 3"/>
          <p:cNvSpPr txBox="1">
            <a:spLocks noChangeArrowheads="1"/>
          </p:cNvSpPr>
          <p:nvPr/>
        </p:nvSpPr>
        <p:spPr bwMode="auto">
          <a:xfrm>
            <a:off x="885825" y="1462088"/>
            <a:ext cx="368617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i</a:t>
            </a:r>
            <a:r>
              <a:rPr lang="en-US" i="1">
                <a:solidFill>
                  <a:schemeClr val="accent2"/>
                </a:solidFill>
                <a:effectLst>
                  <a:outerShdw blurRad="38100" dist="38100" dir="2700000" algn="tl">
                    <a:srgbClr val="000000"/>
                  </a:outerShdw>
                </a:effectLst>
              </a:rPr>
              <a:t>    …</a:t>
            </a:r>
          </a:p>
        </p:txBody>
      </p:sp>
      <p:grpSp>
        <p:nvGrpSpPr>
          <p:cNvPr id="116739" name="Group 4"/>
          <p:cNvGrpSpPr>
            <a:grpSpLocks/>
          </p:cNvGrpSpPr>
          <p:nvPr/>
        </p:nvGrpSpPr>
        <p:grpSpPr bwMode="auto">
          <a:xfrm>
            <a:off x="228600" y="1917700"/>
            <a:ext cx="966788" cy="3340100"/>
            <a:chOff x="288" y="1400"/>
            <a:chExt cx="609" cy="2104"/>
          </a:xfrm>
        </p:grpSpPr>
        <p:sp>
          <p:nvSpPr>
            <p:cNvPr id="1289221"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1</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2</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3</a:t>
              </a: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4</a:t>
              </a:r>
            </a:p>
            <a:p>
              <a:pPr marL="457200" indent="-457200" algn="l">
                <a:defRPr/>
              </a:pPr>
              <a:endParaRPr lang="en-US" i="1">
                <a:solidFill>
                  <a:schemeClr val="accent2"/>
                </a:solidFill>
                <a:effectLst>
                  <a:outerShdw blurRad="38100" dist="38100" dir="2700000" algn="tl">
                    <a:srgbClr val="000000"/>
                  </a:outerShdw>
                </a:effectLst>
              </a:endParaRPr>
            </a:p>
            <a:p>
              <a:pPr marL="457200" indent="-457200" algn="l">
                <a:defRPr/>
              </a:pPr>
              <a:r>
                <a:rPr lang="en-US" i="1">
                  <a:solidFill>
                    <a:schemeClr val="accent2"/>
                  </a:solidFill>
                  <a:effectLst>
                    <a:outerShdw blurRad="38100" dist="38100" dir="2700000" algn="tl">
                      <a:srgbClr val="000000"/>
                    </a:outerShdw>
                  </a:effectLst>
                </a:rPr>
                <a:t>M</a:t>
              </a:r>
              <a:r>
                <a:rPr lang="en-US" i="1" baseline="-25000">
                  <a:solidFill>
                    <a:schemeClr val="accent2"/>
                  </a:solidFill>
                  <a:effectLst>
                    <a:outerShdw blurRad="38100" dist="38100" dir="2700000" algn="tl">
                      <a:srgbClr val="000000"/>
                    </a:outerShdw>
                  </a:effectLst>
                </a:rPr>
                <a:t>i</a:t>
              </a:r>
            </a:p>
          </p:txBody>
        </p:sp>
        <p:sp>
          <p:nvSpPr>
            <p:cNvPr id="1289222" name="Text Box 6"/>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sp>
          <p:nvSpPr>
            <p:cNvPr id="1289223" name="Text Box 7"/>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p>
          </p:txBody>
        </p:sp>
      </p:grpSp>
      <p:grpSp>
        <p:nvGrpSpPr>
          <p:cNvPr id="116740" name="Group 15"/>
          <p:cNvGrpSpPr>
            <a:grpSpLocks/>
          </p:cNvGrpSpPr>
          <p:nvPr/>
        </p:nvGrpSpPr>
        <p:grpSpPr bwMode="auto">
          <a:xfrm>
            <a:off x="381000" y="3060700"/>
            <a:ext cx="4114800" cy="1511300"/>
            <a:chOff x="240" y="2120"/>
            <a:chExt cx="2592" cy="952"/>
          </a:xfrm>
        </p:grpSpPr>
        <p:sp>
          <p:nvSpPr>
            <p:cNvPr id="1289224" name="Text Box 8"/>
            <p:cNvSpPr txBox="1">
              <a:spLocks noChangeArrowheads="1"/>
            </p:cNvSpPr>
            <p:nvPr/>
          </p:nvSpPr>
          <p:spPr bwMode="auto">
            <a:xfrm>
              <a:off x="2038" y="2745"/>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89225" name="Oval 9"/>
            <p:cNvSpPr>
              <a:spLocks noChangeArrowheads="1"/>
            </p:cNvSpPr>
            <p:nvPr/>
          </p:nvSpPr>
          <p:spPr bwMode="auto">
            <a:xfrm rot="2600480">
              <a:off x="240" y="2120"/>
              <a:ext cx="2592" cy="3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sp>
        <p:nvSpPr>
          <p:cNvPr id="1289232" name="Text Box 16"/>
          <p:cNvSpPr txBox="1">
            <a:spLocks noChangeArrowheads="1"/>
          </p:cNvSpPr>
          <p:nvPr/>
        </p:nvSpPr>
        <p:spPr bwMode="auto">
          <a:xfrm>
            <a:off x="263525" y="381000"/>
            <a:ext cx="8366125"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sym typeface="Symbol" pitchFamily="18" charset="2"/>
              </a:rPr>
              <a:t>Construct a computational problem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for which no Turing Machine computes it in time </a:t>
            </a:r>
            <a:r>
              <a:rPr lang="en-US" i="1">
                <a:effectLst>
                  <a:outerShdw blurRad="38100" dist="38100" dir="2700000" algn="tl">
                    <a:srgbClr val="000000"/>
                  </a:outerShdw>
                </a:effectLst>
                <a:sym typeface="Symbol" pitchFamily="18" charset="2"/>
              </a:rPr>
              <a:t>T(n).</a:t>
            </a:r>
          </a:p>
        </p:txBody>
      </p:sp>
      <p:sp>
        <p:nvSpPr>
          <p:cNvPr id="1289233" name="Text Box 17"/>
          <p:cNvSpPr txBox="1">
            <a:spLocks noChangeArrowheads="1"/>
          </p:cNvSpPr>
          <p:nvPr/>
        </p:nvSpPr>
        <p:spPr bwMode="auto">
          <a:xfrm>
            <a:off x="544513" y="4800600"/>
            <a:ext cx="8294687"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Proof: TM </a:t>
            </a:r>
            <a:r>
              <a:rPr lang="en-US" i="1" dirty="0">
                <a:solidFill>
                  <a:schemeClr val="accent2"/>
                </a:solidFill>
                <a:effectLst>
                  <a:outerShdw blurRad="38100" dist="38100" dir="2700000" algn="tl">
                    <a:srgbClr val="000000"/>
                  </a:outerShdw>
                </a:effectLst>
              </a:rPr>
              <a:t>M </a:t>
            </a:r>
            <a:r>
              <a:rPr lang="en-US" dirty="0">
                <a:effectLst>
                  <a:outerShdw blurRad="38100" dist="38100" dir="2700000" algn="tl">
                    <a:srgbClr val="000000"/>
                  </a:outerShdw>
                </a:effectLst>
              </a:rPr>
              <a:t>gives the wrong answer on instance </a:t>
            </a:r>
            <a:r>
              <a:rPr lang="en-US" i="1" dirty="0">
                <a:solidFill>
                  <a:schemeClr val="accent2"/>
                </a:solidFill>
                <a:effectLst>
                  <a:outerShdw blurRad="38100" dist="38100" dir="2700000" algn="tl">
                    <a:srgbClr val="000000"/>
                  </a:outerShdw>
                </a:effectLst>
              </a:rPr>
              <a:t>M</a:t>
            </a:r>
            <a:endParaRPr lang="en-US" i="1" baseline="-25000" dirty="0">
              <a:solidFill>
                <a:schemeClr val="accent2"/>
              </a:solidFill>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            or takes more than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rPr>
              <a:t> time.</a:t>
            </a:r>
          </a:p>
        </p:txBody>
      </p:sp>
      <p:sp>
        <p:nvSpPr>
          <p:cNvPr id="1289234" name="Rectangle 18"/>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16" name="Text Box 17"/>
          <p:cNvSpPr txBox="1">
            <a:spLocks noChangeArrowheads="1"/>
          </p:cNvSpPr>
          <p:nvPr/>
        </p:nvSpPr>
        <p:spPr bwMode="auto">
          <a:xfrm>
            <a:off x="3962400" y="3429000"/>
            <a:ext cx="4724400" cy="954088"/>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Claim: No TM decides </a:t>
            </a:r>
            <a:br>
              <a:rPr lang="en-US" dirty="0">
                <a:effectLst>
                  <a:outerShdw blurRad="38100" dist="38100" dir="2700000" algn="tl">
                    <a:srgbClr val="000000"/>
                  </a:outerShdw>
                </a:effectLst>
              </a:rPr>
            </a:b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sym typeface="Symbol" pitchFamily="18" charset="2"/>
              </a:rPr>
              <a:t>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8" name="Text Box 23"/>
          <p:cNvSpPr txBox="1">
            <a:spLocks noChangeArrowheads="1"/>
          </p:cNvSpPr>
          <p:nvPr/>
        </p:nvSpPr>
        <p:spPr bwMode="auto">
          <a:xfrm>
            <a:off x="406400" y="5638800"/>
            <a:ext cx="69850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rPr>
              <a:t>M(“MI”)</a:t>
            </a:r>
            <a:r>
              <a:rPr lang="en-US" dirty="0">
                <a:effectLst>
                  <a:outerShdw blurRad="38100" dist="38100" dir="2700000" algn="tl">
                    <a:srgbClr val="000000"/>
                  </a:outerShdw>
                </a:effectLst>
              </a:rPr>
              <a:t> takes more than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rPr>
              <a:t>.</a:t>
            </a:r>
            <a:r>
              <a:rPr lang="en-US" dirty="0">
                <a:effectLst>
                  <a:outerShdw blurRad="38100" dist="38100" dir="2700000" algn="tl">
                    <a:srgbClr val="000000"/>
                  </a:outerShdw>
                </a:effectLst>
                <a:sym typeface="Symbol" pitchFamily="18" charset="2"/>
              </a:rPr>
              <a:t> </a:t>
            </a:r>
            <a:endParaRPr lang="en-US" dirty="0">
              <a:effectLst>
                <a:outerShdw blurRad="38100" dist="38100" dir="2700000" algn="tl">
                  <a:srgbClr val="000000"/>
                </a:outerShdw>
              </a:effectLst>
            </a:endParaRPr>
          </a:p>
        </p:txBody>
      </p:sp>
      <p:sp>
        <p:nvSpPr>
          <p:cNvPr id="21" name="Text Box 10"/>
          <p:cNvSpPr txBox="1">
            <a:spLocks noChangeArrowheads="1"/>
          </p:cNvSpPr>
          <p:nvPr/>
        </p:nvSpPr>
        <p:spPr bwMode="auto">
          <a:xfrm>
            <a:off x="4114800" y="1968500"/>
            <a:ext cx="5638800" cy="1384300"/>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)=1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M(“MI”)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p>
          <a:p>
            <a:pPr algn="l">
              <a:defRPr/>
            </a:pP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
        <p:nvSpPr>
          <p:cNvPr id="22" name="Text Box 23"/>
          <p:cNvSpPr txBox="1">
            <a:spLocks noChangeArrowheads="1"/>
          </p:cNvSpPr>
          <p:nvPr/>
        </p:nvSpPr>
        <p:spPr bwMode="auto">
          <a:xfrm>
            <a:off x="1447800" y="6007100"/>
            <a:ext cx="46990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a:effectLst>
                  <a:outerShdw blurRad="38100" dist="38100" dir="2700000" algn="tl">
                    <a:srgbClr val="000000"/>
                  </a:outerShdw>
                </a:effectLst>
                <a:sym typeface="Wingdings" pitchFamily="2" charset="2"/>
              </a:rPr>
              <a:t>  Uses too much time.</a:t>
            </a:r>
            <a:endParaRPr lang="en-US"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5" name="Text Box 15"/>
          <p:cNvSpPr txBox="1">
            <a:spLocks noChangeArrowheads="1"/>
          </p:cNvSpPr>
          <p:nvPr/>
        </p:nvSpPr>
        <p:spPr bwMode="auto">
          <a:xfrm>
            <a:off x="544513" y="1614488"/>
            <a:ext cx="8294687" cy="519112"/>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Claim: No TM decides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sym typeface="Symbol" pitchFamily="18" charset="2"/>
              </a:rPr>
              <a:t>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290258" name="Rectangle 18"/>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8" name="Text Box 10"/>
          <p:cNvSpPr txBox="1">
            <a:spLocks noChangeArrowheads="1"/>
          </p:cNvSpPr>
          <p:nvPr/>
        </p:nvSpPr>
        <p:spPr bwMode="auto">
          <a:xfrm>
            <a:off x="533400" y="609600"/>
            <a:ext cx="9982200" cy="954088"/>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)=0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90255"/>
                                        </p:tgtEl>
                                        <p:attrNameLst>
                                          <p:attrName>style.visibility</p:attrName>
                                        </p:attrNameLst>
                                      </p:cBhvr>
                                      <p:to>
                                        <p:strVal val="visible"/>
                                      </p:to>
                                    </p:set>
                                    <p:anim calcmode="lin" valueType="num">
                                      <p:cBhvr additive="base">
                                        <p:cTn id="7" dur="500" fill="hold"/>
                                        <p:tgtEl>
                                          <p:spTgt spid="1290255"/>
                                        </p:tgtEl>
                                        <p:attrNameLst>
                                          <p:attrName>ppt_x</p:attrName>
                                        </p:attrNameLst>
                                      </p:cBhvr>
                                      <p:tavLst>
                                        <p:tav tm="0">
                                          <p:val>
                                            <p:strVal val="#ppt_x"/>
                                          </p:val>
                                        </p:tav>
                                        <p:tav tm="100000">
                                          <p:val>
                                            <p:strVal val="#ppt_x"/>
                                          </p:val>
                                        </p:tav>
                                      </p:tavLst>
                                    </p:anim>
                                    <p:anim calcmode="lin" valueType="num">
                                      <p:cBhvr additive="base">
                                        <p:cTn id="8" dur="500" fill="hold"/>
                                        <p:tgtEl>
                                          <p:spTgt spid="1290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5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6" name="Text Box 16"/>
          <p:cNvSpPr txBox="1">
            <a:spLocks noChangeArrowheads="1"/>
          </p:cNvSpPr>
          <p:nvPr/>
        </p:nvSpPr>
        <p:spPr bwMode="auto">
          <a:xfrm>
            <a:off x="381000" y="1524000"/>
            <a:ext cx="8294688" cy="94615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Claim: There is a TM that decides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solidFill>
                  <a:schemeClr val="accent2"/>
                </a:solidFill>
                <a:effectLst>
                  <a:outerShdw blurRad="38100" dist="38100" dir="2700000" algn="tl">
                    <a:srgbClr val="000000"/>
                  </a:outerShdw>
                </a:effectLst>
              </a:rPr>
              <a:t> </a:t>
            </a:r>
          </a:p>
          <a:p>
            <a:pPr>
              <a:defRPr/>
            </a:pP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latin typeface="Gulim"/>
                <a:ea typeface="Gulim"/>
                <a:sym typeface="Symbol"/>
              </a:rPr>
              <a:t></a:t>
            </a:r>
            <a:r>
              <a:rPr lang="en-US" i="1" dirty="0">
                <a:solidFill>
                  <a:schemeClr val="accent2"/>
                </a:solidFill>
                <a:effectLst>
                  <a:outerShdw blurRad="38100" dist="38100" dir="2700000" algn="tl">
                    <a:srgbClr val="000000"/>
                  </a:outerShdw>
                </a:effectLst>
              </a:rPr>
              <a:t>T(n)log(T(n))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290257" name="Text Box 17"/>
          <p:cNvSpPr txBox="1">
            <a:spLocks noChangeArrowheads="1"/>
          </p:cNvSpPr>
          <p:nvPr/>
        </p:nvSpPr>
        <p:spPr bwMode="auto">
          <a:xfrm>
            <a:off x="1447800" y="2514600"/>
            <a:ext cx="6019800" cy="1816100"/>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On input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simulate </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 on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i="1" baseline="-25000" dirty="0">
                <a:solidFill>
                  <a:schemeClr val="accent2"/>
                </a:solidFill>
                <a:effectLst>
                  <a:outerShdw blurRad="38100" dist="38100" dir="2700000" algn="tl">
                    <a:srgbClr val="000000"/>
                  </a:outerShdw>
                </a:effectLst>
              </a:rPr>
              <a:t> </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for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time</a:t>
            </a:r>
            <a:r>
              <a:rPr lang="en-US" i="1"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
            </a:r>
            <a:br>
              <a:rPr lang="en-US" dirty="0">
                <a:solidFill>
                  <a:schemeClr val="accent2"/>
                </a:solidFill>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and output “no” </a:t>
            </a:r>
          </a:p>
          <a:p>
            <a:pPr algn="l">
              <a:defRPr/>
            </a:pP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has halted and has output “yes”</a:t>
            </a:r>
            <a:r>
              <a:rPr lang="en-US" i="1" dirty="0">
                <a:effectLst>
                  <a:outerShdw blurRad="38100" dist="38100" dir="2700000" algn="tl">
                    <a:srgbClr val="000000"/>
                  </a:outerShdw>
                </a:effectLst>
                <a:sym typeface="Symbol" pitchFamily="18" charset="2"/>
              </a:rPr>
              <a:t>.</a:t>
            </a:r>
            <a:endParaRPr lang="en-US" i="1" baseline="-25000" dirty="0">
              <a:effectLst>
                <a:outerShdw blurRad="38100" dist="38100" dir="2700000" algn="tl">
                  <a:srgbClr val="000000"/>
                </a:outerShdw>
              </a:effectLst>
            </a:endParaRPr>
          </a:p>
        </p:txBody>
      </p:sp>
      <p:sp>
        <p:nvSpPr>
          <p:cNvPr id="1290258" name="Rectangle 18"/>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8" name="Text Box 10"/>
          <p:cNvSpPr txBox="1">
            <a:spLocks noChangeArrowheads="1"/>
          </p:cNvSpPr>
          <p:nvPr/>
        </p:nvSpPr>
        <p:spPr bwMode="auto">
          <a:xfrm>
            <a:off x="533400" y="609600"/>
            <a:ext cx="9982200" cy="954088"/>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)=0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
        <p:nvSpPr>
          <p:cNvPr id="9" name="Text Box 16"/>
          <p:cNvSpPr txBox="1">
            <a:spLocks noChangeArrowheads="1"/>
          </p:cNvSpPr>
          <p:nvPr/>
        </p:nvSpPr>
        <p:spPr bwMode="auto">
          <a:xfrm>
            <a:off x="-750888" y="4419600"/>
            <a:ext cx="10352088" cy="52387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Simulation time by </a:t>
            </a:r>
            <a:r>
              <a:rPr lang="en-US" i="1" dirty="0" err="1">
                <a:solidFill>
                  <a:schemeClr val="accent2"/>
                </a:solidFill>
                <a:effectLst>
                  <a:outerShdw blurRad="38100" dist="38100" dir="2700000" algn="tl">
                    <a:srgbClr val="000000"/>
                  </a:outerShdw>
                </a:effectLst>
              </a:rPr>
              <a:t>TM</a:t>
            </a:r>
            <a:r>
              <a:rPr lang="en-US" i="1" baseline="-25000" dirty="0" err="1">
                <a:solidFill>
                  <a:schemeClr val="accent2"/>
                </a:solidFill>
                <a:effectLst>
                  <a:outerShdw blurRad="38100" dist="38100" dir="2700000" algn="tl">
                    <a:srgbClr val="000000"/>
                  </a:outerShdw>
                </a:effectLst>
              </a:rPr>
              <a:t>Universal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is </a:t>
            </a:r>
            <a:r>
              <a:rPr lang="en-US" dirty="0">
                <a:solidFill>
                  <a:schemeClr val="accent2"/>
                </a:solidFill>
                <a:effectLst>
                  <a:outerShdw blurRad="38100" dist="38100" dir="2700000" algn="tl">
                    <a:srgbClr val="000000"/>
                  </a:outerShdw>
                </a:effectLst>
              </a:rPr>
              <a:t>O(|“</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sym typeface="Symbol"/>
              </a:rPr>
              <a:t></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0" name="Text Box 16"/>
          <p:cNvSpPr txBox="1">
            <a:spLocks noChangeArrowheads="1"/>
          </p:cNvSpPr>
          <p:nvPr/>
        </p:nvSpPr>
        <p:spPr bwMode="auto">
          <a:xfrm>
            <a:off x="304800" y="5257800"/>
            <a:ext cx="8294688" cy="138430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Funny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does not grow with </a:t>
            </a:r>
            <a:r>
              <a:rPr lang="en-US"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a:t>
            </a:r>
          </a:p>
          <a:p>
            <a:pPr>
              <a:defRPr/>
            </a:pPr>
            <a:r>
              <a:rPr lang="en-US" dirty="0">
                <a:effectLst>
                  <a:outerShdw blurRad="38100" dist="38100" dir="2700000" algn="tl">
                    <a:srgbClr val="000000"/>
                  </a:outerShdw>
                </a:effectLst>
                <a:sym typeface="Symbol" pitchFamily="18" charset="2"/>
              </a:rPr>
              <a:t>but neither is it bounded by any fixed constant </a:t>
            </a:r>
            <a:r>
              <a:rPr lang="en-US" i="1" dirty="0">
                <a:solidFill>
                  <a:schemeClr val="accent2"/>
                </a:solidFill>
                <a:effectLst>
                  <a:outerShdw blurRad="38100" dist="38100" dir="2700000" algn="tl">
                    <a:srgbClr val="000000"/>
                  </a:outerShdw>
                </a:effectLst>
                <a:sym typeface="Symbol" pitchFamily="18" charset="2"/>
              </a:rPr>
              <a:t>c</a:t>
            </a:r>
            <a:r>
              <a:rPr lang="en-US" dirty="0">
                <a:effectLst>
                  <a:outerShdw blurRad="38100" dist="38100" dir="2700000" algn="tl">
                    <a:srgbClr val="000000"/>
                  </a:outerShdw>
                </a:effectLst>
                <a:sym typeface="Symbol" pitchFamily="18" charset="2"/>
              </a:rPr>
              <a:t>.</a:t>
            </a:r>
          </a:p>
          <a:p>
            <a:pPr>
              <a:defRPr/>
            </a:pPr>
            <a:r>
              <a:rPr lang="en-US" dirty="0">
                <a:effectLst>
                  <a:outerShdw blurRad="38100" dist="38100" dir="2700000" algn="tl">
                    <a:srgbClr val="000000"/>
                  </a:outerShdw>
                </a:effectLst>
                <a:sym typeface="Symbol" pitchFamily="18" charset="2"/>
              </a:rPr>
              <a:t>So we will bound it by </a:t>
            </a:r>
            <a:r>
              <a:rPr lang="en-US" i="1" dirty="0">
                <a:solidFill>
                  <a:schemeClr val="accent2"/>
                </a:solidFill>
                <a:effectLst>
                  <a:outerShdw blurRad="38100" dist="38100" dir="2700000" algn="tl">
                    <a:srgbClr val="000000"/>
                  </a:outerShdw>
                </a:effectLst>
                <a:latin typeface="Gulim"/>
                <a:ea typeface="Gulim"/>
                <a:sym typeface="Symbol"/>
              </a:rPr>
              <a:t></a:t>
            </a:r>
            <a:r>
              <a:rPr lang="en-US" dirty="0">
                <a:effectLst>
                  <a:outerShdw blurRad="38100" dist="38100" dir="2700000" algn="tl">
                    <a:srgbClr val="000000"/>
                  </a:outerShdw>
                </a:effectLst>
                <a:sym typeface="Symbol" pitchFamily="18" charset="2"/>
              </a:rPr>
              <a:t>, which grows faster than </a:t>
            </a:r>
            <a:r>
              <a:rPr lang="en-US" i="1" dirty="0">
                <a:solidFill>
                  <a:schemeClr val="accent2"/>
                </a:solidFill>
                <a:effectLst>
                  <a:outerShdw blurRad="38100" dist="38100" dir="2700000" algn="tl">
                    <a:srgbClr val="000000"/>
                  </a:outerShdw>
                </a:effectLst>
                <a:sym typeface="Symbol" pitchFamily="18" charset="2"/>
              </a:rPr>
              <a:t>c</a:t>
            </a:r>
            <a:r>
              <a:rPr lang="en-US" dirty="0">
                <a:effectLst>
                  <a:outerShdw blurRad="38100" dist="38100" dir="2700000" algn="tl">
                    <a:srgbClr val="000000"/>
                  </a:outerShdw>
                </a:effectLst>
                <a:sym typeface="Symbol" pitchFamily="18" charset="2"/>
              </a:rPr>
              <a:t>. </a:t>
            </a:r>
            <a:endParaRPr lang="en-US" dirty="0">
              <a:effectLst>
                <a:outerShdw blurRad="38100" dist="38100" dir="2700000" algn="tl">
                  <a:srgbClr val="000000"/>
                </a:outerShdw>
              </a:effectLst>
            </a:endParaRPr>
          </a:p>
        </p:txBody>
      </p:sp>
      <p:sp>
        <p:nvSpPr>
          <p:cNvPr id="11" name="Rectangle 10"/>
          <p:cNvSpPr/>
          <p:nvPr/>
        </p:nvSpPr>
        <p:spPr>
          <a:xfrm>
            <a:off x="6451600" y="4886325"/>
            <a:ext cx="1397000" cy="523875"/>
          </a:xfrm>
          <a:prstGeom prst="rect">
            <a:avLst/>
          </a:prstGeom>
        </p:spPr>
        <p:txBody>
          <a:bodyPr wrap="none">
            <a:spAutoFit/>
          </a:bodyPr>
          <a:lstStyle/>
          <a:p>
            <a:pPr algn="l">
              <a:defRPr/>
            </a:pPr>
            <a:r>
              <a:rPr lang="en-US" i="1" dirty="0">
                <a:solidFill>
                  <a:schemeClr val="accent2"/>
                </a:solidFill>
                <a:effectLst>
                  <a:outerShdw blurRad="38100" dist="38100" dir="2700000" algn="tl">
                    <a:srgbClr val="000000"/>
                  </a:outerShdw>
                </a:effectLst>
                <a:latin typeface="Gulim"/>
                <a:ea typeface="Gulim"/>
                <a:sym typeface="Symbol"/>
              </a:rPr>
              <a:t>= </a:t>
            </a:r>
            <a:r>
              <a:rPr lang="en-US" i="1" dirty="0">
                <a:solidFill>
                  <a:schemeClr val="accent2"/>
                </a:solidFill>
                <a:effectLst>
                  <a:outerShdw blurRad="38100" dist="38100" dir="2700000" algn="tl">
                    <a:srgbClr val="000000"/>
                  </a:outerShdw>
                </a:effectLst>
              </a:rPr>
              <a:t>T(n)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90256">
                                            <p:txEl>
                                              <p:pRg st="0" end="0"/>
                                            </p:txEl>
                                          </p:spTgt>
                                        </p:tgtEl>
                                        <p:attrNameLst>
                                          <p:attrName>style.visibility</p:attrName>
                                        </p:attrNameLst>
                                      </p:cBhvr>
                                      <p:to>
                                        <p:strVal val="visible"/>
                                      </p:to>
                                    </p:set>
                                    <p:anim calcmode="lin" valueType="num">
                                      <p:cBhvr additive="base">
                                        <p:cTn id="7" dur="500" fill="hold"/>
                                        <p:tgtEl>
                                          <p:spTgt spid="12902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5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90256">
                                            <p:txEl>
                                              <p:pRg st="1" end="1"/>
                                            </p:txEl>
                                          </p:spTgt>
                                        </p:tgtEl>
                                        <p:attrNameLst>
                                          <p:attrName>style.visibility</p:attrName>
                                        </p:attrNameLst>
                                      </p:cBhvr>
                                      <p:to>
                                        <p:strVal val="visible"/>
                                      </p:to>
                                    </p:set>
                                    <p:anim calcmode="lin" valueType="num">
                                      <p:cBhvr additive="base">
                                        <p:cTn id="11" dur="500" fill="hold"/>
                                        <p:tgtEl>
                                          <p:spTgt spid="129025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2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90257"/>
                                        </p:tgtEl>
                                        <p:attrNameLst>
                                          <p:attrName>style.visibility</p:attrName>
                                        </p:attrNameLst>
                                      </p:cBhvr>
                                      <p:to>
                                        <p:strVal val="visible"/>
                                      </p:to>
                                    </p:set>
                                    <p:anim calcmode="lin" valueType="num">
                                      <p:cBhvr additive="base">
                                        <p:cTn id="17" dur="500" fill="hold"/>
                                        <p:tgtEl>
                                          <p:spTgt spid="1290257"/>
                                        </p:tgtEl>
                                        <p:attrNameLst>
                                          <p:attrName>ppt_x</p:attrName>
                                        </p:attrNameLst>
                                      </p:cBhvr>
                                      <p:tavLst>
                                        <p:tav tm="0">
                                          <p:val>
                                            <p:strVal val="#ppt_x"/>
                                          </p:val>
                                        </p:tav>
                                        <p:tav tm="100000">
                                          <p:val>
                                            <p:strVal val="#ppt_x"/>
                                          </p:val>
                                        </p:tav>
                                      </p:tavLst>
                                    </p:anim>
                                    <p:anim calcmode="lin" valueType="num">
                                      <p:cBhvr additive="base">
                                        <p:cTn id="18" dur="500" fill="hold"/>
                                        <p:tgtEl>
                                          <p:spTgt spid="12902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additive="base">
                                        <p:cTn id="4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57" grpId="0"/>
      <p:bldP spid="1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6" name="Text Box 16"/>
          <p:cNvSpPr txBox="1">
            <a:spLocks noChangeArrowheads="1"/>
          </p:cNvSpPr>
          <p:nvPr/>
        </p:nvSpPr>
        <p:spPr bwMode="auto">
          <a:xfrm>
            <a:off x="381000" y="1524000"/>
            <a:ext cx="8294688" cy="94615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Claim: There is a TM that decides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baseline="-25000" dirty="0">
                <a:solidFill>
                  <a:schemeClr val="accent2"/>
                </a:solidFill>
                <a:effectLst>
                  <a:outerShdw blurRad="38100" dist="38100" dir="2700000" algn="tl">
                    <a:srgbClr val="000000"/>
                  </a:outerShdw>
                </a:effectLst>
              </a:rPr>
              <a:t> </a:t>
            </a:r>
          </a:p>
          <a:p>
            <a:pPr>
              <a:defRPr/>
            </a:pPr>
            <a:r>
              <a:rPr lang="en-US" dirty="0">
                <a:effectLst>
                  <a:outerShdw blurRad="38100" dist="38100" dir="2700000" algn="tl">
                    <a:srgbClr val="000000"/>
                  </a:outerShdw>
                </a:effectLst>
                <a:sym typeface="Symbol" pitchFamily="18" charset="2"/>
              </a:rPr>
              <a:t>in time </a:t>
            </a:r>
            <a:r>
              <a:rPr lang="en-US" i="1" dirty="0">
                <a:solidFill>
                  <a:schemeClr val="accent2"/>
                </a:solidFill>
                <a:effectLst>
                  <a:outerShdw blurRad="38100" dist="38100" dir="2700000" algn="tl">
                    <a:srgbClr val="000000"/>
                  </a:outerShdw>
                </a:effectLst>
                <a:latin typeface="Gulim"/>
                <a:ea typeface="Gulim"/>
                <a:sym typeface="Symbol"/>
              </a:rPr>
              <a:t></a:t>
            </a:r>
            <a:r>
              <a:rPr lang="en-US" i="1" dirty="0">
                <a:solidFill>
                  <a:schemeClr val="accent2"/>
                </a:solidFill>
                <a:effectLst>
                  <a:outerShdw blurRad="38100" dist="38100" dir="2700000" algn="tl">
                    <a:srgbClr val="000000"/>
                  </a:outerShdw>
                </a:effectLst>
              </a:rPr>
              <a:t>T(n)log(T(n))</a:t>
            </a:r>
            <a:r>
              <a:rPr lang="en-US" i="1" dirty="0">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290257" name="Text Box 17"/>
          <p:cNvSpPr txBox="1">
            <a:spLocks noChangeArrowheads="1"/>
          </p:cNvSpPr>
          <p:nvPr/>
        </p:nvSpPr>
        <p:spPr bwMode="auto">
          <a:xfrm>
            <a:off x="1447800" y="2514600"/>
            <a:ext cx="6019800" cy="1816100"/>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On input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simulate </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 on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i="1" baseline="-25000" dirty="0">
                <a:solidFill>
                  <a:schemeClr val="accent2"/>
                </a:solidFill>
                <a:effectLst>
                  <a:outerShdw blurRad="38100" dist="38100" dir="2700000" algn="tl">
                    <a:srgbClr val="000000"/>
                  </a:outerShdw>
                </a:effectLst>
              </a:rPr>
              <a:t> </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sym typeface="Symbol" pitchFamily="18" charset="2"/>
              </a:rPr>
              <a:t>for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time</a:t>
            </a:r>
            <a:r>
              <a:rPr lang="en-US" i="1"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
            </a:r>
            <a:br>
              <a:rPr lang="en-US" dirty="0">
                <a:solidFill>
                  <a:schemeClr val="accent2"/>
                </a:solidFill>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and output “no” </a:t>
            </a:r>
          </a:p>
          <a:p>
            <a:pPr algn="l">
              <a:defRPr/>
            </a:pP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has halted and has output “yes”</a:t>
            </a:r>
            <a:r>
              <a:rPr lang="en-US" i="1" dirty="0">
                <a:effectLst>
                  <a:outerShdw blurRad="38100" dist="38100" dir="2700000" algn="tl">
                    <a:srgbClr val="000000"/>
                  </a:outerShdw>
                </a:effectLst>
                <a:sym typeface="Symbol" pitchFamily="18" charset="2"/>
              </a:rPr>
              <a:t>.</a:t>
            </a:r>
            <a:endParaRPr lang="en-US" i="1" baseline="-25000" dirty="0">
              <a:effectLst>
                <a:outerShdw blurRad="38100" dist="38100" dir="2700000" algn="tl">
                  <a:srgbClr val="000000"/>
                </a:outerShdw>
              </a:effectLst>
            </a:endParaRPr>
          </a:p>
        </p:txBody>
      </p:sp>
      <p:sp>
        <p:nvSpPr>
          <p:cNvPr id="1290258" name="Rectangle 18"/>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
        <p:nvSpPr>
          <p:cNvPr id="8" name="Text Box 10"/>
          <p:cNvSpPr txBox="1">
            <a:spLocks noChangeArrowheads="1"/>
          </p:cNvSpPr>
          <p:nvPr/>
        </p:nvSpPr>
        <p:spPr bwMode="auto">
          <a:xfrm>
            <a:off x="533400" y="609600"/>
            <a:ext cx="9982200" cy="954088"/>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i="1"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)=0  </a:t>
            </a:r>
          </a:p>
          <a:p>
            <a:pPr algn="l">
              <a:defRPr/>
            </a:pPr>
            <a:r>
              <a:rPr lang="en-US" dirty="0">
                <a:solidFill>
                  <a:schemeClr val="accent2"/>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halts in time </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n</a:t>
            </a:r>
            <a:r>
              <a:rPr lang="en-US" dirty="0">
                <a:solidFill>
                  <a:schemeClr val="accent2"/>
                </a:solidFill>
                <a:effectLst>
                  <a:outerShdw blurRad="38100" dist="38100" dir="2700000" algn="tl">
                    <a:srgbClr val="000000"/>
                  </a:outerShdw>
                </a:effectLst>
                <a:sym typeface="Symbol" pitchFamily="18" charset="2"/>
              </a:rPr>
              <a:t>)</a:t>
            </a:r>
            <a:r>
              <a:rPr lang="en-US" i="1" dirty="0">
                <a:effectLst>
                  <a:outerShdw blurRad="38100" dist="38100" dir="2700000" algn="tl">
                    <a:srgbClr val="000000"/>
                  </a:outerShdw>
                </a:effectLst>
                <a:sym typeface="Symbol" pitchFamily="18" charset="2"/>
              </a:rPr>
              <a:t> </a:t>
            </a:r>
            <a:r>
              <a:rPr lang="en-US" dirty="0">
                <a:effectLst/>
                <a:sym typeface="Symbol" pitchFamily="18" charset="2"/>
              </a:rPr>
              <a:t>with “yes”.</a:t>
            </a:r>
            <a:endParaRPr lang="en-US" baseline="-25000" dirty="0">
              <a:effectLst/>
            </a:endParaRPr>
          </a:p>
        </p:txBody>
      </p:sp>
      <p:sp>
        <p:nvSpPr>
          <p:cNvPr id="9" name="Text Box 16"/>
          <p:cNvSpPr txBox="1">
            <a:spLocks noChangeArrowheads="1"/>
          </p:cNvSpPr>
          <p:nvPr/>
        </p:nvSpPr>
        <p:spPr bwMode="auto">
          <a:xfrm>
            <a:off x="-750888" y="4419600"/>
            <a:ext cx="10352088" cy="52387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Simulation time by </a:t>
            </a:r>
            <a:r>
              <a:rPr lang="en-US" i="1" dirty="0" err="1">
                <a:solidFill>
                  <a:schemeClr val="accent2"/>
                </a:solidFill>
                <a:effectLst>
                  <a:outerShdw blurRad="38100" dist="38100" dir="2700000" algn="tl">
                    <a:srgbClr val="000000"/>
                  </a:outerShdw>
                </a:effectLst>
              </a:rPr>
              <a:t>TM</a:t>
            </a:r>
            <a:r>
              <a:rPr lang="en-US" i="1" baseline="-25000" dirty="0" err="1">
                <a:solidFill>
                  <a:schemeClr val="accent2"/>
                </a:solidFill>
                <a:effectLst>
                  <a:outerShdw blurRad="38100" dist="38100" dir="2700000" algn="tl">
                    <a:srgbClr val="000000"/>
                  </a:outerShdw>
                </a:effectLst>
              </a:rPr>
              <a:t>Universal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is </a:t>
            </a:r>
            <a:r>
              <a:rPr lang="en-US" dirty="0">
                <a:solidFill>
                  <a:schemeClr val="accent2"/>
                </a:solidFill>
                <a:effectLst>
                  <a:outerShdw blurRad="38100" dist="38100" dir="2700000" algn="tl">
                    <a:srgbClr val="000000"/>
                  </a:outerShdw>
                </a:effectLst>
              </a:rPr>
              <a:t>O(|“</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sym typeface="Symbol"/>
              </a:rPr>
              <a:t></a:t>
            </a:r>
            <a:r>
              <a:rPr lang="en-US" i="1" dirty="0">
                <a:solidFill>
                  <a:schemeClr val="accent2"/>
                </a:solidFill>
                <a:effectLst>
                  <a:outerShdw blurRad="38100" dist="38100" dir="2700000" algn="tl">
                    <a:srgbClr val="000000"/>
                  </a:outerShdw>
                </a:effectLst>
                <a:sym typeface="Symbol" pitchFamily="18" charset="2"/>
              </a:rPr>
              <a:t>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endParaRPr lang="en-US" i="1" dirty="0">
              <a:effectLst>
                <a:outerShdw blurRad="38100" dist="38100" dir="2700000" algn="tl">
                  <a:srgbClr val="000000"/>
                </a:outerShdw>
              </a:effectLst>
            </a:endParaRPr>
          </a:p>
        </p:txBody>
      </p:sp>
      <p:sp>
        <p:nvSpPr>
          <p:cNvPr id="10" name="Text Box 16"/>
          <p:cNvSpPr txBox="1">
            <a:spLocks noChangeArrowheads="1"/>
          </p:cNvSpPr>
          <p:nvPr/>
        </p:nvSpPr>
        <p:spPr bwMode="auto">
          <a:xfrm>
            <a:off x="-76200" y="5473700"/>
            <a:ext cx="9296400" cy="138430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But </a:t>
            </a:r>
            <a:r>
              <a:rPr lang="en-US" i="1" dirty="0" err="1">
                <a:solidFill>
                  <a:schemeClr val="accent2"/>
                </a:solidFill>
                <a:effectLst>
                  <a:outerShdw blurRad="38100" dist="38100" dir="2700000" algn="tl">
                    <a:srgbClr val="000000"/>
                  </a:outerShdw>
                </a:effectLst>
              </a:rPr>
              <a:t>TM</a:t>
            </a:r>
            <a:r>
              <a:rPr lang="en-US" i="1" baseline="-25000" dirty="0" err="1">
                <a:solidFill>
                  <a:schemeClr val="accent2"/>
                </a:solidFill>
                <a:effectLst>
                  <a:outerShdw blurRad="38100" dist="38100" dir="2700000" algn="tl">
                    <a:srgbClr val="000000"/>
                  </a:outerShdw>
                </a:effectLst>
              </a:rPr>
              <a:t>Universal</a:t>
            </a:r>
            <a:r>
              <a:rPr lang="en-US" i="1" baseline="-25000"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also takes </a:t>
            </a:r>
            <a:r>
              <a:rPr lang="en-US" i="1" dirty="0">
                <a:solidFill>
                  <a:schemeClr val="accent2"/>
                </a:solidFill>
                <a:effectLst>
                  <a:outerShdw blurRad="38100" dist="38100" dir="2700000" algn="tl">
                    <a:srgbClr val="000000"/>
                  </a:outerShdw>
                </a:effectLst>
              </a:rPr>
              <a:t>O(log(T(n)))</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rPr>
              <a:t>time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to increment the time counter</a:t>
            </a:r>
          </a:p>
          <a:p>
            <a:pPr>
              <a:defRPr/>
            </a:pPr>
            <a:r>
              <a:rPr lang="en-US" dirty="0">
                <a:effectLst>
                  <a:outerShdw blurRad="38100" dist="38100" dir="2700000" algn="tl">
                    <a:srgbClr val="000000"/>
                  </a:outerShdw>
                </a:effectLst>
              </a:rPr>
              <a:t>for a total of </a:t>
            </a:r>
            <a:r>
              <a:rPr lang="en-US" i="1" dirty="0">
                <a:solidFill>
                  <a:schemeClr val="accent2"/>
                </a:solidFill>
                <a:effectLst>
                  <a:outerShdw blurRad="38100" dist="38100" dir="2700000" algn="tl">
                    <a:srgbClr val="000000"/>
                  </a:outerShdw>
                </a:effectLst>
              </a:rPr>
              <a:t>O(T(n)log(T(n)))</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rPr>
              <a:t>time.</a:t>
            </a:r>
          </a:p>
        </p:txBody>
      </p:sp>
      <p:sp>
        <p:nvSpPr>
          <p:cNvPr id="11" name="Rectangle 10"/>
          <p:cNvSpPr/>
          <p:nvPr/>
        </p:nvSpPr>
        <p:spPr>
          <a:xfrm>
            <a:off x="4999038" y="4886325"/>
            <a:ext cx="1397000" cy="523875"/>
          </a:xfrm>
          <a:prstGeom prst="rect">
            <a:avLst/>
          </a:prstGeom>
        </p:spPr>
        <p:txBody>
          <a:bodyPr wrap="none">
            <a:spAutoFit/>
          </a:bodyPr>
          <a:lstStyle/>
          <a:p>
            <a:pPr algn="l">
              <a:defRPr/>
            </a:pPr>
            <a:r>
              <a:rPr lang="en-US" i="1" dirty="0">
                <a:solidFill>
                  <a:schemeClr val="accent2"/>
                </a:solidFill>
                <a:effectLst>
                  <a:outerShdw blurRad="38100" dist="38100" dir="2700000" algn="tl">
                    <a:srgbClr val="000000"/>
                  </a:outerShdw>
                </a:effectLst>
                <a:latin typeface="Gulim"/>
                <a:ea typeface="Gulim"/>
                <a:sym typeface="Symbol"/>
              </a:rPr>
              <a:t>= </a:t>
            </a:r>
            <a:r>
              <a:rPr lang="en-US" i="1" dirty="0">
                <a:solidFill>
                  <a:schemeClr val="accent2"/>
                </a:solidFill>
                <a:effectLst>
                  <a:outerShdw blurRad="38100" dist="38100" dir="2700000" algn="tl">
                    <a:srgbClr val="000000"/>
                  </a:outerShdw>
                </a:effectLst>
              </a:rPr>
              <a:t>T(n)</a:t>
            </a:r>
            <a:endParaRPr lang="en-CA" dirty="0"/>
          </a:p>
        </p:txBody>
      </p:sp>
      <p:sp>
        <p:nvSpPr>
          <p:cNvPr id="12" name="Rectangle 11"/>
          <p:cNvSpPr/>
          <p:nvPr/>
        </p:nvSpPr>
        <p:spPr>
          <a:xfrm>
            <a:off x="6173788" y="4876800"/>
            <a:ext cx="3046412" cy="523875"/>
          </a:xfrm>
          <a:prstGeom prst="rect">
            <a:avLst/>
          </a:prstGeom>
        </p:spPr>
        <p:txBody>
          <a:bodyPr wrap="none">
            <a:spAutoFit/>
          </a:bodyPr>
          <a:lstStyle/>
          <a:p>
            <a:pPr algn="l">
              <a:defRPr/>
            </a:pPr>
            <a:r>
              <a:rPr lang="en-US" i="1" dirty="0">
                <a:solidFill>
                  <a:schemeClr val="accent2"/>
                </a:solidFill>
                <a:effectLst>
                  <a:outerShdw blurRad="38100" dist="38100" dir="2700000" algn="tl">
                    <a:srgbClr val="000000"/>
                  </a:outerShdw>
                </a:effectLst>
              </a:rPr>
              <a:t> + O(T(n)log(T(n)))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2"/>
          <p:cNvGrpSpPr>
            <a:grpSpLocks/>
          </p:cNvGrpSpPr>
          <p:nvPr/>
        </p:nvGrpSpPr>
        <p:grpSpPr bwMode="auto">
          <a:xfrm>
            <a:off x="3810000" y="838200"/>
            <a:ext cx="5257800" cy="5918200"/>
            <a:chOff x="2400" y="528"/>
            <a:chExt cx="3312" cy="3728"/>
          </a:xfrm>
        </p:grpSpPr>
        <p:sp>
          <p:nvSpPr>
            <p:cNvPr id="1291267"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120857"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120835" name="Group 5"/>
          <p:cNvGrpSpPr>
            <a:grpSpLocks/>
          </p:cNvGrpSpPr>
          <p:nvPr/>
        </p:nvGrpSpPr>
        <p:grpSpPr bwMode="auto">
          <a:xfrm>
            <a:off x="3916363" y="1830388"/>
            <a:ext cx="4986337" cy="4926012"/>
            <a:chOff x="2467" y="1153"/>
            <a:chExt cx="3141" cy="3103"/>
          </a:xfrm>
        </p:grpSpPr>
        <p:grpSp>
          <p:nvGrpSpPr>
            <p:cNvPr id="120850" name="Group 6"/>
            <p:cNvGrpSpPr>
              <a:grpSpLocks/>
            </p:cNvGrpSpPr>
            <p:nvPr/>
          </p:nvGrpSpPr>
          <p:grpSpPr bwMode="auto">
            <a:xfrm>
              <a:off x="2467" y="1153"/>
              <a:ext cx="3141" cy="3079"/>
              <a:chOff x="2467" y="1153"/>
              <a:chExt cx="3141" cy="3079"/>
            </a:xfrm>
          </p:grpSpPr>
          <p:sp>
            <p:nvSpPr>
              <p:cNvPr id="1291271" name="Oval 7"/>
              <p:cNvSpPr>
                <a:spLocks noChangeArrowheads="1"/>
              </p:cNvSpPr>
              <p:nvPr/>
            </p:nvSpPr>
            <p:spPr bwMode="auto">
              <a:xfrm>
                <a:off x="2467" y="1240"/>
                <a:ext cx="3141" cy="2992"/>
              </a:xfrm>
              <a:prstGeom prst="ellipse">
                <a:avLst/>
              </a:prstGeom>
              <a:noFill/>
              <a:ln w="38100" cap="sq">
                <a:solidFill>
                  <a:srgbClr val="00FF00"/>
                </a:solidFill>
                <a:round/>
                <a:headEnd/>
                <a:tailEnd/>
              </a:ln>
              <a:effectLst/>
            </p:spPr>
            <p:txBody>
              <a:bodyPr wrap="none" lIns="274320" rIns="274320" anchor="ctr">
                <a:spAutoFit/>
              </a:bodyPr>
              <a:lstStyle/>
              <a:p>
                <a:pPr algn="l">
                  <a:defRPr/>
                </a:pPr>
                <a:endParaRPr lang="en-CA"/>
              </a:p>
            </p:txBody>
          </p:sp>
          <p:sp>
            <p:nvSpPr>
              <p:cNvPr id="120855" name="Text Box 8"/>
              <p:cNvSpPr txBox="1">
                <a:spLocks noChangeArrowheads="1"/>
              </p:cNvSpPr>
              <p:nvPr/>
            </p:nvSpPr>
            <p:spPr bwMode="auto">
              <a:xfrm>
                <a:off x="3696" y="1153"/>
                <a:ext cx="7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66FF33"/>
                    </a:solidFill>
                    <a:effectLst/>
                  </a:rPr>
                  <a:t>Exp</a:t>
                </a:r>
              </a:p>
            </p:txBody>
          </p:sp>
        </p:grpSp>
        <p:grpSp>
          <p:nvGrpSpPr>
            <p:cNvPr id="120851" name="Group 9"/>
            <p:cNvGrpSpPr>
              <a:grpSpLocks/>
            </p:cNvGrpSpPr>
            <p:nvPr/>
          </p:nvGrpSpPr>
          <p:grpSpPr bwMode="auto">
            <a:xfrm>
              <a:off x="3304" y="2753"/>
              <a:ext cx="1440" cy="1503"/>
              <a:chOff x="3304" y="2753"/>
              <a:chExt cx="1440" cy="1503"/>
            </a:xfrm>
          </p:grpSpPr>
          <p:sp>
            <p:nvSpPr>
              <p:cNvPr id="120852" name="Oval 10"/>
              <p:cNvSpPr>
                <a:spLocks noChangeArrowheads="1"/>
              </p:cNvSpPr>
              <p:nvPr/>
            </p:nvSpPr>
            <p:spPr bwMode="auto">
              <a:xfrm>
                <a:off x="3304" y="2816"/>
                <a:ext cx="1440" cy="1440"/>
              </a:xfrm>
              <a:prstGeom prst="ellipse">
                <a:avLst/>
              </a:prstGeom>
              <a:noFill/>
              <a:ln w="38100" cap="sq">
                <a:solidFill>
                  <a:srgbClr val="CC99FF"/>
                </a:solidFill>
                <a:round/>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effectLst/>
                </a:endParaRPr>
              </a:p>
            </p:txBody>
          </p:sp>
          <p:sp>
            <p:nvSpPr>
              <p:cNvPr id="120853" name="Text Box 11"/>
              <p:cNvSpPr txBox="1">
                <a:spLocks noChangeArrowheads="1"/>
              </p:cNvSpPr>
              <p:nvPr/>
            </p:nvSpPr>
            <p:spPr bwMode="auto">
              <a:xfrm>
                <a:off x="3648" y="2753"/>
                <a:ext cx="7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CC99FF"/>
                    </a:solidFill>
                    <a:effectLst/>
                  </a:rPr>
                  <a:t>Poly</a:t>
                </a:r>
              </a:p>
            </p:txBody>
          </p:sp>
        </p:grpSp>
      </p:grpSp>
      <p:grpSp>
        <p:nvGrpSpPr>
          <p:cNvPr id="120836" name="Group 12"/>
          <p:cNvGrpSpPr>
            <a:grpSpLocks/>
          </p:cNvGrpSpPr>
          <p:nvPr/>
        </p:nvGrpSpPr>
        <p:grpSpPr bwMode="auto">
          <a:xfrm>
            <a:off x="5562600" y="5562600"/>
            <a:ext cx="1609725" cy="1168400"/>
            <a:chOff x="3504" y="3504"/>
            <a:chExt cx="1014" cy="736"/>
          </a:xfrm>
        </p:grpSpPr>
        <p:sp>
          <p:nvSpPr>
            <p:cNvPr id="1291277"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120849"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120837"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291280" name="Text Box 16"/>
          <p:cNvSpPr txBox="1">
            <a:spLocks noChangeArrowheads="1"/>
          </p:cNvSpPr>
          <p:nvPr/>
        </p:nvSpPr>
        <p:spPr bwMode="auto">
          <a:xfrm>
            <a:off x="5181600" y="3200400"/>
            <a:ext cx="232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effectLst/>
              </a:rPr>
              <a:t>Problem</a:t>
            </a:r>
            <a:r>
              <a:rPr lang="en-US" altLang="en-US" sz="2400" i="1" baseline="-25000">
                <a:effectLst/>
              </a:rPr>
              <a:t>diagonal</a:t>
            </a:r>
          </a:p>
        </p:txBody>
      </p:sp>
      <p:grpSp>
        <p:nvGrpSpPr>
          <p:cNvPr id="120839" name="Group 19"/>
          <p:cNvGrpSpPr>
            <a:grpSpLocks/>
          </p:cNvGrpSpPr>
          <p:nvPr/>
        </p:nvGrpSpPr>
        <p:grpSpPr bwMode="auto">
          <a:xfrm>
            <a:off x="4656138" y="2757488"/>
            <a:ext cx="3467100" cy="3973512"/>
            <a:chOff x="2933" y="1737"/>
            <a:chExt cx="2184" cy="2503"/>
          </a:xfrm>
        </p:grpSpPr>
        <p:sp>
          <p:nvSpPr>
            <p:cNvPr id="1291284" name="Oval 20"/>
            <p:cNvSpPr>
              <a:spLocks noChangeArrowheads="1"/>
            </p:cNvSpPr>
            <p:nvPr/>
          </p:nvSpPr>
          <p:spPr bwMode="auto">
            <a:xfrm>
              <a:off x="2976" y="2016"/>
              <a:ext cx="2064" cy="222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91285" name="Text Box 21"/>
            <p:cNvSpPr txBox="1">
              <a:spLocks noChangeArrowheads="1"/>
            </p:cNvSpPr>
            <p:nvPr/>
          </p:nvSpPr>
          <p:spPr bwMode="auto">
            <a:xfrm>
              <a:off x="2933" y="1737"/>
              <a:ext cx="2184" cy="330"/>
            </a:xfrm>
            <a:prstGeom prst="rect">
              <a:avLst/>
            </a:prstGeom>
            <a:noFill/>
            <a:ln w="38100" cap="sq">
              <a:noFill/>
              <a:miter lim="800000"/>
              <a:headEnd/>
              <a:tailEnd/>
            </a:ln>
            <a:effectLst/>
          </p:spPr>
          <p:txBody>
            <a:bodyPr wrap="none" lIns="274320" rIns="274320">
              <a:spAutoFit/>
            </a:bodyPr>
            <a:lstStyle/>
            <a:p>
              <a:pPr>
                <a:defRPr/>
              </a:pPr>
              <a:r>
                <a:rPr lang="en-US" i="1" dirty="0">
                  <a:solidFill>
                    <a:srgbClr val="FF9900"/>
                  </a:solidFill>
                  <a:effectLst>
                    <a:outerShdw blurRad="38100" dist="38100" dir="2700000" algn="tl">
                      <a:srgbClr val="000000"/>
                    </a:outerShdw>
                  </a:effectLst>
                  <a:latin typeface="Gulim"/>
                  <a:ea typeface="Gulim"/>
                  <a:sym typeface="Symbol"/>
                </a:rPr>
                <a:t></a:t>
              </a:r>
              <a:r>
                <a:rPr lang="en-US" i="1" dirty="0">
                  <a:solidFill>
                    <a:srgbClr val="FF9900"/>
                  </a:solidFill>
                  <a:effectLst>
                    <a:outerShdw blurRad="38100" dist="38100" dir="2700000" algn="tl">
                      <a:srgbClr val="000000"/>
                    </a:outerShdw>
                  </a:effectLst>
                </a:rPr>
                <a:t>T(n)log(T(n))</a:t>
              </a:r>
              <a:r>
                <a:rPr lang="en-US" dirty="0">
                  <a:effectLst>
                    <a:outerShdw blurRad="38100" dist="38100" dir="2700000" algn="tl">
                      <a:srgbClr val="000000"/>
                    </a:outerShdw>
                  </a:effectLst>
                </a:rPr>
                <a:t> </a:t>
              </a:r>
              <a:r>
                <a:rPr lang="en-US" dirty="0">
                  <a:solidFill>
                    <a:srgbClr val="FF9900"/>
                  </a:solidFill>
                  <a:effectLst>
                    <a:outerShdw blurRad="38100" dist="38100" dir="2700000" algn="tl">
                      <a:srgbClr val="000000"/>
                    </a:outerShdw>
                  </a:effectLst>
                </a:rPr>
                <a:t>time</a:t>
              </a:r>
            </a:p>
          </p:txBody>
        </p:sp>
      </p:grpSp>
      <p:grpSp>
        <p:nvGrpSpPr>
          <p:cNvPr id="120840" name="Group 22"/>
          <p:cNvGrpSpPr>
            <a:grpSpLocks/>
          </p:cNvGrpSpPr>
          <p:nvPr/>
        </p:nvGrpSpPr>
        <p:grpSpPr bwMode="auto">
          <a:xfrm>
            <a:off x="5029200" y="3581400"/>
            <a:ext cx="2743200" cy="3149600"/>
            <a:chOff x="3168" y="2256"/>
            <a:chExt cx="1728" cy="1984"/>
          </a:xfrm>
        </p:grpSpPr>
        <p:sp>
          <p:nvSpPr>
            <p:cNvPr id="1291287" name="Oval 23"/>
            <p:cNvSpPr>
              <a:spLocks noChangeArrowheads="1"/>
            </p:cNvSpPr>
            <p:nvPr/>
          </p:nvSpPr>
          <p:spPr bwMode="auto">
            <a:xfrm>
              <a:off x="3168" y="2256"/>
              <a:ext cx="1728" cy="1984"/>
            </a:xfrm>
            <a:prstGeom prst="ellipse">
              <a:avLst/>
            </a:prstGeom>
            <a:noFill/>
            <a:ln w="38100" cap="sq">
              <a:solidFill>
                <a:srgbClr val="FF9900"/>
              </a:solidFill>
              <a:round/>
              <a:headEnd/>
              <a:tailEnd/>
            </a:ln>
            <a:effectLst/>
          </p:spPr>
          <p:txBody>
            <a:bodyPr lIns="274320" rIns="274320" anchor="ctr">
              <a:spAutoFit/>
            </a:bodyPr>
            <a:lstStyle/>
            <a:p>
              <a:pPr algn="l">
                <a:defRPr/>
              </a:pPr>
              <a:endParaRPr lang="en-CA"/>
            </a:p>
          </p:txBody>
        </p:sp>
        <p:sp>
          <p:nvSpPr>
            <p:cNvPr id="1291288" name="Text Box 24"/>
            <p:cNvSpPr txBox="1">
              <a:spLocks noChangeArrowheads="1"/>
            </p:cNvSpPr>
            <p:nvPr/>
          </p:nvSpPr>
          <p:spPr bwMode="auto">
            <a:xfrm>
              <a:off x="3470" y="2256"/>
              <a:ext cx="1186" cy="327"/>
            </a:xfrm>
            <a:prstGeom prst="rect">
              <a:avLst/>
            </a:prstGeom>
            <a:noFill/>
            <a:ln w="38100" cap="sq">
              <a:noFill/>
              <a:miter lim="800000"/>
              <a:headEnd/>
              <a:tailEnd/>
            </a:ln>
            <a:effectLst/>
          </p:spPr>
          <p:txBody>
            <a:bodyPr wrap="none" lIns="274320" rIns="274320">
              <a:spAutoFit/>
            </a:bodyPr>
            <a:lstStyle/>
            <a:p>
              <a:pPr>
                <a:defRPr/>
              </a:pPr>
              <a:r>
                <a:rPr lang="en-US" i="1">
                  <a:solidFill>
                    <a:srgbClr val="FF9900"/>
                  </a:solidFill>
                  <a:effectLst>
                    <a:outerShdw blurRad="38100" dist="38100" dir="2700000" algn="tl">
                      <a:srgbClr val="000000"/>
                    </a:outerShdw>
                  </a:effectLst>
                </a:rPr>
                <a:t>T(n)</a:t>
              </a:r>
              <a:r>
                <a:rPr lang="en-US">
                  <a:solidFill>
                    <a:srgbClr val="FF9900"/>
                  </a:solidFill>
                  <a:effectLst>
                    <a:outerShdw blurRad="38100" dist="38100" dir="2700000" algn="tl">
                      <a:srgbClr val="000000"/>
                    </a:outerShdw>
                  </a:effectLst>
                </a:rPr>
                <a:t> time</a:t>
              </a:r>
            </a:p>
          </p:txBody>
        </p:sp>
      </p:grpSp>
      <p:sp>
        <p:nvSpPr>
          <p:cNvPr id="1291290" name="Text Box 26"/>
          <p:cNvSpPr txBox="1">
            <a:spLocks noChangeArrowheads="1"/>
          </p:cNvSpPr>
          <p:nvPr/>
        </p:nvSpPr>
        <p:spPr bwMode="auto">
          <a:xfrm>
            <a:off x="-26988" y="928688"/>
            <a:ext cx="4249738"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Specify one such problem</a:t>
            </a:r>
            <a:br>
              <a:rPr lang="en-US">
                <a:effectLst>
                  <a:outerShdw blurRad="38100" dist="38100" dir="2700000" algn="tl">
                    <a:srgbClr val="000000"/>
                  </a:outerShdw>
                </a:effectLst>
              </a:rPr>
            </a:br>
            <a:r>
              <a:rPr lang="en-US">
                <a:effectLst>
                  <a:outerShdw blurRad="38100" dist="38100" dir="2700000" algn="tl">
                    <a:srgbClr val="000000"/>
                  </a:outerShdw>
                </a:effectLst>
              </a:rPr>
              <a:t>that is a little nicer.</a:t>
            </a:r>
          </a:p>
        </p:txBody>
      </p:sp>
      <p:sp>
        <p:nvSpPr>
          <p:cNvPr id="1291291" name="Text Box 27"/>
          <p:cNvSpPr txBox="1">
            <a:spLocks noChangeArrowheads="1"/>
          </p:cNvSpPr>
          <p:nvPr/>
        </p:nvSpPr>
        <p:spPr bwMode="auto">
          <a:xfrm>
            <a:off x="790575" y="2135188"/>
            <a:ext cx="2673350" cy="762000"/>
          </a:xfrm>
          <a:prstGeom prst="rect">
            <a:avLst/>
          </a:prstGeom>
          <a:noFill/>
          <a:ln w="38100" cap="sq">
            <a:noFill/>
            <a:miter lim="800000"/>
            <a:headEnd/>
            <a:tailEnd/>
          </a:ln>
          <a:effectLst/>
        </p:spPr>
        <p:txBody>
          <a:bodyPr wrap="none" lIns="274320" rIns="274320">
            <a:spAutoFit/>
          </a:bodyPr>
          <a:lstStyle/>
          <a:p>
            <a:pPr>
              <a:defRPr/>
            </a:pPr>
            <a:r>
              <a:rPr lang="en-US" sz="4400">
                <a:solidFill>
                  <a:schemeClr val="hlink"/>
                </a:solidFill>
                <a:effectLst>
                  <a:outerShdw blurRad="38100" dist="38100" dir="2700000" algn="tl">
                    <a:srgbClr val="000000"/>
                  </a:outerShdw>
                </a:effectLst>
              </a:rPr>
              <a:t>No idea!!</a:t>
            </a:r>
          </a:p>
        </p:txBody>
      </p:sp>
      <p:sp>
        <p:nvSpPr>
          <p:cNvPr id="1291292" name="Rectangle 28"/>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Time Hierarchy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91280"/>
                                        </p:tgtEl>
                                        <p:attrNameLst>
                                          <p:attrName>style.visibility</p:attrName>
                                        </p:attrNameLst>
                                      </p:cBhvr>
                                      <p:to>
                                        <p:strVal val="visible"/>
                                      </p:to>
                                    </p:set>
                                    <p:anim calcmode="lin" valueType="num">
                                      <p:cBhvr additive="base">
                                        <p:cTn id="7" dur="500" fill="hold"/>
                                        <p:tgtEl>
                                          <p:spTgt spid="1291280"/>
                                        </p:tgtEl>
                                        <p:attrNameLst>
                                          <p:attrName>ppt_x</p:attrName>
                                        </p:attrNameLst>
                                      </p:cBhvr>
                                      <p:tavLst>
                                        <p:tav tm="0">
                                          <p:val>
                                            <p:strVal val="#ppt_x"/>
                                          </p:val>
                                        </p:tav>
                                        <p:tav tm="100000">
                                          <p:val>
                                            <p:strVal val="#ppt_x"/>
                                          </p:val>
                                        </p:tav>
                                      </p:tavLst>
                                    </p:anim>
                                    <p:anim calcmode="lin" valueType="num">
                                      <p:cBhvr additive="base">
                                        <p:cTn id="8" dur="500" fill="hold"/>
                                        <p:tgtEl>
                                          <p:spTgt spid="12912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1290"/>
                                        </p:tgtEl>
                                        <p:attrNameLst>
                                          <p:attrName>style.visibility</p:attrName>
                                        </p:attrNameLst>
                                      </p:cBhvr>
                                      <p:to>
                                        <p:strVal val="visible"/>
                                      </p:to>
                                    </p:set>
                                    <p:anim calcmode="lin" valueType="num">
                                      <p:cBhvr additive="base">
                                        <p:cTn id="13" dur="500" fill="hold"/>
                                        <p:tgtEl>
                                          <p:spTgt spid="1291290"/>
                                        </p:tgtEl>
                                        <p:attrNameLst>
                                          <p:attrName>ppt_x</p:attrName>
                                        </p:attrNameLst>
                                      </p:cBhvr>
                                      <p:tavLst>
                                        <p:tav tm="0">
                                          <p:val>
                                            <p:strVal val="#ppt_x"/>
                                          </p:val>
                                        </p:tav>
                                        <p:tav tm="100000">
                                          <p:val>
                                            <p:strVal val="#ppt_x"/>
                                          </p:val>
                                        </p:tav>
                                      </p:tavLst>
                                    </p:anim>
                                    <p:anim calcmode="lin" valueType="num">
                                      <p:cBhvr additive="base">
                                        <p:cTn id="14" dur="500" fill="hold"/>
                                        <p:tgtEl>
                                          <p:spTgt spid="12912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291291"/>
                                        </p:tgtEl>
                                        <p:attrNameLst>
                                          <p:attrName>style.visibility</p:attrName>
                                        </p:attrNameLst>
                                      </p:cBhvr>
                                      <p:to>
                                        <p:strVal val="visible"/>
                                      </p:to>
                                    </p:set>
                                    <p:anim calcmode="lin" valueType="num">
                                      <p:cBhvr>
                                        <p:cTn id="19" dur="1000" fill="hold"/>
                                        <p:tgtEl>
                                          <p:spTgt spid="1291291"/>
                                        </p:tgtEl>
                                        <p:attrNameLst>
                                          <p:attrName>ppt_w</p:attrName>
                                        </p:attrNameLst>
                                      </p:cBhvr>
                                      <p:tavLst>
                                        <p:tav tm="0">
                                          <p:val>
                                            <p:fltVal val="0"/>
                                          </p:val>
                                        </p:tav>
                                        <p:tav tm="100000">
                                          <p:val>
                                            <p:strVal val="#ppt_w"/>
                                          </p:val>
                                        </p:tav>
                                      </p:tavLst>
                                    </p:anim>
                                    <p:anim calcmode="lin" valueType="num">
                                      <p:cBhvr>
                                        <p:cTn id="20" dur="1000" fill="hold"/>
                                        <p:tgtEl>
                                          <p:spTgt spid="1291291"/>
                                        </p:tgtEl>
                                        <p:attrNameLst>
                                          <p:attrName>ppt_h</p:attrName>
                                        </p:attrNameLst>
                                      </p:cBhvr>
                                      <p:tavLst>
                                        <p:tav tm="0">
                                          <p:val>
                                            <p:fltVal val="0"/>
                                          </p:val>
                                        </p:tav>
                                        <p:tav tm="100000">
                                          <p:val>
                                            <p:strVal val="#ppt_h"/>
                                          </p:val>
                                        </p:tav>
                                      </p:tavLst>
                                    </p:anim>
                                    <p:anim calcmode="lin" valueType="num">
                                      <p:cBhvr>
                                        <p:cTn id="21" dur="1000" fill="hold"/>
                                        <p:tgtEl>
                                          <p:spTgt spid="129129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2912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80" grpId="0"/>
      <p:bldP spid="1291290" grpId="0"/>
      <p:bldP spid="129129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685800" y="2438400"/>
            <a:ext cx="7772400" cy="1143000"/>
          </a:xfrm>
        </p:spPr>
        <p:txBody>
          <a:bodyPr/>
          <a:lstStyle/>
          <a:p>
            <a:pPr>
              <a:defRPr/>
            </a:pPr>
            <a:r>
              <a:rPr lang="en-US" smtClean="0"/>
              <a:t>Done</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48000"/>
            <a:ext cx="7432675" cy="1262063"/>
          </a:xfrm>
          <a:prstGeom prst="rect">
            <a:avLst/>
          </a:prstGeom>
          <a:noFill/>
        </p:spPr>
        <p:txBody>
          <a:bodyPr wrap="none">
            <a:spAutoFit/>
          </a:bodyPr>
          <a:lstStyle/>
          <a:p>
            <a:pPr algn="l">
              <a:defRPr/>
            </a:pPr>
            <a:r>
              <a:rPr lang="en-CA" dirty="0">
                <a:sym typeface="Symbol"/>
              </a:rPr>
              <a:t>Note a finite set is countable.</a:t>
            </a:r>
          </a:p>
          <a:p>
            <a:pPr algn="l">
              <a:defRPr/>
            </a:pPr>
            <a:endParaRPr lang="en-CA" sz="2000" dirty="0"/>
          </a:p>
          <a:p>
            <a:pPr algn="l">
              <a:defRPr/>
            </a:pPr>
            <a:r>
              <a:rPr lang="en-CA" dirty="0"/>
              <a:t>A set </a:t>
            </a:r>
            <a:r>
              <a:rPr lang="en-CA" i="1" dirty="0"/>
              <a:t>S</a:t>
            </a:r>
            <a:r>
              <a:rPr lang="en-CA" dirty="0"/>
              <a:t> is called </a:t>
            </a:r>
            <a:r>
              <a:rPr lang="en-CA" i="1" dirty="0" err="1">
                <a:solidFill>
                  <a:schemeClr val="tx2"/>
                </a:solidFill>
              </a:rPr>
              <a:t>countably</a:t>
            </a:r>
            <a:r>
              <a:rPr lang="en-CA" i="1" dirty="0">
                <a:solidFill>
                  <a:schemeClr val="tx2"/>
                </a:solidFill>
              </a:rPr>
              <a:t> infinite </a:t>
            </a:r>
            <a:r>
              <a:rPr lang="en-CA" dirty="0"/>
              <a:t>if also </a:t>
            </a:r>
            <a:r>
              <a:rPr lang="en-US" dirty="0">
                <a:solidFill>
                  <a:schemeClr val="accent2"/>
                </a:solidFill>
                <a:effectLst>
                  <a:outerShdw blurRad="38100" dist="38100" dir="2700000" algn="tl">
                    <a:srgbClr val="000000"/>
                  </a:outerShdw>
                </a:effectLst>
              </a:rPr>
              <a:t>|S| </a:t>
            </a:r>
            <a:r>
              <a:rPr lang="en-US" dirty="0">
                <a:solidFill>
                  <a:schemeClr val="accent2"/>
                </a:solidFill>
                <a:effectLst>
                  <a:outerShdw blurRad="38100" dist="38100" dir="2700000" algn="tl">
                    <a:srgbClr val="000000"/>
                  </a:outerShdw>
                </a:effectLst>
                <a:latin typeface="Times New Roman"/>
                <a:cs typeface="Times New Roman"/>
              </a:rPr>
              <a:t>≥</a:t>
            </a:r>
            <a:r>
              <a:rPr lang="en-US" dirty="0">
                <a:solidFill>
                  <a:schemeClr val="accent2"/>
                </a:solidFill>
                <a:effectLst>
                  <a:outerShdw blurRad="38100" dist="38100" dir="2700000" algn="tl">
                    <a:srgbClr val="000000"/>
                  </a:outerShdw>
                </a:effectLst>
              </a:rPr>
              <a:t> |N| </a:t>
            </a:r>
            <a:r>
              <a:rPr lang="en-CA" dirty="0"/>
              <a:t>.</a:t>
            </a:r>
          </a:p>
        </p:txBody>
      </p:sp>
      <p:grpSp>
        <p:nvGrpSpPr>
          <p:cNvPr id="2" name="Group 82"/>
          <p:cNvGrpSpPr>
            <a:grpSpLocks/>
          </p:cNvGrpSpPr>
          <p:nvPr/>
        </p:nvGrpSpPr>
        <p:grpSpPr bwMode="auto">
          <a:xfrm>
            <a:off x="190500" y="762000"/>
            <a:ext cx="7213600" cy="2051050"/>
            <a:chOff x="190500" y="762000"/>
            <a:chExt cx="7213018" cy="2050395"/>
          </a:xfrm>
        </p:grpSpPr>
        <p:sp>
          <p:nvSpPr>
            <p:cNvPr id="71" name="TextBox 70"/>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2886" name="Group 26"/>
            <p:cNvGrpSpPr>
              <a:grpSpLocks/>
            </p:cNvGrpSpPr>
            <p:nvPr/>
          </p:nvGrpSpPr>
          <p:grpSpPr bwMode="auto">
            <a:xfrm>
              <a:off x="1524000" y="1295400"/>
              <a:ext cx="4571722" cy="762329"/>
              <a:chOff x="960" y="2332"/>
              <a:chExt cx="2880" cy="480"/>
            </a:xfrm>
          </p:grpSpPr>
          <p:sp>
            <p:nvSpPr>
              <p:cNvPr id="21"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2889"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71" name="TextBox 70"/>
          <p:cNvSpPr txBox="1"/>
          <p:nvPr/>
        </p:nvSpPr>
        <p:spPr bwMode="auto">
          <a:xfrm>
            <a:off x="190500" y="660400"/>
            <a:ext cx="6726238" cy="523875"/>
          </a:xfrm>
          <a:prstGeom prst="rect">
            <a:avLst/>
          </a:prstGeom>
          <a:noFill/>
        </p:spPr>
        <p:txBody>
          <a:bodyPr wrap="none">
            <a:spAutoFit/>
          </a:bodyPr>
          <a:lstStyle/>
          <a:p>
            <a:pPr algn="l">
              <a:defRPr/>
            </a:pPr>
            <a:r>
              <a:rPr lang="en-CA" dirty="0"/>
              <a:t>We say that the Natural numbers are </a:t>
            </a:r>
            <a:r>
              <a:rPr lang="en-CA" b="1" i="1" dirty="0" err="1">
                <a:solidFill>
                  <a:schemeClr val="tx2"/>
                </a:solidFill>
              </a:rPr>
              <a:t>listable</a:t>
            </a:r>
            <a:r>
              <a:rPr lang="en-CA" dirty="0"/>
              <a:t>.</a:t>
            </a:r>
            <a:endParaRPr lang="en-CA" dirty="0">
              <a:solidFill>
                <a:schemeClr val="accent2"/>
              </a:solidFill>
            </a:endParaRPr>
          </a:p>
        </p:txBody>
      </p:sp>
      <p:sp>
        <p:nvSpPr>
          <p:cNvPr id="17" name="Text Box 8"/>
          <p:cNvSpPr txBox="1">
            <a:spLocks noChangeArrowheads="1"/>
          </p:cNvSpPr>
          <p:nvPr/>
        </p:nvSpPr>
        <p:spPr bwMode="auto">
          <a:xfrm>
            <a:off x="533400" y="3632200"/>
            <a:ext cx="9128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effectLst/>
              </a:rPr>
              <a:t>0</a:t>
            </a:r>
          </a:p>
          <a:p>
            <a:pPr algn="l"/>
            <a:r>
              <a:rPr lang="en-US" altLang="en-US">
                <a:solidFill>
                  <a:schemeClr val="accent2"/>
                </a:solidFill>
                <a:effectLst/>
              </a:rPr>
              <a:t>1  </a:t>
            </a:r>
          </a:p>
          <a:p>
            <a:pPr algn="l"/>
            <a:r>
              <a:rPr lang="en-US" altLang="en-US">
                <a:solidFill>
                  <a:schemeClr val="accent2"/>
                </a:solidFill>
                <a:effectLst/>
              </a:rPr>
              <a:t>2</a:t>
            </a:r>
          </a:p>
          <a:p>
            <a:pPr algn="l"/>
            <a:r>
              <a:rPr lang="en-US" altLang="en-US">
                <a:solidFill>
                  <a:schemeClr val="accent2"/>
                </a:solidFill>
                <a:effectLst/>
              </a:rPr>
              <a:t>3</a:t>
            </a:r>
          </a:p>
          <a:p>
            <a:pPr algn="l"/>
            <a:r>
              <a:rPr lang="en-US" altLang="en-US">
                <a:solidFill>
                  <a:schemeClr val="accent2"/>
                </a:solidFill>
                <a:effectLst/>
              </a:rPr>
              <a:t>4</a:t>
            </a:r>
          </a:p>
          <a:p>
            <a:pPr algn="l"/>
            <a:r>
              <a:rPr lang="en-US" altLang="en-US">
                <a:solidFill>
                  <a:schemeClr val="accent2"/>
                </a:solidFill>
                <a:effectLst/>
              </a:rPr>
              <a:t>5</a:t>
            </a:r>
          </a:p>
          <a:p>
            <a:pPr algn="l"/>
            <a:r>
              <a:rPr lang="en-US" altLang="en-US" sz="1200">
                <a:solidFill>
                  <a:schemeClr val="accent2"/>
                </a:solidFill>
                <a:effectLst/>
                <a:cs typeface="Times New Roman" pitchFamily="18" charset="0"/>
                <a:sym typeface="Symbol" pitchFamily="18" charset="2"/>
              </a:rPr>
              <a:t> </a:t>
            </a:r>
            <a:r>
              <a:rPr lang="en-US" altLang="en-US">
                <a:solidFill>
                  <a:schemeClr val="accent2"/>
                </a:solidFill>
                <a:effectLst/>
                <a:cs typeface="Times New Roman" pitchFamily="18" charset="0"/>
                <a:sym typeface="Symbol" pitchFamily="18" charset="2"/>
              </a:rPr>
              <a:t>⁞</a:t>
            </a:r>
            <a:endParaRPr lang="en-US" altLang="en-US">
              <a:solidFill>
                <a:schemeClr val="accent2"/>
              </a:solidFill>
              <a:effectLst/>
            </a:endParaRPr>
          </a:p>
          <a:p>
            <a:pPr algn="l"/>
            <a:endParaRPr lang="en-US" altLang="en-US">
              <a:solidFill>
                <a:schemeClr val="accent2"/>
              </a:solidFill>
              <a:effectLst/>
            </a:endParaRPr>
          </a:p>
        </p:txBody>
      </p:sp>
      <p:sp>
        <p:nvSpPr>
          <p:cNvPr id="12" name="TextBox 11"/>
          <p:cNvSpPr txBox="1"/>
          <p:nvPr/>
        </p:nvSpPr>
        <p:spPr bwMode="auto">
          <a:xfrm>
            <a:off x="685800" y="1154113"/>
            <a:ext cx="7480300" cy="954087"/>
          </a:xfrm>
          <a:prstGeom prst="rect">
            <a:avLst/>
          </a:prstGeom>
          <a:noFill/>
        </p:spPr>
        <p:txBody>
          <a:bodyPr wrap="none">
            <a:spAutoFit/>
          </a:bodyPr>
          <a:lstStyle/>
          <a:p>
            <a:pPr algn="l">
              <a:defRPr/>
            </a:pPr>
            <a:r>
              <a:rPr lang="en-US" dirty="0"/>
              <a:t>Because the set is infinite we never get to them all.</a:t>
            </a:r>
          </a:p>
          <a:p>
            <a:pPr algn="l">
              <a:defRPr/>
            </a:pPr>
            <a:r>
              <a:rPr lang="en-US" dirty="0"/>
              <a:t>But for any one, we eventually get to it!</a:t>
            </a:r>
            <a:endParaRPr lang="en-CA" dirty="0">
              <a:solidFill>
                <a:schemeClr val="accent2"/>
              </a:solidFill>
            </a:endParaRPr>
          </a:p>
        </p:txBody>
      </p:sp>
      <p:sp>
        <p:nvSpPr>
          <p:cNvPr id="13" name="TextBox 12"/>
          <p:cNvSpPr txBox="1"/>
          <p:nvPr/>
        </p:nvSpPr>
        <p:spPr bwMode="auto">
          <a:xfrm>
            <a:off x="190500" y="2146300"/>
            <a:ext cx="7985125" cy="95408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err="1">
                <a:solidFill>
                  <a:schemeClr val="tx2"/>
                </a:solidFill>
              </a:rPr>
              <a:t>listable</a:t>
            </a:r>
            <a:r>
              <a:rPr lang="en-CA" dirty="0"/>
              <a:t> </a:t>
            </a:r>
            <a:r>
              <a:rPr lang="en-US" dirty="0">
                <a:effectLst>
                  <a:outerShdw blurRad="38100" dist="38100" dir="2700000" algn="tl">
                    <a:srgbClr val="000000"/>
                  </a:outerShdw>
                </a:effectLst>
              </a:rPr>
              <a:t>if its elements can be “listed”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next to the Natural numbers.</a:t>
            </a:r>
            <a:endParaRPr lang="en-CA" dirty="0">
              <a:solidFill>
                <a:schemeClr val="accent2"/>
              </a:solidFill>
            </a:endParaRPr>
          </a:p>
        </p:txBody>
      </p:sp>
      <p:grpSp>
        <p:nvGrpSpPr>
          <p:cNvPr id="15" name="Group 26"/>
          <p:cNvGrpSpPr>
            <a:grpSpLocks/>
          </p:cNvGrpSpPr>
          <p:nvPr/>
        </p:nvGrpSpPr>
        <p:grpSpPr bwMode="auto">
          <a:xfrm>
            <a:off x="2819400" y="2971800"/>
            <a:ext cx="4572000" cy="762000"/>
            <a:chOff x="960" y="2332"/>
            <a:chExt cx="2880" cy="480"/>
          </a:xfrm>
        </p:grpSpPr>
        <p:sp>
          <p:nvSpPr>
            <p:cNvPr id="16"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3327"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36900"/>
            <a:ext cx="411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714875" y="3019425"/>
            <a:ext cx="363538" cy="522288"/>
          </a:xfrm>
          <a:prstGeom prst="rect">
            <a:avLst/>
          </a:prstGeom>
        </p:spPr>
        <p:txBody>
          <a:bodyPr wrap="none">
            <a:spAutoFit/>
          </a:bodyPr>
          <a:lstStyle/>
          <a:p>
            <a:pPr>
              <a:defRPr/>
            </a:pPr>
            <a:r>
              <a:rPr lang="en-US" dirty="0">
                <a:solidFill>
                  <a:schemeClr val="accent2"/>
                </a:solidFill>
                <a:effectLst>
                  <a:outerShdw blurRad="38100" dist="38100" dir="2700000" algn="tl">
                    <a:srgbClr val="000000"/>
                  </a:outerShdw>
                </a:effectLst>
              </a:rPr>
              <a:t>4</a:t>
            </a:r>
            <a:endParaRPr lang="en-US" dirty="0"/>
          </a:p>
        </p:txBody>
      </p:sp>
      <p:pic>
        <p:nvPicPr>
          <p:cNvPr id="23"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971800"/>
            <a:ext cx="560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2027238" y="6257925"/>
            <a:ext cx="7278687" cy="523875"/>
          </a:xfrm>
          <a:prstGeom prst="rect">
            <a:avLst/>
          </a:prstGeom>
          <a:noFill/>
        </p:spPr>
        <p:txBody>
          <a:bodyPr wrap="none">
            <a:spAutoFit/>
          </a:bodyPr>
          <a:lstStyle/>
          <a:p>
            <a:pPr algn="l">
              <a:defRPr/>
            </a:pPr>
            <a:r>
              <a:rPr lang="en-CA" dirty="0"/>
              <a:t>This proves that </a:t>
            </a:r>
            <a:r>
              <a:rPr lang="en-CA" i="1" dirty="0"/>
              <a:t>S</a:t>
            </a:r>
            <a:r>
              <a:rPr lang="en-CA" dirty="0"/>
              <a:t> is </a:t>
            </a:r>
            <a:r>
              <a:rPr lang="en-CA" b="1" i="1" dirty="0">
                <a:solidFill>
                  <a:schemeClr val="tx2"/>
                </a:solidFill>
              </a:rPr>
              <a:t>countable</a:t>
            </a:r>
            <a:r>
              <a:rPr lang="en-CA" b="1" i="1" dirty="0"/>
              <a:t>, </a:t>
            </a:r>
            <a:r>
              <a:rPr lang="en-CA" dirty="0">
                <a:effectLst/>
              </a:rPr>
              <a:t>i.e. that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25" name="TextBox 70"/>
          <p:cNvSpPr txBox="1"/>
          <p:nvPr/>
        </p:nvSpPr>
        <p:spPr>
          <a:xfrm>
            <a:off x="2133600" y="4356100"/>
            <a:ext cx="6811963" cy="1816100"/>
          </a:xfrm>
          <a:prstGeom prst="rect">
            <a:avLst/>
          </a:prstGeom>
          <a:noFill/>
        </p:spPr>
        <p:txBody>
          <a:bodyPr wrap="none">
            <a:spAutoFit/>
          </a:bodyPr>
          <a:lstStyle/>
          <a:p>
            <a:pPr algn="l">
              <a:defRPr/>
            </a:pPr>
            <a:r>
              <a:rPr lang="en-CA" i="1" dirty="0">
                <a:solidFill>
                  <a:schemeClr val="accent2"/>
                </a:solidFill>
                <a:sym typeface="Symbol" pitchFamily="18" charset="2"/>
              </a:rPr>
              <a:t> List </a:t>
            </a:r>
            <a:r>
              <a:rPr lang="en-CA" dirty="0">
                <a:solidFill>
                  <a:schemeClr val="accent2"/>
                </a:solidFill>
                <a:sym typeface="Symbol" pitchFamily="18" charset="2"/>
              </a:rPr>
              <a:t> that lists the elements of </a:t>
            </a:r>
            <a:r>
              <a:rPr lang="en-CA" i="1" dirty="0">
                <a:solidFill>
                  <a:schemeClr val="accent2"/>
                </a:solidFill>
                <a:sym typeface="Symbol" pitchFamily="18" charset="2"/>
              </a:rPr>
              <a:t>S</a:t>
            </a:r>
            <a:r>
              <a:rPr lang="en-CA" dirty="0">
                <a:solidFill>
                  <a:schemeClr val="accent2"/>
                </a:solidFill>
                <a:sym typeface="Symbol" pitchFamily="18" charset="2"/>
              </a:rPr>
              <a:t>.</a:t>
            </a:r>
          </a:p>
          <a:p>
            <a:pPr algn="l">
              <a:defRPr/>
            </a:pPr>
            <a:r>
              <a:rPr lang="en-CA" i="1" dirty="0">
                <a:solidFill>
                  <a:schemeClr val="accent2"/>
                </a:solidFill>
                <a:sym typeface="Symbol" pitchFamily="18" charset="2"/>
              </a:rPr>
              <a:t> List </a:t>
            </a:r>
            <a:r>
              <a:rPr lang="en-CA" i="1" dirty="0" err="1">
                <a:solidFill>
                  <a:schemeClr val="accent2"/>
                </a:solidFill>
                <a:sym typeface="Symbol" pitchFamily="18" charset="2"/>
              </a:rPr>
              <a:t>xϵS</a:t>
            </a:r>
            <a:r>
              <a:rPr lang="en-CA" i="1" dirty="0">
                <a:solidFill>
                  <a:schemeClr val="accent2"/>
                </a:solidFill>
                <a:sym typeface="Symbol" pitchFamily="18" charset="2"/>
              </a:rPr>
              <a:t>   x </a:t>
            </a:r>
            <a:r>
              <a:rPr lang="en-CA" dirty="0">
                <a:solidFill>
                  <a:schemeClr val="accent2"/>
                </a:solidFill>
                <a:sym typeface="Symbol" pitchFamily="18" charset="2"/>
              </a:rPr>
              <a:t>appears in the list.</a:t>
            </a:r>
          </a:p>
          <a:p>
            <a:pPr algn="l">
              <a:defRPr/>
            </a:pPr>
            <a:r>
              <a:rPr lang="en-CA" i="1" dirty="0">
                <a:solidFill>
                  <a:schemeClr val="accent2"/>
                </a:solidFill>
                <a:sym typeface="Symbol" pitchFamily="18" charset="2"/>
              </a:rPr>
              <a:t> List </a:t>
            </a:r>
            <a:r>
              <a:rPr lang="en-CA" i="1" dirty="0" err="1">
                <a:solidFill>
                  <a:schemeClr val="accent2"/>
                </a:solidFill>
                <a:sym typeface="Symbol" pitchFamily="18" charset="2"/>
              </a:rPr>
              <a:t>xϵS</a:t>
            </a:r>
            <a:r>
              <a:rPr lang="en-CA" i="1" dirty="0">
                <a:solidFill>
                  <a:schemeClr val="accent2"/>
                </a:solidFill>
                <a:sym typeface="Symbol" pitchFamily="18" charset="2"/>
              </a:rPr>
              <a:t>  </a:t>
            </a:r>
            <a:r>
              <a:rPr lang="en-CA" i="1" dirty="0" err="1">
                <a:solidFill>
                  <a:schemeClr val="accent2"/>
                </a:solidFill>
                <a:sym typeface="Symbol" pitchFamily="18" charset="2"/>
              </a:rPr>
              <a:t>i</a:t>
            </a:r>
            <a:r>
              <a:rPr lang="el-GR" i="1" dirty="0">
                <a:solidFill>
                  <a:schemeClr val="accent2"/>
                </a:solidFill>
                <a:sym typeface="Symbol" pitchFamily="18" charset="2"/>
              </a:rPr>
              <a:t>ϵ</a:t>
            </a:r>
            <a:r>
              <a:rPr lang="en-CA" i="1" dirty="0">
                <a:solidFill>
                  <a:schemeClr val="accent2"/>
                </a:solidFill>
                <a:sym typeface="Symbol" pitchFamily="18" charset="2"/>
              </a:rPr>
              <a:t>N  x </a:t>
            </a:r>
            <a:r>
              <a:rPr lang="en-CA" dirty="0">
                <a:solidFill>
                  <a:schemeClr val="accent2"/>
                </a:solidFill>
                <a:sym typeface="Symbol" pitchFamily="18" charset="2"/>
              </a:rPr>
              <a:t>is at location </a:t>
            </a:r>
            <a:r>
              <a:rPr lang="en-CA" i="1" dirty="0">
                <a:solidFill>
                  <a:schemeClr val="accent2"/>
                </a:solidFill>
                <a:sym typeface="Symbol" pitchFamily="18" charset="2"/>
              </a:rPr>
              <a:t>i </a:t>
            </a:r>
            <a:r>
              <a:rPr lang="en-CA" dirty="0">
                <a:solidFill>
                  <a:schemeClr val="accent2"/>
                </a:solidFill>
                <a:effectLst/>
                <a:sym typeface="Symbol" pitchFamily="18" charset="2"/>
              </a:rPr>
              <a:t>in the list</a:t>
            </a:r>
            <a:r>
              <a:rPr lang="en-CA" i="1" dirty="0">
                <a:solidFill>
                  <a:schemeClr val="accent2"/>
                </a:solidFill>
                <a:sym typeface="Symbol" pitchFamily="18" charset="2"/>
              </a:rPr>
              <a:t>.</a:t>
            </a:r>
          </a:p>
          <a:p>
            <a:pPr algn="l">
              <a:defRPr/>
            </a:pPr>
            <a:r>
              <a:rPr lang="en-CA" i="1" dirty="0">
                <a:solidFill>
                  <a:schemeClr val="accent2"/>
                </a:solidFill>
                <a:sym typeface="Symbol" pitchFamily="18" charset="2"/>
              </a:rPr>
              <a:t> List </a:t>
            </a:r>
            <a:r>
              <a:rPr lang="en-CA" i="1" dirty="0" err="1">
                <a:solidFill>
                  <a:schemeClr val="accent2"/>
                </a:solidFill>
                <a:sym typeface="Symbol" pitchFamily="18" charset="2"/>
              </a:rPr>
              <a:t>xϵS</a:t>
            </a:r>
            <a:r>
              <a:rPr lang="en-CA" i="1" dirty="0">
                <a:solidFill>
                  <a:schemeClr val="accent2"/>
                </a:solidFill>
                <a:sym typeface="Symbol" pitchFamily="18" charset="2"/>
              </a:rPr>
              <a:t>  </a:t>
            </a:r>
            <a:r>
              <a:rPr lang="en-CA" i="1" dirty="0" err="1">
                <a:solidFill>
                  <a:schemeClr val="accent2"/>
                </a:solidFill>
                <a:sym typeface="Symbol" pitchFamily="18" charset="2"/>
              </a:rPr>
              <a:t>i</a:t>
            </a:r>
            <a:r>
              <a:rPr lang="el-GR" i="1" dirty="0">
                <a:solidFill>
                  <a:schemeClr val="accent2"/>
                </a:solidFill>
                <a:sym typeface="Symbol" pitchFamily="18" charset="2"/>
              </a:rPr>
              <a:t>ϵ</a:t>
            </a:r>
            <a:r>
              <a:rPr lang="en-CA" i="1" dirty="0">
                <a:solidFill>
                  <a:schemeClr val="accent2"/>
                </a:solidFill>
                <a:sym typeface="Symbol" pitchFamily="18" charset="2"/>
              </a:rPr>
              <a:t>N  List(</a:t>
            </a:r>
            <a:r>
              <a:rPr lang="en-CA" i="1" dirty="0" err="1">
                <a:solidFill>
                  <a:schemeClr val="accent2"/>
                </a:solidFill>
                <a:sym typeface="Symbol" pitchFamily="18" charset="2"/>
              </a:rPr>
              <a:t>i</a:t>
            </a:r>
            <a:r>
              <a:rPr lang="en-CA" i="1" dirty="0">
                <a:solidFill>
                  <a:schemeClr val="accent2"/>
                </a:solidFill>
                <a:sym typeface="Symbol" pitchFamily="18" charset="2"/>
              </a:rPr>
              <a:t>)=x</a:t>
            </a:r>
          </a:p>
        </p:txBody>
      </p:sp>
      <p:sp>
        <p:nvSpPr>
          <p:cNvPr id="3" name="Rectangle 2"/>
          <p:cNvSpPr/>
          <p:nvPr/>
        </p:nvSpPr>
        <p:spPr>
          <a:xfrm>
            <a:off x="1600200" y="3541713"/>
            <a:ext cx="7391400" cy="954087"/>
          </a:xfrm>
          <a:prstGeom prst="rect">
            <a:avLst/>
          </a:prstGeom>
        </p:spPr>
        <p:txBody>
          <a:bodyPr>
            <a:spAutoFit/>
          </a:bodyPr>
          <a:lstStyle/>
          <a:p>
            <a:pPr lvl="1" algn="l">
              <a:defRPr/>
            </a:pPr>
            <a:r>
              <a:rPr lang="en-US" dirty="0">
                <a:effectLst>
                  <a:outerShdw blurRad="38100" dist="38100" dir="2700000" algn="tl">
                    <a:srgbClr val="000000"/>
                  </a:outerShdw>
                </a:effectLst>
                <a:sym typeface="Symbol" pitchFamily="18" charset="2"/>
              </a:rPr>
              <a:t>There is a mapping from each object in </a:t>
            </a:r>
            <a:r>
              <a:rPr lang="en-US" i="1" dirty="0">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to an integer unique for that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 calcmode="lin" valueType="num">
                                      <p:cBhvr additive="base">
                                        <p:cTn id="22"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 calcmode="lin" valueType="num">
                                      <p:cBhvr additive="base">
                                        <p:cTn id="2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 calcmode="lin" valueType="num">
                                      <p:cBhvr additive="base">
                                        <p:cTn id="32"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anim calcmode="lin" valueType="num">
                                      <p:cBhvr additive="base">
                                        <p:cTn id="3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17">
                                            <p:txEl>
                                              <p:pRg st="6" end="6"/>
                                            </p:txEl>
                                          </p:spTgt>
                                        </p:tgtEl>
                                        <p:attrNameLst>
                                          <p:attrName>style.visibility</p:attrName>
                                        </p:attrNameLst>
                                      </p:cBhvr>
                                      <p:to>
                                        <p:strVal val="visible"/>
                                      </p:to>
                                    </p:set>
                                    <p:anim calcmode="lin" valueType="num">
                                      <p:cBhvr additive="base">
                                        <p:cTn id="4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 calcmode="lin" valueType="num">
                                      <p:cBhvr additive="base">
                                        <p:cTn id="4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 calcmode="lin" valueType="num">
                                      <p:cBhvr additive="base">
                                        <p:cTn id="54"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par>
                                <p:cTn id="72" presetID="42" presetClass="path" presetSubtype="0" accel="50000" decel="50000" fill="hold" nodeType="withEffect">
                                  <p:stCondLst>
                                    <p:cond delay="0"/>
                                  </p:stCondLst>
                                  <p:childTnLst>
                                    <p:animMotion origin="layout" path="M 4.16667E-6 4.07407E-6 L -0.2974 0.08032 " pathEditMode="relative" rAng="0" ptsTypes="AA">
                                      <p:cBhvr>
                                        <p:cTn id="73" dur="1000" fill="hold"/>
                                        <p:tgtEl>
                                          <p:spTgt spid="20"/>
                                        </p:tgtEl>
                                        <p:attrNameLst>
                                          <p:attrName>ppt_x</p:attrName>
                                          <p:attrName>ppt_y</p:attrName>
                                        </p:attrNameLst>
                                      </p:cBhvr>
                                      <p:rCtr x="-14878" y="4005"/>
                                    </p:animMotion>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1" nodeType="click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par>
                                <p:cTn id="78" presetID="42" presetClass="path" presetSubtype="0" accel="50000" decel="50000" fill="hold" grpId="0" nodeType="withEffect">
                                  <p:stCondLst>
                                    <p:cond delay="0"/>
                                  </p:stCondLst>
                                  <p:childTnLst>
                                    <p:animMotion origin="layout" path="M 3.33333E-6 -1.85185E-6 L -0.36042 0.14398 " pathEditMode="relative" rAng="0" ptsTypes="AA">
                                      <p:cBhvr>
                                        <p:cTn id="79" dur="1000" fill="hold"/>
                                        <p:tgtEl>
                                          <p:spTgt spid="22"/>
                                        </p:tgtEl>
                                        <p:attrNameLst>
                                          <p:attrName>ppt_x</p:attrName>
                                          <p:attrName>ppt_y</p:attrName>
                                        </p:attrNameLst>
                                      </p:cBhvr>
                                      <p:rCtr x="-18021" y="7199"/>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42" presetClass="path" presetSubtype="0" accel="50000" decel="50000" fill="hold" nodeType="withEffect">
                                  <p:stCondLst>
                                    <p:cond delay="0"/>
                                  </p:stCondLst>
                                  <p:childTnLst>
                                    <p:animMotion origin="layout" path="M 1.11111E-6 -2.59259E-6 L -0.41389 0.21991 " pathEditMode="relative" rAng="0" ptsTypes="AA">
                                      <p:cBhvr>
                                        <p:cTn id="85" dur="1000" fill="hold"/>
                                        <p:tgtEl>
                                          <p:spTgt spid="23"/>
                                        </p:tgtEl>
                                        <p:attrNameLst>
                                          <p:attrName>ppt_x</p:attrName>
                                          <p:attrName>ppt_y</p:attrName>
                                        </p:attrNameLst>
                                      </p:cBhvr>
                                      <p:rCtr x="-20694" y="10995"/>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500" fill="hold"/>
                                        <p:tgtEl>
                                          <p:spTgt spid="3"/>
                                        </p:tgtEl>
                                        <p:attrNameLst>
                                          <p:attrName>ppt_x</p:attrName>
                                        </p:attrNameLst>
                                      </p:cBhvr>
                                      <p:tavLst>
                                        <p:tav tm="0">
                                          <p:val>
                                            <p:strVal val="1+#ppt_w/2"/>
                                          </p:val>
                                        </p:tav>
                                        <p:tav tm="100000">
                                          <p:val>
                                            <p:strVal val="#ppt_x"/>
                                          </p:val>
                                        </p:tav>
                                      </p:tavLst>
                                    </p:anim>
                                    <p:anim calcmode="lin" valueType="num">
                                      <p:cBhvr additive="base">
                                        <p:cTn id="9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2" fill="hold" nodeType="clickEffect">
                                  <p:stCondLst>
                                    <p:cond delay="0"/>
                                  </p:stCondLst>
                                  <p:childTnLst>
                                    <p:set>
                                      <p:cBhvr>
                                        <p:cTn id="95" dur="1" fill="hold">
                                          <p:stCondLst>
                                            <p:cond delay="0"/>
                                          </p:stCondLst>
                                        </p:cTn>
                                        <p:tgtEl>
                                          <p:spTgt spid="25">
                                            <p:txEl>
                                              <p:pRg st="0" end="0"/>
                                            </p:txEl>
                                          </p:spTgt>
                                        </p:tgtEl>
                                        <p:attrNameLst>
                                          <p:attrName>style.visibility</p:attrName>
                                        </p:attrNameLst>
                                      </p:cBhvr>
                                      <p:to>
                                        <p:strVal val="visible"/>
                                      </p:to>
                                    </p:set>
                                    <p:anim calcmode="lin" valueType="num">
                                      <p:cBhvr additive="base">
                                        <p:cTn id="96"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nodeType="clickEffect">
                                  <p:stCondLst>
                                    <p:cond delay="0"/>
                                  </p:stCondLst>
                                  <p:childTnLst>
                                    <p:set>
                                      <p:cBhvr>
                                        <p:cTn id="101" dur="1" fill="hold">
                                          <p:stCondLst>
                                            <p:cond delay="0"/>
                                          </p:stCondLst>
                                        </p:cTn>
                                        <p:tgtEl>
                                          <p:spTgt spid="25">
                                            <p:txEl>
                                              <p:pRg st="1" end="1"/>
                                            </p:txEl>
                                          </p:spTgt>
                                        </p:tgtEl>
                                        <p:attrNameLst>
                                          <p:attrName>style.visibility</p:attrName>
                                        </p:attrNameLst>
                                      </p:cBhvr>
                                      <p:to>
                                        <p:strVal val="visible"/>
                                      </p:to>
                                    </p:set>
                                    <p:anim calcmode="lin" valueType="num">
                                      <p:cBhvr additive="base">
                                        <p:cTn id="102"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2" fill="hold" nodeType="clickEffect">
                                  <p:stCondLst>
                                    <p:cond delay="0"/>
                                  </p:stCondLst>
                                  <p:childTnLst>
                                    <p:set>
                                      <p:cBhvr>
                                        <p:cTn id="107" dur="1" fill="hold">
                                          <p:stCondLst>
                                            <p:cond delay="0"/>
                                          </p:stCondLst>
                                        </p:cTn>
                                        <p:tgtEl>
                                          <p:spTgt spid="25">
                                            <p:txEl>
                                              <p:pRg st="2" end="2"/>
                                            </p:txEl>
                                          </p:spTgt>
                                        </p:tgtEl>
                                        <p:attrNameLst>
                                          <p:attrName>style.visibility</p:attrName>
                                        </p:attrNameLst>
                                      </p:cBhvr>
                                      <p:to>
                                        <p:strVal val="visible"/>
                                      </p:to>
                                    </p:set>
                                    <p:anim calcmode="lin" valueType="num">
                                      <p:cBhvr additive="base">
                                        <p:cTn id="108" dur="500" fill="hold"/>
                                        <p:tgtEl>
                                          <p:spTgt spid="25">
                                            <p:txEl>
                                              <p:pRg st="2" end="2"/>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nodeType="clickEffect">
                                  <p:stCondLst>
                                    <p:cond delay="0"/>
                                  </p:stCondLst>
                                  <p:childTnLst>
                                    <p:set>
                                      <p:cBhvr>
                                        <p:cTn id="113" dur="1" fill="hold">
                                          <p:stCondLst>
                                            <p:cond delay="0"/>
                                          </p:stCondLst>
                                        </p:cTn>
                                        <p:tgtEl>
                                          <p:spTgt spid="25">
                                            <p:txEl>
                                              <p:pRg st="3" end="3"/>
                                            </p:txEl>
                                          </p:spTgt>
                                        </p:tgtEl>
                                        <p:attrNameLst>
                                          <p:attrName>style.visibility</p:attrName>
                                        </p:attrNameLst>
                                      </p:cBhvr>
                                      <p:to>
                                        <p:strVal val="visible"/>
                                      </p:to>
                                    </p:set>
                                    <p:anim calcmode="lin" valueType="num">
                                      <p:cBhvr additive="base">
                                        <p:cTn id="114" dur="5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additive="base">
                                        <p:cTn id="120" dur="500" fill="hold"/>
                                        <p:tgtEl>
                                          <p:spTgt spid="24"/>
                                        </p:tgtEl>
                                        <p:attrNameLst>
                                          <p:attrName>ppt_x</p:attrName>
                                        </p:attrNameLst>
                                      </p:cBhvr>
                                      <p:tavLst>
                                        <p:tav tm="0">
                                          <p:val>
                                            <p:strVal val="1+#ppt_w/2"/>
                                          </p:val>
                                        </p:tav>
                                        <p:tav tm="100000">
                                          <p:val>
                                            <p:strVal val="#ppt_x"/>
                                          </p:val>
                                        </p:tav>
                                      </p:tavLst>
                                    </p:anim>
                                    <p:anim calcmode="lin" valueType="num">
                                      <p:cBhvr additive="base">
                                        <p:cTn id="12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3" grpId="0"/>
      <p:bldP spid="22" grpId="0"/>
      <p:bldP spid="22" grpId="1"/>
      <p:bldP spid="24"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57525"/>
            <a:ext cx="7269163" cy="523875"/>
          </a:xfrm>
          <a:prstGeom prst="rect">
            <a:avLst/>
          </a:prstGeom>
          <a:noFill/>
        </p:spPr>
        <p:txBody>
          <a:bodyPr wrap="none">
            <a:spAutoFit/>
          </a:bodyPr>
          <a:lstStyle/>
          <a:p>
            <a:pPr algn="l">
              <a:defRPr/>
            </a:pPr>
            <a:r>
              <a:rPr lang="en-CA" dirty="0">
                <a:sym typeface="Symbol"/>
              </a:rPr>
              <a:t>Prove this with </a:t>
            </a:r>
            <a:r>
              <a:rPr lang="en-CA" dirty="0">
                <a:effectLst>
                  <a:outerShdw blurRad="38100" dist="38100" dir="2700000" algn="tl">
                    <a:srgbClr val="000000"/>
                  </a:outerShdw>
                </a:effectLst>
              </a:rPr>
              <a:t>a function </a:t>
            </a:r>
            <a:r>
              <a:rPr lang="en-CA" i="1" dirty="0">
                <a:solidFill>
                  <a:schemeClr val="accent2"/>
                </a:solidFill>
                <a:effectLst>
                  <a:outerShdw blurRad="38100" dist="38100" dir="2700000" algn="tl">
                    <a:srgbClr val="000000"/>
                  </a:outerShdw>
                </a:effectLst>
              </a:rPr>
              <a:t>F</a:t>
            </a:r>
            <a:r>
              <a:rPr lang="en-CA" dirty="0">
                <a:effectLst>
                  <a:outerShdw blurRad="38100" dist="38100" dir="2700000" algn="tl">
                    <a:srgbClr val="000000"/>
                  </a:outerShdw>
                </a:effectLst>
              </a:rPr>
              <a:t> from </a:t>
            </a:r>
            <a:r>
              <a:rPr lang="en-CA" i="1" dirty="0">
                <a:solidFill>
                  <a:schemeClr val="accent2"/>
                </a:solidFill>
                <a:effectLst>
                  <a:outerShdw blurRad="38100" dist="38100" dir="2700000" algn="tl">
                    <a:srgbClr val="000000"/>
                  </a:outerShdw>
                </a:effectLst>
                <a:sym typeface="Symbol" pitchFamily="18" charset="2"/>
              </a:rPr>
              <a:t>x</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S</a:t>
            </a:r>
            <a:r>
              <a:rPr lang="en-CA" i="1" dirty="0">
                <a:effectLst>
                  <a:outerShdw blurRad="38100" dist="38100" dir="2700000" algn="tl">
                    <a:srgbClr val="000000"/>
                  </a:outerShdw>
                </a:effectLst>
                <a:sym typeface="Symbol" pitchFamily="18" charset="2"/>
              </a:rPr>
              <a:t> </a:t>
            </a:r>
            <a:r>
              <a:rPr lang="en-CA" dirty="0">
                <a:effectLst>
                  <a:outerShdw blurRad="38100" dist="38100" dir="2700000" algn="tl">
                    <a:srgbClr val="000000"/>
                  </a:outerShdw>
                </a:effectLst>
              </a:rPr>
              <a:t>to the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a:t>
            </a:r>
            <a:r>
              <a:rPr lang="en-CA" dirty="0">
                <a:effectLst>
                  <a:outerShdw blurRad="38100" dist="38100" dir="2700000" algn="tl">
                    <a:srgbClr val="000000"/>
                  </a:outerShdw>
                </a:effectLst>
              </a:rPr>
              <a:t>.</a:t>
            </a:r>
            <a:endParaRPr lang="en-CA" dirty="0">
              <a:sym typeface="Symbol"/>
            </a:endParaRPr>
          </a:p>
        </p:txBody>
      </p:sp>
      <p:sp>
        <p:nvSpPr>
          <p:cNvPr id="11" name="Text Box 73"/>
          <p:cNvSpPr txBox="1">
            <a:spLocks noChangeArrowheads="1"/>
          </p:cNvSpPr>
          <p:nvPr/>
        </p:nvSpPr>
        <p:spPr bwMode="auto">
          <a:xfrm>
            <a:off x="1408113" y="3581400"/>
            <a:ext cx="58229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Is it ok that some </a:t>
            </a:r>
            <a:r>
              <a:rPr lang="en-CA" i="1">
                <a:solidFill>
                  <a:schemeClr val="accent2"/>
                </a:solidFill>
                <a:effectLst>
                  <a:outerShdw blurRad="38100" dist="38100" dir="2700000" algn="tl">
                    <a:srgbClr val="000000"/>
                  </a:outerShdw>
                </a:effectLst>
                <a:sym typeface="Symbol" pitchFamily="18" charset="2"/>
              </a:rPr>
              <a:t>x</a:t>
            </a:r>
            <a:r>
              <a:rPr lang="el-GR" i="1">
                <a:solidFill>
                  <a:schemeClr val="accent2"/>
                </a:solidFill>
                <a:effectLst>
                  <a:outerShdw blurRad="38100" dist="38100" dir="2700000" algn="tl">
                    <a:srgbClr val="000000"/>
                  </a:outerShdw>
                </a:effectLst>
                <a:sym typeface="Symbol" pitchFamily="18" charset="2"/>
              </a:rPr>
              <a:t>ϵ</a:t>
            </a:r>
            <a:r>
              <a:rPr lang="en-CA" i="1">
                <a:solidFill>
                  <a:schemeClr val="accent2"/>
                </a:solidFill>
                <a:effectLst>
                  <a:outerShdw blurRad="38100" dist="38100" dir="2700000" algn="tl">
                    <a:srgbClr val="000000"/>
                  </a:outerShdw>
                </a:effectLst>
                <a:sym typeface="Symbol" pitchFamily="18" charset="2"/>
              </a:rPr>
              <a:t>S</a:t>
            </a:r>
            <a:r>
              <a:rPr lang="en-CA" i="1">
                <a:effectLst>
                  <a:outerShdw blurRad="38100" dist="38100" dir="2700000" algn="tl">
                    <a:srgbClr val="000000"/>
                  </a:outerShdw>
                </a:effectLst>
                <a:sym typeface="Symbol" pitchFamily="18" charset="2"/>
              </a:rPr>
              <a:t> </a:t>
            </a:r>
            <a:r>
              <a:rPr lang="en-CA">
                <a:effectLst>
                  <a:outerShdw blurRad="38100" dist="38100" dir="2700000" algn="tl">
                    <a:srgbClr val="000000"/>
                  </a:outerShdw>
                </a:effectLst>
              </a:rPr>
              <a:t>is not mapped?</a:t>
            </a:r>
          </a:p>
          <a:p>
            <a:pPr>
              <a:defRPr/>
            </a:pPr>
            <a:r>
              <a:rPr lang="en-CA">
                <a:effectLst>
                  <a:outerShdw blurRad="38100" dist="38100" dir="2700000" algn="tl">
                    <a:srgbClr val="000000"/>
                  </a:outerShdw>
                </a:effectLst>
              </a:rPr>
              <a:t>No</a:t>
            </a:r>
            <a:r>
              <a:rPr lang="en-US">
                <a:effectLst>
                  <a:outerShdw blurRad="38100" dist="38100" dir="2700000" algn="tl">
                    <a:srgbClr val="000000"/>
                  </a:outerShdw>
                </a:effectLst>
              </a:rPr>
              <a:t>, or else </a:t>
            </a:r>
            <a:r>
              <a:rPr lang="en-US" i="1">
                <a:solidFill>
                  <a:schemeClr val="accent2"/>
                </a:solidFill>
                <a:effectLst>
                  <a:outerShdw blurRad="38100" dist="38100" dir="2700000" algn="tl">
                    <a:srgbClr val="000000"/>
                  </a:outerShdw>
                </a:effectLst>
              </a:rPr>
              <a:t>|S</a:t>
            </a:r>
            <a:r>
              <a:rPr lang="en-US">
                <a:solidFill>
                  <a:schemeClr val="accent2"/>
                </a:solidFill>
                <a:effectLst>
                  <a:outerShdw blurRad="38100" dist="38100" dir="2700000" algn="tl">
                    <a:srgbClr val="000000"/>
                  </a:outerShdw>
                </a:effectLst>
              </a:rPr>
              <a:t>|</a:t>
            </a:r>
            <a:r>
              <a:rPr lang="en-US">
                <a:effectLst>
                  <a:outerShdw blurRad="38100" dist="38100" dir="2700000" algn="tl">
                    <a:srgbClr val="000000"/>
                  </a:outerShdw>
                </a:effectLst>
              </a:rPr>
              <a:t> might be bigger.</a:t>
            </a:r>
          </a:p>
        </p:txBody>
      </p:sp>
      <p:grpSp>
        <p:nvGrpSpPr>
          <p:cNvPr id="2"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23910" name="Group 26"/>
          <p:cNvGrpSpPr>
            <a:grpSpLocks/>
          </p:cNvGrpSpPr>
          <p:nvPr/>
        </p:nvGrpSpPr>
        <p:grpSpPr bwMode="auto">
          <a:xfrm>
            <a:off x="190500" y="762000"/>
            <a:ext cx="7213600" cy="2051050"/>
            <a:chOff x="190500" y="762000"/>
            <a:chExt cx="7213018" cy="2050395"/>
          </a:xfrm>
        </p:grpSpPr>
        <p:sp>
          <p:nvSpPr>
            <p:cNvPr id="3" name="TextBox 27"/>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3963" name="Group 26"/>
            <p:cNvGrpSpPr>
              <a:grpSpLocks/>
            </p:cNvGrpSpPr>
            <p:nvPr/>
          </p:nvGrpSpPr>
          <p:grpSpPr bwMode="auto">
            <a:xfrm>
              <a:off x="1524000" y="1295400"/>
              <a:ext cx="4571722" cy="762329"/>
              <a:chOff x="960" y="2332"/>
              <a:chExt cx="2880" cy="480"/>
            </a:xfrm>
          </p:grpSpPr>
          <p:sp>
            <p:nvSpPr>
              <p:cNvPr id="4"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3966"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7"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8" name="Group 20"/>
          <p:cNvGrpSpPr>
            <a:grpSpLocks/>
          </p:cNvGrpSpPr>
          <p:nvPr/>
        </p:nvGrpSpPr>
        <p:grpSpPr bwMode="auto">
          <a:xfrm>
            <a:off x="4625975" y="1308100"/>
            <a:ext cx="536575" cy="466725"/>
            <a:chOff x="2480" y="3333"/>
            <a:chExt cx="338" cy="294"/>
          </a:xfrm>
        </p:grpSpPr>
        <p:sp>
          <p:nvSpPr>
            <p:cNvPr id="28" name="Freeform 21"/>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a:p>
          </p:txBody>
        </p:sp>
        <p:sp>
          <p:nvSpPr>
            <p:cNvPr id="29" name="Freeform 22"/>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a:p>
          </p:txBody>
        </p:sp>
        <p:sp>
          <p:nvSpPr>
            <p:cNvPr id="30" name="Freeform 23"/>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a:p>
          </p:txBody>
        </p:sp>
        <p:sp>
          <p:nvSpPr>
            <p:cNvPr id="31" name="Freeform 24"/>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a:p>
          </p:txBody>
        </p:sp>
        <p:sp>
          <p:nvSpPr>
            <p:cNvPr id="32" name="Freeform 25"/>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a:p>
          </p:txBody>
        </p:sp>
        <p:sp>
          <p:nvSpPr>
            <p:cNvPr id="33" name="Freeform 26"/>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a:p>
          </p:txBody>
        </p:sp>
        <p:sp>
          <p:nvSpPr>
            <p:cNvPr id="34" name="Freeform 27"/>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a:p>
          </p:txBody>
        </p:sp>
        <p:sp>
          <p:nvSpPr>
            <p:cNvPr id="35" name="Freeform 28"/>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a:p>
          </p:txBody>
        </p:sp>
        <p:sp>
          <p:nvSpPr>
            <p:cNvPr id="36" name="Freeform 29"/>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a:p>
          </p:txBody>
        </p:sp>
        <p:sp>
          <p:nvSpPr>
            <p:cNvPr id="37" name="Freeform 30"/>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a:p>
          </p:txBody>
        </p:sp>
        <p:sp>
          <p:nvSpPr>
            <p:cNvPr id="38" name="Freeform 31"/>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a:p>
          </p:txBody>
        </p:sp>
        <p:sp>
          <p:nvSpPr>
            <p:cNvPr id="39" name="Freeform 32"/>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a:p>
          </p:txBody>
        </p:sp>
        <p:sp>
          <p:nvSpPr>
            <p:cNvPr id="40" name="Freeform 33"/>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a:p>
          </p:txBody>
        </p:sp>
        <p:sp>
          <p:nvSpPr>
            <p:cNvPr id="41" name="Freeform 34"/>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a:p>
          </p:txBody>
        </p:sp>
        <p:sp>
          <p:nvSpPr>
            <p:cNvPr id="42" name="Freeform 35"/>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a:p>
          </p:txBody>
        </p:sp>
        <p:sp>
          <p:nvSpPr>
            <p:cNvPr id="43" name="Freeform 36"/>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a:p>
          </p:txBody>
        </p:sp>
        <p:sp>
          <p:nvSpPr>
            <p:cNvPr id="44" name="Freeform 37"/>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a:p>
          </p:txBody>
        </p:sp>
        <p:sp>
          <p:nvSpPr>
            <p:cNvPr id="45" name="Freeform 38"/>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a:p>
          </p:txBody>
        </p:sp>
        <p:sp>
          <p:nvSpPr>
            <p:cNvPr id="46" name="Freeform 39"/>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a:p>
          </p:txBody>
        </p:sp>
        <p:sp>
          <p:nvSpPr>
            <p:cNvPr id="47" name="Freeform 40"/>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a:p>
          </p:txBody>
        </p:sp>
        <p:sp>
          <p:nvSpPr>
            <p:cNvPr id="48" name="Freeform 41"/>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a:p>
          </p:txBody>
        </p:sp>
        <p:sp>
          <p:nvSpPr>
            <p:cNvPr id="49" name="Freeform 42"/>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a:p>
          </p:txBody>
        </p:sp>
        <p:sp>
          <p:nvSpPr>
            <p:cNvPr id="50" name="Freeform 43"/>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a:p>
          </p:txBody>
        </p:sp>
        <p:sp>
          <p:nvSpPr>
            <p:cNvPr id="51" name="Freeform 44"/>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a:p>
          </p:txBody>
        </p:sp>
        <p:sp>
          <p:nvSpPr>
            <p:cNvPr id="52" name="Freeform 45"/>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a:p>
          </p:txBody>
        </p:sp>
        <p:sp>
          <p:nvSpPr>
            <p:cNvPr id="53" name="Freeform 46"/>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a:p>
          </p:txBody>
        </p:sp>
        <p:sp>
          <p:nvSpPr>
            <p:cNvPr id="54" name="Freeform 47"/>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a:p>
          </p:txBody>
        </p:sp>
        <p:sp>
          <p:nvSpPr>
            <p:cNvPr id="55" name="Freeform 48"/>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a:p>
          </p:txBody>
        </p:sp>
        <p:sp>
          <p:nvSpPr>
            <p:cNvPr id="56" name="Freeform 49"/>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a:p>
          </p:txBody>
        </p:sp>
        <p:sp>
          <p:nvSpPr>
            <p:cNvPr id="57" name="Freeform 50"/>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a:p>
          </p:txBody>
        </p:sp>
        <p:sp>
          <p:nvSpPr>
            <p:cNvPr id="58" name="Freeform 51"/>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a:p>
          </p:txBody>
        </p:sp>
        <p:sp>
          <p:nvSpPr>
            <p:cNvPr id="59" name="Freeform 52"/>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a:p>
          </p:txBody>
        </p:sp>
        <p:sp>
          <p:nvSpPr>
            <p:cNvPr id="60" name="Freeform 53"/>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a:p>
          </p:txBody>
        </p:sp>
        <p:sp>
          <p:nvSpPr>
            <p:cNvPr id="61" name="Freeform 54"/>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a:p>
          </p:txBody>
        </p:sp>
        <p:sp>
          <p:nvSpPr>
            <p:cNvPr id="62" name="Freeform 55"/>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a:p>
          </p:txBody>
        </p:sp>
        <p:sp>
          <p:nvSpPr>
            <p:cNvPr id="63" name="Freeform 56"/>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a:p>
          </p:txBody>
        </p:sp>
        <p:sp>
          <p:nvSpPr>
            <p:cNvPr id="64" name="Freeform 57"/>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a:p>
          </p:txBody>
        </p:sp>
        <p:sp>
          <p:nvSpPr>
            <p:cNvPr id="65" name="Freeform 58"/>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a:p>
          </p:txBody>
        </p:sp>
        <p:sp>
          <p:nvSpPr>
            <p:cNvPr id="66" name="Freeform 59"/>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a:p>
          </p:txBody>
        </p:sp>
        <p:sp>
          <p:nvSpPr>
            <p:cNvPr id="67" name="Freeform 60"/>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a:p>
          </p:txBody>
        </p:sp>
        <p:sp>
          <p:nvSpPr>
            <p:cNvPr id="68" name="Freeform 61"/>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a:p>
          </p:txBody>
        </p:sp>
        <p:sp>
          <p:nvSpPr>
            <p:cNvPr id="69" name="Freeform 62"/>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a:p>
          </p:txBody>
        </p:sp>
        <p:sp>
          <p:nvSpPr>
            <p:cNvPr id="70" name="Freeform 63"/>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a:p>
          </p:txBody>
        </p:sp>
        <p:sp>
          <p:nvSpPr>
            <p:cNvPr id="72" name="Freeform 64"/>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a:p>
          </p:txBody>
        </p:sp>
        <p:sp>
          <p:nvSpPr>
            <p:cNvPr id="73" name="Freeform 65"/>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a:p>
          </p:txBody>
        </p:sp>
        <p:sp>
          <p:nvSpPr>
            <p:cNvPr id="74" name="Freeform 66"/>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a:p>
          </p:txBody>
        </p:sp>
        <p:sp>
          <p:nvSpPr>
            <p:cNvPr id="75" name="Freeform 67"/>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a:p>
          </p:txBody>
        </p:sp>
        <p:sp>
          <p:nvSpPr>
            <p:cNvPr id="76" name="Freeform 68"/>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a:p>
          </p:txBody>
        </p:sp>
        <p:sp>
          <p:nvSpPr>
            <p:cNvPr id="77" name="Freeform 69"/>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a:p>
          </p:txBody>
        </p:sp>
        <p:sp>
          <p:nvSpPr>
            <p:cNvPr id="78" name="Freeform 70"/>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57525"/>
            <a:ext cx="7269163" cy="523875"/>
          </a:xfrm>
          <a:prstGeom prst="rect">
            <a:avLst/>
          </a:prstGeom>
          <a:noFill/>
        </p:spPr>
        <p:txBody>
          <a:bodyPr wrap="none">
            <a:spAutoFit/>
          </a:bodyPr>
          <a:lstStyle/>
          <a:p>
            <a:pPr algn="l">
              <a:defRPr/>
            </a:pPr>
            <a:r>
              <a:rPr lang="en-CA" dirty="0">
                <a:sym typeface="Symbol"/>
              </a:rPr>
              <a:t>Prove this with </a:t>
            </a:r>
            <a:r>
              <a:rPr lang="en-CA" dirty="0">
                <a:effectLst>
                  <a:outerShdw blurRad="38100" dist="38100" dir="2700000" algn="tl">
                    <a:srgbClr val="000000"/>
                  </a:outerShdw>
                </a:effectLst>
              </a:rPr>
              <a:t>a function </a:t>
            </a:r>
            <a:r>
              <a:rPr lang="en-CA" i="1" dirty="0">
                <a:solidFill>
                  <a:schemeClr val="accent2"/>
                </a:solidFill>
                <a:effectLst>
                  <a:outerShdw blurRad="38100" dist="38100" dir="2700000" algn="tl">
                    <a:srgbClr val="000000"/>
                  </a:outerShdw>
                </a:effectLst>
              </a:rPr>
              <a:t>F</a:t>
            </a:r>
            <a:r>
              <a:rPr lang="en-CA" dirty="0">
                <a:effectLst>
                  <a:outerShdw blurRad="38100" dist="38100" dir="2700000" algn="tl">
                    <a:srgbClr val="000000"/>
                  </a:outerShdw>
                </a:effectLst>
              </a:rPr>
              <a:t> from </a:t>
            </a:r>
            <a:r>
              <a:rPr lang="en-CA" i="1" dirty="0">
                <a:solidFill>
                  <a:schemeClr val="accent2"/>
                </a:solidFill>
                <a:effectLst>
                  <a:outerShdw blurRad="38100" dist="38100" dir="2700000" algn="tl">
                    <a:srgbClr val="000000"/>
                  </a:outerShdw>
                </a:effectLst>
                <a:sym typeface="Symbol" pitchFamily="18" charset="2"/>
              </a:rPr>
              <a:t>x</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S</a:t>
            </a:r>
            <a:r>
              <a:rPr lang="en-CA" i="1" dirty="0">
                <a:effectLst>
                  <a:outerShdw blurRad="38100" dist="38100" dir="2700000" algn="tl">
                    <a:srgbClr val="000000"/>
                  </a:outerShdw>
                </a:effectLst>
                <a:sym typeface="Symbol" pitchFamily="18" charset="2"/>
              </a:rPr>
              <a:t> </a:t>
            </a:r>
            <a:r>
              <a:rPr lang="en-CA" dirty="0">
                <a:effectLst>
                  <a:outerShdw blurRad="38100" dist="38100" dir="2700000" algn="tl">
                    <a:srgbClr val="000000"/>
                  </a:outerShdw>
                </a:effectLst>
              </a:rPr>
              <a:t>to the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a:t>
            </a:r>
            <a:r>
              <a:rPr lang="en-CA" dirty="0">
                <a:effectLst>
                  <a:outerShdw blurRad="38100" dist="38100" dir="2700000" algn="tl">
                    <a:srgbClr val="000000"/>
                  </a:outerShdw>
                </a:effectLst>
              </a:rPr>
              <a:t>.</a:t>
            </a:r>
            <a:endParaRPr lang="en-CA" dirty="0">
              <a:sym typeface="Symbol"/>
            </a:endParaRPr>
          </a:p>
        </p:txBody>
      </p:sp>
      <p:sp>
        <p:nvSpPr>
          <p:cNvPr id="11" name="Text Box 73"/>
          <p:cNvSpPr txBox="1">
            <a:spLocks noChangeArrowheads="1"/>
          </p:cNvSpPr>
          <p:nvPr/>
        </p:nvSpPr>
        <p:spPr bwMode="auto">
          <a:xfrm>
            <a:off x="1225550" y="3581400"/>
            <a:ext cx="6188075"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Is it ok if some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 </a:t>
            </a:r>
            <a:r>
              <a:rPr lang="en-US" dirty="0">
                <a:effectLst>
                  <a:outerShdw blurRad="38100" dist="38100" dir="2700000" algn="tl">
                    <a:srgbClr val="000000"/>
                  </a:outerShdw>
                </a:effectLst>
              </a:rPr>
              <a:t>is mapped to twice?</a:t>
            </a:r>
          </a:p>
          <a:p>
            <a:pPr>
              <a:defRPr/>
            </a:pPr>
            <a:r>
              <a:rPr lang="en-US" dirty="0">
                <a:effectLst>
                  <a:outerShdw blurRad="38100" dist="38100" dir="2700000" algn="tl">
                    <a:srgbClr val="000000"/>
                  </a:outerShdw>
                </a:effectLst>
              </a:rPr>
              <a:t>No, or else </a:t>
            </a: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might be larger.</a:t>
            </a:r>
          </a:p>
        </p:txBody>
      </p:sp>
      <p:grpSp>
        <p:nvGrpSpPr>
          <p:cNvPr id="124933"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3" name="Group 19"/>
          <p:cNvGrpSpPr>
            <a:grpSpLocks/>
          </p:cNvGrpSpPr>
          <p:nvPr/>
        </p:nvGrpSpPr>
        <p:grpSpPr bwMode="auto">
          <a:xfrm>
            <a:off x="4343400" y="1308100"/>
            <a:ext cx="819150" cy="1033463"/>
            <a:chOff x="2736" y="1413"/>
            <a:chExt cx="516" cy="651"/>
          </a:xfrm>
        </p:grpSpPr>
        <p:grpSp>
          <p:nvGrpSpPr>
            <p:cNvPr id="124942" name="Group 20"/>
            <p:cNvGrpSpPr>
              <a:grpSpLocks/>
            </p:cNvGrpSpPr>
            <p:nvPr/>
          </p:nvGrpSpPr>
          <p:grpSpPr bwMode="auto">
            <a:xfrm>
              <a:off x="2914" y="1413"/>
              <a:ext cx="338" cy="294"/>
              <a:chOff x="2480" y="3333"/>
              <a:chExt cx="338" cy="294"/>
            </a:xfrm>
          </p:grpSpPr>
          <p:sp>
            <p:nvSpPr>
              <p:cNvPr id="28" name="Freeform 21"/>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a:p>
            </p:txBody>
          </p:sp>
          <p:sp>
            <p:nvSpPr>
              <p:cNvPr id="29" name="Freeform 22"/>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a:p>
            </p:txBody>
          </p:sp>
          <p:sp>
            <p:nvSpPr>
              <p:cNvPr id="30" name="Freeform 23"/>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a:p>
            </p:txBody>
          </p:sp>
          <p:sp>
            <p:nvSpPr>
              <p:cNvPr id="31" name="Freeform 24"/>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a:p>
            </p:txBody>
          </p:sp>
          <p:sp>
            <p:nvSpPr>
              <p:cNvPr id="32" name="Freeform 25"/>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a:p>
            </p:txBody>
          </p:sp>
          <p:sp>
            <p:nvSpPr>
              <p:cNvPr id="33" name="Freeform 26"/>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a:p>
            </p:txBody>
          </p:sp>
          <p:sp>
            <p:nvSpPr>
              <p:cNvPr id="34" name="Freeform 27"/>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a:p>
            </p:txBody>
          </p:sp>
          <p:sp>
            <p:nvSpPr>
              <p:cNvPr id="35" name="Freeform 28"/>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a:p>
            </p:txBody>
          </p:sp>
          <p:sp>
            <p:nvSpPr>
              <p:cNvPr id="36" name="Freeform 29"/>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a:p>
            </p:txBody>
          </p:sp>
          <p:sp>
            <p:nvSpPr>
              <p:cNvPr id="37" name="Freeform 30"/>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a:p>
            </p:txBody>
          </p:sp>
          <p:sp>
            <p:nvSpPr>
              <p:cNvPr id="38" name="Freeform 31"/>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a:p>
            </p:txBody>
          </p:sp>
          <p:sp>
            <p:nvSpPr>
              <p:cNvPr id="39" name="Freeform 32"/>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a:p>
            </p:txBody>
          </p:sp>
          <p:sp>
            <p:nvSpPr>
              <p:cNvPr id="40" name="Freeform 33"/>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a:p>
            </p:txBody>
          </p:sp>
          <p:sp>
            <p:nvSpPr>
              <p:cNvPr id="41" name="Freeform 34"/>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a:p>
            </p:txBody>
          </p:sp>
          <p:sp>
            <p:nvSpPr>
              <p:cNvPr id="42" name="Freeform 35"/>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a:p>
            </p:txBody>
          </p:sp>
          <p:sp>
            <p:nvSpPr>
              <p:cNvPr id="43" name="Freeform 36"/>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a:p>
            </p:txBody>
          </p:sp>
          <p:sp>
            <p:nvSpPr>
              <p:cNvPr id="44" name="Freeform 37"/>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a:p>
            </p:txBody>
          </p:sp>
          <p:sp>
            <p:nvSpPr>
              <p:cNvPr id="45" name="Freeform 38"/>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a:p>
            </p:txBody>
          </p:sp>
          <p:sp>
            <p:nvSpPr>
              <p:cNvPr id="46" name="Freeform 39"/>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a:p>
            </p:txBody>
          </p:sp>
          <p:sp>
            <p:nvSpPr>
              <p:cNvPr id="47" name="Freeform 40"/>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a:p>
            </p:txBody>
          </p:sp>
          <p:sp>
            <p:nvSpPr>
              <p:cNvPr id="48" name="Freeform 41"/>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a:p>
            </p:txBody>
          </p:sp>
          <p:sp>
            <p:nvSpPr>
              <p:cNvPr id="49" name="Freeform 42"/>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a:p>
            </p:txBody>
          </p:sp>
          <p:sp>
            <p:nvSpPr>
              <p:cNvPr id="50" name="Freeform 43"/>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a:p>
            </p:txBody>
          </p:sp>
          <p:sp>
            <p:nvSpPr>
              <p:cNvPr id="51" name="Freeform 44"/>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a:p>
            </p:txBody>
          </p:sp>
          <p:sp>
            <p:nvSpPr>
              <p:cNvPr id="52" name="Freeform 45"/>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a:p>
            </p:txBody>
          </p:sp>
          <p:sp>
            <p:nvSpPr>
              <p:cNvPr id="53" name="Freeform 46"/>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a:p>
            </p:txBody>
          </p:sp>
          <p:sp>
            <p:nvSpPr>
              <p:cNvPr id="54" name="Freeform 47"/>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a:p>
            </p:txBody>
          </p:sp>
          <p:sp>
            <p:nvSpPr>
              <p:cNvPr id="55" name="Freeform 48"/>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a:p>
            </p:txBody>
          </p:sp>
          <p:sp>
            <p:nvSpPr>
              <p:cNvPr id="56" name="Freeform 49"/>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a:p>
            </p:txBody>
          </p:sp>
          <p:sp>
            <p:nvSpPr>
              <p:cNvPr id="57" name="Freeform 50"/>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a:p>
            </p:txBody>
          </p:sp>
          <p:sp>
            <p:nvSpPr>
              <p:cNvPr id="58" name="Freeform 51"/>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a:p>
            </p:txBody>
          </p:sp>
          <p:sp>
            <p:nvSpPr>
              <p:cNvPr id="59" name="Freeform 52"/>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a:p>
            </p:txBody>
          </p:sp>
          <p:sp>
            <p:nvSpPr>
              <p:cNvPr id="60" name="Freeform 53"/>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a:p>
            </p:txBody>
          </p:sp>
          <p:sp>
            <p:nvSpPr>
              <p:cNvPr id="61" name="Freeform 54"/>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a:p>
            </p:txBody>
          </p:sp>
          <p:sp>
            <p:nvSpPr>
              <p:cNvPr id="62" name="Freeform 55"/>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a:p>
            </p:txBody>
          </p:sp>
          <p:sp>
            <p:nvSpPr>
              <p:cNvPr id="63" name="Freeform 56"/>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a:p>
            </p:txBody>
          </p:sp>
          <p:sp>
            <p:nvSpPr>
              <p:cNvPr id="64" name="Freeform 57"/>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a:p>
            </p:txBody>
          </p:sp>
          <p:sp>
            <p:nvSpPr>
              <p:cNvPr id="65" name="Freeform 58"/>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a:p>
            </p:txBody>
          </p:sp>
          <p:sp>
            <p:nvSpPr>
              <p:cNvPr id="66" name="Freeform 59"/>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a:p>
            </p:txBody>
          </p:sp>
          <p:sp>
            <p:nvSpPr>
              <p:cNvPr id="67" name="Freeform 60"/>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a:p>
            </p:txBody>
          </p:sp>
          <p:sp>
            <p:nvSpPr>
              <p:cNvPr id="68" name="Freeform 61"/>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a:p>
            </p:txBody>
          </p:sp>
          <p:sp>
            <p:nvSpPr>
              <p:cNvPr id="69" name="Freeform 62"/>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a:p>
            </p:txBody>
          </p:sp>
          <p:sp>
            <p:nvSpPr>
              <p:cNvPr id="70" name="Freeform 63"/>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a:p>
            </p:txBody>
          </p:sp>
          <p:sp>
            <p:nvSpPr>
              <p:cNvPr id="72" name="Freeform 64"/>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a:p>
            </p:txBody>
          </p:sp>
          <p:sp>
            <p:nvSpPr>
              <p:cNvPr id="73" name="Freeform 65"/>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a:p>
            </p:txBody>
          </p:sp>
          <p:sp>
            <p:nvSpPr>
              <p:cNvPr id="74" name="Freeform 66"/>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a:p>
            </p:txBody>
          </p:sp>
          <p:sp>
            <p:nvSpPr>
              <p:cNvPr id="75" name="Freeform 67"/>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a:p>
            </p:txBody>
          </p:sp>
          <p:sp>
            <p:nvSpPr>
              <p:cNvPr id="76" name="Freeform 68"/>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a:p>
            </p:txBody>
          </p:sp>
          <p:sp>
            <p:nvSpPr>
              <p:cNvPr id="77" name="Freeform 69"/>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a:p>
            </p:txBody>
          </p:sp>
          <p:sp>
            <p:nvSpPr>
              <p:cNvPr id="78" name="Freeform 70"/>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a:p>
            </p:txBody>
          </p:sp>
        </p:grpSp>
        <p:sp>
          <p:nvSpPr>
            <p:cNvPr id="26" name="Line 71"/>
            <p:cNvSpPr>
              <a:spLocks noChangeShapeType="1"/>
            </p:cNvSpPr>
            <p:nvPr/>
          </p:nvSpPr>
          <p:spPr bwMode="auto">
            <a:xfrm flipV="1">
              <a:off x="2736" y="1694"/>
              <a:ext cx="320" cy="370"/>
            </a:xfrm>
            <a:prstGeom prst="line">
              <a:avLst/>
            </a:prstGeom>
            <a:noFill/>
            <a:ln w="38100" cap="sq">
              <a:solidFill>
                <a:schemeClr val="hlink"/>
              </a:solidFill>
              <a:round/>
              <a:headEnd type="triangle" w="med" len="med"/>
              <a:tailEnd/>
            </a:ln>
            <a:effectLst/>
          </p:spPr>
          <p:txBody>
            <a:bodyPr lIns="274320" rIns="274320">
              <a:spAutoFit/>
            </a:bodyPr>
            <a:lstStyle/>
            <a:p>
              <a:pPr algn="l">
                <a:defRPr/>
              </a:pPr>
              <a:endParaRPr lang="en-CA"/>
            </a:p>
          </p:txBody>
        </p:sp>
        <p:sp>
          <p:nvSpPr>
            <p:cNvPr id="27" name="Line 72"/>
            <p:cNvSpPr>
              <a:spLocks noChangeShapeType="1"/>
            </p:cNvSpPr>
            <p:nvPr/>
          </p:nvSpPr>
          <p:spPr bwMode="auto">
            <a:xfrm>
              <a:off x="2896" y="1792"/>
              <a:ext cx="38" cy="11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grpSp>
      <p:grpSp>
        <p:nvGrpSpPr>
          <p:cNvPr id="124935" name="Group 78"/>
          <p:cNvGrpSpPr>
            <a:grpSpLocks/>
          </p:cNvGrpSpPr>
          <p:nvPr/>
        </p:nvGrpSpPr>
        <p:grpSpPr bwMode="auto">
          <a:xfrm>
            <a:off x="190500" y="762000"/>
            <a:ext cx="7213600" cy="2051050"/>
            <a:chOff x="190500" y="762000"/>
            <a:chExt cx="7213018" cy="2050395"/>
          </a:xfrm>
        </p:grpSpPr>
        <p:sp>
          <p:nvSpPr>
            <p:cNvPr id="80" name="TextBox 79"/>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4937"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4940"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1"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57525"/>
            <a:ext cx="7269163" cy="523875"/>
          </a:xfrm>
          <a:prstGeom prst="rect">
            <a:avLst/>
          </a:prstGeom>
          <a:noFill/>
        </p:spPr>
        <p:txBody>
          <a:bodyPr wrap="none">
            <a:spAutoFit/>
          </a:bodyPr>
          <a:lstStyle/>
          <a:p>
            <a:pPr algn="l">
              <a:defRPr/>
            </a:pPr>
            <a:r>
              <a:rPr lang="en-CA" dirty="0">
                <a:sym typeface="Symbol"/>
              </a:rPr>
              <a:t>Prove this with </a:t>
            </a:r>
            <a:r>
              <a:rPr lang="en-CA" dirty="0">
                <a:effectLst>
                  <a:outerShdw blurRad="38100" dist="38100" dir="2700000" algn="tl">
                    <a:srgbClr val="000000"/>
                  </a:outerShdw>
                </a:effectLst>
              </a:rPr>
              <a:t>a function </a:t>
            </a:r>
            <a:r>
              <a:rPr lang="en-CA" i="1" dirty="0">
                <a:solidFill>
                  <a:schemeClr val="accent2"/>
                </a:solidFill>
                <a:effectLst>
                  <a:outerShdw blurRad="38100" dist="38100" dir="2700000" algn="tl">
                    <a:srgbClr val="000000"/>
                  </a:outerShdw>
                </a:effectLst>
              </a:rPr>
              <a:t>F</a:t>
            </a:r>
            <a:r>
              <a:rPr lang="en-CA" dirty="0">
                <a:effectLst>
                  <a:outerShdw blurRad="38100" dist="38100" dir="2700000" algn="tl">
                    <a:srgbClr val="000000"/>
                  </a:outerShdw>
                </a:effectLst>
              </a:rPr>
              <a:t> from </a:t>
            </a:r>
            <a:r>
              <a:rPr lang="en-CA" i="1" dirty="0">
                <a:solidFill>
                  <a:schemeClr val="accent2"/>
                </a:solidFill>
                <a:effectLst>
                  <a:outerShdw blurRad="38100" dist="38100" dir="2700000" algn="tl">
                    <a:srgbClr val="000000"/>
                  </a:outerShdw>
                </a:effectLst>
                <a:sym typeface="Symbol" pitchFamily="18" charset="2"/>
              </a:rPr>
              <a:t>x</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S</a:t>
            </a:r>
            <a:r>
              <a:rPr lang="en-CA" i="1" dirty="0">
                <a:effectLst>
                  <a:outerShdw blurRad="38100" dist="38100" dir="2700000" algn="tl">
                    <a:srgbClr val="000000"/>
                  </a:outerShdw>
                </a:effectLst>
                <a:sym typeface="Symbol" pitchFamily="18" charset="2"/>
              </a:rPr>
              <a:t> </a:t>
            </a:r>
            <a:r>
              <a:rPr lang="en-CA" dirty="0">
                <a:effectLst>
                  <a:outerShdw blurRad="38100" dist="38100" dir="2700000" algn="tl">
                    <a:srgbClr val="000000"/>
                  </a:outerShdw>
                </a:effectLst>
              </a:rPr>
              <a:t>to the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a:t>
            </a:r>
            <a:r>
              <a:rPr lang="en-CA" dirty="0">
                <a:effectLst>
                  <a:outerShdw blurRad="38100" dist="38100" dir="2700000" algn="tl">
                    <a:srgbClr val="000000"/>
                  </a:outerShdw>
                </a:effectLst>
              </a:rPr>
              <a:t>.</a:t>
            </a:r>
            <a:endParaRPr lang="en-CA" dirty="0">
              <a:sym typeface="Symbol"/>
            </a:endParaRPr>
          </a:p>
        </p:txBody>
      </p:sp>
      <p:sp>
        <p:nvSpPr>
          <p:cNvPr id="11" name="Text Box 73"/>
          <p:cNvSpPr txBox="1">
            <a:spLocks noChangeArrowheads="1"/>
          </p:cNvSpPr>
          <p:nvPr/>
        </p:nvSpPr>
        <p:spPr bwMode="auto">
          <a:xfrm>
            <a:off x="347663" y="3581400"/>
            <a:ext cx="8526462"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Is it ok if the same </a:t>
            </a:r>
            <a:r>
              <a:rPr lang="en-CA" i="1">
                <a:solidFill>
                  <a:schemeClr val="accent2"/>
                </a:solidFill>
                <a:effectLst>
                  <a:outerShdw blurRad="38100" dist="38100" dir="2700000" algn="tl">
                    <a:srgbClr val="000000"/>
                  </a:outerShdw>
                </a:effectLst>
                <a:sym typeface="Symbol" pitchFamily="18" charset="2"/>
              </a:rPr>
              <a:t>x</a:t>
            </a:r>
            <a:r>
              <a:rPr lang="el-GR" i="1">
                <a:solidFill>
                  <a:schemeClr val="accent2"/>
                </a:solidFill>
                <a:effectLst>
                  <a:outerShdw blurRad="38100" dist="38100" dir="2700000" algn="tl">
                    <a:srgbClr val="000000"/>
                  </a:outerShdw>
                </a:effectLst>
                <a:sym typeface="Symbol" pitchFamily="18" charset="2"/>
              </a:rPr>
              <a:t>ϵ</a:t>
            </a:r>
            <a:r>
              <a:rPr lang="en-CA" i="1">
                <a:solidFill>
                  <a:schemeClr val="accent2"/>
                </a:solidFill>
                <a:effectLst>
                  <a:outerShdw blurRad="38100" dist="38100" dir="2700000" algn="tl">
                    <a:srgbClr val="000000"/>
                  </a:outerShdw>
                </a:effectLst>
                <a:sym typeface="Symbol" pitchFamily="18" charset="2"/>
              </a:rPr>
              <a:t>S </a:t>
            </a:r>
            <a:r>
              <a:rPr lang="en-US">
                <a:effectLst>
                  <a:outerShdw blurRad="38100" dist="38100" dir="2700000" algn="tl">
                    <a:srgbClr val="000000"/>
                  </a:outerShdw>
                </a:effectLst>
              </a:rPr>
              <a:t>is mapped from more than once?</a:t>
            </a:r>
          </a:p>
          <a:p>
            <a:pPr>
              <a:defRPr/>
            </a:pPr>
            <a:r>
              <a:rPr lang="en-US">
                <a:effectLst>
                  <a:outerShdw blurRad="38100" dist="38100" dir="2700000" algn="tl">
                    <a:srgbClr val="000000"/>
                  </a:outerShdw>
                </a:effectLst>
              </a:rPr>
              <a:t>Yes: as this only makes seem </a:t>
            </a:r>
            <a:r>
              <a:rPr lang="en-US" i="1">
                <a:solidFill>
                  <a:schemeClr val="accent2"/>
                </a:solidFill>
                <a:effectLst>
                  <a:outerShdw blurRad="38100" dist="38100" dir="2700000" algn="tl">
                    <a:srgbClr val="000000"/>
                  </a:outerShdw>
                </a:effectLst>
              </a:rPr>
              <a:t>|N|</a:t>
            </a:r>
            <a:r>
              <a:rPr lang="en-US">
                <a:effectLst>
                  <a:outerShdw blurRad="38100" dist="38100" dir="2700000" algn="tl">
                    <a:srgbClr val="000000"/>
                  </a:outerShdw>
                </a:effectLst>
              </a:rPr>
              <a:t> bigger. </a:t>
            </a:r>
          </a:p>
        </p:txBody>
      </p:sp>
      <p:grpSp>
        <p:nvGrpSpPr>
          <p:cNvPr id="125957"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25958" name="Group 78"/>
          <p:cNvGrpSpPr>
            <a:grpSpLocks/>
          </p:cNvGrpSpPr>
          <p:nvPr/>
        </p:nvGrpSpPr>
        <p:grpSpPr bwMode="auto">
          <a:xfrm>
            <a:off x="190500" y="762000"/>
            <a:ext cx="7213600" cy="2051050"/>
            <a:chOff x="190500" y="762000"/>
            <a:chExt cx="7213018" cy="2050395"/>
          </a:xfrm>
        </p:grpSpPr>
        <p:sp>
          <p:nvSpPr>
            <p:cNvPr id="80" name="TextBox 79"/>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5961"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5964"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5"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00369" name="Line 17"/>
          <p:cNvSpPr>
            <a:spLocks noChangeShapeType="1"/>
          </p:cNvSpPr>
          <p:nvPr/>
        </p:nvSpPr>
        <p:spPr bwMode="auto">
          <a:xfrm>
            <a:off x="4343400" y="1828800"/>
            <a:ext cx="228600" cy="52070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0369"/>
                                        </p:tgtEl>
                                        <p:attrNameLst>
                                          <p:attrName>style.visibility</p:attrName>
                                        </p:attrNameLst>
                                      </p:cBhvr>
                                      <p:to>
                                        <p:strVal val="visible"/>
                                      </p:to>
                                    </p:set>
                                    <p:anim calcmode="lin" valueType="num">
                                      <p:cBhvr additive="base">
                                        <p:cTn id="7" dur="500" fill="hold"/>
                                        <p:tgtEl>
                                          <p:spTgt spid="100369"/>
                                        </p:tgtEl>
                                        <p:attrNameLst>
                                          <p:attrName>ppt_x</p:attrName>
                                        </p:attrNameLst>
                                      </p:cBhvr>
                                      <p:tavLst>
                                        <p:tav tm="0">
                                          <p:val>
                                            <p:strVal val="#ppt_x"/>
                                          </p:val>
                                        </p:tav>
                                        <p:tav tm="100000">
                                          <p:val>
                                            <p:strVal val="#ppt_x"/>
                                          </p:val>
                                        </p:tav>
                                      </p:tavLst>
                                    </p:anim>
                                    <p:anim calcmode="lin" valueType="num">
                                      <p:cBhvr additive="base">
                                        <p:cTn id="8" dur="500" fill="hold"/>
                                        <p:tgtEl>
                                          <p:spTgt spid="1003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57525"/>
            <a:ext cx="7269163" cy="523875"/>
          </a:xfrm>
          <a:prstGeom prst="rect">
            <a:avLst/>
          </a:prstGeom>
          <a:noFill/>
        </p:spPr>
        <p:txBody>
          <a:bodyPr wrap="none">
            <a:spAutoFit/>
          </a:bodyPr>
          <a:lstStyle/>
          <a:p>
            <a:pPr algn="l">
              <a:defRPr/>
            </a:pPr>
            <a:r>
              <a:rPr lang="en-CA" dirty="0">
                <a:sym typeface="Symbol"/>
              </a:rPr>
              <a:t>Prove this with </a:t>
            </a:r>
            <a:r>
              <a:rPr lang="en-CA" dirty="0">
                <a:effectLst>
                  <a:outerShdw blurRad="38100" dist="38100" dir="2700000" algn="tl">
                    <a:srgbClr val="000000"/>
                  </a:outerShdw>
                </a:effectLst>
              </a:rPr>
              <a:t>a function </a:t>
            </a:r>
            <a:r>
              <a:rPr lang="en-CA" i="1" dirty="0">
                <a:solidFill>
                  <a:schemeClr val="accent2"/>
                </a:solidFill>
                <a:effectLst>
                  <a:outerShdw blurRad="38100" dist="38100" dir="2700000" algn="tl">
                    <a:srgbClr val="000000"/>
                  </a:outerShdw>
                </a:effectLst>
              </a:rPr>
              <a:t>F</a:t>
            </a:r>
            <a:r>
              <a:rPr lang="en-CA" dirty="0">
                <a:effectLst>
                  <a:outerShdw blurRad="38100" dist="38100" dir="2700000" algn="tl">
                    <a:srgbClr val="000000"/>
                  </a:outerShdw>
                </a:effectLst>
              </a:rPr>
              <a:t> from </a:t>
            </a:r>
            <a:r>
              <a:rPr lang="en-CA" i="1" dirty="0">
                <a:solidFill>
                  <a:schemeClr val="accent2"/>
                </a:solidFill>
                <a:effectLst>
                  <a:outerShdw blurRad="38100" dist="38100" dir="2700000" algn="tl">
                    <a:srgbClr val="000000"/>
                  </a:outerShdw>
                </a:effectLst>
                <a:sym typeface="Symbol" pitchFamily="18" charset="2"/>
              </a:rPr>
              <a:t>x</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S</a:t>
            </a:r>
            <a:r>
              <a:rPr lang="en-CA" i="1" dirty="0">
                <a:effectLst>
                  <a:outerShdw blurRad="38100" dist="38100" dir="2700000" algn="tl">
                    <a:srgbClr val="000000"/>
                  </a:outerShdw>
                </a:effectLst>
                <a:sym typeface="Symbol" pitchFamily="18" charset="2"/>
              </a:rPr>
              <a:t> </a:t>
            </a:r>
            <a:r>
              <a:rPr lang="en-CA" dirty="0">
                <a:effectLst>
                  <a:outerShdw blurRad="38100" dist="38100" dir="2700000" algn="tl">
                    <a:srgbClr val="000000"/>
                  </a:outerShdw>
                </a:effectLst>
              </a:rPr>
              <a:t>to the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a:t>
            </a:r>
            <a:r>
              <a:rPr lang="en-CA" dirty="0">
                <a:effectLst>
                  <a:outerShdw blurRad="38100" dist="38100" dir="2700000" algn="tl">
                    <a:srgbClr val="000000"/>
                  </a:outerShdw>
                </a:effectLst>
              </a:rPr>
              <a:t>.</a:t>
            </a:r>
            <a:endParaRPr lang="en-CA" dirty="0">
              <a:sym typeface="Symbol"/>
            </a:endParaRPr>
          </a:p>
        </p:txBody>
      </p:sp>
      <p:sp>
        <p:nvSpPr>
          <p:cNvPr id="11" name="Text Box 73"/>
          <p:cNvSpPr txBox="1">
            <a:spLocks noChangeArrowheads="1"/>
          </p:cNvSpPr>
          <p:nvPr/>
        </p:nvSpPr>
        <p:spPr bwMode="auto">
          <a:xfrm>
            <a:off x="1408113" y="3581400"/>
            <a:ext cx="64071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Is it ok if some </a:t>
            </a:r>
            <a:r>
              <a:rPr lang="en-CA" i="1">
                <a:solidFill>
                  <a:schemeClr val="accent2"/>
                </a:solidFill>
                <a:effectLst>
                  <a:outerShdw blurRad="38100" dist="38100" dir="2700000" algn="tl">
                    <a:srgbClr val="000000"/>
                  </a:outerShdw>
                </a:effectLst>
                <a:sym typeface="Symbol" pitchFamily="18" charset="2"/>
              </a:rPr>
              <a:t>i</a:t>
            </a:r>
            <a:r>
              <a:rPr lang="el-GR" i="1">
                <a:solidFill>
                  <a:schemeClr val="accent2"/>
                </a:solidFill>
                <a:effectLst>
                  <a:outerShdw blurRad="38100" dist="38100" dir="2700000" algn="tl">
                    <a:srgbClr val="000000"/>
                  </a:outerShdw>
                </a:effectLst>
                <a:sym typeface="Symbol" pitchFamily="18" charset="2"/>
              </a:rPr>
              <a:t>ϵ</a:t>
            </a:r>
            <a:r>
              <a:rPr lang="en-CA" i="1">
                <a:solidFill>
                  <a:schemeClr val="accent2"/>
                </a:solidFill>
                <a:effectLst>
                  <a:outerShdw blurRad="38100" dist="38100" dir="2700000" algn="tl">
                    <a:srgbClr val="000000"/>
                  </a:outerShdw>
                </a:effectLst>
                <a:sym typeface="Symbol" pitchFamily="18" charset="2"/>
              </a:rPr>
              <a:t>N </a:t>
            </a:r>
            <a:r>
              <a:rPr lang="en-US">
                <a:effectLst>
                  <a:outerShdw blurRad="38100" dist="38100" dir="2700000" algn="tl">
                    <a:srgbClr val="000000"/>
                  </a:outerShdw>
                </a:effectLst>
              </a:rPr>
              <a:t>is not mapped to?</a:t>
            </a:r>
          </a:p>
          <a:p>
            <a:pPr>
              <a:defRPr/>
            </a:pPr>
            <a:r>
              <a:rPr lang="en-US">
                <a:effectLst>
                  <a:outerShdw blurRad="38100" dist="38100" dir="2700000" algn="tl">
                    <a:srgbClr val="000000"/>
                  </a:outerShdw>
                </a:effectLst>
              </a:rPr>
              <a:t>Yes, as this only makes seem </a:t>
            </a:r>
            <a:r>
              <a:rPr lang="en-US" i="1">
                <a:solidFill>
                  <a:schemeClr val="accent2"/>
                </a:solidFill>
                <a:effectLst>
                  <a:outerShdw blurRad="38100" dist="38100" dir="2700000" algn="tl">
                    <a:srgbClr val="000000"/>
                  </a:outerShdw>
                </a:effectLst>
              </a:rPr>
              <a:t>|N|</a:t>
            </a:r>
            <a:r>
              <a:rPr lang="en-US">
                <a:effectLst>
                  <a:outerShdw blurRad="38100" dist="38100" dir="2700000" algn="tl">
                    <a:srgbClr val="000000"/>
                  </a:outerShdw>
                </a:effectLst>
              </a:rPr>
              <a:t> bigger. </a:t>
            </a:r>
          </a:p>
        </p:txBody>
      </p:sp>
      <p:grpSp>
        <p:nvGrpSpPr>
          <p:cNvPr id="126981"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26982" name="Group 78"/>
          <p:cNvGrpSpPr>
            <a:grpSpLocks/>
          </p:cNvGrpSpPr>
          <p:nvPr/>
        </p:nvGrpSpPr>
        <p:grpSpPr bwMode="auto">
          <a:xfrm>
            <a:off x="190500" y="762000"/>
            <a:ext cx="7213600" cy="2051050"/>
            <a:chOff x="190500" y="762000"/>
            <a:chExt cx="7213018" cy="2050395"/>
          </a:xfrm>
        </p:grpSpPr>
        <p:sp>
          <p:nvSpPr>
            <p:cNvPr id="80" name="TextBox 79"/>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6985"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6988"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9"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01393" name="Oval 17"/>
          <p:cNvSpPr>
            <a:spLocks noChangeArrowheads="1"/>
          </p:cNvSpPr>
          <p:nvPr/>
        </p:nvSpPr>
        <p:spPr bwMode="auto">
          <a:xfrm>
            <a:off x="2819400" y="2305050"/>
            <a:ext cx="304800" cy="508000"/>
          </a:xfrm>
          <a:prstGeom prst="ellipse">
            <a:avLst/>
          </a:prstGeom>
          <a:noFill/>
          <a:ln w="38100" cap="sq">
            <a:solidFill>
              <a:schemeClr val="hlink"/>
            </a:solidFill>
            <a:round/>
            <a:headEnd/>
            <a:tailEnd/>
          </a:ln>
          <a:effectLst/>
        </p:spPr>
        <p:txBody>
          <a:bodyPr wrap="none" lIns="274320" rIns="274320" anchor="ctr">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393"/>
                                        </p:tgtEl>
                                        <p:attrNameLst>
                                          <p:attrName>style.visibility</p:attrName>
                                        </p:attrNameLst>
                                      </p:cBhvr>
                                      <p:to>
                                        <p:strVal val="visible"/>
                                      </p:to>
                                    </p:set>
                                    <p:anim calcmode="lin" valueType="num">
                                      <p:cBhvr additive="base">
                                        <p:cTn id="7" dur="500" fill="hold"/>
                                        <p:tgtEl>
                                          <p:spTgt spid="101393"/>
                                        </p:tgtEl>
                                        <p:attrNameLst>
                                          <p:attrName>ppt_x</p:attrName>
                                        </p:attrNameLst>
                                      </p:cBhvr>
                                      <p:tavLst>
                                        <p:tav tm="0">
                                          <p:val>
                                            <p:strVal val="#ppt_x"/>
                                          </p:val>
                                        </p:tav>
                                        <p:tav tm="100000">
                                          <p:val>
                                            <p:strVal val="#ppt_x"/>
                                          </p:val>
                                        </p:tav>
                                      </p:tavLst>
                                    </p:anim>
                                    <p:anim calcmode="lin" valueType="num">
                                      <p:cBhvr additive="base">
                                        <p:cTn id="8" dur="500" fill="hold"/>
                                        <p:tgtEl>
                                          <p:spTgt spid="1013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4" name="TextBox 13"/>
          <p:cNvSpPr txBox="1"/>
          <p:nvPr/>
        </p:nvSpPr>
        <p:spPr>
          <a:xfrm>
            <a:off x="190500" y="3057525"/>
            <a:ext cx="7269163" cy="523875"/>
          </a:xfrm>
          <a:prstGeom prst="rect">
            <a:avLst/>
          </a:prstGeom>
          <a:noFill/>
        </p:spPr>
        <p:txBody>
          <a:bodyPr wrap="none">
            <a:spAutoFit/>
          </a:bodyPr>
          <a:lstStyle/>
          <a:p>
            <a:pPr algn="l">
              <a:defRPr/>
            </a:pPr>
            <a:r>
              <a:rPr lang="en-CA" dirty="0">
                <a:sym typeface="Symbol"/>
              </a:rPr>
              <a:t>Prove this with </a:t>
            </a:r>
            <a:r>
              <a:rPr lang="en-CA" dirty="0">
                <a:effectLst>
                  <a:outerShdw blurRad="38100" dist="38100" dir="2700000" algn="tl">
                    <a:srgbClr val="000000"/>
                  </a:outerShdw>
                </a:effectLst>
              </a:rPr>
              <a:t>a function </a:t>
            </a:r>
            <a:r>
              <a:rPr lang="en-CA" i="1" dirty="0">
                <a:solidFill>
                  <a:schemeClr val="accent2"/>
                </a:solidFill>
                <a:effectLst>
                  <a:outerShdw blurRad="38100" dist="38100" dir="2700000" algn="tl">
                    <a:srgbClr val="000000"/>
                  </a:outerShdw>
                </a:effectLst>
              </a:rPr>
              <a:t>F</a:t>
            </a:r>
            <a:r>
              <a:rPr lang="en-CA" dirty="0">
                <a:effectLst>
                  <a:outerShdw blurRad="38100" dist="38100" dir="2700000" algn="tl">
                    <a:srgbClr val="000000"/>
                  </a:outerShdw>
                </a:effectLst>
              </a:rPr>
              <a:t> from </a:t>
            </a:r>
            <a:r>
              <a:rPr lang="en-CA" i="1" dirty="0">
                <a:solidFill>
                  <a:schemeClr val="accent2"/>
                </a:solidFill>
                <a:effectLst>
                  <a:outerShdw blurRad="38100" dist="38100" dir="2700000" algn="tl">
                    <a:srgbClr val="000000"/>
                  </a:outerShdw>
                </a:effectLst>
                <a:sym typeface="Symbol" pitchFamily="18" charset="2"/>
              </a:rPr>
              <a:t>x</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S</a:t>
            </a:r>
            <a:r>
              <a:rPr lang="en-CA" i="1" dirty="0">
                <a:effectLst>
                  <a:outerShdw blurRad="38100" dist="38100" dir="2700000" algn="tl">
                    <a:srgbClr val="000000"/>
                  </a:outerShdw>
                </a:effectLst>
                <a:sym typeface="Symbol" pitchFamily="18" charset="2"/>
              </a:rPr>
              <a:t> </a:t>
            </a:r>
            <a:r>
              <a:rPr lang="en-CA" dirty="0">
                <a:effectLst>
                  <a:outerShdw blurRad="38100" dist="38100" dir="2700000" algn="tl">
                    <a:srgbClr val="000000"/>
                  </a:outerShdw>
                </a:effectLst>
              </a:rPr>
              <a:t>to the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rPr>
              <a:t>N</a:t>
            </a:r>
            <a:r>
              <a:rPr lang="en-CA" dirty="0">
                <a:effectLst>
                  <a:outerShdw blurRad="38100" dist="38100" dir="2700000" algn="tl">
                    <a:srgbClr val="000000"/>
                  </a:outerShdw>
                </a:effectLst>
              </a:rPr>
              <a:t>.</a:t>
            </a:r>
            <a:endParaRPr lang="en-CA" dirty="0">
              <a:sym typeface="Symbol"/>
            </a:endParaRPr>
          </a:p>
        </p:txBody>
      </p:sp>
      <p:grpSp>
        <p:nvGrpSpPr>
          <p:cNvPr id="128004"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20" name="TextBox 19"/>
          <p:cNvSpPr txBox="1"/>
          <p:nvPr/>
        </p:nvSpPr>
        <p:spPr>
          <a:xfrm>
            <a:off x="190500" y="3625850"/>
            <a:ext cx="7069138" cy="1373188"/>
          </a:xfrm>
          <a:prstGeom prst="rect">
            <a:avLst/>
          </a:prstGeom>
          <a:noFill/>
        </p:spPr>
        <p:txBody>
          <a:bodyPr wrap="none">
            <a:spAutoFit/>
          </a:bodyPr>
          <a:lstStyle/>
          <a:p>
            <a:pPr algn="l">
              <a:defRPr/>
            </a:pPr>
            <a:r>
              <a:rPr lang="en-CA">
                <a:effectLst>
                  <a:outerShdw blurRad="38100" dist="38100" dir="2700000" algn="tl">
                    <a:srgbClr val="000000"/>
                  </a:outerShdw>
                </a:effectLst>
              </a:rPr>
              <a:t>Such a function F is called?</a:t>
            </a:r>
          </a:p>
          <a:p>
            <a:pPr algn="l">
              <a:defRPr/>
            </a:pPr>
            <a:r>
              <a:rPr lang="en-CA">
                <a:effectLst>
                  <a:outerShdw blurRad="38100" dist="38100" dir="2700000" algn="tl">
                    <a:srgbClr val="000000"/>
                  </a:outerShdw>
                </a:effectLst>
              </a:rPr>
              <a:t>     </a:t>
            </a:r>
            <a:r>
              <a:rPr lang="en-CA" i="1">
                <a:solidFill>
                  <a:schemeClr val="tx2"/>
                </a:solidFill>
                <a:effectLst/>
              </a:rPr>
              <a:t>Injective</a:t>
            </a:r>
            <a:endParaRPr lang="en-CA" i="1" u="sng">
              <a:solidFill>
                <a:schemeClr val="tx2"/>
              </a:solidFill>
              <a:effectLst/>
            </a:endParaRPr>
          </a:p>
          <a:p>
            <a:pPr algn="l">
              <a:defRPr/>
            </a:pPr>
            <a:r>
              <a:rPr lang="en-CA" i="1">
                <a:solidFill>
                  <a:schemeClr val="accent2"/>
                </a:solidFill>
                <a:effectLst>
                  <a:outerShdw blurRad="38100" dist="38100" dir="2700000" algn="tl">
                    <a:srgbClr val="000000"/>
                  </a:outerShdw>
                </a:effectLst>
                <a:sym typeface="Symbol" pitchFamily="18" charset="2"/>
              </a:rPr>
              <a:t>F,xϵS,  F(x)ϵN and x,y</a:t>
            </a:r>
            <a:r>
              <a:rPr lang="el-GR" i="1">
                <a:solidFill>
                  <a:schemeClr val="accent2"/>
                </a:solidFill>
                <a:effectLst>
                  <a:outerShdw blurRad="38100" dist="38100" dir="2700000" algn="tl">
                    <a:srgbClr val="000000"/>
                  </a:outerShdw>
                </a:effectLst>
                <a:sym typeface="Symbol" pitchFamily="18" charset="2"/>
              </a:rPr>
              <a:t>ϵ</a:t>
            </a:r>
            <a:r>
              <a:rPr lang="en-CA" i="1">
                <a:solidFill>
                  <a:schemeClr val="accent2"/>
                </a:solidFill>
                <a:effectLst>
                  <a:outerShdw blurRad="38100" dist="38100" dir="2700000" algn="tl">
                    <a:srgbClr val="000000"/>
                  </a:outerShdw>
                </a:effectLst>
                <a:sym typeface="Symbol" pitchFamily="18" charset="2"/>
              </a:rPr>
              <a:t>S, x≠y</a:t>
            </a:r>
            <a:r>
              <a:rPr lang="en-CA">
                <a:solidFill>
                  <a:schemeClr val="accent2"/>
                </a:solidFill>
                <a:effectLst>
                  <a:outerShdw blurRad="38100" dist="38100" dir="2700000" algn="tl">
                    <a:srgbClr val="000000"/>
                  </a:outerShdw>
                </a:effectLst>
                <a:sym typeface="Symbol" pitchFamily="18" charset="2"/>
              </a:rPr>
              <a:t>  </a:t>
            </a:r>
            <a:r>
              <a:rPr lang="en-CA" i="1">
                <a:solidFill>
                  <a:schemeClr val="accent2"/>
                </a:solidFill>
                <a:effectLst>
                  <a:outerShdw blurRad="38100" dist="38100" dir="2700000" algn="tl">
                    <a:srgbClr val="000000"/>
                  </a:outerShdw>
                </a:effectLst>
                <a:sym typeface="Symbol" pitchFamily="18" charset="2"/>
              </a:rPr>
              <a:t>F(x)≠F(y)</a:t>
            </a:r>
          </a:p>
        </p:txBody>
      </p:sp>
      <p:grpSp>
        <p:nvGrpSpPr>
          <p:cNvPr id="128006" name="Group 78"/>
          <p:cNvGrpSpPr>
            <a:grpSpLocks/>
          </p:cNvGrpSpPr>
          <p:nvPr/>
        </p:nvGrpSpPr>
        <p:grpSpPr bwMode="auto">
          <a:xfrm>
            <a:off x="190500" y="762000"/>
            <a:ext cx="7213600" cy="2051050"/>
            <a:chOff x="190500" y="762000"/>
            <a:chExt cx="7213018" cy="2050395"/>
          </a:xfrm>
        </p:grpSpPr>
        <p:sp>
          <p:nvSpPr>
            <p:cNvPr id="80" name="TextBox 79"/>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8008"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8011"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129027" name="Group 25"/>
          <p:cNvGrpSpPr>
            <a:grpSpLocks/>
          </p:cNvGrpSpPr>
          <p:nvPr/>
        </p:nvGrpSpPr>
        <p:grpSpPr bwMode="auto">
          <a:xfrm>
            <a:off x="3124200" y="1784350"/>
            <a:ext cx="1828800" cy="730250"/>
            <a:chOff x="3124200" y="5448300"/>
            <a:chExt cx="1828800" cy="730250"/>
          </a:xfrm>
        </p:grpSpPr>
        <p:sp>
          <p:nvSpPr>
            <p:cNvPr id="2"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3"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20" name="TextBox 19"/>
          <p:cNvSpPr txBox="1"/>
          <p:nvPr/>
        </p:nvSpPr>
        <p:spPr>
          <a:xfrm>
            <a:off x="190500" y="2971800"/>
            <a:ext cx="7069138" cy="519113"/>
          </a:xfrm>
          <a:prstGeom prst="rect">
            <a:avLst/>
          </a:prstGeom>
          <a:noFill/>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F,xϵS,  F(x)ϵN and x,yϵS, x≠y</a:t>
            </a:r>
            <a:r>
              <a:rPr lang="en-CA">
                <a:solidFill>
                  <a:schemeClr val="accent2"/>
                </a:solidFill>
                <a:effectLst>
                  <a:outerShdw blurRad="38100" dist="38100" dir="2700000" algn="tl">
                    <a:srgbClr val="000000"/>
                  </a:outerShdw>
                </a:effectLst>
                <a:sym typeface="Symbol" pitchFamily="18" charset="2"/>
              </a:rPr>
              <a:t>  </a:t>
            </a:r>
            <a:r>
              <a:rPr lang="en-CA" i="1">
                <a:solidFill>
                  <a:schemeClr val="accent2"/>
                </a:solidFill>
                <a:effectLst>
                  <a:outerShdw blurRad="38100" dist="38100" dir="2700000" algn="tl">
                    <a:srgbClr val="000000"/>
                  </a:outerShdw>
                </a:effectLst>
                <a:sym typeface="Symbol" pitchFamily="18" charset="2"/>
              </a:rPr>
              <a:t>F(x)≠F(y)</a:t>
            </a:r>
          </a:p>
        </p:txBody>
      </p:sp>
      <p:grpSp>
        <p:nvGrpSpPr>
          <p:cNvPr id="129029" name="Group 78"/>
          <p:cNvGrpSpPr>
            <a:grpSpLocks/>
          </p:cNvGrpSpPr>
          <p:nvPr/>
        </p:nvGrpSpPr>
        <p:grpSpPr bwMode="auto">
          <a:xfrm>
            <a:off x="190500" y="762000"/>
            <a:ext cx="7213600" cy="2051050"/>
            <a:chOff x="190500" y="762000"/>
            <a:chExt cx="7213018" cy="2050395"/>
          </a:xfrm>
        </p:grpSpPr>
        <p:sp>
          <p:nvSpPr>
            <p:cNvPr id="80" name="TextBox 79"/>
            <p:cNvSpPr txBox="1"/>
            <p:nvPr/>
          </p:nvSpPr>
          <p:spPr>
            <a:xfrm>
              <a:off x="190500" y="762000"/>
              <a:ext cx="5612947" cy="52370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29201"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29204"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205"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6" y="2288687"/>
              <a:ext cx="5422462" cy="523708"/>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8" name="Group 14"/>
          <p:cNvGrpSpPr>
            <a:grpSpLocks/>
          </p:cNvGrpSpPr>
          <p:nvPr/>
        </p:nvGrpSpPr>
        <p:grpSpPr bwMode="auto">
          <a:xfrm>
            <a:off x="3200400" y="1708150"/>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grpSp>
        <p:nvGrpSpPr>
          <p:cNvPr id="14" name="Group 19"/>
          <p:cNvGrpSpPr>
            <a:grpSpLocks/>
          </p:cNvGrpSpPr>
          <p:nvPr/>
        </p:nvGrpSpPr>
        <p:grpSpPr bwMode="auto">
          <a:xfrm>
            <a:off x="4343400" y="1295400"/>
            <a:ext cx="819150" cy="1033463"/>
            <a:chOff x="2736" y="1413"/>
            <a:chExt cx="516" cy="651"/>
          </a:xfrm>
        </p:grpSpPr>
        <p:grpSp>
          <p:nvGrpSpPr>
            <p:cNvPr id="129144" name="Group 20"/>
            <p:cNvGrpSpPr>
              <a:grpSpLocks/>
            </p:cNvGrpSpPr>
            <p:nvPr/>
          </p:nvGrpSpPr>
          <p:grpSpPr bwMode="auto">
            <a:xfrm>
              <a:off x="2914" y="1413"/>
              <a:ext cx="338" cy="294"/>
              <a:chOff x="2480" y="3333"/>
              <a:chExt cx="338" cy="294"/>
            </a:xfrm>
          </p:grpSpPr>
          <p:sp>
            <p:nvSpPr>
              <p:cNvPr id="94229" name="Freeform 21"/>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a:p>
            </p:txBody>
          </p:sp>
          <p:sp>
            <p:nvSpPr>
              <p:cNvPr id="94230" name="Freeform 22"/>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a:p>
            </p:txBody>
          </p:sp>
          <p:sp>
            <p:nvSpPr>
              <p:cNvPr id="94231" name="Freeform 23"/>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a:p>
            </p:txBody>
          </p:sp>
          <p:sp>
            <p:nvSpPr>
              <p:cNvPr id="94232" name="Freeform 24"/>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a:p>
            </p:txBody>
          </p:sp>
          <p:sp>
            <p:nvSpPr>
              <p:cNvPr id="94233" name="Freeform 25"/>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a:p>
            </p:txBody>
          </p:sp>
          <p:sp>
            <p:nvSpPr>
              <p:cNvPr id="94234" name="Freeform 26"/>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a:p>
            </p:txBody>
          </p:sp>
          <p:sp>
            <p:nvSpPr>
              <p:cNvPr id="94235" name="Freeform 27"/>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a:p>
            </p:txBody>
          </p:sp>
          <p:sp>
            <p:nvSpPr>
              <p:cNvPr id="94236" name="Freeform 28"/>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a:p>
            </p:txBody>
          </p:sp>
          <p:sp>
            <p:nvSpPr>
              <p:cNvPr id="94237" name="Freeform 29"/>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a:p>
            </p:txBody>
          </p:sp>
          <p:sp>
            <p:nvSpPr>
              <p:cNvPr id="94238" name="Freeform 30"/>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a:p>
            </p:txBody>
          </p:sp>
          <p:sp>
            <p:nvSpPr>
              <p:cNvPr id="94239" name="Freeform 31"/>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a:p>
            </p:txBody>
          </p:sp>
          <p:sp>
            <p:nvSpPr>
              <p:cNvPr id="94240" name="Freeform 32"/>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a:p>
            </p:txBody>
          </p:sp>
          <p:sp>
            <p:nvSpPr>
              <p:cNvPr id="94241" name="Freeform 33"/>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a:p>
            </p:txBody>
          </p:sp>
          <p:sp>
            <p:nvSpPr>
              <p:cNvPr id="94242" name="Freeform 34"/>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a:p>
            </p:txBody>
          </p:sp>
          <p:sp>
            <p:nvSpPr>
              <p:cNvPr id="94243" name="Freeform 35"/>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a:p>
            </p:txBody>
          </p:sp>
          <p:sp>
            <p:nvSpPr>
              <p:cNvPr id="94244" name="Freeform 36"/>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a:p>
            </p:txBody>
          </p:sp>
          <p:sp>
            <p:nvSpPr>
              <p:cNvPr id="94245" name="Freeform 37"/>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a:p>
            </p:txBody>
          </p:sp>
          <p:sp>
            <p:nvSpPr>
              <p:cNvPr id="94246" name="Freeform 38"/>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a:p>
            </p:txBody>
          </p:sp>
          <p:sp>
            <p:nvSpPr>
              <p:cNvPr id="94247" name="Freeform 39"/>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a:p>
            </p:txBody>
          </p:sp>
          <p:sp>
            <p:nvSpPr>
              <p:cNvPr id="94248" name="Freeform 40"/>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a:p>
            </p:txBody>
          </p:sp>
          <p:sp>
            <p:nvSpPr>
              <p:cNvPr id="94249" name="Freeform 41"/>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a:p>
            </p:txBody>
          </p:sp>
          <p:sp>
            <p:nvSpPr>
              <p:cNvPr id="94250" name="Freeform 42"/>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a:p>
            </p:txBody>
          </p:sp>
          <p:sp>
            <p:nvSpPr>
              <p:cNvPr id="94251" name="Freeform 43"/>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a:p>
            </p:txBody>
          </p:sp>
          <p:sp>
            <p:nvSpPr>
              <p:cNvPr id="94252" name="Freeform 44"/>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a:p>
            </p:txBody>
          </p:sp>
          <p:sp>
            <p:nvSpPr>
              <p:cNvPr id="94253" name="Freeform 45"/>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a:p>
            </p:txBody>
          </p:sp>
          <p:sp>
            <p:nvSpPr>
              <p:cNvPr id="94254" name="Freeform 46"/>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a:p>
            </p:txBody>
          </p:sp>
          <p:sp>
            <p:nvSpPr>
              <p:cNvPr id="94255" name="Freeform 47"/>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a:p>
            </p:txBody>
          </p:sp>
          <p:sp>
            <p:nvSpPr>
              <p:cNvPr id="94256" name="Freeform 48"/>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a:p>
            </p:txBody>
          </p:sp>
          <p:sp>
            <p:nvSpPr>
              <p:cNvPr id="94257" name="Freeform 49"/>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a:p>
            </p:txBody>
          </p:sp>
          <p:sp>
            <p:nvSpPr>
              <p:cNvPr id="94258" name="Freeform 50"/>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a:p>
            </p:txBody>
          </p:sp>
          <p:sp>
            <p:nvSpPr>
              <p:cNvPr id="94259" name="Freeform 51"/>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a:p>
            </p:txBody>
          </p:sp>
          <p:sp>
            <p:nvSpPr>
              <p:cNvPr id="94260" name="Freeform 52"/>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a:p>
            </p:txBody>
          </p:sp>
          <p:sp>
            <p:nvSpPr>
              <p:cNvPr id="94261" name="Freeform 53"/>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a:p>
            </p:txBody>
          </p:sp>
          <p:sp>
            <p:nvSpPr>
              <p:cNvPr id="94262" name="Freeform 54"/>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a:p>
            </p:txBody>
          </p:sp>
          <p:sp>
            <p:nvSpPr>
              <p:cNvPr id="94263" name="Freeform 55"/>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a:p>
            </p:txBody>
          </p:sp>
          <p:sp>
            <p:nvSpPr>
              <p:cNvPr id="94264" name="Freeform 56"/>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a:p>
            </p:txBody>
          </p:sp>
          <p:sp>
            <p:nvSpPr>
              <p:cNvPr id="94265" name="Freeform 57"/>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a:p>
            </p:txBody>
          </p:sp>
          <p:sp>
            <p:nvSpPr>
              <p:cNvPr id="94266" name="Freeform 58"/>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a:p>
            </p:txBody>
          </p:sp>
          <p:sp>
            <p:nvSpPr>
              <p:cNvPr id="94267" name="Freeform 59"/>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a:p>
            </p:txBody>
          </p:sp>
          <p:sp>
            <p:nvSpPr>
              <p:cNvPr id="94268" name="Freeform 60"/>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a:p>
            </p:txBody>
          </p:sp>
          <p:sp>
            <p:nvSpPr>
              <p:cNvPr id="94269" name="Freeform 61"/>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a:p>
            </p:txBody>
          </p:sp>
          <p:sp>
            <p:nvSpPr>
              <p:cNvPr id="94270" name="Freeform 62"/>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a:p>
            </p:txBody>
          </p:sp>
          <p:sp>
            <p:nvSpPr>
              <p:cNvPr id="94271" name="Freeform 63"/>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a:p>
            </p:txBody>
          </p:sp>
          <p:sp>
            <p:nvSpPr>
              <p:cNvPr id="94272" name="Freeform 64"/>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a:p>
            </p:txBody>
          </p:sp>
          <p:sp>
            <p:nvSpPr>
              <p:cNvPr id="94273" name="Freeform 65"/>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a:p>
            </p:txBody>
          </p:sp>
          <p:sp>
            <p:nvSpPr>
              <p:cNvPr id="94274" name="Freeform 66"/>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a:p>
            </p:txBody>
          </p:sp>
          <p:sp>
            <p:nvSpPr>
              <p:cNvPr id="94275" name="Freeform 67"/>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a:p>
            </p:txBody>
          </p:sp>
          <p:sp>
            <p:nvSpPr>
              <p:cNvPr id="94276" name="Freeform 68"/>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a:p>
            </p:txBody>
          </p:sp>
          <p:sp>
            <p:nvSpPr>
              <p:cNvPr id="94277" name="Freeform 69"/>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a:p>
            </p:txBody>
          </p:sp>
          <p:sp>
            <p:nvSpPr>
              <p:cNvPr id="94278" name="Freeform 70"/>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a:p>
            </p:txBody>
          </p:sp>
        </p:grpSp>
        <p:sp>
          <p:nvSpPr>
            <p:cNvPr id="94279" name="Line 71"/>
            <p:cNvSpPr>
              <a:spLocks noChangeShapeType="1"/>
            </p:cNvSpPr>
            <p:nvPr/>
          </p:nvSpPr>
          <p:spPr bwMode="auto">
            <a:xfrm flipV="1">
              <a:off x="2736" y="1694"/>
              <a:ext cx="320" cy="370"/>
            </a:xfrm>
            <a:prstGeom prst="line">
              <a:avLst/>
            </a:prstGeom>
            <a:noFill/>
            <a:ln w="38100" cap="sq">
              <a:solidFill>
                <a:schemeClr val="hlink"/>
              </a:solidFill>
              <a:round/>
              <a:headEnd type="triangle" w="med" len="med"/>
              <a:tailEnd/>
            </a:ln>
            <a:effectLst/>
          </p:spPr>
          <p:txBody>
            <a:bodyPr lIns="274320" rIns="274320">
              <a:spAutoFit/>
            </a:bodyPr>
            <a:lstStyle/>
            <a:p>
              <a:pPr algn="l">
                <a:defRPr/>
              </a:pPr>
              <a:endParaRPr lang="en-CA"/>
            </a:p>
          </p:txBody>
        </p:sp>
        <p:sp>
          <p:nvSpPr>
            <p:cNvPr id="94280" name="Line 72"/>
            <p:cNvSpPr>
              <a:spLocks noChangeShapeType="1"/>
            </p:cNvSpPr>
            <p:nvPr/>
          </p:nvSpPr>
          <p:spPr bwMode="auto">
            <a:xfrm>
              <a:off x="2896" y="1792"/>
              <a:ext cx="38" cy="11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grpSp>
      <p:grpSp>
        <p:nvGrpSpPr>
          <p:cNvPr id="16" name="Group 179"/>
          <p:cNvGrpSpPr>
            <a:grpSpLocks/>
          </p:cNvGrpSpPr>
          <p:nvPr/>
        </p:nvGrpSpPr>
        <p:grpSpPr bwMode="auto">
          <a:xfrm>
            <a:off x="838200" y="5791200"/>
            <a:ext cx="2355850" cy="533400"/>
            <a:chOff x="528" y="3264"/>
            <a:chExt cx="1484" cy="336"/>
          </a:xfrm>
        </p:grpSpPr>
        <p:grpSp>
          <p:nvGrpSpPr>
            <p:cNvPr id="129092" name="Group 73"/>
            <p:cNvGrpSpPr>
              <a:grpSpLocks/>
            </p:cNvGrpSpPr>
            <p:nvPr/>
          </p:nvGrpSpPr>
          <p:grpSpPr bwMode="auto">
            <a:xfrm>
              <a:off x="1159" y="3306"/>
              <a:ext cx="338" cy="294"/>
              <a:chOff x="2480" y="3333"/>
              <a:chExt cx="338" cy="294"/>
            </a:xfrm>
          </p:grpSpPr>
          <p:sp>
            <p:nvSpPr>
              <p:cNvPr id="94282" name="Freeform 74"/>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a:p>
            </p:txBody>
          </p:sp>
          <p:sp>
            <p:nvSpPr>
              <p:cNvPr id="94283" name="Freeform 75"/>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a:p>
            </p:txBody>
          </p:sp>
          <p:sp>
            <p:nvSpPr>
              <p:cNvPr id="94284" name="Freeform 76"/>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a:p>
            </p:txBody>
          </p:sp>
          <p:sp>
            <p:nvSpPr>
              <p:cNvPr id="94285" name="Freeform 77"/>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a:p>
            </p:txBody>
          </p:sp>
          <p:sp>
            <p:nvSpPr>
              <p:cNvPr id="94286" name="Freeform 78"/>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a:p>
            </p:txBody>
          </p:sp>
          <p:sp>
            <p:nvSpPr>
              <p:cNvPr id="94287" name="Freeform 79"/>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a:p>
            </p:txBody>
          </p:sp>
          <p:sp>
            <p:nvSpPr>
              <p:cNvPr id="94288" name="Freeform 80"/>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a:p>
            </p:txBody>
          </p:sp>
          <p:sp>
            <p:nvSpPr>
              <p:cNvPr id="94289" name="Freeform 81"/>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a:p>
            </p:txBody>
          </p:sp>
          <p:sp>
            <p:nvSpPr>
              <p:cNvPr id="94290" name="Freeform 82"/>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a:p>
            </p:txBody>
          </p:sp>
          <p:sp>
            <p:nvSpPr>
              <p:cNvPr id="94291" name="Freeform 83"/>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a:p>
            </p:txBody>
          </p:sp>
          <p:sp>
            <p:nvSpPr>
              <p:cNvPr id="94292" name="Freeform 84"/>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a:p>
            </p:txBody>
          </p:sp>
          <p:sp>
            <p:nvSpPr>
              <p:cNvPr id="94293" name="Freeform 85"/>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a:p>
            </p:txBody>
          </p:sp>
          <p:sp>
            <p:nvSpPr>
              <p:cNvPr id="94294" name="Freeform 86"/>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a:p>
            </p:txBody>
          </p:sp>
          <p:sp>
            <p:nvSpPr>
              <p:cNvPr id="94295" name="Freeform 87"/>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a:p>
            </p:txBody>
          </p:sp>
          <p:sp>
            <p:nvSpPr>
              <p:cNvPr id="94296" name="Freeform 88"/>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a:p>
            </p:txBody>
          </p:sp>
          <p:sp>
            <p:nvSpPr>
              <p:cNvPr id="94297" name="Freeform 89"/>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a:p>
            </p:txBody>
          </p:sp>
          <p:sp>
            <p:nvSpPr>
              <p:cNvPr id="94298" name="Freeform 90"/>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a:p>
            </p:txBody>
          </p:sp>
          <p:sp>
            <p:nvSpPr>
              <p:cNvPr id="94299" name="Freeform 91"/>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a:p>
            </p:txBody>
          </p:sp>
          <p:sp>
            <p:nvSpPr>
              <p:cNvPr id="94300" name="Freeform 92"/>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a:p>
            </p:txBody>
          </p:sp>
          <p:sp>
            <p:nvSpPr>
              <p:cNvPr id="94301" name="Freeform 93"/>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a:p>
            </p:txBody>
          </p:sp>
          <p:sp>
            <p:nvSpPr>
              <p:cNvPr id="94302" name="Freeform 94"/>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a:p>
            </p:txBody>
          </p:sp>
          <p:sp>
            <p:nvSpPr>
              <p:cNvPr id="94303" name="Freeform 95"/>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a:p>
            </p:txBody>
          </p:sp>
          <p:sp>
            <p:nvSpPr>
              <p:cNvPr id="94304" name="Freeform 96"/>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a:p>
            </p:txBody>
          </p:sp>
          <p:sp>
            <p:nvSpPr>
              <p:cNvPr id="94305" name="Freeform 97"/>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a:p>
            </p:txBody>
          </p:sp>
          <p:sp>
            <p:nvSpPr>
              <p:cNvPr id="94306" name="Freeform 98"/>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a:p>
            </p:txBody>
          </p:sp>
          <p:sp>
            <p:nvSpPr>
              <p:cNvPr id="94307" name="Freeform 99"/>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a:p>
            </p:txBody>
          </p:sp>
          <p:sp>
            <p:nvSpPr>
              <p:cNvPr id="94308" name="Freeform 100"/>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a:p>
            </p:txBody>
          </p:sp>
          <p:sp>
            <p:nvSpPr>
              <p:cNvPr id="94309" name="Freeform 101"/>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a:p>
            </p:txBody>
          </p:sp>
          <p:sp>
            <p:nvSpPr>
              <p:cNvPr id="94310" name="Freeform 102"/>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a:p>
            </p:txBody>
          </p:sp>
          <p:sp>
            <p:nvSpPr>
              <p:cNvPr id="94311" name="Freeform 103"/>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a:p>
            </p:txBody>
          </p:sp>
          <p:sp>
            <p:nvSpPr>
              <p:cNvPr id="94312" name="Freeform 104"/>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a:p>
            </p:txBody>
          </p:sp>
          <p:sp>
            <p:nvSpPr>
              <p:cNvPr id="94313" name="Freeform 105"/>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a:p>
            </p:txBody>
          </p:sp>
          <p:sp>
            <p:nvSpPr>
              <p:cNvPr id="94314" name="Freeform 106"/>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a:p>
            </p:txBody>
          </p:sp>
          <p:sp>
            <p:nvSpPr>
              <p:cNvPr id="94315" name="Freeform 107"/>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a:p>
            </p:txBody>
          </p:sp>
          <p:sp>
            <p:nvSpPr>
              <p:cNvPr id="94316" name="Freeform 108"/>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a:p>
            </p:txBody>
          </p:sp>
          <p:sp>
            <p:nvSpPr>
              <p:cNvPr id="94317" name="Freeform 109"/>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a:p>
            </p:txBody>
          </p:sp>
          <p:sp>
            <p:nvSpPr>
              <p:cNvPr id="94318" name="Freeform 110"/>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a:p>
            </p:txBody>
          </p:sp>
          <p:sp>
            <p:nvSpPr>
              <p:cNvPr id="94319" name="Freeform 111"/>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a:p>
            </p:txBody>
          </p:sp>
          <p:sp>
            <p:nvSpPr>
              <p:cNvPr id="94320" name="Freeform 112"/>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a:p>
            </p:txBody>
          </p:sp>
          <p:sp>
            <p:nvSpPr>
              <p:cNvPr id="94321" name="Freeform 113"/>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a:p>
            </p:txBody>
          </p:sp>
          <p:sp>
            <p:nvSpPr>
              <p:cNvPr id="94322" name="Freeform 114"/>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a:p>
            </p:txBody>
          </p:sp>
          <p:sp>
            <p:nvSpPr>
              <p:cNvPr id="94323" name="Freeform 115"/>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a:p>
            </p:txBody>
          </p:sp>
          <p:sp>
            <p:nvSpPr>
              <p:cNvPr id="94324" name="Freeform 116"/>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a:p>
            </p:txBody>
          </p:sp>
          <p:sp>
            <p:nvSpPr>
              <p:cNvPr id="94325" name="Freeform 117"/>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a:p>
            </p:txBody>
          </p:sp>
          <p:sp>
            <p:nvSpPr>
              <p:cNvPr id="94326" name="Freeform 118"/>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a:p>
            </p:txBody>
          </p:sp>
          <p:sp>
            <p:nvSpPr>
              <p:cNvPr id="94327" name="Freeform 119"/>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a:p>
            </p:txBody>
          </p:sp>
          <p:sp>
            <p:nvSpPr>
              <p:cNvPr id="94328" name="Freeform 120"/>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a:p>
            </p:txBody>
          </p:sp>
          <p:sp>
            <p:nvSpPr>
              <p:cNvPr id="94329" name="Freeform 121"/>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a:p>
            </p:txBody>
          </p:sp>
          <p:sp>
            <p:nvSpPr>
              <p:cNvPr id="94330" name="Freeform 122"/>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a:p>
            </p:txBody>
          </p:sp>
          <p:sp>
            <p:nvSpPr>
              <p:cNvPr id="94331" name="Freeform 123"/>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a:p>
            </p:txBody>
          </p:sp>
        </p:grpSp>
        <p:sp>
          <p:nvSpPr>
            <p:cNvPr id="7" name="TextBox 70"/>
            <p:cNvSpPr txBox="1"/>
            <p:nvPr/>
          </p:nvSpPr>
          <p:spPr>
            <a:xfrm>
              <a:off x="528" y="3264"/>
              <a:ext cx="1484" cy="330"/>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(F(       )) = </a:t>
              </a:r>
            </a:p>
          </p:txBody>
        </p:sp>
      </p:grpSp>
      <p:sp>
        <p:nvSpPr>
          <p:cNvPr id="9" name="TextBox 70"/>
          <p:cNvSpPr txBox="1"/>
          <p:nvPr/>
        </p:nvSpPr>
        <p:spPr>
          <a:xfrm>
            <a:off x="3062288" y="5805488"/>
            <a:ext cx="1446212"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(3) = </a:t>
            </a:r>
          </a:p>
        </p:txBody>
      </p:sp>
      <p:pic>
        <p:nvPicPr>
          <p:cNvPr id="94334"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88" y="5791200"/>
            <a:ext cx="5603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80"/>
          <p:cNvGrpSpPr>
            <a:grpSpLocks/>
          </p:cNvGrpSpPr>
          <p:nvPr/>
        </p:nvGrpSpPr>
        <p:grpSpPr bwMode="auto">
          <a:xfrm>
            <a:off x="4814888" y="5778500"/>
            <a:ext cx="1069975" cy="519113"/>
            <a:chOff x="3033" y="3256"/>
            <a:chExt cx="674" cy="327"/>
          </a:xfrm>
        </p:grpSpPr>
        <p:sp>
          <p:nvSpPr>
            <p:cNvPr id="94335" name="Rectangle 127"/>
            <p:cNvSpPr>
              <a:spLocks noChangeArrowheads="1"/>
            </p:cNvSpPr>
            <p:nvPr/>
          </p:nvSpPr>
          <p:spPr bwMode="auto">
            <a:xfrm>
              <a:off x="3033" y="3256"/>
              <a:ext cx="469" cy="327"/>
            </a:xfrm>
            <a:prstGeom prst="rect">
              <a:avLst/>
            </a:prstGeom>
            <a:noFill/>
            <a:ln w="38100" cap="sq">
              <a:noFill/>
              <a:miter lim="800000"/>
              <a:headEnd/>
              <a:tailEnd/>
            </a:ln>
            <a:effectLst/>
          </p:spPr>
          <p:txBody>
            <a:bodyPr wrap="none" lIns="274320" rIns="274320">
              <a:spAutoFit/>
            </a:bodyPr>
            <a:lstStyle/>
            <a:p>
              <a:pPr algn="l">
                <a:defRPr/>
              </a:pPr>
              <a:r>
                <a:rPr lang="en-CA" i="1">
                  <a:solidFill>
                    <a:schemeClr val="accent2"/>
                  </a:solidFill>
                  <a:effectLst>
                    <a:outerShdw blurRad="38100" dist="38100" dir="2700000" algn="tl">
                      <a:srgbClr val="000000"/>
                    </a:outerShdw>
                  </a:effectLst>
                  <a:sym typeface="Symbol" pitchFamily="18" charset="2"/>
                </a:rPr>
                <a:t>≠</a:t>
              </a:r>
              <a:endParaRPr lang="en-US" i="1">
                <a:solidFill>
                  <a:schemeClr val="accent2"/>
                </a:solidFill>
                <a:effectLst>
                  <a:outerShdw blurRad="38100" dist="38100" dir="2700000" algn="tl">
                    <a:srgbClr val="000000"/>
                  </a:outerShdw>
                </a:effectLst>
                <a:sym typeface="Symbol" pitchFamily="18" charset="2"/>
              </a:endParaRPr>
            </a:p>
          </p:txBody>
        </p:sp>
        <p:grpSp>
          <p:nvGrpSpPr>
            <p:cNvPr id="129041" name="Group 128"/>
            <p:cNvGrpSpPr>
              <a:grpSpLocks/>
            </p:cNvGrpSpPr>
            <p:nvPr/>
          </p:nvGrpSpPr>
          <p:grpSpPr bwMode="auto">
            <a:xfrm>
              <a:off x="3369" y="3264"/>
              <a:ext cx="338" cy="294"/>
              <a:chOff x="2480" y="3333"/>
              <a:chExt cx="338" cy="294"/>
            </a:xfrm>
          </p:grpSpPr>
          <p:sp>
            <p:nvSpPr>
              <p:cNvPr id="94337" name="Freeform 129"/>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a:p>
            </p:txBody>
          </p:sp>
          <p:sp>
            <p:nvSpPr>
              <p:cNvPr id="94338" name="Freeform 130"/>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a:p>
            </p:txBody>
          </p:sp>
          <p:sp>
            <p:nvSpPr>
              <p:cNvPr id="94339" name="Freeform 131"/>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a:p>
            </p:txBody>
          </p:sp>
          <p:sp>
            <p:nvSpPr>
              <p:cNvPr id="94340" name="Freeform 132"/>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a:p>
            </p:txBody>
          </p:sp>
          <p:sp>
            <p:nvSpPr>
              <p:cNvPr id="94341" name="Freeform 133"/>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a:p>
            </p:txBody>
          </p:sp>
          <p:sp>
            <p:nvSpPr>
              <p:cNvPr id="94342" name="Freeform 134"/>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a:p>
            </p:txBody>
          </p:sp>
          <p:sp>
            <p:nvSpPr>
              <p:cNvPr id="94343" name="Freeform 135"/>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a:p>
            </p:txBody>
          </p:sp>
          <p:sp>
            <p:nvSpPr>
              <p:cNvPr id="94344" name="Freeform 136"/>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a:p>
            </p:txBody>
          </p:sp>
          <p:sp>
            <p:nvSpPr>
              <p:cNvPr id="94345" name="Freeform 137"/>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a:p>
            </p:txBody>
          </p:sp>
          <p:sp>
            <p:nvSpPr>
              <p:cNvPr id="94346" name="Freeform 138"/>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a:p>
            </p:txBody>
          </p:sp>
          <p:sp>
            <p:nvSpPr>
              <p:cNvPr id="94347" name="Freeform 139"/>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a:p>
            </p:txBody>
          </p:sp>
          <p:sp>
            <p:nvSpPr>
              <p:cNvPr id="94348" name="Freeform 140"/>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a:p>
            </p:txBody>
          </p:sp>
          <p:sp>
            <p:nvSpPr>
              <p:cNvPr id="94349" name="Freeform 141"/>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a:p>
            </p:txBody>
          </p:sp>
          <p:sp>
            <p:nvSpPr>
              <p:cNvPr id="94350" name="Freeform 142"/>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a:p>
            </p:txBody>
          </p:sp>
          <p:sp>
            <p:nvSpPr>
              <p:cNvPr id="94351" name="Freeform 143"/>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a:p>
            </p:txBody>
          </p:sp>
          <p:sp>
            <p:nvSpPr>
              <p:cNvPr id="94352" name="Freeform 144"/>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a:p>
            </p:txBody>
          </p:sp>
          <p:sp>
            <p:nvSpPr>
              <p:cNvPr id="94353" name="Freeform 145"/>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a:p>
            </p:txBody>
          </p:sp>
          <p:sp>
            <p:nvSpPr>
              <p:cNvPr id="94354" name="Freeform 146"/>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a:p>
            </p:txBody>
          </p:sp>
          <p:sp>
            <p:nvSpPr>
              <p:cNvPr id="94355" name="Freeform 147"/>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a:p>
            </p:txBody>
          </p:sp>
          <p:sp>
            <p:nvSpPr>
              <p:cNvPr id="94356" name="Freeform 148"/>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a:p>
            </p:txBody>
          </p:sp>
          <p:sp>
            <p:nvSpPr>
              <p:cNvPr id="94357" name="Freeform 149"/>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a:p>
            </p:txBody>
          </p:sp>
          <p:sp>
            <p:nvSpPr>
              <p:cNvPr id="94358" name="Freeform 150"/>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a:p>
            </p:txBody>
          </p:sp>
          <p:sp>
            <p:nvSpPr>
              <p:cNvPr id="94359" name="Freeform 151"/>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a:p>
            </p:txBody>
          </p:sp>
          <p:sp>
            <p:nvSpPr>
              <p:cNvPr id="94360" name="Freeform 152"/>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a:p>
            </p:txBody>
          </p:sp>
          <p:sp>
            <p:nvSpPr>
              <p:cNvPr id="94361" name="Freeform 153"/>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a:p>
            </p:txBody>
          </p:sp>
          <p:sp>
            <p:nvSpPr>
              <p:cNvPr id="94362" name="Freeform 154"/>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a:p>
            </p:txBody>
          </p:sp>
          <p:sp>
            <p:nvSpPr>
              <p:cNvPr id="94363" name="Freeform 155"/>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a:p>
            </p:txBody>
          </p:sp>
          <p:sp>
            <p:nvSpPr>
              <p:cNvPr id="94364" name="Freeform 156"/>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a:p>
            </p:txBody>
          </p:sp>
          <p:sp>
            <p:nvSpPr>
              <p:cNvPr id="94365" name="Freeform 157"/>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a:p>
            </p:txBody>
          </p:sp>
          <p:sp>
            <p:nvSpPr>
              <p:cNvPr id="94366" name="Freeform 158"/>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a:p>
            </p:txBody>
          </p:sp>
          <p:sp>
            <p:nvSpPr>
              <p:cNvPr id="94367" name="Freeform 159"/>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a:p>
            </p:txBody>
          </p:sp>
          <p:sp>
            <p:nvSpPr>
              <p:cNvPr id="94368" name="Freeform 160"/>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a:p>
            </p:txBody>
          </p:sp>
          <p:sp>
            <p:nvSpPr>
              <p:cNvPr id="94369" name="Freeform 161"/>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a:p>
            </p:txBody>
          </p:sp>
          <p:sp>
            <p:nvSpPr>
              <p:cNvPr id="94370" name="Freeform 162"/>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a:p>
            </p:txBody>
          </p:sp>
          <p:sp>
            <p:nvSpPr>
              <p:cNvPr id="94371" name="Freeform 163"/>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a:p>
            </p:txBody>
          </p:sp>
          <p:sp>
            <p:nvSpPr>
              <p:cNvPr id="94372" name="Freeform 164"/>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a:p>
            </p:txBody>
          </p:sp>
          <p:sp>
            <p:nvSpPr>
              <p:cNvPr id="94373" name="Freeform 165"/>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a:p>
            </p:txBody>
          </p:sp>
          <p:sp>
            <p:nvSpPr>
              <p:cNvPr id="94374" name="Freeform 166"/>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a:p>
            </p:txBody>
          </p:sp>
          <p:sp>
            <p:nvSpPr>
              <p:cNvPr id="94375" name="Freeform 167"/>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a:p>
            </p:txBody>
          </p:sp>
          <p:sp>
            <p:nvSpPr>
              <p:cNvPr id="94376" name="Freeform 168"/>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a:p>
            </p:txBody>
          </p:sp>
          <p:sp>
            <p:nvSpPr>
              <p:cNvPr id="94377" name="Freeform 169"/>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a:p>
            </p:txBody>
          </p:sp>
          <p:sp>
            <p:nvSpPr>
              <p:cNvPr id="94378" name="Freeform 170"/>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a:p>
            </p:txBody>
          </p:sp>
          <p:sp>
            <p:nvSpPr>
              <p:cNvPr id="94379" name="Freeform 171"/>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a:p>
            </p:txBody>
          </p:sp>
          <p:sp>
            <p:nvSpPr>
              <p:cNvPr id="94380" name="Freeform 172"/>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a:p>
            </p:txBody>
          </p:sp>
          <p:sp>
            <p:nvSpPr>
              <p:cNvPr id="94381" name="Freeform 173"/>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a:p>
            </p:txBody>
          </p:sp>
          <p:sp>
            <p:nvSpPr>
              <p:cNvPr id="94382" name="Freeform 174"/>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a:p>
            </p:txBody>
          </p:sp>
          <p:sp>
            <p:nvSpPr>
              <p:cNvPr id="94383" name="Freeform 175"/>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a:p>
            </p:txBody>
          </p:sp>
          <p:sp>
            <p:nvSpPr>
              <p:cNvPr id="94384" name="Freeform 176"/>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a:p>
            </p:txBody>
          </p:sp>
          <p:sp>
            <p:nvSpPr>
              <p:cNvPr id="94385" name="Freeform 177"/>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a:p>
            </p:txBody>
          </p:sp>
          <p:sp>
            <p:nvSpPr>
              <p:cNvPr id="94386" name="Freeform 178"/>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a:p>
            </p:txBody>
          </p:sp>
        </p:grpSp>
      </p:grpSp>
      <p:sp>
        <p:nvSpPr>
          <p:cNvPr id="13" name="TextBox 70"/>
          <p:cNvSpPr txBox="1"/>
          <p:nvPr/>
        </p:nvSpPr>
        <p:spPr>
          <a:xfrm>
            <a:off x="214313" y="4572000"/>
            <a:ext cx="8499475" cy="954088"/>
          </a:xfrm>
          <a:prstGeom prst="rect">
            <a:avLst/>
          </a:prstGeom>
          <a:noFill/>
        </p:spPr>
        <p:txBody>
          <a:bodyPr wrap="none">
            <a:spAutoFit/>
          </a:bodyPr>
          <a:lstStyle/>
          <a:p>
            <a:pPr algn="l">
              <a:defRPr/>
            </a:pPr>
            <a:r>
              <a:rPr lang="en-CA" dirty="0">
                <a:effectLst>
                  <a:outerShdw blurRad="38100" dist="38100" dir="2700000" algn="tl">
                    <a:srgbClr val="000000"/>
                  </a:outerShdw>
                </a:effectLst>
              </a:rPr>
              <a:t>Typical method is to define the inverse function </a:t>
            </a: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r>
              <a:rPr lang="en-CA" dirty="0">
                <a:effectLst>
                  <a:outerShdw blurRad="38100" dist="38100" dir="2700000" algn="tl">
                    <a:srgbClr val="000000"/>
                  </a:outerShdw>
                </a:effectLst>
                <a:sym typeface="Symbol" pitchFamily="18" charset="2"/>
              </a:rPr>
              <a:t>.</a:t>
            </a:r>
            <a:endParaRPr lang="en-CA" dirty="0">
              <a:effectLst>
                <a:outerShdw blurRad="38100" dist="38100" dir="2700000" algn="tl">
                  <a:srgbClr val="000000"/>
                </a:outerShdw>
              </a:effectLst>
            </a:endParaRPr>
          </a:p>
          <a:p>
            <a:pPr algn="l">
              <a:defRPr/>
            </a:pPr>
            <a:r>
              <a:rPr lang="en-CA" i="1" dirty="0">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F, List,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F(x)ϵN </a:t>
            </a:r>
            <a:r>
              <a:rPr lang="en-CA" dirty="0">
                <a:solidFill>
                  <a:schemeClr val="accent2"/>
                </a:solidFill>
                <a:effectLst>
                  <a:outerShdw blurRad="38100" dist="38100" dir="2700000" algn="tl">
                    <a:srgbClr val="000000"/>
                  </a:outerShdw>
                </a:effectLst>
                <a:sym typeface="Symbol" pitchFamily="18" charset="2"/>
              </a:rPr>
              <a:t>and</a:t>
            </a:r>
            <a:r>
              <a:rPr lang="en-CA" i="1" dirty="0">
                <a:solidFill>
                  <a:schemeClr val="accent2"/>
                </a:solidFill>
                <a:effectLst>
                  <a:outerShdw blurRad="38100" dist="38100" dir="2700000" algn="tl">
                    <a:srgbClr val="000000"/>
                  </a:outerShdw>
                </a:effectLst>
                <a:sym typeface="Symbol" pitchFamily="18" charset="2"/>
              </a:rPr>
              <a:t>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(F(x)) = x</a:t>
            </a:r>
          </a:p>
        </p:txBody>
      </p:sp>
      <p:grpSp>
        <p:nvGrpSpPr>
          <p:cNvPr id="22" name="Group 186"/>
          <p:cNvGrpSpPr>
            <a:grpSpLocks/>
          </p:cNvGrpSpPr>
          <p:nvPr/>
        </p:nvGrpSpPr>
        <p:grpSpPr bwMode="auto">
          <a:xfrm>
            <a:off x="3375025" y="2895600"/>
            <a:ext cx="4625975" cy="1651000"/>
            <a:chOff x="2688" y="976"/>
            <a:chExt cx="2914" cy="1040"/>
          </a:xfrm>
        </p:grpSpPr>
        <p:sp>
          <p:nvSpPr>
            <p:cNvPr id="94392" name="Rectangle 184"/>
            <p:cNvSpPr>
              <a:spLocks noChangeArrowheads="1"/>
            </p:cNvSpPr>
            <p:nvPr/>
          </p:nvSpPr>
          <p:spPr bwMode="auto">
            <a:xfrm>
              <a:off x="3552" y="1420"/>
              <a:ext cx="2050" cy="596"/>
            </a:xfrm>
            <a:prstGeom prst="rect">
              <a:avLst/>
            </a:prstGeom>
            <a:noFill/>
            <a:ln w="38100" cap="sq">
              <a:noFill/>
              <a:miter lim="800000"/>
              <a:headEnd/>
              <a:tailEnd/>
            </a:ln>
            <a:effectLst/>
          </p:spPr>
          <p:txBody>
            <a:bodyPr wrap="none" lIns="274320" rIns="274320">
              <a:spAutoFit/>
            </a:bodyPr>
            <a:lstStyle/>
            <a:p>
              <a:pPr>
                <a:defRPr/>
              </a:pPr>
              <a:r>
                <a:rPr lang="en-CA">
                  <a:effectLst>
                    <a:outerShdw blurRad="38100" dist="38100" dir="2700000" algn="tl">
                      <a:srgbClr val="000000"/>
                    </a:outerShdw>
                  </a:effectLst>
                </a:rPr>
                <a:t>How best to prove </a:t>
              </a:r>
            </a:p>
            <a:p>
              <a:pPr>
                <a:defRPr/>
              </a:pPr>
              <a:r>
                <a:rPr lang="en-CA">
                  <a:effectLst>
                    <a:outerShdw blurRad="38100" dist="38100" dir="2700000" algn="tl">
                      <a:srgbClr val="000000"/>
                    </a:outerShdw>
                  </a:effectLst>
                </a:rPr>
                <a:t>this part?</a:t>
              </a:r>
              <a:endParaRPr lang="en-US">
                <a:effectLst>
                  <a:outerShdw blurRad="38100" dist="38100" dir="2700000" algn="tl">
                    <a:srgbClr val="000000"/>
                  </a:outerShdw>
                </a:effectLst>
              </a:endParaRPr>
            </a:p>
          </p:txBody>
        </p:sp>
        <p:sp>
          <p:nvSpPr>
            <p:cNvPr id="94393" name="Oval 185"/>
            <p:cNvSpPr>
              <a:spLocks noChangeArrowheads="1"/>
            </p:cNvSpPr>
            <p:nvPr/>
          </p:nvSpPr>
          <p:spPr bwMode="auto">
            <a:xfrm>
              <a:off x="2688" y="976"/>
              <a:ext cx="2662" cy="462"/>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 calcmode="lin" valueType="num">
                                      <p:cBhvr additive="base">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94334"/>
                                        </p:tgtEl>
                                        <p:attrNameLst>
                                          <p:attrName>style.visibility</p:attrName>
                                        </p:attrNameLst>
                                      </p:cBhvr>
                                      <p:to>
                                        <p:strVal val="visible"/>
                                      </p:to>
                                    </p:set>
                                    <p:anim calcmode="lin" valueType="num">
                                      <p:cBhvr additive="base">
                                        <p:cTn id="45" dur="500" fill="hold"/>
                                        <p:tgtEl>
                                          <p:spTgt spid="94334"/>
                                        </p:tgtEl>
                                        <p:attrNameLst>
                                          <p:attrName>ppt_x</p:attrName>
                                        </p:attrNameLst>
                                      </p:cBhvr>
                                      <p:tavLst>
                                        <p:tav tm="0">
                                          <p:val>
                                            <p:strVal val="1+#ppt_w/2"/>
                                          </p:val>
                                        </p:tav>
                                        <p:tav tm="100000">
                                          <p:val>
                                            <p:strVal val="#ppt_x"/>
                                          </p:val>
                                        </p:tav>
                                      </p:tavLst>
                                    </p:anim>
                                    <p:anim calcmode="lin" valueType="num">
                                      <p:cBhvr additive="base">
                                        <p:cTn id="46" dur="500" fill="hold"/>
                                        <p:tgtEl>
                                          <p:spTgt spid="94334"/>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 name="Group 25"/>
          <p:cNvGrpSpPr>
            <a:grpSpLocks/>
          </p:cNvGrpSpPr>
          <p:nvPr/>
        </p:nvGrpSpPr>
        <p:grpSpPr bwMode="auto">
          <a:xfrm>
            <a:off x="3124200" y="17843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20" name="TextBox 19"/>
          <p:cNvSpPr txBox="1"/>
          <p:nvPr/>
        </p:nvSpPr>
        <p:spPr>
          <a:xfrm>
            <a:off x="190500" y="2971800"/>
            <a:ext cx="7069138" cy="519113"/>
          </a:xfrm>
          <a:prstGeom prst="rect">
            <a:avLst/>
          </a:prstGeom>
          <a:noFill/>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F,xϵS,  F(x)ϵN and x,yϵS, x≠y</a:t>
            </a:r>
            <a:r>
              <a:rPr lang="en-CA">
                <a:solidFill>
                  <a:schemeClr val="accent2"/>
                </a:solidFill>
                <a:effectLst>
                  <a:outerShdw blurRad="38100" dist="38100" dir="2700000" algn="tl">
                    <a:srgbClr val="000000"/>
                  </a:outerShdw>
                </a:effectLst>
                <a:sym typeface="Symbol" pitchFamily="18" charset="2"/>
              </a:rPr>
              <a:t>  </a:t>
            </a:r>
            <a:r>
              <a:rPr lang="en-CA" i="1">
                <a:solidFill>
                  <a:schemeClr val="accent2"/>
                </a:solidFill>
                <a:effectLst>
                  <a:outerShdw blurRad="38100" dist="38100" dir="2700000" algn="tl">
                    <a:srgbClr val="000000"/>
                  </a:outerShdw>
                </a:effectLst>
                <a:sym typeface="Symbol" pitchFamily="18" charset="2"/>
              </a:rPr>
              <a:t>F(x)≠F(y)</a:t>
            </a:r>
          </a:p>
        </p:txBody>
      </p:sp>
      <p:grpSp>
        <p:nvGrpSpPr>
          <p:cNvPr id="130053" name="Group 78"/>
          <p:cNvGrpSpPr>
            <a:grpSpLocks/>
          </p:cNvGrpSpPr>
          <p:nvPr/>
        </p:nvGrpSpPr>
        <p:grpSpPr bwMode="auto">
          <a:xfrm>
            <a:off x="190500" y="758825"/>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30061"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30064"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130054" name="Group 14"/>
          <p:cNvGrpSpPr>
            <a:grpSpLocks/>
          </p:cNvGrpSpPr>
          <p:nvPr/>
        </p:nvGrpSpPr>
        <p:grpSpPr bwMode="auto">
          <a:xfrm>
            <a:off x="3200400" y="1708150"/>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13" name="TextBox 70"/>
          <p:cNvSpPr txBox="1"/>
          <p:nvPr/>
        </p:nvSpPr>
        <p:spPr>
          <a:xfrm>
            <a:off x="136525" y="3505200"/>
            <a:ext cx="6316663"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F(x)ϵN </a:t>
            </a:r>
            <a:r>
              <a:rPr lang="en-CA" dirty="0">
                <a:solidFill>
                  <a:schemeClr val="accent2"/>
                </a:solidFill>
                <a:effectLst>
                  <a:outerShdw blurRad="38100" dist="38100" dir="2700000" algn="tl">
                    <a:srgbClr val="000000"/>
                  </a:outerShdw>
                </a:effectLst>
                <a:sym typeface="Symbol" pitchFamily="18" charset="2"/>
              </a:rPr>
              <a:t>and</a:t>
            </a:r>
            <a:r>
              <a:rPr lang="en-CA" i="1" dirty="0">
                <a:solidFill>
                  <a:schemeClr val="accent2"/>
                </a:solidFill>
                <a:effectLst>
                  <a:outerShdw blurRad="38100" dist="38100" dir="2700000" algn="tl">
                    <a:srgbClr val="000000"/>
                  </a:outerShdw>
                </a:effectLst>
                <a:sym typeface="Symbol" pitchFamily="18" charset="2"/>
              </a:rPr>
              <a:t>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(F(x)) = x</a:t>
            </a:r>
          </a:p>
        </p:txBody>
      </p:sp>
      <p:sp>
        <p:nvSpPr>
          <p:cNvPr id="9" name="TextBox 70"/>
          <p:cNvSpPr txBox="1"/>
          <p:nvPr/>
        </p:nvSpPr>
        <p:spPr>
          <a:xfrm>
            <a:off x="214313" y="4175125"/>
            <a:ext cx="8085137" cy="946150"/>
          </a:xfrm>
          <a:prstGeom prst="rect">
            <a:avLst/>
          </a:prstGeom>
          <a:noFill/>
        </p:spPr>
        <p:txBody>
          <a:bodyPr wrap="none">
            <a:spAutoFit/>
          </a:bodyPr>
          <a:lstStyle/>
          <a:p>
            <a:pPr algn="l">
              <a:defRPr/>
            </a:pPr>
            <a:r>
              <a:rPr lang="en-CA" dirty="0">
                <a:effectLst>
                  <a:outerShdw blurRad="38100" dist="38100" dir="2700000" algn="tl">
                    <a:srgbClr val="000000"/>
                  </a:outerShdw>
                </a:effectLst>
              </a:rPr>
              <a:t>This last one can be simplified by replacing </a:t>
            </a:r>
            <a:r>
              <a:rPr lang="en-CA" i="1" dirty="0">
                <a:solidFill>
                  <a:schemeClr val="accent2"/>
                </a:solidFill>
                <a:effectLst>
                  <a:outerShdw blurRad="38100" dist="38100" dir="2700000" algn="tl">
                    <a:srgbClr val="000000"/>
                  </a:outerShdw>
                </a:effectLst>
                <a:sym typeface="Symbol" pitchFamily="18" charset="2"/>
              </a:rPr>
              <a:t>F(x)</a:t>
            </a:r>
            <a:r>
              <a:rPr lang="en-CA" dirty="0">
                <a:effectLst>
                  <a:outerShdw blurRad="38100" dist="38100" dir="2700000" algn="tl">
                    <a:srgbClr val="000000"/>
                  </a:outerShdw>
                </a:effectLst>
                <a:sym typeface="Symbol" pitchFamily="18" charset="2"/>
              </a:rPr>
              <a:t> with </a:t>
            </a:r>
            <a:r>
              <a:rPr lang="en-CA" i="1" dirty="0" err="1">
                <a:solidFill>
                  <a:schemeClr val="accent2"/>
                </a:solidFill>
                <a:effectLst>
                  <a:outerShdw blurRad="38100" dist="38100" dir="2700000" algn="tl">
                    <a:srgbClr val="000000"/>
                  </a:outerShdw>
                </a:effectLst>
                <a:sym typeface="Symbol" pitchFamily="18" charset="2"/>
              </a:rPr>
              <a:t>i</a:t>
            </a:r>
            <a:r>
              <a:rPr lang="en-CA" dirty="0">
                <a:effectLst>
                  <a:outerShdw blurRad="38100" dist="38100" dir="2700000" algn="tl">
                    <a:srgbClr val="000000"/>
                  </a:outerShdw>
                </a:effectLst>
                <a:sym typeface="Symbol" pitchFamily="18" charset="2"/>
              </a:rPr>
              <a:t>.</a:t>
            </a:r>
          </a:p>
          <a:p>
            <a:pPr algn="l">
              <a:defRPr/>
            </a:pPr>
            <a:r>
              <a:rPr lang="en-CA" i="1" dirty="0">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20" name="TextBox 19"/>
          <p:cNvSpPr txBox="1"/>
          <p:nvPr/>
        </p:nvSpPr>
        <p:spPr>
          <a:xfrm>
            <a:off x="190500" y="2971800"/>
            <a:ext cx="7069138" cy="519113"/>
          </a:xfrm>
          <a:prstGeom prst="rect">
            <a:avLst/>
          </a:prstGeom>
          <a:noFill/>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F,xϵS,  F(x)ϵN and x,yϵS, x≠y</a:t>
            </a:r>
            <a:r>
              <a:rPr lang="en-CA">
                <a:solidFill>
                  <a:schemeClr val="accent2"/>
                </a:solidFill>
                <a:effectLst>
                  <a:outerShdw blurRad="38100" dist="38100" dir="2700000" algn="tl">
                    <a:srgbClr val="000000"/>
                  </a:outerShdw>
                </a:effectLst>
                <a:sym typeface="Symbol" pitchFamily="18" charset="2"/>
              </a:rPr>
              <a:t>  </a:t>
            </a:r>
            <a:r>
              <a:rPr lang="en-CA" i="1">
                <a:solidFill>
                  <a:schemeClr val="accent2"/>
                </a:solidFill>
                <a:effectLst>
                  <a:outerShdw blurRad="38100" dist="38100" dir="2700000" algn="tl">
                    <a:srgbClr val="000000"/>
                  </a:outerShdw>
                </a:effectLst>
                <a:sym typeface="Symbol" pitchFamily="18" charset="2"/>
              </a:rPr>
              <a:t>F(x)≠F(y)</a:t>
            </a:r>
          </a:p>
        </p:txBody>
      </p:sp>
      <p:grpSp>
        <p:nvGrpSpPr>
          <p:cNvPr id="131076" name="Group 78"/>
          <p:cNvGrpSpPr>
            <a:grpSpLocks/>
          </p:cNvGrpSpPr>
          <p:nvPr/>
        </p:nvGrpSpPr>
        <p:grpSpPr bwMode="auto">
          <a:xfrm>
            <a:off x="190500" y="758825"/>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31086"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31089"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90"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131077" name="Group 14"/>
          <p:cNvGrpSpPr>
            <a:grpSpLocks/>
          </p:cNvGrpSpPr>
          <p:nvPr/>
        </p:nvGrpSpPr>
        <p:grpSpPr bwMode="auto">
          <a:xfrm>
            <a:off x="3200400" y="1708150"/>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13" name="TextBox 70"/>
          <p:cNvSpPr txBox="1"/>
          <p:nvPr/>
        </p:nvSpPr>
        <p:spPr>
          <a:xfrm>
            <a:off x="136525" y="3505200"/>
            <a:ext cx="6335713"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F(x)ϵN </a:t>
            </a:r>
            <a:r>
              <a:rPr lang="en-CA" dirty="0">
                <a:solidFill>
                  <a:schemeClr val="accent2"/>
                </a:solidFill>
                <a:effectLst>
                  <a:outerShdw blurRad="38100" dist="38100" dir="2700000" algn="tl">
                    <a:srgbClr val="000000"/>
                  </a:outerShdw>
                </a:effectLst>
                <a:sym typeface="Symbol" pitchFamily="18" charset="2"/>
              </a:rPr>
              <a:t>and</a:t>
            </a:r>
            <a:r>
              <a:rPr lang="en-CA" i="1" dirty="0">
                <a:solidFill>
                  <a:schemeClr val="accent2"/>
                </a:solidFill>
                <a:effectLst>
                  <a:outerShdw blurRad="38100" dist="38100" dir="2700000" algn="tl">
                    <a:srgbClr val="000000"/>
                  </a:outerShdw>
                </a:effectLst>
                <a:sym typeface="Symbol" pitchFamily="18" charset="2"/>
              </a:rPr>
              <a:t>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(F(x)) = x</a:t>
            </a:r>
          </a:p>
        </p:txBody>
      </p:sp>
      <p:sp>
        <p:nvSpPr>
          <p:cNvPr id="9" name="TextBox 70"/>
          <p:cNvSpPr txBox="1"/>
          <p:nvPr/>
        </p:nvSpPr>
        <p:spPr>
          <a:xfrm>
            <a:off x="152400" y="4038600"/>
            <a:ext cx="4098925"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sp>
        <p:nvSpPr>
          <p:cNvPr id="74" name="TextBox 70"/>
          <p:cNvSpPr txBox="1"/>
          <p:nvPr/>
        </p:nvSpPr>
        <p:spPr>
          <a:xfrm>
            <a:off x="366713" y="4676775"/>
            <a:ext cx="7604125" cy="1800225"/>
          </a:xfrm>
          <a:prstGeom prst="rect">
            <a:avLst/>
          </a:prstGeom>
          <a:noFill/>
        </p:spPr>
        <p:txBody>
          <a:bodyPr wrap="none">
            <a:spAutoFit/>
          </a:bodyPr>
          <a:lstStyle/>
          <a:p>
            <a:pPr algn="l">
              <a:defRPr/>
            </a:pPr>
            <a:r>
              <a:rPr lang="en-CA">
                <a:effectLst>
                  <a:outerShdw blurRad="38100" dist="38100" dir="2700000" algn="tl">
                    <a:srgbClr val="000000"/>
                  </a:outerShdw>
                </a:effectLst>
              </a:rPr>
              <a:t>This one is useful. </a:t>
            </a:r>
            <a:endParaRPr lang="en-CA" i="1">
              <a:effectLst>
                <a:outerShdw blurRad="38100" dist="38100" dir="2700000" algn="tl">
                  <a:srgbClr val="000000"/>
                </a:outerShdw>
              </a:effectLst>
              <a:sym typeface="Symbol" pitchFamily="18" charset="2"/>
            </a:endParaRPr>
          </a:p>
          <a:p>
            <a:pPr algn="l">
              <a:defRPr/>
            </a:pPr>
            <a:r>
              <a:rPr lang="en-CA" i="1" baseline="30000">
                <a:effectLst>
                  <a:outerShdw blurRad="38100" dist="38100" dir="2700000" algn="tl">
                    <a:srgbClr val="000000"/>
                  </a:outerShdw>
                </a:effectLst>
                <a:sym typeface="Symbol" pitchFamily="18" charset="2"/>
              </a:rPr>
              <a:t> </a:t>
            </a:r>
            <a:r>
              <a:rPr lang="en-CA">
                <a:effectLst>
                  <a:outerShdw blurRad="38100" dist="38100" dir="2700000" algn="tl">
                    <a:srgbClr val="000000"/>
                  </a:outerShdw>
                </a:effectLst>
                <a:sym typeface="Symbol" pitchFamily="18" charset="2"/>
              </a:rPr>
              <a:t>e</a:t>
            </a:r>
            <a:r>
              <a:rPr lang="en-CA">
                <a:effectLst>
                  <a:outerShdw blurRad="38100" dist="38100" dir="2700000" algn="tl">
                    <a:srgbClr val="000000"/>
                  </a:outerShdw>
                </a:effectLst>
              </a:rPr>
              <a:t>ach integer </a:t>
            </a:r>
            <a:r>
              <a:rPr lang="en-CA" i="1">
                <a:solidFill>
                  <a:schemeClr val="accent2"/>
                </a:solidFill>
                <a:effectLst>
                  <a:outerShdw blurRad="38100" dist="38100" dir="2700000" algn="tl">
                    <a:srgbClr val="000000"/>
                  </a:outerShdw>
                </a:effectLst>
              </a:rPr>
              <a:t>i</a:t>
            </a:r>
            <a:r>
              <a:rPr lang="en-CA">
                <a:effectLst>
                  <a:outerShdw blurRad="38100" dist="38100" dir="2700000" algn="tl">
                    <a:srgbClr val="000000"/>
                  </a:outerShdw>
                </a:effectLst>
              </a:rPr>
              <a:t> is able to hit at most one element </a:t>
            </a:r>
            <a:r>
              <a:rPr lang="en-CA" i="1">
                <a:solidFill>
                  <a:schemeClr val="accent2"/>
                </a:solidFill>
                <a:effectLst>
                  <a:outerShdw blurRad="38100" dist="38100" dir="2700000" algn="tl">
                    <a:srgbClr val="000000"/>
                  </a:outerShdw>
                </a:effectLst>
                <a:sym typeface="Symbol" pitchFamily="18" charset="2"/>
              </a:rPr>
              <a:t>xϵS</a:t>
            </a:r>
            <a:r>
              <a:rPr lang="en-CA">
                <a:effectLst>
                  <a:outerShdw blurRad="38100" dist="38100" dir="2700000" algn="tl">
                    <a:srgbClr val="000000"/>
                  </a:outerShdw>
                </a:effectLst>
              </a:rPr>
              <a:t>.</a:t>
            </a:r>
            <a:endParaRPr lang="en-CA">
              <a:solidFill>
                <a:schemeClr val="accent2"/>
              </a:solidFill>
              <a:effectLst>
                <a:outerShdw blurRad="38100" dist="38100" dir="2700000" algn="tl">
                  <a:srgbClr val="000000"/>
                </a:outerShdw>
              </a:effectLst>
            </a:endParaRPr>
          </a:p>
          <a:p>
            <a:pPr algn="l">
              <a:defRPr/>
            </a:pPr>
            <a:r>
              <a:rPr lang="en-CA">
                <a:effectLst>
                  <a:outerShdw blurRad="38100" dist="38100" dir="2700000" algn="tl">
                    <a:srgbClr val="000000"/>
                  </a:outerShdw>
                </a:effectLst>
              </a:rPr>
              <a:t>If this can hit every element of element </a:t>
            </a:r>
            <a:r>
              <a:rPr lang="en-CA" i="1">
                <a:solidFill>
                  <a:schemeClr val="accent2"/>
                </a:solidFill>
                <a:effectLst>
                  <a:outerShdw blurRad="38100" dist="38100" dir="2700000" algn="tl">
                    <a:srgbClr val="000000"/>
                  </a:outerShdw>
                </a:effectLst>
                <a:sym typeface="Symbol" pitchFamily="18" charset="2"/>
              </a:rPr>
              <a:t>xϵS</a:t>
            </a:r>
            <a:r>
              <a:rPr lang="en-CA">
                <a:effectLst>
                  <a:outerShdw blurRad="38100" dist="38100" dir="2700000" algn="tl">
                    <a:srgbClr val="000000"/>
                  </a:outerShdw>
                </a:effectLst>
              </a:rPr>
              <a:t>,</a:t>
            </a:r>
          </a:p>
          <a:p>
            <a:pPr algn="l">
              <a:defRPr/>
            </a:pPr>
            <a:r>
              <a:rPr lang="en-CA">
                <a:effectLst>
                  <a:outerShdw blurRad="38100" dist="38100" dir="2700000" algn="tl">
                    <a:srgbClr val="000000"/>
                  </a:outerShdw>
                </a:effectLst>
              </a:rPr>
              <a:t>then </a:t>
            </a:r>
            <a:r>
              <a:rPr lang="en-US" i="1">
                <a:solidFill>
                  <a:schemeClr val="accent2"/>
                </a:solidFill>
                <a:effectLst>
                  <a:outerShdw blurRad="38100" dist="38100" dir="2700000" algn="tl">
                    <a:srgbClr val="000000"/>
                  </a:outerShdw>
                </a:effectLst>
              </a:rPr>
              <a:t>|S| ≤ |N|.</a:t>
            </a:r>
            <a:endParaRPr lang="en-CA" i="1">
              <a:solidFill>
                <a:schemeClr val="accent2"/>
              </a:solidFill>
              <a:effectLst>
                <a:outerShdw blurRad="38100" dist="38100" dir="2700000" algn="tl">
                  <a:srgbClr val="000000"/>
                </a:outerShdw>
              </a:effectLst>
            </a:endParaRPr>
          </a:p>
        </p:txBody>
      </p:sp>
      <p:sp>
        <p:nvSpPr>
          <p:cNvPr id="2" name="TextBox 70"/>
          <p:cNvSpPr txBox="1"/>
          <p:nvPr/>
        </p:nvSpPr>
        <p:spPr>
          <a:xfrm>
            <a:off x="3262313" y="4686300"/>
            <a:ext cx="2406650" cy="523875"/>
          </a:xfrm>
          <a:prstGeom prst="rect">
            <a:avLst/>
          </a:prstGeom>
          <a:noFill/>
        </p:spPr>
        <p:txBody>
          <a:bodyPr wrap="none">
            <a:spAutoFit/>
          </a:bodyPr>
          <a:lstStyle/>
          <a:p>
            <a:pPr algn="l">
              <a:defRPr/>
            </a:pPr>
            <a:r>
              <a:rPr lang="en-CA" dirty="0">
                <a:effectLst>
                  <a:outerShdw blurRad="38100" dist="38100" dir="2700000" algn="tl">
                    <a:srgbClr val="000000"/>
                  </a:outerShdw>
                </a:effectLst>
              </a:rPr>
              <a:t>With </a:t>
            </a: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r>
              <a:rPr lang="en-CA" i="1" dirty="0">
                <a:effectLst>
                  <a:outerShdw blurRad="38100" dist="38100" dir="2700000" algn="tl">
                    <a:srgbClr val="000000"/>
                  </a:outerShdw>
                </a:effectLst>
                <a:sym typeface="Symbol" pitchFamily="18" charset="2"/>
              </a:rPr>
              <a:t>,</a:t>
            </a:r>
            <a:endParaRPr lang="en-CA" dirty="0">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1" end="1"/>
                                            </p:txEl>
                                          </p:spTgt>
                                        </p:tgtEl>
                                        <p:attrNameLst>
                                          <p:attrName>style.visibility</p:attrName>
                                        </p:attrNameLst>
                                      </p:cBhvr>
                                      <p:to>
                                        <p:strVal val="visible"/>
                                      </p:to>
                                    </p:set>
                                    <p:anim calcmode="lin" valueType="num">
                                      <p:cBhvr additive="base">
                                        <p:cTn id="13"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4">
                                            <p:txEl>
                                              <p:pRg st="2" end="2"/>
                                            </p:txEl>
                                          </p:spTgt>
                                        </p:tgtEl>
                                        <p:attrNameLst>
                                          <p:attrName>style.visibility</p:attrName>
                                        </p:attrNameLst>
                                      </p:cBhvr>
                                      <p:to>
                                        <p:strVal val="visible"/>
                                      </p:to>
                                    </p:set>
                                    <p:anim calcmode="lin" valueType="num">
                                      <p:cBhvr additive="base">
                                        <p:cTn id="23"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4">
                                            <p:txEl>
                                              <p:pRg st="3" end="3"/>
                                            </p:txEl>
                                          </p:spTgt>
                                        </p:tgtEl>
                                        <p:attrNameLst>
                                          <p:attrName>style.visibility</p:attrName>
                                        </p:attrNameLst>
                                      </p:cBhvr>
                                      <p:to>
                                        <p:strVal val="visible"/>
                                      </p:to>
                                    </p:set>
                                    <p:anim calcmode="lin" valueType="num">
                                      <p:cBhvr additive="base">
                                        <p:cTn id="29"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20" name="TextBox 19"/>
          <p:cNvSpPr txBox="1"/>
          <p:nvPr/>
        </p:nvSpPr>
        <p:spPr>
          <a:xfrm>
            <a:off x="190500" y="2971800"/>
            <a:ext cx="7069138" cy="519113"/>
          </a:xfrm>
          <a:prstGeom prst="rect">
            <a:avLst/>
          </a:prstGeom>
          <a:noFill/>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F,xϵS,  F(x)ϵN and x,yϵS, x≠y</a:t>
            </a:r>
            <a:r>
              <a:rPr lang="en-CA">
                <a:solidFill>
                  <a:schemeClr val="accent2"/>
                </a:solidFill>
                <a:effectLst>
                  <a:outerShdw blurRad="38100" dist="38100" dir="2700000" algn="tl">
                    <a:srgbClr val="000000"/>
                  </a:outerShdw>
                </a:effectLst>
                <a:sym typeface="Symbol" pitchFamily="18" charset="2"/>
              </a:rPr>
              <a:t>  </a:t>
            </a:r>
            <a:r>
              <a:rPr lang="en-CA" i="1">
                <a:solidFill>
                  <a:schemeClr val="accent2"/>
                </a:solidFill>
                <a:effectLst>
                  <a:outerShdw blurRad="38100" dist="38100" dir="2700000" algn="tl">
                    <a:srgbClr val="000000"/>
                  </a:outerShdw>
                </a:effectLst>
                <a:sym typeface="Symbol" pitchFamily="18" charset="2"/>
              </a:rPr>
              <a:t>F(x)≠F(y)</a:t>
            </a:r>
          </a:p>
        </p:txBody>
      </p:sp>
      <p:grpSp>
        <p:nvGrpSpPr>
          <p:cNvPr id="132100" name="Group 78"/>
          <p:cNvGrpSpPr>
            <a:grpSpLocks/>
          </p:cNvGrpSpPr>
          <p:nvPr/>
        </p:nvGrpSpPr>
        <p:grpSpPr bwMode="auto">
          <a:xfrm>
            <a:off x="190500" y="758825"/>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32112"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32115"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16"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132101" name="Group 14"/>
          <p:cNvGrpSpPr>
            <a:grpSpLocks/>
          </p:cNvGrpSpPr>
          <p:nvPr/>
        </p:nvGrpSpPr>
        <p:grpSpPr bwMode="auto">
          <a:xfrm>
            <a:off x="3200400" y="1708150"/>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13" name="TextBox 70"/>
          <p:cNvSpPr txBox="1"/>
          <p:nvPr/>
        </p:nvSpPr>
        <p:spPr>
          <a:xfrm>
            <a:off x="136525" y="3505200"/>
            <a:ext cx="6335713"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F(x)ϵN </a:t>
            </a:r>
            <a:r>
              <a:rPr lang="en-CA" dirty="0">
                <a:solidFill>
                  <a:schemeClr val="accent2"/>
                </a:solidFill>
                <a:effectLst>
                  <a:outerShdw blurRad="38100" dist="38100" dir="2700000" algn="tl">
                    <a:srgbClr val="000000"/>
                  </a:outerShdw>
                </a:effectLst>
                <a:sym typeface="Symbol" pitchFamily="18" charset="2"/>
              </a:rPr>
              <a:t>and</a:t>
            </a:r>
            <a:r>
              <a:rPr lang="en-CA" i="1" dirty="0">
                <a:solidFill>
                  <a:schemeClr val="accent2"/>
                </a:solidFill>
                <a:effectLst>
                  <a:outerShdw blurRad="38100" dist="38100" dir="2700000" algn="tl">
                    <a:srgbClr val="000000"/>
                  </a:outerShdw>
                </a:effectLst>
                <a:sym typeface="Symbol" pitchFamily="18" charset="2"/>
              </a:rPr>
              <a:t>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(F(x)) = x</a:t>
            </a:r>
          </a:p>
        </p:txBody>
      </p:sp>
      <p:sp>
        <p:nvSpPr>
          <p:cNvPr id="9" name="TextBox 70"/>
          <p:cNvSpPr txBox="1"/>
          <p:nvPr/>
        </p:nvSpPr>
        <p:spPr>
          <a:xfrm>
            <a:off x="152400" y="4038600"/>
            <a:ext cx="4098925" cy="523875"/>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F</a:t>
            </a:r>
            <a:r>
              <a:rPr lang="en-CA" i="1" baseline="30000" dirty="0">
                <a:solidFill>
                  <a:schemeClr val="accent2"/>
                </a:solidFill>
                <a:effectLst>
                  <a:outerShdw blurRad="38100" dist="38100" dir="2700000" algn="tl">
                    <a:srgbClr val="000000"/>
                  </a:outerShdw>
                </a:effectLst>
                <a:sym typeface="Symbol" pitchFamily="18" charset="2"/>
              </a:rPr>
              <a:t>-1</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sp>
        <p:nvSpPr>
          <p:cNvPr id="74" name="TextBox 70"/>
          <p:cNvSpPr txBox="1"/>
          <p:nvPr/>
        </p:nvSpPr>
        <p:spPr>
          <a:xfrm>
            <a:off x="366713" y="4676775"/>
            <a:ext cx="7599362" cy="2227263"/>
          </a:xfrm>
          <a:prstGeom prst="rect">
            <a:avLst/>
          </a:prstGeom>
          <a:noFill/>
        </p:spPr>
        <p:txBody>
          <a:bodyPr wrap="none">
            <a:spAutoFit/>
          </a:bodyPr>
          <a:lstStyle/>
          <a:p>
            <a:pPr marL="533400" indent="-533400" algn="l">
              <a:defRPr/>
            </a:pPr>
            <a:r>
              <a:rPr lang="en-CA">
                <a:effectLst>
                  <a:outerShdw blurRad="38100" dist="38100" dir="2700000" algn="tl">
                    <a:srgbClr val="000000"/>
                  </a:outerShdw>
                </a:effectLst>
              </a:rPr>
              <a:t>So sorry for having three first order logic definition </a:t>
            </a:r>
            <a:br>
              <a:rPr lang="en-CA">
                <a:effectLst>
                  <a:outerShdw blurRad="38100" dist="38100" dir="2700000" algn="tl">
                    <a:srgbClr val="000000"/>
                  </a:outerShdw>
                </a:effectLst>
              </a:rPr>
            </a:br>
            <a:r>
              <a:rPr lang="en-CA">
                <a:effectLst>
                  <a:outerShdw blurRad="38100" dist="38100" dir="2700000" algn="tl">
                    <a:srgbClr val="000000"/>
                  </a:outerShdw>
                </a:effectLst>
              </a:rPr>
              <a:t>for the same thing.</a:t>
            </a:r>
          </a:p>
          <a:p>
            <a:pPr marL="533400" indent="-533400" algn="l">
              <a:buFontTx/>
              <a:buAutoNum type="arabicPeriod"/>
              <a:defRPr/>
            </a:pPr>
            <a:r>
              <a:rPr lang="en-CA">
                <a:effectLst>
                  <a:outerShdw blurRad="38100" dist="38100" dir="2700000" algn="tl">
                    <a:srgbClr val="000000"/>
                  </a:outerShdw>
                </a:effectLst>
              </a:rPr>
              <a:t>Formal definition</a:t>
            </a:r>
          </a:p>
          <a:p>
            <a:pPr marL="533400" indent="-533400" algn="l">
              <a:buFontTx/>
              <a:buAutoNum type="arabicPeriod"/>
              <a:defRPr/>
            </a:pPr>
            <a:r>
              <a:rPr lang="en-CA">
                <a:effectLst>
                  <a:outerShdw blurRad="38100" dist="38100" dir="2700000" algn="tl">
                    <a:srgbClr val="000000"/>
                  </a:outerShdw>
                </a:effectLst>
              </a:rPr>
              <a:t>Good for proving </a:t>
            </a:r>
            <a:r>
              <a:rPr lang="en-CA" i="1">
                <a:solidFill>
                  <a:schemeClr val="accent2"/>
                </a:solidFill>
                <a:effectLst>
                  <a:outerShdw blurRad="38100" dist="38100" dir="2700000" algn="tl">
                    <a:srgbClr val="000000"/>
                  </a:outerShdw>
                </a:effectLst>
                <a:sym typeface="Symbol" pitchFamily="18" charset="2"/>
              </a:rPr>
              <a:t>F(x)≠F(y)</a:t>
            </a:r>
            <a:endParaRPr lang="en-CA">
              <a:effectLst>
                <a:outerShdw blurRad="38100" dist="38100" dir="2700000" algn="tl">
                  <a:srgbClr val="000000"/>
                </a:outerShdw>
              </a:effectLst>
            </a:endParaRPr>
          </a:p>
          <a:p>
            <a:pPr marL="533400" indent="-533400" algn="l">
              <a:buFontTx/>
              <a:buAutoNum type="arabicPeriod"/>
              <a:defRPr/>
            </a:pPr>
            <a:r>
              <a:rPr lang="en-CA">
                <a:effectLst>
                  <a:outerShdw blurRad="38100" dist="38100" dir="2700000" algn="tl">
                    <a:srgbClr val="000000"/>
                  </a:outerShdw>
                </a:effectLst>
              </a:rPr>
              <a:t>Good for proving no such </a:t>
            </a:r>
            <a:r>
              <a:rPr lang="en-CA" i="1">
                <a:solidFill>
                  <a:schemeClr val="accent2"/>
                </a:solidFill>
                <a:effectLst>
                  <a:outerShdw blurRad="38100" dist="38100" dir="2700000" algn="tl">
                    <a:srgbClr val="000000"/>
                  </a:outerShdw>
                </a:effectLst>
              </a:rPr>
              <a:t>F</a:t>
            </a:r>
            <a:r>
              <a:rPr lang="en-CA">
                <a:effectLst>
                  <a:outerShdw blurRad="38100" dist="38100" dir="2700000" algn="tl">
                    <a:srgbClr val="000000"/>
                  </a:outerShdw>
                </a:effectLst>
              </a:rPr>
              <a:t>.</a:t>
            </a:r>
          </a:p>
        </p:txBody>
      </p:sp>
      <p:sp>
        <p:nvSpPr>
          <p:cNvPr id="111635" name="Line 19"/>
          <p:cNvSpPr>
            <a:spLocks noChangeShapeType="1"/>
          </p:cNvSpPr>
          <p:nvPr/>
        </p:nvSpPr>
        <p:spPr bwMode="auto">
          <a:xfrm>
            <a:off x="63500" y="3225800"/>
            <a:ext cx="230188" cy="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11636" name="Line 20"/>
          <p:cNvSpPr>
            <a:spLocks noChangeShapeType="1"/>
          </p:cNvSpPr>
          <p:nvPr/>
        </p:nvSpPr>
        <p:spPr bwMode="auto">
          <a:xfrm>
            <a:off x="0" y="3810000"/>
            <a:ext cx="230188" cy="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11637" name="Line 21"/>
          <p:cNvSpPr>
            <a:spLocks noChangeShapeType="1"/>
          </p:cNvSpPr>
          <p:nvPr/>
        </p:nvSpPr>
        <p:spPr bwMode="auto">
          <a:xfrm>
            <a:off x="0" y="4318000"/>
            <a:ext cx="230188" cy="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 calcmode="lin" valueType="num">
                                      <p:cBhvr additive="base">
                                        <p:cTn id="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1" end="1"/>
                                            </p:txEl>
                                          </p:spTgt>
                                        </p:tgtEl>
                                        <p:attrNameLst>
                                          <p:attrName>style.visibility</p:attrName>
                                        </p:attrNameLst>
                                      </p:cBhvr>
                                      <p:to>
                                        <p:strVal val="visible"/>
                                      </p:to>
                                    </p:set>
                                    <p:anim calcmode="lin" valueType="num">
                                      <p:cBhvr additive="base">
                                        <p:cTn id="13"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635"/>
                                        </p:tgtEl>
                                        <p:attrNameLst>
                                          <p:attrName>style.visibility</p:attrName>
                                        </p:attrNameLst>
                                      </p:cBhvr>
                                      <p:to>
                                        <p:strVal val="visible"/>
                                      </p:to>
                                    </p:set>
                                    <p:anim calcmode="lin" valueType="num">
                                      <p:cBhvr additive="base">
                                        <p:cTn id="17" dur="500" fill="hold"/>
                                        <p:tgtEl>
                                          <p:spTgt spid="111635"/>
                                        </p:tgtEl>
                                        <p:attrNameLst>
                                          <p:attrName>ppt_x</p:attrName>
                                        </p:attrNameLst>
                                      </p:cBhvr>
                                      <p:tavLst>
                                        <p:tav tm="0">
                                          <p:val>
                                            <p:strVal val="#ppt_x"/>
                                          </p:val>
                                        </p:tav>
                                        <p:tav tm="100000">
                                          <p:val>
                                            <p:strVal val="#ppt_x"/>
                                          </p:val>
                                        </p:tav>
                                      </p:tavLst>
                                    </p:anim>
                                    <p:anim calcmode="lin" valueType="num">
                                      <p:cBhvr additive="base">
                                        <p:cTn id="18" dur="500" fill="hold"/>
                                        <p:tgtEl>
                                          <p:spTgt spid="11163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4">
                                            <p:txEl>
                                              <p:pRg st="2" end="2"/>
                                            </p:txEl>
                                          </p:spTgt>
                                        </p:tgtEl>
                                        <p:attrNameLst>
                                          <p:attrName>style.visibility</p:attrName>
                                        </p:attrNameLst>
                                      </p:cBhvr>
                                      <p:to>
                                        <p:strVal val="visible"/>
                                      </p:to>
                                    </p:set>
                                    <p:anim calcmode="lin" valueType="num">
                                      <p:cBhvr additive="base">
                                        <p:cTn id="23"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1636"/>
                                        </p:tgtEl>
                                        <p:attrNameLst>
                                          <p:attrName>style.visibility</p:attrName>
                                        </p:attrNameLst>
                                      </p:cBhvr>
                                      <p:to>
                                        <p:strVal val="visible"/>
                                      </p:to>
                                    </p:set>
                                    <p:anim calcmode="lin" valueType="num">
                                      <p:cBhvr additive="base">
                                        <p:cTn id="27" dur="500" fill="hold"/>
                                        <p:tgtEl>
                                          <p:spTgt spid="111636"/>
                                        </p:tgtEl>
                                        <p:attrNameLst>
                                          <p:attrName>ppt_x</p:attrName>
                                        </p:attrNameLst>
                                      </p:cBhvr>
                                      <p:tavLst>
                                        <p:tav tm="0">
                                          <p:val>
                                            <p:strVal val="#ppt_x"/>
                                          </p:val>
                                        </p:tav>
                                        <p:tav tm="100000">
                                          <p:val>
                                            <p:strVal val="#ppt_x"/>
                                          </p:val>
                                        </p:tav>
                                      </p:tavLst>
                                    </p:anim>
                                    <p:anim calcmode="lin" valueType="num">
                                      <p:cBhvr additive="base">
                                        <p:cTn id="28" dur="500" fill="hold"/>
                                        <p:tgtEl>
                                          <p:spTgt spid="111636"/>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163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4">
                                            <p:txEl>
                                              <p:pRg st="3" end="3"/>
                                            </p:txEl>
                                          </p:spTgt>
                                        </p:tgtEl>
                                        <p:attrNameLst>
                                          <p:attrName>style.visibility</p:attrName>
                                        </p:attrNameLst>
                                      </p:cBhvr>
                                      <p:to>
                                        <p:strVal val="visible"/>
                                      </p:to>
                                    </p:set>
                                    <p:anim calcmode="lin" valueType="num">
                                      <p:cBhvr additive="base">
                                        <p:cTn id="35"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1637"/>
                                        </p:tgtEl>
                                        <p:attrNameLst>
                                          <p:attrName>style.visibility</p:attrName>
                                        </p:attrNameLst>
                                      </p:cBhvr>
                                      <p:to>
                                        <p:strVal val="visible"/>
                                      </p:to>
                                    </p:set>
                                    <p:anim calcmode="lin" valueType="num">
                                      <p:cBhvr additive="base">
                                        <p:cTn id="39" dur="500" fill="hold"/>
                                        <p:tgtEl>
                                          <p:spTgt spid="111637"/>
                                        </p:tgtEl>
                                        <p:attrNameLst>
                                          <p:attrName>ppt_x</p:attrName>
                                        </p:attrNameLst>
                                      </p:cBhvr>
                                      <p:tavLst>
                                        <p:tav tm="0">
                                          <p:val>
                                            <p:strVal val="#ppt_x"/>
                                          </p:val>
                                        </p:tav>
                                        <p:tav tm="100000">
                                          <p:val>
                                            <p:strVal val="#ppt_x"/>
                                          </p:val>
                                        </p:tav>
                                      </p:tavLst>
                                    </p:anim>
                                    <p:anim calcmode="lin" valueType="num">
                                      <p:cBhvr additive="base">
                                        <p:cTn id="40" dur="500" fill="hold"/>
                                        <p:tgtEl>
                                          <p:spTgt spid="11163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111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6691" name="Text Box 3"/>
          <p:cNvSpPr txBox="1">
            <a:spLocks noChangeArrowheads="1"/>
          </p:cNvSpPr>
          <p:nvPr/>
        </p:nvSpPr>
        <p:spPr bwMode="auto">
          <a:xfrm>
            <a:off x="0" y="838200"/>
            <a:ext cx="8518525" cy="137318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Two equivalent definitions of a set S being “Countable”</a:t>
            </a:r>
          </a:p>
          <a:p>
            <a:pPr lvl="1" algn="l">
              <a:buFontTx/>
              <a:buChar char="•"/>
              <a:defRPr/>
            </a:pPr>
            <a:r>
              <a:rPr lang="en-US" dirty="0">
                <a:effectLst>
                  <a:outerShdw blurRad="38100" dist="38100" dir="2700000" algn="tl">
                    <a:srgbClr val="000000"/>
                  </a:outerShdw>
                </a:effectLst>
                <a:sym typeface="Symbol" pitchFamily="18" charset="2"/>
              </a:rPr>
              <a:t>There is a mapping from each object in 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to an integer unique for that object.</a:t>
            </a:r>
          </a:p>
        </p:txBody>
      </p:sp>
      <p:grpSp>
        <p:nvGrpSpPr>
          <p:cNvPr id="14340" name="Group 26"/>
          <p:cNvGrpSpPr>
            <a:grpSpLocks/>
          </p:cNvGrpSpPr>
          <p:nvPr/>
        </p:nvGrpSpPr>
        <p:grpSpPr bwMode="auto">
          <a:xfrm>
            <a:off x="1524000" y="3702050"/>
            <a:ext cx="4572000" cy="762000"/>
            <a:chOff x="960" y="2332"/>
            <a:chExt cx="2880" cy="480"/>
          </a:xfrm>
        </p:grpSpPr>
        <p:sp>
          <p:nvSpPr>
            <p:cNvPr id="126669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|S| = |{     ,  4,      , ….. }|</a:t>
              </a:r>
            </a:p>
            <a:p>
              <a:pPr algn="l">
                <a:spcBef>
                  <a:spcPct val="50000"/>
                </a:spcBef>
                <a:buFontTx/>
                <a:buChar char="•"/>
                <a:defRPr/>
              </a:pPr>
              <a:endParaRPr lang="en-US" sz="900">
                <a:effectLst>
                  <a:outerShdw blurRad="38100" dist="38100" dir="2700000" algn="tl">
                    <a:srgbClr val="000000"/>
                  </a:outerShdw>
                </a:effectLst>
              </a:endParaRPr>
            </a:p>
          </p:txBody>
        </p:sp>
        <p:pic>
          <p:nvPicPr>
            <p:cNvPr id="14347" name="Picture 6"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7"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6696" name="Text Box 8"/>
          <p:cNvSpPr txBox="1">
            <a:spLocks noChangeArrowheads="1"/>
          </p:cNvSpPr>
          <p:nvPr/>
        </p:nvSpPr>
        <p:spPr bwMode="auto">
          <a:xfrm>
            <a:off x="1981200" y="6099175"/>
            <a:ext cx="4503738"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 }|  =  </a:t>
            </a:r>
            <a:r>
              <a:rPr lang="en-US" i="1">
                <a:effectLst>
                  <a:outerShdw blurRad="38100" dist="38100" dir="2700000" algn="tl">
                    <a:srgbClr val="000000"/>
                  </a:outerShdw>
                </a:effectLst>
              </a:rPr>
              <a:t>|N</a:t>
            </a:r>
            <a:r>
              <a:rPr lang="en-US">
                <a:effectLst>
                  <a:outerShdw blurRad="38100" dist="38100" dir="2700000" algn="tl">
                    <a:srgbClr val="000000"/>
                  </a:outerShdw>
                </a:effectLst>
              </a:rPr>
              <a:t>|</a:t>
            </a:r>
          </a:p>
        </p:txBody>
      </p:sp>
      <p:grpSp>
        <p:nvGrpSpPr>
          <p:cNvPr id="3" name="Group 25"/>
          <p:cNvGrpSpPr>
            <a:grpSpLocks/>
          </p:cNvGrpSpPr>
          <p:nvPr/>
        </p:nvGrpSpPr>
        <p:grpSpPr bwMode="auto">
          <a:xfrm>
            <a:off x="2997200" y="4400550"/>
            <a:ext cx="1193800" cy="1714500"/>
            <a:chOff x="1888" y="2772"/>
            <a:chExt cx="752" cy="1080"/>
          </a:xfrm>
        </p:grpSpPr>
        <p:sp>
          <p:nvSpPr>
            <p:cNvPr id="1266698" name="Line 10"/>
            <p:cNvSpPr>
              <a:spLocks noChangeShapeType="1"/>
            </p:cNvSpPr>
            <p:nvPr/>
          </p:nvSpPr>
          <p:spPr bwMode="auto">
            <a:xfrm>
              <a:off x="2264" y="2772"/>
              <a:ext cx="0" cy="106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6699" name="Line 11"/>
            <p:cNvSpPr>
              <a:spLocks noChangeShapeType="1"/>
            </p:cNvSpPr>
            <p:nvPr/>
          </p:nvSpPr>
          <p:spPr bwMode="auto">
            <a:xfrm>
              <a:off x="1888" y="2779"/>
              <a:ext cx="0" cy="106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6700" name="Line 12"/>
            <p:cNvSpPr>
              <a:spLocks noChangeShapeType="1"/>
            </p:cNvSpPr>
            <p:nvPr/>
          </p:nvSpPr>
          <p:spPr bwMode="auto">
            <a:xfrm>
              <a:off x="2640" y="2784"/>
              <a:ext cx="0" cy="106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66691">
                                            <p:txEl>
                                              <p:pRg st="1" end="1"/>
                                            </p:txEl>
                                          </p:spTgt>
                                        </p:tgtEl>
                                        <p:attrNameLst>
                                          <p:attrName>style.visibility</p:attrName>
                                        </p:attrNameLst>
                                      </p:cBhvr>
                                      <p:to>
                                        <p:strVal val="visible"/>
                                      </p:to>
                                    </p:set>
                                    <p:anim calcmode="lin" valueType="num">
                                      <p:cBhvr additive="base">
                                        <p:cTn id="7" dur="500" fill="hold"/>
                                        <p:tgtEl>
                                          <p:spTgt spid="12666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6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7715" name="Text Box 3"/>
          <p:cNvSpPr txBox="1">
            <a:spLocks noChangeArrowheads="1"/>
          </p:cNvSpPr>
          <p:nvPr/>
        </p:nvSpPr>
        <p:spPr bwMode="auto">
          <a:xfrm>
            <a:off x="0" y="838200"/>
            <a:ext cx="9356725" cy="222726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sym typeface="Symbol" pitchFamily="18" charset="2"/>
              </a:rPr>
              <a:t>Two equivalent definitions of a set S being “Countable”</a:t>
            </a:r>
          </a:p>
          <a:p>
            <a:pPr lvl="1" algn="l">
              <a:buFontTx/>
              <a:buChar char="•"/>
              <a:defRPr/>
            </a:pPr>
            <a:r>
              <a:rPr lang="en-US">
                <a:effectLst>
                  <a:outerShdw blurRad="38100" dist="38100" dir="2700000" algn="tl">
                    <a:srgbClr val="000000"/>
                  </a:outerShdw>
                </a:effectLst>
                <a:sym typeface="Symbol" pitchFamily="18" charset="2"/>
              </a:rPr>
              <a:t>There is a mapping from each object in S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to an integer unique for that object.</a:t>
            </a:r>
          </a:p>
          <a:p>
            <a:pPr lvl="1" algn="l">
              <a:buFontTx/>
              <a:buChar char="•"/>
              <a:defRPr/>
            </a:pPr>
            <a:r>
              <a:rPr lang="en-US">
                <a:effectLst>
                  <a:outerShdw blurRad="38100" dist="38100" dir="2700000" algn="tl">
                    <a:srgbClr val="000000"/>
                  </a:outerShdw>
                </a:effectLst>
                <a:sym typeface="Symbol" pitchFamily="18" charset="2"/>
              </a:rPr>
              <a:t>Each object in S has (at least one) finite description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such that each description uniquely identifies that object.</a:t>
            </a:r>
          </a:p>
        </p:txBody>
      </p:sp>
      <p:sp>
        <p:nvSpPr>
          <p:cNvPr id="1267719" name="Text Box 7"/>
          <p:cNvSpPr txBox="1">
            <a:spLocks noChangeArrowheads="1"/>
          </p:cNvSpPr>
          <p:nvPr/>
        </p:nvSpPr>
        <p:spPr bwMode="auto">
          <a:xfrm>
            <a:off x="1981200" y="6099175"/>
            <a:ext cx="4524375"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 1,    2,    3,  … }|  =  |</a:t>
            </a:r>
            <a:r>
              <a:rPr lang="en-US" i="1" dirty="0">
                <a:effectLst>
                  <a:outerShdw blurRad="38100" dist="38100" dir="2700000" algn="tl">
                    <a:srgbClr val="000000"/>
                  </a:outerShdw>
                </a:effectLst>
              </a:rPr>
              <a:t>N</a:t>
            </a:r>
            <a:r>
              <a:rPr lang="en-US" dirty="0">
                <a:effectLst>
                  <a:outerShdw blurRad="38100" dist="38100" dir="2700000" algn="tl">
                    <a:srgbClr val="000000"/>
                  </a:outerShdw>
                </a:effectLst>
              </a:rPr>
              <a:t>|</a:t>
            </a:r>
          </a:p>
        </p:txBody>
      </p:sp>
      <p:grpSp>
        <p:nvGrpSpPr>
          <p:cNvPr id="3" name="Group 24"/>
          <p:cNvGrpSpPr>
            <a:grpSpLocks/>
          </p:cNvGrpSpPr>
          <p:nvPr/>
        </p:nvGrpSpPr>
        <p:grpSpPr bwMode="auto">
          <a:xfrm>
            <a:off x="1993900" y="4191000"/>
            <a:ext cx="3421063" cy="838200"/>
            <a:chOff x="1256" y="2640"/>
            <a:chExt cx="2155" cy="528"/>
          </a:xfrm>
        </p:grpSpPr>
        <p:sp>
          <p:nvSpPr>
            <p:cNvPr id="1267723" name="Text Box 11"/>
            <p:cNvSpPr txBox="1">
              <a:spLocks noChangeArrowheads="1"/>
            </p:cNvSpPr>
            <p:nvPr/>
          </p:nvSpPr>
          <p:spPr bwMode="auto">
            <a:xfrm>
              <a:off x="1256" y="2841"/>
              <a:ext cx="2155" cy="32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apple   four chair …</a:t>
              </a:r>
            </a:p>
          </p:txBody>
        </p:sp>
        <p:sp>
          <p:nvSpPr>
            <p:cNvPr id="1267724" name="Line 12"/>
            <p:cNvSpPr>
              <a:spLocks noChangeShapeType="1"/>
            </p:cNvSpPr>
            <p:nvPr/>
          </p:nvSpPr>
          <p:spPr bwMode="auto">
            <a:xfrm>
              <a:off x="2304" y="2688"/>
              <a:ext cx="0" cy="22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7725" name="Line 13"/>
            <p:cNvSpPr>
              <a:spLocks noChangeShapeType="1"/>
            </p:cNvSpPr>
            <p:nvPr/>
          </p:nvSpPr>
          <p:spPr bwMode="auto">
            <a:xfrm flipH="1">
              <a:off x="1728" y="2640"/>
              <a:ext cx="96" cy="276"/>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7726" name="Line 14"/>
            <p:cNvSpPr>
              <a:spLocks noChangeShapeType="1"/>
            </p:cNvSpPr>
            <p:nvPr/>
          </p:nvSpPr>
          <p:spPr bwMode="auto">
            <a:xfrm>
              <a:off x="2688" y="2688"/>
              <a:ext cx="48" cy="22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5366" name="Group 16"/>
          <p:cNvGrpSpPr>
            <a:grpSpLocks/>
          </p:cNvGrpSpPr>
          <p:nvPr/>
        </p:nvGrpSpPr>
        <p:grpSpPr bwMode="auto">
          <a:xfrm>
            <a:off x="1524000" y="3702050"/>
            <a:ext cx="4572000" cy="762000"/>
            <a:chOff x="960" y="2332"/>
            <a:chExt cx="2880" cy="480"/>
          </a:xfrm>
        </p:grpSpPr>
        <p:sp>
          <p:nvSpPr>
            <p:cNvPr id="1267729" name="Rectangle 17"/>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dirty="0">
                  <a:effectLst>
                    <a:outerShdw blurRad="38100" dist="38100" dir="2700000" algn="tl">
                      <a:srgbClr val="000000"/>
                    </a:outerShdw>
                  </a:effectLst>
                </a:rPr>
                <a:t>|S| = |{     ,  4,      , ….. }|</a:t>
              </a:r>
            </a:p>
            <a:p>
              <a:pPr algn="l">
                <a:spcBef>
                  <a:spcPct val="50000"/>
                </a:spcBef>
                <a:buFontTx/>
                <a:buChar char="•"/>
                <a:defRPr/>
              </a:pPr>
              <a:endParaRPr lang="en-US" sz="900" dirty="0">
                <a:effectLst>
                  <a:outerShdw blurRad="38100" dist="38100" dir="2700000" algn="tl">
                    <a:srgbClr val="000000"/>
                  </a:outerShdw>
                </a:effectLst>
              </a:endParaRPr>
            </a:p>
          </p:txBody>
        </p:sp>
        <p:pic>
          <p:nvPicPr>
            <p:cNvPr id="15383" name="Picture 18" descr="j0295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19" descr="MCj042837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7737" name="Text Box 25"/>
          <p:cNvSpPr txBox="1">
            <a:spLocks noChangeArrowheads="1"/>
          </p:cNvSpPr>
          <p:nvPr/>
        </p:nvSpPr>
        <p:spPr bwMode="auto">
          <a:xfrm>
            <a:off x="5638800" y="4387850"/>
            <a:ext cx="3821113"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Convert each character</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to Hex-Ascii.</a:t>
            </a:r>
          </a:p>
        </p:txBody>
      </p:sp>
      <p:grpSp>
        <p:nvGrpSpPr>
          <p:cNvPr id="8" name="Group 30"/>
          <p:cNvGrpSpPr>
            <a:grpSpLocks/>
          </p:cNvGrpSpPr>
          <p:nvPr/>
        </p:nvGrpSpPr>
        <p:grpSpPr bwMode="auto">
          <a:xfrm>
            <a:off x="838200" y="4953000"/>
            <a:ext cx="5426075" cy="1143000"/>
            <a:chOff x="528" y="3120"/>
            <a:chExt cx="3418" cy="720"/>
          </a:xfrm>
        </p:grpSpPr>
        <p:sp>
          <p:nvSpPr>
            <p:cNvPr id="1267732" name="Text Box 20"/>
            <p:cNvSpPr txBox="1">
              <a:spLocks noChangeArrowheads="1"/>
            </p:cNvSpPr>
            <p:nvPr/>
          </p:nvSpPr>
          <p:spPr bwMode="auto">
            <a:xfrm>
              <a:off x="528" y="3273"/>
              <a:ext cx="1727"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61 70 70 6C 65</a:t>
              </a:r>
            </a:p>
          </p:txBody>
        </p:sp>
        <p:sp>
          <p:nvSpPr>
            <p:cNvPr id="1267733" name="Line 21"/>
            <p:cNvSpPr>
              <a:spLocks noChangeShapeType="1"/>
            </p:cNvSpPr>
            <p:nvPr/>
          </p:nvSpPr>
          <p:spPr bwMode="auto">
            <a:xfrm>
              <a:off x="2296" y="3120"/>
              <a:ext cx="8" cy="384"/>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7734" name="Line 22"/>
            <p:cNvSpPr>
              <a:spLocks noChangeShapeType="1"/>
            </p:cNvSpPr>
            <p:nvPr/>
          </p:nvSpPr>
          <p:spPr bwMode="auto">
            <a:xfrm flipH="1">
              <a:off x="1392" y="3133"/>
              <a:ext cx="288" cy="179"/>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7735" name="Line 23"/>
            <p:cNvSpPr>
              <a:spLocks noChangeShapeType="1"/>
            </p:cNvSpPr>
            <p:nvPr/>
          </p:nvSpPr>
          <p:spPr bwMode="auto">
            <a:xfrm>
              <a:off x="2680" y="3120"/>
              <a:ext cx="536" cy="232"/>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a:p>
          </p:txBody>
        </p:sp>
        <p:sp>
          <p:nvSpPr>
            <p:cNvPr id="2" name="Text Box 20"/>
            <p:cNvSpPr txBox="1">
              <a:spLocks noChangeArrowheads="1"/>
            </p:cNvSpPr>
            <p:nvPr/>
          </p:nvSpPr>
          <p:spPr bwMode="auto">
            <a:xfrm>
              <a:off x="1632" y="3513"/>
              <a:ext cx="1423"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66 6F 75 72</a:t>
              </a:r>
            </a:p>
          </p:txBody>
        </p:sp>
        <p:sp>
          <p:nvSpPr>
            <p:cNvPr id="4" name="Text Box 20"/>
            <p:cNvSpPr txBox="1">
              <a:spLocks noChangeArrowheads="1"/>
            </p:cNvSpPr>
            <p:nvPr/>
          </p:nvSpPr>
          <p:spPr bwMode="auto">
            <a:xfrm>
              <a:off x="2256" y="3264"/>
              <a:ext cx="1690"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63 68 61 69 72</a:t>
              </a:r>
            </a:p>
          </p:txBody>
        </p:sp>
      </p:grpSp>
      <p:sp>
        <p:nvSpPr>
          <p:cNvPr id="5" name="Text Box 25"/>
          <p:cNvSpPr txBox="1">
            <a:spLocks noChangeArrowheads="1"/>
          </p:cNvSpPr>
          <p:nvPr/>
        </p:nvSpPr>
        <p:spPr bwMode="auto">
          <a:xfrm>
            <a:off x="5834063" y="5302250"/>
            <a:ext cx="354806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Concatenate the Hex</a:t>
            </a:r>
          </a:p>
          <a:p>
            <a:pPr>
              <a:defRPr/>
            </a:pPr>
            <a:r>
              <a:rPr lang="en-US">
                <a:solidFill>
                  <a:srgbClr val="FF00FF"/>
                </a:solidFill>
                <a:effectLst>
                  <a:outerShdw blurRad="38100" dist="38100" dir="2700000" algn="tl">
                    <a:srgbClr val="000000"/>
                  </a:outerShdw>
                </a:effectLst>
              </a:rPr>
              <a:t>into one Hex integer.</a:t>
            </a:r>
          </a:p>
        </p:txBody>
      </p:sp>
      <p:grpSp>
        <p:nvGrpSpPr>
          <p:cNvPr id="9" name="Group 32"/>
          <p:cNvGrpSpPr>
            <a:grpSpLocks/>
          </p:cNvGrpSpPr>
          <p:nvPr/>
        </p:nvGrpSpPr>
        <p:grpSpPr bwMode="auto">
          <a:xfrm>
            <a:off x="304800" y="5700713"/>
            <a:ext cx="8467725" cy="1004887"/>
            <a:chOff x="192" y="3591"/>
            <a:chExt cx="5334" cy="633"/>
          </a:xfrm>
        </p:grpSpPr>
        <p:grpSp>
          <p:nvGrpSpPr>
            <p:cNvPr id="15371" name="Group 31"/>
            <p:cNvGrpSpPr>
              <a:grpSpLocks/>
            </p:cNvGrpSpPr>
            <p:nvPr/>
          </p:nvGrpSpPr>
          <p:grpSpPr bwMode="auto">
            <a:xfrm>
              <a:off x="1376" y="3591"/>
              <a:ext cx="1840" cy="345"/>
              <a:chOff x="1376" y="3591"/>
              <a:chExt cx="1840" cy="345"/>
            </a:xfrm>
          </p:grpSpPr>
          <p:sp>
            <p:nvSpPr>
              <p:cNvPr id="1267720" name="Line 8"/>
              <p:cNvSpPr>
                <a:spLocks noChangeShapeType="1"/>
              </p:cNvSpPr>
              <p:nvPr/>
            </p:nvSpPr>
            <p:spPr bwMode="auto">
              <a:xfrm flipH="1">
                <a:off x="2256" y="3771"/>
                <a:ext cx="0" cy="165"/>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7721" name="Line 9"/>
              <p:cNvSpPr>
                <a:spLocks noChangeShapeType="1"/>
              </p:cNvSpPr>
              <p:nvPr/>
            </p:nvSpPr>
            <p:spPr bwMode="auto">
              <a:xfrm>
                <a:off x="1376" y="3591"/>
                <a:ext cx="0" cy="306"/>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7722" name="Line 10"/>
              <p:cNvSpPr>
                <a:spLocks noChangeShapeType="1"/>
              </p:cNvSpPr>
              <p:nvPr/>
            </p:nvSpPr>
            <p:spPr bwMode="auto">
              <a:xfrm>
                <a:off x="3120" y="3591"/>
                <a:ext cx="96" cy="306"/>
              </a:xfrm>
              <a:prstGeom prst="line">
                <a:avLst/>
              </a:prstGeom>
              <a:noFill/>
              <a:ln w="38100" cap="sq">
                <a:solidFill>
                  <a:schemeClr val="hlink"/>
                </a:solidFill>
                <a:round/>
                <a:headEnd/>
                <a:tailEnd type="triangle" w="med" len="med"/>
              </a:ln>
            </p:spPr>
            <p:txBody>
              <a:bodyPr lIns="274320" rIns="274320">
                <a:spAutoFit/>
              </a:bodyPr>
              <a:lstStyle/>
              <a:p>
                <a:pPr algn="l">
                  <a:defRPr/>
                </a:pPr>
                <a:endParaRPr lang="en-CA"/>
              </a:p>
            </p:txBody>
          </p:sp>
        </p:grpSp>
        <p:sp>
          <p:nvSpPr>
            <p:cNvPr id="6" name="Text Box 7"/>
            <p:cNvSpPr txBox="1">
              <a:spLocks noChangeArrowheads="1"/>
            </p:cNvSpPr>
            <p:nvPr/>
          </p:nvSpPr>
          <p:spPr bwMode="auto">
            <a:xfrm>
              <a:off x="192" y="3897"/>
              <a:ext cx="5334"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cs typeface="Times New Roman" pitchFamily="18" charset="0"/>
                </a:rPr>
                <a:t>≤</a:t>
              </a:r>
              <a:r>
                <a:rPr lang="en-US">
                  <a:effectLst>
                    <a:outerShdw blurRad="38100" dist="38100" dir="2700000" algn="tl">
                      <a:srgbClr val="000000"/>
                    </a:outerShdw>
                  </a:effectLst>
                </a:rPr>
                <a:t> |{ 6170706C65, 666F7572, 6368616972,  … }|  =  |</a:t>
              </a:r>
              <a:r>
                <a:rPr lang="en-US" i="1">
                  <a:effectLst>
                    <a:outerShdw blurRad="38100" dist="38100" dir="2700000" algn="tl">
                      <a:srgbClr val="000000"/>
                    </a:outerShdw>
                  </a:effectLst>
                </a:rPr>
                <a:t>N</a:t>
              </a:r>
              <a:r>
                <a:rPr lang="en-US">
                  <a:effectLst>
                    <a:outerShdw blurRad="38100" dist="38100" dir="2700000" algn="tl">
                      <a:srgbClr val="000000"/>
                    </a:outerShdw>
                  </a:effectLst>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2" end="2"/>
                                            </p:txEl>
                                          </p:spTgt>
                                        </p:tgtEl>
                                        <p:attrNameLst>
                                          <p:attrName>style.visibility</p:attrName>
                                        </p:attrNameLst>
                                      </p:cBhvr>
                                      <p:to>
                                        <p:strVal val="visible"/>
                                      </p:to>
                                    </p:set>
                                    <p:anim calcmode="lin" valueType="num">
                                      <p:cBhvr additive="base">
                                        <p:cTn id="7"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7737"/>
                                        </p:tgtEl>
                                        <p:attrNameLst>
                                          <p:attrName>style.visibility</p:attrName>
                                        </p:attrNameLst>
                                      </p:cBhvr>
                                      <p:to>
                                        <p:strVal val="visible"/>
                                      </p:to>
                                    </p:set>
                                    <p:anim calcmode="lin" valueType="num">
                                      <p:cBhvr additive="base">
                                        <p:cTn id="19" dur="500" fill="hold"/>
                                        <p:tgtEl>
                                          <p:spTgt spid="1267737"/>
                                        </p:tgtEl>
                                        <p:attrNameLst>
                                          <p:attrName>ppt_x</p:attrName>
                                        </p:attrNameLst>
                                      </p:cBhvr>
                                      <p:tavLst>
                                        <p:tav tm="0">
                                          <p:val>
                                            <p:strVal val="1+#ppt_w/2"/>
                                          </p:val>
                                        </p:tav>
                                        <p:tav tm="100000">
                                          <p:val>
                                            <p:strVal val="#ppt_x"/>
                                          </p:val>
                                        </p:tav>
                                      </p:tavLst>
                                    </p:anim>
                                    <p:anim calcmode="lin" valueType="num">
                                      <p:cBhvr additive="base">
                                        <p:cTn id="20" dur="500" fill="hold"/>
                                        <p:tgtEl>
                                          <p:spTgt spid="126773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1" presetClass="exit" presetSubtype="0" fill="hold" grpId="0" nodeType="withEffect">
                                  <p:stCondLst>
                                    <p:cond delay="0"/>
                                  </p:stCondLst>
                                  <p:childTnLst>
                                    <p:set>
                                      <p:cBhvr>
                                        <p:cTn id="40" dur="1" fill="hold">
                                          <p:stCondLst>
                                            <p:cond delay="0"/>
                                          </p:stCondLst>
                                        </p:cTn>
                                        <p:tgtEl>
                                          <p:spTgt spid="12677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9" grpId="0"/>
      <p:bldP spid="126773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7737" name="Text Box 25"/>
          <p:cNvSpPr txBox="1">
            <a:spLocks noChangeArrowheads="1"/>
          </p:cNvSpPr>
          <p:nvPr/>
        </p:nvSpPr>
        <p:spPr bwMode="auto">
          <a:xfrm>
            <a:off x="5638800" y="4387850"/>
            <a:ext cx="3821113"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Convert each character</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to Hex-Ascii.</a:t>
            </a:r>
          </a:p>
        </p:txBody>
      </p:sp>
      <p:sp>
        <p:nvSpPr>
          <p:cNvPr id="2" name="Text Box 25"/>
          <p:cNvSpPr txBox="1">
            <a:spLocks noChangeArrowheads="1"/>
          </p:cNvSpPr>
          <p:nvPr/>
        </p:nvSpPr>
        <p:spPr bwMode="auto">
          <a:xfrm>
            <a:off x="5834063" y="5302250"/>
            <a:ext cx="354806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Concatenate the Hex</a:t>
            </a:r>
          </a:p>
          <a:p>
            <a:pPr>
              <a:defRPr/>
            </a:pPr>
            <a:r>
              <a:rPr lang="en-US">
                <a:solidFill>
                  <a:srgbClr val="FF00FF"/>
                </a:solidFill>
                <a:effectLst>
                  <a:outerShdw blurRad="38100" dist="38100" dir="2700000" algn="tl">
                    <a:srgbClr val="000000"/>
                  </a:outerShdw>
                </a:effectLst>
              </a:rPr>
              <a:t>into one Hex integer.</a:t>
            </a:r>
          </a:p>
        </p:txBody>
      </p:sp>
      <p:sp>
        <p:nvSpPr>
          <p:cNvPr id="1268760" name="Rectangle 24"/>
          <p:cNvSpPr>
            <a:spLocks noChangeArrowheads="1"/>
          </p:cNvSpPr>
          <p:nvPr/>
        </p:nvSpPr>
        <p:spPr bwMode="auto">
          <a:xfrm>
            <a:off x="1066800" y="3168650"/>
            <a:ext cx="4257675" cy="946150"/>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The set of fractions</a:t>
            </a:r>
          </a:p>
          <a:p>
            <a:pPr algn="l">
              <a:defRPr/>
            </a:pPr>
            <a:r>
              <a:rPr lang="en-US">
                <a:effectLst>
                  <a:outerShdw blurRad="38100" dist="38100" dir="2700000" algn="tl">
                    <a:srgbClr val="000000"/>
                  </a:outerShdw>
                </a:effectLst>
              </a:rPr>
              <a:t>    |Q| = |{</a:t>
            </a: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r>
              <a:rPr lang="en-US">
                <a:effectLst>
                  <a:outerShdw blurRad="38100" dist="38100" dir="2700000" algn="tl">
                    <a:srgbClr val="000000"/>
                  </a:outerShdw>
                </a:effectLst>
              </a:rPr>
              <a:t>, </a:t>
            </a: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r>
              <a:rPr lang="en-US">
                <a:effectLst>
                  <a:outerShdw blurRad="38100" dist="38100" dir="2700000" algn="tl">
                    <a:srgbClr val="000000"/>
                  </a:outerShdw>
                </a:effectLst>
              </a:rPr>
              <a:t>, </a:t>
            </a:r>
            <a:r>
              <a:rPr lang="en-US" baseline="30000">
                <a:effectLst>
                  <a:outerShdw blurRad="38100" dist="38100" dir="2700000" algn="tl">
                    <a:srgbClr val="000000"/>
                  </a:outerShdw>
                </a:effectLst>
              </a:rPr>
              <a:t>11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 </a:t>
            </a:r>
            <a:r>
              <a:rPr lang="en-US">
                <a:effectLst>
                  <a:outerShdw blurRad="38100" dist="38100" dir="2700000" algn="tl">
                    <a:srgbClr val="000000"/>
                  </a:outerShdw>
                </a:effectLst>
              </a:rPr>
              <a:t>,...  }|</a:t>
            </a:r>
          </a:p>
        </p:txBody>
      </p:sp>
      <p:grpSp>
        <p:nvGrpSpPr>
          <p:cNvPr id="3" name="Group 32"/>
          <p:cNvGrpSpPr>
            <a:grpSpLocks/>
          </p:cNvGrpSpPr>
          <p:nvPr/>
        </p:nvGrpSpPr>
        <p:grpSpPr bwMode="auto">
          <a:xfrm>
            <a:off x="2438400" y="4094163"/>
            <a:ext cx="2254250" cy="935037"/>
            <a:chOff x="1536" y="2579"/>
            <a:chExt cx="1420" cy="589"/>
          </a:xfrm>
        </p:grpSpPr>
        <p:sp>
          <p:nvSpPr>
            <p:cNvPr id="1268748" name="Line 12"/>
            <p:cNvSpPr>
              <a:spLocks noChangeShapeType="1"/>
            </p:cNvSpPr>
            <p:nvPr/>
          </p:nvSpPr>
          <p:spPr bwMode="auto">
            <a:xfrm flipH="1">
              <a:off x="1824" y="2592"/>
              <a:ext cx="0" cy="34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8761" name="Rectangle 25"/>
            <p:cNvSpPr>
              <a:spLocks noChangeArrowheads="1"/>
            </p:cNvSpPr>
            <p:nvPr/>
          </p:nvSpPr>
          <p:spPr bwMode="auto">
            <a:xfrm>
              <a:off x="1536" y="2841"/>
              <a:ext cx="1420" cy="327"/>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 </a:t>
              </a:r>
              <a:r>
                <a:rPr lang="en-US">
                  <a:effectLst>
                    <a:outerShdw blurRad="38100" dist="38100" dir="2700000" algn="tl">
                      <a:srgbClr val="000000"/>
                    </a:outerShdw>
                  </a:effectLst>
                </a:rPr>
                <a:t>  </a:t>
              </a: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r>
                <a:rPr lang="en-US">
                  <a:effectLst>
                    <a:outerShdw blurRad="38100" dist="38100" dir="2700000" algn="tl">
                      <a:srgbClr val="000000"/>
                    </a:outerShdw>
                  </a:effectLst>
                </a:rPr>
                <a:t>   </a:t>
              </a:r>
              <a:r>
                <a:rPr lang="en-US" baseline="30000">
                  <a:effectLst>
                    <a:outerShdw blurRad="38100" dist="38100" dir="2700000" algn="tl">
                      <a:srgbClr val="000000"/>
                    </a:outerShdw>
                  </a:effectLst>
                </a:rPr>
                <a:t>11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 </a:t>
              </a:r>
              <a:endParaRPr lang="en-US">
                <a:effectLst>
                  <a:outerShdw blurRad="38100" dist="38100" dir="2700000" algn="tl">
                    <a:srgbClr val="000000"/>
                  </a:outerShdw>
                </a:effectLst>
              </a:endParaRPr>
            </a:p>
          </p:txBody>
        </p:sp>
        <p:sp>
          <p:nvSpPr>
            <p:cNvPr id="1268763" name="Line 27"/>
            <p:cNvSpPr>
              <a:spLocks noChangeShapeType="1"/>
            </p:cNvSpPr>
            <p:nvPr/>
          </p:nvSpPr>
          <p:spPr bwMode="auto">
            <a:xfrm flipH="1">
              <a:off x="2160" y="2592"/>
              <a:ext cx="0" cy="34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8764" name="Line 28"/>
            <p:cNvSpPr>
              <a:spLocks noChangeShapeType="1"/>
            </p:cNvSpPr>
            <p:nvPr/>
          </p:nvSpPr>
          <p:spPr bwMode="auto">
            <a:xfrm flipH="1">
              <a:off x="2496" y="2579"/>
              <a:ext cx="0" cy="34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6" name="Group 47"/>
          <p:cNvGrpSpPr>
            <a:grpSpLocks/>
          </p:cNvGrpSpPr>
          <p:nvPr/>
        </p:nvGrpSpPr>
        <p:grpSpPr bwMode="auto">
          <a:xfrm>
            <a:off x="371475" y="5638800"/>
            <a:ext cx="6938963" cy="1219200"/>
            <a:chOff x="234" y="3552"/>
            <a:chExt cx="4371" cy="768"/>
          </a:xfrm>
        </p:grpSpPr>
        <p:sp>
          <p:nvSpPr>
            <p:cNvPr id="1268740" name="Text Box 4"/>
            <p:cNvSpPr txBox="1">
              <a:spLocks noChangeArrowheads="1"/>
            </p:cNvSpPr>
            <p:nvPr/>
          </p:nvSpPr>
          <p:spPr bwMode="auto">
            <a:xfrm>
              <a:off x="234" y="3993"/>
              <a:ext cx="4371"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|{312F32, 322F32, 31312F38,  … }|  =  |</a:t>
              </a:r>
              <a:r>
                <a:rPr lang="en-US" i="1">
                  <a:effectLst>
                    <a:outerShdw blurRad="38100" dist="38100" dir="2700000" algn="tl">
                      <a:srgbClr val="000000"/>
                    </a:outerShdw>
                  </a:effectLst>
                </a:rPr>
                <a:t>N</a:t>
              </a:r>
              <a:r>
                <a:rPr lang="en-US">
                  <a:effectLst>
                    <a:outerShdw blurRad="38100" dist="38100" dir="2700000" algn="tl">
                      <a:srgbClr val="000000"/>
                    </a:outerShdw>
                  </a:effectLst>
                </a:rPr>
                <a:t>|</a:t>
              </a:r>
            </a:p>
          </p:txBody>
        </p:sp>
        <p:sp>
          <p:nvSpPr>
            <p:cNvPr id="1268765" name="Line 29"/>
            <p:cNvSpPr>
              <a:spLocks noChangeShapeType="1"/>
            </p:cNvSpPr>
            <p:nvPr/>
          </p:nvSpPr>
          <p:spPr bwMode="auto">
            <a:xfrm>
              <a:off x="864" y="3552"/>
              <a:ext cx="144" cy="480"/>
            </a:xfrm>
            <a:prstGeom prst="line">
              <a:avLst/>
            </a:prstGeom>
            <a:noFill/>
            <a:ln w="38100" cap="sq">
              <a:solidFill>
                <a:schemeClr val="hlink"/>
              </a:solidFill>
              <a:round/>
              <a:headEnd/>
              <a:tailEnd type="triangle" w="med" len="med"/>
            </a:ln>
          </p:spPr>
          <p:txBody>
            <a:bodyPr lIns="274320" rIns="274320">
              <a:spAutoFit/>
            </a:bodyPr>
            <a:lstStyle/>
            <a:p>
              <a:pPr algn="l">
                <a:defRPr/>
              </a:pPr>
              <a:endParaRPr lang="en-CA"/>
            </a:p>
          </p:txBody>
        </p:sp>
        <p:sp>
          <p:nvSpPr>
            <p:cNvPr id="1268766" name="Line 30"/>
            <p:cNvSpPr>
              <a:spLocks noChangeShapeType="1"/>
            </p:cNvSpPr>
            <p:nvPr/>
          </p:nvSpPr>
          <p:spPr bwMode="auto">
            <a:xfrm flipH="1">
              <a:off x="1920" y="3683"/>
              <a:ext cx="0" cy="34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68767" name="Line 31"/>
            <p:cNvSpPr>
              <a:spLocks noChangeShapeType="1"/>
            </p:cNvSpPr>
            <p:nvPr/>
          </p:nvSpPr>
          <p:spPr bwMode="auto">
            <a:xfrm flipH="1">
              <a:off x="2880" y="3591"/>
              <a:ext cx="0" cy="42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7" name="Group 46"/>
          <p:cNvGrpSpPr>
            <a:grpSpLocks/>
          </p:cNvGrpSpPr>
          <p:nvPr/>
        </p:nvGrpSpPr>
        <p:grpSpPr bwMode="auto">
          <a:xfrm>
            <a:off x="457200" y="4953000"/>
            <a:ext cx="5383213" cy="990600"/>
            <a:chOff x="288" y="3120"/>
            <a:chExt cx="3391" cy="624"/>
          </a:xfrm>
        </p:grpSpPr>
        <p:sp>
          <p:nvSpPr>
            <p:cNvPr id="1268756" name="Line 20"/>
            <p:cNvSpPr>
              <a:spLocks noChangeShapeType="1"/>
            </p:cNvSpPr>
            <p:nvPr/>
          </p:nvSpPr>
          <p:spPr bwMode="auto">
            <a:xfrm>
              <a:off x="2160" y="3120"/>
              <a:ext cx="0" cy="297"/>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8757" name="Line 21"/>
            <p:cNvSpPr>
              <a:spLocks noChangeShapeType="1"/>
            </p:cNvSpPr>
            <p:nvPr/>
          </p:nvSpPr>
          <p:spPr bwMode="auto">
            <a:xfrm flipH="1">
              <a:off x="1104" y="3120"/>
              <a:ext cx="576" cy="144"/>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8758" name="Line 22"/>
            <p:cNvSpPr>
              <a:spLocks noChangeShapeType="1"/>
            </p:cNvSpPr>
            <p:nvPr/>
          </p:nvSpPr>
          <p:spPr bwMode="auto">
            <a:xfrm>
              <a:off x="2736" y="3168"/>
              <a:ext cx="96" cy="96"/>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a:p>
          </p:txBody>
        </p:sp>
        <p:sp>
          <p:nvSpPr>
            <p:cNvPr id="1268762" name="Rectangle 26"/>
            <p:cNvSpPr>
              <a:spLocks noChangeArrowheads="1"/>
            </p:cNvSpPr>
            <p:nvPr/>
          </p:nvSpPr>
          <p:spPr bwMode="auto">
            <a:xfrm>
              <a:off x="288" y="3225"/>
              <a:ext cx="1143"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31 2F 32</a:t>
              </a:r>
              <a:endParaRPr lang="en-US" baseline="-25000">
                <a:effectLst>
                  <a:outerShdw blurRad="38100" dist="38100" dir="2700000" algn="tl">
                    <a:srgbClr val="000000"/>
                  </a:outerShdw>
                </a:effectLst>
              </a:endParaRPr>
            </a:p>
          </p:txBody>
        </p:sp>
        <p:sp>
          <p:nvSpPr>
            <p:cNvPr id="4" name="Rectangle 26"/>
            <p:cNvSpPr>
              <a:spLocks noChangeArrowheads="1"/>
            </p:cNvSpPr>
            <p:nvPr/>
          </p:nvSpPr>
          <p:spPr bwMode="auto">
            <a:xfrm>
              <a:off x="1392" y="3417"/>
              <a:ext cx="1143"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32 2F 32</a:t>
              </a:r>
              <a:endParaRPr lang="en-US" baseline="-25000">
                <a:effectLst>
                  <a:outerShdw blurRad="38100" dist="38100" dir="2700000" algn="tl">
                    <a:srgbClr val="000000"/>
                  </a:outerShdw>
                </a:effectLst>
              </a:endParaRPr>
            </a:p>
          </p:txBody>
        </p:sp>
        <p:sp>
          <p:nvSpPr>
            <p:cNvPr id="5" name="Rectangle 26"/>
            <p:cNvSpPr>
              <a:spLocks noChangeArrowheads="1"/>
            </p:cNvSpPr>
            <p:nvPr/>
          </p:nvSpPr>
          <p:spPr bwMode="auto">
            <a:xfrm>
              <a:off x="2256" y="3264"/>
              <a:ext cx="1423"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31 31 2F 38</a:t>
              </a:r>
              <a:endParaRPr lang="en-US" baseline="-25000">
                <a:effectLst>
                  <a:outerShdw blurRad="38100" dist="38100" dir="2700000" algn="tl">
                    <a:srgbClr val="000000"/>
                  </a:outerShdw>
                </a:effectLst>
              </a:endParaRPr>
            </a:p>
          </p:txBody>
        </p:sp>
      </p:grpSp>
      <p:sp>
        <p:nvSpPr>
          <p:cNvPr id="1267715" name="Text Box 3"/>
          <p:cNvSpPr txBox="1">
            <a:spLocks noChangeArrowheads="1"/>
          </p:cNvSpPr>
          <p:nvPr/>
        </p:nvSpPr>
        <p:spPr bwMode="auto">
          <a:xfrm>
            <a:off x="0" y="838200"/>
            <a:ext cx="9356725" cy="222726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sym typeface="Symbol" pitchFamily="18" charset="2"/>
              </a:rPr>
              <a:t>Two equivalent definitions of a set S being “Countable”</a:t>
            </a:r>
          </a:p>
          <a:p>
            <a:pPr lvl="1" algn="l">
              <a:buFontTx/>
              <a:buChar char="•"/>
              <a:defRPr/>
            </a:pPr>
            <a:r>
              <a:rPr lang="en-US">
                <a:effectLst>
                  <a:outerShdw blurRad="38100" dist="38100" dir="2700000" algn="tl">
                    <a:srgbClr val="000000"/>
                  </a:outerShdw>
                </a:effectLst>
                <a:sym typeface="Symbol" pitchFamily="18" charset="2"/>
              </a:rPr>
              <a:t>There is a mapping from each object in S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to an integer unique for that object.</a:t>
            </a:r>
          </a:p>
          <a:p>
            <a:pPr lvl="1" algn="l">
              <a:buFontTx/>
              <a:buChar char="•"/>
              <a:defRPr/>
            </a:pPr>
            <a:r>
              <a:rPr lang="en-US">
                <a:effectLst>
                  <a:outerShdw blurRad="38100" dist="38100" dir="2700000" algn="tl">
                    <a:srgbClr val="000000"/>
                  </a:outerShdw>
                </a:effectLst>
                <a:sym typeface="Symbol" pitchFamily="18" charset="2"/>
              </a:rPr>
              <a:t>Each object in S has (at least one) finite description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such that each description uniquely identifies that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68760"/>
                                        </p:tgtEl>
                                        <p:attrNameLst>
                                          <p:attrName>style.visibility</p:attrName>
                                        </p:attrNameLst>
                                      </p:cBhvr>
                                      <p:to>
                                        <p:strVal val="visible"/>
                                      </p:to>
                                    </p:set>
                                    <p:anim calcmode="lin" valueType="num">
                                      <p:cBhvr additive="base">
                                        <p:cTn id="7" dur="500" fill="hold"/>
                                        <p:tgtEl>
                                          <p:spTgt spid="1268760"/>
                                        </p:tgtEl>
                                        <p:attrNameLst>
                                          <p:attrName>ppt_x</p:attrName>
                                        </p:attrNameLst>
                                      </p:cBhvr>
                                      <p:tavLst>
                                        <p:tav tm="0">
                                          <p:val>
                                            <p:strVal val="#ppt_x"/>
                                          </p:val>
                                        </p:tav>
                                        <p:tav tm="100000">
                                          <p:val>
                                            <p:strVal val="#ppt_x"/>
                                          </p:val>
                                        </p:tav>
                                      </p:tavLst>
                                    </p:anim>
                                    <p:anim calcmode="lin" valueType="num">
                                      <p:cBhvr additive="base">
                                        <p:cTn id="8" dur="500" fill="hold"/>
                                        <p:tgtEl>
                                          <p:spTgt spid="12687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69764" name="Text Box 4"/>
          <p:cNvSpPr txBox="1">
            <a:spLocks noChangeArrowheads="1"/>
          </p:cNvSpPr>
          <p:nvPr/>
        </p:nvSpPr>
        <p:spPr bwMode="auto">
          <a:xfrm>
            <a:off x="1981200" y="6099175"/>
            <a:ext cx="4344988"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 1,   2,   3,  … }|  =  |</a:t>
            </a:r>
            <a:r>
              <a:rPr lang="en-US" i="1" dirty="0">
                <a:effectLst>
                  <a:outerShdw blurRad="38100" dist="38100" dir="2700000" algn="tl">
                    <a:srgbClr val="000000"/>
                  </a:outerShdw>
                </a:effectLst>
              </a:rPr>
              <a:t>N</a:t>
            </a:r>
            <a:r>
              <a:rPr lang="en-US" dirty="0">
                <a:effectLst>
                  <a:outerShdw blurRad="38100" dist="38100" dir="2700000" algn="tl">
                    <a:srgbClr val="000000"/>
                  </a:outerShdw>
                </a:effectLst>
              </a:rPr>
              <a:t>|</a:t>
            </a:r>
          </a:p>
        </p:txBody>
      </p:sp>
      <p:sp>
        <p:nvSpPr>
          <p:cNvPr id="1269765" name="Rectangle 5"/>
          <p:cNvSpPr>
            <a:spLocks noChangeArrowheads="1"/>
          </p:cNvSpPr>
          <p:nvPr/>
        </p:nvSpPr>
        <p:spPr bwMode="auto">
          <a:xfrm>
            <a:off x="1066800" y="3124200"/>
            <a:ext cx="6624638" cy="946150"/>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The set of reals</a:t>
            </a:r>
          </a:p>
          <a:p>
            <a:pPr algn="l">
              <a:defRPr/>
            </a:pPr>
            <a:r>
              <a:rPr lang="en-US">
                <a:effectLst>
                  <a:outerShdw blurRad="38100" dist="38100" dir="2700000" algn="tl">
                    <a:srgbClr val="000000"/>
                  </a:outerShdw>
                </a:effectLst>
              </a:rPr>
              <a:t>    </a:t>
            </a:r>
            <a:r>
              <a:rPr lang="en-US" i="1">
                <a:effectLst>
                  <a:outerShdw blurRad="38100" dist="38100" dir="2700000" algn="tl">
                    <a:srgbClr val="000000"/>
                  </a:outerShdw>
                </a:effectLst>
              </a:rPr>
              <a:t>|R| </a:t>
            </a:r>
            <a:r>
              <a:rPr lang="en-US">
                <a:effectLst>
                  <a:outerShdw blurRad="38100" dist="38100" dir="2700000" algn="tl">
                    <a:srgbClr val="000000"/>
                  </a:outerShdw>
                </a:effectLst>
              </a:rPr>
              <a:t>= |{2.34323…, 34.2233…, </a:t>
            </a:r>
            <a:r>
              <a:rPr lang="en-US">
                <a:effectLst>
                  <a:outerShdw blurRad="38100" dist="38100" dir="2700000" algn="tl">
                    <a:srgbClr val="000000"/>
                  </a:outerShdw>
                </a:effectLst>
                <a:sym typeface="Symbol" pitchFamily="18" charset="2"/>
              </a:rPr>
              <a:t>, e, …}|</a:t>
            </a:r>
            <a:endParaRPr lang="en-US">
              <a:effectLst>
                <a:outerShdw blurRad="38100" dist="38100" dir="2700000" algn="tl">
                  <a:srgbClr val="000000"/>
                </a:outerShdw>
              </a:effectLst>
            </a:endParaRPr>
          </a:p>
        </p:txBody>
      </p:sp>
      <p:sp>
        <p:nvSpPr>
          <p:cNvPr id="1269781" name="Line 21"/>
          <p:cNvSpPr>
            <a:spLocks noChangeShapeType="1"/>
          </p:cNvSpPr>
          <p:nvPr/>
        </p:nvSpPr>
        <p:spPr bwMode="auto">
          <a:xfrm>
            <a:off x="5715000" y="2413000"/>
            <a:ext cx="762000" cy="0"/>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1269782" name="Text Box 22"/>
          <p:cNvSpPr txBox="1">
            <a:spLocks noChangeArrowheads="1"/>
          </p:cNvSpPr>
          <p:nvPr/>
        </p:nvSpPr>
        <p:spPr bwMode="auto">
          <a:xfrm>
            <a:off x="2971800" y="4800600"/>
            <a:ext cx="1181100" cy="762000"/>
          </a:xfrm>
          <a:prstGeom prst="rect">
            <a:avLst/>
          </a:prstGeom>
          <a:noFill/>
          <a:ln w="38100" cap="sq">
            <a:noFill/>
            <a:miter lim="800000"/>
            <a:headEnd/>
            <a:tailEnd/>
          </a:ln>
          <a:effectLst/>
        </p:spPr>
        <p:txBody>
          <a:bodyPr wrap="none" lIns="274320" rIns="274320">
            <a:spAutoFit/>
          </a:bodyPr>
          <a:lstStyle/>
          <a:p>
            <a:pPr algn="l">
              <a:defRPr/>
            </a:pPr>
            <a:r>
              <a:rPr lang="en-US" sz="4400">
                <a:solidFill>
                  <a:schemeClr val="hlink"/>
                </a:solidFill>
                <a:effectLst>
                  <a:outerShdw blurRad="38100" dist="38100" dir="2700000" algn="tl">
                    <a:srgbClr val="000000"/>
                  </a:outerShdw>
                </a:effectLst>
              </a:rPr>
              <a:t>&gt;&gt;</a:t>
            </a:r>
          </a:p>
        </p:txBody>
      </p:sp>
      <p:sp>
        <p:nvSpPr>
          <p:cNvPr id="1267715" name="Text Box 3"/>
          <p:cNvSpPr txBox="1">
            <a:spLocks noChangeArrowheads="1"/>
          </p:cNvSpPr>
          <p:nvPr/>
        </p:nvSpPr>
        <p:spPr bwMode="auto">
          <a:xfrm>
            <a:off x="0" y="838200"/>
            <a:ext cx="9356725" cy="222726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sym typeface="Symbol" pitchFamily="18" charset="2"/>
              </a:rPr>
              <a:t>Two equivalent definitions of a set S being “Countable”</a:t>
            </a:r>
          </a:p>
          <a:p>
            <a:pPr lvl="1" algn="l">
              <a:buFontTx/>
              <a:buChar char="•"/>
              <a:defRPr/>
            </a:pPr>
            <a:r>
              <a:rPr lang="en-US">
                <a:effectLst>
                  <a:outerShdw blurRad="38100" dist="38100" dir="2700000" algn="tl">
                    <a:srgbClr val="000000"/>
                  </a:outerShdw>
                </a:effectLst>
                <a:sym typeface="Symbol" pitchFamily="18" charset="2"/>
              </a:rPr>
              <a:t>There is a mapping from each object in S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to an integer unique for that object.</a:t>
            </a:r>
          </a:p>
          <a:p>
            <a:pPr lvl="1" algn="l">
              <a:buFontTx/>
              <a:buChar char="•"/>
              <a:defRPr/>
            </a:pPr>
            <a:r>
              <a:rPr lang="en-US">
                <a:effectLst>
                  <a:outerShdw blurRad="38100" dist="38100" dir="2700000" algn="tl">
                    <a:srgbClr val="000000"/>
                  </a:outerShdw>
                </a:effectLst>
                <a:sym typeface="Symbol" pitchFamily="18" charset="2"/>
              </a:rPr>
              <a:t>Each object in S has (at least one) finite description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   such that each description uniquely identifies that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69765"/>
                                        </p:tgtEl>
                                        <p:attrNameLst>
                                          <p:attrName>style.visibility</p:attrName>
                                        </p:attrNameLst>
                                      </p:cBhvr>
                                      <p:to>
                                        <p:strVal val="visible"/>
                                      </p:to>
                                    </p:set>
                                    <p:anim calcmode="lin" valueType="num">
                                      <p:cBhvr additive="base">
                                        <p:cTn id="7" dur="500" fill="hold"/>
                                        <p:tgtEl>
                                          <p:spTgt spid="1269765"/>
                                        </p:tgtEl>
                                        <p:attrNameLst>
                                          <p:attrName>ppt_x</p:attrName>
                                        </p:attrNameLst>
                                      </p:cBhvr>
                                      <p:tavLst>
                                        <p:tav tm="0">
                                          <p:val>
                                            <p:strVal val="#ppt_x"/>
                                          </p:val>
                                        </p:tav>
                                        <p:tav tm="100000">
                                          <p:val>
                                            <p:strVal val="#ppt_x"/>
                                          </p:val>
                                        </p:tav>
                                      </p:tavLst>
                                    </p:anim>
                                    <p:anim calcmode="lin" valueType="num">
                                      <p:cBhvr additive="base">
                                        <p:cTn id="8" dur="500" fill="hold"/>
                                        <p:tgtEl>
                                          <p:spTgt spid="126976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1269781"/>
                                        </p:tgtEl>
                                        <p:attrNameLst>
                                          <p:attrName>style.visibility</p:attrName>
                                        </p:attrNameLst>
                                      </p:cBhvr>
                                      <p:to>
                                        <p:strVal val="visible"/>
                                      </p:to>
                                    </p:set>
                                    <p:anim calcmode="lin" valueType="num">
                                      <p:cBhvr>
                                        <p:cTn id="13" dur="1000" fill="hold"/>
                                        <p:tgtEl>
                                          <p:spTgt spid="1269781"/>
                                        </p:tgtEl>
                                        <p:attrNameLst>
                                          <p:attrName>ppt_w</p:attrName>
                                        </p:attrNameLst>
                                      </p:cBhvr>
                                      <p:tavLst>
                                        <p:tav tm="0">
                                          <p:val>
                                            <p:fltVal val="0"/>
                                          </p:val>
                                        </p:tav>
                                        <p:tav tm="100000">
                                          <p:val>
                                            <p:strVal val="#ppt_w"/>
                                          </p:val>
                                        </p:tav>
                                      </p:tavLst>
                                    </p:anim>
                                    <p:anim calcmode="lin" valueType="num">
                                      <p:cBhvr>
                                        <p:cTn id="14" dur="1000" fill="hold"/>
                                        <p:tgtEl>
                                          <p:spTgt spid="1269781"/>
                                        </p:tgtEl>
                                        <p:attrNameLst>
                                          <p:attrName>ppt_h</p:attrName>
                                        </p:attrNameLst>
                                      </p:cBhvr>
                                      <p:tavLst>
                                        <p:tav tm="0">
                                          <p:val>
                                            <p:fltVal val="0"/>
                                          </p:val>
                                        </p:tav>
                                        <p:tav tm="100000">
                                          <p:val>
                                            <p:strVal val="#ppt_h"/>
                                          </p:val>
                                        </p:tav>
                                      </p:tavLst>
                                    </p:anim>
                                    <p:anim calcmode="lin" valueType="num">
                                      <p:cBhvr>
                                        <p:cTn id="15" dur="1000" fill="hold"/>
                                        <p:tgtEl>
                                          <p:spTgt spid="126978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697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69782"/>
                                        </p:tgtEl>
                                        <p:attrNameLst>
                                          <p:attrName>style.visibility</p:attrName>
                                        </p:attrNameLst>
                                      </p:cBhvr>
                                      <p:to>
                                        <p:strVal val="visible"/>
                                      </p:to>
                                    </p:set>
                                    <p:anim calcmode="lin" valueType="num">
                                      <p:cBhvr additive="base">
                                        <p:cTn id="21" dur="500" fill="hold"/>
                                        <p:tgtEl>
                                          <p:spTgt spid="1269782"/>
                                        </p:tgtEl>
                                        <p:attrNameLst>
                                          <p:attrName>ppt_x</p:attrName>
                                        </p:attrNameLst>
                                      </p:cBhvr>
                                      <p:tavLst>
                                        <p:tav tm="0">
                                          <p:val>
                                            <p:strVal val="#ppt_x"/>
                                          </p:val>
                                        </p:tav>
                                        <p:tav tm="100000">
                                          <p:val>
                                            <p:strVal val="#ppt_x"/>
                                          </p:val>
                                        </p:tav>
                                      </p:tavLst>
                                    </p:anim>
                                    <p:anim calcmode="lin" valueType="num">
                                      <p:cBhvr additive="base">
                                        <p:cTn id="22" dur="500" fill="hold"/>
                                        <p:tgtEl>
                                          <p:spTgt spid="1269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5" grpId="0"/>
      <p:bldP spid="12697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7" name="Text Box 8"/>
          <p:cNvSpPr txBox="1">
            <a:spLocks noChangeArrowheads="1"/>
          </p:cNvSpPr>
          <p:nvPr/>
        </p:nvSpPr>
        <p:spPr bwMode="auto">
          <a:xfrm>
            <a:off x="533400" y="3632200"/>
            <a:ext cx="9128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chemeClr val="accent2"/>
                </a:solidFill>
                <a:effectLst/>
              </a:rPr>
              <a:t>0</a:t>
            </a:r>
          </a:p>
          <a:p>
            <a:pPr algn="l"/>
            <a:r>
              <a:rPr lang="en-US" altLang="en-US">
                <a:solidFill>
                  <a:schemeClr val="accent2"/>
                </a:solidFill>
                <a:effectLst/>
              </a:rPr>
              <a:t>1  </a:t>
            </a:r>
          </a:p>
          <a:p>
            <a:pPr algn="l"/>
            <a:r>
              <a:rPr lang="en-US" altLang="en-US">
                <a:solidFill>
                  <a:schemeClr val="accent2"/>
                </a:solidFill>
                <a:effectLst/>
              </a:rPr>
              <a:t>2</a:t>
            </a:r>
          </a:p>
          <a:p>
            <a:pPr algn="l"/>
            <a:r>
              <a:rPr lang="en-US" altLang="en-US">
                <a:solidFill>
                  <a:schemeClr val="accent2"/>
                </a:solidFill>
                <a:effectLst/>
              </a:rPr>
              <a:t>3</a:t>
            </a:r>
          </a:p>
          <a:p>
            <a:pPr algn="l"/>
            <a:r>
              <a:rPr lang="en-US" altLang="en-US">
                <a:solidFill>
                  <a:schemeClr val="accent2"/>
                </a:solidFill>
                <a:effectLst/>
              </a:rPr>
              <a:t>4</a:t>
            </a:r>
          </a:p>
          <a:p>
            <a:pPr algn="l"/>
            <a:r>
              <a:rPr lang="en-US" altLang="en-US">
                <a:solidFill>
                  <a:schemeClr val="accent2"/>
                </a:solidFill>
                <a:effectLst/>
              </a:rPr>
              <a:t>5</a:t>
            </a:r>
          </a:p>
          <a:p>
            <a:pPr algn="l"/>
            <a:r>
              <a:rPr lang="en-US" altLang="en-US" sz="1200">
                <a:solidFill>
                  <a:schemeClr val="accent2"/>
                </a:solidFill>
                <a:effectLst/>
                <a:cs typeface="Times New Roman" pitchFamily="18" charset="0"/>
                <a:sym typeface="Symbol" pitchFamily="18" charset="2"/>
              </a:rPr>
              <a:t> </a:t>
            </a:r>
            <a:r>
              <a:rPr lang="en-US" altLang="en-US">
                <a:solidFill>
                  <a:schemeClr val="accent2"/>
                </a:solidFill>
                <a:effectLst/>
                <a:cs typeface="Times New Roman" pitchFamily="18" charset="0"/>
                <a:sym typeface="Symbol" pitchFamily="18" charset="2"/>
              </a:rPr>
              <a:t>⁞</a:t>
            </a:r>
            <a:endParaRPr lang="en-US" altLang="en-US">
              <a:solidFill>
                <a:schemeClr val="accent2"/>
              </a:solidFill>
              <a:effectLst/>
            </a:endParaRPr>
          </a:p>
          <a:p>
            <a:pPr algn="l"/>
            <a:endParaRPr lang="en-US" altLang="en-US">
              <a:solidFill>
                <a:schemeClr val="accent2"/>
              </a:solidFill>
              <a:effectLst/>
            </a:endParaRPr>
          </a:p>
        </p:txBody>
      </p:sp>
      <p:sp>
        <p:nvSpPr>
          <p:cNvPr id="13" name="TextBox 12"/>
          <p:cNvSpPr txBox="1"/>
          <p:nvPr/>
        </p:nvSpPr>
        <p:spPr bwMode="auto">
          <a:xfrm>
            <a:off x="212725" y="685800"/>
            <a:ext cx="8845550" cy="95408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err="1">
                <a:solidFill>
                  <a:schemeClr val="tx2"/>
                </a:solidFill>
              </a:rPr>
              <a:t>listable</a:t>
            </a:r>
            <a:r>
              <a:rPr lang="en-CA" b="1" i="1" dirty="0">
                <a:solidFill>
                  <a:schemeClr val="tx2"/>
                </a:solidFill>
              </a:rPr>
              <a:t>/countable</a:t>
            </a:r>
            <a:r>
              <a:rPr lang="en-CA" dirty="0"/>
              <a:t> </a:t>
            </a:r>
            <a:br>
              <a:rPr lang="en-CA" dirty="0"/>
            </a:br>
            <a:r>
              <a:rPr lang="en-CA" dirty="0"/>
              <a:t>   </a:t>
            </a:r>
            <a:r>
              <a:rPr lang="en-US" dirty="0">
                <a:effectLst>
                  <a:outerShdw blurRad="38100" dist="38100" dir="2700000" algn="tl">
                    <a:srgbClr val="000000"/>
                  </a:outerShdw>
                </a:effectLst>
              </a:rPr>
              <a:t>if its elements can be “listed” next to the Natural numbers.</a:t>
            </a:r>
            <a:endParaRPr lang="en-CA" dirty="0">
              <a:solidFill>
                <a:schemeClr val="accent2"/>
              </a:solidFill>
            </a:endParaRPr>
          </a:p>
        </p:txBody>
      </p:sp>
      <p:sp>
        <p:nvSpPr>
          <p:cNvPr id="25" name="TextBox 70"/>
          <p:cNvSpPr txBox="1"/>
          <p:nvPr/>
        </p:nvSpPr>
        <p:spPr>
          <a:xfrm>
            <a:off x="795338" y="1600200"/>
            <a:ext cx="4157662" cy="523875"/>
          </a:xfrm>
          <a:prstGeom prst="rect">
            <a:avLst/>
          </a:prstGeom>
          <a:noFill/>
        </p:spPr>
        <p:txBody>
          <a:bodyPr wrap="none">
            <a:spAutoFit/>
          </a:bodyPr>
          <a:lstStyle/>
          <a:p>
            <a:pPr algn="l">
              <a:defRPr/>
            </a:pPr>
            <a:r>
              <a:rPr lang="en-CA" i="1" dirty="0">
                <a:solidFill>
                  <a:schemeClr val="accent2"/>
                </a:solidFill>
                <a:sym typeface="Symbol" pitchFamily="18" charset="2"/>
              </a:rPr>
              <a:t> List </a:t>
            </a:r>
            <a:r>
              <a:rPr lang="en-CA" i="1" dirty="0" err="1">
                <a:solidFill>
                  <a:schemeClr val="accent2"/>
                </a:solidFill>
                <a:sym typeface="Symbol" pitchFamily="18" charset="2"/>
              </a:rPr>
              <a:t>xϵS</a:t>
            </a:r>
            <a:r>
              <a:rPr lang="en-CA" i="1" dirty="0">
                <a:solidFill>
                  <a:schemeClr val="accent2"/>
                </a:solidFill>
                <a:sym typeface="Symbol" pitchFamily="18" charset="2"/>
              </a:rPr>
              <a:t>  </a:t>
            </a:r>
            <a:r>
              <a:rPr lang="en-CA" i="1" dirty="0" err="1">
                <a:solidFill>
                  <a:schemeClr val="accent2"/>
                </a:solidFill>
                <a:sym typeface="Symbol" pitchFamily="18" charset="2"/>
              </a:rPr>
              <a:t>i</a:t>
            </a:r>
            <a:r>
              <a:rPr lang="el-GR" i="1" dirty="0">
                <a:solidFill>
                  <a:schemeClr val="accent2"/>
                </a:solidFill>
                <a:sym typeface="Symbol" pitchFamily="18" charset="2"/>
              </a:rPr>
              <a:t>ϵ</a:t>
            </a:r>
            <a:r>
              <a:rPr lang="en-CA" i="1" dirty="0">
                <a:solidFill>
                  <a:schemeClr val="accent2"/>
                </a:solidFill>
                <a:sym typeface="Symbol" pitchFamily="18" charset="2"/>
              </a:rPr>
              <a:t>N  List(</a:t>
            </a:r>
            <a:r>
              <a:rPr lang="en-CA" i="1" dirty="0" err="1">
                <a:solidFill>
                  <a:schemeClr val="accent2"/>
                </a:solidFill>
                <a:sym typeface="Symbol" pitchFamily="18" charset="2"/>
              </a:rPr>
              <a:t>i</a:t>
            </a:r>
            <a:r>
              <a:rPr lang="en-CA" i="1" dirty="0">
                <a:solidFill>
                  <a:schemeClr val="accent2"/>
                </a:solidFill>
                <a:sym typeface="Symbol" pitchFamily="18" charset="2"/>
              </a:rPr>
              <a:t>)=x</a:t>
            </a:r>
          </a:p>
        </p:txBody>
      </p:sp>
      <p:sp>
        <p:nvSpPr>
          <p:cNvPr id="27" name="Rectangle 5"/>
          <p:cNvSpPr>
            <a:spLocks noChangeArrowheads="1"/>
          </p:cNvSpPr>
          <p:nvPr/>
        </p:nvSpPr>
        <p:spPr bwMode="auto">
          <a:xfrm>
            <a:off x="1066800" y="3124200"/>
            <a:ext cx="6624638" cy="9461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The set of reals</a:t>
            </a:r>
          </a:p>
          <a:p>
            <a:pPr algn="l">
              <a:defRPr/>
            </a:pP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|R| </a:t>
            </a:r>
            <a:r>
              <a:rPr lang="en-US" dirty="0">
                <a:effectLst>
                  <a:outerShdw blurRad="38100" dist="38100" dir="2700000" algn="tl">
                    <a:srgbClr val="000000"/>
                  </a:outerShdw>
                </a:effectLst>
              </a:rPr>
              <a:t>= |{2.34323…, 34.2233…, </a:t>
            </a:r>
            <a:r>
              <a:rPr lang="en-US" dirty="0">
                <a:effectLst>
                  <a:outerShdw blurRad="38100" dist="38100" dir="2700000" algn="tl">
                    <a:srgbClr val="000000"/>
                  </a:outerShdw>
                </a:effectLst>
                <a:sym typeface="Symbol" pitchFamily="18" charset="2"/>
              </a:rPr>
              <a:t>, e, …}|</a:t>
            </a:r>
            <a:endParaRPr lang="en-US" dirty="0">
              <a:effectLst>
                <a:outerShdw blurRad="38100" dist="38100" dir="2700000" algn="tl">
                  <a:srgbClr val="000000"/>
                </a:outerShdw>
              </a:effectLst>
            </a:endParaRPr>
          </a:p>
        </p:txBody>
      </p:sp>
      <p:sp>
        <p:nvSpPr>
          <p:cNvPr id="2" name="Rectangle 1"/>
          <p:cNvSpPr/>
          <p:nvPr/>
        </p:nvSpPr>
        <p:spPr>
          <a:xfrm>
            <a:off x="2619375" y="3556000"/>
            <a:ext cx="1711325" cy="523875"/>
          </a:xfrm>
          <a:prstGeom prst="rect">
            <a:avLst/>
          </a:prstGeom>
        </p:spPr>
        <p:txBody>
          <a:bodyPr wrap="none">
            <a:spAutoFit/>
          </a:bodyPr>
          <a:lstStyle/>
          <a:p>
            <a:pPr>
              <a:defRPr/>
            </a:pPr>
            <a:r>
              <a:rPr lang="en-US" dirty="0">
                <a:effectLst>
                  <a:outerShdw blurRad="38100" dist="38100" dir="2700000" algn="tl">
                    <a:srgbClr val="000000"/>
                  </a:outerShdw>
                </a:effectLst>
              </a:rPr>
              <a:t>2.34323…</a:t>
            </a:r>
            <a:endParaRPr lang="en-US" dirty="0"/>
          </a:p>
        </p:txBody>
      </p:sp>
      <p:sp>
        <p:nvSpPr>
          <p:cNvPr id="4" name="Rectangle 3"/>
          <p:cNvSpPr/>
          <p:nvPr/>
        </p:nvSpPr>
        <p:spPr>
          <a:xfrm>
            <a:off x="4333875" y="3565525"/>
            <a:ext cx="1711325" cy="523875"/>
          </a:xfrm>
          <a:prstGeom prst="rect">
            <a:avLst/>
          </a:prstGeom>
        </p:spPr>
        <p:txBody>
          <a:bodyPr wrap="none">
            <a:spAutoFit/>
          </a:bodyPr>
          <a:lstStyle/>
          <a:p>
            <a:pPr>
              <a:defRPr/>
            </a:pPr>
            <a:r>
              <a:rPr lang="en-US" dirty="0">
                <a:effectLst>
                  <a:outerShdw blurRad="38100" dist="38100" dir="2700000" algn="tl">
                    <a:srgbClr val="000000"/>
                  </a:outerShdw>
                </a:effectLst>
              </a:rPr>
              <a:t>34.2233…</a:t>
            </a:r>
            <a:endParaRPr lang="en-US" dirty="0"/>
          </a:p>
        </p:txBody>
      </p:sp>
      <p:sp>
        <p:nvSpPr>
          <p:cNvPr id="5" name="Rectangle 4"/>
          <p:cNvSpPr/>
          <p:nvPr/>
        </p:nvSpPr>
        <p:spPr>
          <a:xfrm>
            <a:off x="6032500" y="3559175"/>
            <a:ext cx="382588" cy="523875"/>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a:t>
            </a:r>
            <a:endParaRPr lang="en-US" dirty="0"/>
          </a:p>
        </p:txBody>
      </p:sp>
      <p:sp>
        <p:nvSpPr>
          <p:cNvPr id="6" name="Rectangle 5"/>
          <p:cNvSpPr/>
          <p:nvPr/>
        </p:nvSpPr>
        <p:spPr>
          <a:xfrm>
            <a:off x="6388100" y="3552825"/>
            <a:ext cx="342900" cy="523875"/>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0.0217 0.00139 L -0.1717 0.13218 " pathEditMode="relative" rAng="0" ptsTypes="AA">
                                      <p:cBhvr>
                                        <p:cTn id="22" dur="1000" fill="hold"/>
                                        <p:tgtEl>
                                          <p:spTgt spid="2"/>
                                        </p:tgtEl>
                                        <p:attrNameLst>
                                          <p:attrName>ppt_x</p:attrName>
                                          <p:attrName>ppt_y</p:attrName>
                                        </p:attrNameLst>
                                      </p:cBhvr>
                                      <p:rCtr x="-7500" y="6528"/>
                                    </p:animMotion>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42" presetClass="path" presetSubtype="0" accel="50000" decel="50000" fill="hold" grpId="1" nodeType="withEffect">
                                  <p:stCondLst>
                                    <p:cond delay="0"/>
                                  </p:stCondLst>
                                  <p:childTnLst>
                                    <p:animMotion origin="layout" path="M -0.02586 -1.85185E-6 L -0.3592 0.20857 " pathEditMode="relative" rAng="0" ptsTypes="AA">
                                      <p:cBhvr>
                                        <p:cTn id="27" dur="1000" fill="hold"/>
                                        <p:tgtEl>
                                          <p:spTgt spid="4"/>
                                        </p:tgtEl>
                                        <p:attrNameLst>
                                          <p:attrName>ppt_x</p:attrName>
                                          <p:attrName>ppt_y</p:attrName>
                                        </p:attrNameLst>
                                      </p:cBhvr>
                                      <p:rCtr x="-16667" y="10417"/>
                                    </p:animMotion>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4.44444E-6 4.07407E-6 L -0.52223 0.25092 " pathEditMode="relative" rAng="0" ptsTypes="AA">
                                      <p:cBhvr>
                                        <p:cTn id="32" dur="1000" fill="hold"/>
                                        <p:tgtEl>
                                          <p:spTgt spid="5"/>
                                        </p:tgtEl>
                                        <p:attrNameLst>
                                          <p:attrName>ppt_x</p:attrName>
                                          <p:attrName>ppt_y</p:attrName>
                                        </p:attrNameLst>
                                      </p:cBhvr>
                                      <p:rCtr x="-26111" y="12546"/>
                                    </p:animMotion>
                                  </p:childTnLst>
                                </p:cTn>
                              </p:par>
                            </p:childTnLst>
                          </p:cTn>
                        </p:par>
                        <p:par>
                          <p:cTn id="33" fill="hold" nodeType="afterGroup">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42" presetClass="path" presetSubtype="0" accel="50000" decel="50000" fill="hold" grpId="1" nodeType="withEffect">
                                  <p:stCondLst>
                                    <p:cond delay="0"/>
                                  </p:stCondLst>
                                  <p:childTnLst>
                                    <p:animMotion origin="layout" path="M -1.11111E-6 0 L -0.55903 0.32153 " pathEditMode="relative" rAng="0" ptsTypes="AA">
                                      <p:cBhvr>
                                        <p:cTn id="37" dur="1000" fill="hold"/>
                                        <p:tgtEl>
                                          <p:spTgt spid="6"/>
                                        </p:tgtEl>
                                        <p:attrNameLst>
                                          <p:attrName>ppt_x</p:attrName>
                                          <p:attrName>ppt_y</p:attrName>
                                        </p:attrNameLst>
                                      </p:cBhvr>
                                      <p:rCtr x="-27951" y="1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25" grpId="0"/>
      <p:bldP spid="2" grpId="0"/>
      <p:bldP spid="2" grpId="1"/>
      <p:bldP spid="4" grpId="0"/>
      <p:bldP spid="4"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3" name="TextBox 12"/>
          <p:cNvSpPr txBox="1"/>
          <p:nvPr/>
        </p:nvSpPr>
        <p:spPr bwMode="auto">
          <a:xfrm>
            <a:off x="212725" y="685800"/>
            <a:ext cx="8845550" cy="954088"/>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err="1">
                <a:solidFill>
                  <a:schemeClr val="tx2"/>
                </a:solidFill>
              </a:rPr>
              <a:t>listable</a:t>
            </a:r>
            <a:r>
              <a:rPr lang="en-CA" b="1" i="1" dirty="0">
                <a:solidFill>
                  <a:schemeClr val="tx2"/>
                </a:solidFill>
              </a:rPr>
              <a:t>/countable</a:t>
            </a:r>
            <a:r>
              <a:rPr lang="en-CA" dirty="0"/>
              <a:t> </a:t>
            </a:r>
            <a:br>
              <a:rPr lang="en-CA" dirty="0"/>
            </a:br>
            <a:r>
              <a:rPr lang="en-CA" dirty="0"/>
              <a:t>   </a:t>
            </a:r>
            <a:r>
              <a:rPr lang="en-US" dirty="0">
                <a:effectLst>
                  <a:outerShdw blurRad="38100" dist="38100" dir="2700000" algn="tl">
                    <a:srgbClr val="000000"/>
                  </a:outerShdw>
                </a:effectLst>
              </a:rPr>
              <a:t>if its elements can be “listed” next to the Natural numbers.</a:t>
            </a:r>
            <a:endParaRPr lang="en-CA" dirty="0">
              <a:solidFill>
                <a:schemeClr val="accent2"/>
              </a:solidFill>
            </a:endParaRPr>
          </a:p>
        </p:txBody>
      </p:sp>
      <p:sp>
        <p:nvSpPr>
          <p:cNvPr id="25" name="TextBox 70"/>
          <p:cNvSpPr txBox="1"/>
          <p:nvPr/>
        </p:nvSpPr>
        <p:spPr>
          <a:xfrm>
            <a:off x="795338" y="1600200"/>
            <a:ext cx="4157662" cy="523875"/>
          </a:xfrm>
          <a:prstGeom prst="rect">
            <a:avLst/>
          </a:prstGeom>
          <a:noFill/>
        </p:spPr>
        <p:txBody>
          <a:bodyPr wrap="none">
            <a:spAutoFit/>
          </a:bodyPr>
          <a:lstStyle/>
          <a:p>
            <a:pPr algn="l">
              <a:defRPr/>
            </a:pPr>
            <a:r>
              <a:rPr lang="en-CA" i="1" dirty="0">
                <a:solidFill>
                  <a:schemeClr val="accent2"/>
                </a:solidFill>
                <a:sym typeface="Symbol" pitchFamily="18" charset="2"/>
              </a:rPr>
              <a:t> List </a:t>
            </a:r>
            <a:r>
              <a:rPr lang="en-CA" i="1" dirty="0" err="1">
                <a:solidFill>
                  <a:schemeClr val="accent2"/>
                </a:solidFill>
                <a:sym typeface="Symbol" pitchFamily="18" charset="2"/>
              </a:rPr>
              <a:t>xϵS</a:t>
            </a:r>
            <a:r>
              <a:rPr lang="en-CA" i="1" dirty="0">
                <a:solidFill>
                  <a:schemeClr val="accent2"/>
                </a:solidFill>
                <a:sym typeface="Symbol" pitchFamily="18" charset="2"/>
              </a:rPr>
              <a:t>  </a:t>
            </a:r>
            <a:r>
              <a:rPr lang="en-CA" i="1" dirty="0" err="1">
                <a:solidFill>
                  <a:schemeClr val="accent2"/>
                </a:solidFill>
                <a:sym typeface="Symbol" pitchFamily="18" charset="2"/>
              </a:rPr>
              <a:t>i</a:t>
            </a:r>
            <a:r>
              <a:rPr lang="el-GR" i="1" dirty="0">
                <a:solidFill>
                  <a:schemeClr val="accent2"/>
                </a:solidFill>
                <a:sym typeface="Symbol" pitchFamily="18" charset="2"/>
              </a:rPr>
              <a:t>ϵ</a:t>
            </a:r>
            <a:r>
              <a:rPr lang="en-CA" i="1" dirty="0">
                <a:solidFill>
                  <a:schemeClr val="accent2"/>
                </a:solidFill>
                <a:sym typeface="Symbol" pitchFamily="18" charset="2"/>
              </a:rPr>
              <a:t>N  List(</a:t>
            </a:r>
            <a:r>
              <a:rPr lang="en-CA" i="1" dirty="0" err="1">
                <a:solidFill>
                  <a:schemeClr val="accent2"/>
                </a:solidFill>
                <a:sym typeface="Symbol" pitchFamily="18" charset="2"/>
              </a:rPr>
              <a:t>i</a:t>
            </a:r>
            <a:r>
              <a:rPr lang="en-CA" i="1" dirty="0">
                <a:solidFill>
                  <a:schemeClr val="accent2"/>
                </a:solidFill>
                <a:sym typeface="Symbol" pitchFamily="18" charset="2"/>
              </a:rPr>
              <a:t>)=x</a:t>
            </a:r>
          </a:p>
        </p:txBody>
      </p:sp>
      <p:sp>
        <p:nvSpPr>
          <p:cNvPr id="11" name="TextBox 10"/>
          <p:cNvSpPr txBox="1">
            <a:spLocks noChangeArrowheads="1"/>
          </p:cNvSpPr>
          <p:nvPr/>
        </p:nvSpPr>
        <p:spPr bwMode="auto">
          <a:xfrm>
            <a:off x="304800" y="2209800"/>
            <a:ext cx="83756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a:effectLst/>
              </a:rPr>
              <a:t>A set </a:t>
            </a:r>
            <a:r>
              <a:rPr lang="en-CA" altLang="en-US" i="1">
                <a:effectLst/>
              </a:rPr>
              <a:t>S</a:t>
            </a:r>
            <a:r>
              <a:rPr lang="en-CA" altLang="en-US">
                <a:effectLst/>
              </a:rPr>
              <a:t> is called </a:t>
            </a:r>
            <a:r>
              <a:rPr lang="en-CA" altLang="en-US" b="1" i="1">
                <a:solidFill>
                  <a:schemeClr val="tx2"/>
                </a:solidFill>
                <a:effectLst/>
              </a:rPr>
              <a:t>unlistable/uncountable</a:t>
            </a:r>
            <a:r>
              <a:rPr lang="en-CA" altLang="en-US">
                <a:effectLst/>
              </a:rPr>
              <a:t> </a:t>
            </a:r>
            <a:r>
              <a:rPr lang="en-US" altLang="en-US">
                <a:effectLst/>
              </a:rPr>
              <a:t> i.e. </a:t>
            </a:r>
            <a:r>
              <a:rPr lang="en-US" altLang="en-US">
                <a:solidFill>
                  <a:srgbClr val="FF00FF"/>
                </a:solidFill>
                <a:effectLst/>
              </a:rPr>
              <a:t> </a:t>
            </a:r>
            <a:r>
              <a:rPr lang="en-US" altLang="en-US" i="1">
                <a:solidFill>
                  <a:schemeClr val="accent2"/>
                </a:solidFill>
                <a:effectLst/>
              </a:rPr>
              <a:t>|S| &gt; |N|</a:t>
            </a:r>
            <a:endParaRPr lang="en-CA" altLang="en-US">
              <a:effectLst/>
            </a:endParaRP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a:solidFill>
                  <a:schemeClr val="accent2"/>
                </a:solidFill>
                <a:effectLst/>
                <a:sym typeface="Symbol" pitchFamily="18" charset="2"/>
              </a:rPr>
              <a:t>it fails to list all of </a:t>
            </a:r>
            <a:r>
              <a:rPr lang="en-CA" altLang="en-US" i="1">
                <a:solidFill>
                  <a:schemeClr val="accent2"/>
                </a:solidFill>
                <a:effectLst/>
                <a:sym typeface="Symbol" pitchFamily="18" charset="2"/>
              </a:rPr>
              <a:t>S</a:t>
            </a:r>
            <a:r>
              <a:rPr lang="en-CA" altLang="en-US">
                <a:solidFill>
                  <a:schemeClr val="accent2"/>
                </a:solidFill>
                <a:effectLst/>
                <a:sym typeface="Symbol" pitchFamily="18" charset="2"/>
              </a:rPr>
              <a:t>.</a:t>
            </a:r>
          </a:p>
          <a:p>
            <a:pPr algn="l"/>
            <a:r>
              <a:rPr lang="en-CA" altLang="en-US" i="1">
                <a:solidFill>
                  <a:schemeClr val="accent2"/>
                </a:solidFill>
                <a:effectLst/>
                <a:sym typeface="Symbol" pitchFamily="18" charset="2"/>
              </a:rPr>
              <a:t>      </a:t>
            </a:r>
            <a:r>
              <a:rPr lang="en-CA" altLang="en-US">
                <a:solidFill>
                  <a:schemeClr val="accent2"/>
                </a:solidFill>
                <a:effectLst/>
                <a:sym typeface="Symbol" pitchFamily="18" charset="2"/>
              </a:rPr>
              <a:t></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x </a:t>
            </a:r>
            <a:r>
              <a:rPr lang="en-CA" altLang="en-US">
                <a:solidFill>
                  <a:schemeClr val="accent2"/>
                </a:solidFill>
                <a:effectLst/>
                <a:sym typeface="Symbol" pitchFamily="18" charset="2"/>
              </a:rPr>
              <a:t>is not in the list.</a:t>
            </a: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i</a:t>
            </a:r>
            <a:r>
              <a:rPr lang="el-GR" altLang="en-US" i="1">
                <a:solidFill>
                  <a:schemeClr val="accent2"/>
                </a:solidFill>
                <a:effectLst/>
                <a:sym typeface="Symbol" pitchFamily="18" charset="2"/>
              </a:rPr>
              <a:t>ϵ</a:t>
            </a:r>
            <a:r>
              <a:rPr lang="en-CA" altLang="en-US" i="1">
                <a:solidFill>
                  <a:schemeClr val="accent2"/>
                </a:solidFill>
                <a:effectLst/>
                <a:sym typeface="Symbol" pitchFamily="18" charset="2"/>
              </a:rPr>
              <a:t>N,  x </a:t>
            </a:r>
            <a:r>
              <a:rPr lang="en-CA" altLang="en-US">
                <a:solidFill>
                  <a:schemeClr val="accent2"/>
                </a:solidFill>
                <a:effectLst/>
                <a:sym typeface="Symbol" pitchFamily="18" charset="2"/>
              </a:rPr>
              <a:t>is not at location</a:t>
            </a:r>
            <a:r>
              <a:rPr lang="en-CA" altLang="en-US" i="1">
                <a:solidFill>
                  <a:schemeClr val="accent2"/>
                </a:solidFill>
                <a:effectLst/>
                <a:sym typeface="Symbol" pitchFamily="18" charset="2"/>
              </a:rPr>
              <a:t> i </a:t>
            </a:r>
            <a:r>
              <a:rPr lang="en-CA" altLang="en-US">
                <a:solidFill>
                  <a:schemeClr val="accent2"/>
                </a:solidFill>
                <a:effectLst/>
                <a:sym typeface="Symbol" pitchFamily="18" charset="2"/>
              </a:rPr>
              <a:t>in the list.</a:t>
            </a: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i</a:t>
            </a:r>
            <a:r>
              <a:rPr lang="el-GR" altLang="en-US" i="1">
                <a:solidFill>
                  <a:schemeClr val="accent2"/>
                </a:solidFill>
                <a:effectLst/>
                <a:sym typeface="Symbol" pitchFamily="18" charset="2"/>
              </a:rPr>
              <a:t>ϵ</a:t>
            </a:r>
            <a:r>
              <a:rPr lang="en-CA" altLang="en-US" i="1">
                <a:solidFill>
                  <a:schemeClr val="accent2"/>
                </a:solidFill>
                <a:effectLst/>
                <a:sym typeface="Symbol" pitchFamily="18" charset="2"/>
              </a:rPr>
              <a:t>N,  List(i)≠x</a:t>
            </a: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i</a:t>
            </a:r>
            <a:r>
              <a:rPr lang="el-GR" altLang="en-US" i="1">
                <a:solidFill>
                  <a:schemeClr val="accent2"/>
                </a:solidFill>
                <a:effectLst/>
                <a:sym typeface="Symbol" pitchFamily="18" charset="2"/>
              </a:rPr>
              <a:t>ϵ</a:t>
            </a:r>
            <a:r>
              <a:rPr lang="en-CA" altLang="en-US" i="1">
                <a:solidFill>
                  <a:schemeClr val="accent2"/>
                </a:solidFill>
                <a:effectLst/>
                <a:sym typeface="Symbol" pitchFamily="18" charset="2"/>
              </a:rPr>
              <a:t>N, dϵN,   List(i) </a:t>
            </a:r>
            <a:r>
              <a:rPr lang="en-CA" altLang="en-US">
                <a:solidFill>
                  <a:schemeClr val="accent2"/>
                </a:solidFill>
                <a:effectLst/>
                <a:sym typeface="Symbol" pitchFamily="18" charset="2"/>
              </a:rPr>
              <a:t>and</a:t>
            </a:r>
            <a:r>
              <a:rPr lang="en-CA" altLang="en-US" i="1">
                <a:solidFill>
                  <a:schemeClr val="accent2"/>
                </a:solidFill>
                <a:effectLst/>
                <a:sym typeface="Symbol" pitchFamily="18" charset="2"/>
              </a:rPr>
              <a:t> x </a:t>
            </a:r>
            <a:r>
              <a:rPr lang="en-CA" altLang="en-US">
                <a:solidFill>
                  <a:schemeClr val="accent2"/>
                </a:solidFill>
                <a:effectLst/>
                <a:sym typeface="Symbol" pitchFamily="18" charset="2"/>
              </a:rPr>
              <a:t>differ in the </a:t>
            </a:r>
            <a:br>
              <a:rPr lang="en-CA" altLang="en-US">
                <a:solidFill>
                  <a:schemeClr val="accent2"/>
                </a:solidFill>
                <a:effectLst/>
                <a:sym typeface="Symbol" pitchFamily="18" charset="2"/>
              </a:rPr>
            </a:br>
            <a:r>
              <a:rPr lang="en-CA" altLang="en-US">
                <a:solidFill>
                  <a:schemeClr val="accent2"/>
                </a:solidFill>
                <a:effectLst/>
                <a:sym typeface="Symbol" pitchFamily="18" charset="2"/>
              </a:rPr>
              <a:t>                      </a:t>
            </a:r>
            <a:r>
              <a:rPr lang="en-CA" altLang="en-US" i="1">
                <a:solidFill>
                  <a:schemeClr val="accent2"/>
                </a:solidFill>
                <a:effectLst/>
                <a:sym typeface="Symbol" pitchFamily="18" charset="2"/>
              </a:rPr>
              <a:t>d</a:t>
            </a:r>
            <a:r>
              <a:rPr lang="en-CA" altLang="en-US" i="1" baseline="30000">
                <a:solidFill>
                  <a:schemeClr val="accent2"/>
                </a:solidFill>
                <a:effectLst/>
                <a:sym typeface="Symbol" pitchFamily="18" charset="2"/>
              </a:rPr>
              <a:t>th</a:t>
            </a:r>
            <a:r>
              <a:rPr lang="en-CA" altLang="en-US">
                <a:solidFill>
                  <a:schemeClr val="accent2"/>
                </a:solidFill>
                <a:effectLst/>
                <a:sym typeface="Symbol" pitchFamily="18" charset="2"/>
              </a:rPr>
              <a:t> digit/character of their description</a:t>
            </a:r>
            <a:r>
              <a:rPr lang="en-CA" altLang="en-US" i="1">
                <a:solidFill>
                  <a:schemeClr val="accent2"/>
                </a:solidFill>
                <a:effectLst/>
                <a:sym typeface="Symbol" pitchFamily="18" charset="2"/>
              </a:rPr>
              <a:t>.</a:t>
            </a: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i</a:t>
            </a:r>
            <a:r>
              <a:rPr lang="el-GR" altLang="en-US" i="1">
                <a:solidFill>
                  <a:schemeClr val="accent2"/>
                </a:solidFill>
                <a:effectLst/>
                <a:sym typeface="Symbol" pitchFamily="18" charset="2"/>
              </a:rPr>
              <a:t>ϵ</a:t>
            </a:r>
            <a:r>
              <a:rPr lang="en-CA" altLang="en-US" i="1">
                <a:solidFill>
                  <a:schemeClr val="accent2"/>
                </a:solidFill>
                <a:effectLst/>
                <a:sym typeface="Symbol" pitchFamily="18" charset="2"/>
              </a:rPr>
              <a:t>N, dϵN,   List(i)</a:t>
            </a:r>
            <a:r>
              <a:rPr lang="en-CA" altLang="en-US" i="1" baseline="-25000">
                <a:solidFill>
                  <a:schemeClr val="accent2"/>
                </a:solidFill>
                <a:effectLst/>
                <a:sym typeface="Symbol" pitchFamily="18" charset="2"/>
              </a:rPr>
              <a:t>d </a:t>
            </a:r>
            <a:r>
              <a:rPr lang="en-CA" altLang="en-US" i="1">
                <a:solidFill>
                  <a:schemeClr val="accent2"/>
                </a:solidFill>
                <a:effectLst/>
                <a:sym typeface="Symbol" pitchFamily="18" charset="2"/>
              </a:rPr>
              <a:t> ≠ x</a:t>
            </a:r>
            <a:r>
              <a:rPr lang="en-CA" altLang="en-US" i="1" baseline="-25000">
                <a:solidFill>
                  <a:schemeClr val="accent2"/>
                </a:solidFill>
                <a:effectLst/>
                <a:sym typeface="Symbol" pitchFamily="18" charset="2"/>
              </a:rPr>
              <a:t>d</a:t>
            </a:r>
            <a:r>
              <a:rPr lang="en-CA" altLang="en-US">
                <a:solidFill>
                  <a:schemeClr val="accent2"/>
                </a:solidFill>
                <a:effectLst/>
                <a:sym typeface="Symbol" pitchFamily="18" charset="2"/>
              </a:rPr>
              <a:t> </a:t>
            </a:r>
            <a:endParaRPr lang="en-CA" altLang="en-US" i="1">
              <a:solidFill>
                <a:schemeClr val="accent2"/>
              </a:solidFill>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 name="TextBox 10"/>
          <p:cNvSpPr txBox="1">
            <a:spLocks noChangeArrowheads="1"/>
          </p:cNvSpPr>
          <p:nvPr/>
        </p:nvSpPr>
        <p:spPr bwMode="auto">
          <a:xfrm>
            <a:off x="304800" y="685800"/>
            <a:ext cx="7989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a:effectLst/>
              </a:rPr>
              <a:t>A set </a:t>
            </a:r>
            <a:r>
              <a:rPr lang="en-CA" altLang="en-US" i="1">
                <a:effectLst/>
              </a:rPr>
              <a:t>S</a:t>
            </a:r>
            <a:r>
              <a:rPr lang="en-CA" altLang="en-US">
                <a:effectLst/>
              </a:rPr>
              <a:t> is called </a:t>
            </a:r>
            <a:r>
              <a:rPr lang="en-CA" altLang="en-US" b="1" i="1">
                <a:solidFill>
                  <a:schemeClr val="tx2"/>
                </a:solidFill>
                <a:effectLst/>
              </a:rPr>
              <a:t>unlistable/uncountable</a:t>
            </a:r>
            <a:r>
              <a:rPr lang="en-CA" altLang="en-US">
                <a:effectLst/>
              </a:rPr>
              <a:t> </a:t>
            </a:r>
            <a:r>
              <a:rPr lang="en-US" altLang="en-US">
                <a:effectLst/>
              </a:rPr>
              <a:t> i.e. </a:t>
            </a:r>
            <a:r>
              <a:rPr lang="en-US" altLang="en-US">
                <a:solidFill>
                  <a:srgbClr val="FF00FF"/>
                </a:solidFill>
                <a:effectLst/>
              </a:rPr>
              <a:t> </a:t>
            </a:r>
            <a:r>
              <a:rPr lang="en-US" altLang="en-US" i="1">
                <a:solidFill>
                  <a:schemeClr val="accent2"/>
                </a:solidFill>
                <a:effectLst/>
              </a:rPr>
              <a:t>|S| &gt; |N|</a:t>
            </a:r>
            <a:endParaRPr lang="en-CA" altLang="en-US" i="1">
              <a:solidFill>
                <a:schemeClr val="accent2"/>
              </a:solidFill>
              <a:effectLst/>
              <a:sym typeface="Symbol" pitchFamily="18" charset="2"/>
            </a:endParaRPr>
          </a:p>
          <a:p>
            <a:pPr algn="l"/>
            <a:r>
              <a:rPr lang="en-CA" altLang="en-US">
                <a:solidFill>
                  <a:schemeClr val="accent2"/>
                </a:solidFill>
                <a:effectLst/>
                <a:sym typeface="Symbol" pitchFamily="18" charset="2"/>
              </a:rPr>
              <a:t>      </a:t>
            </a:r>
            <a:r>
              <a:rPr lang="en-CA" altLang="en-US" i="1">
                <a:solidFill>
                  <a:schemeClr val="accent2"/>
                </a:solidFill>
                <a:effectLst/>
              </a:rPr>
              <a:t>List</a:t>
            </a:r>
            <a:r>
              <a:rPr lang="en-CA" altLang="en-US">
                <a:solidFill>
                  <a:schemeClr val="accent2"/>
                </a:solidFill>
                <a:effectLst/>
              </a:rPr>
              <a:t>, </a:t>
            </a:r>
            <a:r>
              <a:rPr lang="en-CA" altLang="en-US" i="1">
                <a:solidFill>
                  <a:schemeClr val="accent2"/>
                </a:solidFill>
                <a:effectLst/>
                <a:sym typeface="Symbol" pitchFamily="18" charset="2"/>
              </a:rPr>
              <a:t>xϵS, i</a:t>
            </a:r>
            <a:r>
              <a:rPr lang="el-GR" altLang="en-US" i="1">
                <a:solidFill>
                  <a:schemeClr val="accent2"/>
                </a:solidFill>
                <a:effectLst/>
                <a:sym typeface="Symbol" pitchFamily="18" charset="2"/>
              </a:rPr>
              <a:t>ϵ</a:t>
            </a:r>
            <a:r>
              <a:rPr lang="en-CA" altLang="en-US" i="1">
                <a:solidFill>
                  <a:schemeClr val="accent2"/>
                </a:solidFill>
                <a:effectLst/>
                <a:sym typeface="Symbol" pitchFamily="18" charset="2"/>
              </a:rPr>
              <a:t>N, dϵN,   List(i)</a:t>
            </a:r>
            <a:r>
              <a:rPr lang="en-CA" altLang="en-US" i="1" baseline="-25000">
                <a:solidFill>
                  <a:schemeClr val="accent2"/>
                </a:solidFill>
                <a:effectLst/>
                <a:sym typeface="Symbol" pitchFamily="18" charset="2"/>
              </a:rPr>
              <a:t>d </a:t>
            </a:r>
            <a:r>
              <a:rPr lang="en-CA" altLang="en-US" i="1">
                <a:solidFill>
                  <a:schemeClr val="accent2"/>
                </a:solidFill>
                <a:effectLst/>
                <a:sym typeface="Symbol" pitchFamily="18" charset="2"/>
              </a:rPr>
              <a:t> ≠ x</a:t>
            </a:r>
            <a:r>
              <a:rPr lang="en-CA" altLang="en-US" i="1" baseline="-25000">
                <a:solidFill>
                  <a:schemeClr val="accent2"/>
                </a:solidFill>
                <a:effectLst/>
                <a:sym typeface="Symbol" pitchFamily="18" charset="2"/>
              </a:rPr>
              <a:t>d</a:t>
            </a:r>
            <a:r>
              <a:rPr lang="en-CA" altLang="en-US">
                <a:solidFill>
                  <a:schemeClr val="accent2"/>
                </a:solidFill>
                <a:effectLst/>
                <a:sym typeface="Symbol" pitchFamily="18" charset="2"/>
              </a:rPr>
              <a:t> </a:t>
            </a:r>
            <a:endParaRPr lang="en-CA" altLang="en-US" i="1">
              <a:solidFill>
                <a:schemeClr val="accent2"/>
              </a:solidFill>
              <a:effectLst/>
              <a:sym typeface="Symbol" pitchFamily="18" charset="2"/>
            </a:endParaRPr>
          </a:p>
        </p:txBody>
      </p:sp>
      <p:sp>
        <p:nvSpPr>
          <p:cNvPr id="12" name="Rectangle 11"/>
          <p:cNvSpPr/>
          <p:nvPr/>
        </p:nvSpPr>
        <p:spPr>
          <a:xfrm>
            <a:off x="381000" y="1828800"/>
            <a:ext cx="8899525" cy="3108325"/>
          </a:xfrm>
          <a:prstGeom prst="rect">
            <a:avLst/>
          </a:prstGeom>
        </p:spPr>
        <p:txBody>
          <a:bodyPr>
            <a:spAutoFit/>
          </a:bodyPr>
          <a:lstStyle/>
          <a:p>
            <a:pPr algn="l">
              <a:defRPr/>
            </a:pPr>
            <a:r>
              <a:rPr lang="en-US" dirty="0">
                <a:solidFill>
                  <a:schemeClr val="tx2"/>
                </a:solidFill>
                <a:effectLst>
                  <a:outerShdw blurRad="38100" dist="38100" dir="2700000" algn="tl">
                    <a:srgbClr val="000000"/>
                  </a:outerShdw>
                </a:effectLst>
                <a:sym typeface="Symbol" pitchFamily="18" charset="2"/>
              </a:rPr>
              <a:t>Proof </a:t>
            </a:r>
            <a:r>
              <a:rPr lang="en-US" dirty="0">
                <a:effectLst>
                  <a:outerShdw blurRad="38100" dist="38100" dir="2700000" algn="tl">
                    <a:srgbClr val="000000"/>
                  </a:outerShdw>
                </a:effectLst>
                <a:sym typeface="Symbol" pitchFamily="18" charset="2"/>
              </a:rPr>
              <a:t>by game:</a:t>
            </a:r>
          </a:p>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solidFill>
                  <a:schemeClr val="accent2"/>
                </a:solidFill>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list, i.e. a mapping </a:t>
            </a:r>
            <a:r>
              <a:rPr lang="en-US" i="1" dirty="0">
                <a:solidFill>
                  <a:schemeClr val="accent2"/>
                </a:solidFill>
                <a:effectLst>
                  <a:outerShdw blurRad="38100" dist="38100" dir="2700000" algn="tl">
                    <a:srgbClr val="000000"/>
                  </a:outerShdw>
                </a:effectLst>
                <a:sym typeface="Symbol" pitchFamily="18" charset="2"/>
              </a:rPr>
              <a:t>N</a:t>
            </a:r>
            <a:r>
              <a:rPr lang="en-US" i="1" dirty="0">
                <a:effectLst>
                  <a:outerShdw blurRad="38100" dist="38100" dir="2700000" algn="tl">
                    <a:srgbClr val="000000"/>
                  </a:outerShdw>
                </a:effectLst>
                <a:sym typeface="Symbol" pitchFamily="18" charset="2"/>
              </a:rPr>
              <a:t> </a:t>
            </a:r>
            <a:r>
              <a:rPr lang="en-US" dirty="0">
                <a:effectLst/>
                <a:sym typeface="Symbol" pitchFamily="18" charset="2"/>
              </a:rPr>
              <a:t>to</a:t>
            </a:r>
            <a:r>
              <a:rPr lang="en-US" i="1"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S</a:t>
            </a:r>
            <a:r>
              <a:rPr lang="en-US" i="1"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construct a value </a:t>
            </a:r>
            <a:r>
              <a:rPr lang="en-CA" i="1" dirty="0" err="1">
                <a:solidFill>
                  <a:schemeClr val="accent2"/>
                </a:solidFill>
                <a:effectLst/>
                <a:sym typeface="Symbol" pitchFamily="18" charset="2"/>
              </a:rPr>
              <a:t>xϵS</a:t>
            </a:r>
            <a:r>
              <a:rPr lang="en-US" i="1" dirty="0">
                <a:effectLst>
                  <a:outerShdw blurRad="38100" dist="38100" dir="2700000" algn="tl">
                    <a:srgbClr val="000000"/>
                  </a:outerShdw>
                </a:effectLst>
                <a:sym typeface="Symbol" pitchFamily="18" charset="2"/>
              </a:rPr>
              <a:t>.</a:t>
            </a:r>
            <a:br>
              <a:rPr lang="en-US" i="1" dirty="0">
                <a:effectLst>
                  <a:outerShdw blurRad="38100" dist="38100" dir="2700000" algn="tl">
                    <a:srgbClr val="000000"/>
                  </a:outerShdw>
                </a:effectLst>
                <a:sym typeface="Symbol" pitchFamily="18" charset="2"/>
              </a:rPr>
            </a:br>
            <a:r>
              <a:rPr lang="en-US" i="1"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 _________________</a:t>
            </a:r>
            <a:endParaRPr lang="en-CA" altLang="en-US" i="1" dirty="0">
              <a:solidFill>
                <a:schemeClr val="accent2"/>
              </a:solidFill>
              <a:effectLst/>
              <a:sym typeface="Symbol" pitchFamily="18" charset="2"/>
            </a:endParaRPr>
          </a:p>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an arbitrary natural number.</a:t>
            </a:r>
          </a:p>
          <a:p>
            <a:pPr algn="l">
              <a:buFont typeface="Arial" pitchFamily="34" charset="0"/>
              <a:buChar char="•"/>
              <a:defRPr/>
            </a:pPr>
            <a:r>
              <a:rPr lang="en-US" dirty="0">
                <a:effectLst>
                  <a:outerShdw blurRad="38100" dist="38100" dir="2700000" algn="tl">
                    <a:srgbClr val="000000"/>
                  </a:outerShdw>
                </a:effectLst>
                <a:sym typeface="Symbol" pitchFamily="18" charset="2"/>
              </a:rPr>
              <a:t>I choose a value  </a:t>
            </a:r>
            <a:r>
              <a:rPr lang="en-US" i="1" dirty="0">
                <a:solidFill>
                  <a:schemeClr val="accent2"/>
                </a:solidFill>
                <a:effectLst>
                  <a:outerShdw blurRad="38100" dist="38100" dir="2700000" algn="tl">
                    <a:srgbClr val="000000"/>
                  </a:outerShdw>
                </a:effectLst>
                <a:sym typeface="Symbol" pitchFamily="18" charset="2"/>
              </a:rPr>
              <a:t>d</a:t>
            </a:r>
            <a:r>
              <a:rPr lang="en-US" i="1"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___</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altLang="en-US" i="1" dirty="0">
                <a:solidFill>
                  <a:schemeClr val="accent2"/>
                </a:solidFill>
                <a:effectLst/>
                <a:sym typeface="Symbol" pitchFamily="18" charset="2"/>
              </a:rPr>
              <a:t>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grpSp>
        <p:nvGrpSpPr>
          <p:cNvPr id="5" name="Group 4"/>
          <p:cNvGrpSpPr>
            <a:grpSpLocks/>
          </p:cNvGrpSpPr>
          <p:nvPr/>
        </p:nvGrpSpPr>
        <p:grpSpPr bwMode="auto">
          <a:xfrm>
            <a:off x="2400300" y="3133725"/>
            <a:ext cx="1625600" cy="523875"/>
            <a:chOff x="2819400" y="3121680"/>
            <a:chExt cx="1626252" cy="523220"/>
          </a:xfrm>
        </p:grpSpPr>
        <p:sp>
          <p:nvSpPr>
            <p:cNvPr id="2" name="Rectangle 1"/>
            <p:cNvSpPr/>
            <p:nvPr/>
          </p:nvSpPr>
          <p:spPr>
            <a:xfrm>
              <a:off x="2933746" y="3121680"/>
              <a:ext cx="1511906" cy="523220"/>
            </a:xfrm>
            <a:prstGeom prst="rect">
              <a:avLst/>
            </a:prstGeom>
          </p:spPr>
          <p:txBody>
            <a:bodyPr wrap="none">
              <a:spAutoFit/>
            </a:bodyPr>
            <a:lstStyle/>
            <a:p>
              <a:pPr>
                <a:defRPr/>
              </a:pP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a:t>
              </a:r>
              <a:endParaRPr lang="en-US" dirty="0"/>
            </a:p>
          </p:txBody>
        </p:sp>
        <p:cxnSp>
          <p:nvCxnSpPr>
            <p:cNvPr id="20494" name="Straight Connector 3"/>
            <p:cNvCxnSpPr>
              <a:cxnSpLocks noChangeShapeType="1"/>
            </p:cNvCxnSpPr>
            <p:nvPr/>
          </p:nvCxnSpPr>
          <p:spPr bwMode="auto">
            <a:xfrm flipH="1">
              <a:off x="2819400" y="3302000"/>
              <a:ext cx="76200" cy="152400"/>
            </a:xfrm>
            <a:prstGeom prst="line">
              <a:avLst/>
            </a:prstGeom>
            <a:noFill/>
            <a:ln w="25400" cap="sq" algn="ctr">
              <a:solidFill>
                <a:schemeClr val="accent2"/>
              </a:solidFill>
              <a:round/>
              <a:headEnd/>
              <a:tailEnd/>
            </a:ln>
            <a:extLst>
              <a:ext uri="{909E8E84-426E-40DD-AFC4-6F175D3DCCD1}">
                <a14:hiddenFill xmlns:a14="http://schemas.microsoft.com/office/drawing/2010/main">
                  <a:noFill/>
                </a14:hiddenFill>
              </a:ext>
            </a:extLst>
          </p:spPr>
        </p:cxnSp>
      </p:grpSp>
      <p:sp>
        <p:nvSpPr>
          <p:cNvPr id="6" name="Rectangle 5"/>
          <p:cNvSpPr/>
          <p:nvPr/>
        </p:nvSpPr>
        <p:spPr>
          <a:xfrm>
            <a:off x="3746500" y="3971925"/>
            <a:ext cx="284163" cy="523875"/>
          </a:xfrm>
          <a:prstGeom prst="rect">
            <a:avLst/>
          </a:prstGeom>
        </p:spPr>
        <p:txBody>
          <a:bodyPr wrap="none">
            <a:spAutoFit/>
          </a:bodyPr>
          <a:lstStyle/>
          <a:p>
            <a:pPr>
              <a:defRPr/>
            </a:pPr>
            <a:r>
              <a:rPr lang="en-US" i="1" dirty="0" err="1">
                <a:solidFill>
                  <a:schemeClr val="accent2"/>
                </a:solidFill>
                <a:effectLst>
                  <a:outerShdw blurRad="38100" dist="38100" dir="2700000" algn="tl">
                    <a:srgbClr val="000000"/>
                  </a:outerShdw>
                </a:effectLst>
                <a:sym typeface="Symbol" pitchFamily="18" charset="2"/>
              </a:rPr>
              <a:t>i</a:t>
            </a:r>
            <a:endParaRPr lang="en-US" dirty="0"/>
          </a:p>
        </p:txBody>
      </p:sp>
      <p:sp>
        <p:nvSpPr>
          <p:cNvPr id="7" name="Rectangle 6"/>
          <p:cNvSpPr/>
          <p:nvPr/>
        </p:nvSpPr>
        <p:spPr>
          <a:xfrm>
            <a:off x="4483100" y="3984625"/>
            <a:ext cx="1041400" cy="523875"/>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Why?</a:t>
            </a:r>
            <a:endParaRPr lang="en-US" dirty="0"/>
          </a:p>
        </p:txBody>
      </p:sp>
      <p:sp>
        <p:nvSpPr>
          <p:cNvPr id="14" name="Rectangle 13"/>
          <p:cNvSpPr/>
          <p:nvPr/>
        </p:nvSpPr>
        <p:spPr>
          <a:xfrm>
            <a:off x="5411788" y="3997325"/>
            <a:ext cx="1589087" cy="523875"/>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Why not?</a:t>
            </a:r>
            <a:endParaRPr lang="en-US" dirty="0"/>
          </a:p>
        </p:txBody>
      </p:sp>
      <p:sp>
        <p:nvSpPr>
          <p:cNvPr id="3" name="Rectangle 2"/>
          <p:cNvSpPr/>
          <p:nvPr/>
        </p:nvSpPr>
        <p:spPr>
          <a:xfrm>
            <a:off x="685800" y="3133725"/>
            <a:ext cx="2063750" cy="523875"/>
          </a:xfrm>
          <a:prstGeom prst="rect">
            <a:avLst/>
          </a:prstGeom>
        </p:spPr>
        <p:txBody>
          <a:bodyPr wrap="none">
            <a:spAutoFit/>
          </a:bodyPr>
          <a:lstStyle/>
          <a:p>
            <a:pPr algn="l">
              <a:defRPr/>
            </a:pP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r>
              <a:rPr lang="en-US" altLang="en-US" i="1" dirty="0">
                <a:effectLst>
                  <a:outerShdw blurRad="38100" dist="38100" dir="2700000" algn="tl">
                    <a:srgbClr val="000000"/>
                  </a:outerShdw>
                </a:effectLst>
                <a:sym typeface="Symbol" pitchFamily="18" charset="2"/>
              </a:rPr>
              <a:t> </a:t>
            </a:r>
            <a:r>
              <a:rPr lang="en-CA" altLang="en-US" i="1" dirty="0">
                <a:solidFill>
                  <a:schemeClr val="accent2"/>
                </a:solidFill>
                <a:effectLst/>
                <a:sym typeface="Symbol" pitchFamily="18" charset="2"/>
              </a:rPr>
              <a:t>= </a:t>
            </a:r>
          </a:p>
        </p:txBody>
      </p:sp>
      <p:sp>
        <p:nvSpPr>
          <p:cNvPr id="13" name="Rectangle 12"/>
          <p:cNvSpPr/>
          <p:nvPr/>
        </p:nvSpPr>
        <p:spPr>
          <a:xfrm>
            <a:off x="4292600" y="4379913"/>
            <a:ext cx="2946400" cy="1384300"/>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We call it a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diagonal argument.</a:t>
            </a:r>
          </a:p>
          <a:p>
            <a:pPr>
              <a:defRPr/>
            </a:pPr>
            <a:r>
              <a:rPr lang="en-US" i="1" dirty="0">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’s nemesis is </a:t>
            </a:r>
            <a:r>
              <a:rPr lang="en-US" i="1" dirty="0">
                <a:solidFill>
                  <a:schemeClr val="accent2"/>
                </a:solidFill>
                <a:effectLst>
                  <a:outerShdw blurRad="38100" dist="38100" dir="2700000" algn="tl">
                    <a:srgbClr val="000000"/>
                  </a:outerShdw>
                </a:effectLst>
                <a:sym typeface="Symbol" pitchFamily="18" charset="2"/>
              </a:rPr>
              <a:t>d=</a:t>
            </a:r>
            <a:r>
              <a:rPr lang="en-US" i="1" dirty="0" err="1">
                <a:solidFill>
                  <a:schemeClr val="accent2"/>
                </a:solidFill>
                <a:effectLst>
                  <a:outerShdw blurRad="38100" dist="38100" dir="2700000" algn="tl">
                    <a:srgbClr val="000000"/>
                  </a:outerShdw>
                </a:effectLst>
                <a:sym typeface="Symbol" pitchFamily="18" charset="2"/>
              </a:rPr>
              <a:t>i</a:t>
            </a:r>
            <a:endParaRPr lang="en-US" i="1" dirty="0">
              <a:solidFill>
                <a:schemeClr val="accent2"/>
              </a:solidFill>
            </a:endParaRPr>
          </a:p>
        </p:txBody>
      </p:sp>
      <p:pic>
        <p:nvPicPr>
          <p:cNvPr id="20492" name="Picture 12"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613" y="4391025"/>
            <a:ext cx="185578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049338" y="5334000"/>
            <a:ext cx="1998662" cy="954088"/>
          </a:xfrm>
          <a:prstGeom prst="rect">
            <a:avLst/>
          </a:prstGeom>
        </p:spPr>
        <p:txBody>
          <a:bodyPr wrap="none">
            <a:spAutoFit/>
          </a:bodyPr>
          <a:lstStyle/>
          <a:p>
            <a:pPr>
              <a:defRPr/>
            </a:pPr>
            <a:r>
              <a:rPr lang="en-US" dirty="0">
                <a:effectLst>
                  <a:outerShdw blurRad="38100" dist="38100" dir="2700000" algn="tl">
                    <a:srgbClr val="000000"/>
                  </a:outerShdw>
                </a:effectLst>
                <a:sym typeface="Symbol" pitchFamily="18" charset="2"/>
              </a:rPr>
              <a:t>No thinking </a:t>
            </a:r>
          </a:p>
          <a:p>
            <a:pPr>
              <a:defRPr/>
            </a:pPr>
            <a:r>
              <a:rPr lang="en-US" dirty="0">
                <a:effectLst>
                  <a:outerShdw blurRad="38100" dist="38100" dir="2700000" algn="tl">
                    <a:srgbClr val="000000"/>
                  </a:outerShdw>
                </a:effectLst>
                <a:sym typeface="Symbol" pitchFamily="18" charset="2"/>
              </a:rPr>
              <a:t>required yet.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additive="base">
                                        <p:cTn id="37"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anim calcmode="lin" valueType="num">
                                      <p:cBhvr additive="base">
                                        <p:cTn id="43"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additive="base">
                                        <p:cTn id="7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20492"/>
                                        </p:tgtEl>
                                        <p:attrNameLst>
                                          <p:attrName>style.visibility</p:attrName>
                                        </p:attrNameLst>
                                      </p:cBhvr>
                                      <p:to>
                                        <p:strVal val="visible"/>
                                      </p:to>
                                    </p:set>
                                    <p:anim calcmode="lin" valueType="num">
                                      <p:cBhvr additive="base">
                                        <p:cTn id="79" dur="500" fill="hold"/>
                                        <p:tgtEl>
                                          <p:spTgt spid="20492"/>
                                        </p:tgtEl>
                                        <p:attrNameLst>
                                          <p:attrName>ppt_x</p:attrName>
                                        </p:attrNameLst>
                                      </p:cBhvr>
                                      <p:tavLst>
                                        <p:tav tm="0">
                                          <p:val>
                                            <p:strVal val="1+#ppt_w/2"/>
                                          </p:val>
                                        </p:tav>
                                        <p:tav tm="100000">
                                          <p:val>
                                            <p:strVal val="#ppt_x"/>
                                          </p:val>
                                        </p:tav>
                                      </p:tavLst>
                                    </p:anim>
                                    <p:anim calcmode="lin" valueType="num">
                                      <p:cBhvr additive="base">
                                        <p:cTn id="80" dur="500" fill="hold"/>
                                        <p:tgtEl>
                                          <p:spTgt spid="20492"/>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13">
                                            <p:txEl>
                                              <p:pRg st="1" end="1"/>
                                            </p:txEl>
                                          </p:spTgt>
                                        </p:tgtEl>
                                        <p:attrNameLst>
                                          <p:attrName>style.visibility</p:attrName>
                                        </p:attrNameLst>
                                      </p:cBhvr>
                                      <p:to>
                                        <p:strVal val="visible"/>
                                      </p:to>
                                    </p:set>
                                    <p:anim calcmode="lin" valueType="num">
                                      <p:cBhvr additive="base">
                                        <p:cTn id="83"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1+#ppt_w/2"/>
                                          </p:val>
                                        </p:tav>
                                        <p:tav tm="100000">
                                          <p:val>
                                            <p:strVal val="#ppt_x"/>
                                          </p:val>
                                        </p:tav>
                                      </p:tavLst>
                                    </p:anim>
                                    <p:anim calcmode="lin" valueType="num">
                                      <p:cBhvr additive="base">
                                        <p:cTn id="9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1+#ppt_w/2"/>
                                          </p:val>
                                        </p:tav>
                                        <p:tav tm="100000">
                                          <p:val>
                                            <p:strVal val="#ppt_x"/>
                                          </p:val>
                                        </p:tav>
                                      </p:tavLst>
                                    </p:anim>
                                    <p:anim calcmode="lin" valueType="num">
                                      <p:cBhvr additive="base">
                                        <p:cTn id="9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6" grpId="0" autoUpdateAnimBg="0"/>
      <p:bldP spid="7" grpId="0" autoUpdateAnimBg="0"/>
      <p:bldP spid="14" grpId="0" autoUpdateAnimBg="0"/>
      <p:bldP spid="3" grpId="0" autoUpdateAnimBg="0"/>
      <p:bldP spid="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7" name="Object 2"/>
          <p:cNvGraphicFramePr>
            <a:graphicFrameLocks noChangeAspect="1"/>
          </p:cNvGraphicFramePr>
          <p:nvPr/>
        </p:nvGraphicFramePr>
        <p:xfrm>
          <a:off x="1828800" y="1828800"/>
          <a:ext cx="5486400" cy="3895725"/>
        </p:xfrm>
        <a:graphic>
          <a:graphicData uri="http://schemas.openxmlformats.org/presentationml/2006/ole">
            <mc:AlternateContent xmlns:mc="http://schemas.openxmlformats.org/markup-compatibility/2006">
              <mc:Choice xmlns:v="urn:schemas-microsoft-com:vml" Requires="v">
                <p:oleObj spid="_x0000_s3076" name="Equation" r:id="rId4" imgW="1104900" imgH="800100" progId="Equation.DSMT4">
                  <p:embed/>
                </p:oleObj>
              </mc:Choice>
              <mc:Fallback>
                <p:oleObj name="Equation" r:id="rId4" imgW="1104900" imgH="800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28800"/>
                        <a:ext cx="5486400" cy="38957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287"/>
                                        </p:tgtEl>
                                        <p:attrNameLst>
                                          <p:attrName>style.visibility</p:attrName>
                                        </p:attrNameLst>
                                      </p:cBhvr>
                                      <p:to>
                                        <p:strVal val="visible"/>
                                      </p:to>
                                    </p:set>
                                    <p:anim calcmode="lin" valueType="num">
                                      <p:cBhvr additive="base">
                                        <p:cTn id="7" dur="500" fill="hold"/>
                                        <p:tgtEl>
                                          <p:spTgt spid="2287"/>
                                        </p:tgtEl>
                                        <p:attrNameLst>
                                          <p:attrName>ppt_x</p:attrName>
                                        </p:attrNameLst>
                                      </p:cBhvr>
                                      <p:tavLst>
                                        <p:tav tm="0">
                                          <p:val>
                                            <p:strVal val="#ppt_x"/>
                                          </p:val>
                                        </p:tav>
                                        <p:tav tm="100000">
                                          <p:val>
                                            <p:strVal val="#ppt_x"/>
                                          </p:val>
                                        </p:tav>
                                      </p:tavLst>
                                    </p:anim>
                                    <p:anim calcmode="lin" valueType="num">
                                      <p:cBhvr additive="base">
                                        <p:cTn id="8" dur="500" fill="hold"/>
                                        <p:tgtEl>
                                          <p:spTgt spid="2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1270788" name="Text Box 4"/>
          <p:cNvSpPr txBox="1">
            <a:spLocks noChangeArrowheads="1"/>
          </p:cNvSpPr>
          <p:nvPr/>
        </p:nvSpPr>
        <p:spPr bwMode="auto">
          <a:xfrm>
            <a:off x="146050" y="4611688"/>
            <a:ext cx="8024813" cy="523875"/>
          </a:xfrm>
          <a:prstGeom prst="rect">
            <a:avLst/>
          </a:prstGeom>
          <a:noFill/>
          <a:ln w="38100" cap="sq">
            <a:noFill/>
            <a:miter lim="800000"/>
            <a:headEnd/>
            <a:tailEnd/>
          </a:ln>
          <a:effectLst/>
        </p:spPr>
        <p:txBody>
          <a:bodyPr wrap="none" lIns="274320" rIns="274320">
            <a:spAutoFit/>
          </a:bodyPr>
          <a:lstStyle/>
          <a:p>
            <a:pPr algn="l">
              <a:buFont typeface="Arial" pitchFamily="34" charset="0"/>
              <a:buChar char="•"/>
              <a:defRPr/>
            </a:pPr>
            <a:r>
              <a:rPr lang="en-US" dirty="0">
                <a:effectLst>
                  <a:outerShdw blurRad="38100" dist="38100" dir="2700000" algn="tl">
                    <a:srgbClr val="000000"/>
                  </a:outerShdw>
                </a:effectLst>
              </a:rPr>
              <a:t>We find a real number </a:t>
            </a: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rPr>
              <a:t>that is not in the list.</a:t>
            </a:r>
          </a:p>
        </p:txBody>
      </p:sp>
      <p:sp>
        <p:nvSpPr>
          <p:cNvPr id="1270789" name="Rectangle 5"/>
          <p:cNvSpPr>
            <a:spLocks noChangeArrowheads="1"/>
          </p:cNvSpPr>
          <p:nvPr/>
        </p:nvSpPr>
        <p:spPr bwMode="auto">
          <a:xfrm>
            <a:off x="619125" y="2052638"/>
            <a:ext cx="6162675" cy="2654300"/>
          </a:xfrm>
          <a:prstGeom prst="rect">
            <a:avLst/>
          </a:prstGeom>
          <a:noFill/>
          <a:ln w="38100" cap="sq">
            <a:noFill/>
            <a:miter lim="800000"/>
            <a:headEnd/>
            <a:tailEnd/>
          </a:ln>
          <a:effectLst/>
        </p:spPr>
        <p:txBody>
          <a:bodyPr wrap="none" lIns="274320" rIns="274320">
            <a:spAutoFit/>
          </a:bodyPr>
          <a:lstStyle/>
          <a:p>
            <a:pPr marL="457200" indent="-457200" algn="l">
              <a:buFontTx/>
              <a:buAutoNum type="arabicPlain"/>
              <a:defRPr/>
            </a:pPr>
            <a:r>
              <a:rPr lang="en-US">
                <a:effectLst>
                  <a:outerShdw blurRad="38100" dist="38100" dir="2700000" algn="tl">
                    <a:srgbClr val="000000"/>
                  </a:outerShdw>
                </a:effectLst>
              </a:rPr>
              <a:t>  12.34323834749308477599304 …</a:t>
            </a:r>
          </a:p>
          <a:p>
            <a:pPr marL="457200" indent="-457200" algn="l">
              <a:buFontTx/>
              <a:buAutoNum type="arabicPlain"/>
              <a:defRPr/>
            </a:pPr>
            <a:r>
              <a:rPr lang="en-US">
                <a:effectLst>
                  <a:outerShdw blurRad="38100" dist="38100" dir="2700000" algn="tl">
                    <a:srgbClr val="000000"/>
                  </a:outerShdw>
                </a:effectLst>
              </a:rPr>
              <a:t>    8.50949039988484877588487 …</a:t>
            </a:r>
          </a:p>
          <a:p>
            <a:pPr marL="457200" indent="-457200" algn="l">
              <a:buFontTx/>
              <a:buAutoNum type="arabicPlain"/>
              <a:defRPr/>
            </a:pPr>
            <a:r>
              <a:rPr lang="en-US">
                <a:effectLst>
                  <a:outerShdw blurRad="38100" dist="38100" dir="2700000" algn="tl">
                    <a:srgbClr val="000000"/>
                  </a:outerShdw>
                </a:effectLst>
              </a:rPr>
              <a:t>930.93994885783998573895002 …</a:t>
            </a:r>
          </a:p>
          <a:p>
            <a:pPr marL="457200" indent="-457200" algn="l">
              <a:buFontTx/>
              <a:buAutoNum type="arabicPlain"/>
              <a:defRPr/>
            </a:pPr>
            <a:r>
              <a:rPr lang="en-US">
                <a:effectLst>
                  <a:outerShdw blurRad="38100" dist="38100" dir="2700000" algn="tl">
                    <a:srgbClr val="000000"/>
                  </a:outerShdw>
                </a:effectLst>
              </a:rPr>
              <a:t>  34.39498837792008948859069 …</a:t>
            </a:r>
          </a:p>
          <a:p>
            <a:pPr marL="457200" indent="-457200" algn="l">
              <a:buFontTx/>
              <a:buAutoNum type="arabicPlain"/>
              <a:defRPr/>
            </a:pPr>
            <a:r>
              <a:rPr lang="en-US">
                <a:effectLst>
                  <a:outerShdw blurRad="38100" dist="38100" dir="2700000" algn="tl">
                    <a:srgbClr val="000000"/>
                  </a:outerShdw>
                </a:effectLst>
              </a:rPr>
              <a:t>    0.00343988348757590125473 …</a:t>
            </a:r>
          </a:p>
          <a:p>
            <a:pPr marL="457200" indent="-457200" algn="l">
              <a:buFontTx/>
              <a:buAutoNum type="arabicPlain"/>
              <a:defRPr/>
            </a:pPr>
            <a:r>
              <a:rPr lang="en-US">
                <a:effectLst>
                  <a:outerShdw blurRad="38100" dist="38100" dir="2700000" algn="tl">
                    <a:srgbClr val="000000"/>
                  </a:outerShdw>
                </a:effectLst>
              </a:rPr>
              <a:t> …..</a:t>
            </a:r>
          </a:p>
        </p:txBody>
      </p:sp>
      <p:sp>
        <p:nvSpPr>
          <p:cNvPr id="1270793" name="Text Box 9"/>
          <p:cNvSpPr txBox="1">
            <a:spLocks noChangeArrowheads="1"/>
          </p:cNvSpPr>
          <p:nvPr/>
        </p:nvSpPr>
        <p:spPr bwMode="auto">
          <a:xfrm>
            <a:off x="152400" y="5068888"/>
            <a:ext cx="8494713" cy="95408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will be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of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number </a:t>
            </a:r>
            <a:r>
              <a:rPr lang="en-CA" i="1" dirty="0">
                <a:sym typeface="Symbol"/>
              </a:rPr>
              <a:t>List(</a:t>
            </a:r>
            <a:r>
              <a:rPr lang="en-CA" i="1" dirty="0" err="1">
                <a:sym typeface="Symbol"/>
              </a:rPr>
              <a:t>i</a:t>
            </a:r>
            <a:r>
              <a:rPr lang="en-CA" i="1" dirty="0">
                <a:sym typeface="Symbol"/>
              </a:rPr>
              <a:t>)</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increased by one </a:t>
            </a:r>
            <a:r>
              <a:rPr lang="en-US" i="1" dirty="0">
                <a:effectLst>
                  <a:outerShdw blurRad="38100" dist="38100" dir="2700000" algn="tl">
                    <a:srgbClr val="000000"/>
                  </a:outerShdw>
                </a:effectLst>
              </a:rPr>
              <a:t>(mod 10).</a:t>
            </a:r>
          </a:p>
        </p:txBody>
      </p:sp>
      <p:sp>
        <p:nvSpPr>
          <p:cNvPr id="1270794" name="Text Box 10"/>
          <p:cNvSpPr txBox="1">
            <a:spLocks noChangeArrowheads="1"/>
          </p:cNvSpPr>
          <p:nvPr/>
        </p:nvSpPr>
        <p:spPr bwMode="auto">
          <a:xfrm>
            <a:off x="141288" y="6181725"/>
            <a:ext cx="3562350" cy="523875"/>
          </a:xfrm>
          <a:prstGeom prst="rect">
            <a:avLst/>
          </a:prstGeom>
          <a:noFill/>
          <a:ln w="38100" cap="sq">
            <a:noFill/>
            <a:miter lim="800000"/>
            <a:headEnd/>
            <a:tailEnd/>
          </a:ln>
          <a:effectLst/>
        </p:spPr>
        <p:txBody>
          <a:bodyPr wrap="none" lIns="274320" rIns="274320">
            <a:spAutoFit/>
          </a:bodyPr>
          <a:lstStyle/>
          <a:p>
            <a:pPr algn="l">
              <a:defRPr/>
            </a:pP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dirty="0">
                <a:effectLst>
                  <a:outerShdw blurRad="38100" dist="38100" dir="2700000" algn="tl">
                    <a:srgbClr val="000000"/>
                  </a:outerShdw>
                </a:effectLst>
              </a:rPr>
              <a:t> = 0.41004 …</a:t>
            </a:r>
          </a:p>
        </p:txBody>
      </p:sp>
      <p:grpSp>
        <p:nvGrpSpPr>
          <p:cNvPr id="2" name="Group 21"/>
          <p:cNvGrpSpPr>
            <a:grpSpLocks/>
          </p:cNvGrpSpPr>
          <p:nvPr/>
        </p:nvGrpSpPr>
        <p:grpSpPr bwMode="auto">
          <a:xfrm>
            <a:off x="1879600" y="2141538"/>
            <a:ext cx="393700" cy="4470400"/>
            <a:chOff x="1568" y="1400"/>
            <a:chExt cx="248" cy="2816"/>
          </a:xfrm>
        </p:grpSpPr>
        <p:sp>
          <p:nvSpPr>
            <p:cNvPr id="1270795" name="Oval 11"/>
            <p:cNvSpPr>
              <a:spLocks noChangeArrowheads="1"/>
            </p:cNvSpPr>
            <p:nvPr/>
          </p:nvSpPr>
          <p:spPr bwMode="auto">
            <a:xfrm>
              <a:off x="1568" y="140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0" name="Oval 16"/>
            <p:cNvSpPr>
              <a:spLocks noChangeArrowheads="1"/>
            </p:cNvSpPr>
            <p:nvPr/>
          </p:nvSpPr>
          <p:spPr bwMode="auto">
            <a:xfrm>
              <a:off x="1592"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3" name="Group 22"/>
          <p:cNvGrpSpPr>
            <a:grpSpLocks/>
          </p:cNvGrpSpPr>
          <p:nvPr/>
        </p:nvGrpSpPr>
        <p:grpSpPr bwMode="auto">
          <a:xfrm>
            <a:off x="2057400" y="2586038"/>
            <a:ext cx="368300" cy="4025900"/>
            <a:chOff x="1680" y="1680"/>
            <a:chExt cx="232" cy="2536"/>
          </a:xfrm>
        </p:grpSpPr>
        <p:sp>
          <p:nvSpPr>
            <p:cNvPr id="1270796" name="Oval 12"/>
            <p:cNvSpPr>
              <a:spLocks noChangeArrowheads="1"/>
            </p:cNvSpPr>
            <p:nvPr/>
          </p:nvSpPr>
          <p:spPr bwMode="auto">
            <a:xfrm>
              <a:off x="1688" y="168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1" name="Oval 17"/>
            <p:cNvSpPr>
              <a:spLocks noChangeArrowheads="1"/>
            </p:cNvSpPr>
            <p:nvPr/>
          </p:nvSpPr>
          <p:spPr bwMode="auto">
            <a:xfrm>
              <a:off x="168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4" name="Group 23"/>
          <p:cNvGrpSpPr>
            <a:grpSpLocks/>
          </p:cNvGrpSpPr>
          <p:nvPr/>
        </p:nvGrpSpPr>
        <p:grpSpPr bwMode="auto">
          <a:xfrm>
            <a:off x="2235200" y="3005138"/>
            <a:ext cx="406400" cy="3606800"/>
            <a:chOff x="1792" y="1944"/>
            <a:chExt cx="256" cy="2272"/>
          </a:xfrm>
        </p:grpSpPr>
        <p:sp>
          <p:nvSpPr>
            <p:cNvPr id="1270797" name="Oval 13"/>
            <p:cNvSpPr>
              <a:spLocks noChangeArrowheads="1"/>
            </p:cNvSpPr>
            <p:nvPr/>
          </p:nvSpPr>
          <p:spPr bwMode="auto">
            <a:xfrm>
              <a:off x="1792" y="1944"/>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2" name="Oval 18"/>
            <p:cNvSpPr>
              <a:spLocks noChangeArrowheads="1"/>
            </p:cNvSpPr>
            <p:nvPr/>
          </p:nvSpPr>
          <p:spPr bwMode="auto">
            <a:xfrm>
              <a:off x="1824"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5" name="Group 24"/>
          <p:cNvGrpSpPr>
            <a:grpSpLocks/>
          </p:cNvGrpSpPr>
          <p:nvPr/>
        </p:nvGrpSpPr>
        <p:grpSpPr bwMode="auto">
          <a:xfrm>
            <a:off x="2438400" y="3436938"/>
            <a:ext cx="368300" cy="3175000"/>
            <a:chOff x="1920" y="2216"/>
            <a:chExt cx="232" cy="2000"/>
          </a:xfrm>
        </p:grpSpPr>
        <p:sp>
          <p:nvSpPr>
            <p:cNvPr id="1270798" name="Oval 14"/>
            <p:cNvSpPr>
              <a:spLocks noChangeArrowheads="1"/>
            </p:cNvSpPr>
            <p:nvPr/>
          </p:nvSpPr>
          <p:spPr bwMode="auto">
            <a:xfrm>
              <a:off x="1928" y="22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3" name="Oval 19"/>
            <p:cNvSpPr>
              <a:spLocks noChangeArrowheads="1"/>
            </p:cNvSpPr>
            <p:nvPr/>
          </p:nvSpPr>
          <p:spPr bwMode="auto">
            <a:xfrm>
              <a:off x="192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6" name="Group 25"/>
          <p:cNvGrpSpPr>
            <a:grpSpLocks/>
          </p:cNvGrpSpPr>
          <p:nvPr/>
        </p:nvGrpSpPr>
        <p:grpSpPr bwMode="auto">
          <a:xfrm>
            <a:off x="2590800" y="3868738"/>
            <a:ext cx="368300" cy="2743200"/>
            <a:chOff x="2016" y="2488"/>
            <a:chExt cx="232" cy="1728"/>
          </a:xfrm>
        </p:grpSpPr>
        <p:sp>
          <p:nvSpPr>
            <p:cNvPr id="1270799" name="Oval 15"/>
            <p:cNvSpPr>
              <a:spLocks noChangeArrowheads="1"/>
            </p:cNvSpPr>
            <p:nvPr/>
          </p:nvSpPr>
          <p:spPr bwMode="auto">
            <a:xfrm>
              <a:off x="2024" y="2488"/>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4" name="Oval 20"/>
            <p:cNvSpPr>
              <a:spLocks noChangeArrowheads="1"/>
            </p:cNvSpPr>
            <p:nvPr/>
          </p:nvSpPr>
          <p:spPr bwMode="auto">
            <a:xfrm>
              <a:off x="2016"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7" name="Group 27"/>
          <p:cNvGrpSpPr>
            <a:grpSpLocks/>
          </p:cNvGrpSpPr>
          <p:nvPr/>
        </p:nvGrpSpPr>
        <p:grpSpPr bwMode="auto">
          <a:xfrm>
            <a:off x="2006600" y="2116138"/>
            <a:ext cx="6723063" cy="2133600"/>
            <a:chOff x="1648" y="1384"/>
            <a:chExt cx="4235" cy="1344"/>
          </a:xfrm>
        </p:grpSpPr>
        <p:sp>
          <p:nvSpPr>
            <p:cNvPr id="1270792" name="Line 8"/>
            <p:cNvSpPr>
              <a:spLocks noChangeShapeType="1"/>
            </p:cNvSpPr>
            <p:nvPr/>
          </p:nvSpPr>
          <p:spPr bwMode="auto">
            <a:xfrm>
              <a:off x="1648" y="1384"/>
              <a:ext cx="528" cy="1344"/>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1270810" name="Text Box 26"/>
            <p:cNvSpPr txBox="1">
              <a:spLocks noChangeArrowheads="1"/>
            </p:cNvSpPr>
            <p:nvPr/>
          </p:nvSpPr>
          <p:spPr bwMode="auto">
            <a:xfrm>
              <a:off x="4109" y="1872"/>
              <a:ext cx="1774" cy="596"/>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Proof by</a:t>
              </a:r>
              <a:br>
                <a:rPr lang="en-US" dirty="0">
                  <a:solidFill>
                    <a:schemeClr val="hlink"/>
                  </a:solidFill>
                  <a:effectLst>
                    <a:outerShdw blurRad="38100" dist="38100" dir="2700000" algn="tl">
                      <a:srgbClr val="000000"/>
                    </a:outerShdw>
                  </a:effectLst>
                </a:rPr>
              </a:br>
              <a:r>
                <a:rPr lang="en-US" dirty="0" err="1">
                  <a:solidFill>
                    <a:schemeClr val="hlink"/>
                  </a:solidFill>
                  <a:effectLst>
                    <a:outerShdw blurRad="38100" dist="38100" dir="2700000" algn="tl">
                      <a:srgbClr val="000000"/>
                    </a:outerShdw>
                  </a:effectLst>
                </a:rPr>
                <a:t>Diagonalization</a:t>
              </a:r>
              <a:endParaRPr lang="en-US" dirty="0">
                <a:solidFill>
                  <a:schemeClr val="hlink"/>
                </a:solidFill>
                <a:effectLst>
                  <a:outerShdw blurRad="38100" dist="38100" dir="2700000" algn="tl">
                    <a:srgbClr val="000000"/>
                  </a:outerShdw>
                </a:effectLst>
              </a:endParaRPr>
            </a:p>
          </p:txBody>
        </p:sp>
      </p:grpSp>
      <p:sp>
        <p:nvSpPr>
          <p:cNvPr id="30" name="Rectangle 29"/>
          <p:cNvSpPr/>
          <p:nvPr/>
        </p:nvSpPr>
        <p:spPr>
          <a:xfrm>
            <a:off x="3340100" y="714375"/>
            <a:ext cx="6116638" cy="523875"/>
          </a:xfrm>
          <a:prstGeom prst="rect">
            <a:avLst/>
          </a:prstGeom>
        </p:spPr>
        <p:txBody>
          <a:bodyPr wrap="none">
            <a:spAutoFit/>
          </a:bodyPr>
          <a:lstStyle/>
          <a:p>
            <a:pPr algn="l">
              <a:defRPr/>
            </a:pPr>
            <a:r>
              <a:rPr lang="en-CA" dirty="0" err="1">
                <a:effectLst>
                  <a:outerShdw blurRad="38100" dist="38100" dir="2700000" algn="tl">
                    <a:srgbClr val="000000"/>
                  </a:outerShdw>
                </a:effectLst>
                <a:sym typeface="Symbol" pitchFamily="18" charset="2"/>
              </a:rPr>
              <a:t>i.e.</a:t>
            </a:r>
            <a:r>
              <a:rPr lang="en-CA" altLang="en-US" dirty="0" err="1">
                <a:solidFill>
                  <a:schemeClr val="accent2"/>
                </a:solidFill>
                <a:effectLst/>
                <a:sym typeface="Symbol" pitchFamily="18" charset="2"/>
              </a:rPr>
              <a:t></a:t>
            </a:r>
            <a:r>
              <a:rPr lang="en-CA" altLang="en-US" i="1" dirty="0" err="1">
                <a:solidFill>
                  <a:schemeClr val="accent2"/>
                </a:solidFill>
                <a:effectLst/>
              </a:rPr>
              <a:t>List</a:t>
            </a:r>
            <a:r>
              <a:rPr lang="en-CA" altLang="en-US" dirty="0">
                <a:solidFill>
                  <a:schemeClr val="accent2"/>
                </a:solidFill>
                <a:effectLst/>
              </a:rPr>
              <a:t>,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xϵS</a:t>
            </a:r>
            <a:r>
              <a:rPr lang="en-CA" altLang="en-US" i="1" dirty="0">
                <a:solidFill>
                  <a:schemeClr val="accent2"/>
                </a:solidFill>
                <a:effectLst/>
                <a:sym typeface="Symbol" pitchFamily="18" charset="2"/>
              </a:rPr>
              <a:t>, </a:t>
            </a:r>
            <a:r>
              <a:rPr lang="en-CA" altLang="en-US" i="1" dirty="0" err="1">
                <a:solidFill>
                  <a:schemeClr val="accent2"/>
                </a:solidFill>
                <a:effectLst/>
                <a:sym typeface="Symbol" pitchFamily="18" charset="2"/>
              </a:rPr>
              <a:t>i</a:t>
            </a:r>
            <a:r>
              <a:rPr lang="el-GR" altLang="en-US" i="1" dirty="0">
                <a:solidFill>
                  <a:schemeClr val="accent2"/>
                </a:solidFill>
                <a:effectLst/>
                <a:sym typeface="Symbol" pitchFamily="18" charset="2"/>
              </a:rPr>
              <a:t>ϵ</a:t>
            </a:r>
            <a:r>
              <a:rPr lang="en-CA" altLang="en-US" i="1" dirty="0">
                <a:solidFill>
                  <a:schemeClr val="accent2"/>
                </a:solidFill>
                <a:effectLst/>
                <a:sym typeface="Symbol" pitchFamily="18" charset="2"/>
              </a:rPr>
              <a:t>N, </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sp>
        <p:nvSpPr>
          <p:cNvPr id="31" name="Rectangle 30"/>
          <p:cNvSpPr/>
          <p:nvPr/>
        </p:nvSpPr>
        <p:spPr>
          <a:xfrm>
            <a:off x="428625" y="1136650"/>
            <a:ext cx="7010400" cy="519113"/>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mapping from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to </a:t>
            </a:r>
            <a:r>
              <a:rPr lang="en-US" i="1" dirty="0">
                <a:effectLst>
                  <a:outerShdw blurRad="38100" dist="38100" dir="2700000" algn="tl">
                    <a:srgbClr val="000000"/>
                  </a:outerShdw>
                </a:effectLst>
                <a:sym typeface="Symbol" pitchFamily="18" charset="2"/>
              </a:rPr>
              <a:t>R.</a:t>
            </a:r>
          </a:p>
        </p:txBody>
      </p:sp>
      <p:sp>
        <p:nvSpPr>
          <p:cNvPr id="32" name="Rectangle 31"/>
          <p:cNvSpPr/>
          <p:nvPr/>
        </p:nvSpPr>
        <p:spPr>
          <a:xfrm>
            <a:off x="850900" y="1606550"/>
            <a:ext cx="4025900" cy="519113"/>
          </a:xfrm>
          <a:prstGeom prst="rect">
            <a:avLst/>
          </a:prstGeom>
        </p:spPr>
        <p:txBody>
          <a:bodyPr>
            <a:spAutoFit/>
          </a:bodyPr>
          <a:lstStyle/>
          <a:p>
            <a:pPr algn="l">
              <a:defRPr/>
            </a:pP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x=List(</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a:t>
            </a:r>
          </a:p>
        </p:txBody>
      </p:sp>
      <p:sp>
        <p:nvSpPr>
          <p:cNvPr id="35" name="Rectangle 34"/>
          <p:cNvSpPr/>
          <p:nvPr/>
        </p:nvSpPr>
        <p:spPr>
          <a:xfrm>
            <a:off x="4495800" y="5484813"/>
            <a:ext cx="4572000" cy="1373187"/>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arbitrary in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i="1" dirty="0">
                <a:effectLst>
                  <a:outerShdw blurRad="38100" dist="38100" dir="2700000" algn="tl">
                    <a:srgbClr val="000000"/>
                  </a:outerShdw>
                </a:effectLst>
                <a:sym typeface="Symbol" pitchFamily="18" charset="2"/>
              </a:rPr>
              <a:t>List(</a:t>
            </a:r>
            <a:r>
              <a:rPr lang="en-CA" i="1" dirty="0" err="1">
                <a:effectLst>
                  <a:outerShdw blurRad="38100" dist="38100" dir="2700000" algn="tl">
                    <a:srgbClr val="000000"/>
                  </a:outerShdw>
                </a:effectLst>
                <a:sym typeface="Symbol" pitchFamily="18" charset="2"/>
              </a:rPr>
              <a:t>i</a:t>
            </a:r>
            <a:r>
              <a:rPr lang="en-CA" i="1" dirty="0">
                <a:effectLst>
                  <a:outerShdw blurRad="38100" dist="38100" dir="2700000" algn="tl">
                    <a:srgbClr val="000000"/>
                  </a:outerShdw>
                </a:effectLst>
                <a:sym typeface="Symbol" pitchFamily="18" charset="2"/>
              </a:rPr>
              <a:t>)≠x</a:t>
            </a:r>
            <a:r>
              <a:rPr lang="en-US" i="1" baseline="-25000" dirty="0">
                <a:effectLst>
                  <a:outerShdw blurRad="38100" dist="38100" dir="2700000" algn="tl">
                    <a:srgbClr val="000000"/>
                  </a:outerShdw>
                </a:effectLst>
              </a:rPr>
              <a:t>diagonal</a:t>
            </a:r>
          </a:p>
          <a:p>
            <a:pPr algn="l">
              <a:defRPr/>
            </a:pPr>
            <a:r>
              <a:rPr lang="en-US" i="1" baseline="-25000"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They differ </a:t>
            </a:r>
            <a:r>
              <a:rPr lang="en-US" dirty="0">
                <a:effectLst>
                  <a:outerShdw blurRad="38100" dist="38100" dir="2700000" algn="tl">
                    <a:srgbClr val="000000"/>
                  </a:outerShdw>
                </a:effectLst>
              </a:rPr>
              <a:t>in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70787"/>
                                        </p:tgtEl>
                                        <p:attrNameLst>
                                          <p:attrName>style.visibility</p:attrName>
                                        </p:attrNameLst>
                                      </p:cBhvr>
                                      <p:to>
                                        <p:strVal val="visible"/>
                                      </p:to>
                                    </p:set>
                                    <p:anim calcmode="lin" valueType="num">
                                      <p:cBhvr additive="base">
                                        <p:cTn id="7" dur="500" fill="hold"/>
                                        <p:tgtEl>
                                          <p:spTgt spid="1270787"/>
                                        </p:tgtEl>
                                        <p:attrNameLst>
                                          <p:attrName>ppt_x</p:attrName>
                                        </p:attrNameLst>
                                      </p:cBhvr>
                                      <p:tavLst>
                                        <p:tav tm="0">
                                          <p:val>
                                            <p:strVal val="#ppt_x"/>
                                          </p:val>
                                        </p:tav>
                                        <p:tav tm="100000">
                                          <p:val>
                                            <p:strVal val="#ppt_x"/>
                                          </p:val>
                                        </p:tav>
                                      </p:tavLst>
                                    </p:anim>
                                    <p:anim calcmode="lin" valueType="num">
                                      <p:cBhvr additive="base">
                                        <p:cTn id="8" dur="500" fill="hold"/>
                                        <p:tgtEl>
                                          <p:spTgt spid="1270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70789"/>
                                        </p:tgtEl>
                                        <p:attrNameLst>
                                          <p:attrName>style.visibility</p:attrName>
                                        </p:attrNameLst>
                                      </p:cBhvr>
                                      <p:to>
                                        <p:strVal val="visible"/>
                                      </p:to>
                                    </p:set>
                                    <p:anim calcmode="lin" valueType="num">
                                      <p:cBhvr additive="base">
                                        <p:cTn id="31" dur="500" fill="hold"/>
                                        <p:tgtEl>
                                          <p:spTgt spid="1270789"/>
                                        </p:tgtEl>
                                        <p:attrNameLst>
                                          <p:attrName>ppt_x</p:attrName>
                                        </p:attrNameLst>
                                      </p:cBhvr>
                                      <p:tavLst>
                                        <p:tav tm="0">
                                          <p:val>
                                            <p:strVal val="#ppt_x"/>
                                          </p:val>
                                        </p:tav>
                                        <p:tav tm="100000">
                                          <p:val>
                                            <p:strVal val="#ppt_x"/>
                                          </p:val>
                                        </p:tav>
                                      </p:tavLst>
                                    </p:anim>
                                    <p:anim calcmode="lin" valueType="num">
                                      <p:cBhvr additive="base">
                                        <p:cTn id="32" dur="500" fill="hold"/>
                                        <p:tgtEl>
                                          <p:spTgt spid="12707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70788"/>
                                        </p:tgtEl>
                                        <p:attrNameLst>
                                          <p:attrName>style.visibility</p:attrName>
                                        </p:attrNameLst>
                                      </p:cBhvr>
                                      <p:to>
                                        <p:strVal val="visible"/>
                                      </p:to>
                                    </p:set>
                                    <p:anim calcmode="lin" valueType="num">
                                      <p:cBhvr additive="base">
                                        <p:cTn id="37" dur="500" fill="hold"/>
                                        <p:tgtEl>
                                          <p:spTgt spid="1270788"/>
                                        </p:tgtEl>
                                        <p:attrNameLst>
                                          <p:attrName>ppt_x</p:attrName>
                                        </p:attrNameLst>
                                      </p:cBhvr>
                                      <p:tavLst>
                                        <p:tav tm="0">
                                          <p:val>
                                            <p:strVal val="#ppt_x"/>
                                          </p:val>
                                        </p:tav>
                                        <p:tav tm="100000">
                                          <p:val>
                                            <p:strVal val="#ppt_x"/>
                                          </p:val>
                                        </p:tav>
                                      </p:tavLst>
                                    </p:anim>
                                    <p:anim calcmode="lin" valueType="num">
                                      <p:cBhvr additive="base">
                                        <p:cTn id="38" dur="500" fill="hold"/>
                                        <p:tgtEl>
                                          <p:spTgt spid="12707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70793"/>
                                        </p:tgtEl>
                                        <p:attrNameLst>
                                          <p:attrName>style.visibility</p:attrName>
                                        </p:attrNameLst>
                                      </p:cBhvr>
                                      <p:to>
                                        <p:strVal val="visible"/>
                                      </p:to>
                                    </p:set>
                                    <p:anim calcmode="lin" valueType="num">
                                      <p:cBhvr additive="base">
                                        <p:cTn id="49" dur="500" fill="hold"/>
                                        <p:tgtEl>
                                          <p:spTgt spid="1270793"/>
                                        </p:tgtEl>
                                        <p:attrNameLst>
                                          <p:attrName>ppt_x</p:attrName>
                                        </p:attrNameLst>
                                      </p:cBhvr>
                                      <p:tavLst>
                                        <p:tav tm="0">
                                          <p:val>
                                            <p:strVal val="#ppt_x"/>
                                          </p:val>
                                        </p:tav>
                                        <p:tav tm="100000">
                                          <p:val>
                                            <p:strVal val="#ppt_x"/>
                                          </p:val>
                                        </p:tav>
                                      </p:tavLst>
                                    </p:anim>
                                    <p:anim calcmode="lin" valueType="num">
                                      <p:cBhvr additive="base">
                                        <p:cTn id="50" dur="500" fill="hold"/>
                                        <p:tgtEl>
                                          <p:spTgt spid="127079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70794"/>
                                        </p:tgtEl>
                                        <p:attrNameLst>
                                          <p:attrName>style.visibility</p:attrName>
                                        </p:attrNameLst>
                                      </p:cBhvr>
                                      <p:to>
                                        <p:strVal val="visible"/>
                                      </p:to>
                                    </p:set>
                                    <p:anim calcmode="lin" valueType="num">
                                      <p:cBhvr additive="base">
                                        <p:cTn id="55" dur="500" fill="hold"/>
                                        <p:tgtEl>
                                          <p:spTgt spid="1270794"/>
                                        </p:tgtEl>
                                        <p:attrNameLst>
                                          <p:attrName>ppt_x</p:attrName>
                                        </p:attrNameLst>
                                      </p:cBhvr>
                                      <p:tavLst>
                                        <p:tav tm="0">
                                          <p:val>
                                            <p:strVal val="#ppt_x"/>
                                          </p:val>
                                        </p:tav>
                                        <p:tav tm="100000">
                                          <p:val>
                                            <p:strVal val="#ppt_x"/>
                                          </p:val>
                                        </p:tav>
                                      </p:tavLst>
                                    </p:anim>
                                    <p:anim calcmode="lin" valueType="num">
                                      <p:cBhvr additive="base">
                                        <p:cTn id="56" dur="500" fill="hold"/>
                                        <p:tgtEl>
                                          <p:spTgt spid="127079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1" presetClass="exit" presetSubtype="0" fill="hold" nodeType="withEffect">
                                  <p:stCondLst>
                                    <p:cond delay="0"/>
                                  </p:stCondLst>
                                  <p:childTnLst>
                                    <p:set>
                                      <p:cBhvr>
                                        <p:cTn id="70" dur="1" fill="hold">
                                          <p:stCondLst>
                                            <p:cond delay="0"/>
                                          </p:stCondLst>
                                        </p:cTn>
                                        <p:tgtEl>
                                          <p:spTgt spid="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1" presetClass="exit" presetSubtype="0" fill="hold" nodeType="withEffect">
                                  <p:stCondLst>
                                    <p:cond delay="0"/>
                                  </p:stCondLst>
                                  <p:childTnLst>
                                    <p:set>
                                      <p:cBhvr>
                                        <p:cTn id="78" dur="1" fill="hold">
                                          <p:stCondLst>
                                            <p:cond delay="0"/>
                                          </p:stCondLst>
                                        </p:cTn>
                                        <p:tgtEl>
                                          <p:spTgt spid="3"/>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par>
                                <p:cTn id="93" presetID="1" presetClass="exit" presetSubtype="0" fill="hold"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35">
                                            <p:txEl>
                                              <p:pRg st="1" end="1"/>
                                            </p:txEl>
                                          </p:spTgt>
                                        </p:tgtEl>
                                        <p:attrNameLst>
                                          <p:attrName>style.visibility</p:attrName>
                                        </p:attrNameLst>
                                      </p:cBhvr>
                                      <p:to>
                                        <p:strVal val="visible"/>
                                      </p:to>
                                    </p:set>
                                    <p:anim calcmode="lin" valueType="num">
                                      <p:cBhvr additive="base">
                                        <p:cTn id="10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35">
                                            <p:txEl>
                                              <p:pRg st="2" end="2"/>
                                            </p:txEl>
                                          </p:spTgt>
                                        </p:tgtEl>
                                        <p:attrNameLst>
                                          <p:attrName>style.visibility</p:attrName>
                                        </p:attrNameLst>
                                      </p:cBhvr>
                                      <p:to>
                                        <p:strVal val="visible"/>
                                      </p:to>
                                    </p:set>
                                    <p:anim calcmode="lin" valueType="num">
                                      <p:cBhvr additive="base">
                                        <p:cTn id="11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7" grpId="0"/>
      <p:bldP spid="1270788" grpId="0"/>
      <p:bldP spid="1270789" grpId="0"/>
      <p:bldP spid="1270793" grpId="0"/>
      <p:bldP spid="1270794"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30" name="Rectangle 29"/>
          <p:cNvSpPr/>
          <p:nvPr/>
        </p:nvSpPr>
        <p:spPr>
          <a:xfrm>
            <a:off x="3832225" y="701675"/>
            <a:ext cx="4738688" cy="523875"/>
          </a:xfrm>
          <a:prstGeom prst="rect">
            <a:avLst/>
          </a:prstGeom>
        </p:spPr>
        <p:txBody>
          <a:bodyPr wrap="none">
            <a:spAutoFit/>
          </a:bodyPr>
          <a:lstStyle/>
          <a:p>
            <a:pPr algn="l">
              <a:defRPr/>
            </a:pPr>
            <a:r>
              <a:rPr lang="en-CA" dirty="0">
                <a:effectLst>
                  <a:outerShdw blurRad="38100" dist="38100" dir="2700000" algn="tl">
                    <a:srgbClr val="000000"/>
                  </a:outerShdw>
                </a:effectLst>
                <a:sym typeface="Symbol" pitchFamily="18" charset="2"/>
              </a:rPr>
              <a:t>i.e. </a:t>
            </a: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p>
        </p:txBody>
      </p:sp>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152525"/>
            <a:ext cx="8897937"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additive="base">
                                        <p:cTn id="7" dur="500" fill="hold"/>
                                        <p:tgtEl>
                                          <p:spTgt spid="147458"/>
                                        </p:tgtEl>
                                        <p:attrNameLst>
                                          <p:attrName>ppt_x</p:attrName>
                                        </p:attrNameLst>
                                      </p:cBhvr>
                                      <p:tavLst>
                                        <p:tav tm="0">
                                          <p:val>
                                            <p:strVal val="#ppt_x"/>
                                          </p:val>
                                        </p:tav>
                                        <p:tav tm="100000">
                                          <p:val>
                                            <p:strVal val="#ppt_x"/>
                                          </p:val>
                                        </p:tav>
                                      </p:tavLst>
                                    </p:anim>
                                    <p:anim calcmode="lin" valueType="num">
                                      <p:cBhvr additive="base">
                                        <p:cTn id="8" dur="500" fill="hold"/>
                                        <p:tgtEl>
                                          <p:spTgt spid="147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7226300" cy="310832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“Character”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One of a </a:t>
            </a:r>
            <a:r>
              <a:rPr lang="en-US" dirty="0" err="1">
                <a:effectLst>
                  <a:outerShdw blurRad="38100" dist="38100" dir="2700000" algn="tl">
                    <a:srgbClr val="000000"/>
                  </a:outerShdw>
                </a:effectLst>
                <a:sym typeface="Symbol" pitchFamily="18" charset="2"/>
              </a:rPr>
              <a:t>prespecified</a:t>
            </a:r>
            <a:r>
              <a:rPr lang="en-US" dirty="0">
                <a:effectLst>
                  <a:outerShdw blurRad="38100" dist="38100" dir="2700000" algn="tl">
                    <a:srgbClr val="000000"/>
                  </a:outerShdw>
                </a:effectLst>
                <a:sym typeface="Symbol" pitchFamily="18" charset="2"/>
              </a:rPr>
              <a:t> finite set of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character </a:t>
            </a:r>
            <a:r>
              <a:rPr lang="en-US" i="1" dirty="0">
                <a:solidFill>
                  <a:schemeClr val="accent2"/>
                </a:solidFill>
                <a:effectLst>
                  <a:outerShdw blurRad="38100" dist="38100" dir="2700000" algn="tl">
                    <a:srgbClr val="000000"/>
                  </a:outerShdw>
                </a:effectLst>
                <a:sym typeface="Symbol" pitchFamily="18" charset="2"/>
              </a:rPr>
              <a:t>c</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ASCII.</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bit </a:t>
            </a:r>
            <a:r>
              <a:rPr lang="en-US" i="1" dirty="0">
                <a:solidFill>
                  <a:schemeClr val="accent2"/>
                </a:solidFill>
                <a:effectLst>
                  <a:outerShdw blurRad="38100" dist="38100" dir="2700000" algn="tl">
                    <a:srgbClr val="000000"/>
                  </a:outerShdw>
                </a:effectLst>
                <a:sym typeface="Symbol" pitchFamily="18" charset="2"/>
              </a:rPr>
              <a:t>b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digit </a:t>
            </a:r>
            <a:r>
              <a:rPr lang="en-US" i="1" dirty="0">
                <a:solidFill>
                  <a:schemeClr val="accent2"/>
                </a:solidFill>
                <a:effectLst>
                  <a:outerShdw blurRad="38100" dist="38100" dir="2700000" algn="tl">
                    <a:srgbClr val="000000"/>
                  </a:outerShdw>
                </a:effectLst>
                <a:sym typeface="Symbol" pitchFamily="18" charset="2"/>
              </a:rPr>
              <a:t>d</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71000"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An “Integer-Like”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Has a finite description.</a:t>
            </a:r>
          </a:p>
          <a:p>
            <a:pPr lvl="1" algn="l">
              <a:defRPr/>
            </a:pPr>
            <a:r>
              <a:rPr lang="en-US" dirty="0">
                <a:effectLst>
                  <a:outerShdw blurRad="38100" dist="38100" dir="2700000" algn="tl">
                    <a:srgbClr val="000000"/>
                  </a:outerShdw>
                </a:effectLst>
                <a:sym typeface="Symbol" pitchFamily="18" charset="2"/>
              </a:rPr>
              <a:t>  i.e. a finite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integer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string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“Jeff”</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fraction </a:t>
            </a:r>
            <a:r>
              <a:rPr lang="en-US" baseline="30000" dirty="0">
                <a:effectLst>
                  <a:outerShdw blurRad="38100" dist="38100" dir="2700000" algn="tl">
                    <a:srgbClr val="000000"/>
                  </a:outerShdw>
                </a:effectLst>
                <a:sym typeface="Symbol" pitchFamily="18" charset="2"/>
              </a:rPr>
              <a:t>4</a:t>
            </a:r>
            <a:r>
              <a:rPr lang="en-US" dirty="0">
                <a:effectLst>
                  <a:outerShdw blurRad="38100" dist="38100" dir="2700000" algn="tl">
                    <a:srgbClr val="000000"/>
                  </a:outerShdw>
                </a:effectLst>
                <a:sym typeface="Symbol" pitchFamily="18" charset="2"/>
              </a:rPr>
              <a:t>/</a:t>
            </a:r>
            <a:r>
              <a:rPr lang="en-US" baseline="-25000" dirty="0">
                <a:effectLst>
                  <a:outerShdw blurRad="38100" dist="38100" dir="2700000" algn="tl">
                    <a:srgbClr val="000000"/>
                  </a:outerShdw>
                </a:effectLst>
                <a:sym typeface="Symbol" pitchFamily="18" charset="2"/>
              </a:rPr>
              <a:t>5</a:t>
            </a:r>
          </a:p>
          <a:p>
            <a:pPr lvl="2" algn="l">
              <a:buFont typeface="Arial" pitchFamily="34" charset="0"/>
              <a:buChar char="•"/>
              <a:defRPr/>
            </a:pPr>
            <a:r>
              <a:rPr lang="en-US" dirty="0">
                <a:effectLst>
                  <a:outerShdw blurRad="38100" dist="38100" dir="2700000" algn="tl">
                    <a:srgbClr val="000000"/>
                  </a:outerShdw>
                </a:effectLst>
                <a:sym typeface="Symbol" pitchFamily="18" charset="2"/>
              </a:rPr>
              <a:t> Something you might hold </a:t>
            </a:r>
            <a:r>
              <a:rPr lang="en-US" i="1" dirty="0">
                <a:solidFill>
                  <a:schemeClr val="accent2"/>
                </a:solidFill>
                <a:effectLst>
                  <a:outerShdw blurRad="38100" dist="38100" dir="2700000" algn="tl">
                    <a:srgbClr val="000000"/>
                  </a:outerShdw>
                </a:effectLst>
                <a:sym typeface="Symbol" pitchFamily="18" charset="2"/>
              </a:rPr>
              <a:t>u</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“apple”</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level 1 objects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{3,5,12}</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list allocating an integer to each person alive.</a:t>
            </a:r>
          </a:p>
        </p:txBody>
      </p:sp>
      <p:pic>
        <p:nvPicPr>
          <p:cNvPr id="8" name="Picture 19" descr="MCj042837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4762500"/>
            <a:ext cx="411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8" end="8"/>
                                            </p:txEl>
                                          </p:spTgt>
                                        </p:tgtEl>
                                        <p:attrNameLst>
                                          <p:attrName>style.visibility</p:attrName>
                                        </p:attrNameLst>
                                      </p:cBhvr>
                                      <p:to>
                                        <p:strVal val="visible"/>
                                      </p:to>
                                    </p:set>
                                    <p:anim calcmode="lin" valueType="num">
                                      <p:cBhvr additive="base">
                                        <p:cTn id="49"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267715">
                                            <p:txEl>
                                              <p:pRg st="9" end="9"/>
                                            </p:txEl>
                                          </p:spTgt>
                                        </p:tgtEl>
                                        <p:attrNameLst>
                                          <p:attrName>style.visibility</p:attrName>
                                        </p:attrNameLst>
                                      </p:cBhvr>
                                      <p:to>
                                        <p:strVal val="visible"/>
                                      </p:to>
                                    </p:set>
                                    <p:anim calcmode="lin" valueType="num">
                                      <p:cBhvr additive="base">
                                        <p:cTn id="5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nodeType="clickEffect">
                                  <p:stCondLst>
                                    <p:cond delay="0"/>
                                  </p:stCondLst>
                                  <p:childTnLst>
                                    <p:set>
                                      <p:cBhvr>
                                        <p:cTn id="6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6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7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There is an real </a:t>
            </a:r>
            <a:r>
              <a:rPr lang="en-US" i="1" dirty="0">
                <a:solidFill>
                  <a:schemeClr val="accent2"/>
                </a:solidFill>
                <a:effectLst>
                  <a:outerShdw blurRad="38100" dist="38100" dir="2700000" algn="tl">
                    <a:srgbClr val="000000"/>
                  </a:outerShdw>
                </a:effectLst>
                <a:sym typeface="Symbol" pitchFamily="18" charset="2"/>
              </a:rPr>
              <a:t>x </a:t>
            </a:r>
            <a:r>
              <a:rPr lang="en-US" dirty="0">
                <a:effectLst>
                  <a:outerShdw blurRad="38100" dist="38100" dir="2700000" algn="tl">
                    <a:srgbClr val="000000"/>
                  </a:outerShdw>
                </a:effectLst>
                <a:sym typeface="Symbol" pitchFamily="18" charset="2"/>
              </a:rPr>
              <a:t>whose description is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 “75.31928361899…”</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”(0) = ‘5’</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and</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‘3’</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3" end="3"/>
                                            </p:txEl>
                                          </p:spTgt>
                                        </p:tgtEl>
                                        <p:attrNameLst>
                                          <p:attrName>style.visibility</p:attrName>
                                        </p:attrNameLst>
                                      </p:cBhvr>
                                      <p:to>
                                        <p:strVal val="visible"/>
                                      </p:to>
                                    </p:set>
                                    <p:anim calcmode="lin" valueType="num">
                                      <p:cBhvr additive="base">
                                        <p:cTn id="2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4" end="4"/>
                                            </p:txEl>
                                          </p:spTgt>
                                        </p:tgtEl>
                                        <p:attrNameLst>
                                          <p:attrName>style.visibility</p:attrName>
                                        </p:attrNameLst>
                                      </p:cBhvr>
                                      <p:to>
                                        <p:strVal val="visible"/>
                                      </p:to>
                                    </p:set>
                                    <p:anim calcmode="lin" valueType="num">
                                      <p:cBhvr additive="base">
                                        <p:cTn id="31"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5" end="5"/>
                                            </p:txEl>
                                          </p:spTgt>
                                        </p:tgtEl>
                                        <p:attrNameLst>
                                          <p:attrName>style.visibility</p:attrName>
                                        </p:attrNameLst>
                                      </p:cBhvr>
                                      <p:to>
                                        <p:strVal val="visible"/>
                                      </p:to>
                                    </p:set>
                                    <p:anim calcmode="lin" valueType="num">
                                      <p:cBhvr additive="base">
                                        <p:cTn id="37"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additive="base">
                                        <p:cTn id="4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267715">
                                            <p:txEl>
                                              <p:pRg st="9" end="9"/>
                                            </p:txEl>
                                          </p:spTgt>
                                        </p:tgtEl>
                                        <p:attrNameLst>
                                          <p:attrName>style.visibility</p:attrName>
                                        </p:attrNameLst>
                                      </p:cBhvr>
                                      <p:to>
                                        <p:strVal val="visible"/>
                                      </p:to>
                                    </p:set>
                                    <p:anim calcmode="lin" valueType="num">
                                      <p:cBhvr additive="base">
                                        <p:cTn id="5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3535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If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”(0)</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indexed the characters of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we would run out of indexes before getting to </a:t>
            </a:r>
            <a:r>
              <a:rPr lang="en-US" i="1" dirty="0">
                <a:solidFill>
                  <a:schemeClr val="accent2"/>
                </a:solidFill>
                <a:effectLst>
                  <a:outerShdw blurRad="38100" dist="38100" dir="2700000" algn="tl">
                    <a:srgbClr val="000000"/>
                  </a:outerShdw>
                </a:effectLst>
                <a:sym typeface="Symbol" pitchFamily="18" charset="2"/>
              </a:rPr>
              <a:t>“y”</a:t>
            </a:r>
            <a:r>
              <a:rPr lang="en-US" dirty="0">
                <a:effectLst>
                  <a:outerShdw blurRad="38100" dist="38100" dir="2700000" algn="tl">
                    <a:srgbClr val="000000"/>
                  </a:outerShdw>
                </a:effectLst>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85263"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”(&lt;1,1&gt;)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”(&lt;2,0&gt;) = ‘4’</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Note </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&lt;2,0&gt; </a:t>
            </a:r>
            <a:r>
              <a:rPr lang="en-US" dirty="0">
                <a:effectLst>
                  <a:outerShdw blurRad="38100" dist="38100" dir="2700000" algn="tl">
                    <a:srgbClr val="000000"/>
                  </a:outerShdw>
                </a:effectLst>
                <a:sym typeface="Symbol" pitchFamily="18" charset="2"/>
              </a:rPr>
              <a:t>is an “integer-like”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3"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519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The set of positive integer </a:t>
            </a:r>
            <a:r>
              <a:rPr lang="en-US" b="1"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 0, 1, 2, 3,…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set of integer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with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 “{ 3, 6, 7, … }”</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“S”</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{yes/no}</a:t>
            </a:r>
          </a:p>
          <a:p>
            <a:pPr lvl="2" algn="l">
              <a:defRPr/>
            </a:pPr>
            <a:r>
              <a:rPr lang="en-US" dirty="0">
                <a:effectLst>
                  <a:outerShdw blurRad="38100" dist="38100" dir="2700000" algn="tl">
                    <a:srgbClr val="000000"/>
                  </a:outerShdw>
                </a:effectLst>
                <a:sym typeface="Symbol"/>
              </a:rPr>
              <a:t>        would tell you whether or not </a:t>
            </a:r>
            <a:r>
              <a:rPr lang="en-US" i="1" dirty="0" err="1">
                <a:solidFill>
                  <a:schemeClr val="accent2"/>
                </a:solidFill>
                <a:effectLst>
                  <a:outerShdw blurRad="38100" dist="38100" dir="2700000" algn="tl">
                    <a:srgbClr val="000000"/>
                  </a:outerShdw>
                </a:effectLst>
                <a:sym typeface="Symbol"/>
              </a:rPr>
              <a:t>i</a:t>
            </a:r>
            <a:r>
              <a:rPr lang="en-US" dirty="0">
                <a:effectLst>
                  <a:outerShdw blurRad="38100" dist="38100" dir="2700000" algn="tl">
                    <a:srgbClr val="000000"/>
                  </a:outerShdw>
                </a:effectLst>
                <a:sym typeface="Symbol"/>
              </a:rPr>
              <a:t> is in </a:t>
            </a:r>
            <a:r>
              <a:rPr lang="en-US" i="1" dirty="0">
                <a:solidFill>
                  <a:schemeClr val="accent2"/>
                </a:solidFill>
                <a:effectLst>
                  <a:outerShdw blurRad="38100" dist="38100" dir="2700000" algn="tl">
                    <a:srgbClr val="000000"/>
                  </a:outerShdw>
                </a:effectLst>
                <a:sym typeface="Symbol"/>
              </a:rPr>
              <a:t>S</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980113"/>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7715">
                                            <p:txEl>
                                              <p:pRg st="9" end="9"/>
                                            </p:txEl>
                                          </p:spTgt>
                                        </p:tgtEl>
                                        <p:attrNameLst>
                                          <p:attrName>style.visibility</p:attrName>
                                        </p:attrNameLst>
                                      </p:cBhvr>
                                      <p:to>
                                        <p:strVal val="visible"/>
                                      </p:to>
                                    </p:set>
                                    <p:anim calcmode="lin" valueType="num">
                                      <p:cBhvr additive="base">
                                        <p:cTn id="11"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2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35"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80550"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The size of such a set is said to be </a:t>
            </a:r>
            <a:r>
              <a:rPr lang="en-US" dirty="0">
                <a:solidFill>
                  <a:schemeClr val="tx2"/>
                </a:solidFill>
                <a:effectLst>
                  <a:outerShdw blurRad="38100" dist="38100" dir="2700000" algn="tl">
                    <a:srgbClr val="000000"/>
                  </a:outerShdw>
                </a:effectLst>
                <a:sym typeface="Symbol" pitchFamily="18" charset="2"/>
              </a:rPr>
              <a:t>countable</a:t>
            </a:r>
            <a:r>
              <a:rPr lang="en-US" dirty="0">
                <a:effectLst>
                  <a:outerShdw blurRad="38100" dist="38100" dir="2700000" algn="tl">
                    <a:srgbClr val="000000"/>
                  </a:outerShdw>
                </a:effectLst>
                <a:sym typeface="Symbol" pitchFamily="18" charset="2"/>
              </a:rPr>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because it’s elements can be indexed by the integers.</a:t>
            </a:r>
            <a:endParaRPr lang="en-US" baseline="-25000"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3988"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digits {0,…,9}</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r>
              <a:rPr lang="en-US" i="1" dirty="0">
                <a:solidFill>
                  <a:schemeClr val="accent2"/>
                </a:solidFill>
                <a:effectLst>
                  <a:outerShdw blurRad="38100" dist="38100" dir="2700000" algn="tl">
                    <a:srgbClr val="000000"/>
                  </a:outerShdw>
                </a:effectLst>
                <a:sym typeface="Symbol" pitchFamily="18" charset="2"/>
              </a:rPr>
              <a:t> mod 10</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solidFill>
                <a:schemeClr val="accent2"/>
              </a:solidFill>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572125"/>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22312" name="Text Box 8"/>
          <p:cNvSpPr txBox="1">
            <a:spLocks noChangeArrowheads="1"/>
          </p:cNvSpPr>
          <p:nvPr/>
        </p:nvSpPr>
        <p:spPr bwMode="auto">
          <a:xfrm>
            <a:off x="228600" y="1065213"/>
            <a:ext cx="9478963" cy="438626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 finite set contains some integer number of elements.</a:t>
            </a:r>
          </a:p>
          <a:p>
            <a:pPr algn="l">
              <a:buFontTx/>
              <a:buChar char="•"/>
              <a:defRPr/>
            </a:pPr>
            <a:r>
              <a:rPr lang="en-US" dirty="0">
                <a:effectLst>
                  <a:outerShdw blurRad="38100" dist="38100" dir="2700000" algn="tl">
                    <a:srgbClr val="000000"/>
                  </a:outerShdw>
                </a:effectLst>
              </a:rPr>
              <a:t>{     , 4,       } </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The size of an infinite set is bigger than any integer.</a:t>
            </a:r>
          </a:p>
          <a:p>
            <a:pPr algn="l">
              <a:buFontTx/>
              <a:buChar char="•"/>
              <a:defRPr/>
            </a:pPr>
            <a:r>
              <a:rPr lang="en-US" dirty="0">
                <a:effectLst>
                  <a:outerShdw blurRad="38100" dist="38100" dir="2700000" algn="tl">
                    <a:srgbClr val="000000"/>
                  </a:outerShdw>
                </a:effectLst>
              </a:rPr>
              <a:t>The set of natural numbers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a:t>
            </a:r>
            <a:r>
              <a:rPr lang="en-US" i="1" dirty="0">
                <a:effectLst>
                  <a:outerShdw blurRad="38100" dist="38100" dir="2700000" algn="tl">
                    <a:srgbClr val="000000"/>
                  </a:outerShdw>
                </a:effectLst>
              </a:rPr>
              <a:t>Q</a:t>
            </a:r>
            <a:r>
              <a:rPr lang="en-US" dirty="0">
                <a:effectLst>
                  <a:outerShdw blurRad="38100" dist="38100" dir="2700000" algn="tl">
                    <a:srgbClr val="000000"/>
                  </a:outerShdw>
                </a:effectLst>
              </a:rPr>
              <a:t>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buFontTx/>
              <a:buChar char="•"/>
              <a:defRPr/>
            </a:pPr>
            <a:r>
              <a:rPr lang="en-US" dirty="0">
                <a:effectLst>
                  <a:outerShdw blurRad="38100" dist="38100" dir="2700000" algn="tl">
                    <a:srgbClr val="000000"/>
                  </a:outerShdw>
                </a:effectLst>
              </a:rPr>
              <a:t>The set of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R </a:t>
            </a:r>
            <a:r>
              <a:rPr lang="en-US" dirty="0">
                <a:effectLst>
                  <a:outerShdw blurRad="38100" dist="38100" dir="2700000" algn="tl">
                    <a:srgbClr val="000000"/>
                  </a:outerShdw>
                </a:effectLst>
              </a:rPr>
              <a:t>= {2.34323…, 34.2233…, </a:t>
            </a:r>
            <a:r>
              <a:rPr lang="en-US" dirty="0">
                <a:effectLst>
                  <a:outerShdw blurRad="38100" dist="38100" dir="2700000" algn="tl">
                    <a:srgbClr val="000000"/>
                  </a:outerShdw>
                </a:effectLst>
                <a:latin typeface="Symbol" pitchFamily="18" charset="2"/>
                <a:sym typeface="Symbol" pitchFamily="18" charset="2"/>
              </a:rPr>
              <a:t>, </a:t>
            </a:r>
            <a:r>
              <a:rPr lang="en-US" dirty="0">
                <a:effectLst>
                  <a:outerShdw blurRad="38100" dist="38100" dir="2700000" algn="tl">
                    <a:srgbClr val="000000"/>
                  </a:outerShdw>
                </a:effectLst>
                <a:sym typeface="Symbol" pitchFamily="18" charset="2"/>
              </a:rPr>
              <a:t>e, …}</a:t>
            </a: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2" name="Group 25"/>
          <p:cNvGrpSpPr>
            <a:grpSpLocks/>
          </p:cNvGrpSpPr>
          <p:nvPr/>
        </p:nvGrpSpPr>
        <p:grpSpPr bwMode="auto">
          <a:xfrm>
            <a:off x="838200" y="1549400"/>
            <a:ext cx="1447800" cy="488950"/>
            <a:chOff x="528" y="988"/>
            <a:chExt cx="912" cy="308"/>
          </a:xfrm>
        </p:grpSpPr>
        <p:pic>
          <p:nvPicPr>
            <p:cNvPr id="4111" name="Picture 11"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 y="988"/>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1"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100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2"/>
          <p:cNvGrpSpPr>
            <a:grpSpLocks/>
          </p:cNvGrpSpPr>
          <p:nvPr/>
        </p:nvGrpSpPr>
        <p:grpSpPr bwMode="auto">
          <a:xfrm>
            <a:off x="2286000" y="5405438"/>
            <a:ext cx="4572000" cy="723900"/>
            <a:chOff x="1440" y="3405"/>
            <a:chExt cx="2880" cy="456"/>
          </a:xfrm>
        </p:grpSpPr>
        <p:sp>
          <p:nvSpPr>
            <p:cNvPr id="1122330" name="Rectangle 26"/>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4109" name="Picture 32"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33"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2338" name="Text Box 34"/>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4" name="Group 39"/>
          <p:cNvGrpSpPr>
            <a:grpSpLocks/>
          </p:cNvGrpSpPr>
          <p:nvPr/>
        </p:nvGrpSpPr>
        <p:grpSpPr bwMode="auto">
          <a:xfrm>
            <a:off x="2971800" y="5911850"/>
            <a:ext cx="990600" cy="249238"/>
            <a:chOff x="1872" y="3491"/>
            <a:chExt cx="624" cy="157"/>
          </a:xfrm>
        </p:grpSpPr>
        <p:sp>
          <p:nvSpPr>
            <p:cNvPr id="1122340" name="Line 36"/>
            <p:cNvSpPr>
              <a:spLocks noChangeShapeType="1"/>
            </p:cNvSpPr>
            <p:nvPr/>
          </p:nvSpPr>
          <p:spPr bwMode="auto">
            <a:xfrm>
              <a:off x="2240" y="3515"/>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122341" name="Line 37"/>
            <p:cNvSpPr>
              <a:spLocks noChangeShapeType="1"/>
            </p:cNvSpPr>
            <p:nvPr/>
          </p:nvSpPr>
          <p:spPr bwMode="auto">
            <a:xfrm>
              <a:off x="1872" y="3504"/>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122342" name="Line 38"/>
            <p:cNvSpPr>
              <a:spLocks noChangeShapeType="1"/>
            </p:cNvSpPr>
            <p:nvPr/>
          </p:nvSpPr>
          <p:spPr bwMode="auto">
            <a:xfrm>
              <a:off x="2496" y="3491"/>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1122344" name="Text Box 40"/>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22312">
                                            <p:txEl>
                                              <p:pRg st="0" end="0"/>
                                            </p:txEl>
                                          </p:spTgt>
                                        </p:tgtEl>
                                        <p:attrNameLst>
                                          <p:attrName>style.visibility</p:attrName>
                                        </p:attrNameLst>
                                      </p:cBhvr>
                                      <p:to>
                                        <p:strVal val="visible"/>
                                      </p:to>
                                    </p:set>
                                    <p:anim calcmode="lin" valueType="num">
                                      <p:cBhvr additive="base">
                                        <p:cTn id="7" dur="500" fill="hold"/>
                                        <p:tgtEl>
                                          <p:spTgt spid="11223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23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2312">
                                            <p:txEl>
                                              <p:pRg st="1" end="1"/>
                                            </p:txEl>
                                          </p:spTgt>
                                        </p:tgtEl>
                                        <p:attrNameLst>
                                          <p:attrName>style.visibility</p:attrName>
                                        </p:attrNameLst>
                                      </p:cBhvr>
                                      <p:to>
                                        <p:strVal val="visible"/>
                                      </p:to>
                                    </p:set>
                                    <p:anim calcmode="lin" valueType="num">
                                      <p:cBhvr additive="base">
                                        <p:cTn id="11" dur="500" fill="hold"/>
                                        <p:tgtEl>
                                          <p:spTgt spid="11223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23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22312">
                                            <p:txEl>
                                              <p:pRg st="3" end="3"/>
                                            </p:txEl>
                                          </p:spTgt>
                                        </p:tgtEl>
                                        <p:attrNameLst>
                                          <p:attrName>style.visibility</p:attrName>
                                        </p:attrNameLst>
                                      </p:cBhvr>
                                      <p:to>
                                        <p:strVal val="visible"/>
                                      </p:to>
                                    </p:set>
                                    <p:anim calcmode="lin" valueType="num">
                                      <p:cBhvr additive="base">
                                        <p:cTn id="21" dur="500" fill="hold"/>
                                        <p:tgtEl>
                                          <p:spTgt spid="11223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23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22312">
                                            <p:txEl>
                                              <p:pRg st="4" end="4"/>
                                            </p:txEl>
                                          </p:spTgt>
                                        </p:tgtEl>
                                        <p:attrNameLst>
                                          <p:attrName>style.visibility</p:attrName>
                                        </p:attrNameLst>
                                      </p:cBhvr>
                                      <p:to>
                                        <p:strVal val="visible"/>
                                      </p:to>
                                    </p:set>
                                    <p:anim calcmode="lin" valueType="num">
                                      <p:cBhvr additive="base">
                                        <p:cTn id="27" dur="500" fill="hold"/>
                                        <p:tgtEl>
                                          <p:spTgt spid="11223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23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22312">
                                            <p:txEl>
                                              <p:pRg st="5" end="5"/>
                                            </p:txEl>
                                          </p:spTgt>
                                        </p:tgtEl>
                                        <p:attrNameLst>
                                          <p:attrName>style.visibility</p:attrName>
                                        </p:attrNameLst>
                                      </p:cBhvr>
                                      <p:to>
                                        <p:strVal val="visible"/>
                                      </p:to>
                                    </p:set>
                                    <p:anim calcmode="lin" valueType="num">
                                      <p:cBhvr additive="base">
                                        <p:cTn id="33" dur="500" fill="hold"/>
                                        <p:tgtEl>
                                          <p:spTgt spid="11223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23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22312">
                                            <p:txEl>
                                              <p:pRg st="6" end="6"/>
                                            </p:txEl>
                                          </p:spTgt>
                                        </p:tgtEl>
                                        <p:attrNameLst>
                                          <p:attrName>style.visibility</p:attrName>
                                        </p:attrNameLst>
                                      </p:cBhvr>
                                      <p:to>
                                        <p:strVal val="visible"/>
                                      </p:to>
                                    </p:set>
                                    <p:anim calcmode="lin" valueType="num">
                                      <p:cBhvr additive="base">
                                        <p:cTn id="39" dur="500" fill="hold"/>
                                        <p:tgtEl>
                                          <p:spTgt spid="112231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23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22312">
                                            <p:txEl>
                                              <p:pRg st="8" end="8"/>
                                            </p:txEl>
                                          </p:spTgt>
                                        </p:tgtEl>
                                        <p:attrNameLst>
                                          <p:attrName>style.visibility</p:attrName>
                                        </p:attrNameLst>
                                      </p:cBhvr>
                                      <p:to>
                                        <p:strVal val="visible"/>
                                      </p:to>
                                    </p:set>
                                    <p:anim calcmode="lin" valueType="num">
                                      <p:cBhvr additive="base">
                                        <p:cTn id="45" dur="500" fill="hold"/>
                                        <p:tgtEl>
                                          <p:spTgt spid="11223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23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22312">
                                            <p:txEl>
                                              <p:pRg st="10" end="10"/>
                                            </p:txEl>
                                          </p:spTgt>
                                        </p:tgtEl>
                                        <p:attrNameLst>
                                          <p:attrName>style.visibility</p:attrName>
                                        </p:attrNameLst>
                                      </p:cBhvr>
                                      <p:to>
                                        <p:strVal val="visible"/>
                                      </p:to>
                                    </p:set>
                                    <p:anim calcmode="lin" valueType="num">
                                      <p:cBhvr additive="base">
                                        <p:cTn id="51" dur="500" fill="hold"/>
                                        <p:tgtEl>
                                          <p:spTgt spid="112231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23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22338"/>
                                        </p:tgtEl>
                                        <p:attrNameLst>
                                          <p:attrName>style.visibility</p:attrName>
                                        </p:attrNameLst>
                                      </p:cBhvr>
                                      <p:to>
                                        <p:strVal val="visible"/>
                                      </p:to>
                                    </p:set>
                                    <p:anim calcmode="lin" valueType="num">
                                      <p:cBhvr additive="base">
                                        <p:cTn id="61" dur="500" fill="hold"/>
                                        <p:tgtEl>
                                          <p:spTgt spid="1122338"/>
                                        </p:tgtEl>
                                        <p:attrNameLst>
                                          <p:attrName>ppt_x</p:attrName>
                                        </p:attrNameLst>
                                      </p:cBhvr>
                                      <p:tavLst>
                                        <p:tav tm="0">
                                          <p:val>
                                            <p:strVal val="#ppt_x"/>
                                          </p:val>
                                        </p:tav>
                                        <p:tav tm="100000">
                                          <p:val>
                                            <p:strVal val="#ppt_x"/>
                                          </p:val>
                                        </p:tav>
                                      </p:tavLst>
                                    </p:anim>
                                    <p:anim calcmode="lin" valueType="num">
                                      <p:cBhvr additive="base">
                                        <p:cTn id="62" dur="500" fill="hold"/>
                                        <p:tgtEl>
                                          <p:spTgt spid="112233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22344"/>
                                        </p:tgtEl>
                                        <p:attrNameLst>
                                          <p:attrName>style.visibility</p:attrName>
                                        </p:attrNameLst>
                                      </p:cBhvr>
                                      <p:to>
                                        <p:strVal val="visible"/>
                                      </p:to>
                                    </p:set>
                                    <p:anim calcmode="lin" valueType="num">
                                      <p:cBhvr additive="base">
                                        <p:cTn id="73" dur="500" fill="hold"/>
                                        <p:tgtEl>
                                          <p:spTgt spid="1122344"/>
                                        </p:tgtEl>
                                        <p:attrNameLst>
                                          <p:attrName>ppt_x</p:attrName>
                                        </p:attrNameLst>
                                      </p:cBhvr>
                                      <p:tavLst>
                                        <p:tav tm="0">
                                          <p:val>
                                            <p:strVal val="#ppt_x"/>
                                          </p:val>
                                        </p:tav>
                                        <p:tav tm="100000">
                                          <p:val>
                                            <p:strVal val="#ppt_x"/>
                                          </p:val>
                                        </p:tav>
                                      </p:tavLst>
                                    </p:anim>
                                    <p:anim calcmode="lin" valueType="num">
                                      <p:cBhvr additive="base">
                                        <p:cTn id="74" dur="500" fill="hold"/>
                                        <p:tgtEl>
                                          <p:spTgt spid="1122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38" grpId="0"/>
      <p:bldP spid="11223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Is this fair to have an integer as a “character”? </a:t>
            </a:r>
          </a:p>
        </p:txBody>
      </p:sp>
      <p:sp>
        <p:nvSpPr>
          <p:cNvPr id="4" name="Rectangle 3"/>
          <p:cNvSpPr/>
          <p:nvPr/>
        </p:nvSpPr>
        <p:spPr>
          <a:xfrm>
            <a:off x="2708275" y="5524500"/>
            <a:ext cx="1787525"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{0,1,2,… }</a:t>
            </a:r>
            <a:endParaRPr lang="en-CA" dirty="0"/>
          </a:p>
        </p:txBody>
      </p:sp>
      <p:sp>
        <p:nvSpPr>
          <p:cNvPr id="5" name="Rectangle 4"/>
          <p:cNvSpPr/>
          <p:nvPr/>
        </p:nvSpPr>
        <p:spPr>
          <a:xfrm>
            <a:off x="6477000" y="4673600"/>
            <a:ext cx="1319213"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integers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integers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1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a:rPr>
              <a:t></a:t>
            </a:r>
            <a:r>
              <a:rPr lang="en-US" i="1" dirty="0">
                <a:solidFill>
                  <a:schemeClr val="accent2"/>
                </a:solidFill>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
        <p:nvSpPr>
          <p:cNvPr id="4" name="Rectangle 3"/>
          <p:cNvSpPr/>
          <p:nvPr/>
        </p:nvSpPr>
        <p:spPr>
          <a:xfrm>
            <a:off x="6502400" y="4660900"/>
            <a:ext cx="860425" cy="523875"/>
          </a:xfrm>
          <a:prstGeom prst="rect">
            <a:avLst/>
          </a:prstGeom>
        </p:spPr>
        <p:txBody>
          <a:bodyPr wrap="none">
            <a:spAutoFit/>
          </a:bodyPr>
          <a:lstStyle/>
          <a:p>
            <a:pPr algn="l">
              <a:defRPr/>
            </a:pPr>
            <a:r>
              <a:rPr lang="en-US" dirty="0" err="1">
                <a:effectLst>
                  <a:outerShdw blurRad="38100" dist="38100" dir="2700000" algn="tl">
                    <a:srgbClr val="000000"/>
                  </a:outerShdw>
                </a:effectLst>
                <a:sym typeface="Symbol" pitchFamily="18" charset="2"/>
              </a:rPr>
              <a:t>reals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47725"/>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computational decision problem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pitchFamily="18" charset="2"/>
              </a:rPr>
              <a:t>,</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as computed by a TM </a:t>
            </a:r>
            <a:r>
              <a:rPr lang="en-US" i="1" dirty="0">
                <a:solidFill>
                  <a:schemeClr val="accent2"/>
                </a:solidFill>
                <a:effectLst>
                  <a:outerShdw blurRad="38100" dist="38100" dir="2700000" algn="tl">
                    <a:srgbClr val="000000"/>
                  </a:outerShdw>
                </a:effectLst>
                <a:sym typeface="Symbol" pitchFamily="18" charset="2"/>
              </a:rPr>
              <a:t>M(I)</a:t>
            </a:r>
            <a:r>
              <a:rPr lang="en-US" dirty="0">
                <a:effectLst>
                  <a:outerShdw blurRad="38100" dist="38100" dir="2700000" algn="tl">
                    <a:srgbClr val="000000"/>
                  </a:outerShdw>
                </a:effectLst>
                <a:sym typeface="Symbol" pitchFamily="18" charset="2"/>
              </a:rPr>
              <a:t>.</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“P”</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a:t>
            </a:r>
            <a:r>
              <a:rPr lang="en-US" dirty="0" err="1">
                <a:solidFill>
                  <a:schemeClr val="accent2"/>
                </a:solidFill>
                <a:effectLst>
                  <a:outerShdw blurRad="38100" dist="38100" dir="2700000" algn="tl">
                    <a:srgbClr val="000000"/>
                  </a:outerShdw>
                </a:effectLst>
                <a:sym typeface="Symbol" pitchFamily="18" charset="2"/>
              </a:rPr>
              <a:t>yes,no</a:t>
            </a:r>
            <a:r>
              <a:rPr lang="en-US" dirty="0">
                <a:solidFill>
                  <a:schemeClr val="accent2"/>
                </a:solidFill>
                <a:effectLst>
                  <a:outerShdw blurRad="38100" dist="38100" dir="2700000" algn="tl">
                    <a:srgbClr val="000000"/>
                  </a:outerShdw>
                </a:effectLst>
                <a:sym typeface="Symbol" pitchFamily="18" charset="2"/>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Remember a string </a:t>
            </a:r>
            <a:r>
              <a:rPr lang="en-US" i="1" dirty="0">
                <a:solidFill>
                  <a:schemeClr val="accent2"/>
                </a:solidFill>
                <a:effectLst>
                  <a:outerShdw blurRad="38100" dist="38100" dir="2700000" algn="tl">
                    <a:srgbClr val="000000"/>
                  </a:outerShdw>
                </a:effectLst>
                <a:sym typeface="Symbol" pitchFamily="18" charset="2"/>
              </a:rPr>
              <a:t>I </a:t>
            </a:r>
            <a:r>
              <a:rPr lang="en-US" dirty="0">
                <a:effectLst>
                  <a:outerShdw blurRad="38100" dist="38100" dir="2700000" algn="tl">
                    <a:srgbClr val="000000"/>
                  </a:outerShdw>
                </a:effectLst>
                <a:sym typeface="Symbol" pitchFamily="18" charset="2"/>
              </a:rPr>
              <a:t>is an “integer-like” object.</a:t>
            </a:r>
            <a:endParaRPr lang="en-CA" dirty="0"/>
          </a:p>
        </p:txBody>
      </p:sp>
      <p:sp>
        <p:nvSpPr>
          <p:cNvPr id="5" name="Rectangle 4"/>
          <p:cNvSpPr/>
          <p:nvPr/>
        </p:nvSpPr>
        <p:spPr>
          <a:xfrm>
            <a:off x="4343400" y="5521325"/>
            <a:ext cx="5791200" cy="522288"/>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2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66263" cy="48323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“Set-of-</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A set of “real-like”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 set </a:t>
            </a:r>
            <a:r>
              <a:rPr lang="en-US" b="1" i="1" dirty="0">
                <a:solidFill>
                  <a:schemeClr val="accent2"/>
                </a:solidFill>
                <a:effectLst/>
                <a:sym typeface="Symbol" pitchFamily="18" charset="2"/>
              </a:rPr>
              <a:t>R</a:t>
            </a:r>
            <a:r>
              <a:rPr lang="en-US" dirty="0">
                <a:effectLst>
                  <a:outerShdw blurRad="38100" dist="38100" dir="2700000" algn="tl">
                    <a:srgbClr val="000000"/>
                  </a:outerShdw>
                </a:effectLst>
                <a:sym typeface="Symbol" pitchFamily="18" charset="2"/>
              </a:rPr>
              <a:t> of all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arbitrary set of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r>
              <a:rPr lang="en-US" b="1"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{5.319…, 9.234…, …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set of functions </a:t>
            </a:r>
            <a:r>
              <a:rPr lang="en-US" b="1"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h</a:t>
            </a:r>
            <a:r>
              <a:rPr lang="en-US" dirty="0">
                <a:effectLst>
                  <a:outerShdw blurRad="38100" dist="38100" dir="2700000" algn="tl">
                    <a:srgbClr val="000000"/>
                  </a:outerShdw>
                </a:effectLst>
                <a:sym typeface="Symbol" pitchFamily="18" charset="2"/>
              </a:rPr>
              <a:t>, … }</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The size of such sets is </a:t>
            </a:r>
            <a:r>
              <a:rPr lang="en-US" dirty="0">
                <a:solidFill>
                  <a:schemeClr val="tx2"/>
                </a:solidFill>
                <a:effectLst>
                  <a:outerShdw blurRad="38100" dist="38100" dir="2700000" algn="tl">
                    <a:srgbClr val="000000"/>
                  </a:outerShdw>
                </a:effectLst>
                <a:sym typeface="Symbol" pitchFamily="18" charset="2"/>
              </a:rPr>
              <a:t>uncountable</a:t>
            </a:r>
            <a:r>
              <a:rPr lang="en-US" dirty="0">
                <a:effectLst>
                  <a:outerShdw blurRad="38100" dist="38100" dir="2700000" algn="tl">
                    <a:srgbClr val="000000"/>
                  </a:outerShdw>
                </a:effectLst>
                <a:sym typeface="Symbol" pitchFamily="18" charset="2"/>
              </a:rPr>
              <a:t>.</a:t>
            </a:r>
          </a:p>
          <a:p>
            <a:pPr lvl="1" algn="l">
              <a:buFont typeface="Arial" pitchFamily="34" charset="0"/>
              <a:buChar char="•"/>
              <a:defRPr/>
            </a:pPr>
            <a:r>
              <a:rPr lang="en-US" dirty="0">
                <a:effectLst>
                  <a:outerShdw blurRad="38100" dist="38100" dir="2700000" algn="tl">
                    <a:srgbClr val="000000"/>
                  </a:outerShdw>
                </a:effectLst>
                <a:sym typeface="Symbol" pitchFamily="18" charset="2"/>
              </a:rPr>
              <a:t> The characters in its description need to be indexed by</a:t>
            </a:r>
          </a:p>
          <a:p>
            <a:pPr lvl="1" algn="l">
              <a:defRPr/>
            </a:pPr>
            <a:r>
              <a:rPr lang="en-US" dirty="0">
                <a:effectLst>
                  <a:outerShdw blurRad="38100" dist="38100" dir="2700000" algn="tl">
                    <a:srgbClr val="000000"/>
                  </a:outerShdw>
                </a:effectLst>
                <a:sym typeface="Symbol" pitchFamily="18" charset="2"/>
              </a:rPr>
              <a:t>      real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8" end="8"/>
                                            </p:txEl>
                                          </p:spTgt>
                                        </p:tgtEl>
                                        <p:attrNameLst>
                                          <p:attrName>style.visibility</p:attrName>
                                        </p:attrNameLst>
                                      </p:cBhvr>
                                      <p:to>
                                        <p:strVal val="visible"/>
                                      </p:to>
                                    </p:set>
                                    <p:anim calcmode="lin" valueType="num">
                                      <p:cBhvr additive="base">
                                        <p:cTn id="43"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9" end="9"/>
                                            </p:txEl>
                                          </p:spTgt>
                                        </p:tgtEl>
                                        <p:attrNameLst>
                                          <p:attrName>style.visibility</p:attrName>
                                        </p:attrNameLst>
                                      </p:cBhvr>
                                      <p:to>
                                        <p:strVal val="visible"/>
                                      </p:to>
                                    </p:set>
                                    <p:anim calcmode="lin" valueType="num">
                                      <p:cBhvr additive="base">
                                        <p:cTn id="4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5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8775"/>
            <a:ext cx="8758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175"/>
            <a:ext cx="868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838450"/>
            <a:ext cx="83915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389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1571625" y="2603500"/>
            <a:ext cx="551497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{{2,3},{1,3,5,6}, … }</a:t>
            </a:r>
          </a:p>
          <a:p>
            <a:pPr algn="l">
              <a:defRPr/>
            </a:pPr>
            <a:r>
              <a:rPr lang="en-US" dirty="0">
                <a:effectLst>
                  <a:outerShdw blurRad="38100" dist="38100" dir="2700000" algn="tl">
                    <a:srgbClr val="000000"/>
                  </a:outerShdw>
                </a:effectLst>
              </a:rPr>
              <a:t> Each defined by a finite string</a:t>
            </a:r>
          </a:p>
          <a:p>
            <a:pPr algn="l">
              <a:defRPr/>
            </a:pPr>
            <a:r>
              <a:rPr lang="en-US" dirty="0">
                <a:effectLst>
                  <a:outerShdw blurRad="38100" dist="38100" dir="2700000" algn="tl">
                    <a:srgbClr val="000000"/>
                  </a:outerShdw>
                </a:effectLst>
              </a:rPr>
              <a:t> The set is countable in size</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Each defined by </a:t>
            </a:r>
            <a:br>
              <a:rPr lang="en-US">
                <a:effectLst>
                  <a:outerShdw blurRad="38100" dist="38100" dir="2700000" algn="tl">
                    <a:srgbClr val="000000"/>
                  </a:outerShdw>
                </a:effectLst>
              </a:rPr>
            </a:br>
            <a:r>
              <a:rPr lang="en-US">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Each defined by</a:t>
            </a:r>
            <a:br>
              <a:rPr lang="en-US">
                <a:effectLst>
                  <a:outerShdw blurRad="38100" dist="38100" dir="2700000" algn="tl">
                    <a:srgbClr val="000000"/>
                  </a:outerShdw>
                </a:effectLst>
              </a:rPr>
            </a:br>
            <a:r>
              <a:rPr lang="en-US">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38838" y="1511300"/>
            <a:ext cx="294640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Each defined by </a:t>
            </a:r>
            <a:br>
              <a:rPr lang="en-US">
                <a:effectLst>
                  <a:outerShdw blurRad="38100" dist="38100" dir="2700000" algn="tl">
                    <a:srgbClr val="000000"/>
                  </a:outerShdw>
                </a:effectLst>
              </a:rPr>
            </a:br>
            <a:r>
              <a:rPr lang="en-US">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1600200" y="4572000"/>
            <a:ext cx="7100888"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 … }</a:t>
            </a:r>
          </a:p>
          <a:p>
            <a:pPr algn="l">
              <a:defRPr/>
            </a:pPr>
            <a:r>
              <a:rPr lang="en-US" dirty="0">
                <a:effectLst>
                  <a:outerShdw blurRad="38100" dist="38100" dir="2700000" algn="tl">
                    <a:srgbClr val="000000"/>
                  </a:outerShdw>
                </a:effectLst>
              </a:rPr>
              <a:t> Each defined by a infinite string</a:t>
            </a:r>
          </a:p>
          <a:p>
            <a:pPr algn="l">
              <a:defRPr/>
            </a:pPr>
            <a:r>
              <a:rPr lang="en-US" dirty="0">
                <a:effectLst>
                  <a:outerShdw blurRad="38100" dist="38100" dir="2700000" algn="tl">
                    <a:srgbClr val="000000"/>
                  </a:outerShdw>
                </a:effectLst>
              </a:rPr>
              <a:t>The set is uncountable in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4417"/>
                                        </p:tgtEl>
                                        <p:attrNameLst>
                                          <p:attrName>style.visibility</p:attrName>
                                        </p:attrNameLst>
                                      </p:cBhvr>
                                      <p:to>
                                        <p:strVal val="visible"/>
                                      </p:to>
                                    </p:set>
                                    <p:anim calcmode="lin" valueType="num">
                                      <p:cBhvr additive="base">
                                        <p:cTn id="7" dur="500" fill="hold"/>
                                        <p:tgtEl>
                                          <p:spTgt spid="1254417"/>
                                        </p:tgtEl>
                                        <p:attrNameLst>
                                          <p:attrName>ppt_x</p:attrName>
                                        </p:attrNameLst>
                                      </p:cBhvr>
                                      <p:tavLst>
                                        <p:tav tm="0">
                                          <p:val>
                                            <p:strVal val="#ppt_x"/>
                                          </p:val>
                                        </p:tav>
                                        <p:tav tm="100000">
                                          <p:val>
                                            <p:strVal val="#ppt_x"/>
                                          </p:val>
                                        </p:tav>
                                      </p:tavLst>
                                    </p:anim>
                                    <p:anim calcmode="lin" valueType="num">
                                      <p:cBhvr additive="base">
                                        <p:cTn id="8" dur="500" fill="hold"/>
                                        <p:tgtEl>
                                          <p:spTgt spid="12544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54418"/>
                                        </p:tgtEl>
                                        <p:attrNameLst>
                                          <p:attrName>style.visibility</p:attrName>
                                        </p:attrNameLst>
                                      </p:cBhvr>
                                      <p:to>
                                        <p:strVal val="visible"/>
                                      </p:to>
                                    </p:set>
                                    <p:anim calcmode="lin" valueType="num">
                                      <p:cBhvr additive="base">
                                        <p:cTn id="11" dur="500" fill="hold"/>
                                        <p:tgtEl>
                                          <p:spTgt spid="1254418"/>
                                        </p:tgtEl>
                                        <p:attrNameLst>
                                          <p:attrName>ppt_x</p:attrName>
                                        </p:attrNameLst>
                                      </p:cBhvr>
                                      <p:tavLst>
                                        <p:tav tm="0">
                                          <p:val>
                                            <p:strVal val="#ppt_x"/>
                                          </p:val>
                                        </p:tav>
                                        <p:tav tm="100000">
                                          <p:val>
                                            <p:strVal val="#ppt_x"/>
                                          </p:val>
                                        </p:tav>
                                      </p:tavLst>
                                    </p:anim>
                                    <p:anim calcmode="lin" valueType="num">
                                      <p:cBhvr additive="base">
                                        <p:cTn id="12" dur="500" fill="hold"/>
                                        <p:tgtEl>
                                          <p:spTgt spid="12544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54419"/>
                                        </p:tgtEl>
                                        <p:attrNameLst>
                                          <p:attrName>style.visibility</p:attrName>
                                        </p:attrNameLst>
                                      </p:cBhvr>
                                      <p:to>
                                        <p:strVal val="visible"/>
                                      </p:to>
                                    </p:set>
                                    <p:anim calcmode="lin" valueType="num">
                                      <p:cBhvr additive="base">
                                        <p:cTn id="15" dur="500" fill="hold"/>
                                        <p:tgtEl>
                                          <p:spTgt spid="1254419"/>
                                        </p:tgtEl>
                                        <p:attrNameLst>
                                          <p:attrName>ppt_x</p:attrName>
                                        </p:attrNameLst>
                                      </p:cBhvr>
                                      <p:tavLst>
                                        <p:tav tm="0">
                                          <p:val>
                                            <p:strVal val="#ppt_x"/>
                                          </p:val>
                                        </p:tav>
                                        <p:tav tm="100000">
                                          <p:val>
                                            <p:strVal val="#ppt_x"/>
                                          </p:val>
                                        </p:tav>
                                      </p:tavLst>
                                    </p:anim>
                                    <p:anim calcmode="lin" valueType="num">
                                      <p:cBhvr additive="base">
                                        <p:cTn id="16" dur="500" fill="hold"/>
                                        <p:tgtEl>
                                          <p:spTgt spid="125441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54426"/>
                                        </p:tgtEl>
                                        <p:attrNameLst>
                                          <p:attrName>style.visibility</p:attrName>
                                        </p:attrNameLst>
                                      </p:cBhvr>
                                      <p:to>
                                        <p:strVal val="visible"/>
                                      </p:to>
                                    </p:set>
                                    <p:anim calcmode="lin" valueType="num">
                                      <p:cBhvr additive="base">
                                        <p:cTn id="21" dur="500" fill="hold"/>
                                        <p:tgtEl>
                                          <p:spTgt spid="1254426"/>
                                        </p:tgtEl>
                                        <p:attrNameLst>
                                          <p:attrName>ppt_x</p:attrName>
                                        </p:attrNameLst>
                                      </p:cBhvr>
                                      <p:tavLst>
                                        <p:tav tm="0">
                                          <p:val>
                                            <p:strVal val="#ppt_x"/>
                                          </p:val>
                                        </p:tav>
                                        <p:tav tm="100000">
                                          <p:val>
                                            <p:strVal val="#ppt_x"/>
                                          </p:val>
                                        </p:tav>
                                      </p:tavLst>
                                    </p:anim>
                                    <p:anim calcmode="lin" valueType="num">
                                      <p:cBhvr additive="base">
                                        <p:cTn id="22" dur="500" fill="hold"/>
                                        <p:tgtEl>
                                          <p:spTgt spid="12544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54428"/>
                                        </p:tgtEl>
                                        <p:attrNameLst>
                                          <p:attrName>style.visibility</p:attrName>
                                        </p:attrNameLst>
                                      </p:cBhvr>
                                      <p:to>
                                        <p:strVal val="visible"/>
                                      </p:to>
                                    </p:set>
                                    <p:anim calcmode="lin" valueType="num">
                                      <p:cBhvr additive="base">
                                        <p:cTn id="27" dur="500" fill="hold"/>
                                        <p:tgtEl>
                                          <p:spTgt spid="1254428"/>
                                        </p:tgtEl>
                                        <p:attrNameLst>
                                          <p:attrName>ppt_x</p:attrName>
                                        </p:attrNameLst>
                                      </p:cBhvr>
                                      <p:tavLst>
                                        <p:tav tm="0">
                                          <p:val>
                                            <p:strVal val="#ppt_x"/>
                                          </p:val>
                                        </p:tav>
                                        <p:tav tm="100000">
                                          <p:val>
                                            <p:strVal val="#ppt_x"/>
                                          </p:val>
                                        </p:tav>
                                      </p:tavLst>
                                    </p:anim>
                                    <p:anim calcmode="lin" valueType="num">
                                      <p:cBhvr additive="base">
                                        <p:cTn id="28" dur="500" fill="hold"/>
                                        <p:tgtEl>
                                          <p:spTgt spid="125442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254421"/>
                                        </p:tgtEl>
                                        <p:attrNameLst>
                                          <p:attrName>style.visibility</p:attrName>
                                        </p:attrNameLst>
                                      </p:cBhvr>
                                      <p:to>
                                        <p:strVal val="visible"/>
                                      </p:to>
                                    </p:set>
                                    <p:animEffect transition="in" filter="fade">
                                      <p:cBhvr>
                                        <p:cTn id="33" dur="1000"/>
                                        <p:tgtEl>
                                          <p:spTgt spid="1254421"/>
                                        </p:tgtEl>
                                      </p:cBhvr>
                                    </p:animEffect>
                                    <p:anim calcmode="lin" valueType="num">
                                      <p:cBhvr>
                                        <p:cTn id="34" dur="1000" fill="hold"/>
                                        <p:tgtEl>
                                          <p:spTgt spid="1254421"/>
                                        </p:tgtEl>
                                        <p:attrNameLst>
                                          <p:attrName>style.rotation</p:attrName>
                                        </p:attrNameLst>
                                      </p:cBhvr>
                                      <p:tavLst>
                                        <p:tav tm="0">
                                          <p:val>
                                            <p:fltVal val="720"/>
                                          </p:val>
                                        </p:tav>
                                        <p:tav tm="100000">
                                          <p:val>
                                            <p:fltVal val="0"/>
                                          </p:val>
                                        </p:tav>
                                      </p:tavLst>
                                    </p:anim>
                                    <p:anim calcmode="lin" valueType="num">
                                      <p:cBhvr>
                                        <p:cTn id="35" dur="1000" fill="hold"/>
                                        <p:tgtEl>
                                          <p:spTgt spid="1254421"/>
                                        </p:tgtEl>
                                        <p:attrNameLst>
                                          <p:attrName>ppt_h</p:attrName>
                                        </p:attrNameLst>
                                      </p:cBhvr>
                                      <p:tavLst>
                                        <p:tav tm="0">
                                          <p:val>
                                            <p:fltVal val="0"/>
                                          </p:val>
                                        </p:tav>
                                        <p:tav tm="100000">
                                          <p:val>
                                            <p:strVal val="#ppt_h"/>
                                          </p:val>
                                        </p:tav>
                                      </p:tavLst>
                                    </p:anim>
                                    <p:anim calcmode="lin" valueType="num">
                                      <p:cBhvr>
                                        <p:cTn id="36" dur="1000" fill="hold"/>
                                        <p:tgtEl>
                                          <p:spTgt spid="1254421"/>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54429"/>
                                        </p:tgtEl>
                                        <p:attrNameLst>
                                          <p:attrName>style.visibility</p:attrName>
                                        </p:attrNameLst>
                                      </p:cBhvr>
                                      <p:to>
                                        <p:strVal val="visible"/>
                                      </p:to>
                                    </p:set>
                                    <p:anim calcmode="lin" valueType="num">
                                      <p:cBhvr additive="base">
                                        <p:cTn id="41" dur="500" fill="hold"/>
                                        <p:tgtEl>
                                          <p:spTgt spid="1254429"/>
                                        </p:tgtEl>
                                        <p:attrNameLst>
                                          <p:attrName>ppt_x</p:attrName>
                                        </p:attrNameLst>
                                      </p:cBhvr>
                                      <p:tavLst>
                                        <p:tav tm="0">
                                          <p:val>
                                            <p:strVal val="#ppt_x"/>
                                          </p:val>
                                        </p:tav>
                                        <p:tav tm="100000">
                                          <p:val>
                                            <p:strVal val="#ppt_x"/>
                                          </p:val>
                                        </p:tav>
                                      </p:tavLst>
                                    </p:anim>
                                    <p:anim calcmode="lin" valueType="num">
                                      <p:cBhvr additive="base">
                                        <p:cTn id="42" dur="500" fill="hold"/>
                                        <p:tgtEl>
                                          <p:spTgt spid="125442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254422"/>
                                        </p:tgtEl>
                                        <p:attrNameLst>
                                          <p:attrName>style.visibility</p:attrName>
                                        </p:attrNameLst>
                                      </p:cBhvr>
                                      <p:to>
                                        <p:strVal val="visible"/>
                                      </p:to>
                                    </p:set>
                                    <p:animEffect transition="in" filter="fade">
                                      <p:cBhvr>
                                        <p:cTn id="47" dur="1000"/>
                                        <p:tgtEl>
                                          <p:spTgt spid="1254422"/>
                                        </p:tgtEl>
                                      </p:cBhvr>
                                    </p:animEffect>
                                    <p:anim calcmode="lin" valueType="num">
                                      <p:cBhvr>
                                        <p:cTn id="48" dur="1000" fill="hold"/>
                                        <p:tgtEl>
                                          <p:spTgt spid="1254422"/>
                                        </p:tgtEl>
                                        <p:attrNameLst>
                                          <p:attrName>style.rotation</p:attrName>
                                        </p:attrNameLst>
                                      </p:cBhvr>
                                      <p:tavLst>
                                        <p:tav tm="0">
                                          <p:val>
                                            <p:fltVal val="720"/>
                                          </p:val>
                                        </p:tav>
                                        <p:tav tm="100000">
                                          <p:val>
                                            <p:fltVal val="0"/>
                                          </p:val>
                                        </p:tav>
                                      </p:tavLst>
                                    </p:anim>
                                    <p:anim calcmode="lin" valueType="num">
                                      <p:cBhvr>
                                        <p:cTn id="49" dur="1000" fill="hold"/>
                                        <p:tgtEl>
                                          <p:spTgt spid="1254422"/>
                                        </p:tgtEl>
                                        <p:attrNameLst>
                                          <p:attrName>ppt_h</p:attrName>
                                        </p:attrNameLst>
                                      </p:cBhvr>
                                      <p:tavLst>
                                        <p:tav tm="0">
                                          <p:val>
                                            <p:fltVal val="0"/>
                                          </p:val>
                                        </p:tav>
                                        <p:tav tm="100000">
                                          <p:val>
                                            <p:strVal val="#ppt_h"/>
                                          </p:val>
                                        </p:tav>
                                      </p:tavLst>
                                    </p:anim>
                                    <p:anim calcmode="lin" valueType="num">
                                      <p:cBhvr>
                                        <p:cTn id="50" dur="1000" fill="hold"/>
                                        <p:tgtEl>
                                          <p:spTgt spid="1254422"/>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54423">
                                            <p:txEl>
                                              <p:pRg st="0" end="0"/>
                                            </p:txEl>
                                          </p:spTgt>
                                        </p:tgtEl>
                                        <p:attrNameLst>
                                          <p:attrName>style.visibility</p:attrName>
                                        </p:attrNameLst>
                                      </p:cBhvr>
                                      <p:to>
                                        <p:strVal val="visible"/>
                                      </p:to>
                                    </p:set>
                                    <p:anim calcmode="lin" valueType="num">
                                      <p:cBhvr additive="base">
                                        <p:cTn id="5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54423">
                                            <p:txEl>
                                              <p:pRg st="1" end="1"/>
                                            </p:txEl>
                                          </p:spTgt>
                                        </p:tgtEl>
                                        <p:attrNameLst>
                                          <p:attrName>style.visibility</p:attrName>
                                        </p:attrNameLst>
                                      </p:cBhvr>
                                      <p:to>
                                        <p:strVal val="visible"/>
                                      </p:to>
                                    </p:set>
                                    <p:anim calcmode="lin" valueType="num">
                                      <p:cBhvr additive="base">
                                        <p:cTn id="6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54423">
                                            <p:txEl>
                                              <p:pRg st="2" end="2"/>
                                            </p:txEl>
                                          </p:spTgt>
                                        </p:tgtEl>
                                        <p:attrNameLst>
                                          <p:attrName>style.visibility</p:attrName>
                                        </p:attrNameLst>
                                      </p:cBhvr>
                                      <p:to>
                                        <p:strVal val="visible"/>
                                      </p:to>
                                    </p:set>
                                    <p:anim calcmode="lin" valueType="num">
                                      <p:cBhvr additive="base">
                                        <p:cTn id="6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path" presetSubtype="0" accel="50000" decel="50000" fill="hold" grpId="0" nodeType="clickEffect">
                                  <p:stCondLst>
                                    <p:cond delay="0"/>
                                  </p:stCondLst>
                                  <p:childTnLst>
                                    <p:animMotion origin="layout" path="M 2.77778E-6 3.7037E-7 L -0.17535 3.7037E-7 " pathEditMode="relative" rAng="0" ptsTypes="AA">
                                      <p:cBhvr>
                                        <p:cTn id="72" dur="2000" fill="hold"/>
                                        <p:tgtEl>
                                          <p:spTgt spid="1254423">
                                            <p:txEl>
                                              <p:pRg st="0" end="0"/>
                                            </p:txEl>
                                          </p:spTgt>
                                        </p:tgtEl>
                                        <p:attrNameLst>
                                          <p:attrName>ppt_x</p:attrName>
                                          <p:attrName>ppt_y</p:attrName>
                                        </p:attrNameLst>
                                      </p:cBhvr>
                                      <p:rCtr x="-8767" y="0"/>
                                    </p:animMotion>
                                  </p:childTnLst>
                                </p:cTn>
                              </p:par>
                              <p:par>
                                <p:cTn id="73" presetID="35" presetClass="path" presetSubtype="0" accel="50000" decel="50000" fill="hold" grpId="0" nodeType="withEffect">
                                  <p:stCondLst>
                                    <p:cond delay="0"/>
                                  </p:stCondLst>
                                  <p:childTnLst>
                                    <p:animMotion origin="layout" path="M -5.55556E-7 3.33333E-6 L -0.17951 3.33333E-6 " pathEditMode="relative" rAng="0" ptsTypes="AA">
                                      <p:cBhvr>
                                        <p:cTn id="74" dur="2000" fill="hold"/>
                                        <p:tgtEl>
                                          <p:spTgt spid="1254423">
                                            <p:txEl>
                                              <p:pRg st="1" end="1"/>
                                            </p:txEl>
                                          </p:spTgt>
                                        </p:tgtEl>
                                        <p:attrNameLst>
                                          <p:attrName>ppt_x</p:attrName>
                                          <p:attrName>ppt_y</p:attrName>
                                        </p:attrNameLst>
                                      </p:cBhvr>
                                      <p:rCtr x="-8976" y="0"/>
                                    </p:animMotion>
                                  </p:childTnLst>
                                </p:cTn>
                              </p:par>
                              <p:par>
                                <p:cTn id="75" presetID="35" presetClass="path" presetSubtype="0" accel="50000" decel="50000" fill="hold" grpId="0" nodeType="withEffect">
                                  <p:stCondLst>
                                    <p:cond delay="0"/>
                                  </p:stCondLst>
                                  <p:childTnLst>
                                    <p:animMotion origin="layout" path="M 0.09254 4.81481E-6 L -0.15746 4.81481E-6 " pathEditMode="relative" rAng="0" ptsTypes="AA">
                                      <p:cBhvr>
                                        <p:cTn id="76" dur="2000" fill="hold"/>
                                        <p:tgtEl>
                                          <p:spTgt spid="1254423">
                                            <p:txEl>
                                              <p:pRg st="2" end="2"/>
                                            </p:txEl>
                                          </p:spTgt>
                                        </p:tgtEl>
                                        <p:attrNameLst>
                                          <p:attrName>ppt_x</p:attrName>
                                          <p:attrName>ppt_y</p:attrName>
                                        </p:attrNameLst>
                                      </p:cBhvr>
                                      <p:rCtr x="-12500"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 calcmode="lin" valueType="num">
                                      <p:cBhvr additive="base">
                                        <p:cTn id="8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9">
                                            <p:txEl>
                                              <p:pRg st="1" end="1"/>
                                            </p:txEl>
                                          </p:spTgt>
                                        </p:tgtEl>
                                        <p:attrNameLst>
                                          <p:attrName>style.visibility</p:attrName>
                                        </p:attrNameLst>
                                      </p:cBhvr>
                                      <p:to>
                                        <p:strVal val="visible"/>
                                      </p:to>
                                    </p:set>
                                    <p:anim calcmode="lin" valueType="num">
                                      <p:cBhvr additive="base">
                                        <p:cTn id="8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19">
                                            <p:txEl>
                                              <p:pRg st="2" end="2"/>
                                            </p:txEl>
                                          </p:spTgt>
                                        </p:tgtEl>
                                        <p:attrNameLst>
                                          <p:attrName>style.visibility</p:attrName>
                                        </p:attrNameLst>
                                      </p:cBhvr>
                                      <p:to>
                                        <p:strVal val="visible"/>
                                      </p:to>
                                    </p:set>
                                    <p:anim calcmode="lin" valueType="num">
                                      <p:cBhvr additive="base">
                                        <p:cTn id="9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63" presetClass="path" presetSubtype="0" accel="50000" decel="50000" fill="hold" grpId="0" nodeType="clickEffect">
                                  <p:stCondLst>
                                    <p:cond delay="0"/>
                                  </p:stCondLst>
                                  <p:childTnLst>
                                    <p:animMotion origin="layout" path="M -4.44444E-6 3.33333E-6 L 0.06181 3.33333E-6 " pathEditMode="relative" rAng="0" ptsTypes="AA">
                                      <p:cBhvr>
                                        <p:cTn id="98" dur="2000" fill="hold"/>
                                        <p:tgtEl>
                                          <p:spTgt spid="19">
                                            <p:txEl>
                                              <p:pRg st="0" end="0"/>
                                            </p:txEl>
                                          </p:spTgt>
                                        </p:tgtEl>
                                        <p:attrNameLst>
                                          <p:attrName>ppt_x</p:attrName>
                                          <p:attrName>ppt_y</p:attrName>
                                        </p:attrNameLst>
                                      </p:cBhvr>
                                      <p:rCtr x="3090" y="0"/>
                                    </p:animMotion>
                                  </p:childTnLst>
                                </p:cTn>
                              </p:par>
                              <p:par>
                                <p:cTn id="99" presetID="63" presetClass="path" presetSubtype="0" accel="50000" decel="50000" fill="hold" grpId="0" nodeType="withEffect">
                                  <p:stCondLst>
                                    <p:cond delay="0"/>
                                  </p:stCondLst>
                                  <p:childTnLst>
                                    <p:animMotion origin="layout" path="M 0 0  L 0.25 0  E" pathEditMode="relative" ptsTypes="">
                                      <p:cBhvr>
                                        <p:cTn id="100" dur="2000" fill="hold"/>
                                        <p:tgtEl>
                                          <p:spTgt spid="19">
                                            <p:txEl>
                                              <p:pRg st="1" end="1"/>
                                            </p:txEl>
                                          </p:spTgt>
                                        </p:tgtEl>
                                        <p:attrNameLst>
                                          <p:attrName>ppt_x</p:attrName>
                                          <p:attrName>ppt_y</p:attrName>
                                        </p:attrNameLst>
                                      </p:cBhvr>
                                    </p:animMotion>
                                  </p:childTnLst>
                                </p:cTn>
                              </p:par>
                              <p:par>
                                <p:cTn id="101" presetID="63" presetClass="path" presetSubtype="0" accel="50000" decel="50000" fill="hold" grpId="0" nodeType="withEffect">
                                  <p:stCondLst>
                                    <p:cond delay="0"/>
                                  </p:stCondLst>
                                  <p:childTnLst>
                                    <p:animMotion origin="layout" path="M 0 0  L 0.25 0  E" pathEditMode="relative" ptsTypes="">
                                      <p:cBhvr>
                                        <p:cTn id="102" dur="2000" fill="hold"/>
                                        <p:tgtEl>
                                          <p:spTgt spid="19">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7" grpId="0"/>
      <p:bldP spid="1254418" grpId="0"/>
      <p:bldP spid="1254419" grpId="0"/>
      <p:bldP spid="1254421" grpId="0"/>
      <p:bldP spid="1254422" grpId="0"/>
      <p:bldP spid="1254423" grpId="0" build="allAtOnce"/>
      <p:bldP spid="1254426" grpId="0"/>
      <p:bldP spid="1254428" grpId="0"/>
      <p:bldP spid="1254429" grpId="0"/>
      <p:bldP spid="19"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dirty="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482600" y="2514600"/>
            <a:ext cx="8509000"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{{2.394..,3.3563..},{1.982..,3.345..,5.32..},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 The set is same size as the </a:t>
            </a:r>
            <a:r>
              <a:rPr lang="en-US" dirty="0" err="1">
                <a:effectLst>
                  <a:outerShdw blurRad="38100" dist="38100" dir="2700000" algn="tl">
                    <a:srgbClr val="000000"/>
                  </a:outerShdw>
                </a:effectLst>
              </a:rPr>
              <a:t>reals</a:t>
            </a:r>
            <a:endParaRPr lang="en-US" dirty="0">
              <a:effectLst>
                <a:outerShdw blurRad="38100" dist="38100" dir="2700000" algn="tl">
                  <a:srgbClr val="000000"/>
                </a:outerShdw>
              </a:effectLst>
            </a:endParaRPr>
          </a:p>
        </p:txBody>
      </p:sp>
      <p:sp>
        <p:nvSpPr>
          <p:cNvPr id="1254429" name="Text Box 29"/>
          <p:cNvSpPr txBox="1">
            <a:spLocks noChangeArrowheads="1"/>
          </p:cNvSpPr>
          <p:nvPr/>
        </p:nvSpPr>
        <p:spPr bwMode="auto">
          <a:xfrm>
            <a:off x="5938838" y="151130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511175" y="4419600"/>
            <a:ext cx="870902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uncountably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The set is much bigger than the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3" name="Text Box 29"/>
          <p:cNvSpPr txBox="1">
            <a:spLocks noChangeArrowheads="1"/>
          </p:cNvSpPr>
          <p:nvPr/>
        </p:nvSpPr>
        <p:spPr bwMode="auto">
          <a:xfrm>
            <a:off x="996950" y="6324600"/>
            <a:ext cx="6591300" cy="523875"/>
          </a:xfrm>
          <a:prstGeom prst="rect">
            <a:avLst/>
          </a:prstGeom>
          <a:noFill/>
          <a:ln w="38100" cap="sq">
            <a:noFill/>
            <a:miter lim="800000"/>
            <a:headEnd/>
            <a:tailEnd/>
          </a:ln>
          <a:effectLst/>
        </p:spPr>
        <p:txBody>
          <a:bodyPr wrap="none" lIns="274320" rIns="274320">
            <a:spAutoFit/>
          </a:bodyPr>
          <a:lstStyle/>
          <a:p>
            <a:pPr>
              <a:defRPr/>
            </a:pPr>
            <a:r>
              <a:rPr lang="en-US" dirty="0">
                <a:solidFill>
                  <a:srgbClr val="FF0000"/>
                </a:solidFill>
                <a:effectLst>
                  <a:outerShdw blurRad="38100" dist="38100" dir="2700000" algn="tl">
                    <a:srgbClr val="000000"/>
                  </a:outerShdw>
                </a:effectLst>
              </a:rPr>
              <a:t>There is an infinite hierarchy of infinities!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withEffect">
                                  <p:stCondLst>
                                    <p:cond delay="0"/>
                                  </p:stCondLst>
                                  <p:childTnLst>
                                    <p:animMotion origin="layout" path="M -2.77778E-7 -1.85185E-6 L -0.62431 -1.85185E-6 " pathEditMode="relative" rAng="0" ptsTypes="AA">
                                      <p:cBhvr>
                                        <p:cTn id="6" dur="2000" fill="hold"/>
                                        <p:tgtEl>
                                          <p:spTgt spid="1254429"/>
                                        </p:tgtEl>
                                        <p:attrNameLst>
                                          <p:attrName>ppt_x</p:attrName>
                                          <p:attrName>ppt_y</p:attrName>
                                        </p:attrNameLst>
                                      </p:cBhvr>
                                      <p:rCtr x="-31215" y="0"/>
                                    </p:animMotion>
                                  </p:childTnLst>
                                </p:cTn>
                              </p:par>
                              <p:par>
                                <p:cTn id="7" presetID="35" presetClass="path" presetSubtype="0" accel="50000" decel="50000" fill="hold" grpId="0" nodeType="withEffect">
                                  <p:stCondLst>
                                    <p:cond delay="0"/>
                                  </p:stCondLst>
                                  <p:childTnLst>
                                    <p:animMotion origin="layout" path="M -5.55556E-7 -4.81481E-6 L -0.63993 -4.81481E-6 " pathEditMode="relative" rAng="0" ptsTypes="AA">
                                      <p:cBhvr>
                                        <p:cTn id="8" dur="2000" fill="hold"/>
                                        <p:tgtEl>
                                          <p:spTgt spid="1254419"/>
                                        </p:tgtEl>
                                        <p:attrNameLst>
                                          <p:attrName>ppt_x</p:attrName>
                                          <p:attrName>ppt_y</p:attrName>
                                        </p:attrNameLst>
                                      </p:cBhvr>
                                      <p:rCtr x="-31997" y="0"/>
                                    </p:animMotion>
                                  </p:childTnLst>
                                </p:cTn>
                              </p:par>
                              <p:par>
                                <p:cTn id="9" presetID="35" presetClass="path" presetSubtype="0" accel="50000" decel="50000" fill="hold" grpId="0" nodeType="withEffect">
                                  <p:stCondLst>
                                    <p:cond delay="0"/>
                                  </p:stCondLst>
                                  <p:childTnLst>
                                    <p:animMotion origin="layout" path="M 1.66667E-6 4.07407E-6 L -0.18976 4.07407E-6 " pathEditMode="relative" rAng="0" ptsTypes="AA">
                                      <p:cBhvr>
                                        <p:cTn id="10" dur="2000" fill="hold"/>
                                        <p:tgtEl>
                                          <p:spTgt spid="1254422"/>
                                        </p:tgtEl>
                                        <p:attrNameLst>
                                          <p:attrName>ppt_x</p:attrName>
                                          <p:attrName>ppt_y</p:attrName>
                                        </p:attrNameLst>
                                      </p:cBhvr>
                                      <p:rCtr x="-9497"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54423">
                                            <p:txEl>
                                              <p:pRg st="0" end="0"/>
                                            </p:txEl>
                                          </p:spTgt>
                                        </p:tgtEl>
                                        <p:attrNameLst>
                                          <p:attrName>style.visibility</p:attrName>
                                        </p:attrNameLst>
                                      </p:cBhvr>
                                      <p:to>
                                        <p:strVal val="visible"/>
                                      </p:to>
                                    </p:set>
                                    <p:anim calcmode="lin" valueType="num">
                                      <p:cBhvr additive="base">
                                        <p:cTn id="1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54423">
                                            <p:txEl>
                                              <p:pRg st="1" end="1"/>
                                            </p:txEl>
                                          </p:spTgt>
                                        </p:tgtEl>
                                        <p:attrNameLst>
                                          <p:attrName>style.visibility</p:attrName>
                                        </p:attrNameLst>
                                      </p:cBhvr>
                                      <p:to>
                                        <p:strVal val="visible"/>
                                      </p:to>
                                    </p:set>
                                    <p:anim calcmode="lin" valueType="num">
                                      <p:cBhvr additive="base">
                                        <p:cTn id="2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3">
                                            <p:txEl>
                                              <p:pRg st="2" end="2"/>
                                            </p:txEl>
                                          </p:spTgt>
                                        </p:tgtEl>
                                        <p:attrNameLst>
                                          <p:attrName>style.visibility</p:attrName>
                                        </p:attrNameLst>
                                      </p:cBhvr>
                                      <p:to>
                                        <p:strVal val="visible"/>
                                      </p:to>
                                    </p:set>
                                    <p:anim calcmode="lin" valueType="num">
                                      <p:cBhvr additive="base">
                                        <p:cTn id="2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grpId="0" nodeType="clickEffect">
                                  <p:stCondLst>
                                    <p:cond delay="0"/>
                                  </p:stCondLst>
                                  <p:childTnLst>
                                    <p:animMotion origin="layout" path="M 0 3.7037E-7 L -0.05 3.7037E-7 " pathEditMode="relative" rAng="0" ptsTypes="AA">
                                      <p:cBhvr>
                                        <p:cTn id="32" dur="2000" fill="hold"/>
                                        <p:tgtEl>
                                          <p:spTgt spid="1254423">
                                            <p:txEl>
                                              <p:pRg st="0" end="0"/>
                                            </p:txEl>
                                          </p:spTgt>
                                        </p:tgtEl>
                                        <p:attrNameLst>
                                          <p:attrName>ppt_x</p:attrName>
                                          <p:attrName>ppt_y</p:attrName>
                                        </p:attrNameLst>
                                      </p:cBhvr>
                                      <p:rCtr x="-2500" y="0"/>
                                    </p:animMotion>
                                  </p:childTnLst>
                                </p:cTn>
                              </p:par>
                              <p:par>
                                <p:cTn id="33" presetID="35" presetClass="path" presetSubtype="0" accel="50000" decel="50000" fill="hold" grpId="0" nodeType="withEffect">
                                  <p:stCondLst>
                                    <p:cond delay="0"/>
                                  </p:stCondLst>
                                  <p:childTnLst>
                                    <p:animMotion origin="layout" path="M -0.03003 3.33333E-6 L -0.08316 3.33333E-6 " pathEditMode="relative" rAng="0" ptsTypes="AA">
                                      <p:cBhvr>
                                        <p:cTn id="34" dur="2000" fill="hold"/>
                                        <p:tgtEl>
                                          <p:spTgt spid="1254423">
                                            <p:txEl>
                                              <p:pRg st="1" end="1"/>
                                            </p:txEl>
                                          </p:spTgt>
                                        </p:tgtEl>
                                        <p:attrNameLst>
                                          <p:attrName>ppt_x</p:attrName>
                                          <p:attrName>ppt_y</p:attrName>
                                        </p:attrNameLst>
                                      </p:cBhvr>
                                      <p:rCtr x="-2656" y="0"/>
                                    </p:animMotion>
                                  </p:childTnLst>
                                </p:cTn>
                              </p:par>
                              <p:par>
                                <p:cTn id="35" presetID="35" presetClass="path" presetSubtype="0" accel="50000" decel="50000" fill="hold" grpId="0" nodeType="withEffect">
                                  <p:stCondLst>
                                    <p:cond delay="0"/>
                                  </p:stCondLst>
                                  <p:childTnLst>
                                    <p:animMotion origin="layout" path="M 0.17465 4.81481E-6 L 0.12222 4.81481E-6 " pathEditMode="relative" rAng="0" ptsTypes="AA">
                                      <p:cBhvr>
                                        <p:cTn id="36" dur="2000" fill="hold"/>
                                        <p:tgtEl>
                                          <p:spTgt spid="1254423">
                                            <p:txEl>
                                              <p:pRg st="2" end="2"/>
                                            </p:txEl>
                                          </p:spTgt>
                                        </p:tgtEl>
                                        <p:attrNameLst>
                                          <p:attrName>ppt_x</p:attrName>
                                          <p:attrName>ppt_y</p:attrName>
                                        </p:attrNameLst>
                                      </p:cBhvr>
                                      <p:rCtr x="-2622" y="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 calcmode="lin" valueType="num">
                                      <p:cBhvr additive="base">
                                        <p:cTn id="4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 calcmode="lin" valueType="num">
                                      <p:cBhvr additive="base">
                                        <p:cTn id="5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0" nodeType="clickEffect">
                                  <p:stCondLst>
                                    <p:cond delay="0"/>
                                  </p:stCondLst>
                                  <p:childTnLst>
                                    <p:animMotion origin="layout" path="M -3.05556E-6 3.33333E-6 L 0.11893 3.33333E-6 " pathEditMode="relative" rAng="0" ptsTypes="AA">
                                      <p:cBhvr>
                                        <p:cTn id="58" dur="2000" fill="hold"/>
                                        <p:tgtEl>
                                          <p:spTgt spid="19">
                                            <p:txEl>
                                              <p:pRg st="0" end="0"/>
                                            </p:txEl>
                                          </p:spTgt>
                                        </p:tgtEl>
                                        <p:attrNameLst>
                                          <p:attrName>ppt_x</p:attrName>
                                          <p:attrName>ppt_y</p:attrName>
                                        </p:attrNameLst>
                                      </p:cBhvr>
                                      <p:rCtr x="5937" y="0"/>
                                    </p:animMotion>
                                  </p:childTnLst>
                                </p:cTn>
                              </p:par>
                              <p:par>
                                <p:cTn id="59" presetID="63" presetClass="path" presetSubtype="0" accel="50000" decel="50000" fill="hold" grpId="0" nodeType="withEffect">
                                  <p:stCondLst>
                                    <p:cond delay="0"/>
                                  </p:stCondLst>
                                  <p:childTnLst>
                                    <p:animMotion origin="layout" path="M -8.33333E-7 -3.7037E-6 L 0.06615 -3.7037E-6 " pathEditMode="relative" rAng="0" ptsTypes="AA">
                                      <p:cBhvr>
                                        <p:cTn id="60" dur="2000" fill="hold"/>
                                        <p:tgtEl>
                                          <p:spTgt spid="19">
                                            <p:txEl>
                                              <p:pRg st="1" end="1"/>
                                            </p:txEl>
                                          </p:spTgt>
                                        </p:tgtEl>
                                        <p:attrNameLst>
                                          <p:attrName>ppt_x</p:attrName>
                                          <p:attrName>ppt_y</p:attrName>
                                        </p:attrNameLst>
                                      </p:cBhvr>
                                      <p:rCtr x="3299" y="0"/>
                                    </p:animMotion>
                                  </p:childTnLst>
                                </p:cTn>
                              </p:par>
                              <p:par>
                                <p:cTn id="61" presetID="63" presetClass="path" presetSubtype="0" accel="50000" decel="50000" fill="hold" grpId="0" nodeType="withEffect">
                                  <p:stCondLst>
                                    <p:cond delay="0"/>
                                  </p:stCondLst>
                                  <p:childTnLst>
                                    <p:animMotion origin="layout" path="M 4.72222E-6 -2.22222E-6 L 0.28524 -2.22222E-6 " pathEditMode="relative" rAng="0" ptsTypes="AA">
                                      <p:cBhvr>
                                        <p:cTn id="62" dur="2000" fill="hold"/>
                                        <p:tgtEl>
                                          <p:spTgt spid="19">
                                            <p:txEl>
                                              <p:pRg st="2" end="2"/>
                                            </p:txEl>
                                          </p:spTgt>
                                        </p:tgtEl>
                                        <p:attrNameLst>
                                          <p:attrName>ppt_x</p:attrName>
                                          <p:attrName>ppt_y</p:attrName>
                                        </p:attrNameLst>
                                      </p:cBhvr>
                                      <p:rCtr x="14253" y="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9" grpId="0"/>
      <p:bldP spid="1254422" grpId="0"/>
      <p:bldP spid="1254423" grpId="0" build="allAtOnce"/>
      <p:bldP spid="1254429" grpId="0"/>
      <p:bldP spid="1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533400"/>
            <a:ext cx="7772400" cy="1143000"/>
          </a:xfrm>
        </p:spPr>
        <p:txBody>
          <a:bodyPr/>
          <a:lstStyle/>
          <a:p>
            <a:pPr>
              <a:defRPr/>
            </a:pPr>
            <a:r>
              <a:rPr lang="en-US" sz="4400" dirty="0" smtClean="0"/>
              <a:t>Cantor’s Definition (1874)</a:t>
            </a:r>
          </a:p>
        </p:txBody>
      </p:sp>
      <p:sp>
        <p:nvSpPr>
          <p:cNvPr id="308227" name="Rectangle 3"/>
          <p:cNvSpPr>
            <a:spLocks noGrp="1" noChangeArrowheads="1"/>
          </p:cNvSpPr>
          <p:nvPr>
            <p:ph type="body" idx="1"/>
          </p:nvPr>
        </p:nvSpPr>
        <p:spPr>
          <a:xfrm>
            <a:off x="4191000" y="1752600"/>
            <a:ext cx="4724400" cy="4114800"/>
          </a:xfrm>
        </p:spPr>
        <p:txBody>
          <a:bodyPr/>
          <a:lstStyle/>
          <a:p>
            <a:pPr marL="0" indent="0" algn="ctr">
              <a:defRPr/>
            </a:pPr>
            <a:r>
              <a:rPr lang="en-US" dirty="0" smtClean="0"/>
              <a:t>Two sets are defined to have the </a:t>
            </a:r>
            <a:r>
              <a:rPr lang="en-US" u="sng" dirty="0" smtClean="0"/>
              <a:t>same size</a:t>
            </a:r>
            <a:r>
              <a:rPr lang="en-US" dirty="0" smtClean="0"/>
              <a:t> if and only if they can be placed into a bijection correspondence.</a:t>
            </a:r>
          </a:p>
        </p:txBody>
      </p:sp>
      <p:pic>
        <p:nvPicPr>
          <p:cNvPr id="5124" name="Picture 5" descr="CantorGe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52600"/>
            <a:ext cx="3767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419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743200"/>
            <a:ext cx="8724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430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62250"/>
            <a:ext cx="82867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a:xfrm>
            <a:off x="685800" y="-304800"/>
            <a:ext cx="7772400" cy="1143000"/>
          </a:xfrm>
        </p:spPr>
        <p:txBody>
          <a:bodyPr/>
          <a:lstStyle/>
          <a:p>
            <a:pPr>
              <a:defRPr/>
            </a:pPr>
            <a:r>
              <a:rPr lang="en-US" smtClean="0"/>
              <a:t>History of Classifying Problems</a:t>
            </a:r>
          </a:p>
        </p:txBody>
      </p:sp>
      <p:sp>
        <p:nvSpPr>
          <p:cNvPr id="1049605" name="Text Box 5"/>
          <p:cNvSpPr txBox="1">
            <a:spLocks noChangeArrowheads="1"/>
          </p:cNvSpPr>
          <p:nvPr/>
        </p:nvSpPr>
        <p:spPr bwMode="auto">
          <a:xfrm>
            <a:off x="271463" y="944563"/>
            <a:ext cx="3011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effectLst/>
                <a:latin typeface="Monotype Corsiva" pitchFamily="66" charset="0"/>
              </a:rPr>
              <a:t>In the beginning:</a:t>
            </a:r>
          </a:p>
        </p:txBody>
      </p:sp>
      <p:grpSp>
        <p:nvGrpSpPr>
          <p:cNvPr id="2" name="Group 32"/>
          <p:cNvGrpSpPr>
            <a:grpSpLocks/>
          </p:cNvGrpSpPr>
          <p:nvPr/>
        </p:nvGrpSpPr>
        <p:grpSpPr bwMode="auto">
          <a:xfrm>
            <a:off x="3313113" y="2620963"/>
            <a:ext cx="5237162" cy="1722437"/>
            <a:chOff x="2087" y="1651"/>
            <a:chExt cx="3299" cy="1085"/>
          </a:xfrm>
        </p:grpSpPr>
        <p:grpSp>
          <p:nvGrpSpPr>
            <p:cNvPr id="44043" name="Group 11"/>
            <p:cNvGrpSpPr>
              <a:grpSpLocks/>
            </p:cNvGrpSpPr>
            <p:nvPr/>
          </p:nvGrpSpPr>
          <p:grpSpPr bwMode="auto">
            <a:xfrm>
              <a:off x="3032" y="2386"/>
              <a:ext cx="2274" cy="350"/>
              <a:chOff x="2910" y="816"/>
              <a:chExt cx="2274" cy="350"/>
            </a:xfrm>
          </p:grpSpPr>
          <p:sp>
            <p:nvSpPr>
              <p:cNvPr id="44060" name="Rectangle 12"/>
              <p:cNvSpPr>
                <a:spLocks noChangeArrowheads="1"/>
              </p:cNvSpPr>
              <p:nvPr/>
            </p:nvSpPr>
            <p:spPr bwMode="auto">
              <a:xfrm>
                <a:off x="2910" y="820"/>
                <a:ext cx="6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spcBef>
                    <a:spcPct val="50000"/>
                  </a:spcBef>
                </a:pPr>
                <a:r>
                  <a:rPr lang="en-US" altLang="en-US" sz="3000">
                    <a:effectLst/>
                  </a:rPr>
                  <a:t>&lt;x,y&gt;</a:t>
                </a:r>
              </a:p>
            </p:txBody>
          </p:sp>
          <p:sp>
            <p:nvSpPr>
              <p:cNvPr id="44061" name="Rectangle 13"/>
              <p:cNvSpPr>
                <a:spLocks noChangeArrowheads="1"/>
              </p:cNvSpPr>
              <p:nvPr/>
            </p:nvSpPr>
            <p:spPr bwMode="auto">
              <a:xfrm>
                <a:off x="3534" y="816"/>
                <a:ext cx="165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eaLnBrk="1" hangingPunct="1">
                  <a:spcBef>
                    <a:spcPct val="50000"/>
                  </a:spcBef>
                </a:pPr>
                <a:r>
                  <a:rPr lang="en-US" altLang="en-US" sz="3000">
                    <a:effectLst/>
                    <a:sym typeface="Symbol" pitchFamily="18" charset="2"/>
                  </a:rPr>
                  <a:t> &lt;y,</a:t>
                </a:r>
                <a:r>
                  <a:rPr lang="en-US" altLang="en-US" sz="3000">
                    <a:effectLst/>
                  </a:rPr>
                  <a:t>x mod y&gt;</a:t>
                </a:r>
              </a:p>
            </p:txBody>
          </p:sp>
        </p:grpSp>
        <p:grpSp>
          <p:nvGrpSpPr>
            <p:cNvPr id="44044" name="Group 14"/>
            <p:cNvGrpSpPr>
              <a:grpSpLocks/>
            </p:cNvGrpSpPr>
            <p:nvPr/>
          </p:nvGrpSpPr>
          <p:grpSpPr bwMode="auto">
            <a:xfrm>
              <a:off x="2328" y="2064"/>
              <a:ext cx="744" cy="672"/>
              <a:chOff x="1224" y="2539"/>
              <a:chExt cx="2280" cy="1785"/>
            </a:xfrm>
          </p:grpSpPr>
          <p:sp>
            <p:nvSpPr>
              <p:cNvPr id="1049615" name="Freeform 15" descr="Green marble"/>
              <p:cNvSpPr>
                <a:spLocks/>
              </p:cNvSpPr>
              <p:nvPr/>
            </p:nvSpPr>
            <p:spPr bwMode="auto">
              <a:xfrm>
                <a:off x="1224" y="2539"/>
                <a:ext cx="2280" cy="1785"/>
              </a:xfrm>
              <a:custGeom>
                <a:avLst/>
                <a:gdLst/>
                <a:ahLst/>
                <a:cxnLst>
                  <a:cxn ang="0">
                    <a:pos x="748" y="30"/>
                  </a:cxn>
                  <a:cxn ang="0">
                    <a:pos x="1224" y="305"/>
                  </a:cxn>
                  <a:cxn ang="0">
                    <a:pos x="2184" y="257"/>
                  </a:cxn>
                  <a:cxn ang="0">
                    <a:pos x="1800" y="1121"/>
                  </a:cxn>
                  <a:cxn ang="0">
                    <a:pos x="1743" y="1313"/>
                  </a:cxn>
                  <a:cxn ang="0">
                    <a:pos x="1717" y="1479"/>
                  </a:cxn>
                  <a:cxn ang="0">
                    <a:pos x="1560" y="1549"/>
                  </a:cxn>
                  <a:cxn ang="0">
                    <a:pos x="1272" y="1553"/>
                  </a:cxn>
                  <a:cxn ang="0">
                    <a:pos x="168" y="1649"/>
                  </a:cxn>
                  <a:cxn ang="0">
                    <a:pos x="264" y="737"/>
                  </a:cxn>
                  <a:cxn ang="0">
                    <a:pos x="425" y="126"/>
                  </a:cxn>
                  <a:cxn ang="0">
                    <a:pos x="748" y="30"/>
                  </a:cxn>
                </a:cxnLst>
                <a:rect l="0" t="0" r="r" b="b"/>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2" cstate="print"/>
                <a:srcRect/>
                <a:tile tx="0" ty="0" sx="100000" sy="100000" flip="none" algn="tl"/>
              </a:blipFill>
              <a:ln w="9525" cap="flat" cmpd="sng">
                <a:solidFill>
                  <a:srgbClr val="000000"/>
                </a:solidFill>
                <a:prstDash val="solid"/>
                <a:round/>
                <a:headEnd type="none" w="med" len="med"/>
                <a:tailEnd type="none" w="med" len="med"/>
              </a:ln>
              <a:effectLst/>
            </p:spPr>
            <p:txBody>
              <a:bodyPr/>
              <a:lstStyle/>
              <a:p>
                <a:pPr algn="l">
                  <a:defRPr/>
                </a:pPr>
                <a:endParaRPr lang="en-CA"/>
              </a:p>
            </p:txBody>
          </p:sp>
          <p:grpSp>
            <p:nvGrpSpPr>
              <p:cNvPr id="44048" name="Group 16"/>
              <p:cNvGrpSpPr>
                <a:grpSpLocks/>
              </p:cNvGrpSpPr>
              <p:nvPr/>
            </p:nvGrpSpPr>
            <p:grpSpPr bwMode="auto">
              <a:xfrm>
                <a:off x="1584" y="2688"/>
                <a:ext cx="1216" cy="1440"/>
                <a:chOff x="2641" y="1488"/>
                <a:chExt cx="2655" cy="2488"/>
              </a:xfrm>
            </p:grpSpPr>
            <p:grpSp>
              <p:nvGrpSpPr>
                <p:cNvPr id="44049" name="Group 17"/>
                <p:cNvGrpSpPr>
                  <a:grpSpLocks/>
                </p:cNvGrpSpPr>
                <p:nvPr/>
              </p:nvGrpSpPr>
              <p:grpSpPr bwMode="auto">
                <a:xfrm>
                  <a:off x="2641" y="1488"/>
                  <a:ext cx="2496" cy="2436"/>
                  <a:chOff x="2641" y="1488"/>
                  <a:chExt cx="2496" cy="2436"/>
                </a:xfrm>
              </p:grpSpPr>
              <p:sp>
                <p:nvSpPr>
                  <p:cNvPr id="1049618" name="Freeform 18"/>
                  <p:cNvSpPr>
                    <a:spLocks/>
                  </p:cNvSpPr>
                  <p:nvPr/>
                </p:nvSpPr>
                <p:spPr bwMode="auto">
                  <a:xfrm>
                    <a:off x="3461" y="1901"/>
                    <a:ext cx="435" cy="514"/>
                  </a:xfrm>
                  <a:custGeom>
                    <a:avLst/>
                    <a:gdLst/>
                    <a:ahLst/>
                    <a:cxnLst>
                      <a:cxn ang="0">
                        <a:pos x="132" y="186"/>
                      </a:cxn>
                      <a:cxn ang="0">
                        <a:pos x="157" y="114"/>
                      </a:cxn>
                      <a:cxn ang="0">
                        <a:pos x="189" y="42"/>
                      </a:cxn>
                      <a:cxn ang="0">
                        <a:pos x="236" y="6"/>
                      </a:cxn>
                      <a:cxn ang="0">
                        <a:pos x="302" y="0"/>
                      </a:cxn>
                      <a:cxn ang="0">
                        <a:pos x="355" y="24"/>
                      </a:cxn>
                      <a:cxn ang="0">
                        <a:pos x="393" y="63"/>
                      </a:cxn>
                      <a:cxn ang="0">
                        <a:pos x="421" y="135"/>
                      </a:cxn>
                      <a:cxn ang="0">
                        <a:pos x="434" y="222"/>
                      </a:cxn>
                      <a:cxn ang="0">
                        <a:pos x="434" y="312"/>
                      </a:cxn>
                      <a:cxn ang="0">
                        <a:pos x="412" y="411"/>
                      </a:cxn>
                      <a:cxn ang="0">
                        <a:pos x="355" y="474"/>
                      </a:cxn>
                      <a:cxn ang="0">
                        <a:pos x="299" y="514"/>
                      </a:cxn>
                      <a:cxn ang="0">
                        <a:pos x="245" y="510"/>
                      </a:cxn>
                      <a:cxn ang="0">
                        <a:pos x="198" y="468"/>
                      </a:cxn>
                      <a:cxn ang="0">
                        <a:pos x="157" y="396"/>
                      </a:cxn>
                      <a:cxn ang="0">
                        <a:pos x="129" y="333"/>
                      </a:cxn>
                      <a:cxn ang="0">
                        <a:pos x="129" y="252"/>
                      </a:cxn>
                      <a:cxn ang="0">
                        <a:pos x="0" y="234"/>
                      </a:cxn>
                      <a:cxn ang="0">
                        <a:pos x="16" y="189"/>
                      </a:cxn>
                      <a:cxn ang="0">
                        <a:pos x="132" y="186"/>
                      </a:cxn>
                    </a:cxnLst>
                    <a:rect l="0" t="0" r="r" b="b"/>
                    <a:pathLst>
                      <a:path w="434" h="514">
                        <a:moveTo>
                          <a:pt x="132" y="186"/>
                        </a:moveTo>
                        <a:lnTo>
                          <a:pt x="157" y="114"/>
                        </a:lnTo>
                        <a:lnTo>
                          <a:pt x="189" y="42"/>
                        </a:lnTo>
                        <a:lnTo>
                          <a:pt x="236" y="6"/>
                        </a:lnTo>
                        <a:lnTo>
                          <a:pt x="302" y="0"/>
                        </a:lnTo>
                        <a:lnTo>
                          <a:pt x="355" y="24"/>
                        </a:lnTo>
                        <a:lnTo>
                          <a:pt x="393" y="63"/>
                        </a:lnTo>
                        <a:lnTo>
                          <a:pt x="421" y="135"/>
                        </a:lnTo>
                        <a:lnTo>
                          <a:pt x="434" y="222"/>
                        </a:lnTo>
                        <a:lnTo>
                          <a:pt x="434" y="312"/>
                        </a:lnTo>
                        <a:lnTo>
                          <a:pt x="412" y="411"/>
                        </a:lnTo>
                        <a:lnTo>
                          <a:pt x="355" y="474"/>
                        </a:lnTo>
                        <a:lnTo>
                          <a:pt x="299" y="514"/>
                        </a:lnTo>
                        <a:lnTo>
                          <a:pt x="245" y="510"/>
                        </a:lnTo>
                        <a:lnTo>
                          <a:pt x="198" y="468"/>
                        </a:lnTo>
                        <a:lnTo>
                          <a:pt x="157" y="396"/>
                        </a:lnTo>
                        <a:lnTo>
                          <a:pt x="129" y="333"/>
                        </a:lnTo>
                        <a:lnTo>
                          <a:pt x="129" y="252"/>
                        </a:lnTo>
                        <a:lnTo>
                          <a:pt x="0" y="234"/>
                        </a:lnTo>
                        <a:lnTo>
                          <a:pt x="16" y="189"/>
                        </a:lnTo>
                        <a:lnTo>
                          <a:pt x="132" y="186"/>
                        </a:lnTo>
                        <a:close/>
                      </a:path>
                    </a:pathLst>
                  </a:custGeom>
                  <a:solidFill>
                    <a:schemeClr val="tx2"/>
                  </a:solidFill>
                  <a:ln w="9525">
                    <a:noFill/>
                    <a:round/>
                    <a:headEnd/>
                    <a:tailEnd/>
                  </a:ln>
                </p:spPr>
                <p:txBody>
                  <a:bodyPr/>
                  <a:lstStyle/>
                  <a:p>
                    <a:pPr algn="l">
                      <a:defRPr/>
                    </a:pPr>
                    <a:endParaRPr lang="en-CA"/>
                  </a:p>
                </p:txBody>
              </p:sp>
              <p:sp>
                <p:nvSpPr>
                  <p:cNvPr id="1049619" name="Freeform 19"/>
                  <p:cNvSpPr>
                    <a:spLocks/>
                  </p:cNvSpPr>
                  <p:nvPr/>
                </p:nvSpPr>
                <p:spPr bwMode="auto">
                  <a:xfrm>
                    <a:off x="3749" y="1488"/>
                    <a:ext cx="569" cy="1157"/>
                  </a:xfrm>
                  <a:custGeom>
                    <a:avLst/>
                    <a:gdLst/>
                    <a:ahLst/>
                    <a:cxnLst>
                      <a:cxn ang="0">
                        <a:pos x="13" y="1145"/>
                      </a:cxn>
                      <a:cxn ang="0">
                        <a:pos x="0" y="1088"/>
                      </a:cxn>
                      <a:cxn ang="0">
                        <a:pos x="31" y="1042"/>
                      </a:cxn>
                      <a:cxn ang="0">
                        <a:pos x="134" y="988"/>
                      </a:cxn>
                      <a:cxn ang="0">
                        <a:pos x="226" y="927"/>
                      </a:cxn>
                      <a:cxn ang="0">
                        <a:pos x="313" y="827"/>
                      </a:cxn>
                      <a:cxn ang="0">
                        <a:pos x="432" y="689"/>
                      </a:cxn>
                      <a:cxn ang="0">
                        <a:pos x="463" y="634"/>
                      </a:cxn>
                      <a:cxn ang="0">
                        <a:pos x="479" y="580"/>
                      </a:cxn>
                      <a:cxn ang="0">
                        <a:pos x="472" y="526"/>
                      </a:cxn>
                      <a:cxn ang="0">
                        <a:pos x="444" y="426"/>
                      </a:cxn>
                      <a:cxn ang="0">
                        <a:pos x="376" y="299"/>
                      </a:cxn>
                      <a:cxn ang="0">
                        <a:pos x="301" y="229"/>
                      </a:cxn>
                      <a:cxn ang="0">
                        <a:pos x="235" y="190"/>
                      </a:cxn>
                      <a:cxn ang="0">
                        <a:pos x="181" y="184"/>
                      </a:cxn>
                      <a:cxn ang="0">
                        <a:pos x="153" y="190"/>
                      </a:cxn>
                      <a:cxn ang="0">
                        <a:pos x="150" y="163"/>
                      </a:cxn>
                      <a:cxn ang="0">
                        <a:pos x="215" y="154"/>
                      </a:cxn>
                      <a:cxn ang="0">
                        <a:pos x="291" y="154"/>
                      </a:cxn>
                      <a:cxn ang="0">
                        <a:pos x="238" y="93"/>
                      </a:cxn>
                      <a:cxn ang="0">
                        <a:pos x="206" y="45"/>
                      </a:cxn>
                      <a:cxn ang="0">
                        <a:pos x="229" y="27"/>
                      </a:cxn>
                      <a:cxn ang="0">
                        <a:pos x="313" y="109"/>
                      </a:cxn>
                      <a:cxn ang="0">
                        <a:pos x="329" y="121"/>
                      </a:cxn>
                      <a:cxn ang="0">
                        <a:pos x="313" y="57"/>
                      </a:cxn>
                      <a:cxn ang="0">
                        <a:pos x="301" y="9"/>
                      </a:cxn>
                      <a:cxn ang="0">
                        <a:pos x="313" y="0"/>
                      </a:cxn>
                      <a:cxn ang="0">
                        <a:pos x="341" y="9"/>
                      </a:cxn>
                      <a:cxn ang="0">
                        <a:pos x="366" y="121"/>
                      </a:cxn>
                      <a:cxn ang="0">
                        <a:pos x="379" y="118"/>
                      </a:cxn>
                      <a:cxn ang="0">
                        <a:pos x="379" y="30"/>
                      </a:cxn>
                      <a:cxn ang="0">
                        <a:pos x="404" y="21"/>
                      </a:cxn>
                      <a:cxn ang="0">
                        <a:pos x="422" y="36"/>
                      </a:cxn>
                      <a:cxn ang="0">
                        <a:pos x="413" y="154"/>
                      </a:cxn>
                      <a:cxn ang="0">
                        <a:pos x="407" y="202"/>
                      </a:cxn>
                      <a:cxn ang="0">
                        <a:pos x="422" y="299"/>
                      </a:cxn>
                      <a:cxn ang="0">
                        <a:pos x="472" y="402"/>
                      </a:cxn>
                      <a:cxn ang="0">
                        <a:pos x="525" y="520"/>
                      </a:cxn>
                      <a:cxn ang="0">
                        <a:pos x="566" y="607"/>
                      </a:cxn>
                      <a:cxn ang="0">
                        <a:pos x="563" y="652"/>
                      </a:cxn>
                      <a:cxn ang="0">
                        <a:pos x="488" y="734"/>
                      </a:cxn>
                      <a:cxn ang="0">
                        <a:pos x="385" y="836"/>
                      </a:cxn>
                      <a:cxn ang="0">
                        <a:pos x="301" y="937"/>
                      </a:cxn>
                      <a:cxn ang="0">
                        <a:pos x="197" y="1070"/>
                      </a:cxn>
                      <a:cxn ang="0">
                        <a:pos x="112" y="1136"/>
                      </a:cxn>
                      <a:cxn ang="0">
                        <a:pos x="47" y="1154"/>
                      </a:cxn>
                      <a:cxn ang="0">
                        <a:pos x="13" y="1145"/>
                      </a:cxn>
                    </a:cxnLst>
                    <a:rect l="0" t="0" r="r" b="b"/>
                    <a:pathLst>
                      <a:path w="566" h="1154">
                        <a:moveTo>
                          <a:pt x="13" y="1145"/>
                        </a:moveTo>
                        <a:lnTo>
                          <a:pt x="0" y="1088"/>
                        </a:lnTo>
                        <a:lnTo>
                          <a:pt x="31" y="1042"/>
                        </a:lnTo>
                        <a:lnTo>
                          <a:pt x="134" y="988"/>
                        </a:lnTo>
                        <a:lnTo>
                          <a:pt x="226" y="927"/>
                        </a:lnTo>
                        <a:lnTo>
                          <a:pt x="313" y="827"/>
                        </a:lnTo>
                        <a:lnTo>
                          <a:pt x="432" y="689"/>
                        </a:lnTo>
                        <a:lnTo>
                          <a:pt x="463" y="634"/>
                        </a:lnTo>
                        <a:lnTo>
                          <a:pt x="479" y="580"/>
                        </a:lnTo>
                        <a:lnTo>
                          <a:pt x="472" y="526"/>
                        </a:lnTo>
                        <a:lnTo>
                          <a:pt x="444" y="426"/>
                        </a:lnTo>
                        <a:lnTo>
                          <a:pt x="376" y="299"/>
                        </a:lnTo>
                        <a:lnTo>
                          <a:pt x="301" y="229"/>
                        </a:lnTo>
                        <a:lnTo>
                          <a:pt x="235" y="190"/>
                        </a:lnTo>
                        <a:lnTo>
                          <a:pt x="181" y="184"/>
                        </a:lnTo>
                        <a:lnTo>
                          <a:pt x="153" y="190"/>
                        </a:lnTo>
                        <a:lnTo>
                          <a:pt x="150" y="163"/>
                        </a:lnTo>
                        <a:lnTo>
                          <a:pt x="215" y="154"/>
                        </a:lnTo>
                        <a:lnTo>
                          <a:pt x="291" y="154"/>
                        </a:lnTo>
                        <a:lnTo>
                          <a:pt x="238" y="93"/>
                        </a:lnTo>
                        <a:lnTo>
                          <a:pt x="206" y="45"/>
                        </a:lnTo>
                        <a:lnTo>
                          <a:pt x="229" y="27"/>
                        </a:lnTo>
                        <a:lnTo>
                          <a:pt x="313" y="109"/>
                        </a:lnTo>
                        <a:lnTo>
                          <a:pt x="329" y="121"/>
                        </a:lnTo>
                        <a:lnTo>
                          <a:pt x="313" y="57"/>
                        </a:lnTo>
                        <a:lnTo>
                          <a:pt x="301" y="9"/>
                        </a:lnTo>
                        <a:lnTo>
                          <a:pt x="313" y="0"/>
                        </a:lnTo>
                        <a:lnTo>
                          <a:pt x="341" y="9"/>
                        </a:lnTo>
                        <a:lnTo>
                          <a:pt x="366" y="121"/>
                        </a:lnTo>
                        <a:lnTo>
                          <a:pt x="379" y="118"/>
                        </a:lnTo>
                        <a:lnTo>
                          <a:pt x="379" y="30"/>
                        </a:lnTo>
                        <a:lnTo>
                          <a:pt x="404" y="21"/>
                        </a:lnTo>
                        <a:lnTo>
                          <a:pt x="422" y="36"/>
                        </a:lnTo>
                        <a:lnTo>
                          <a:pt x="413" y="154"/>
                        </a:lnTo>
                        <a:lnTo>
                          <a:pt x="407" y="202"/>
                        </a:lnTo>
                        <a:lnTo>
                          <a:pt x="422" y="299"/>
                        </a:lnTo>
                        <a:lnTo>
                          <a:pt x="472" y="402"/>
                        </a:lnTo>
                        <a:lnTo>
                          <a:pt x="525" y="520"/>
                        </a:lnTo>
                        <a:lnTo>
                          <a:pt x="566" y="607"/>
                        </a:lnTo>
                        <a:lnTo>
                          <a:pt x="563" y="652"/>
                        </a:lnTo>
                        <a:lnTo>
                          <a:pt x="488" y="734"/>
                        </a:lnTo>
                        <a:lnTo>
                          <a:pt x="385" y="836"/>
                        </a:lnTo>
                        <a:lnTo>
                          <a:pt x="301" y="937"/>
                        </a:lnTo>
                        <a:lnTo>
                          <a:pt x="197" y="1070"/>
                        </a:lnTo>
                        <a:lnTo>
                          <a:pt x="112" y="1136"/>
                        </a:lnTo>
                        <a:lnTo>
                          <a:pt x="47" y="1154"/>
                        </a:lnTo>
                        <a:lnTo>
                          <a:pt x="13" y="1145"/>
                        </a:lnTo>
                        <a:close/>
                      </a:path>
                    </a:pathLst>
                  </a:custGeom>
                  <a:solidFill>
                    <a:schemeClr val="tx2"/>
                  </a:solidFill>
                  <a:ln w="9525">
                    <a:noFill/>
                    <a:round/>
                    <a:headEnd/>
                    <a:tailEnd/>
                  </a:ln>
                </p:spPr>
                <p:txBody>
                  <a:bodyPr/>
                  <a:lstStyle/>
                  <a:p>
                    <a:pPr algn="l">
                      <a:defRPr/>
                    </a:pPr>
                    <a:endParaRPr lang="en-CA"/>
                  </a:p>
                </p:txBody>
              </p:sp>
              <p:sp>
                <p:nvSpPr>
                  <p:cNvPr id="1049620" name="Freeform 20"/>
                  <p:cNvSpPr>
                    <a:spLocks/>
                  </p:cNvSpPr>
                  <p:nvPr/>
                </p:nvSpPr>
                <p:spPr bwMode="auto">
                  <a:xfrm>
                    <a:off x="2638" y="2566"/>
                    <a:ext cx="1037" cy="578"/>
                  </a:xfrm>
                  <a:custGeom>
                    <a:avLst/>
                    <a:gdLst/>
                    <a:ahLst/>
                    <a:cxnLst>
                      <a:cxn ang="0">
                        <a:pos x="210" y="468"/>
                      </a:cxn>
                      <a:cxn ang="0">
                        <a:pos x="361" y="462"/>
                      </a:cxn>
                      <a:cxn ang="0">
                        <a:pos x="498" y="444"/>
                      </a:cxn>
                      <a:cxn ang="0">
                        <a:pos x="583" y="423"/>
                      </a:cxn>
                      <a:cxn ang="0">
                        <a:pos x="705" y="354"/>
                      </a:cxn>
                      <a:cxn ang="0">
                        <a:pos x="792" y="288"/>
                      </a:cxn>
                      <a:cxn ang="0">
                        <a:pos x="906" y="207"/>
                      </a:cxn>
                      <a:cxn ang="0">
                        <a:pos x="959" y="156"/>
                      </a:cxn>
                      <a:cxn ang="0">
                        <a:pos x="1000" y="120"/>
                      </a:cxn>
                      <a:cxn ang="0">
                        <a:pos x="1037" y="81"/>
                      </a:cxn>
                      <a:cxn ang="0">
                        <a:pos x="1037" y="39"/>
                      </a:cxn>
                      <a:cxn ang="0">
                        <a:pos x="996" y="0"/>
                      </a:cxn>
                      <a:cxn ang="0">
                        <a:pos x="971" y="9"/>
                      </a:cxn>
                      <a:cxn ang="0">
                        <a:pos x="903" y="90"/>
                      </a:cxn>
                      <a:cxn ang="0">
                        <a:pos x="828" y="183"/>
                      </a:cxn>
                      <a:cxn ang="0">
                        <a:pos x="752" y="270"/>
                      </a:cxn>
                      <a:cxn ang="0">
                        <a:pos x="642" y="342"/>
                      </a:cxn>
                      <a:cxn ang="0">
                        <a:pos x="548" y="390"/>
                      </a:cxn>
                      <a:cxn ang="0">
                        <a:pos x="445" y="414"/>
                      </a:cxn>
                      <a:cxn ang="0">
                        <a:pos x="301" y="417"/>
                      </a:cxn>
                      <a:cxn ang="0">
                        <a:pos x="216" y="417"/>
                      </a:cxn>
                      <a:cxn ang="0">
                        <a:pos x="144" y="363"/>
                      </a:cxn>
                      <a:cxn ang="0">
                        <a:pos x="125" y="327"/>
                      </a:cxn>
                      <a:cxn ang="0">
                        <a:pos x="94" y="327"/>
                      </a:cxn>
                      <a:cxn ang="0">
                        <a:pos x="116" y="372"/>
                      </a:cxn>
                      <a:cxn ang="0">
                        <a:pos x="150" y="414"/>
                      </a:cxn>
                      <a:cxn ang="0">
                        <a:pos x="66" y="396"/>
                      </a:cxn>
                      <a:cxn ang="0">
                        <a:pos x="3" y="387"/>
                      </a:cxn>
                      <a:cxn ang="0">
                        <a:pos x="3" y="405"/>
                      </a:cxn>
                      <a:cxn ang="0">
                        <a:pos x="59" y="417"/>
                      </a:cxn>
                      <a:cxn ang="0">
                        <a:pos x="97" y="441"/>
                      </a:cxn>
                      <a:cxn ang="0">
                        <a:pos x="131" y="444"/>
                      </a:cxn>
                      <a:cxn ang="0">
                        <a:pos x="78" y="462"/>
                      </a:cxn>
                      <a:cxn ang="0">
                        <a:pos x="0" y="481"/>
                      </a:cxn>
                      <a:cxn ang="0">
                        <a:pos x="3" y="499"/>
                      </a:cxn>
                      <a:cxn ang="0">
                        <a:pos x="28" y="505"/>
                      </a:cxn>
                      <a:cxn ang="0">
                        <a:pos x="103" y="481"/>
                      </a:cxn>
                      <a:cxn ang="0">
                        <a:pos x="150" y="477"/>
                      </a:cxn>
                      <a:cxn ang="0">
                        <a:pos x="122" y="505"/>
                      </a:cxn>
                      <a:cxn ang="0">
                        <a:pos x="78" y="550"/>
                      </a:cxn>
                      <a:cxn ang="0">
                        <a:pos x="59" y="562"/>
                      </a:cxn>
                      <a:cxn ang="0">
                        <a:pos x="75" y="581"/>
                      </a:cxn>
                      <a:cxn ang="0">
                        <a:pos x="113" y="559"/>
                      </a:cxn>
                      <a:cxn ang="0">
                        <a:pos x="163" y="514"/>
                      </a:cxn>
                      <a:cxn ang="0">
                        <a:pos x="210" y="468"/>
                      </a:cxn>
                    </a:cxnLst>
                    <a:rect l="0" t="0" r="r" b="b"/>
                    <a:pathLst>
                      <a:path w="1037" h="581">
                        <a:moveTo>
                          <a:pt x="210" y="468"/>
                        </a:moveTo>
                        <a:lnTo>
                          <a:pt x="361" y="462"/>
                        </a:lnTo>
                        <a:lnTo>
                          <a:pt x="498" y="444"/>
                        </a:lnTo>
                        <a:lnTo>
                          <a:pt x="583" y="423"/>
                        </a:lnTo>
                        <a:lnTo>
                          <a:pt x="705" y="354"/>
                        </a:lnTo>
                        <a:lnTo>
                          <a:pt x="792" y="288"/>
                        </a:lnTo>
                        <a:lnTo>
                          <a:pt x="906" y="207"/>
                        </a:lnTo>
                        <a:lnTo>
                          <a:pt x="959" y="156"/>
                        </a:lnTo>
                        <a:lnTo>
                          <a:pt x="1000" y="120"/>
                        </a:lnTo>
                        <a:lnTo>
                          <a:pt x="1037" y="81"/>
                        </a:lnTo>
                        <a:lnTo>
                          <a:pt x="1037" y="39"/>
                        </a:lnTo>
                        <a:lnTo>
                          <a:pt x="996" y="0"/>
                        </a:lnTo>
                        <a:lnTo>
                          <a:pt x="971" y="9"/>
                        </a:lnTo>
                        <a:lnTo>
                          <a:pt x="903" y="90"/>
                        </a:lnTo>
                        <a:lnTo>
                          <a:pt x="828" y="183"/>
                        </a:lnTo>
                        <a:lnTo>
                          <a:pt x="752" y="270"/>
                        </a:lnTo>
                        <a:lnTo>
                          <a:pt x="642" y="342"/>
                        </a:lnTo>
                        <a:lnTo>
                          <a:pt x="548" y="390"/>
                        </a:lnTo>
                        <a:lnTo>
                          <a:pt x="445" y="414"/>
                        </a:lnTo>
                        <a:lnTo>
                          <a:pt x="301" y="417"/>
                        </a:lnTo>
                        <a:lnTo>
                          <a:pt x="216" y="417"/>
                        </a:lnTo>
                        <a:lnTo>
                          <a:pt x="144" y="363"/>
                        </a:lnTo>
                        <a:lnTo>
                          <a:pt x="125" y="327"/>
                        </a:lnTo>
                        <a:lnTo>
                          <a:pt x="94" y="327"/>
                        </a:lnTo>
                        <a:lnTo>
                          <a:pt x="116" y="372"/>
                        </a:lnTo>
                        <a:lnTo>
                          <a:pt x="150" y="414"/>
                        </a:lnTo>
                        <a:lnTo>
                          <a:pt x="66" y="396"/>
                        </a:lnTo>
                        <a:lnTo>
                          <a:pt x="3" y="387"/>
                        </a:lnTo>
                        <a:lnTo>
                          <a:pt x="3" y="405"/>
                        </a:lnTo>
                        <a:lnTo>
                          <a:pt x="59" y="417"/>
                        </a:lnTo>
                        <a:lnTo>
                          <a:pt x="97" y="441"/>
                        </a:lnTo>
                        <a:lnTo>
                          <a:pt x="131" y="444"/>
                        </a:lnTo>
                        <a:lnTo>
                          <a:pt x="78" y="462"/>
                        </a:lnTo>
                        <a:lnTo>
                          <a:pt x="0" y="481"/>
                        </a:lnTo>
                        <a:lnTo>
                          <a:pt x="3" y="499"/>
                        </a:lnTo>
                        <a:lnTo>
                          <a:pt x="28" y="505"/>
                        </a:lnTo>
                        <a:lnTo>
                          <a:pt x="103" y="481"/>
                        </a:lnTo>
                        <a:lnTo>
                          <a:pt x="150" y="477"/>
                        </a:lnTo>
                        <a:lnTo>
                          <a:pt x="122" y="505"/>
                        </a:lnTo>
                        <a:lnTo>
                          <a:pt x="78" y="550"/>
                        </a:lnTo>
                        <a:lnTo>
                          <a:pt x="59" y="562"/>
                        </a:lnTo>
                        <a:lnTo>
                          <a:pt x="75" y="581"/>
                        </a:lnTo>
                        <a:lnTo>
                          <a:pt x="113" y="559"/>
                        </a:lnTo>
                        <a:lnTo>
                          <a:pt x="163" y="514"/>
                        </a:lnTo>
                        <a:lnTo>
                          <a:pt x="210" y="468"/>
                        </a:lnTo>
                        <a:close/>
                      </a:path>
                    </a:pathLst>
                  </a:custGeom>
                  <a:solidFill>
                    <a:schemeClr val="tx2"/>
                  </a:solidFill>
                  <a:ln w="9525">
                    <a:noFill/>
                    <a:round/>
                    <a:headEnd/>
                    <a:tailEnd/>
                  </a:ln>
                </p:spPr>
                <p:txBody>
                  <a:bodyPr/>
                  <a:lstStyle/>
                  <a:p>
                    <a:pPr algn="l">
                      <a:defRPr/>
                    </a:pPr>
                    <a:endParaRPr lang="en-CA"/>
                  </a:p>
                </p:txBody>
              </p:sp>
              <p:sp>
                <p:nvSpPr>
                  <p:cNvPr id="1049621" name="Freeform 21"/>
                  <p:cNvSpPr>
                    <a:spLocks/>
                  </p:cNvSpPr>
                  <p:nvPr/>
                </p:nvSpPr>
                <p:spPr bwMode="auto">
                  <a:xfrm>
                    <a:off x="3595" y="2502"/>
                    <a:ext cx="609" cy="803"/>
                  </a:xfrm>
                  <a:custGeom>
                    <a:avLst/>
                    <a:gdLst/>
                    <a:ahLst/>
                    <a:cxnLst>
                      <a:cxn ang="0">
                        <a:pos x="38" y="90"/>
                      </a:cxn>
                      <a:cxn ang="0">
                        <a:pos x="63" y="27"/>
                      </a:cxn>
                      <a:cxn ang="0">
                        <a:pos x="104" y="0"/>
                      </a:cxn>
                      <a:cxn ang="0">
                        <a:pos x="141" y="0"/>
                      </a:cxn>
                      <a:cxn ang="0">
                        <a:pos x="179" y="18"/>
                      </a:cxn>
                      <a:cxn ang="0">
                        <a:pos x="216" y="54"/>
                      </a:cxn>
                      <a:cxn ang="0">
                        <a:pos x="235" y="117"/>
                      </a:cxn>
                      <a:cxn ang="0">
                        <a:pos x="245" y="180"/>
                      </a:cxn>
                      <a:cxn ang="0">
                        <a:pos x="263" y="243"/>
                      </a:cxn>
                      <a:cxn ang="0">
                        <a:pos x="298" y="312"/>
                      </a:cxn>
                      <a:cxn ang="0">
                        <a:pos x="357" y="384"/>
                      </a:cxn>
                      <a:cxn ang="0">
                        <a:pos x="415" y="432"/>
                      </a:cxn>
                      <a:cxn ang="0">
                        <a:pos x="499" y="468"/>
                      </a:cxn>
                      <a:cxn ang="0">
                        <a:pos x="571" y="522"/>
                      </a:cxn>
                      <a:cxn ang="0">
                        <a:pos x="608" y="577"/>
                      </a:cxn>
                      <a:cxn ang="0">
                        <a:pos x="602" y="622"/>
                      </a:cxn>
                      <a:cxn ang="0">
                        <a:pos x="593" y="676"/>
                      </a:cxn>
                      <a:cxn ang="0">
                        <a:pos x="565" y="712"/>
                      </a:cxn>
                      <a:cxn ang="0">
                        <a:pos x="518" y="757"/>
                      </a:cxn>
                      <a:cxn ang="0">
                        <a:pos x="449" y="790"/>
                      </a:cxn>
                      <a:cxn ang="0">
                        <a:pos x="396" y="800"/>
                      </a:cxn>
                      <a:cxn ang="0">
                        <a:pos x="320" y="784"/>
                      </a:cxn>
                      <a:cxn ang="0">
                        <a:pos x="251" y="748"/>
                      </a:cxn>
                      <a:cxn ang="0">
                        <a:pos x="179" y="694"/>
                      </a:cxn>
                      <a:cxn ang="0">
                        <a:pos x="129" y="631"/>
                      </a:cxn>
                      <a:cxn ang="0">
                        <a:pos x="82" y="550"/>
                      </a:cxn>
                      <a:cxn ang="0">
                        <a:pos x="44" y="456"/>
                      </a:cxn>
                      <a:cxn ang="0">
                        <a:pos x="19" y="375"/>
                      </a:cxn>
                      <a:cxn ang="0">
                        <a:pos x="7" y="297"/>
                      </a:cxn>
                      <a:cxn ang="0">
                        <a:pos x="0" y="189"/>
                      </a:cxn>
                      <a:cxn ang="0">
                        <a:pos x="19" y="117"/>
                      </a:cxn>
                      <a:cxn ang="0">
                        <a:pos x="38" y="90"/>
                      </a:cxn>
                    </a:cxnLst>
                    <a:rect l="0" t="0" r="r" b="b"/>
                    <a:pathLst>
                      <a:path w="608" h="800">
                        <a:moveTo>
                          <a:pt x="38" y="90"/>
                        </a:moveTo>
                        <a:lnTo>
                          <a:pt x="63" y="27"/>
                        </a:lnTo>
                        <a:lnTo>
                          <a:pt x="104" y="0"/>
                        </a:lnTo>
                        <a:lnTo>
                          <a:pt x="141" y="0"/>
                        </a:lnTo>
                        <a:lnTo>
                          <a:pt x="179" y="18"/>
                        </a:lnTo>
                        <a:lnTo>
                          <a:pt x="216" y="54"/>
                        </a:lnTo>
                        <a:lnTo>
                          <a:pt x="235" y="117"/>
                        </a:lnTo>
                        <a:lnTo>
                          <a:pt x="245" y="180"/>
                        </a:lnTo>
                        <a:lnTo>
                          <a:pt x="263" y="243"/>
                        </a:lnTo>
                        <a:lnTo>
                          <a:pt x="298" y="312"/>
                        </a:lnTo>
                        <a:lnTo>
                          <a:pt x="357" y="384"/>
                        </a:lnTo>
                        <a:lnTo>
                          <a:pt x="415" y="432"/>
                        </a:lnTo>
                        <a:lnTo>
                          <a:pt x="499" y="468"/>
                        </a:lnTo>
                        <a:lnTo>
                          <a:pt x="571" y="522"/>
                        </a:lnTo>
                        <a:lnTo>
                          <a:pt x="608" y="577"/>
                        </a:lnTo>
                        <a:lnTo>
                          <a:pt x="602" y="622"/>
                        </a:lnTo>
                        <a:lnTo>
                          <a:pt x="593" y="676"/>
                        </a:lnTo>
                        <a:lnTo>
                          <a:pt x="565" y="712"/>
                        </a:lnTo>
                        <a:lnTo>
                          <a:pt x="518" y="757"/>
                        </a:lnTo>
                        <a:lnTo>
                          <a:pt x="449" y="790"/>
                        </a:lnTo>
                        <a:lnTo>
                          <a:pt x="396" y="800"/>
                        </a:lnTo>
                        <a:lnTo>
                          <a:pt x="320" y="784"/>
                        </a:lnTo>
                        <a:lnTo>
                          <a:pt x="251" y="748"/>
                        </a:lnTo>
                        <a:lnTo>
                          <a:pt x="179" y="694"/>
                        </a:lnTo>
                        <a:lnTo>
                          <a:pt x="129" y="631"/>
                        </a:lnTo>
                        <a:lnTo>
                          <a:pt x="82" y="550"/>
                        </a:lnTo>
                        <a:lnTo>
                          <a:pt x="44" y="456"/>
                        </a:lnTo>
                        <a:lnTo>
                          <a:pt x="19" y="375"/>
                        </a:lnTo>
                        <a:lnTo>
                          <a:pt x="7" y="297"/>
                        </a:lnTo>
                        <a:lnTo>
                          <a:pt x="0" y="189"/>
                        </a:lnTo>
                        <a:lnTo>
                          <a:pt x="19" y="117"/>
                        </a:lnTo>
                        <a:lnTo>
                          <a:pt x="38" y="90"/>
                        </a:lnTo>
                        <a:close/>
                      </a:path>
                    </a:pathLst>
                  </a:custGeom>
                  <a:solidFill>
                    <a:schemeClr val="tx2"/>
                  </a:solidFill>
                  <a:ln w="9525">
                    <a:noFill/>
                    <a:round/>
                    <a:headEnd/>
                    <a:tailEnd/>
                  </a:ln>
                </p:spPr>
                <p:txBody>
                  <a:bodyPr/>
                  <a:lstStyle/>
                  <a:p>
                    <a:pPr algn="l">
                      <a:defRPr/>
                    </a:pPr>
                    <a:endParaRPr lang="en-CA"/>
                  </a:p>
                </p:txBody>
              </p:sp>
              <p:sp>
                <p:nvSpPr>
                  <p:cNvPr id="1049622" name="Freeform 22"/>
                  <p:cNvSpPr>
                    <a:spLocks/>
                  </p:cNvSpPr>
                  <p:nvPr/>
                </p:nvSpPr>
                <p:spPr bwMode="auto">
                  <a:xfrm>
                    <a:off x="4090" y="2846"/>
                    <a:ext cx="1044" cy="725"/>
                  </a:xfrm>
                  <a:custGeom>
                    <a:avLst/>
                    <a:gdLst/>
                    <a:ahLst/>
                    <a:cxnLst>
                      <a:cxn ang="0">
                        <a:pos x="116" y="230"/>
                      </a:cxn>
                      <a:cxn ang="0">
                        <a:pos x="216" y="147"/>
                      </a:cxn>
                      <a:cxn ang="0">
                        <a:pos x="338" y="72"/>
                      </a:cxn>
                      <a:cxn ang="0">
                        <a:pos x="417" y="27"/>
                      </a:cxn>
                      <a:cxn ang="0">
                        <a:pos x="479" y="12"/>
                      </a:cxn>
                      <a:cxn ang="0">
                        <a:pos x="529" y="0"/>
                      </a:cxn>
                      <a:cxn ang="0">
                        <a:pos x="573" y="18"/>
                      </a:cxn>
                      <a:cxn ang="0">
                        <a:pos x="601" y="75"/>
                      </a:cxn>
                      <a:cxn ang="0">
                        <a:pos x="620" y="230"/>
                      </a:cxn>
                      <a:cxn ang="0">
                        <a:pos x="620" y="416"/>
                      </a:cxn>
                      <a:cxn ang="0">
                        <a:pos x="620" y="536"/>
                      </a:cxn>
                      <a:cxn ang="0">
                        <a:pos x="642" y="609"/>
                      </a:cxn>
                      <a:cxn ang="0">
                        <a:pos x="686" y="597"/>
                      </a:cxn>
                      <a:cxn ang="0">
                        <a:pos x="717" y="552"/>
                      </a:cxn>
                      <a:cxn ang="0">
                        <a:pos x="779" y="500"/>
                      </a:cxn>
                      <a:cxn ang="0">
                        <a:pos x="876" y="470"/>
                      </a:cxn>
                      <a:cxn ang="0">
                        <a:pos x="943" y="470"/>
                      </a:cxn>
                      <a:cxn ang="0">
                        <a:pos x="1043" y="488"/>
                      </a:cxn>
                      <a:cxn ang="0">
                        <a:pos x="1037" y="524"/>
                      </a:cxn>
                      <a:cxn ang="0">
                        <a:pos x="1015" y="555"/>
                      </a:cxn>
                      <a:cxn ang="0">
                        <a:pos x="981" y="561"/>
                      </a:cxn>
                      <a:cxn ang="0">
                        <a:pos x="943" y="542"/>
                      </a:cxn>
                      <a:cxn ang="0">
                        <a:pos x="886" y="518"/>
                      </a:cxn>
                      <a:cxn ang="0">
                        <a:pos x="829" y="518"/>
                      </a:cxn>
                      <a:cxn ang="0">
                        <a:pos x="754" y="564"/>
                      </a:cxn>
                      <a:cxn ang="0">
                        <a:pos x="708" y="633"/>
                      </a:cxn>
                      <a:cxn ang="0">
                        <a:pos x="698" y="690"/>
                      </a:cxn>
                      <a:cxn ang="0">
                        <a:pos x="679" y="726"/>
                      </a:cxn>
                      <a:cxn ang="0">
                        <a:pos x="604" y="723"/>
                      </a:cxn>
                      <a:cxn ang="0">
                        <a:pos x="601" y="669"/>
                      </a:cxn>
                      <a:cxn ang="0">
                        <a:pos x="576" y="591"/>
                      </a:cxn>
                      <a:cxn ang="0">
                        <a:pos x="567" y="509"/>
                      </a:cxn>
                      <a:cxn ang="0">
                        <a:pos x="573" y="401"/>
                      </a:cxn>
                      <a:cxn ang="0">
                        <a:pos x="564" y="248"/>
                      </a:cxn>
                      <a:cxn ang="0">
                        <a:pos x="558" y="147"/>
                      </a:cxn>
                      <a:cxn ang="0">
                        <a:pos x="539" y="111"/>
                      </a:cxn>
                      <a:cxn ang="0">
                        <a:pos x="501" y="75"/>
                      </a:cxn>
                      <a:cxn ang="0">
                        <a:pos x="461" y="75"/>
                      </a:cxn>
                      <a:cxn ang="0">
                        <a:pos x="403" y="111"/>
                      </a:cxn>
                      <a:cxn ang="0">
                        <a:pos x="328" y="181"/>
                      </a:cxn>
                      <a:cxn ang="0">
                        <a:pos x="235" y="272"/>
                      </a:cxn>
                      <a:cxn ang="0">
                        <a:pos x="141" y="356"/>
                      </a:cxn>
                      <a:cxn ang="0">
                        <a:pos x="94" y="383"/>
                      </a:cxn>
                      <a:cxn ang="0">
                        <a:pos x="38" y="383"/>
                      </a:cxn>
                      <a:cxn ang="0">
                        <a:pos x="0" y="344"/>
                      </a:cxn>
                      <a:cxn ang="0">
                        <a:pos x="3" y="281"/>
                      </a:cxn>
                      <a:cxn ang="0">
                        <a:pos x="41" y="248"/>
                      </a:cxn>
                      <a:cxn ang="0">
                        <a:pos x="84" y="239"/>
                      </a:cxn>
                      <a:cxn ang="0">
                        <a:pos x="116" y="230"/>
                      </a:cxn>
                    </a:cxnLst>
                    <a:rect l="0" t="0" r="r" b="b"/>
                    <a:pathLst>
                      <a:path w="1043" h="726">
                        <a:moveTo>
                          <a:pt x="116" y="230"/>
                        </a:moveTo>
                        <a:lnTo>
                          <a:pt x="216" y="147"/>
                        </a:lnTo>
                        <a:lnTo>
                          <a:pt x="338" y="72"/>
                        </a:lnTo>
                        <a:lnTo>
                          <a:pt x="417" y="27"/>
                        </a:lnTo>
                        <a:lnTo>
                          <a:pt x="479" y="12"/>
                        </a:lnTo>
                        <a:lnTo>
                          <a:pt x="529" y="0"/>
                        </a:lnTo>
                        <a:lnTo>
                          <a:pt x="573" y="18"/>
                        </a:lnTo>
                        <a:lnTo>
                          <a:pt x="601" y="75"/>
                        </a:lnTo>
                        <a:lnTo>
                          <a:pt x="620" y="230"/>
                        </a:lnTo>
                        <a:lnTo>
                          <a:pt x="620" y="416"/>
                        </a:lnTo>
                        <a:lnTo>
                          <a:pt x="620" y="536"/>
                        </a:lnTo>
                        <a:lnTo>
                          <a:pt x="642" y="609"/>
                        </a:lnTo>
                        <a:lnTo>
                          <a:pt x="686" y="597"/>
                        </a:lnTo>
                        <a:lnTo>
                          <a:pt x="717" y="552"/>
                        </a:lnTo>
                        <a:lnTo>
                          <a:pt x="779" y="500"/>
                        </a:lnTo>
                        <a:lnTo>
                          <a:pt x="876" y="470"/>
                        </a:lnTo>
                        <a:lnTo>
                          <a:pt x="943" y="470"/>
                        </a:lnTo>
                        <a:lnTo>
                          <a:pt x="1043" y="488"/>
                        </a:lnTo>
                        <a:lnTo>
                          <a:pt x="1037" y="524"/>
                        </a:lnTo>
                        <a:lnTo>
                          <a:pt x="1015" y="555"/>
                        </a:lnTo>
                        <a:lnTo>
                          <a:pt x="981" y="561"/>
                        </a:lnTo>
                        <a:lnTo>
                          <a:pt x="943" y="542"/>
                        </a:lnTo>
                        <a:lnTo>
                          <a:pt x="886" y="518"/>
                        </a:lnTo>
                        <a:lnTo>
                          <a:pt x="829" y="518"/>
                        </a:lnTo>
                        <a:lnTo>
                          <a:pt x="754" y="564"/>
                        </a:lnTo>
                        <a:lnTo>
                          <a:pt x="708" y="633"/>
                        </a:lnTo>
                        <a:lnTo>
                          <a:pt x="698" y="690"/>
                        </a:lnTo>
                        <a:lnTo>
                          <a:pt x="679" y="726"/>
                        </a:lnTo>
                        <a:lnTo>
                          <a:pt x="604" y="723"/>
                        </a:lnTo>
                        <a:lnTo>
                          <a:pt x="601" y="669"/>
                        </a:lnTo>
                        <a:lnTo>
                          <a:pt x="576" y="591"/>
                        </a:lnTo>
                        <a:lnTo>
                          <a:pt x="567" y="509"/>
                        </a:lnTo>
                        <a:lnTo>
                          <a:pt x="573" y="401"/>
                        </a:lnTo>
                        <a:lnTo>
                          <a:pt x="564" y="248"/>
                        </a:lnTo>
                        <a:lnTo>
                          <a:pt x="558" y="147"/>
                        </a:lnTo>
                        <a:lnTo>
                          <a:pt x="539" y="111"/>
                        </a:lnTo>
                        <a:lnTo>
                          <a:pt x="501" y="75"/>
                        </a:lnTo>
                        <a:lnTo>
                          <a:pt x="461" y="75"/>
                        </a:lnTo>
                        <a:lnTo>
                          <a:pt x="403" y="111"/>
                        </a:lnTo>
                        <a:lnTo>
                          <a:pt x="328" y="181"/>
                        </a:lnTo>
                        <a:lnTo>
                          <a:pt x="235" y="272"/>
                        </a:lnTo>
                        <a:lnTo>
                          <a:pt x="141" y="356"/>
                        </a:lnTo>
                        <a:lnTo>
                          <a:pt x="94" y="383"/>
                        </a:lnTo>
                        <a:lnTo>
                          <a:pt x="38" y="383"/>
                        </a:lnTo>
                        <a:lnTo>
                          <a:pt x="0" y="344"/>
                        </a:lnTo>
                        <a:lnTo>
                          <a:pt x="3" y="281"/>
                        </a:lnTo>
                        <a:lnTo>
                          <a:pt x="41" y="248"/>
                        </a:lnTo>
                        <a:lnTo>
                          <a:pt x="84" y="239"/>
                        </a:lnTo>
                        <a:lnTo>
                          <a:pt x="116" y="230"/>
                        </a:lnTo>
                        <a:close/>
                      </a:path>
                    </a:pathLst>
                  </a:custGeom>
                  <a:solidFill>
                    <a:schemeClr val="tx2"/>
                  </a:solidFill>
                  <a:ln w="9525">
                    <a:noFill/>
                    <a:round/>
                    <a:headEnd/>
                    <a:tailEnd/>
                  </a:ln>
                </p:spPr>
                <p:txBody>
                  <a:bodyPr/>
                  <a:lstStyle/>
                  <a:p>
                    <a:pPr algn="l">
                      <a:defRPr/>
                    </a:pPr>
                    <a:endParaRPr lang="en-CA"/>
                  </a:p>
                </p:txBody>
              </p:sp>
              <p:sp>
                <p:nvSpPr>
                  <p:cNvPr id="1049623" name="Freeform 23"/>
                  <p:cNvSpPr>
                    <a:spLocks/>
                  </p:cNvSpPr>
                  <p:nvPr/>
                </p:nvSpPr>
                <p:spPr bwMode="auto">
                  <a:xfrm>
                    <a:off x="4030" y="3163"/>
                    <a:ext cx="709" cy="762"/>
                  </a:xfrm>
                  <a:custGeom>
                    <a:avLst/>
                    <a:gdLst/>
                    <a:ahLst/>
                    <a:cxnLst>
                      <a:cxn ang="0">
                        <a:pos x="0" y="64"/>
                      </a:cxn>
                      <a:cxn ang="0">
                        <a:pos x="22" y="16"/>
                      </a:cxn>
                      <a:cxn ang="0">
                        <a:pos x="69" y="0"/>
                      </a:cxn>
                      <a:cxn ang="0">
                        <a:pos x="134" y="7"/>
                      </a:cxn>
                      <a:cxn ang="0">
                        <a:pos x="150" y="52"/>
                      </a:cxn>
                      <a:cxn ang="0">
                        <a:pos x="125" y="227"/>
                      </a:cxn>
                      <a:cxn ang="0">
                        <a:pos x="122" y="360"/>
                      </a:cxn>
                      <a:cxn ang="0">
                        <a:pos x="116" y="435"/>
                      </a:cxn>
                      <a:cxn ang="0">
                        <a:pos x="116" y="450"/>
                      </a:cxn>
                      <a:cxn ang="0">
                        <a:pos x="131" y="524"/>
                      </a:cxn>
                      <a:cxn ang="0">
                        <a:pos x="172" y="536"/>
                      </a:cxn>
                      <a:cxn ang="0">
                        <a:pos x="225" y="524"/>
                      </a:cxn>
                      <a:cxn ang="0">
                        <a:pos x="303" y="481"/>
                      </a:cxn>
                      <a:cxn ang="0">
                        <a:pos x="387" y="460"/>
                      </a:cxn>
                      <a:cxn ang="0">
                        <a:pos x="482" y="444"/>
                      </a:cxn>
                      <a:cxn ang="0">
                        <a:pos x="585" y="432"/>
                      </a:cxn>
                      <a:cxn ang="0">
                        <a:pos x="660" y="432"/>
                      </a:cxn>
                      <a:cxn ang="0">
                        <a:pos x="694" y="441"/>
                      </a:cxn>
                      <a:cxn ang="0">
                        <a:pos x="713" y="463"/>
                      </a:cxn>
                      <a:cxn ang="0">
                        <a:pos x="704" y="496"/>
                      </a:cxn>
                      <a:cxn ang="0">
                        <a:pos x="657" y="524"/>
                      </a:cxn>
                      <a:cxn ang="0">
                        <a:pos x="613" y="563"/>
                      </a:cxn>
                      <a:cxn ang="0">
                        <a:pos x="572" y="618"/>
                      </a:cxn>
                      <a:cxn ang="0">
                        <a:pos x="547" y="663"/>
                      </a:cxn>
                      <a:cxn ang="0">
                        <a:pos x="526" y="708"/>
                      </a:cxn>
                      <a:cxn ang="0">
                        <a:pos x="510" y="762"/>
                      </a:cxn>
                      <a:cxn ang="0">
                        <a:pos x="488" y="762"/>
                      </a:cxn>
                      <a:cxn ang="0">
                        <a:pos x="469" y="741"/>
                      </a:cxn>
                      <a:cxn ang="0">
                        <a:pos x="462" y="681"/>
                      </a:cxn>
                      <a:cxn ang="0">
                        <a:pos x="507" y="627"/>
                      </a:cxn>
                      <a:cxn ang="0">
                        <a:pos x="566" y="563"/>
                      </a:cxn>
                      <a:cxn ang="0">
                        <a:pos x="622" y="515"/>
                      </a:cxn>
                      <a:cxn ang="0">
                        <a:pos x="647" y="499"/>
                      </a:cxn>
                      <a:cxn ang="0">
                        <a:pos x="657" y="478"/>
                      </a:cxn>
                      <a:cxn ang="0">
                        <a:pos x="632" y="463"/>
                      </a:cxn>
                      <a:cxn ang="0">
                        <a:pos x="547" y="463"/>
                      </a:cxn>
                      <a:cxn ang="0">
                        <a:pos x="440" y="481"/>
                      </a:cxn>
                      <a:cxn ang="0">
                        <a:pos x="356" y="509"/>
                      </a:cxn>
                      <a:cxn ang="0">
                        <a:pos x="265" y="560"/>
                      </a:cxn>
                      <a:cxn ang="0">
                        <a:pos x="187" y="596"/>
                      </a:cxn>
                      <a:cxn ang="0">
                        <a:pos x="103" y="599"/>
                      </a:cxn>
                      <a:cxn ang="0">
                        <a:pos x="69" y="587"/>
                      </a:cxn>
                      <a:cxn ang="0">
                        <a:pos x="50" y="542"/>
                      </a:cxn>
                      <a:cxn ang="0">
                        <a:pos x="37" y="478"/>
                      </a:cxn>
                      <a:cxn ang="0">
                        <a:pos x="31" y="360"/>
                      </a:cxn>
                      <a:cxn ang="0">
                        <a:pos x="19" y="151"/>
                      </a:cxn>
                      <a:cxn ang="0">
                        <a:pos x="0" y="64"/>
                      </a:cxn>
                    </a:cxnLst>
                    <a:rect l="0" t="0" r="r" b="b"/>
                    <a:pathLst>
                      <a:path w="713" h="762">
                        <a:moveTo>
                          <a:pt x="0" y="64"/>
                        </a:moveTo>
                        <a:lnTo>
                          <a:pt x="22" y="16"/>
                        </a:lnTo>
                        <a:lnTo>
                          <a:pt x="69" y="0"/>
                        </a:lnTo>
                        <a:lnTo>
                          <a:pt x="134" y="7"/>
                        </a:lnTo>
                        <a:lnTo>
                          <a:pt x="150" y="52"/>
                        </a:lnTo>
                        <a:lnTo>
                          <a:pt x="125" y="227"/>
                        </a:lnTo>
                        <a:lnTo>
                          <a:pt x="122" y="360"/>
                        </a:lnTo>
                        <a:lnTo>
                          <a:pt x="116" y="435"/>
                        </a:lnTo>
                        <a:lnTo>
                          <a:pt x="116" y="450"/>
                        </a:lnTo>
                        <a:lnTo>
                          <a:pt x="131" y="524"/>
                        </a:lnTo>
                        <a:lnTo>
                          <a:pt x="172" y="536"/>
                        </a:lnTo>
                        <a:lnTo>
                          <a:pt x="225" y="524"/>
                        </a:lnTo>
                        <a:lnTo>
                          <a:pt x="303" y="481"/>
                        </a:lnTo>
                        <a:lnTo>
                          <a:pt x="387" y="460"/>
                        </a:lnTo>
                        <a:lnTo>
                          <a:pt x="482" y="444"/>
                        </a:lnTo>
                        <a:lnTo>
                          <a:pt x="585" y="432"/>
                        </a:lnTo>
                        <a:lnTo>
                          <a:pt x="660" y="432"/>
                        </a:lnTo>
                        <a:lnTo>
                          <a:pt x="694" y="441"/>
                        </a:lnTo>
                        <a:lnTo>
                          <a:pt x="713" y="463"/>
                        </a:lnTo>
                        <a:lnTo>
                          <a:pt x="704" y="496"/>
                        </a:lnTo>
                        <a:lnTo>
                          <a:pt x="657" y="524"/>
                        </a:lnTo>
                        <a:lnTo>
                          <a:pt x="613" y="563"/>
                        </a:lnTo>
                        <a:lnTo>
                          <a:pt x="572" y="618"/>
                        </a:lnTo>
                        <a:lnTo>
                          <a:pt x="547" y="663"/>
                        </a:lnTo>
                        <a:lnTo>
                          <a:pt x="526" y="708"/>
                        </a:lnTo>
                        <a:lnTo>
                          <a:pt x="510" y="762"/>
                        </a:lnTo>
                        <a:lnTo>
                          <a:pt x="488" y="762"/>
                        </a:lnTo>
                        <a:lnTo>
                          <a:pt x="469" y="741"/>
                        </a:lnTo>
                        <a:lnTo>
                          <a:pt x="462" y="681"/>
                        </a:lnTo>
                        <a:lnTo>
                          <a:pt x="507" y="627"/>
                        </a:lnTo>
                        <a:lnTo>
                          <a:pt x="566" y="563"/>
                        </a:lnTo>
                        <a:lnTo>
                          <a:pt x="622" y="515"/>
                        </a:lnTo>
                        <a:lnTo>
                          <a:pt x="647" y="499"/>
                        </a:lnTo>
                        <a:lnTo>
                          <a:pt x="657" y="478"/>
                        </a:lnTo>
                        <a:lnTo>
                          <a:pt x="632" y="463"/>
                        </a:lnTo>
                        <a:lnTo>
                          <a:pt x="547" y="463"/>
                        </a:lnTo>
                        <a:lnTo>
                          <a:pt x="440" y="481"/>
                        </a:lnTo>
                        <a:lnTo>
                          <a:pt x="356" y="509"/>
                        </a:lnTo>
                        <a:lnTo>
                          <a:pt x="265" y="560"/>
                        </a:lnTo>
                        <a:lnTo>
                          <a:pt x="187" y="596"/>
                        </a:lnTo>
                        <a:lnTo>
                          <a:pt x="103" y="599"/>
                        </a:lnTo>
                        <a:lnTo>
                          <a:pt x="69" y="587"/>
                        </a:lnTo>
                        <a:lnTo>
                          <a:pt x="50" y="542"/>
                        </a:lnTo>
                        <a:lnTo>
                          <a:pt x="37" y="478"/>
                        </a:lnTo>
                        <a:lnTo>
                          <a:pt x="31" y="360"/>
                        </a:lnTo>
                        <a:lnTo>
                          <a:pt x="19" y="151"/>
                        </a:lnTo>
                        <a:lnTo>
                          <a:pt x="0" y="64"/>
                        </a:lnTo>
                        <a:close/>
                      </a:path>
                    </a:pathLst>
                  </a:custGeom>
                  <a:solidFill>
                    <a:schemeClr val="tx2"/>
                  </a:solidFill>
                  <a:ln w="9525">
                    <a:noFill/>
                    <a:round/>
                    <a:headEnd/>
                    <a:tailEnd/>
                  </a:ln>
                </p:spPr>
                <p:txBody>
                  <a:bodyPr/>
                  <a:lstStyle/>
                  <a:p>
                    <a:pPr algn="l">
                      <a:defRPr/>
                    </a:pPr>
                    <a:endParaRPr lang="en-CA"/>
                  </a:p>
                </p:txBody>
              </p:sp>
            </p:grpSp>
            <p:grpSp>
              <p:nvGrpSpPr>
                <p:cNvPr id="44050" name="Group 24"/>
                <p:cNvGrpSpPr>
                  <a:grpSpLocks/>
                </p:cNvGrpSpPr>
                <p:nvPr/>
              </p:nvGrpSpPr>
              <p:grpSpPr bwMode="auto">
                <a:xfrm>
                  <a:off x="4864" y="3099"/>
                  <a:ext cx="432" cy="877"/>
                  <a:chOff x="4864" y="3099"/>
                  <a:chExt cx="432" cy="877"/>
                </a:xfrm>
              </p:grpSpPr>
              <p:sp>
                <p:nvSpPr>
                  <p:cNvPr id="1049625" name="Freeform 25"/>
                  <p:cNvSpPr>
                    <a:spLocks/>
                  </p:cNvSpPr>
                  <p:nvPr/>
                </p:nvSpPr>
                <p:spPr bwMode="auto">
                  <a:xfrm>
                    <a:off x="4759" y="3585"/>
                    <a:ext cx="535" cy="110"/>
                  </a:xfrm>
                  <a:custGeom>
                    <a:avLst/>
                    <a:gdLst/>
                    <a:ahLst/>
                    <a:cxnLst>
                      <a:cxn ang="0">
                        <a:pos x="340" y="109"/>
                      </a:cxn>
                      <a:cxn ang="0">
                        <a:pos x="165" y="30"/>
                      </a:cxn>
                      <a:cxn ang="0">
                        <a:pos x="48" y="0"/>
                      </a:cxn>
                      <a:cxn ang="0">
                        <a:pos x="10" y="0"/>
                      </a:cxn>
                      <a:cxn ang="0">
                        <a:pos x="0" y="27"/>
                      </a:cxn>
                      <a:cxn ang="0">
                        <a:pos x="22" y="48"/>
                      </a:cxn>
                      <a:cxn ang="0">
                        <a:pos x="70" y="54"/>
                      </a:cxn>
                      <a:cxn ang="0">
                        <a:pos x="184" y="75"/>
                      </a:cxn>
                      <a:cxn ang="0">
                        <a:pos x="340" y="109"/>
                      </a:cxn>
                    </a:cxnLst>
                    <a:rect l="0" t="0" r="r" b="b"/>
                    <a:pathLst>
                      <a:path w="340" h="109">
                        <a:moveTo>
                          <a:pt x="340" y="109"/>
                        </a:moveTo>
                        <a:lnTo>
                          <a:pt x="165" y="30"/>
                        </a:lnTo>
                        <a:lnTo>
                          <a:pt x="48" y="0"/>
                        </a:lnTo>
                        <a:lnTo>
                          <a:pt x="10" y="0"/>
                        </a:lnTo>
                        <a:lnTo>
                          <a:pt x="0" y="27"/>
                        </a:lnTo>
                        <a:lnTo>
                          <a:pt x="22" y="48"/>
                        </a:lnTo>
                        <a:lnTo>
                          <a:pt x="70" y="54"/>
                        </a:lnTo>
                        <a:lnTo>
                          <a:pt x="184" y="75"/>
                        </a:lnTo>
                        <a:lnTo>
                          <a:pt x="340" y="109"/>
                        </a:lnTo>
                        <a:close/>
                      </a:path>
                    </a:pathLst>
                  </a:custGeom>
                  <a:solidFill>
                    <a:schemeClr val="tx2"/>
                  </a:solidFill>
                  <a:ln w="9525">
                    <a:noFill/>
                    <a:round/>
                    <a:headEnd/>
                    <a:tailEnd/>
                  </a:ln>
                </p:spPr>
                <p:txBody>
                  <a:bodyPr/>
                  <a:lstStyle/>
                  <a:p>
                    <a:pPr algn="l">
                      <a:defRPr/>
                    </a:pPr>
                    <a:endParaRPr lang="en-CA"/>
                  </a:p>
                </p:txBody>
              </p:sp>
              <p:sp>
                <p:nvSpPr>
                  <p:cNvPr id="1049626" name="Freeform 26"/>
                  <p:cNvSpPr>
                    <a:spLocks/>
                  </p:cNvSpPr>
                  <p:nvPr/>
                </p:nvSpPr>
                <p:spPr bwMode="auto">
                  <a:xfrm>
                    <a:off x="4665" y="3686"/>
                    <a:ext cx="100" cy="289"/>
                  </a:xfrm>
                  <a:custGeom>
                    <a:avLst/>
                    <a:gdLst/>
                    <a:ahLst/>
                    <a:cxnLst>
                      <a:cxn ang="0">
                        <a:pos x="97" y="291"/>
                      </a:cxn>
                      <a:cxn ang="0">
                        <a:pos x="94" y="148"/>
                      </a:cxn>
                      <a:cxn ang="0">
                        <a:pos x="69" y="39"/>
                      </a:cxn>
                      <a:cxn ang="0">
                        <a:pos x="41" y="0"/>
                      </a:cxn>
                      <a:cxn ang="0">
                        <a:pos x="19" y="0"/>
                      </a:cxn>
                      <a:cxn ang="0">
                        <a:pos x="0" y="12"/>
                      </a:cxn>
                      <a:cxn ang="0">
                        <a:pos x="0" y="54"/>
                      </a:cxn>
                      <a:cxn ang="0">
                        <a:pos x="47" y="184"/>
                      </a:cxn>
                      <a:cxn ang="0">
                        <a:pos x="97" y="291"/>
                      </a:cxn>
                    </a:cxnLst>
                    <a:rect l="0" t="0" r="r" b="b"/>
                    <a:pathLst>
                      <a:path w="97" h="291">
                        <a:moveTo>
                          <a:pt x="97" y="291"/>
                        </a:moveTo>
                        <a:lnTo>
                          <a:pt x="94" y="148"/>
                        </a:lnTo>
                        <a:lnTo>
                          <a:pt x="69" y="39"/>
                        </a:lnTo>
                        <a:lnTo>
                          <a:pt x="41" y="0"/>
                        </a:lnTo>
                        <a:lnTo>
                          <a:pt x="19" y="0"/>
                        </a:lnTo>
                        <a:lnTo>
                          <a:pt x="0" y="12"/>
                        </a:lnTo>
                        <a:lnTo>
                          <a:pt x="0" y="54"/>
                        </a:lnTo>
                        <a:lnTo>
                          <a:pt x="47" y="184"/>
                        </a:lnTo>
                        <a:lnTo>
                          <a:pt x="97" y="291"/>
                        </a:lnTo>
                        <a:close/>
                      </a:path>
                    </a:pathLst>
                  </a:custGeom>
                  <a:solidFill>
                    <a:schemeClr val="tx2"/>
                  </a:solidFill>
                  <a:ln w="9525">
                    <a:noFill/>
                    <a:round/>
                    <a:headEnd/>
                    <a:tailEnd/>
                  </a:ln>
                </p:spPr>
                <p:txBody>
                  <a:bodyPr/>
                  <a:lstStyle/>
                  <a:p>
                    <a:pPr algn="l">
                      <a:defRPr/>
                    </a:pPr>
                    <a:endParaRPr lang="en-CA"/>
                  </a:p>
                </p:txBody>
              </p:sp>
              <p:sp>
                <p:nvSpPr>
                  <p:cNvPr id="1049627" name="Freeform 27"/>
                  <p:cNvSpPr>
                    <a:spLocks/>
                  </p:cNvSpPr>
                  <p:nvPr/>
                </p:nvSpPr>
                <p:spPr bwMode="auto">
                  <a:xfrm>
                    <a:off x="4806" y="3098"/>
                    <a:ext cx="408" cy="110"/>
                  </a:xfrm>
                  <a:custGeom>
                    <a:avLst/>
                    <a:gdLst/>
                    <a:ahLst/>
                    <a:cxnLst>
                      <a:cxn ang="0">
                        <a:pos x="0" y="72"/>
                      </a:cxn>
                      <a:cxn ang="0">
                        <a:pos x="42" y="30"/>
                      </a:cxn>
                      <a:cxn ang="0">
                        <a:pos x="100" y="3"/>
                      </a:cxn>
                      <a:cxn ang="0">
                        <a:pos x="166" y="0"/>
                      </a:cxn>
                      <a:cxn ang="0">
                        <a:pos x="214" y="9"/>
                      </a:cxn>
                      <a:cxn ang="0">
                        <a:pos x="138" y="18"/>
                      </a:cxn>
                      <a:cxn ang="0">
                        <a:pos x="109" y="36"/>
                      </a:cxn>
                      <a:cxn ang="0">
                        <a:pos x="81" y="63"/>
                      </a:cxn>
                      <a:cxn ang="0">
                        <a:pos x="68" y="93"/>
                      </a:cxn>
                      <a:cxn ang="0">
                        <a:pos x="42" y="111"/>
                      </a:cxn>
                      <a:cxn ang="0">
                        <a:pos x="10" y="108"/>
                      </a:cxn>
                      <a:cxn ang="0">
                        <a:pos x="0" y="72"/>
                      </a:cxn>
                    </a:cxnLst>
                    <a:rect l="0" t="0" r="r" b="b"/>
                    <a:pathLst>
                      <a:path w="214" h="111">
                        <a:moveTo>
                          <a:pt x="0" y="72"/>
                        </a:moveTo>
                        <a:lnTo>
                          <a:pt x="42" y="30"/>
                        </a:lnTo>
                        <a:lnTo>
                          <a:pt x="100" y="3"/>
                        </a:lnTo>
                        <a:lnTo>
                          <a:pt x="166" y="0"/>
                        </a:lnTo>
                        <a:lnTo>
                          <a:pt x="214" y="9"/>
                        </a:lnTo>
                        <a:lnTo>
                          <a:pt x="138" y="18"/>
                        </a:lnTo>
                        <a:lnTo>
                          <a:pt x="109" y="36"/>
                        </a:lnTo>
                        <a:lnTo>
                          <a:pt x="81" y="63"/>
                        </a:lnTo>
                        <a:lnTo>
                          <a:pt x="68" y="93"/>
                        </a:lnTo>
                        <a:lnTo>
                          <a:pt x="42" y="111"/>
                        </a:lnTo>
                        <a:lnTo>
                          <a:pt x="10" y="108"/>
                        </a:lnTo>
                        <a:lnTo>
                          <a:pt x="0" y="72"/>
                        </a:lnTo>
                        <a:close/>
                      </a:path>
                    </a:pathLst>
                  </a:custGeom>
                  <a:solidFill>
                    <a:schemeClr val="tx2"/>
                  </a:solidFill>
                  <a:ln w="9525">
                    <a:noFill/>
                    <a:round/>
                    <a:headEnd/>
                    <a:tailEnd/>
                  </a:ln>
                </p:spPr>
                <p:txBody>
                  <a:bodyPr/>
                  <a:lstStyle/>
                  <a:p>
                    <a:pPr algn="l">
                      <a:defRPr/>
                    </a:pPr>
                    <a:endParaRPr lang="en-CA"/>
                  </a:p>
                </p:txBody>
              </p:sp>
            </p:grpSp>
          </p:grpSp>
        </p:grpSp>
        <p:sp>
          <p:nvSpPr>
            <p:cNvPr id="44045" name="Rectangle 28"/>
            <p:cNvSpPr>
              <a:spLocks noChangeArrowheads="1"/>
            </p:cNvSpPr>
            <p:nvPr/>
          </p:nvSpPr>
          <p:spPr bwMode="auto">
            <a:xfrm>
              <a:off x="2976" y="2040"/>
              <a:ext cx="24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3000">
                  <a:effectLst/>
                </a:rPr>
                <a:t> GCD(a,b) = GCD(x,y) </a:t>
              </a:r>
            </a:p>
          </p:txBody>
        </p:sp>
        <p:sp>
          <p:nvSpPr>
            <p:cNvPr id="44046" name="Text Box 29"/>
            <p:cNvSpPr txBox="1">
              <a:spLocks noChangeArrowheads="1"/>
            </p:cNvSpPr>
            <p:nvPr/>
          </p:nvSpPr>
          <p:spPr bwMode="auto">
            <a:xfrm>
              <a:off x="2087" y="1651"/>
              <a:ext cx="16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effectLst/>
                  <a:latin typeface="Monotype Corsiva" pitchFamily="66" charset="0"/>
                </a:rPr>
                <a:t>And so it was.</a:t>
              </a:r>
            </a:p>
          </p:txBody>
        </p:sp>
      </p:grpSp>
      <p:sp>
        <p:nvSpPr>
          <p:cNvPr id="1049630" name="Text Box 30"/>
          <p:cNvSpPr txBox="1">
            <a:spLocks noChangeArrowheads="1"/>
          </p:cNvSpPr>
          <p:nvPr/>
        </p:nvSpPr>
        <p:spPr bwMode="auto">
          <a:xfrm>
            <a:off x="3406775" y="4602163"/>
            <a:ext cx="299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effectLst/>
                <a:latin typeface="Monotype Corsiva" pitchFamily="66" charset="0"/>
              </a:rPr>
              <a:t>And it was good.</a:t>
            </a:r>
          </a:p>
        </p:txBody>
      </p:sp>
      <p:sp>
        <p:nvSpPr>
          <p:cNvPr id="1049633" name="Text Box 33"/>
          <p:cNvSpPr txBox="1">
            <a:spLocks noChangeArrowheads="1"/>
          </p:cNvSpPr>
          <p:nvPr/>
        </p:nvSpPr>
        <p:spPr bwMode="auto">
          <a:xfrm>
            <a:off x="2098675" y="5410200"/>
            <a:ext cx="59023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rPr>
              <a:t>He gave a new understanding of </a:t>
            </a:r>
          </a:p>
          <a:p>
            <a:r>
              <a:rPr lang="en-US" altLang="en-US">
                <a:effectLst/>
              </a:rPr>
              <a:t>  </a:t>
            </a:r>
            <a:r>
              <a:rPr lang="en-US" altLang="en-US" sz="6000">
                <a:effectLst/>
                <a:latin typeface="Monotype Corsiva" pitchFamily="66" charset="0"/>
              </a:rPr>
              <a:t>“Algorithm”</a:t>
            </a:r>
          </a:p>
        </p:txBody>
      </p:sp>
      <p:grpSp>
        <p:nvGrpSpPr>
          <p:cNvPr id="8" name="Group 35"/>
          <p:cNvGrpSpPr>
            <a:grpSpLocks/>
          </p:cNvGrpSpPr>
          <p:nvPr/>
        </p:nvGrpSpPr>
        <p:grpSpPr bwMode="auto">
          <a:xfrm>
            <a:off x="714375" y="990600"/>
            <a:ext cx="8358188" cy="4587875"/>
            <a:chOff x="450" y="624"/>
            <a:chExt cx="5265" cy="2890"/>
          </a:xfrm>
        </p:grpSpPr>
        <p:pic>
          <p:nvPicPr>
            <p:cNvPr id="44040" name="Picture 7" descr="Euclid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1056"/>
              <a:ext cx="151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10"/>
            <p:cNvSpPr txBox="1">
              <a:spLocks noChangeArrowheads="1"/>
            </p:cNvSpPr>
            <p:nvPr/>
          </p:nvSpPr>
          <p:spPr bwMode="auto">
            <a:xfrm>
              <a:off x="2016" y="624"/>
              <a:ext cx="369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effectLst/>
                  <a:latin typeface="Monotype Corsiva" pitchFamily="66" charset="0"/>
                </a:rPr>
                <a:t>Euclid said, </a:t>
              </a:r>
            </a:p>
            <a:p>
              <a:pPr algn="l"/>
              <a:r>
                <a:rPr lang="en-US" altLang="en-US" sz="3200">
                  <a:effectLst/>
                  <a:latin typeface="Monotype Corsiva" pitchFamily="66" charset="0"/>
                </a:rPr>
                <a:t>“ Let there be an algorithm for GCD”</a:t>
              </a:r>
            </a:p>
          </p:txBody>
        </p:sp>
        <p:sp>
          <p:nvSpPr>
            <p:cNvPr id="44042" name="Text Box 34"/>
            <p:cNvSpPr txBox="1">
              <a:spLocks noChangeArrowheads="1"/>
            </p:cNvSpPr>
            <p:nvPr/>
          </p:nvSpPr>
          <p:spPr bwMode="auto">
            <a:xfrm>
              <a:off x="768" y="3264"/>
              <a:ext cx="14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Euclid (300 BC)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9605"/>
                                        </p:tgtEl>
                                        <p:attrNameLst>
                                          <p:attrName>style.visibility</p:attrName>
                                        </p:attrNameLst>
                                      </p:cBhvr>
                                      <p:to>
                                        <p:strVal val="visible"/>
                                      </p:to>
                                    </p:set>
                                    <p:anim calcmode="lin" valueType="num">
                                      <p:cBhvr additive="base">
                                        <p:cTn id="7" dur="500" fill="hold"/>
                                        <p:tgtEl>
                                          <p:spTgt spid="1049605"/>
                                        </p:tgtEl>
                                        <p:attrNameLst>
                                          <p:attrName>ppt_x</p:attrName>
                                        </p:attrNameLst>
                                      </p:cBhvr>
                                      <p:tavLst>
                                        <p:tav tm="0">
                                          <p:val>
                                            <p:strVal val="#ppt_x"/>
                                          </p:val>
                                        </p:tav>
                                        <p:tav tm="100000">
                                          <p:val>
                                            <p:strVal val="#ppt_x"/>
                                          </p:val>
                                        </p:tav>
                                      </p:tavLst>
                                    </p:anim>
                                    <p:anim calcmode="lin" valueType="num">
                                      <p:cBhvr additive="base">
                                        <p:cTn id="8" dur="500" fill="hold"/>
                                        <p:tgtEl>
                                          <p:spTgt spid="10496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9630"/>
                                        </p:tgtEl>
                                        <p:attrNameLst>
                                          <p:attrName>style.visibility</p:attrName>
                                        </p:attrNameLst>
                                      </p:cBhvr>
                                      <p:to>
                                        <p:strVal val="visible"/>
                                      </p:to>
                                    </p:set>
                                    <p:anim calcmode="lin" valueType="num">
                                      <p:cBhvr additive="base">
                                        <p:cTn id="25" dur="500" fill="hold"/>
                                        <p:tgtEl>
                                          <p:spTgt spid="1049630"/>
                                        </p:tgtEl>
                                        <p:attrNameLst>
                                          <p:attrName>ppt_x</p:attrName>
                                        </p:attrNameLst>
                                      </p:cBhvr>
                                      <p:tavLst>
                                        <p:tav tm="0">
                                          <p:val>
                                            <p:strVal val="#ppt_x"/>
                                          </p:val>
                                        </p:tav>
                                        <p:tav tm="100000">
                                          <p:val>
                                            <p:strVal val="#ppt_x"/>
                                          </p:val>
                                        </p:tav>
                                      </p:tavLst>
                                    </p:anim>
                                    <p:anim calcmode="lin" valueType="num">
                                      <p:cBhvr additive="base">
                                        <p:cTn id="26" dur="500" fill="hold"/>
                                        <p:tgtEl>
                                          <p:spTgt spid="104963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9633"/>
                                        </p:tgtEl>
                                        <p:attrNameLst>
                                          <p:attrName>style.visibility</p:attrName>
                                        </p:attrNameLst>
                                      </p:cBhvr>
                                      <p:to>
                                        <p:strVal val="visible"/>
                                      </p:to>
                                    </p:set>
                                    <p:anim calcmode="lin" valueType="num">
                                      <p:cBhvr additive="base">
                                        <p:cTn id="31" dur="500" fill="hold"/>
                                        <p:tgtEl>
                                          <p:spTgt spid="1049633"/>
                                        </p:tgtEl>
                                        <p:attrNameLst>
                                          <p:attrName>ppt_x</p:attrName>
                                        </p:attrNameLst>
                                      </p:cBhvr>
                                      <p:tavLst>
                                        <p:tav tm="0">
                                          <p:val>
                                            <p:strVal val="#ppt_x"/>
                                          </p:val>
                                        </p:tav>
                                        <p:tav tm="100000">
                                          <p:val>
                                            <p:strVal val="#ppt_x"/>
                                          </p:val>
                                        </p:tav>
                                      </p:tavLst>
                                    </p:anim>
                                    <p:anim calcmode="lin" valueType="num">
                                      <p:cBhvr additive="base">
                                        <p:cTn id="32" dur="500" fill="hold"/>
                                        <p:tgtEl>
                                          <p:spTgt spid="1049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5" grpId="0"/>
      <p:bldP spid="1049630" grpId="0"/>
      <p:bldP spid="10496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2" name="Group 61"/>
          <p:cNvGrpSpPr>
            <a:grpSpLocks/>
          </p:cNvGrpSpPr>
          <p:nvPr/>
        </p:nvGrpSpPr>
        <p:grpSpPr bwMode="auto">
          <a:xfrm>
            <a:off x="5334000" y="4267200"/>
            <a:ext cx="1952625" cy="2463800"/>
            <a:chOff x="3360" y="2688"/>
            <a:chExt cx="1230" cy="1552"/>
          </a:xfrm>
        </p:grpSpPr>
        <p:grpSp>
          <p:nvGrpSpPr>
            <p:cNvPr id="45064" name="Group 46"/>
            <p:cNvGrpSpPr>
              <a:grpSpLocks/>
            </p:cNvGrpSpPr>
            <p:nvPr/>
          </p:nvGrpSpPr>
          <p:grpSpPr bwMode="auto">
            <a:xfrm>
              <a:off x="3504" y="3504"/>
              <a:ext cx="1014" cy="736"/>
              <a:chOff x="3504" y="3504"/>
              <a:chExt cx="1014" cy="736"/>
            </a:xfrm>
          </p:grpSpPr>
          <p:sp>
            <p:nvSpPr>
              <p:cNvPr id="1051654" name="Oval 6"/>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45067" name="Text Box 32"/>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45065" name="Text Box 55"/>
            <p:cNvSpPr txBox="1">
              <a:spLocks noChangeArrowheads="1"/>
            </p:cNvSpPr>
            <p:nvPr/>
          </p:nvSpPr>
          <p:spPr bwMode="auto">
            <a:xfrm>
              <a:off x="3360" y="2688"/>
              <a:ext cx="12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Unknown</a:t>
              </a:r>
            </a:p>
          </p:txBody>
        </p:sp>
      </p:grpSp>
      <p:pic>
        <p:nvPicPr>
          <p:cNvPr id="45060" name="Picture 58" descr="Euclid_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14375" y="1676400"/>
            <a:ext cx="2409825" cy="3810000"/>
          </a:xfrm>
        </p:spPr>
      </p:pic>
      <p:sp>
        <p:nvSpPr>
          <p:cNvPr id="1051707" name="Text Box 59"/>
          <p:cNvSpPr txBox="1">
            <a:spLocks noChangeArrowheads="1"/>
          </p:cNvSpPr>
          <p:nvPr/>
        </p:nvSpPr>
        <p:spPr bwMode="auto">
          <a:xfrm>
            <a:off x="3581400" y="1676400"/>
            <a:ext cx="5257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latin typeface="Monotype Corsiva" pitchFamily="66" charset="0"/>
              </a:rPr>
              <a:t>As one gets closer to God,</a:t>
            </a:r>
          </a:p>
          <a:p>
            <a:r>
              <a:rPr lang="en-US" altLang="en-US" sz="3200">
                <a:effectLst/>
                <a:latin typeface="Monotype Corsiva" pitchFamily="66" charset="0"/>
              </a:rPr>
              <a:t>everything is possible.</a:t>
            </a:r>
          </a:p>
          <a:p>
            <a:r>
              <a:rPr lang="en-US" altLang="en-US" sz="3200">
                <a:effectLst/>
                <a:latin typeface="Monotype Corsiva" pitchFamily="66" charset="0"/>
              </a:rPr>
              <a:t>We must only learn how to do it.</a:t>
            </a:r>
          </a:p>
        </p:txBody>
      </p:sp>
      <p:sp>
        <p:nvSpPr>
          <p:cNvPr id="45062" name="Text Box 60"/>
          <p:cNvSpPr txBox="1">
            <a:spLocks noChangeArrowheads="1"/>
          </p:cNvSpPr>
          <p:nvPr/>
        </p:nvSpPr>
        <p:spPr bwMode="auto">
          <a:xfrm>
            <a:off x="1219200" y="5181600"/>
            <a:ext cx="2227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Euclid (300 BC)</a:t>
            </a:r>
          </a:p>
        </p:txBody>
      </p:sp>
      <p:sp>
        <p:nvSpPr>
          <p:cNvPr id="1051710" name="Text Box 62"/>
          <p:cNvSpPr txBox="1">
            <a:spLocks noChangeArrowheads="1"/>
          </p:cNvSpPr>
          <p:nvPr/>
        </p:nvSpPr>
        <p:spPr bwMode="auto">
          <a:xfrm>
            <a:off x="5791200" y="60960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51707"/>
                                        </p:tgtEl>
                                        <p:attrNameLst>
                                          <p:attrName>style.visibility</p:attrName>
                                        </p:attrNameLst>
                                      </p:cBhvr>
                                      <p:to>
                                        <p:strVal val="visible"/>
                                      </p:to>
                                    </p:set>
                                    <p:anim calcmode="lin" valueType="num">
                                      <p:cBhvr additive="base">
                                        <p:cTn id="7" dur="500" fill="hold"/>
                                        <p:tgtEl>
                                          <p:spTgt spid="1051707"/>
                                        </p:tgtEl>
                                        <p:attrNameLst>
                                          <p:attrName>ppt_x</p:attrName>
                                        </p:attrNameLst>
                                      </p:cBhvr>
                                      <p:tavLst>
                                        <p:tav tm="0">
                                          <p:val>
                                            <p:strVal val="#ppt_x"/>
                                          </p:val>
                                        </p:tav>
                                        <p:tav tm="100000">
                                          <p:val>
                                            <p:strVal val="#ppt_x"/>
                                          </p:val>
                                        </p:tav>
                                      </p:tavLst>
                                    </p:anim>
                                    <p:anim calcmode="lin" valueType="num">
                                      <p:cBhvr additive="base">
                                        <p:cTn id="8" dur="500" fill="hold"/>
                                        <p:tgtEl>
                                          <p:spTgt spid="10517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51710"/>
                                        </p:tgtEl>
                                        <p:attrNameLst>
                                          <p:attrName>style.visibility</p:attrName>
                                        </p:attrNameLst>
                                      </p:cBhvr>
                                      <p:to>
                                        <p:strVal val="visible"/>
                                      </p:to>
                                    </p:set>
                                  </p:childTnLst>
                                </p:cTn>
                              </p:par>
                              <p:par>
                                <p:cTn id="19" presetID="42" presetClass="path" presetSubtype="0" accel="50000" decel="50000" fill="hold" grpId="0" nodeType="withEffect">
                                  <p:stCondLst>
                                    <p:cond delay="0"/>
                                  </p:stCondLst>
                                  <p:childTnLst>
                                    <p:animMotion origin="layout" path="M -1.11111E-6 -0.17794 L -1.11111E-6 1.66821E-6 " pathEditMode="relative" rAng="0" ptsTypes="AA">
                                      <p:cBhvr>
                                        <p:cTn id="20" dur="2000" fill="hold"/>
                                        <p:tgtEl>
                                          <p:spTgt spid="1051710"/>
                                        </p:tgtEl>
                                        <p:attrNameLst>
                                          <p:attrName>ppt_x</p:attrName>
                                          <p:attrName>ppt_y</p:attrName>
                                        </p:attrNameLst>
                                      </p:cBhvr>
                                      <p:rCtr x="0" y="88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707" grpId="0"/>
      <p:bldP spid="1051710" grpId="0"/>
      <p:bldP spid="105171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46083" name="Group 4"/>
          <p:cNvGrpSpPr>
            <a:grpSpLocks/>
          </p:cNvGrpSpPr>
          <p:nvPr/>
        </p:nvGrpSpPr>
        <p:grpSpPr bwMode="auto">
          <a:xfrm>
            <a:off x="5562600" y="5562600"/>
            <a:ext cx="1609725" cy="1168400"/>
            <a:chOff x="3504" y="3504"/>
            <a:chExt cx="1014" cy="736"/>
          </a:xfrm>
        </p:grpSpPr>
        <p:sp>
          <p:nvSpPr>
            <p:cNvPr id="1053701" name="Oval 5"/>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46094" name="Text Box 6"/>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46084" name="Text Box 9"/>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46085" name="Text Box 11"/>
          <p:cNvSpPr txBox="1">
            <a:spLocks noChangeArrowheads="1"/>
          </p:cNvSpPr>
          <p:nvPr/>
        </p:nvSpPr>
        <p:spPr bwMode="auto">
          <a:xfrm>
            <a:off x="5791200" y="60960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053710" name="Rectangle 14"/>
          <p:cNvSpPr>
            <a:spLocks noChangeArrowheads="1"/>
          </p:cNvSpPr>
          <p:nvPr/>
        </p:nvSpPr>
        <p:spPr bwMode="auto">
          <a:xfrm>
            <a:off x="4152900" y="3581400"/>
            <a:ext cx="4533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3200">
                <a:effectLst/>
              </a:rPr>
              <a:t>Is every thing possible?</a:t>
            </a:r>
          </a:p>
        </p:txBody>
      </p:sp>
      <p:sp>
        <p:nvSpPr>
          <p:cNvPr id="46087" name="Text Box 17"/>
          <p:cNvSpPr txBox="1">
            <a:spLocks noChangeArrowheads="1"/>
          </p:cNvSpPr>
          <p:nvPr/>
        </p:nvSpPr>
        <p:spPr bwMode="auto">
          <a:xfrm>
            <a:off x="3581400" y="1676400"/>
            <a:ext cx="5257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latin typeface="Monotype Corsiva" pitchFamily="66" charset="0"/>
              </a:rPr>
              <a:t>As one gets closer to God,</a:t>
            </a:r>
          </a:p>
          <a:p>
            <a:r>
              <a:rPr lang="en-US" altLang="en-US" sz="3200">
                <a:effectLst/>
                <a:latin typeface="Monotype Corsiva" pitchFamily="66" charset="0"/>
              </a:rPr>
              <a:t>everything is possible.</a:t>
            </a:r>
          </a:p>
          <a:p>
            <a:r>
              <a:rPr lang="en-US" altLang="en-US" sz="3200">
                <a:effectLst/>
                <a:latin typeface="Monotype Corsiva" pitchFamily="66" charset="0"/>
              </a:rPr>
              <a:t>We must only learn how to do it.</a:t>
            </a:r>
          </a:p>
        </p:txBody>
      </p:sp>
      <p:sp>
        <p:nvSpPr>
          <p:cNvPr id="1053714" name="Rectangle 18"/>
          <p:cNvSpPr>
            <a:spLocks noChangeArrowheads="1"/>
          </p:cNvSpPr>
          <p:nvPr/>
        </p:nvSpPr>
        <p:spPr bwMode="auto">
          <a:xfrm>
            <a:off x="4114800" y="3992563"/>
            <a:ext cx="4533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rPr>
              <a:t>Or are some problems</a:t>
            </a:r>
            <a:br>
              <a:rPr lang="en-US" altLang="en-US" sz="3200">
                <a:effectLst/>
              </a:rPr>
            </a:br>
            <a:r>
              <a:rPr lang="en-US" altLang="en-US" sz="3200">
                <a:solidFill>
                  <a:schemeClr val="hlink"/>
                </a:solidFill>
                <a:effectLst/>
              </a:rPr>
              <a:t>Uncomputable?</a:t>
            </a:r>
            <a:r>
              <a:rPr lang="en-US" altLang="en-US" sz="3200">
                <a:effectLst/>
              </a:rPr>
              <a:t> </a:t>
            </a:r>
          </a:p>
        </p:txBody>
      </p:sp>
      <p:grpSp>
        <p:nvGrpSpPr>
          <p:cNvPr id="3" name="Group 24"/>
          <p:cNvGrpSpPr>
            <a:grpSpLocks/>
          </p:cNvGrpSpPr>
          <p:nvPr/>
        </p:nvGrpSpPr>
        <p:grpSpPr bwMode="auto">
          <a:xfrm>
            <a:off x="685800" y="1524000"/>
            <a:ext cx="3057525" cy="3886200"/>
            <a:chOff x="432" y="960"/>
            <a:chExt cx="1926" cy="2448"/>
          </a:xfrm>
        </p:grpSpPr>
        <p:pic>
          <p:nvPicPr>
            <p:cNvPr id="46091" name="Picture 20" descr="Hil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60"/>
              <a:ext cx="178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0"/>
            <p:cNvSpPr txBox="1">
              <a:spLocks noChangeArrowheads="1"/>
            </p:cNvSpPr>
            <p:nvPr/>
          </p:nvSpPr>
          <p:spPr bwMode="auto">
            <a:xfrm>
              <a:off x="1200" y="3158"/>
              <a:ext cx="11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Hilbert 1900</a:t>
              </a:r>
            </a:p>
          </p:txBody>
        </p:sp>
      </p:grpSp>
      <p:sp>
        <p:nvSpPr>
          <p:cNvPr id="1053719" name="Text Box 23"/>
          <p:cNvSpPr txBox="1">
            <a:spLocks noChangeArrowheads="1"/>
          </p:cNvSpPr>
          <p:nvPr/>
        </p:nvSpPr>
        <p:spPr bwMode="auto">
          <a:xfrm>
            <a:off x="-76200" y="5410200"/>
            <a:ext cx="4545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rPr>
              <a:t>Need to formally define </a:t>
            </a:r>
          </a:p>
          <a:p>
            <a:r>
              <a:rPr lang="en-US" altLang="en-US">
                <a:effectLst/>
              </a:rPr>
              <a:t>  </a:t>
            </a:r>
            <a:r>
              <a:rPr lang="en-US" altLang="en-US" sz="6000">
                <a:effectLst/>
                <a:latin typeface="Monotype Corsiva" pitchFamily="66" charset="0"/>
              </a:rPr>
              <a:t>“Algorithm”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53710"/>
                                        </p:tgtEl>
                                        <p:attrNameLst>
                                          <p:attrName>style.visibility</p:attrName>
                                        </p:attrNameLst>
                                      </p:cBhvr>
                                      <p:to>
                                        <p:strVal val="visible"/>
                                      </p:to>
                                    </p:set>
                                    <p:anim calcmode="lin" valueType="num">
                                      <p:cBhvr additive="base">
                                        <p:cTn id="11" dur="500" fill="hold"/>
                                        <p:tgtEl>
                                          <p:spTgt spid="1053710"/>
                                        </p:tgtEl>
                                        <p:attrNameLst>
                                          <p:attrName>ppt_x</p:attrName>
                                        </p:attrNameLst>
                                      </p:cBhvr>
                                      <p:tavLst>
                                        <p:tav tm="0">
                                          <p:val>
                                            <p:strVal val="0-#ppt_w/2"/>
                                          </p:val>
                                        </p:tav>
                                        <p:tav tm="100000">
                                          <p:val>
                                            <p:strVal val="#ppt_x"/>
                                          </p:val>
                                        </p:tav>
                                      </p:tavLst>
                                    </p:anim>
                                    <p:anim calcmode="lin" valueType="num">
                                      <p:cBhvr additive="base">
                                        <p:cTn id="12" dur="500" fill="hold"/>
                                        <p:tgtEl>
                                          <p:spTgt spid="10537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53714"/>
                                        </p:tgtEl>
                                        <p:attrNameLst>
                                          <p:attrName>style.visibility</p:attrName>
                                        </p:attrNameLst>
                                      </p:cBhvr>
                                      <p:to>
                                        <p:strVal val="visible"/>
                                      </p:to>
                                    </p:set>
                                    <p:anim calcmode="lin" valueType="num">
                                      <p:cBhvr additive="base">
                                        <p:cTn id="17" dur="500" fill="hold"/>
                                        <p:tgtEl>
                                          <p:spTgt spid="1053714"/>
                                        </p:tgtEl>
                                        <p:attrNameLst>
                                          <p:attrName>ppt_x</p:attrName>
                                        </p:attrNameLst>
                                      </p:cBhvr>
                                      <p:tavLst>
                                        <p:tav tm="0">
                                          <p:val>
                                            <p:strVal val="0-#ppt_w/2"/>
                                          </p:val>
                                        </p:tav>
                                        <p:tav tm="100000">
                                          <p:val>
                                            <p:strVal val="#ppt_x"/>
                                          </p:val>
                                        </p:tav>
                                      </p:tavLst>
                                    </p:anim>
                                    <p:anim calcmode="lin" valueType="num">
                                      <p:cBhvr additive="base">
                                        <p:cTn id="18" dur="500" fill="hold"/>
                                        <p:tgtEl>
                                          <p:spTgt spid="10537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53719"/>
                                        </p:tgtEl>
                                        <p:attrNameLst>
                                          <p:attrName>style.visibility</p:attrName>
                                        </p:attrNameLst>
                                      </p:cBhvr>
                                      <p:to>
                                        <p:strVal val="visible"/>
                                      </p:to>
                                    </p:set>
                                    <p:anim calcmode="lin" valueType="num">
                                      <p:cBhvr additive="base">
                                        <p:cTn id="23" dur="500" fill="hold"/>
                                        <p:tgtEl>
                                          <p:spTgt spid="1053719"/>
                                        </p:tgtEl>
                                        <p:attrNameLst>
                                          <p:attrName>ppt_x</p:attrName>
                                        </p:attrNameLst>
                                      </p:cBhvr>
                                      <p:tavLst>
                                        <p:tav tm="0">
                                          <p:val>
                                            <p:strVal val="#ppt_x"/>
                                          </p:val>
                                        </p:tav>
                                        <p:tav tm="100000">
                                          <p:val>
                                            <p:strVal val="#ppt_x"/>
                                          </p:val>
                                        </p:tav>
                                      </p:tavLst>
                                    </p:anim>
                                    <p:anim calcmode="lin" valueType="num">
                                      <p:cBhvr additive="base">
                                        <p:cTn id="24" dur="500" fill="hold"/>
                                        <p:tgtEl>
                                          <p:spTgt spid="10537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10" grpId="0"/>
      <p:bldP spid="1053714" grpId="0"/>
      <p:bldP spid="10537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47107" name="Group 3"/>
          <p:cNvGrpSpPr>
            <a:grpSpLocks/>
          </p:cNvGrpSpPr>
          <p:nvPr/>
        </p:nvGrpSpPr>
        <p:grpSpPr bwMode="auto">
          <a:xfrm>
            <a:off x="5562600" y="5562600"/>
            <a:ext cx="1609725" cy="1168400"/>
            <a:chOff x="3504" y="3504"/>
            <a:chExt cx="1014" cy="736"/>
          </a:xfrm>
        </p:grpSpPr>
        <p:sp>
          <p:nvSpPr>
            <p:cNvPr id="1056772" name="Oval 4"/>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47123" name="Text Box 5"/>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47108"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47109" name="Text Box 7"/>
          <p:cNvSpPr txBox="1">
            <a:spLocks noChangeArrowheads="1"/>
          </p:cNvSpPr>
          <p:nvPr/>
        </p:nvSpPr>
        <p:spPr bwMode="auto">
          <a:xfrm>
            <a:off x="5791200" y="60960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47110" name="Text Box 14"/>
          <p:cNvSpPr txBox="1">
            <a:spLocks noChangeArrowheads="1"/>
          </p:cNvSpPr>
          <p:nvPr/>
        </p:nvSpPr>
        <p:spPr bwMode="auto">
          <a:xfrm>
            <a:off x="-76200" y="5410200"/>
            <a:ext cx="4545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3200">
                <a:effectLst/>
              </a:rPr>
              <a:t>Need to formally define </a:t>
            </a:r>
          </a:p>
          <a:p>
            <a:r>
              <a:rPr lang="en-US" altLang="en-US">
                <a:effectLst/>
              </a:rPr>
              <a:t>  </a:t>
            </a:r>
            <a:r>
              <a:rPr lang="en-US" altLang="en-US" sz="6000">
                <a:effectLst/>
                <a:latin typeface="Monotype Corsiva" pitchFamily="66" charset="0"/>
              </a:rPr>
              <a:t>“Algorithm”</a:t>
            </a:r>
          </a:p>
        </p:txBody>
      </p:sp>
      <p:grpSp>
        <p:nvGrpSpPr>
          <p:cNvPr id="3" name="Group 21"/>
          <p:cNvGrpSpPr>
            <a:grpSpLocks/>
          </p:cNvGrpSpPr>
          <p:nvPr/>
        </p:nvGrpSpPr>
        <p:grpSpPr bwMode="auto">
          <a:xfrm>
            <a:off x="3810000" y="838200"/>
            <a:ext cx="5257800" cy="5918200"/>
            <a:chOff x="2400" y="528"/>
            <a:chExt cx="3312" cy="3728"/>
          </a:xfrm>
        </p:grpSpPr>
        <p:sp>
          <p:nvSpPr>
            <p:cNvPr id="1056790" name="Oval 22"/>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47121" name="Text Box 23"/>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sp>
        <p:nvSpPr>
          <p:cNvPr id="1056796" name="Picture 28" descr="animated-addone"/>
          <p:cNvSpPr>
            <a:spLocks noChangeAspect="1" noChangeArrowheads="1"/>
          </p:cNvSpPr>
          <p:nvPr/>
        </p:nvSpPr>
        <p:spPr bwMode="auto">
          <a:xfrm>
            <a:off x="5030788" y="3352800"/>
            <a:ext cx="2970212" cy="1981200"/>
          </a:xfrm>
          <a:prstGeom prst="rect">
            <a:avLst/>
          </a:prstGeom>
          <a:noFill/>
          <a:ln w="9525">
            <a:noFill/>
            <a:miter lim="800000"/>
            <a:headEnd/>
            <a:tailEnd/>
          </a:ln>
        </p:spPr>
        <p:txBody>
          <a:bodyPr/>
          <a:lstStyle/>
          <a:p>
            <a:pPr algn="l">
              <a:defRPr/>
            </a:pPr>
            <a:endParaRPr lang="en-CA"/>
          </a:p>
        </p:txBody>
      </p:sp>
      <p:grpSp>
        <p:nvGrpSpPr>
          <p:cNvPr id="4" name="Group 18"/>
          <p:cNvGrpSpPr>
            <a:grpSpLocks/>
          </p:cNvGrpSpPr>
          <p:nvPr/>
        </p:nvGrpSpPr>
        <p:grpSpPr bwMode="auto">
          <a:xfrm>
            <a:off x="152400" y="1066800"/>
            <a:ext cx="8593138" cy="3886200"/>
            <a:chOff x="152400" y="1066800"/>
            <a:chExt cx="8593138" cy="3886200"/>
          </a:xfrm>
        </p:grpSpPr>
        <p:grpSp>
          <p:nvGrpSpPr>
            <p:cNvPr id="47114" name="Group 29"/>
            <p:cNvGrpSpPr>
              <a:grpSpLocks/>
            </p:cNvGrpSpPr>
            <p:nvPr/>
          </p:nvGrpSpPr>
          <p:grpSpPr bwMode="auto">
            <a:xfrm>
              <a:off x="152400" y="1066800"/>
              <a:ext cx="8593138" cy="3886200"/>
              <a:chOff x="96" y="672"/>
              <a:chExt cx="5413" cy="2448"/>
            </a:xfrm>
          </p:grpSpPr>
          <p:grpSp>
            <p:nvGrpSpPr>
              <p:cNvPr id="47116" name="Group 25"/>
              <p:cNvGrpSpPr>
                <a:grpSpLocks/>
              </p:cNvGrpSpPr>
              <p:nvPr/>
            </p:nvGrpSpPr>
            <p:grpSpPr bwMode="auto">
              <a:xfrm>
                <a:off x="96" y="672"/>
                <a:ext cx="2352" cy="2448"/>
                <a:chOff x="96" y="672"/>
                <a:chExt cx="2352" cy="2448"/>
              </a:xfrm>
            </p:grpSpPr>
            <p:pic>
              <p:nvPicPr>
                <p:cNvPr id="47118" name="Picture 16" descr="Alan_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72"/>
                  <a:ext cx="2205"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Rectangle 18"/>
                <p:cNvSpPr>
                  <a:spLocks noChangeArrowheads="1"/>
                </p:cNvSpPr>
                <p:nvPr/>
              </p:nvSpPr>
              <p:spPr bwMode="auto">
                <a:xfrm>
                  <a:off x="1307" y="2870"/>
                  <a:ext cx="11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Turing 1936</a:t>
                  </a:r>
                </a:p>
              </p:txBody>
            </p:sp>
          </p:grpSp>
          <p:sp>
            <p:nvSpPr>
              <p:cNvPr id="47117" name="Text Box 20"/>
              <p:cNvSpPr txBox="1">
                <a:spLocks noChangeArrowheads="1"/>
              </p:cNvSpPr>
              <p:nvPr/>
            </p:nvSpPr>
            <p:spPr bwMode="auto">
              <a:xfrm>
                <a:off x="2784" y="1200"/>
                <a:ext cx="2725"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effectLst/>
                  </a:rPr>
                  <a:t>A problem is </a:t>
                </a:r>
                <a:r>
                  <a:rPr lang="en-US" altLang="en-US">
                    <a:solidFill>
                      <a:schemeClr val="hlink"/>
                    </a:solidFill>
                    <a:effectLst/>
                  </a:rPr>
                  <a:t>Computable</a:t>
                </a:r>
              </a:p>
              <a:p>
                <a:r>
                  <a:rPr lang="en-US" altLang="en-US">
                    <a:effectLst/>
                  </a:rPr>
                  <a:t>if it can be computed by a </a:t>
                </a:r>
                <a:br>
                  <a:rPr lang="en-US" altLang="en-US">
                    <a:effectLst/>
                  </a:rPr>
                </a:br>
                <a:r>
                  <a:rPr lang="en-US" altLang="en-US">
                    <a:effectLst/>
                    <a:latin typeface="Monotype Corsiva" pitchFamily="66" charset="0"/>
                  </a:rPr>
                  <a:t>Turing Machine. </a:t>
                </a:r>
              </a:p>
            </p:txBody>
          </p:sp>
        </p:grpSp>
        <p:pic>
          <p:nvPicPr>
            <p:cNvPr id="47115" name="Picture 28" descr="animated-addo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29333"/>
              <a:ext cx="2170624" cy="144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48131" name="Group 3"/>
          <p:cNvGrpSpPr>
            <a:grpSpLocks/>
          </p:cNvGrpSpPr>
          <p:nvPr/>
        </p:nvGrpSpPr>
        <p:grpSpPr bwMode="auto">
          <a:xfrm>
            <a:off x="5562600" y="5562600"/>
            <a:ext cx="1609725" cy="1168400"/>
            <a:chOff x="3504" y="3504"/>
            <a:chExt cx="1014" cy="736"/>
          </a:xfrm>
        </p:grpSpPr>
        <p:sp>
          <p:nvSpPr>
            <p:cNvPr id="1057796" name="Oval 4"/>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48143" name="Text Box 5"/>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48132"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48133" name="Text Box 7"/>
          <p:cNvSpPr txBox="1">
            <a:spLocks noChangeArrowheads="1"/>
          </p:cNvSpPr>
          <p:nvPr/>
        </p:nvSpPr>
        <p:spPr bwMode="auto">
          <a:xfrm>
            <a:off x="5791200" y="60960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grpSp>
        <p:nvGrpSpPr>
          <p:cNvPr id="48134" name="Group 8"/>
          <p:cNvGrpSpPr>
            <a:grpSpLocks/>
          </p:cNvGrpSpPr>
          <p:nvPr/>
        </p:nvGrpSpPr>
        <p:grpSpPr bwMode="auto">
          <a:xfrm>
            <a:off x="3810000" y="838200"/>
            <a:ext cx="5257800" cy="5918200"/>
            <a:chOff x="2400" y="528"/>
            <a:chExt cx="3312" cy="3728"/>
          </a:xfrm>
        </p:grpSpPr>
        <p:sp>
          <p:nvSpPr>
            <p:cNvPr id="1057801" name="Oval 9"/>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48141" name="Text Box 10"/>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sp>
        <p:nvSpPr>
          <p:cNvPr id="1057803" name="Text Box 11"/>
          <p:cNvSpPr txBox="1">
            <a:spLocks noChangeArrowheads="1"/>
          </p:cNvSpPr>
          <p:nvPr/>
        </p:nvSpPr>
        <p:spPr bwMode="auto">
          <a:xfrm>
            <a:off x="7239000" y="762000"/>
            <a:ext cx="213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Halting(M,I)</a:t>
            </a:r>
          </a:p>
        </p:txBody>
      </p:sp>
      <p:sp>
        <p:nvSpPr>
          <p:cNvPr id="1057808" name="Text Box 16"/>
          <p:cNvSpPr txBox="1">
            <a:spLocks noChangeArrowheads="1"/>
          </p:cNvSpPr>
          <p:nvPr/>
        </p:nvSpPr>
        <p:spPr bwMode="auto">
          <a:xfrm>
            <a:off x="438150" y="5730875"/>
            <a:ext cx="4286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Halting Problem:</a:t>
            </a:r>
          </a:p>
          <a:p>
            <a:pPr algn="l"/>
            <a:r>
              <a:rPr lang="en-US" altLang="en-US" sz="2400">
                <a:effectLst/>
              </a:rPr>
              <a:t>  Does a given algorithm Halt?</a:t>
            </a:r>
          </a:p>
        </p:txBody>
      </p:sp>
      <p:grpSp>
        <p:nvGrpSpPr>
          <p:cNvPr id="48137" name="Group 22"/>
          <p:cNvGrpSpPr>
            <a:grpSpLocks/>
          </p:cNvGrpSpPr>
          <p:nvPr/>
        </p:nvGrpSpPr>
        <p:grpSpPr bwMode="auto">
          <a:xfrm>
            <a:off x="152400" y="1066800"/>
            <a:ext cx="3716338" cy="3886200"/>
            <a:chOff x="96" y="672"/>
            <a:chExt cx="2341" cy="2448"/>
          </a:xfrm>
        </p:grpSpPr>
        <p:pic>
          <p:nvPicPr>
            <p:cNvPr id="48138" name="Picture 19" descr="Alan_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72"/>
              <a:ext cx="2205"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20"/>
            <p:cNvSpPr>
              <a:spLocks noChangeArrowheads="1"/>
            </p:cNvSpPr>
            <p:nvPr/>
          </p:nvSpPr>
          <p:spPr bwMode="auto">
            <a:xfrm>
              <a:off x="1296" y="2870"/>
              <a:ext cx="11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Turing 1936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57808"/>
                                        </p:tgtEl>
                                        <p:attrNameLst>
                                          <p:attrName>style.visibility</p:attrName>
                                        </p:attrNameLst>
                                      </p:cBhvr>
                                      <p:to>
                                        <p:strVal val="visible"/>
                                      </p:to>
                                    </p:set>
                                    <p:anim calcmode="lin" valueType="num">
                                      <p:cBhvr additive="base">
                                        <p:cTn id="7" dur="500" fill="hold"/>
                                        <p:tgtEl>
                                          <p:spTgt spid="1057808"/>
                                        </p:tgtEl>
                                        <p:attrNameLst>
                                          <p:attrName>ppt_x</p:attrName>
                                        </p:attrNameLst>
                                      </p:cBhvr>
                                      <p:tavLst>
                                        <p:tav tm="0">
                                          <p:val>
                                            <p:strVal val="0-#ppt_w/2"/>
                                          </p:val>
                                        </p:tav>
                                        <p:tav tm="100000">
                                          <p:val>
                                            <p:strVal val="#ppt_x"/>
                                          </p:val>
                                        </p:tav>
                                      </p:tavLst>
                                    </p:anim>
                                    <p:anim calcmode="lin" valueType="num">
                                      <p:cBhvr additive="base">
                                        <p:cTn id="8" dur="500" fill="hold"/>
                                        <p:tgtEl>
                                          <p:spTgt spid="10578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803"/>
                                        </p:tgtEl>
                                        <p:attrNameLst>
                                          <p:attrName>style.visibility</p:attrName>
                                        </p:attrNameLst>
                                      </p:cBhvr>
                                      <p:to>
                                        <p:strVal val="visible"/>
                                      </p:to>
                                    </p:set>
                                  </p:childTnLst>
                                </p:cTn>
                              </p:par>
                              <p:par>
                                <p:cTn id="13" presetID="56" presetClass="path" presetSubtype="0" accel="50000" decel="50000" fill="hold" grpId="1" nodeType="withEffect">
                                  <p:stCondLst>
                                    <p:cond delay="0"/>
                                  </p:stCondLst>
                                  <p:childTnLst>
                                    <p:animMotion origin="layout" path="M -0.4743 0.77847 L -3.33333E-6 4.07407E-6 " pathEditMode="relative" rAng="0" ptsTypes="AA">
                                      <p:cBhvr>
                                        <p:cTn id="14" dur="2000" fill="hold"/>
                                        <p:tgtEl>
                                          <p:spTgt spid="1057803"/>
                                        </p:tgtEl>
                                        <p:attrNameLst>
                                          <p:attrName>ppt_x</p:attrName>
                                          <p:attrName>ppt_y</p:attrName>
                                        </p:attrNameLst>
                                      </p:cBhvr>
                                      <p:rCtr x="23715" y="-3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3" grpId="0"/>
      <p:bldP spid="1057803" grpId="1"/>
      <p:bldP spid="10578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History of Classifying Problems</a:t>
            </a:r>
          </a:p>
        </p:txBody>
      </p:sp>
      <p:grpSp>
        <p:nvGrpSpPr>
          <p:cNvPr id="49155" name="Group 3"/>
          <p:cNvGrpSpPr>
            <a:grpSpLocks/>
          </p:cNvGrpSpPr>
          <p:nvPr/>
        </p:nvGrpSpPr>
        <p:grpSpPr bwMode="auto">
          <a:xfrm>
            <a:off x="5562600" y="5562600"/>
            <a:ext cx="1609725" cy="1168400"/>
            <a:chOff x="3504" y="3504"/>
            <a:chExt cx="1014" cy="736"/>
          </a:xfrm>
        </p:grpSpPr>
        <p:sp>
          <p:nvSpPr>
            <p:cNvPr id="1057796" name="Oval 4"/>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49169" name="Text Box 5"/>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49156" name="Text Box 6"/>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49157" name="Text Box 7"/>
          <p:cNvSpPr txBox="1">
            <a:spLocks noChangeArrowheads="1"/>
          </p:cNvSpPr>
          <p:nvPr/>
        </p:nvSpPr>
        <p:spPr bwMode="auto">
          <a:xfrm>
            <a:off x="5791200" y="60960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grpSp>
        <p:nvGrpSpPr>
          <p:cNvPr id="49158" name="Group 8"/>
          <p:cNvGrpSpPr>
            <a:grpSpLocks/>
          </p:cNvGrpSpPr>
          <p:nvPr/>
        </p:nvGrpSpPr>
        <p:grpSpPr bwMode="auto">
          <a:xfrm>
            <a:off x="3810000" y="838200"/>
            <a:ext cx="5257800" cy="5918200"/>
            <a:chOff x="2400" y="528"/>
            <a:chExt cx="3312" cy="3728"/>
          </a:xfrm>
        </p:grpSpPr>
        <p:sp>
          <p:nvSpPr>
            <p:cNvPr id="1057801" name="Oval 9"/>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49167" name="Text Box 10"/>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sp>
        <p:nvSpPr>
          <p:cNvPr id="1057803" name="Text Box 11"/>
          <p:cNvSpPr txBox="1">
            <a:spLocks noChangeArrowheads="1"/>
          </p:cNvSpPr>
          <p:nvPr/>
        </p:nvSpPr>
        <p:spPr bwMode="auto">
          <a:xfrm>
            <a:off x="6781800" y="457200"/>
            <a:ext cx="2552700" cy="461963"/>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a:t>
            </a:r>
            <a:r>
              <a:rPr lang="en-US" sz="2400" i="1" dirty="0" err="1">
                <a:solidFill>
                  <a:schemeClr val="accent2"/>
                </a:solidFill>
                <a:effectLst/>
              </a:rPr>
              <a:t>Problem</a:t>
            </a:r>
            <a:r>
              <a:rPr lang="en-US" sz="2400" i="1" baseline="-25000" dirty="0" err="1">
                <a:solidFill>
                  <a:schemeClr val="accent2"/>
                </a:solidFill>
                <a:effectLst/>
              </a:rPr>
              <a:t>diagonal</a:t>
            </a:r>
            <a:endParaRPr lang="en-US" sz="2400" i="1" baseline="-25000" dirty="0">
              <a:solidFill>
                <a:schemeClr val="accent2"/>
              </a:solidFill>
              <a:effectLst/>
            </a:endParaRPr>
          </a:p>
        </p:txBody>
      </p:sp>
      <p:sp>
        <p:nvSpPr>
          <p:cNvPr id="1057808" name="Text Box 16"/>
          <p:cNvSpPr txBox="1">
            <a:spLocks noChangeArrowheads="1"/>
          </p:cNvSpPr>
          <p:nvPr/>
        </p:nvSpPr>
        <p:spPr bwMode="auto">
          <a:xfrm>
            <a:off x="438150" y="5638800"/>
            <a:ext cx="3089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First lets prove that </a:t>
            </a:r>
            <a:br>
              <a:rPr lang="en-US" altLang="en-US" sz="2400">
                <a:effectLst/>
              </a:rPr>
            </a:br>
            <a:r>
              <a:rPr lang="en-US" altLang="en-US" sz="2400">
                <a:effectLst/>
              </a:rPr>
              <a:t>some other problem </a:t>
            </a:r>
            <a:br>
              <a:rPr lang="en-US" altLang="en-US" sz="2400">
                <a:effectLst/>
              </a:rPr>
            </a:br>
            <a:r>
              <a:rPr lang="en-US" altLang="en-US" sz="2400">
                <a:effectLst/>
              </a:rPr>
              <a:t>is uncomputable.</a:t>
            </a:r>
          </a:p>
        </p:txBody>
      </p:sp>
      <p:grpSp>
        <p:nvGrpSpPr>
          <p:cNvPr id="4" name="Group 22"/>
          <p:cNvGrpSpPr>
            <a:grpSpLocks/>
          </p:cNvGrpSpPr>
          <p:nvPr/>
        </p:nvGrpSpPr>
        <p:grpSpPr bwMode="auto">
          <a:xfrm>
            <a:off x="152400" y="1066800"/>
            <a:ext cx="3716338" cy="3886200"/>
            <a:chOff x="96" y="672"/>
            <a:chExt cx="2341" cy="2448"/>
          </a:xfrm>
        </p:grpSpPr>
        <p:pic>
          <p:nvPicPr>
            <p:cNvPr id="49164" name="Picture 19" descr="Alan_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672"/>
              <a:ext cx="2205"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tangle 20"/>
            <p:cNvSpPr>
              <a:spLocks noChangeArrowheads="1"/>
            </p:cNvSpPr>
            <p:nvPr/>
          </p:nvSpPr>
          <p:spPr bwMode="auto">
            <a:xfrm>
              <a:off x="1296" y="2870"/>
              <a:ext cx="11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000">
                  <a:effectLst/>
                </a:rPr>
                <a:t>Turing 1936</a:t>
              </a:r>
            </a:p>
          </p:txBody>
        </p:sp>
      </p:grpSp>
      <p:sp>
        <p:nvSpPr>
          <p:cNvPr id="18" name="Text Box 20"/>
          <p:cNvSpPr txBox="1">
            <a:spLocks noChangeArrowheads="1"/>
          </p:cNvSpPr>
          <p:nvPr/>
        </p:nvSpPr>
        <p:spPr bwMode="auto">
          <a:xfrm>
            <a:off x="52388" y="1662113"/>
            <a:ext cx="7491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For this, Turing uses only two properties of TMs</a:t>
            </a:r>
          </a:p>
        </p:txBody>
      </p:sp>
      <p:sp>
        <p:nvSpPr>
          <p:cNvPr id="19" name="Text Box 20"/>
          <p:cNvSpPr txBox="1">
            <a:spLocks noChangeArrowheads="1"/>
          </p:cNvSpPr>
          <p:nvPr/>
        </p:nvSpPr>
        <p:spPr bwMode="auto">
          <a:xfrm>
            <a:off x="76200" y="2132013"/>
            <a:ext cx="9274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marL="533400" indent="-5334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Tx/>
              <a:buAutoNum type="arabicPeriod"/>
            </a:pPr>
            <a:r>
              <a:rPr lang="en-US" altLang="en-US">
                <a:effectLst/>
              </a:rPr>
              <a:t>Each TM </a:t>
            </a:r>
            <a:r>
              <a:rPr lang="en-US" altLang="en-US" i="1">
                <a:solidFill>
                  <a:schemeClr val="accent2"/>
                </a:solidFill>
                <a:effectLst/>
              </a:rPr>
              <a:t>M</a:t>
            </a:r>
            <a:r>
              <a:rPr lang="en-US" altLang="en-US">
                <a:effectLst/>
              </a:rPr>
              <a:t> is described by a finite string </a:t>
            </a:r>
            <a:r>
              <a:rPr lang="en-US" altLang="en-US" i="1">
                <a:solidFill>
                  <a:schemeClr val="accent2"/>
                </a:solidFill>
                <a:effectLst/>
              </a:rPr>
              <a:t>“M” </a:t>
            </a:r>
            <a:r>
              <a:rPr lang="en-US" altLang="en-US">
                <a:effectLst/>
              </a:rPr>
              <a:t>(or</a:t>
            </a:r>
            <a:r>
              <a:rPr lang="en-US" altLang="en-US" i="1">
                <a:solidFill>
                  <a:schemeClr val="accent2"/>
                </a:solidFill>
                <a:effectLst/>
              </a:rPr>
              <a:t> &lt;M&gt;</a:t>
            </a:r>
            <a:r>
              <a:rPr lang="en-US" altLang="en-US">
                <a:effectLst/>
              </a:rPr>
              <a:t>)</a:t>
            </a:r>
          </a:p>
          <a:p>
            <a:pPr algn="l">
              <a:buFontTx/>
              <a:buAutoNum type="arabicPeriod"/>
            </a:pPr>
            <a:r>
              <a:rPr lang="en-US" altLang="en-US">
                <a:effectLst/>
              </a:rPr>
              <a:t>Given a description of a TM </a:t>
            </a:r>
            <a:r>
              <a:rPr lang="en-US" altLang="en-US" i="1">
                <a:solidFill>
                  <a:schemeClr val="accent2"/>
                </a:solidFill>
                <a:effectLst/>
              </a:rPr>
              <a:t>M</a:t>
            </a:r>
            <a:r>
              <a:rPr lang="en-US" altLang="en-US">
                <a:effectLst/>
              </a:rPr>
              <a:t> and of an input </a:t>
            </a:r>
            <a:r>
              <a:rPr lang="en-US" altLang="en-US" i="1">
                <a:solidFill>
                  <a:schemeClr val="accent2"/>
                </a:solidFill>
                <a:effectLst/>
              </a:rPr>
              <a:t>I</a:t>
            </a:r>
            <a:r>
              <a:rPr lang="en-US" altLang="en-US">
                <a:effectLst/>
              </a:rPr>
              <a:t>, </a:t>
            </a:r>
            <a:br>
              <a:rPr lang="en-US" altLang="en-US">
                <a:effectLst/>
              </a:rPr>
            </a:br>
            <a:r>
              <a:rPr lang="en-US" altLang="en-US">
                <a:effectLst/>
              </a:rPr>
              <a:t>the output </a:t>
            </a:r>
            <a:r>
              <a:rPr lang="en-US" altLang="en-US" i="1">
                <a:solidFill>
                  <a:schemeClr val="accent2"/>
                </a:solidFill>
                <a:effectLst/>
              </a:rPr>
              <a:t>M(I)</a:t>
            </a:r>
            <a:r>
              <a:rPr lang="en-US" altLang="en-US">
                <a:effectLst/>
              </a:rPr>
              <a:t> is well defined,</a:t>
            </a:r>
          </a:p>
          <a:p>
            <a:pPr algn="l"/>
            <a:r>
              <a:rPr lang="en-US" altLang="en-US">
                <a:effectLst/>
              </a:rPr>
              <a:t>      i.e. </a:t>
            </a:r>
            <a:r>
              <a:rPr lang="en-US" altLang="en-US" i="1">
                <a:solidFill>
                  <a:schemeClr val="accent2"/>
                </a:solidFill>
                <a:effectLst/>
              </a:rPr>
              <a:t>M</a:t>
            </a:r>
            <a:r>
              <a:rPr lang="en-US" altLang="en-US">
                <a:effectLst/>
              </a:rPr>
              <a:t> specifies a computational problem </a:t>
            </a:r>
            <a:r>
              <a:rPr lang="en-US" altLang="en-US" i="1">
                <a:solidFill>
                  <a:schemeClr val="accent2"/>
                </a:solidFill>
                <a:effectLst/>
              </a:rPr>
              <a:t>P</a:t>
            </a:r>
            <a:r>
              <a:rPr lang="en-US" altLang="en-US">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57808"/>
                                        </p:tgtEl>
                                        <p:attrNameLst>
                                          <p:attrName>style.visibility</p:attrName>
                                        </p:attrNameLst>
                                      </p:cBhvr>
                                      <p:to>
                                        <p:strVal val="visible"/>
                                      </p:to>
                                    </p:set>
                                    <p:anim calcmode="lin" valueType="num">
                                      <p:cBhvr additive="base">
                                        <p:cTn id="7" dur="500" fill="hold"/>
                                        <p:tgtEl>
                                          <p:spTgt spid="1057808"/>
                                        </p:tgtEl>
                                        <p:attrNameLst>
                                          <p:attrName>ppt_x</p:attrName>
                                        </p:attrNameLst>
                                      </p:cBhvr>
                                      <p:tavLst>
                                        <p:tav tm="0">
                                          <p:val>
                                            <p:strVal val="0-#ppt_w/2"/>
                                          </p:val>
                                        </p:tav>
                                        <p:tav tm="100000">
                                          <p:val>
                                            <p:strVal val="#ppt_x"/>
                                          </p:val>
                                        </p:tav>
                                      </p:tavLst>
                                    </p:anim>
                                    <p:anim calcmode="lin" valueType="num">
                                      <p:cBhvr additive="base">
                                        <p:cTn id="8" dur="500" fill="hold"/>
                                        <p:tgtEl>
                                          <p:spTgt spid="10578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803"/>
                                        </p:tgtEl>
                                        <p:attrNameLst>
                                          <p:attrName>style.visibility</p:attrName>
                                        </p:attrNameLst>
                                      </p:cBhvr>
                                      <p:to>
                                        <p:strVal val="visible"/>
                                      </p:to>
                                    </p:set>
                                  </p:childTnLst>
                                </p:cTn>
                              </p:par>
                              <p:par>
                                <p:cTn id="13" presetID="56" presetClass="path" presetSubtype="0" accel="50000" decel="50000" fill="hold" grpId="1" nodeType="withEffect">
                                  <p:stCondLst>
                                    <p:cond delay="0"/>
                                  </p:stCondLst>
                                  <p:childTnLst>
                                    <p:animMotion origin="layout" path="M -0.47431 0.7785 L 4.44444E-6 1.68675E-6 " pathEditMode="relative" rAng="0" ptsTypes="AA">
                                      <p:cBhvr>
                                        <p:cTn id="14" dur="2000" fill="hold"/>
                                        <p:tgtEl>
                                          <p:spTgt spid="1057803"/>
                                        </p:tgtEl>
                                        <p:attrNameLst>
                                          <p:attrName>ppt_x</p:attrName>
                                          <p:attrName>ppt_y</p:attrName>
                                        </p:attrNameLst>
                                      </p:cBhvr>
                                      <p:rCtr x="23715" y="-3892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 calcmode="lin" valueType="num">
                                      <p:cBhvr additive="base">
                                        <p:cTn id="33"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 calcmode="lin" valueType="num">
                                      <p:cBhvr additive="base">
                                        <p:cTn id="39"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3" grpId="0"/>
      <p:bldP spid="1057803" grpId="1"/>
      <p:bldP spid="1057808"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77200"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defRPr/>
            </a:pPr>
            <a:r>
              <a:rPr lang="en-US" sz="3000">
                <a:effectLst>
                  <a:outerShdw blurRad="38100" dist="38100" dir="2700000" algn="tl">
                    <a:srgbClr val="000000"/>
                  </a:outerShdw>
                </a:effectLst>
              </a:rPr>
              <a:t>Our goal is to prove that there is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an uncomputable computation problem </a:t>
            </a:r>
            <a:r>
              <a:rPr lang="en-US" sz="3000" i="1">
                <a:solidFill>
                  <a:schemeClr val="accent2"/>
                </a:solidFill>
                <a:effectLst>
                  <a:outerShdw blurRad="38100" dist="38100" dir="2700000" algn="tl">
                    <a:srgbClr val="000000"/>
                  </a:outerShdw>
                </a:effectLst>
              </a:rPr>
              <a:t>P</a:t>
            </a:r>
            <a:r>
              <a:rPr lang="en-CA" sz="3200" i="1" baseline="-25000">
                <a:solidFill>
                  <a:srgbClr val="E7B95C"/>
                </a:solidFill>
                <a:effectLst>
                  <a:outerShdw blurRad="38100" dist="38100" dir="2700000" algn="tl">
                    <a:srgbClr val="000000"/>
                  </a:outerShdw>
                </a:effectLst>
                <a:sym typeface="Symbol" pitchFamily="18" charset="2"/>
              </a:rPr>
              <a:t>hard</a:t>
            </a:r>
            <a:r>
              <a:rPr lang="en-US" sz="3000">
                <a:effectLst>
                  <a:outerShdw blurRad="38100" dist="38100" dir="2700000" algn="tl">
                    <a:srgbClr val="000000"/>
                  </a:outerShdw>
                </a:effectLst>
              </a:rPr>
              <a:t>,</a:t>
            </a:r>
          </a:p>
          <a:p>
            <a:pPr>
              <a:defRPr/>
            </a:pPr>
            <a:r>
              <a:rPr lang="en-US" sz="3000">
                <a:effectLst>
                  <a:outerShdw blurRad="38100" dist="38100" dir="2700000" algn="tl">
                    <a:srgbClr val="000000"/>
                  </a:outerShdw>
                </a:effectLst>
              </a:rPr>
              <a:t>i.e. one for which each TM </a:t>
            </a:r>
            <a:r>
              <a:rPr lang="en-US" sz="3000" i="1">
                <a:solidFill>
                  <a:schemeClr val="accent2"/>
                </a:solidFill>
                <a:effectLst>
                  <a:outerShdw blurRad="38100" dist="38100" dir="2700000" algn="tl">
                    <a:srgbClr val="000000"/>
                  </a:outerShdw>
                </a:effectLst>
              </a:rPr>
              <a:t>M</a:t>
            </a:r>
            <a:r>
              <a:rPr lang="en-US" sz="3000">
                <a:effectLst>
                  <a:outerShdw blurRad="38100" dist="38100" dir="2700000" algn="tl">
                    <a:srgbClr val="000000"/>
                  </a:outerShdw>
                </a:effectLst>
              </a:rPr>
              <a:t> fails to compute,</a:t>
            </a:r>
          </a:p>
          <a:p>
            <a:pPr>
              <a:defRPr/>
            </a:pPr>
            <a:r>
              <a:rPr lang="en-US" sz="3000">
                <a:effectLst>
                  <a:outerShdw blurRad="38100" dist="38100" dir="2700000" algn="tl">
                    <a:srgbClr val="000000"/>
                  </a:outerShdw>
                </a:effectLst>
              </a:rPr>
              <a:t>because there in an input </a:t>
            </a:r>
            <a:r>
              <a:rPr lang="en-US" sz="3000" i="1">
                <a:solidFill>
                  <a:schemeClr val="accent2"/>
                </a:solidFill>
                <a:effectLst>
                  <a:outerShdw blurRad="38100" dist="38100" dir="2700000" algn="tl">
                    <a:srgbClr val="000000"/>
                  </a:outerShdw>
                </a:effectLst>
              </a:rPr>
              <a:t>I</a:t>
            </a:r>
            <a:r>
              <a:rPr lang="en-CA" sz="3200" i="1" baseline="-25000">
                <a:solidFill>
                  <a:srgbClr val="E7B95C"/>
                </a:solidFill>
                <a:effectLst>
                  <a:outerShdw blurRad="38100" dist="38100" dir="2700000" algn="tl">
                    <a:srgbClr val="000000"/>
                  </a:outerShdw>
                </a:effectLst>
                <a:sym typeface="Symbol" pitchFamily="18" charset="2"/>
              </a:rPr>
              <a:t>M</a:t>
            </a:r>
            <a:r>
              <a:rPr lang="en-US" sz="3000">
                <a:effectLst>
                  <a:outerShdw blurRad="38100" dist="38100" dir="2700000" algn="tl">
                    <a:srgbClr val="000000"/>
                  </a:outerShdw>
                </a:effectLst>
              </a:rPr>
              <a:t> on which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it gives the wrong answer</a:t>
            </a:r>
          </a:p>
          <a:p>
            <a:pPr>
              <a:defRPr/>
            </a:pPr>
            <a:r>
              <a:rPr lang="en-US" sz="3000">
                <a:effectLst>
                  <a:outerShdw blurRad="38100" dist="38100" dir="2700000" algn="tl">
                    <a:srgbClr val="000000"/>
                  </a:outerShdw>
                </a:effectLst>
              </a:rPr>
              <a:t>i.e. </a:t>
            </a:r>
            <a:r>
              <a:rPr lang="en-CA" sz="3200" i="1">
                <a:solidFill>
                  <a:srgbClr val="E7B95C"/>
                </a:solidFill>
                <a:effectLst>
                  <a:outerShdw blurRad="38100" dist="38100" dir="2700000" algn="tl">
                    <a:srgbClr val="000000"/>
                  </a:outerShdw>
                </a:effectLst>
                <a:sym typeface="Symbol" pitchFamily="18" charset="2"/>
              </a:rPr>
              <a:t>M(I</a:t>
            </a:r>
            <a:r>
              <a:rPr lang="en-CA" sz="3200" i="1" baseline="-25000">
                <a:solidFill>
                  <a:srgbClr val="E7B95C"/>
                </a:solidFill>
                <a:effectLst>
                  <a:outerShdw blurRad="38100" dist="38100" dir="2700000" algn="tl">
                    <a:srgbClr val="000000"/>
                  </a:outerShdw>
                </a:effectLst>
                <a:sym typeface="Symbol" pitchFamily="18" charset="2"/>
              </a:rPr>
              <a:t>M</a:t>
            </a:r>
            <a:r>
              <a:rPr lang="en-CA" sz="3200" i="1">
                <a:solidFill>
                  <a:srgbClr val="E7B95C"/>
                </a:solidFill>
                <a:effectLst>
                  <a:outerShdw blurRad="38100" dist="38100" dir="2700000" algn="tl">
                    <a:srgbClr val="000000"/>
                  </a:outerShdw>
                </a:effectLst>
                <a:sym typeface="Symbol" pitchFamily="18" charset="2"/>
              </a:rPr>
              <a:t>)≠P</a:t>
            </a:r>
            <a:r>
              <a:rPr lang="en-CA" sz="3200" i="1" baseline="-25000">
                <a:solidFill>
                  <a:srgbClr val="E7B95C"/>
                </a:solidFill>
                <a:effectLst>
                  <a:outerShdw blurRad="38100" dist="38100" dir="2700000" algn="tl">
                    <a:srgbClr val="000000"/>
                  </a:outerShdw>
                </a:effectLst>
                <a:sym typeface="Symbol" pitchFamily="18" charset="2"/>
              </a:rPr>
              <a:t>hard </a:t>
            </a:r>
            <a:r>
              <a:rPr lang="en-CA" sz="3200" i="1">
                <a:solidFill>
                  <a:srgbClr val="E7B95C"/>
                </a:solidFill>
                <a:effectLst>
                  <a:outerShdw blurRad="38100" dist="38100" dir="2700000" algn="tl">
                    <a:srgbClr val="000000"/>
                  </a:outerShdw>
                </a:effectLst>
                <a:sym typeface="Symbol" pitchFamily="18" charset="2"/>
              </a:rPr>
              <a:t>(I</a:t>
            </a:r>
            <a:r>
              <a:rPr lang="en-CA" sz="3200" i="1" baseline="-25000">
                <a:solidFill>
                  <a:srgbClr val="E7B95C"/>
                </a:solidFill>
                <a:effectLst>
                  <a:outerShdw blurRad="38100" dist="38100" dir="2700000" algn="tl">
                    <a:srgbClr val="000000"/>
                  </a:outerShdw>
                </a:effectLst>
                <a:sym typeface="Symbol" pitchFamily="18" charset="2"/>
              </a:rPr>
              <a:t>M</a:t>
            </a:r>
            <a:r>
              <a:rPr lang="en-CA" sz="3200" i="1">
                <a:solidFill>
                  <a:srgbClr val="E7B95C"/>
                </a:solidFill>
                <a:effectLst>
                  <a:outerShdw blurRad="38100" dist="38100" dir="2700000" algn="tl">
                    <a:srgbClr val="000000"/>
                  </a:outerShdw>
                </a:effectLst>
                <a:sym typeface="Symbol" pitchFamily="18" charset="2"/>
              </a:rPr>
              <a:t>)</a:t>
            </a:r>
          </a:p>
          <a:p>
            <a:pPr>
              <a:defRPr/>
            </a:pPr>
            <a:r>
              <a:rPr lang="en-CA" sz="3200">
                <a:effectLst>
                  <a:outerShdw blurRad="38100" dist="38100" dir="2700000" algn="tl">
                    <a:srgbClr val="000000"/>
                  </a:outerShdw>
                </a:effectLst>
                <a:sym typeface="Symbol" pitchFamily="18" charset="2"/>
              </a:rPr>
              <a:t>This is stated using the above </a:t>
            </a:r>
            <a:br>
              <a:rPr lang="en-CA" sz="3200">
                <a:effectLst>
                  <a:outerShdw blurRad="38100" dist="38100" dir="2700000" algn="tl">
                    <a:srgbClr val="000000"/>
                  </a:outerShdw>
                </a:effectLst>
                <a:sym typeface="Symbol" pitchFamily="18" charset="2"/>
              </a:rPr>
            </a:br>
            <a:r>
              <a:rPr lang="en-CA" sz="3200">
                <a:effectLst>
                  <a:outerShdw blurRad="38100" dist="38100" dir="2700000" algn="tl">
                    <a:srgbClr val="000000"/>
                  </a:outerShdw>
                </a:effectLst>
                <a:sym typeface="Symbol" pitchFamily="18" charset="2"/>
              </a:rPr>
              <a:t>first order logic statement</a:t>
            </a:r>
            <a:r>
              <a:rPr lang="en-US" sz="3000">
                <a:effectLst>
                  <a:outerShdw blurRad="38100" dist="38100" dir="2700000" algn="tl">
                    <a:srgbClr val="000000"/>
                  </a:outerShdw>
                </a:effectLst>
                <a:sym typeface="Symbol" pitchFamily="18" charset="2"/>
              </a:rPr>
              <a:t>.</a:t>
            </a:r>
            <a:endParaRPr lang="en-CA" sz="3200">
              <a:effectLst>
                <a:outerShdw blurRad="38100" dist="38100" dir="2700000" algn="tl">
                  <a:srgbClr val="000000"/>
                </a:outerShdw>
              </a:effectLst>
              <a:sym typeface="Symbol" pitchFamily="18" charset="2"/>
            </a:endParaRPr>
          </a:p>
        </p:txBody>
      </p:sp>
      <p:grpSp>
        <p:nvGrpSpPr>
          <p:cNvPr id="50180" name="Group 17"/>
          <p:cNvGrpSpPr>
            <a:grpSpLocks/>
          </p:cNvGrpSpPr>
          <p:nvPr/>
        </p:nvGrpSpPr>
        <p:grpSpPr bwMode="auto">
          <a:xfrm flipH="1">
            <a:off x="325438" y="1227138"/>
            <a:ext cx="360362" cy="1058862"/>
            <a:chOff x="5760" y="901"/>
            <a:chExt cx="916" cy="2296"/>
          </a:xfrm>
        </p:grpSpPr>
        <p:sp>
          <p:nvSpPr>
            <p:cNvPr id="17"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8"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9"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0"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1"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2"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23" name="Rectangle 22"/>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We give two equivalent proofs:</a:t>
            </a:r>
          </a:p>
          <a:p>
            <a:pPr algn="l">
              <a:defRPr/>
            </a:pPr>
            <a:r>
              <a:rPr lang="en-US" sz="3000" dirty="0">
                <a:effectLst>
                  <a:outerShdw blurRad="38100" dist="38100" dir="2700000" algn="tl">
                    <a:srgbClr val="000000"/>
                  </a:outerShdw>
                </a:effectLst>
              </a:rPr>
              <a:t>Proof 1:</a:t>
            </a:r>
          </a:p>
          <a:p>
            <a:pPr lvl="1" algn="l">
              <a:buFont typeface="Arial" pitchFamily="34" charset="0"/>
              <a:buChar char="•"/>
              <a:defRPr/>
            </a:pPr>
            <a:r>
              <a:rPr lang="en-US" sz="3000" dirty="0">
                <a:effectLst>
                  <a:outerShdw blurRad="38100" dist="38100" dir="2700000" algn="tl">
                    <a:srgbClr val="000000"/>
                  </a:outerShdw>
                </a:effectLst>
              </a:rPr>
              <a:t> Follow the first order logic game.</a:t>
            </a:r>
          </a:p>
          <a:p>
            <a:pPr lvl="1" algn="l">
              <a:buFont typeface="Arial" pitchFamily="34" charset="0"/>
              <a:buChar char="•"/>
              <a:defRPr/>
            </a:pPr>
            <a:r>
              <a:rPr lang="en-US" sz="3000" dirty="0">
                <a:effectLst>
                  <a:outerShdw blurRad="38100" dist="38100" dir="2700000" algn="tl">
                    <a:srgbClr val="000000"/>
                  </a:outerShdw>
                </a:effectLst>
              </a:rPr>
              <a:t> Each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eliminated (wrt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rPr>
              <a:t>)</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using its own private nemesis input </a:t>
            </a:r>
            <a:r>
              <a:rPr lang="en-US" sz="3000" i="1" dirty="0">
                <a:solidFill>
                  <a:schemeClr val="accent2"/>
                </a:solidFill>
                <a:effectLst>
                  <a:outerShdw blurRad="38100" dist="38100" dir="2700000" algn="tl">
                    <a:srgbClr val="000000"/>
                  </a:outerShdw>
                </a:effectLst>
              </a:rPr>
              <a:t>I</a:t>
            </a:r>
            <a:r>
              <a:rPr lang="en-US" sz="3000" i="1" baseline="-25000"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a:t>
            </a:r>
          </a:p>
          <a:p>
            <a:pPr algn="l">
              <a:defRPr/>
            </a:pPr>
            <a:r>
              <a:rPr lang="en-US" sz="3000" dirty="0">
                <a:effectLst>
                  <a:outerShdw blurRad="38100" dist="38100" dir="2700000" algn="tl">
                    <a:srgbClr val="000000"/>
                  </a:outerShdw>
                </a:effectLst>
              </a:rPr>
              <a:t>Proof 2:</a:t>
            </a:r>
          </a:p>
          <a:p>
            <a:pPr lvl="1" algn="l">
              <a:buFont typeface="Arial" pitchFamily="34" charset="0"/>
              <a:buChar char="•"/>
              <a:defRPr/>
            </a:pPr>
            <a:r>
              <a:rPr lang="en-US" sz="3000" dirty="0">
                <a:effectLst>
                  <a:outerShdw blurRad="38100" dist="38100" dir="2700000" algn="tl">
                    <a:srgbClr val="000000"/>
                  </a:outerShdw>
                </a:effectLst>
              </a:rPr>
              <a:t> A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an “integer-like” object.</a:t>
            </a:r>
          </a:p>
          <a:p>
            <a:pPr lvl="1" algn="l">
              <a:buFont typeface="Arial" pitchFamily="34" charset="0"/>
              <a:buChar char="•"/>
              <a:defRPr/>
            </a:pPr>
            <a:r>
              <a:rPr lang="en-US" sz="3000" dirty="0">
                <a:effectLst>
                  <a:outerShdw blurRad="38100" dist="38100" dir="2700000" algn="tl">
                    <a:srgbClr val="000000"/>
                  </a:outerShdw>
                </a:effectLst>
              </a:rPr>
              <a:t>A problem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sym typeface="Symbol" pitchFamily="18" charset="2"/>
              </a:rPr>
              <a:t> </a:t>
            </a:r>
            <a:r>
              <a:rPr lang="en-US" sz="3000" dirty="0">
                <a:effectLst>
                  <a:outerShdw blurRad="38100" dist="38100" dir="2700000" algn="tl">
                    <a:srgbClr val="000000"/>
                  </a:outerShdw>
                </a:effectLst>
              </a:rPr>
              <a:t>is an “real-like” object.</a:t>
            </a:r>
          </a:p>
          <a:p>
            <a:pPr lvl="1" algn="l">
              <a:buFont typeface="Arial" pitchFamily="34" charset="0"/>
              <a:buChar char="•"/>
              <a:defRPr/>
            </a:pPr>
            <a:r>
              <a:rPr lang="en-US" sz="3000" dirty="0">
                <a:effectLst>
                  <a:outerShdw blurRad="38100" dist="38100" dir="2700000" algn="tl">
                    <a:srgbClr val="000000"/>
                  </a:outerShdw>
                </a:effectLst>
              </a:rPr>
              <a:t> Hence, we can use the same diagonal proof</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that there are more reals than integers.</a:t>
            </a:r>
          </a:p>
          <a:p>
            <a:pPr algn="l">
              <a:buFont typeface="Arial" pitchFamily="34" charset="0"/>
              <a:buNone/>
              <a:defRPr/>
            </a:pPr>
            <a:r>
              <a:rPr lang="en-US" sz="3000" dirty="0">
                <a:effectLst>
                  <a:outerShdw blurRad="38100" dist="38100" dir="2700000" algn="tl">
                    <a:srgbClr val="000000"/>
                  </a:outerShdw>
                </a:effectLst>
              </a:rPr>
              <a:t>Really these two proofs are the same,</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so understand one and/or both.</a:t>
            </a:r>
          </a:p>
          <a:p>
            <a:pPr lvl="1" algn="l">
              <a:buFont typeface="Arial" pitchFamily="34" charset="0"/>
              <a:buChar char="•"/>
              <a:defRPr/>
            </a:pPr>
            <a:endParaRPr lang="en-US" sz="3000" dirty="0">
              <a:effectLst>
                <a:outerShdw blurRad="38100" dist="38100" dir="2700000" algn="tl">
                  <a:srgbClr val="000000"/>
                </a:outerShdw>
              </a:effectLst>
            </a:endParaRPr>
          </a:p>
        </p:txBody>
      </p:sp>
      <p:grpSp>
        <p:nvGrpSpPr>
          <p:cNvPr id="51204" name="Group 17"/>
          <p:cNvGrpSpPr>
            <a:grpSpLocks/>
          </p:cNvGrpSpPr>
          <p:nvPr/>
        </p:nvGrpSpPr>
        <p:grpSpPr bwMode="auto">
          <a:xfrm flipH="1">
            <a:off x="325438" y="1227138"/>
            <a:ext cx="360362" cy="1058862"/>
            <a:chOff x="5760" y="901"/>
            <a:chExt cx="916" cy="2296"/>
          </a:xfrm>
        </p:grpSpPr>
        <p:sp>
          <p:nvSpPr>
            <p:cNvPr id="17"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8"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9"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0"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1"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2"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pic>
        <p:nvPicPr>
          <p:cNvPr id="13" name="Picture 12"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388" y="2443163"/>
            <a:ext cx="11207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1">
                                            <p:txEl>
                                              <p:pRg st="8" end="8"/>
                                            </p:txEl>
                                          </p:spTgt>
                                        </p:tgtEl>
                                        <p:attrNameLst>
                                          <p:attrName>style.visibility</p:attrName>
                                        </p:attrNameLst>
                                      </p:cBhvr>
                                      <p:to>
                                        <p:strVal val="visible"/>
                                      </p:to>
                                    </p:set>
                                    <p:anim calcmode="lin" valueType="num">
                                      <p:cBhvr additive="base">
                                        <p:cTn id="61"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998538" y="1981200"/>
            <a:ext cx="6621462" cy="381000"/>
          </a:xfrm>
        </p:spPr>
        <p:txBody>
          <a:bodyPr/>
          <a:lstStyle/>
          <a:p>
            <a:r>
              <a:rPr lang="en-US" altLang="en-US" b="0" smtClean="0">
                <a:solidFill>
                  <a:schemeClr val="tx1"/>
                </a:solidFill>
                <a:effectLst/>
                <a:latin typeface="Times New Roman" pitchFamily="18" charset="0"/>
                <a:cs typeface="Times New Roman" pitchFamily="18" charset="0"/>
              </a:rPr>
              <a:t>Do these sets have the same size?</a:t>
            </a:r>
          </a:p>
        </p:txBody>
      </p:sp>
      <p:sp>
        <p:nvSpPr>
          <p:cNvPr id="310275" name="Rectangle 3"/>
          <p:cNvSpPr>
            <a:spLocks noGrp="1" noChangeArrowheads="1"/>
          </p:cNvSpPr>
          <p:nvPr>
            <p:ph type="body" idx="1"/>
          </p:nvPr>
        </p:nvSpPr>
        <p:spPr>
          <a:xfrm>
            <a:off x="1524000" y="762000"/>
            <a:ext cx="6781800" cy="1066800"/>
          </a:xfrm>
        </p:spPr>
        <p:txBody>
          <a:bodyPr/>
          <a:lstStyle/>
          <a:p>
            <a:pPr marL="0" indent="0">
              <a:defRPr/>
            </a:pPr>
            <a:r>
              <a:rPr lang="en-US" sz="2800" dirty="0" smtClean="0">
                <a:sym typeface="Symbol" pitchFamily="18" charset="2"/>
              </a:rPr>
              <a:t>N = { 0, 1, 2, 3, 4, 5, 6, 7, …. }</a:t>
            </a:r>
          </a:p>
          <a:p>
            <a:pPr marL="0" indent="0">
              <a:buFont typeface="Symbol" pitchFamily="18" charset="2"/>
              <a:buNone/>
              <a:defRPr/>
            </a:pPr>
            <a:r>
              <a:rPr lang="en-US" sz="1400" dirty="0" smtClean="0">
                <a:sym typeface="Symbol" pitchFamily="18" charset="2"/>
              </a:rPr>
              <a:t> </a:t>
            </a:r>
            <a:r>
              <a:rPr lang="en-US" sz="2800" dirty="0" smtClean="0">
                <a:sym typeface="Symbol" pitchFamily="18" charset="2"/>
              </a:rPr>
              <a:t>E = </a:t>
            </a:r>
            <a:r>
              <a:rPr lang="en-US" sz="2800" dirty="0">
                <a:sym typeface="Symbol" pitchFamily="18" charset="2"/>
              </a:rPr>
              <a:t>{ 0, </a:t>
            </a:r>
            <a:r>
              <a:rPr lang="en-US" sz="2800" dirty="0" smtClean="0">
                <a:sym typeface="Symbol" pitchFamily="18" charset="2"/>
              </a:rPr>
              <a:t>2, 4, 6, 8, 10, 12, 14, </a:t>
            </a:r>
            <a:r>
              <a:rPr lang="en-US" sz="2800" dirty="0">
                <a:sym typeface="Symbol" pitchFamily="18" charset="2"/>
              </a:rPr>
              <a:t>…. }</a:t>
            </a:r>
            <a:endParaRPr lang="en-US" sz="2800" dirty="0" smtClean="0"/>
          </a:p>
        </p:txBody>
      </p:sp>
      <p:sp>
        <p:nvSpPr>
          <p:cNvPr id="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3" name="Group 2"/>
          <p:cNvGrpSpPr>
            <a:grpSpLocks/>
          </p:cNvGrpSpPr>
          <p:nvPr/>
        </p:nvGrpSpPr>
        <p:grpSpPr bwMode="auto">
          <a:xfrm>
            <a:off x="76200" y="2438400"/>
            <a:ext cx="8740775" cy="3105150"/>
            <a:chOff x="76200" y="2667001"/>
            <a:chExt cx="8741474" cy="3105003"/>
          </a:xfrm>
        </p:grpSpPr>
        <p:sp>
          <p:nvSpPr>
            <p:cNvPr id="5" name="AutoShape 2"/>
            <p:cNvSpPr>
              <a:spLocks noChangeArrowheads="1"/>
            </p:cNvSpPr>
            <p:nvPr/>
          </p:nvSpPr>
          <p:spPr bwMode="auto">
            <a:xfrm>
              <a:off x="1403456" y="2667001"/>
              <a:ext cx="7414218" cy="2108100"/>
            </a:xfrm>
            <a:prstGeom prst="wedgeRoundRectCallout">
              <a:avLst>
                <a:gd name="adj1" fmla="val -58708"/>
                <a:gd name="adj2" fmla="val 22696"/>
                <a:gd name="adj3" fmla="val 16667"/>
              </a:avLst>
            </a:prstGeom>
            <a:solidFill>
              <a:schemeClr val="accent1"/>
            </a:solidFill>
            <a:ln w="9525">
              <a:noFill/>
              <a:miter lim="800000"/>
              <a:headEnd/>
              <a:tailEnd/>
            </a:ln>
            <a:effectLst/>
          </p:spPr>
          <p:txBody>
            <a:bodyPr/>
            <a:lstStyle/>
            <a:p>
              <a:pPr algn="l">
                <a:buFont typeface="Symbol" pitchFamily="18" charset="2"/>
                <a:buNone/>
                <a:defRPr/>
              </a:pPr>
              <a:r>
                <a:rPr lang="en-US" sz="3600" dirty="0">
                  <a:cs typeface="Times New Roman" panose="02020603050405020304" pitchFamily="18" charset="0"/>
                </a:rPr>
                <a:t>No! E is a proper subset of N </a:t>
              </a:r>
            </a:p>
            <a:p>
              <a:pPr algn="l">
                <a:buFont typeface="Symbol" pitchFamily="18" charset="2"/>
                <a:buNone/>
                <a:defRPr/>
              </a:pPr>
              <a:r>
                <a:rPr lang="en-US" sz="3600" dirty="0">
                  <a:cs typeface="Times New Roman" panose="02020603050405020304" pitchFamily="18" charset="0"/>
                </a:rPr>
                <a:t>         with plenty left over.  </a:t>
              </a:r>
              <a:br>
                <a:rPr lang="en-US" sz="3600" dirty="0">
                  <a:cs typeface="Times New Roman" panose="02020603050405020304" pitchFamily="18" charset="0"/>
                </a:rPr>
              </a:br>
              <a:endParaRPr lang="en-US" sz="1000" dirty="0">
                <a:cs typeface="Times New Roman" panose="02020603050405020304" pitchFamily="18" charset="0"/>
              </a:endParaRPr>
            </a:p>
            <a:p>
              <a:pPr algn="l">
                <a:buFont typeface="Symbol" pitchFamily="18" charset="2"/>
                <a:buNone/>
                <a:defRPr/>
              </a:pPr>
              <a:r>
                <a:rPr lang="en-US" sz="3600" dirty="0">
                  <a:cs typeface="Times New Roman" panose="02020603050405020304" pitchFamily="18" charset="0"/>
                </a:rPr>
                <a:t>The mapping f(x)=x is not a bijection</a:t>
              </a:r>
            </a:p>
          </p:txBody>
        </p:sp>
        <p:grpSp>
          <p:nvGrpSpPr>
            <p:cNvPr id="6178" name="Group 3"/>
            <p:cNvGrpSpPr>
              <a:grpSpLocks/>
            </p:cNvGrpSpPr>
            <p:nvPr/>
          </p:nvGrpSpPr>
          <p:grpSpPr bwMode="auto">
            <a:xfrm flipH="1">
              <a:off x="76200" y="3733800"/>
              <a:ext cx="763577" cy="2038204"/>
              <a:chOff x="2308" y="1513"/>
              <a:chExt cx="1162" cy="2570"/>
            </a:xfrm>
          </p:grpSpPr>
          <p:grpSp>
            <p:nvGrpSpPr>
              <p:cNvPr id="6179" name="Group 4"/>
              <p:cNvGrpSpPr>
                <a:grpSpLocks/>
              </p:cNvGrpSpPr>
              <p:nvPr/>
            </p:nvGrpSpPr>
            <p:grpSpPr bwMode="auto">
              <a:xfrm>
                <a:off x="2308" y="1740"/>
                <a:ext cx="957" cy="2343"/>
                <a:chOff x="2308" y="1740"/>
                <a:chExt cx="957" cy="2343"/>
              </a:xfrm>
            </p:grpSpPr>
            <p:sp>
              <p:nvSpPr>
                <p:cNvPr id="15" name="Freeform 5"/>
                <p:cNvSpPr>
                  <a:spLocks/>
                </p:cNvSpPr>
                <p:nvPr/>
              </p:nvSpPr>
              <p:spPr bwMode="auto">
                <a:xfrm>
                  <a:off x="2675" y="1741"/>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16" name="Freeform 6"/>
                <p:cNvSpPr>
                  <a:spLocks/>
                </p:cNvSpPr>
                <p:nvPr/>
              </p:nvSpPr>
              <p:spPr bwMode="auto">
                <a:xfrm>
                  <a:off x="2574" y="2256"/>
                  <a:ext cx="500" cy="831"/>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17" name="Freeform 7"/>
                <p:cNvSpPr>
                  <a:spLocks/>
                </p:cNvSpPr>
                <p:nvPr/>
              </p:nvSpPr>
              <p:spPr bwMode="auto">
                <a:xfrm>
                  <a:off x="2951" y="2288"/>
                  <a:ext cx="263" cy="897"/>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18" name="Freeform 8"/>
                <p:cNvSpPr>
                  <a:spLocks/>
                </p:cNvSpPr>
                <p:nvPr/>
              </p:nvSpPr>
              <p:spPr bwMode="auto">
                <a:xfrm>
                  <a:off x="2308" y="2238"/>
                  <a:ext cx="527" cy="434"/>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19" name="Freeform 9"/>
                <p:cNvSpPr>
                  <a:spLocks/>
                </p:cNvSpPr>
                <p:nvPr/>
              </p:nvSpPr>
              <p:spPr bwMode="auto">
                <a:xfrm>
                  <a:off x="2883" y="2922"/>
                  <a:ext cx="382" cy="1161"/>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20" name="Freeform 10"/>
                <p:cNvSpPr>
                  <a:spLocks/>
                </p:cNvSpPr>
                <p:nvPr/>
              </p:nvSpPr>
              <p:spPr bwMode="auto">
                <a:xfrm>
                  <a:off x="2443" y="2922"/>
                  <a:ext cx="461" cy="1025"/>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8" name="Freeform 11"/>
              <p:cNvSpPr>
                <a:spLocks/>
              </p:cNvSpPr>
              <p:nvPr/>
            </p:nvSpPr>
            <p:spPr bwMode="auto">
              <a:xfrm>
                <a:off x="2627" y="1539"/>
                <a:ext cx="826" cy="564"/>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9" name="Freeform 12"/>
              <p:cNvSpPr>
                <a:spLocks/>
              </p:cNvSpPr>
              <p:nvPr/>
            </p:nvSpPr>
            <p:spPr bwMode="auto">
              <a:xfrm>
                <a:off x="2615" y="1513"/>
                <a:ext cx="855"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10" name="Oval 13"/>
              <p:cNvSpPr>
                <a:spLocks noChangeArrowheads="1"/>
              </p:cNvSpPr>
              <p:nvPr/>
            </p:nvSpPr>
            <p:spPr bwMode="auto">
              <a:xfrm rot="-4286940">
                <a:off x="2791" y="1885"/>
                <a:ext cx="142" cy="51"/>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11" name="Oval 14"/>
              <p:cNvSpPr>
                <a:spLocks noChangeArrowheads="1"/>
              </p:cNvSpPr>
              <p:nvPr/>
            </p:nvSpPr>
            <p:spPr bwMode="auto">
              <a:xfrm rot="-4286940">
                <a:off x="2809" y="1913"/>
                <a:ext cx="78" cy="22"/>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12" name="Oval 15"/>
              <p:cNvSpPr>
                <a:spLocks noChangeArrowheads="1"/>
              </p:cNvSpPr>
              <p:nvPr/>
            </p:nvSpPr>
            <p:spPr bwMode="auto">
              <a:xfrm rot="-4286940">
                <a:off x="2742" y="1886"/>
                <a:ext cx="142" cy="48"/>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13" name="Oval 16"/>
              <p:cNvSpPr>
                <a:spLocks noChangeArrowheads="1"/>
              </p:cNvSpPr>
              <p:nvPr/>
            </p:nvSpPr>
            <p:spPr bwMode="auto">
              <a:xfrm rot="-4286940">
                <a:off x="2762" y="1915"/>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14"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grpSp>
      <p:grpSp>
        <p:nvGrpSpPr>
          <p:cNvPr id="21" name="Group 20"/>
          <p:cNvGrpSpPr>
            <a:grpSpLocks/>
          </p:cNvGrpSpPr>
          <p:nvPr/>
        </p:nvGrpSpPr>
        <p:grpSpPr bwMode="auto">
          <a:xfrm>
            <a:off x="1219200" y="4495800"/>
            <a:ext cx="7924800" cy="2057400"/>
            <a:chOff x="1219200" y="4805563"/>
            <a:chExt cx="7924797" cy="2057200"/>
          </a:xfrm>
        </p:grpSpPr>
        <p:sp>
          <p:nvSpPr>
            <p:cNvPr id="22" name="AutoShape 2"/>
            <p:cNvSpPr>
              <a:spLocks noChangeArrowheads="1"/>
            </p:cNvSpPr>
            <p:nvPr/>
          </p:nvSpPr>
          <p:spPr bwMode="auto">
            <a:xfrm>
              <a:off x="1219200" y="4953187"/>
              <a:ext cx="6462711" cy="696844"/>
            </a:xfrm>
            <a:prstGeom prst="wedgeRoundRectCallout">
              <a:avLst>
                <a:gd name="adj1" fmla="val 59789"/>
                <a:gd name="adj2" fmla="val -24629"/>
                <a:gd name="adj3" fmla="val 16667"/>
              </a:avLst>
            </a:prstGeom>
            <a:solidFill>
              <a:srgbClr val="C00000"/>
            </a:solidFill>
            <a:ln w="9525">
              <a:noFill/>
              <a:miter lim="800000"/>
              <a:headEnd/>
              <a:tailEnd/>
            </a:ln>
            <a:effectLst/>
          </p:spPr>
          <p:txBody>
            <a:bodyPr/>
            <a:lstStyle/>
            <a:p>
              <a:pPr algn="l">
                <a:buFont typeface="Symbol" pitchFamily="18" charset="2"/>
                <a:buNone/>
                <a:defRPr/>
              </a:pPr>
              <a:r>
                <a:rPr lang="en-US" sz="3600" dirty="0">
                  <a:cs typeface="Times New Roman" panose="02020603050405020304" pitchFamily="18" charset="0"/>
                </a:rPr>
                <a:t>Yes! The mapping f(x)=2x is.</a:t>
              </a:r>
            </a:p>
          </p:txBody>
        </p:sp>
        <p:grpSp>
          <p:nvGrpSpPr>
            <p:cNvPr id="6153" name="Group 3"/>
            <p:cNvGrpSpPr>
              <a:grpSpLocks/>
            </p:cNvGrpSpPr>
            <p:nvPr/>
          </p:nvGrpSpPr>
          <p:grpSpPr bwMode="auto">
            <a:xfrm flipH="1">
              <a:off x="8172044" y="4805563"/>
              <a:ext cx="971953" cy="2057200"/>
              <a:chOff x="864" y="465"/>
              <a:chExt cx="1046" cy="2358"/>
            </a:xfrm>
          </p:grpSpPr>
          <p:grpSp>
            <p:nvGrpSpPr>
              <p:cNvPr id="6154" name="Group 4"/>
              <p:cNvGrpSpPr>
                <a:grpSpLocks/>
              </p:cNvGrpSpPr>
              <p:nvPr/>
            </p:nvGrpSpPr>
            <p:grpSpPr bwMode="auto">
              <a:xfrm>
                <a:off x="864" y="465"/>
                <a:ext cx="1008" cy="2319"/>
                <a:chOff x="587" y="528"/>
                <a:chExt cx="1008" cy="2319"/>
              </a:xfrm>
            </p:grpSpPr>
            <p:grpSp>
              <p:nvGrpSpPr>
                <p:cNvPr id="6157" name="Group 5"/>
                <p:cNvGrpSpPr>
                  <a:grpSpLocks/>
                </p:cNvGrpSpPr>
                <p:nvPr/>
              </p:nvGrpSpPr>
              <p:grpSpPr bwMode="auto">
                <a:xfrm>
                  <a:off x="587" y="528"/>
                  <a:ext cx="1008" cy="2319"/>
                  <a:chOff x="587" y="528"/>
                  <a:chExt cx="1008" cy="2319"/>
                </a:xfrm>
              </p:grpSpPr>
              <p:grpSp>
                <p:nvGrpSpPr>
                  <p:cNvPr id="6159" name="Group 6"/>
                  <p:cNvGrpSpPr>
                    <a:grpSpLocks/>
                  </p:cNvGrpSpPr>
                  <p:nvPr/>
                </p:nvGrpSpPr>
                <p:grpSpPr bwMode="auto">
                  <a:xfrm>
                    <a:off x="587" y="528"/>
                    <a:ext cx="1008" cy="2319"/>
                    <a:chOff x="1151" y="1104"/>
                    <a:chExt cx="686" cy="1741"/>
                  </a:xfrm>
                </p:grpSpPr>
                <p:sp>
                  <p:nvSpPr>
                    <p:cNvPr id="36" name="Freeform 7"/>
                    <p:cNvSpPr>
                      <a:spLocks/>
                    </p:cNvSpPr>
                    <p:nvPr/>
                  </p:nvSpPr>
                  <p:spPr bwMode="auto">
                    <a:xfrm flipH="1">
                      <a:off x="1321" y="1581"/>
                      <a:ext cx="306" cy="568"/>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7"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8" name="Freeform 9"/>
                    <p:cNvSpPr>
                      <a:spLocks/>
                    </p:cNvSpPr>
                    <p:nvPr/>
                  </p:nvSpPr>
                  <p:spPr bwMode="auto">
                    <a:xfrm flipH="1">
                      <a:off x="1447" y="1581"/>
                      <a:ext cx="362" cy="500"/>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9" name="Freeform 10"/>
                    <p:cNvSpPr>
                      <a:spLocks/>
                    </p:cNvSpPr>
                    <p:nvPr/>
                  </p:nvSpPr>
                  <p:spPr bwMode="auto">
                    <a:xfrm flipH="1">
                      <a:off x="1377" y="2007"/>
                      <a:ext cx="228"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40" name="Freeform 11"/>
                    <p:cNvSpPr>
                      <a:spLocks/>
                    </p:cNvSpPr>
                    <p:nvPr/>
                  </p:nvSpPr>
                  <p:spPr bwMode="auto">
                    <a:xfrm flipH="1">
                      <a:off x="1391" y="2033"/>
                      <a:ext cx="446"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41" name="Freeform 12"/>
                    <p:cNvSpPr>
                      <a:spLocks/>
                    </p:cNvSpPr>
                    <p:nvPr/>
                  </p:nvSpPr>
                  <p:spPr bwMode="auto">
                    <a:xfrm flipH="1">
                      <a:off x="1353" y="1223"/>
                      <a:ext cx="280"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6172" name="Group 13"/>
                    <p:cNvGrpSpPr>
                      <a:grpSpLocks/>
                    </p:cNvGrpSpPr>
                    <p:nvPr/>
                  </p:nvGrpSpPr>
                  <p:grpSpPr bwMode="auto">
                    <a:xfrm flipH="1">
                      <a:off x="1212" y="1104"/>
                      <a:ext cx="277" cy="235"/>
                      <a:chOff x="1590" y="1104"/>
                      <a:chExt cx="277" cy="235"/>
                    </a:xfrm>
                  </p:grpSpPr>
                  <p:sp>
                    <p:nvSpPr>
                      <p:cNvPr id="43" name="Freeform 14"/>
                      <p:cNvSpPr>
                        <a:spLocks/>
                      </p:cNvSpPr>
                      <p:nvPr/>
                    </p:nvSpPr>
                    <p:spPr bwMode="auto">
                      <a:xfrm>
                        <a:off x="1683" y="1257"/>
                        <a:ext cx="186"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44" name="Freeform 15"/>
                      <p:cNvSpPr>
                        <a:spLocks/>
                      </p:cNvSpPr>
                      <p:nvPr/>
                    </p:nvSpPr>
                    <p:spPr bwMode="auto">
                      <a:xfrm>
                        <a:off x="1654" y="1193"/>
                        <a:ext cx="180"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45" name="Freeform 16"/>
                      <p:cNvSpPr>
                        <a:spLocks/>
                      </p:cNvSpPr>
                      <p:nvPr/>
                    </p:nvSpPr>
                    <p:spPr bwMode="auto">
                      <a:xfrm>
                        <a:off x="1630" y="1155"/>
                        <a:ext cx="160" cy="138"/>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46" name="Freeform 17"/>
                      <p:cNvSpPr>
                        <a:spLocks/>
                      </p:cNvSpPr>
                      <p:nvPr/>
                    </p:nvSpPr>
                    <p:spPr bwMode="auto">
                      <a:xfrm>
                        <a:off x="1590" y="1104"/>
                        <a:ext cx="123" cy="173"/>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6160" name="Group 18"/>
                  <p:cNvGrpSpPr>
                    <a:grpSpLocks/>
                  </p:cNvGrpSpPr>
                  <p:nvPr/>
                </p:nvGrpSpPr>
                <p:grpSpPr bwMode="auto">
                  <a:xfrm rot="4286940" flipH="1">
                    <a:off x="1038" y="766"/>
                    <a:ext cx="141" cy="50"/>
                    <a:chOff x="4032" y="2817"/>
                    <a:chExt cx="417" cy="635"/>
                  </a:xfrm>
                </p:grpSpPr>
                <p:sp>
                  <p:nvSpPr>
                    <p:cNvPr id="34" name="Oval 19"/>
                    <p:cNvSpPr>
                      <a:spLocks noChangeArrowheads="1"/>
                    </p:cNvSpPr>
                    <p:nvPr/>
                  </p:nvSpPr>
                  <p:spPr bwMode="auto">
                    <a:xfrm>
                      <a:off x="4084" y="2337"/>
                      <a:ext cx="409" cy="629"/>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5" name="Oval 20"/>
                    <p:cNvSpPr>
                      <a:spLocks noChangeArrowheads="1"/>
                    </p:cNvSpPr>
                    <p:nvPr/>
                  </p:nvSpPr>
                  <p:spPr bwMode="auto">
                    <a:xfrm>
                      <a:off x="4083" y="2513"/>
                      <a:ext cx="237" cy="217"/>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6161" name="Group 21"/>
                  <p:cNvGrpSpPr>
                    <a:grpSpLocks/>
                  </p:cNvGrpSpPr>
                  <p:nvPr/>
                </p:nvGrpSpPr>
                <p:grpSpPr bwMode="auto">
                  <a:xfrm rot="4286940" flipH="1">
                    <a:off x="962" y="766"/>
                    <a:ext cx="141" cy="50"/>
                    <a:chOff x="4032" y="2817"/>
                    <a:chExt cx="417" cy="635"/>
                  </a:xfrm>
                </p:grpSpPr>
                <p:sp>
                  <p:nvSpPr>
                    <p:cNvPr id="32" name="Oval 22"/>
                    <p:cNvSpPr>
                      <a:spLocks noChangeArrowheads="1"/>
                    </p:cNvSpPr>
                    <p:nvPr/>
                  </p:nvSpPr>
                  <p:spPr bwMode="auto">
                    <a:xfrm>
                      <a:off x="4082" y="2306"/>
                      <a:ext cx="409" cy="651"/>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3" name="Oval 23"/>
                    <p:cNvSpPr>
                      <a:spLocks noChangeArrowheads="1"/>
                    </p:cNvSpPr>
                    <p:nvPr/>
                  </p:nvSpPr>
                  <p:spPr bwMode="auto">
                    <a:xfrm>
                      <a:off x="4084" y="2455"/>
                      <a:ext cx="237" cy="23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28" name="Oval 24"/>
                <p:cNvSpPr>
                  <a:spLocks noChangeArrowheads="1"/>
                </p:cNvSpPr>
                <p:nvPr/>
              </p:nvSpPr>
              <p:spPr bwMode="auto">
                <a:xfrm>
                  <a:off x="1098" y="1008"/>
                  <a:ext cx="198" cy="75"/>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2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2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grpSp>
      <p:sp>
        <p:nvSpPr>
          <p:cNvPr id="49" name="AutoShape 2"/>
          <p:cNvSpPr>
            <a:spLocks noChangeArrowheads="1"/>
          </p:cNvSpPr>
          <p:nvPr/>
        </p:nvSpPr>
        <p:spPr bwMode="auto">
          <a:xfrm>
            <a:off x="1219200" y="5470525"/>
            <a:ext cx="6462713" cy="869950"/>
          </a:xfrm>
          <a:prstGeom prst="wedgeRoundRectCallout">
            <a:avLst>
              <a:gd name="adj1" fmla="val 59789"/>
              <a:gd name="adj2" fmla="val -24629"/>
              <a:gd name="adj3" fmla="val 16667"/>
            </a:avLst>
          </a:prstGeom>
          <a:solidFill>
            <a:srgbClr val="C00000"/>
          </a:solidFill>
          <a:ln w="9525">
            <a:noFill/>
            <a:miter lim="800000"/>
            <a:headEnd/>
            <a:tailEnd/>
          </a:ln>
          <a:effectLst/>
        </p:spPr>
        <p:txBody>
          <a:bodyPr/>
          <a:lstStyle/>
          <a:p>
            <a:pPr algn="l">
              <a:buFont typeface="Symbol" pitchFamily="18" charset="2"/>
              <a:buNone/>
              <a:defRPr/>
            </a:pPr>
            <a:r>
              <a:rPr lang="en-US" sz="3600" dirty="0">
                <a:cs typeface="Times New Roman" panose="02020603050405020304" pitchFamily="18" charset="0"/>
              </a:rPr>
              <a:t>Lesson: Not all mappings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 calcmode="lin" valueType="num">
                                      <p:cBhvr additive="base">
                                        <p:cTn id="7" dur="500" fill="hold"/>
                                        <p:tgtEl>
                                          <p:spTgt spid="310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02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anim calcmode="lin" valueType="num">
                                      <p:cBhvr additive="base">
                                        <p:cTn id="11" dur="500" fill="hold"/>
                                        <p:tgtEl>
                                          <p:spTgt spid="3102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02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0274"/>
                                        </p:tgtEl>
                                        <p:attrNameLst>
                                          <p:attrName>style.visibility</p:attrName>
                                        </p:attrNameLst>
                                      </p:cBhvr>
                                      <p:to>
                                        <p:strVal val="visible"/>
                                      </p:to>
                                    </p:set>
                                    <p:anim calcmode="lin" valueType="num">
                                      <p:cBhvr additive="base">
                                        <p:cTn id="15" dur="500" fill="hold"/>
                                        <p:tgtEl>
                                          <p:spTgt spid="310274"/>
                                        </p:tgtEl>
                                        <p:attrNameLst>
                                          <p:attrName>ppt_x</p:attrName>
                                        </p:attrNameLst>
                                      </p:cBhvr>
                                      <p:tavLst>
                                        <p:tav tm="0">
                                          <p:val>
                                            <p:strVal val="0-#ppt_w/2"/>
                                          </p:val>
                                        </p:tav>
                                        <p:tav tm="100000">
                                          <p:val>
                                            <p:strVal val="#ppt_x"/>
                                          </p:val>
                                        </p:tav>
                                      </p:tavLst>
                                    </p:anim>
                                    <p:anim calcmode="lin" valueType="num">
                                      <p:cBhvr additive="base">
                                        <p:cTn id="16" dur="500" fill="hold"/>
                                        <p:tgtEl>
                                          <p:spTgt spid="31027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1+#ppt_w/2"/>
                                          </p:val>
                                        </p:tav>
                                        <p:tav tm="100000">
                                          <p:val>
                                            <p:strVal val="#ppt_x"/>
                                          </p:val>
                                        </p:tav>
                                      </p:tavLst>
                                    </p:anim>
                                    <p:anim calcmode="lin" valueType="num">
                                      <p:cBhvr additive="base">
                                        <p:cTn id="3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p:bldP spid="310275" grpId="0" build="p"/>
      <p:bldP spid="4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a:effectLst>
                  <a:outerShdw blurRad="38100" dist="38100" dir="2700000" algn="tl">
                    <a:srgbClr val="000000"/>
                  </a:outerShdw>
                </a:effectLst>
              </a:rPr>
              <a:t>We give two equivalent proofs:</a:t>
            </a:r>
          </a:p>
          <a:p>
            <a:pPr algn="l">
              <a:defRPr/>
            </a:pPr>
            <a:r>
              <a:rPr lang="en-US" sz="3000">
                <a:effectLst>
                  <a:outerShdw blurRad="38100" dist="38100" dir="2700000" algn="tl">
                    <a:srgbClr val="000000"/>
                  </a:outerShdw>
                </a:effectLst>
              </a:rPr>
              <a:t>Proof 1:</a:t>
            </a:r>
          </a:p>
          <a:p>
            <a:pPr lvl="1" algn="l">
              <a:buFont typeface="Arial" pitchFamily="34" charset="0"/>
              <a:buChar char="•"/>
              <a:defRPr/>
            </a:pPr>
            <a:r>
              <a:rPr lang="en-US" sz="3000">
                <a:effectLst>
                  <a:outerShdw blurRad="38100" dist="38100" dir="2700000" algn="tl">
                    <a:srgbClr val="000000"/>
                  </a:outerShdw>
                </a:effectLst>
              </a:rPr>
              <a:t> How does the first order logic game go?</a:t>
            </a:r>
          </a:p>
        </p:txBody>
      </p:sp>
      <p:grpSp>
        <p:nvGrpSpPr>
          <p:cNvPr id="52228" name="Group 17"/>
          <p:cNvGrpSpPr>
            <a:grpSpLocks/>
          </p:cNvGrpSpPr>
          <p:nvPr/>
        </p:nvGrpSpPr>
        <p:grpSpPr bwMode="auto">
          <a:xfrm flipH="1">
            <a:off x="325438" y="1227138"/>
            <a:ext cx="360362" cy="1058862"/>
            <a:chOff x="5760" y="901"/>
            <a:chExt cx="916" cy="2296"/>
          </a:xfrm>
        </p:grpSpPr>
        <p:sp>
          <p:nvSpPr>
            <p:cNvPr id="17"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8"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9"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0"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1"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2"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3" name="AutoShape 37"/>
          <p:cNvSpPr>
            <a:spLocks noChangeArrowheads="1"/>
          </p:cNvSpPr>
          <p:nvPr/>
        </p:nvSpPr>
        <p:spPr bwMode="auto">
          <a:xfrm>
            <a:off x="2590800" y="4267200"/>
            <a:ext cx="4541838" cy="838200"/>
          </a:xfrm>
          <a:prstGeom prst="wedgeRoundRectCallout">
            <a:avLst>
              <a:gd name="adj1" fmla="val -69823"/>
              <a:gd name="adj2" fmla="val -62995"/>
              <a:gd name="adj3" fmla="val 16667"/>
            </a:avLst>
          </a:prstGeom>
          <a:noFill/>
          <a:ln w="38100">
            <a:solidFill>
              <a:srgbClr val="00FFFF"/>
            </a:solidFill>
            <a:miter lim="800000"/>
            <a:headEnd/>
            <a:tailEnd/>
          </a:ln>
        </p:spPr>
        <p:txBody>
          <a:bodyPr/>
          <a:lstStyle/>
          <a:p>
            <a:pPr>
              <a:defRPr/>
            </a:pPr>
            <a:r>
              <a:rPr lang="en-US" sz="3000" dirty="0"/>
              <a:t>I win if </a:t>
            </a:r>
            <a:r>
              <a:rPr lang="en-CA" sz="3200" i="1" dirty="0">
                <a:solidFill>
                  <a:schemeClr val="accent6"/>
                </a:solidFill>
                <a:effectLst>
                  <a:outerShdw blurRad="38100" dist="38100" dir="2700000" algn="tl">
                    <a:srgbClr val="000000"/>
                  </a:outerShdw>
                </a:effectLst>
                <a:sym typeface="Symbol" pitchFamily="18" charset="2"/>
              </a:rPr>
              <a:t>M(I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i="1" dirty="0">
                <a:solidFill>
                  <a:schemeClr val="accent6"/>
                </a:solidFill>
                <a:effectLst>
                  <a:outerShdw blurRad="38100" dist="38100" dir="2700000" algn="tl">
                    <a:srgbClr val="000000"/>
                  </a:outerShdw>
                </a:effectLst>
                <a:sym typeface="Symbol" pitchFamily="18" charset="2"/>
              </a:rPr>
              <a:t>)≠</a:t>
            </a:r>
            <a:r>
              <a:rPr lang="en-CA" sz="3200" i="1" dirty="0" err="1">
                <a:solidFill>
                  <a:schemeClr val="accent6"/>
                </a:solidFill>
                <a:effectLst>
                  <a:outerShdw blurRad="38100" dist="38100" dir="2700000" algn="tl">
                    <a:srgbClr val="000000"/>
                  </a:outerShdw>
                </a:effectLst>
                <a:sym typeface="Symbol" pitchFamily="18" charset="2"/>
              </a:rPr>
              <a:t>P</a:t>
            </a:r>
            <a:r>
              <a:rPr lang="en-CA" sz="3200" i="1" baseline="-25000" dirty="0" err="1">
                <a:solidFill>
                  <a:schemeClr val="accent6"/>
                </a:solidFill>
                <a:effectLst>
                  <a:outerShdw blurRad="38100" dist="38100" dir="2700000" algn="tl">
                    <a:srgbClr val="000000"/>
                  </a:outerShdw>
                </a:effectLst>
                <a:sym typeface="Symbol" pitchFamily="18" charset="2"/>
              </a:rPr>
              <a:t>hard</a:t>
            </a: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i="1" dirty="0">
                <a:solidFill>
                  <a:schemeClr val="accent6"/>
                </a:solidFill>
                <a:effectLst>
                  <a:outerShdw blurRad="38100" dist="38100" dir="2700000" algn="tl">
                    <a:srgbClr val="000000"/>
                  </a:outerShdw>
                </a:effectLst>
                <a:sym typeface="Symbol" pitchFamily="18" charset="2"/>
              </a:rPr>
              <a:t>)</a:t>
            </a:r>
            <a:r>
              <a:rPr lang="en-CA" sz="3200" i="1" dirty="0">
                <a:effectLst>
                  <a:outerShdw blurRad="38100" dist="38100" dir="2700000" algn="tl">
                    <a:srgbClr val="000000"/>
                  </a:outerShdw>
                </a:effectLst>
                <a:sym typeface="Symbol" pitchFamily="18" charset="2"/>
              </a:rPr>
              <a:t>.</a:t>
            </a:r>
            <a:endParaRPr lang="en-US" sz="3000" dirty="0"/>
          </a:p>
        </p:txBody>
      </p:sp>
      <p:sp>
        <p:nvSpPr>
          <p:cNvPr id="14" name="AutoShape 42"/>
          <p:cNvSpPr>
            <a:spLocks noChangeArrowheads="1"/>
          </p:cNvSpPr>
          <p:nvPr/>
        </p:nvSpPr>
        <p:spPr bwMode="auto">
          <a:xfrm>
            <a:off x="2362200" y="3124200"/>
            <a:ext cx="5105400" cy="990600"/>
          </a:xfrm>
          <a:prstGeom prst="wedgeRoundRectCallout">
            <a:avLst>
              <a:gd name="adj1" fmla="val -57931"/>
              <a:gd name="adj2" fmla="val -90546"/>
              <a:gd name="adj3" fmla="val 16667"/>
            </a:avLst>
          </a:prstGeom>
          <a:noFill/>
          <a:ln w="38100">
            <a:solidFill>
              <a:srgbClr val="00FFFF"/>
            </a:solidFill>
            <a:miter lim="800000"/>
            <a:headEnd/>
            <a:tailEnd/>
          </a:ln>
        </p:spPr>
        <p:txBody>
          <a:bodyPr/>
          <a:lstStyle/>
          <a:p>
            <a:pPr>
              <a:spcBef>
                <a:spcPct val="50000"/>
              </a:spcBef>
              <a:defRPr/>
            </a:pPr>
            <a:r>
              <a:rPr lang="en-US" sz="3000">
                <a:effectLst>
                  <a:outerShdw blurRad="38100" dist="38100" dir="2700000" algn="tl">
                    <a:srgbClr val="000000"/>
                  </a:outerShdw>
                </a:effectLst>
              </a:rPr>
              <a:t>I give an input </a:t>
            </a:r>
            <a:r>
              <a:rPr lang="en-CA" sz="3200" i="1">
                <a:solidFill>
                  <a:srgbClr val="E7B95C"/>
                </a:solidFill>
                <a:effectLst>
                  <a:outerShdw blurRad="38100" dist="38100" dir="2700000" algn="tl">
                    <a:srgbClr val="000000"/>
                  </a:outerShdw>
                </a:effectLst>
                <a:sym typeface="Symbol" pitchFamily="18" charset="2"/>
              </a:rPr>
              <a:t>I</a:t>
            </a:r>
            <a:r>
              <a:rPr lang="en-CA" sz="3200" i="1" baseline="-25000">
                <a:solidFill>
                  <a:srgbClr val="E7B95C"/>
                </a:solidFill>
                <a:effectLst>
                  <a:outerShdw blurRad="38100" dist="38100" dir="2700000" algn="tl">
                    <a:srgbClr val="000000"/>
                  </a:outerShdw>
                </a:effectLst>
                <a:sym typeface="Symbol" pitchFamily="18" charset="2"/>
              </a:rPr>
              <a:t>M</a:t>
            </a:r>
            <a:r>
              <a:rPr lang="en-US" sz="3000">
                <a:effectLst>
                  <a:outerShdw blurRad="38100" dist="38100" dir="2700000" algn="tl">
                    <a:srgbClr val="000000"/>
                  </a:outerShdw>
                </a:effectLst>
              </a:rPr>
              <a:t>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on which I claim it does not .</a:t>
            </a:r>
            <a:endParaRPr lang="en-US">
              <a:effectLst>
                <a:outerShdw blurRad="38100" dist="38100" dir="2700000" algn="tl">
                  <a:srgbClr val="000000"/>
                </a:outerShdw>
              </a:effectLst>
            </a:endParaRPr>
          </a:p>
        </p:txBody>
      </p:sp>
      <p:grpSp>
        <p:nvGrpSpPr>
          <p:cNvPr id="2"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3277"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37" name="AutoShape 42"/>
          <p:cNvSpPr>
            <a:spLocks noChangeArrowheads="1"/>
          </p:cNvSpPr>
          <p:nvPr/>
        </p:nvSpPr>
        <p:spPr bwMode="auto">
          <a:xfrm>
            <a:off x="2514600" y="1066800"/>
            <a:ext cx="4800600" cy="685800"/>
          </a:xfrm>
          <a:prstGeom prst="wedgeRoundRectCallout">
            <a:avLst>
              <a:gd name="adj1" fmla="val -69810"/>
              <a:gd name="adj2" fmla="val 96778"/>
              <a:gd name="adj3" fmla="val 16667"/>
            </a:avLst>
          </a:prstGeom>
          <a:noFill/>
          <a:ln w="38100">
            <a:solidFill>
              <a:srgbClr val="00FFFF"/>
            </a:solidFill>
            <a:miter lim="800000"/>
            <a:headEnd/>
            <a:tailEnd/>
          </a:ln>
        </p:spPr>
        <p:txBody>
          <a:bodyPr/>
          <a:lstStyle/>
          <a:p>
            <a:pPr>
              <a:spcBef>
                <a:spcPct val="50000"/>
              </a:spcBef>
              <a:defRPr/>
            </a:pPr>
            <a:r>
              <a:rPr lang="en-US" sz="3000" dirty="0"/>
              <a:t>I give a hard problem</a:t>
            </a:r>
            <a:r>
              <a:rPr lang="en-CA" sz="3200" i="1" dirty="0">
                <a:solidFill>
                  <a:schemeClr val="accent6"/>
                </a:solidFill>
                <a:effectLst>
                  <a:outerShdw blurRad="38100" dist="38100" dir="2700000" algn="tl">
                    <a:srgbClr val="000000"/>
                  </a:outerShdw>
                </a:effectLst>
                <a:sym typeface="Symbol" pitchFamily="18" charset="2"/>
              </a:rPr>
              <a:t> </a:t>
            </a:r>
            <a:r>
              <a:rPr lang="en-CA" sz="3200" i="1" dirty="0" err="1">
                <a:solidFill>
                  <a:schemeClr val="accent6"/>
                </a:solidFill>
                <a:effectLst>
                  <a:outerShdw blurRad="38100" dist="38100" dir="2700000" algn="tl">
                    <a:srgbClr val="000000"/>
                  </a:outerShdw>
                </a:effectLst>
                <a:sym typeface="Symbol" pitchFamily="18" charset="2"/>
              </a:rPr>
              <a:t>P</a:t>
            </a:r>
            <a:r>
              <a:rPr lang="en-CA" sz="3200" i="1" baseline="-25000" dirty="0" err="1">
                <a:solidFill>
                  <a:schemeClr val="accent6"/>
                </a:solidFill>
                <a:effectLst>
                  <a:outerShdw blurRad="38100" dist="38100" dir="2700000" algn="tl">
                    <a:srgbClr val="000000"/>
                  </a:outerShdw>
                </a:effectLst>
                <a:sym typeface="Symbol" pitchFamily="18" charset="2"/>
              </a:rPr>
              <a:t>hard</a:t>
            </a:r>
            <a:r>
              <a:rPr lang="en-CA" sz="3200" i="1" baseline="-25000" dirty="0">
                <a:solidFill>
                  <a:schemeClr val="accent6"/>
                </a:solidFill>
                <a:effectLst>
                  <a:outerShdw blurRad="38100" dist="38100" dir="2700000" algn="tl">
                    <a:srgbClr val="000000"/>
                  </a:outerShdw>
                </a:effectLst>
                <a:sym typeface="Symbol" pitchFamily="18" charset="2"/>
              </a:rPr>
              <a:t>.</a:t>
            </a:r>
            <a:r>
              <a:rPr lang="en-US" sz="3000" dirty="0"/>
              <a:t> </a:t>
            </a:r>
            <a:endParaRPr lang="en-US" dirty="0"/>
          </a:p>
        </p:txBody>
      </p:sp>
      <p:grpSp>
        <p:nvGrpSpPr>
          <p:cNvPr id="4" name="Group 20"/>
          <p:cNvGrpSpPr>
            <a:grpSpLocks/>
          </p:cNvGrpSpPr>
          <p:nvPr/>
        </p:nvGrpSpPr>
        <p:grpSpPr bwMode="auto">
          <a:xfrm flipH="1">
            <a:off x="7696200" y="2382838"/>
            <a:ext cx="1347788" cy="2341562"/>
            <a:chOff x="4560" y="1645"/>
            <a:chExt cx="849" cy="1475"/>
          </a:xfrm>
        </p:grpSpPr>
        <p:grpSp>
          <p:nvGrpSpPr>
            <p:cNvPr id="53260"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3261"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3262"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55" name="AutoShape 41"/>
          <p:cNvSpPr>
            <a:spLocks noChangeArrowheads="1"/>
          </p:cNvSpPr>
          <p:nvPr/>
        </p:nvSpPr>
        <p:spPr bwMode="auto">
          <a:xfrm>
            <a:off x="2590800" y="1981200"/>
            <a:ext cx="4800600" cy="990600"/>
          </a:xfrm>
          <a:prstGeom prst="wedgeRoundRectCallout">
            <a:avLst>
              <a:gd name="adj1" fmla="val 59722"/>
              <a:gd name="adj2" fmla="val 102245"/>
              <a:gd name="adj3" fmla="val 16667"/>
            </a:avLst>
          </a:prstGeom>
          <a:noFill/>
          <a:ln w="38100">
            <a:solidFill>
              <a:schemeClr val="hlink"/>
            </a:solidFill>
            <a:miter lim="800000"/>
            <a:headEnd/>
            <a:tailEnd/>
          </a:ln>
        </p:spPr>
        <p:txBody>
          <a:bodyPr/>
          <a:lstStyle/>
          <a:p>
            <a:pPr>
              <a:spcBef>
                <a:spcPct val="50000"/>
              </a:spcBef>
              <a:defRPr/>
            </a:pPr>
            <a:r>
              <a:rPr lang="en-US" sz="3000" dirty="0"/>
              <a:t>I have an TM </a:t>
            </a:r>
            <a:r>
              <a:rPr lang="en-US" sz="3000" i="1" dirty="0">
                <a:solidFill>
                  <a:schemeClr val="accent2"/>
                </a:solidFill>
              </a:rPr>
              <a:t>M</a:t>
            </a:r>
            <a:r>
              <a:rPr lang="en-US" sz="3000" dirty="0"/>
              <a:t> that I claim solves the problem.</a:t>
            </a:r>
            <a:endParaRPr lang="en-US" dirty="0"/>
          </a:p>
        </p:txBody>
      </p:sp>
      <p:sp>
        <p:nvSpPr>
          <p:cNvPr id="56" name="AutoShape 37"/>
          <p:cNvSpPr>
            <a:spLocks noChangeArrowheads="1"/>
          </p:cNvSpPr>
          <p:nvPr/>
        </p:nvSpPr>
        <p:spPr bwMode="auto">
          <a:xfrm>
            <a:off x="2362200" y="5181600"/>
            <a:ext cx="5119688" cy="1524000"/>
          </a:xfrm>
          <a:prstGeom prst="wedgeRoundRectCallout">
            <a:avLst>
              <a:gd name="adj1" fmla="val -60893"/>
              <a:gd name="adj2" fmla="val -50495"/>
              <a:gd name="adj3" fmla="val 16667"/>
            </a:avLst>
          </a:prstGeom>
          <a:noFill/>
          <a:ln w="38100">
            <a:solidFill>
              <a:srgbClr val="00FFFF"/>
            </a:solidFill>
            <a:miter lim="800000"/>
            <a:headEnd/>
            <a:tailEnd/>
          </a:ln>
        </p:spPr>
        <p:txBody>
          <a:bodyPr lIns="0" tIns="0" rIns="0" bIns="0"/>
          <a:lstStyle/>
          <a:p>
            <a:pPr>
              <a:defRPr/>
            </a:pPr>
            <a:r>
              <a:rPr lang="en-US" sz="3000" dirty="0"/>
              <a:t>We say that input </a:t>
            </a:r>
            <a:r>
              <a:rPr lang="en-US" sz="3000" i="1" dirty="0">
                <a:solidFill>
                  <a:schemeClr val="accent2"/>
                </a:solidFill>
              </a:rPr>
              <a:t>I</a:t>
            </a:r>
            <a:r>
              <a:rPr lang="en-US" sz="3000" i="1" baseline="-25000" dirty="0">
                <a:solidFill>
                  <a:schemeClr val="accent2"/>
                </a:solidFill>
              </a:rPr>
              <a:t>M</a:t>
            </a:r>
            <a:r>
              <a:rPr lang="en-US" sz="3000" dirty="0"/>
              <a:t> is </a:t>
            </a:r>
            <a:br>
              <a:rPr lang="en-US" sz="3000" dirty="0"/>
            </a:br>
            <a:r>
              <a:rPr lang="en-US" sz="3000" dirty="0"/>
              <a:t>TM </a:t>
            </a:r>
            <a:r>
              <a:rPr lang="en-US" sz="3000" i="1" dirty="0">
                <a:solidFill>
                  <a:schemeClr val="accent2"/>
                </a:solidFill>
              </a:rPr>
              <a:t>M</a:t>
            </a:r>
            <a:r>
              <a:rPr lang="en-US" sz="3000" dirty="0"/>
              <a:t>’s nemesis input</a:t>
            </a:r>
          </a:p>
          <a:p>
            <a:pPr>
              <a:defRPr/>
            </a:pPr>
            <a:r>
              <a:rPr lang="en-US" sz="3000" dirty="0"/>
              <a:t>eliminating </a:t>
            </a:r>
            <a:r>
              <a:rPr lang="en-US" sz="3000" i="1" dirty="0">
                <a:solidFill>
                  <a:schemeClr val="accent2"/>
                </a:solidFill>
              </a:rPr>
              <a:t>M</a:t>
            </a:r>
            <a:r>
              <a:rPr lang="en-US" sz="3000" dirty="0"/>
              <a:t> (</a:t>
            </a:r>
            <a:r>
              <a:rPr lang="en-US" sz="3000" dirty="0" err="1"/>
              <a:t>wrt</a:t>
            </a:r>
            <a:r>
              <a:rPr lang="en-US" sz="3000" dirty="0"/>
              <a:t> </a:t>
            </a:r>
            <a:r>
              <a:rPr lang="en-US" sz="3000" i="1" dirty="0">
                <a:solidFill>
                  <a:schemeClr val="accent2"/>
                </a:solidFill>
              </a:rPr>
              <a:t>P</a:t>
            </a:r>
            <a:r>
              <a:rPr lang="en-CA" sz="3200" i="1" baseline="-25000" dirty="0">
                <a:solidFill>
                  <a:schemeClr val="accent6"/>
                </a:solidFill>
                <a:effectLst>
                  <a:outerShdw blurRad="38100" dist="38100" dir="2700000" algn="tl">
                    <a:srgbClr val="000000"/>
                  </a:outerShdw>
                </a:effectLst>
                <a:sym typeface="Symbol" pitchFamily="18" charset="2"/>
              </a:rPr>
              <a:t>hard</a:t>
            </a:r>
            <a:r>
              <a:rPr lang="en-US" sz="3000" dirty="0"/>
              <a:t>)</a:t>
            </a:r>
            <a:br>
              <a:rPr lang="en-US" sz="3000" dirty="0"/>
            </a:br>
            <a:endParaRPr lang="en-US" sz="3000" dirty="0"/>
          </a:p>
        </p:txBody>
      </p:sp>
      <p:pic>
        <p:nvPicPr>
          <p:cNvPr id="57" name="Picture 56"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725" y="4845050"/>
            <a:ext cx="14652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0-#ppt_w/2"/>
                                          </p:val>
                                        </p:tav>
                                        <p:tav tm="100000">
                                          <p:val>
                                            <p:strVal val="#ppt_x"/>
                                          </p:val>
                                        </p:tav>
                                      </p:tavLst>
                                    </p:anim>
                                    <p:anim calcmode="lin" valueType="num">
                                      <p:cBhvr additive="base">
                                        <p:cTn id="40"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1+#ppt_w/2"/>
                                          </p:val>
                                        </p:tav>
                                        <p:tav tm="100000">
                                          <p:val>
                                            <p:strVal val="#ppt_x"/>
                                          </p:val>
                                        </p:tav>
                                      </p:tavLst>
                                    </p:anim>
                                    <p:anim calcmode="lin" valueType="num">
                                      <p:cBhvr additive="base">
                                        <p:cTn id="46"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37" grpId="0" animBg="1" autoUpdateAnimBg="0"/>
      <p:bldP spid="55" grpId="0" animBg="1" autoUpdateAnimBg="0"/>
      <p:bldP spid="5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4" name="AutoShape 42"/>
          <p:cNvSpPr>
            <a:spLocks noChangeArrowheads="1"/>
          </p:cNvSpPr>
          <p:nvPr/>
        </p:nvSpPr>
        <p:spPr bwMode="auto">
          <a:xfrm>
            <a:off x="2514600" y="3124200"/>
            <a:ext cx="4876800" cy="2514600"/>
          </a:xfrm>
          <a:prstGeom prst="wedgeRoundRectCallout">
            <a:avLst>
              <a:gd name="adj1" fmla="val -68689"/>
              <a:gd name="adj2" fmla="val -59775"/>
              <a:gd name="adj3" fmla="val 16667"/>
            </a:avLst>
          </a:prstGeom>
          <a:noFill/>
          <a:ln w="38100">
            <a:solidFill>
              <a:srgbClr val="00FFFF"/>
            </a:solidFill>
            <a:miter lim="800000"/>
            <a:headEnd/>
            <a:tailEnd/>
          </a:ln>
        </p:spPr>
        <p:txBody>
          <a:bodyPr/>
          <a:lstStyle/>
          <a:p>
            <a:pPr>
              <a:spcBef>
                <a:spcPct val="50000"/>
              </a:spcBef>
              <a:defRPr/>
            </a:pPr>
            <a:r>
              <a:rPr lang="en-US" sz="3000">
                <a:effectLst>
                  <a:outerShdw blurRad="38100" dist="38100" dir="2700000" algn="tl">
                    <a:srgbClr val="000000"/>
                  </a:outerShdw>
                </a:effectLst>
              </a:rPr>
              <a:t>Usually I would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choose input </a:t>
            </a:r>
            <a:r>
              <a:rPr lang="en-CA" sz="3200" i="1">
                <a:solidFill>
                  <a:srgbClr val="E7B95C"/>
                </a:solidFill>
                <a:effectLst>
                  <a:outerShdw blurRad="38100" dist="38100" dir="2700000" algn="tl">
                    <a:srgbClr val="000000"/>
                  </a:outerShdw>
                </a:effectLst>
                <a:sym typeface="Symbol" pitchFamily="18" charset="2"/>
              </a:rPr>
              <a:t>I</a:t>
            </a:r>
            <a:r>
              <a:rPr lang="en-CA" sz="3200" i="1" baseline="-25000">
                <a:solidFill>
                  <a:srgbClr val="E7B95C"/>
                </a:solidFill>
                <a:effectLst>
                  <a:outerShdw blurRad="38100" dist="38100" dir="2700000" algn="tl">
                    <a:srgbClr val="000000"/>
                  </a:outerShdw>
                </a:effectLst>
                <a:sym typeface="Symbol" pitchFamily="18" charset="2"/>
              </a:rPr>
              <a:t>M</a:t>
            </a:r>
            <a:r>
              <a:rPr lang="en-US" sz="3000">
                <a:effectLst>
                  <a:outerShdw blurRad="38100" dist="38100" dir="2700000" algn="tl">
                    <a:srgbClr val="000000"/>
                  </a:outerShdw>
                </a:effectLst>
              </a:rPr>
              <a:t>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after knowing </a:t>
            </a:r>
            <a:r>
              <a:rPr lang="en-CA" i="1">
                <a:solidFill>
                  <a:srgbClr val="E7B95C"/>
                </a:solidFill>
                <a:effectLst>
                  <a:outerShdw blurRad="38100" dist="38100" dir="2700000" algn="tl">
                    <a:srgbClr val="000000"/>
                  </a:outerShdw>
                </a:effectLst>
                <a:sym typeface="Symbol" pitchFamily="18" charset="2"/>
              </a:rPr>
              <a:t>P</a:t>
            </a:r>
            <a:r>
              <a:rPr lang="en-CA" i="1" baseline="-25000">
                <a:solidFill>
                  <a:srgbClr val="E7B95C"/>
                </a:solidFill>
                <a:effectLst>
                  <a:outerShdw blurRad="38100" dist="38100" dir="2700000" algn="tl">
                    <a:srgbClr val="000000"/>
                  </a:outerShdw>
                </a:effectLst>
                <a:sym typeface="Symbol" pitchFamily="18" charset="2"/>
              </a:rPr>
              <a:t>hard</a:t>
            </a:r>
            <a:r>
              <a:rPr lang="en-US">
                <a:effectLst>
                  <a:outerShdw blurRad="38100" dist="38100" dir="2700000" algn="tl">
                    <a:srgbClr val="000000"/>
                  </a:outerShdw>
                </a:effectLst>
              </a:rPr>
              <a:t> and </a:t>
            </a:r>
            <a:r>
              <a:rPr lang="en-CA" i="1">
                <a:solidFill>
                  <a:srgbClr val="E7B95C"/>
                </a:solidFill>
                <a:effectLst>
                  <a:outerShdw blurRad="38100" dist="38100" dir="2700000" algn="tl">
                    <a:srgbClr val="000000"/>
                  </a:outerShdw>
                </a:effectLst>
                <a:sym typeface="Symbol" pitchFamily="18" charset="2"/>
              </a:rPr>
              <a:t>M.</a:t>
            </a:r>
            <a:r>
              <a:rPr lang="en-US">
                <a:effectLst>
                  <a:outerShdw blurRad="38100" dist="38100" dir="2700000" algn="tl">
                    <a:srgbClr val="000000"/>
                  </a:outerShdw>
                </a:effectLst>
                <a:sym typeface="Symbol" pitchFamily="18" charset="2"/>
              </a:rPr>
              <a:t/>
            </a:r>
            <a:br>
              <a:rPr lang="en-US">
                <a:effectLst>
                  <a:outerShdw blurRad="38100" dist="38100" dir="2700000" algn="tl">
                    <a:srgbClr val="000000"/>
                  </a:outerShdw>
                </a:effectLst>
                <a:sym typeface="Symbol" pitchFamily="18" charset="2"/>
              </a:rPr>
            </a:br>
            <a:r>
              <a:rPr lang="en-US">
                <a:effectLst>
                  <a:outerShdw blurRad="38100" dist="38100" dir="2700000" algn="tl">
                    <a:srgbClr val="000000"/>
                  </a:outerShdw>
                </a:effectLst>
                <a:sym typeface="Symbol" pitchFamily="18" charset="2"/>
              </a:rPr>
              <a:t>But instead I am going to choose </a:t>
            </a:r>
            <a:r>
              <a:rPr lang="en-CA" i="1">
                <a:solidFill>
                  <a:srgbClr val="E7B95C"/>
                </a:solidFill>
                <a:effectLst>
                  <a:outerShdw blurRad="38100" dist="38100" dir="2700000" algn="tl">
                    <a:srgbClr val="000000"/>
                  </a:outerShdw>
                </a:effectLst>
                <a:sym typeface="Symbol" pitchFamily="18" charset="2"/>
              </a:rPr>
              <a:t>I</a:t>
            </a:r>
            <a:r>
              <a:rPr lang="en-CA" i="1" baseline="-25000">
                <a:solidFill>
                  <a:srgbClr val="E7B95C"/>
                </a:solidFill>
                <a:effectLst>
                  <a:outerShdw blurRad="38100" dist="38100" dir="2700000" algn="tl">
                    <a:srgbClr val="000000"/>
                  </a:outerShdw>
                </a:effectLst>
                <a:sym typeface="Symbol" pitchFamily="18" charset="2"/>
              </a:rPr>
              <a:t>M </a:t>
            </a:r>
            <a:r>
              <a:rPr lang="en-US">
                <a:effectLst>
                  <a:outerShdw blurRad="38100" dist="38100" dir="2700000" algn="tl">
                    <a:srgbClr val="000000"/>
                  </a:outerShdw>
                </a:effectLst>
                <a:sym typeface="Symbol" pitchFamily="18" charset="2"/>
              </a:rPr>
              <a:t> first.</a:t>
            </a:r>
            <a:endParaRPr lang="en-CA" i="1">
              <a:solidFill>
                <a:srgbClr val="E7B95C"/>
              </a:solidFill>
              <a:effectLst>
                <a:outerShdw blurRad="38100" dist="38100" dir="2700000" algn="tl">
                  <a:srgbClr val="000000"/>
                </a:outerShdw>
              </a:effectLst>
              <a:sym typeface="Symbol" pitchFamily="18" charset="2"/>
            </a:endParaRPr>
          </a:p>
        </p:txBody>
      </p:sp>
      <p:grpSp>
        <p:nvGrpSpPr>
          <p:cNvPr id="54277"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4299"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37" name="AutoShape 42"/>
          <p:cNvSpPr>
            <a:spLocks noChangeArrowheads="1"/>
          </p:cNvSpPr>
          <p:nvPr/>
        </p:nvSpPr>
        <p:spPr bwMode="auto">
          <a:xfrm>
            <a:off x="2514600" y="1066800"/>
            <a:ext cx="4800600" cy="685800"/>
          </a:xfrm>
          <a:prstGeom prst="wedgeRoundRectCallout">
            <a:avLst>
              <a:gd name="adj1" fmla="val -69810"/>
              <a:gd name="adj2" fmla="val 96778"/>
              <a:gd name="adj3" fmla="val 16667"/>
            </a:avLst>
          </a:prstGeom>
          <a:noFill/>
          <a:ln w="38100">
            <a:solidFill>
              <a:srgbClr val="00FFFF"/>
            </a:solidFill>
            <a:miter lim="800000"/>
            <a:headEnd/>
            <a:tailEnd/>
          </a:ln>
        </p:spPr>
        <p:txBody>
          <a:bodyPr/>
          <a:lstStyle/>
          <a:p>
            <a:pPr>
              <a:spcBef>
                <a:spcPct val="50000"/>
              </a:spcBef>
              <a:defRPr/>
            </a:pPr>
            <a:r>
              <a:rPr lang="en-US" sz="3000" dirty="0"/>
              <a:t>I give a hard problem</a:t>
            </a:r>
            <a:r>
              <a:rPr lang="en-CA" sz="3200" i="1" dirty="0">
                <a:solidFill>
                  <a:schemeClr val="accent6"/>
                </a:solidFill>
                <a:effectLst>
                  <a:outerShdw blurRad="38100" dist="38100" dir="2700000" algn="tl">
                    <a:srgbClr val="000000"/>
                  </a:outerShdw>
                </a:effectLst>
                <a:sym typeface="Symbol" pitchFamily="18" charset="2"/>
              </a:rPr>
              <a:t> </a:t>
            </a:r>
            <a:r>
              <a:rPr lang="en-CA" sz="3200" i="1" dirty="0" err="1">
                <a:solidFill>
                  <a:schemeClr val="accent6"/>
                </a:solidFill>
                <a:effectLst>
                  <a:outerShdw blurRad="38100" dist="38100" dir="2700000" algn="tl">
                    <a:srgbClr val="000000"/>
                  </a:outerShdw>
                </a:effectLst>
                <a:sym typeface="Symbol" pitchFamily="18" charset="2"/>
              </a:rPr>
              <a:t>P</a:t>
            </a:r>
            <a:r>
              <a:rPr lang="en-CA" sz="3200" i="1" baseline="-25000" dirty="0" err="1">
                <a:solidFill>
                  <a:schemeClr val="accent6"/>
                </a:solidFill>
                <a:effectLst>
                  <a:outerShdw blurRad="38100" dist="38100" dir="2700000" algn="tl">
                    <a:srgbClr val="000000"/>
                  </a:outerShdw>
                </a:effectLst>
                <a:sym typeface="Symbol" pitchFamily="18" charset="2"/>
              </a:rPr>
              <a:t>hard</a:t>
            </a:r>
            <a:r>
              <a:rPr lang="en-CA" sz="3200" i="1" baseline="-25000" dirty="0">
                <a:solidFill>
                  <a:schemeClr val="accent6"/>
                </a:solidFill>
                <a:effectLst>
                  <a:outerShdw blurRad="38100" dist="38100" dir="2700000" algn="tl">
                    <a:srgbClr val="000000"/>
                  </a:outerShdw>
                </a:effectLst>
                <a:sym typeface="Symbol" pitchFamily="18" charset="2"/>
              </a:rPr>
              <a:t>.</a:t>
            </a:r>
            <a:r>
              <a:rPr lang="en-US" sz="3000" dirty="0"/>
              <a:t> </a:t>
            </a:r>
            <a:endParaRPr lang="en-US" dirty="0"/>
          </a:p>
        </p:txBody>
      </p:sp>
      <p:grpSp>
        <p:nvGrpSpPr>
          <p:cNvPr id="54279" name="Group 20"/>
          <p:cNvGrpSpPr>
            <a:grpSpLocks/>
          </p:cNvGrpSpPr>
          <p:nvPr/>
        </p:nvGrpSpPr>
        <p:grpSpPr bwMode="auto">
          <a:xfrm flipH="1">
            <a:off x="7696200" y="2382838"/>
            <a:ext cx="1347788" cy="2341562"/>
            <a:chOff x="4560" y="1645"/>
            <a:chExt cx="849" cy="1475"/>
          </a:xfrm>
        </p:grpSpPr>
        <p:grpSp>
          <p:nvGrpSpPr>
            <p:cNvPr id="54282"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4283"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4284"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55" name="AutoShape 41"/>
          <p:cNvSpPr>
            <a:spLocks noChangeArrowheads="1"/>
          </p:cNvSpPr>
          <p:nvPr/>
        </p:nvSpPr>
        <p:spPr bwMode="auto">
          <a:xfrm>
            <a:off x="2590800" y="1981200"/>
            <a:ext cx="4800600" cy="990600"/>
          </a:xfrm>
          <a:prstGeom prst="wedgeRoundRectCallout">
            <a:avLst>
              <a:gd name="adj1" fmla="val 59722"/>
              <a:gd name="adj2" fmla="val 102245"/>
              <a:gd name="adj3" fmla="val 16667"/>
            </a:avLst>
          </a:prstGeom>
          <a:noFill/>
          <a:ln w="38100">
            <a:solidFill>
              <a:schemeClr val="hlink"/>
            </a:solidFill>
            <a:miter lim="800000"/>
            <a:headEnd/>
            <a:tailEnd/>
          </a:ln>
        </p:spPr>
        <p:txBody>
          <a:bodyPr/>
          <a:lstStyle/>
          <a:p>
            <a:pPr>
              <a:spcBef>
                <a:spcPct val="50000"/>
              </a:spcBef>
              <a:defRPr/>
            </a:pPr>
            <a:r>
              <a:rPr lang="en-US" sz="3000" dirty="0"/>
              <a:t>I have an TM </a:t>
            </a:r>
            <a:r>
              <a:rPr lang="en-US" sz="3000" i="1" dirty="0">
                <a:solidFill>
                  <a:schemeClr val="accent2"/>
                </a:solidFill>
              </a:rPr>
              <a:t>M</a:t>
            </a:r>
            <a:r>
              <a:rPr lang="en-US" sz="3000" dirty="0"/>
              <a:t> that I claim solves the problem.</a:t>
            </a:r>
            <a:endParaRPr lang="en-US" dirty="0"/>
          </a:p>
        </p:txBody>
      </p:sp>
      <p:sp>
        <p:nvSpPr>
          <p:cNvPr id="57" name="Curved Right Arrow 56"/>
          <p:cNvSpPr/>
          <p:nvPr/>
        </p:nvSpPr>
        <p:spPr bwMode="auto">
          <a:xfrm flipV="1">
            <a:off x="1447800" y="709613"/>
            <a:ext cx="838200" cy="4319587"/>
          </a:xfrm>
          <a:prstGeom prst="curvedRightArrow">
            <a:avLst/>
          </a:prstGeom>
          <a:solidFill>
            <a:srgbClr val="FFC000"/>
          </a:solidFill>
          <a:ln w="38100" cap="sq" cmpd="sng" algn="ctr">
            <a:noFill/>
            <a:prstDash val="solid"/>
            <a:round/>
            <a:headEnd type="none" w="med" len="med"/>
            <a:tailEnd type="none" w="med" len="me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4" name="AutoShape 42"/>
          <p:cNvSpPr>
            <a:spLocks noChangeArrowheads="1"/>
          </p:cNvSpPr>
          <p:nvPr/>
        </p:nvSpPr>
        <p:spPr bwMode="auto">
          <a:xfrm>
            <a:off x="2514600" y="1066800"/>
            <a:ext cx="4757738" cy="1511300"/>
          </a:xfrm>
          <a:prstGeom prst="wedgeRoundRectCallout">
            <a:avLst>
              <a:gd name="adj1" fmla="val -76430"/>
              <a:gd name="adj2" fmla="val -2033"/>
              <a:gd name="adj3" fmla="val 16667"/>
            </a:avLst>
          </a:prstGeom>
          <a:noFill/>
          <a:ln w="38100">
            <a:solidFill>
              <a:srgbClr val="00FFFF"/>
            </a:solidFill>
            <a:miter lim="800000"/>
            <a:headEnd/>
            <a:tailEnd/>
          </a:ln>
        </p:spPr>
        <p:txBody>
          <a:bodyPr/>
          <a:lstStyle/>
          <a:p>
            <a:pPr>
              <a:spcBef>
                <a:spcPct val="50000"/>
              </a:spcBef>
              <a:defRPr/>
            </a:pPr>
            <a:r>
              <a:rPr lang="en-US" sz="3000" dirty="0"/>
              <a:t>For each TM </a:t>
            </a:r>
            <a:r>
              <a:rPr lang="en-US" sz="3000" i="1" dirty="0">
                <a:solidFill>
                  <a:schemeClr val="accent2"/>
                </a:solidFill>
              </a:rPr>
              <a:t>M</a:t>
            </a:r>
            <a:r>
              <a:rPr lang="en-US" sz="3000" dirty="0"/>
              <a:t>,</a:t>
            </a:r>
            <a:br>
              <a:rPr lang="en-US" sz="3000" dirty="0"/>
            </a:br>
            <a:r>
              <a:rPr lang="en-US" sz="3000" dirty="0"/>
              <a:t>I choose a nemesis input </a:t>
            </a:r>
            <a:r>
              <a:rPr lang="en-US" sz="3000" i="1" dirty="0">
                <a:solidFill>
                  <a:schemeClr val="accent2"/>
                </a:solidFill>
              </a:rPr>
              <a:t>I</a:t>
            </a:r>
            <a:r>
              <a:rPr lang="en-US" sz="3000" i="1" baseline="-25000" dirty="0">
                <a:solidFill>
                  <a:schemeClr val="accent2"/>
                </a:solidFill>
              </a:rPr>
              <a:t>M</a:t>
            </a:r>
            <a:r>
              <a:rPr lang="en-US" sz="3000" dirty="0"/>
              <a:t> </a:t>
            </a:r>
          </a:p>
          <a:p>
            <a:pPr>
              <a:defRPr/>
            </a:pPr>
            <a:r>
              <a:rPr lang="en-US" sz="3000" dirty="0"/>
              <a:t>which will eliminate it </a:t>
            </a:r>
            <a:endParaRPr lang="en-US" sz="3000" i="1" dirty="0">
              <a:solidFill>
                <a:schemeClr val="accent2"/>
              </a:solidFill>
            </a:endParaRPr>
          </a:p>
        </p:txBody>
      </p:sp>
      <p:grpSp>
        <p:nvGrpSpPr>
          <p:cNvPr id="55301"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5325"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55302" name="Group 20"/>
          <p:cNvGrpSpPr>
            <a:grpSpLocks/>
          </p:cNvGrpSpPr>
          <p:nvPr/>
        </p:nvGrpSpPr>
        <p:grpSpPr bwMode="auto">
          <a:xfrm flipH="1">
            <a:off x="7696200" y="2382838"/>
            <a:ext cx="1347788" cy="2341562"/>
            <a:chOff x="4560" y="1645"/>
            <a:chExt cx="849" cy="1475"/>
          </a:xfrm>
        </p:grpSpPr>
        <p:grpSp>
          <p:nvGrpSpPr>
            <p:cNvPr id="55308"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5309"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5310"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57" name="Curved Right Arrow 56"/>
          <p:cNvSpPr/>
          <p:nvPr/>
        </p:nvSpPr>
        <p:spPr bwMode="auto">
          <a:xfrm flipV="1">
            <a:off x="1447800" y="709613"/>
            <a:ext cx="838200" cy="4319587"/>
          </a:xfrm>
          <a:prstGeom prst="curvedRightArrow">
            <a:avLst/>
          </a:prstGeom>
          <a:solidFill>
            <a:srgbClr val="FFC000"/>
          </a:solidFill>
          <a:ln w="38100" cap="sq" cmpd="sng" algn="ctr">
            <a:noFill/>
            <a:prstDash val="solid"/>
            <a:round/>
            <a:headEnd type="none" w="med" len="med"/>
            <a:tailEnd type="none" w="med" len="med"/>
          </a:ln>
          <a:effectLst/>
        </p:spPr>
        <p:txBody>
          <a:bodyPr lIns="274320" rIns="274320">
            <a:spAutoFit/>
          </a:bodyPr>
          <a:lstStyle/>
          <a:p>
            <a:pPr algn="l">
              <a:defRPr/>
            </a:pPr>
            <a:endParaRPr lang="en-CA"/>
          </a:p>
        </p:txBody>
      </p:sp>
      <p:sp>
        <p:nvSpPr>
          <p:cNvPr id="41" name="AutoShape 42"/>
          <p:cNvSpPr>
            <a:spLocks noChangeArrowheads="1"/>
          </p:cNvSpPr>
          <p:nvPr/>
        </p:nvSpPr>
        <p:spPr bwMode="auto">
          <a:xfrm>
            <a:off x="1649413" y="2624138"/>
            <a:ext cx="6503987" cy="1566862"/>
          </a:xfrm>
          <a:prstGeom prst="wedgeRoundRectCallout">
            <a:avLst>
              <a:gd name="adj1" fmla="val -53736"/>
              <a:gd name="adj2" fmla="val -41894"/>
              <a:gd name="adj3" fmla="val 16667"/>
            </a:avLst>
          </a:prstGeom>
          <a:noFill/>
          <a:ln w="38100">
            <a:solidFill>
              <a:srgbClr val="00FFFF"/>
            </a:solidFill>
            <a:miter lim="800000"/>
            <a:headEnd/>
            <a:tailEnd/>
          </a:ln>
        </p:spPr>
        <p:txBody>
          <a:bodyPr/>
          <a:lstStyle/>
          <a:p>
            <a:pPr>
              <a:spcBef>
                <a:spcPct val="50000"/>
              </a:spcBef>
              <a:defRPr/>
            </a:pPr>
            <a:r>
              <a:rPr lang="en-US" sz="3000" dirty="0"/>
              <a:t>At this point there is nothing special about the choice of </a:t>
            </a:r>
            <a:r>
              <a:rPr lang="en-US" sz="3000" i="1" dirty="0">
                <a:solidFill>
                  <a:schemeClr val="accent2"/>
                </a:solidFill>
              </a:rPr>
              <a:t>I</a:t>
            </a:r>
            <a:r>
              <a:rPr lang="en-US" sz="3000" i="1" baseline="-25000" dirty="0">
                <a:solidFill>
                  <a:schemeClr val="accent2"/>
                </a:solidFill>
              </a:rPr>
              <a:t>M</a:t>
            </a:r>
            <a:r>
              <a:rPr lang="en-US" sz="3000" i="1" dirty="0">
                <a:solidFill>
                  <a:schemeClr val="accent2"/>
                </a:solidFill>
              </a:rPr>
              <a:t> </a:t>
            </a:r>
            <a:r>
              <a:rPr lang="en-US" sz="3000" dirty="0"/>
              <a:t>except it </a:t>
            </a:r>
            <a:br>
              <a:rPr lang="en-US" sz="3000" dirty="0"/>
            </a:br>
            <a:r>
              <a:rPr lang="en-US" sz="3000" dirty="0"/>
              <a:t>should be private to </a:t>
            </a:r>
            <a:r>
              <a:rPr lang="en-US" sz="3000" i="1" dirty="0">
                <a:solidFill>
                  <a:schemeClr val="accent2"/>
                </a:solidFill>
              </a:rPr>
              <a:t>M</a:t>
            </a:r>
            <a:r>
              <a:rPr lang="en-US" sz="3000" dirty="0"/>
              <a:t>.  </a:t>
            </a:r>
            <a:endParaRPr lang="en-US" sz="3000" i="1" dirty="0">
              <a:solidFill>
                <a:schemeClr val="accent2"/>
              </a:solidFill>
            </a:endParaRPr>
          </a:p>
        </p:txBody>
      </p:sp>
      <p:sp>
        <p:nvSpPr>
          <p:cNvPr id="56" name="AutoShape 42"/>
          <p:cNvSpPr>
            <a:spLocks noChangeArrowheads="1"/>
          </p:cNvSpPr>
          <p:nvPr/>
        </p:nvSpPr>
        <p:spPr bwMode="auto">
          <a:xfrm>
            <a:off x="1851025" y="4229100"/>
            <a:ext cx="6100763" cy="1600200"/>
          </a:xfrm>
          <a:prstGeom prst="wedgeRoundRectCallout">
            <a:avLst>
              <a:gd name="adj1" fmla="val -57251"/>
              <a:gd name="adj2" fmla="val -34046"/>
              <a:gd name="adj3" fmla="val 16667"/>
            </a:avLst>
          </a:prstGeom>
          <a:noFill/>
          <a:ln w="38100">
            <a:solidFill>
              <a:srgbClr val="00FFFF"/>
            </a:solidFill>
            <a:miter lim="800000"/>
            <a:headEnd/>
            <a:tailEnd/>
          </a:ln>
        </p:spPr>
        <p:txBody>
          <a:bodyPr/>
          <a:lstStyle/>
          <a:p>
            <a:pPr>
              <a:spcBef>
                <a:spcPct val="50000"/>
              </a:spcBef>
              <a:defRPr/>
            </a:pPr>
            <a:r>
              <a:rPr lang="en-US" sz="3000" dirty="0"/>
              <a:t>The one key property of the TMs</a:t>
            </a:r>
            <a:br>
              <a:rPr lang="en-US" sz="3000" dirty="0"/>
            </a:br>
            <a:r>
              <a:rPr lang="en-US" sz="3000" dirty="0"/>
              <a:t>is that each TM </a:t>
            </a:r>
            <a:r>
              <a:rPr lang="en-US" sz="3000" i="1" dirty="0">
                <a:solidFill>
                  <a:schemeClr val="accent2"/>
                </a:solidFill>
              </a:rPr>
              <a:t>M</a:t>
            </a:r>
            <a:r>
              <a:rPr lang="en-US" sz="3000" dirty="0"/>
              <a:t> has a finite description </a:t>
            </a:r>
            <a:r>
              <a:rPr lang="en-US" sz="3000" i="1" dirty="0">
                <a:solidFill>
                  <a:schemeClr val="accent2"/>
                </a:solidFill>
              </a:rPr>
              <a:t>“M” </a:t>
            </a:r>
            <a:r>
              <a:rPr lang="en-US" sz="3000" dirty="0"/>
              <a:t>identifying it.</a:t>
            </a:r>
          </a:p>
        </p:txBody>
      </p:sp>
      <p:sp>
        <p:nvSpPr>
          <p:cNvPr id="58" name="AutoShape 42"/>
          <p:cNvSpPr>
            <a:spLocks noChangeArrowheads="1"/>
          </p:cNvSpPr>
          <p:nvPr/>
        </p:nvSpPr>
        <p:spPr bwMode="auto">
          <a:xfrm>
            <a:off x="1066800" y="5867400"/>
            <a:ext cx="7404100" cy="990600"/>
          </a:xfrm>
          <a:prstGeom prst="wedgeRoundRectCallout">
            <a:avLst>
              <a:gd name="adj1" fmla="val -53880"/>
              <a:gd name="adj2" fmla="val -39421"/>
              <a:gd name="adj3" fmla="val 16667"/>
            </a:avLst>
          </a:prstGeom>
          <a:noFill/>
          <a:ln w="38100">
            <a:solidFill>
              <a:srgbClr val="00FFFF"/>
            </a:solidFill>
            <a:miter lim="800000"/>
            <a:headEnd/>
            <a:tailEnd/>
          </a:ln>
        </p:spPr>
        <p:txBody>
          <a:bodyPr/>
          <a:lstStyle/>
          <a:p>
            <a:pPr>
              <a:spcBef>
                <a:spcPct val="50000"/>
              </a:spcBef>
              <a:defRPr/>
            </a:pPr>
            <a:r>
              <a:rPr lang="en-US" sz="3000" dirty="0"/>
              <a:t>It is often dangerous to focus on oneself. Lets make </a:t>
            </a:r>
            <a:r>
              <a:rPr lang="en-US" sz="3000" i="1" dirty="0">
                <a:solidFill>
                  <a:schemeClr val="accent2"/>
                </a:solidFill>
              </a:rPr>
              <a:t>M</a:t>
            </a:r>
            <a:r>
              <a:rPr lang="en-US" sz="3000" i="1" dirty="0"/>
              <a:t>’s n</a:t>
            </a:r>
            <a:r>
              <a:rPr lang="en-US" sz="3000" dirty="0"/>
              <a:t>emesis input be </a:t>
            </a:r>
            <a:r>
              <a:rPr lang="en-US" sz="3000" i="1" dirty="0">
                <a:solidFill>
                  <a:schemeClr val="accent2"/>
                </a:solidFill>
              </a:rPr>
              <a:t>I</a:t>
            </a:r>
            <a:r>
              <a:rPr lang="en-US" sz="3000" i="1" baseline="-25000" dirty="0">
                <a:solidFill>
                  <a:schemeClr val="accent2"/>
                </a:solidFill>
              </a:rPr>
              <a:t>M</a:t>
            </a:r>
            <a:r>
              <a:rPr lang="en-US" sz="3000" i="1" dirty="0">
                <a:solidFill>
                  <a:schemeClr val="accent2"/>
                </a:solidFill>
              </a:rPr>
              <a:t> =“M”</a:t>
            </a:r>
            <a:r>
              <a:rPr lang="en-US" sz="3000" dirty="0"/>
              <a:t>.</a:t>
            </a:r>
          </a:p>
        </p:txBody>
      </p:sp>
      <p:pic>
        <p:nvPicPr>
          <p:cNvPr id="59" name="Picture 58"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682625"/>
            <a:ext cx="12588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1" presetClass="exit"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0-#ppt_w/2"/>
                                          </p:val>
                                        </p:tav>
                                        <p:tav tm="100000">
                                          <p:val>
                                            <p:strVal val="#ppt_x"/>
                                          </p:val>
                                        </p:tav>
                                      </p:tavLst>
                                    </p:anim>
                                    <p:anim calcmode="lin" valueType="num">
                                      <p:cBhvr additive="base">
                                        <p:cTn id="32"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57" grpId="0" animBg="1"/>
      <p:bldP spid="41" grpId="0" animBg="1" autoUpdateAnimBg="0"/>
      <p:bldP spid="56" grpId="0" animBg="1" autoUpdateAnimBg="0"/>
      <p:bldP spid="58"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56324"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6348"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56325" name="Group 20"/>
          <p:cNvGrpSpPr>
            <a:grpSpLocks/>
          </p:cNvGrpSpPr>
          <p:nvPr/>
        </p:nvGrpSpPr>
        <p:grpSpPr bwMode="auto">
          <a:xfrm flipH="1">
            <a:off x="7696200" y="2382838"/>
            <a:ext cx="1347788" cy="2341562"/>
            <a:chOff x="4560" y="1645"/>
            <a:chExt cx="849" cy="1475"/>
          </a:xfrm>
        </p:grpSpPr>
        <p:grpSp>
          <p:nvGrpSpPr>
            <p:cNvPr id="56331"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6332"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6333"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58" name="AutoShape 42"/>
          <p:cNvSpPr>
            <a:spLocks noChangeArrowheads="1"/>
          </p:cNvSpPr>
          <p:nvPr/>
        </p:nvSpPr>
        <p:spPr bwMode="auto">
          <a:xfrm>
            <a:off x="1066800" y="1066800"/>
            <a:ext cx="6588125" cy="685800"/>
          </a:xfrm>
          <a:prstGeom prst="wedgeRoundRectCallout">
            <a:avLst>
              <a:gd name="adj1" fmla="val -52579"/>
              <a:gd name="adj2" fmla="val 34718"/>
              <a:gd name="adj3" fmla="val 16667"/>
            </a:avLst>
          </a:prstGeom>
          <a:noFill/>
          <a:ln w="38100">
            <a:solidFill>
              <a:srgbClr val="00FFFF"/>
            </a:solidFill>
            <a:miter lim="800000"/>
            <a:headEnd/>
            <a:tailEnd/>
          </a:ln>
        </p:spPr>
        <p:txBody>
          <a:bodyPr lIns="0" tIns="0" rIns="0" bIns="0"/>
          <a:lstStyle/>
          <a:p>
            <a:pPr>
              <a:spcBef>
                <a:spcPct val="50000"/>
              </a:spcBef>
              <a:defRPr/>
            </a:pPr>
            <a:r>
              <a:rPr lang="en-US" sz="3000" dirty="0"/>
              <a:t>Lets make </a:t>
            </a:r>
            <a:r>
              <a:rPr lang="en-US" sz="3000" i="1" dirty="0">
                <a:solidFill>
                  <a:schemeClr val="accent2"/>
                </a:solidFill>
              </a:rPr>
              <a:t>M</a:t>
            </a:r>
            <a:r>
              <a:rPr lang="en-US" sz="3000" i="1" dirty="0"/>
              <a:t>’s n</a:t>
            </a:r>
            <a:r>
              <a:rPr lang="en-US" sz="3000" dirty="0"/>
              <a:t>emesis input be </a:t>
            </a:r>
            <a:r>
              <a:rPr lang="en-US" sz="3000" i="1" dirty="0">
                <a:solidFill>
                  <a:schemeClr val="accent2"/>
                </a:solidFill>
              </a:rPr>
              <a:t>I</a:t>
            </a:r>
            <a:r>
              <a:rPr lang="en-US" sz="3000" i="1" baseline="-25000" dirty="0">
                <a:solidFill>
                  <a:schemeClr val="accent2"/>
                </a:solidFill>
              </a:rPr>
              <a:t>M</a:t>
            </a:r>
            <a:r>
              <a:rPr lang="en-US" sz="3000" i="1" dirty="0">
                <a:solidFill>
                  <a:schemeClr val="accent2"/>
                </a:solidFill>
              </a:rPr>
              <a:t> =“M”</a:t>
            </a:r>
            <a:r>
              <a:rPr lang="en-US" sz="3000" dirty="0"/>
              <a:t>.</a:t>
            </a:r>
          </a:p>
        </p:txBody>
      </p:sp>
      <p:sp>
        <p:nvSpPr>
          <p:cNvPr id="55" name="AutoShape 42"/>
          <p:cNvSpPr>
            <a:spLocks noChangeArrowheads="1"/>
          </p:cNvSpPr>
          <p:nvPr/>
        </p:nvSpPr>
        <p:spPr bwMode="auto">
          <a:xfrm>
            <a:off x="1828800" y="1828800"/>
            <a:ext cx="5867400" cy="685800"/>
          </a:xfrm>
          <a:prstGeom prst="wedgeRoundRectCallout">
            <a:avLst>
              <a:gd name="adj1" fmla="val -59833"/>
              <a:gd name="adj2" fmla="val 20833"/>
              <a:gd name="adj3" fmla="val 16667"/>
            </a:avLst>
          </a:prstGeom>
          <a:noFill/>
          <a:ln w="38100">
            <a:solidFill>
              <a:srgbClr val="00FFFF"/>
            </a:solidFill>
            <a:miter lim="800000"/>
            <a:headEnd/>
            <a:tailEnd/>
          </a:ln>
        </p:spPr>
        <p:txBody>
          <a:bodyPr/>
          <a:lstStyle/>
          <a:p>
            <a:pPr>
              <a:spcBef>
                <a:spcPct val="50000"/>
              </a:spcBef>
              <a:defRPr/>
            </a:pPr>
            <a:r>
              <a:rPr lang="en-US" sz="3000" dirty="0">
                <a:effectLst>
                  <a:outerShdw blurRad="38100" dist="38100" dir="2700000" algn="tl">
                    <a:srgbClr val="000000"/>
                  </a:outerShdw>
                </a:effectLst>
              </a:rPr>
              <a:t>I now define the hard problem</a:t>
            </a:r>
            <a:r>
              <a:rPr lang="en-CA" sz="3200" i="1" dirty="0">
                <a:solidFill>
                  <a:srgbClr val="E7B95C"/>
                </a:solidFill>
                <a:effectLst>
                  <a:outerShdw blurRad="38100" dist="38100" dir="2700000" algn="tl">
                    <a:srgbClr val="000000"/>
                  </a:outerShdw>
                </a:effectLst>
                <a:sym typeface="Symbol" pitchFamily="18" charset="2"/>
              </a:rPr>
              <a:t> </a:t>
            </a:r>
            <a:r>
              <a:rPr lang="en-CA" sz="3200" i="1" dirty="0" err="1">
                <a:solidFill>
                  <a:srgbClr val="E7B95C"/>
                </a:solidFill>
                <a:effectLst>
                  <a:outerShdw blurRad="38100" dist="38100" dir="2700000" algn="tl">
                    <a:srgbClr val="000000"/>
                  </a:outerShdw>
                </a:effectLst>
                <a:sym typeface="Symbol" pitchFamily="18" charset="2"/>
              </a:rPr>
              <a:t>P</a:t>
            </a:r>
            <a:r>
              <a:rPr lang="en-CA" sz="3200" i="1" baseline="-25000" dirty="0" err="1">
                <a:solidFill>
                  <a:srgbClr val="E7B95C"/>
                </a:solidFill>
                <a:effectLst>
                  <a:outerShdw blurRad="38100" dist="38100" dir="2700000" algn="tl">
                    <a:srgbClr val="000000"/>
                  </a:outerShdw>
                </a:effectLst>
                <a:sym typeface="Symbol" pitchFamily="18" charset="2"/>
              </a:rPr>
              <a:t>hard</a:t>
            </a:r>
            <a:r>
              <a:rPr lang="en-CA" sz="3200" i="1" baseline="-25000" dirty="0">
                <a:solidFill>
                  <a:srgbClr val="E7B95C"/>
                </a:solidFill>
                <a:effectLst>
                  <a:outerShdw blurRad="38100" dist="38100" dir="2700000" algn="tl">
                    <a:srgbClr val="000000"/>
                  </a:outerShdw>
                </a:effectLst>
                <a:sym typeface="Symbol" pitchFamily="18" charset="2"/>
              </a:rPr>
              <a:t>.</a:t>
            </a:r>
            <a:r>
              <a:rPr lang="en-US" sz="3000" dirty="0">
                <a:effectLst>
                  <a:outerShdw blurRad="38100" dist="38100" dir="2700000" algn="tl">
                    <a:srgbClr val="000000"/>
                  </a:outerShdw>
                </a:effectLst>
              </a:rPr>
              <a:t> </a:t>
            </a:r>
            <a:endParaRPr lang="en-US" dirty="0">
              <a:effectLst>
                <a:outerShdw blurRad="38100" dist="38100" dir="2700000" algn="tl">
                  <a:srgbClr val="000000"/>
                </a:outerShdw>
              </a:effectLst>
            </a:endParaRPr>
          </a:p>
        </p:txBody>
      </p:sp>
      <p:sp>
        <p:nvSpPr>
          <p:cNvPr id="59" name="AutoShape 37"/>
          <p:cNvSpPr>
            <a:spLocks noChangeArrowheads="1"/>
          </p:cNvSpPr>
          <p:nvPr/>
        </p:nvSpPr>
        <p:spPr bwMode="auto">
          <a:xfrm>
            <a:off x="1447800" y="4648200"/>
            <a:ext cx="7086600" cy="2133600"/>
          </a:xfrm>
          <a:prstGeom prst="wedgeRoundRectCallout">
            <a:avLst>
              <a:gd name="adj1" fmla="val -56787"/>
              <a:gd name="adj2" fmla="val -52755"/>
              <a:gd name="adj3" fmla="val 16667"/>
            </a:avLst>
          </a:prstGeom>
          <a:noFill/>
          <a:ln w="38100">
            <a:solidFill>
              <a:srgbClr val="00FFFF"/>
            </a:solidFill>
            <a:miter lim="800000"/>
            <a:headEnd/>
            <a:tailEnd/>
          </a:ln>
        </p:spPr>
        <p:txBody>
          <a:bodyPr lIns="0" tIns="0" rIns="0" bIns="0"/>
          <a:lstStyle/>
          <a:p>
            <a:pPr>
              <a:defRPr/>
            </a:pPr>
            <a:r>
              <a:rPr lang="en-US" sz="3000">
                <a:effectLst>
                  <a:outerShdw blurRad="38100" dist="38100" dir="2700000" algn="tl">
                    <a:srgbClr val="000000"/>
                  </a:outerShdw>
                </a:effectLst>
              </a:rPr>
              <a:t>No problem.</a:t>
            </a:r>
            <a:endParaRPr lang="en-CA" sz="3200" i="1">
              <a:effectLst>
                <a:outerShdw blurRad="38100" dist="38100" dir="2700000" algn="tl">
                  <a:srgbClr val="000000"/>
                </a:outerShdw>
              </a:effectLst>
              <a:sym typeface="Symbol" pitchFamily="18" charset="2"/>
            </a:endParaRPr>
          </a:p>
          <a:p>
            <a:pPr>
              <a:defRPr/>
            </a:pPr>
            <a:r>
              <a:rPr lang="en-CA" sz="3200">
                <a:effectLst>
                  <a:outerShdw blurRad="38100" dist="38100" dir="2700000" algn="tl">
                    <a:srgbClr val="000000"/>
                  </a:outerShdw>
                </a:effectLst>
                <a:sym typeface="Symbol" pitchFamily="18" charset="2"/>
              </a:rPr>
              <a:t>For each input </a:t>
            </a:r>
            <a:r>
              <a:rPr lang="en-CA" sz="3200" i="1">
                <a:solidFill>
                  <a:schemeClr val="accent2"/>
                </a:solidFill>
                <a:effectLst>
                  <a:outerShdw blurRad="38100" dist="38100" dir="2700000" algn="tl">
                    <a:srgbClr val="000000"/>
                  </a:outerShdw>
                </a:effectLst>
                <a:sym typeface="Symbol" pitchFamily="18" charset="2"/>
              </a:rPr>
              <a:t>I</a:t>
            </a:r>
            <a:r>
              <a:rPr lang="en-CA" sz="3200">
                <a:effectLst>
                  <a:outerShdw blurRad="38100" dist="38100" dir="2700000" algn="tl">
                    <a:srgbClr val="000000"/>
                  </a:outerShdw>
                </a:effectLst>
                <a:sym typeface="Symbol" pitchFamily="18" charset="2"/>
              </a:rPr>
              <a:t>, I get to </a:t>
            </a:r>
            <a:r>
              <a:rPr lang="en-US">
                <a:effectLst>
                  <a:outerShdw blurRad="38100" dist="38100" dir="2700000" algn="tl">
                    <a:srgbClr val="000000"/>
                  </a:outerShdw>
                </a:effectLst>
              </a:rPr>
              <a:t>design </a:t>
            </a:r>
            <a:r>
              <a:rPr lang="en-CA" i="1">
                <a:solidFill>
                  <a:srgbClr val="E7B95C"/>
                </a:solidFill>
                <a:effectLst>
                  <a:outerShdw blurRad="38100" dist="38100" dir="2700000" algn="tl">
                    <a:srgbClr val="000000"/>
                  </a:outerShdw>
                </a:effectLst>
                <a:sym typeface="Symbol" pitchFamily="18" charset="2"/>
              </a:rPr>
              <a:t>P</a:t>
            </a:r>
            <a:r>
              <a:rPr lang="en-CA" i="1" baseline="-25000">
                <a:solidFill>
                  <a:srgbClr val="E7B95C"/>
                </a:solidFill>
                <a:effectLst>
                  <a:outerShdw blurRad="38100" dist="38100" dir="2700000" algn="tl">
                    <a:srgbClr val="000000"/>
                  </a:outerShdw>
                </a:effectLst>
                <a:sym typeface="Symbol" pitchFamily="18" charset="2"/>
              </a:rPr>
              <a:t>hard</a:t>
            </a:r>
            <a:r>
              <a:rPr lang="en-CA" i="1">
                <a:solidFill>
                  <a:srgbClr val="E7B95C"/>
                </a:solidFill>
                <a:effectLst>
                  <a:outerShdw blurRad="38100" dist="38100" dir="2700000" algn="tl">
                    <a:srgbClr val="000000"/>
                  </a:outerShdw>
                </a:effectLst>
                <a:sym typeface="Symbol" pitchFamily="18" charset="2"/>
              </a:rPr>
              <a:t>(</a:t>
            </a:r>
            <a:r>
              <a:rPr lang="en-US" i="1">
                <a:solidFill>
                  <a:schemeClr val="accent2"/>
                </a:solidFill>
                <a:effectLst>
                  <a:outerShdw blurRad="38100" dist="38100" dir="2700000" algn="tl">
                    <a:srgbClr val="000000"/>
                  </a:outerShdw>
                </a:effectLst>
              </a:rPr>
              <a:t>I</a:t>
            </a:r>
            <a:r>
              <a:rPr lang="en-CA" i="1">
                <a:solidFill>
                  <a:srgbClr val="E7B95C"/>
                </a:solidFill>
                <a:effectLst>
                  <a:outerShdw blurRad="38100" dist="38100" dir="2700000" algn="tl">
                    <a:srgbClr val="000000"/>
                  </a:outerShdw>
                </a:effectLst>
                <a:sym typeface="Symbol" pitchFamily="18" charset="2"/>
              </a:rPr>
              <a:t>).</a:t>
            </a:r>
          </a:p>
          <a:p>
            <a:pPr>
              <a:defRPr/>
            </a:pPr>
            <a:r>
              <a:rPr lang="en-CA">
                <a:effectLst>
                  <a:outerShdw blurRad="38100" dist="38100" dir="2700000" algn="tl">
                    <a:srgbClr val="000000"/>
                  </a:outerShdw>
                </a:effectLst>
                <a:sym typeface="Symbol" pitchFamily="18" charset="2"/>
              </a:rPr>
              <a:t>For </a:t>
            </a:r>
            <a:r>
              <a:rPr lang="en-CA" i="1">
                <a:solidFill>
                  <a:schemeClr val="accent2"/>
                </a:solidFill>
                <a:effectLst>
                  <a:outerShdw blurRad="38100" dist="38100" dir="2700000" algn="tl">
                    <a:srgbClr val="000000"/>
                  </a:outerShdw>
                </a:effectLst>
                <a:sym typeface="Symbol" pitchFamily="18" charset="2"/>
              </a:rPr>
              <a:t>I=“M”</a:t>
            </a:r>
            <a:r>
              <a:rPr lang="en-CA">
                <a:effectLst>
                  <a:outerShdw blurRad="38100" dist="38100" dir="2700000" algn="tl">
                    <a:srgbClr val="000000"/>
                  </a:outerShdw>
                </a:effectLst>
                <a:sym typeface="Symbol" pitchFamily="18" charset="2"/>
              </a:rPr>
              <a:t>, I define</a:t>
            </a:r>
          </a:p>
          <a:p>
            <a:pPr>
              <a:defRPr/>
            </a:pPr>
            <a:r>
              <a:rPr lang="en-US">
                <a:effectLst>
                  <a:outerShdw blurRad="38100" dist="38100" dir="2700000" algn="tl">
                    <a:srgbClr val="000000"/>
                  </a:outerShdw>
                </a:effectLst>
              </a:rPr>
              <a:t> </a:t>
            </a:r>
            <a:r>
              <a:rPr lang="en-CA" i="1">
                <a:solidFill>
                  <a:srgbClr val="E7B95C"/>
                </a:solidFill>
                <a:effectLst>
                  <a:outerShdw blurRad="38100" dist="38100" dir="2700000" algn="tl">
                    <a:srgbClr val="000000"/>
                  </a:outerShdw>
                </a:effectLst>
                <a:sym typeface="Symbol" pitchFamily="18" charset="2"/>
              </a:rPr>
              <a:t>P</a:t>
            </a:r>
            <a:r>
              <a:rPr lang="en-CA" i="1" baseline="-25000">
                <a:solidFill>
                  <a:srgbClr val="E7B95C"/>
                </a:solidFill>
                <a:effectLst>
                  <a:outerShdw blurRad="38100" dist="38100" dir="2700000" algn="tl">
                    <a:srgbClr val="000000"/>
                  </a:outerShdw>
                </a:effectLst>
                <a:sym typeface="Symbol" pitchFamily="18" charset="2"/>
              </a:rPr>
              <a:t>hard</a:t>
            </a:r>
            <a:r>
              <a:rPr lang="en-CA" i="1">
                <a:solidFill>
                  <a:srgbClr val="E7B95C"/>
                </a:solidFill>
                <a:effectLst>
                  <a:outerShdw blurRad="38100" dist="38100" dir="2700000" algn="tl">
                    <a:srgbClr val="000000"/>
                  </a:outerShdw>
                </a:effectLst>
                <a:sym typeface="Symbol" pitchFamily="18" charset="2"/>
              </a:rPr>
              <a:t>(</a:t>
            </a:r>
            <a:r>
              <a:rPr lang="en-US" i="1">
                <a:solidFill>
                  <a:schemeClr val="accent2"/>
                </a:solidFill>
                <a:effectLst>
                  <a:outerShdw blurRad="38100" dist="38100" dir="2700000" algn="tl">
                    <a:srgbClr val="000000"/>
                  </a:outerShdw>
                </a:effectLst>
              </a:rPr>
              <a:t>“M”</a:t>
            </a:r>
            <a:r>
              <a:rPr lang="en-CA" i="1">
                <a:solidFill>
                  <a:srgbClr val="E7B95C"/>
                </a:solidFill>
                <a:effectLst>
                  <a:outerShdw blurRad="38100" dist="38100" dir="2700000" algn="tl">
                    <a:srgbClr val="000000"/>
                  </a:outerShdw>
                </a:effectLst>
                <a:sym typeface="Symbol" pitchFamily="18" charset="2"/>
              </a:rPr>
              <a:t>) </a:t>
            </a:r>
            <a:r>
              <a:rPr lang="en-CA">
                <a:effectLst/>
                <a:sym typeface="Symbol" pitchFamily="18" charset="2"/>
              </a:rPr>
              <a:t>to be anything but</a:t>
            </a:r>
            <a:r>
              <a:rPr lang="en-CA" i="1">
                <a:solidFill>
                  <a:srgbClr val="E7B95C"/>
                </a:solidFill>
                <a:effectLst>
                  <a:outerShdw blurRad="38100" dist="38100" dir="2700000" algn="tl">
                    <a:srgbClr val="000000"/>
                  </a:outerShdw>
                </a:effectLst>
                <a:sym typeface="Symbol" pitchFamily="18" charset="2"/>
              </a:rPr>
              <a:t> M(</a:t>
            </a:r>
            <a:r>
              <a:rPr lang="en-US" i="1">
                <a:solidFill>
                  <a:schemeClr val="accent2"/>
                </a:solidFill>
                <a:effectLst>
                  <a:outerShdw blurRad="38100" dist="38100" dir="2700000" algn="tl">
                    <a:srgbClr val="000000"/>
                  </a:outerShdw>
                </a:effectLst>
              </a:rPr>
              <a:t>“M”</a:t>
            </a:r>
            <a:r>
              <a:rPr lang="en-CA" i="1">
                <a:solidFill>
                  <a:srgbClr val="E7B95C"/>
                </a:solidFill>
                <a:effectLst>
                  <a:outerShdw blurRad="38100" dist="38100" dir="2700000" algn="tl">
                    <a:srgbClr val="000000"/>
                  </a:outerShdw>
                </a:effectLst>
                <a:sym typeface="Symbol" pitchFamily="18" charset="2"/>
              </a:rPr>
              <a:t>)</a:t>
            </a:r>
          </a:p>
          <a:p>
            <a:pPr>
              <a:defRPr/>
            </a:pPr>
            <a:endParaRPr lang="en-CA" i="1">
              <a:solidFill>
                <a:srgbClr val="E7B95C"/>
              </a:solidFill>
              <a:effectLst>
                <a:outerShdw blurRad="38100" dist="38100" dir="2700000" algn="tl">
                  <a:srgbClr val="000000"/>
                </a:outerShdw>
              </a:effectLst>
              <a:sym typeface="Symbol" pitchFamily="18" charset="2"/>
            </a:endParaRPr>
          </a:p>
          <a:p>
            <a:pPr>
              <a:defRPr/>
            </a:pPr>
            <a:endParaRPr lang="en-US" i="1">
              <a:solidFill>
                <a:srgbClr val="E7B95C"/>
              </a:solidFill>
              <a:effectLst>
                <a:outerShdw blurRad="38100" dist="38100" dir="2700000" algn="tl">
                  <a:srgbClr val="000000"/>
                </a:outerShdw>
              </a:effectLst>
              <a:sym typeface="Symbol" pitchFamily="18" charset="2"/>
            </a:endParaRPr>
          </a:p>
        </p:txBody>
      </p:sp>
      <p:sp>
        <p:nvSpPr>
          <p:cNvPr id="60" name="AutoShape 37"/>
          <p:cNvSpPr>
            <a:spLocks noChangeArrowheads="1"/>
          </p:cNvSpPr>
          <p:nvPr/>
        </p:nvSpPr>
        <p:spPr bwMode="auto">
          <a:xfrm>
            <a:off x="2362200" y="2590800"/>
            <a:ext cx="5119688" cy="2057400"/>
          </a:xfrm>
          <a:prstGeom prst="wedgeRoundRectCallout">
            <a:avLst>
              <a:gd name="adj1" fmla="val -63622"/>
              <a:gd name="adj2" fmla="val -30742"/>
              <a:gd name="adj3" fmla="val 16667"/>
            </a:avLst>
          </a:prstGeom>
          <a:noFill/>
          <a:ln w="38100">
            <a:solidFill>
              <a:srgbClr val="00FFFF"/>
            </a:solidFill>
            <a:miter lim="800000"/>
            <a:headEnd/>
            <a:tailEnd/>
          </a:ln>
        </p:spPr>
        <p:txBody>
          <a:bodyPr lIns="0" tIns="0" rIns="0" bIns="0"/>
          <a:lstStyle/>
          <a:p>
            <a:pPr>
              <a:defRPr/>
            </a:pPr>
            <a:r>
              <a:rPr lang="en-US" sz="3000" dirty="0"/>
              <a:t>If input </a:t>
            </a:r>
            <a:r>
              <a:rPr lang="en-US" sz="3000" i="1" dirty="0">
                <a:solidFill>
                  <a:schemeClr val="accent2"/>
                </a:solidFill>
              </a:rPr>
              <a:t>I</a:t>
            </a:r>
            <a:r>
              <a:rPr lang="en-US" sz="3000" i="1" baseline="-25000" dirty="0">
                <a:solidFill>
                  <a:schemeClr val="accent2"/>
                </a:solidFill>
              </a:rPr>
              <a:t>M</a:t>
            </a:r>
            <a:r>
              <a:rPr lang="en-US" sz="3000" i="1" dirty="0">
                <a:solidFill>
                  <a:schemeClr val="accent2"/>
                </a:solidFill>
              </a:rPr>
              <a:t>=“M” </a:t>
            </a:r>
            <a:r>
              <a:rPr lang="en-US" sz="3000" dirty="0"/>
              <a:t>is going to eliminating </a:t>
            </a:r>
            <a:r>
              <a:rPr lang="en-US" sz="3000" i="1" dirty="0">
                <a:solidFill>
                  <a:schemeClr val="accent2"/>
                </a:solidFill>
              </a:rPr>
              <a:t>M</a:t>
            </a:r>
            <a:r>
              <a:rPr lang="en-US" sz="3000" dirty="0"/>
              <a:t> (</a:t>
            </a:r>
            <a:r>
              <a:rPr lang="en-US" sz="3000" dirty="0" err="1"/>
              <a:t>wrt</a:t>
            </a:r>
            <a:r>
              <a:rPr lang="en-US" sz="3000" dirty="0"/>
              <a:t> </a:t>
            </a:r>
            <a:r>
              <a:rPr lang="en-US" sz="3000" i="1" dirty="0">
                <a:solidFill>
                  <a:schemeClr val="accent2"/>
                </a:solidFill>
              </a:rPr>
              <a:t>P</a:t>
            </a:r>
            <a:r>
              <a:rPr lang="en-CA" sz="3200" i="1" baseline="-25000" dirty="0">
                <a:solidFill>
                  <a:schemeClr val="accent6"/>
                </a:solidFill>
                <a:effectLst>
                  <a:outerShdw blurRad="38100" dist="38100" dir="2700000" algn="tl">
                    <a:srgbClr val="000000"/>
                  </a:outerShdw>
                </a:effectLst>
                <a:sym typeface="Symbol" pitchFamily="18" charset="2"/>
              </a:rPr>
              <a:t>hard</a:t>
            </a:r>
            <a:r>
              <a:rPr lang="en-US" sz="3000" dirty="0"/>
              <a:t>),</a:t>
            </a:r>
            <a:br>
              <a:rPr lang="en-US" sz="3000" dirty="0"/>
            </a:br>
            <a:r>
              <a:rPr lang="en-US" sz="3000" dirty="0"/>
              <a:t>then we need </a:t>
            </a:r>
            <a:r>
              <a:rPr lang="en-CA" sz="3200" i="1" dirty="0">
                <a:solidFill>
                  <a:schemeClr val="accent6"/>
                </a:solidFill>
                <a:effectLst>
                  <a:outerShdw blurRad="38100" dist="38100" dir="2700000" algn="tl">
                    <a:srgbClr val="000000"/>
                  </a:outerShdw>
                </a:effectLst>
                <a:sym typeface="Symbol" pitchFamily="18" charset="2"/>
              </a:rPr>
              <a:t>M(</a:t>
            </a:r>
            <a:r>
              <a:rPr lang="en-US" sz="3200" i="1" dirty="0">
                <a:solidFill>
                  <a:schemeClr val="accent2"/>
                </a:solidFill>
              </a:rPr>
              <a:t>“M”</a:t>
            </a:r>
            <a:r>
              <a:rPr lang="en-CA" sz="3200" i="1" dirty="0">
                <a:solidFill>
                  <a:schemeClr val="accent6"/>
                </a:solidFill>
                <a:effectLst>
                  <a:outerShdw blurRad="38100" dist="38100" dir="2700000" algn="tl">
                    <a:srgbClr val="000000"/>
                  </a:outerShdw>
                </a:effectLst>
                <a:sym typeface="Symbol" pitchFamily="18" charset="2"/>
              </a:rPr>
              <a:t>)≠</a:t>
            </a:r>
            <a:r>
              <a:rPr lang="en-CA" sz="3200" i="1" dirty="0" err="1">
                <a:solidFill>
                  <a:schemeClr val="accent6"/>
                </a:solidFill>
                <a:effectLst>
                  <a:outerShdw blurRad="38100" dist="38100" dir="2700000" algn="tl">
                    <a:srgbClr val="000000"/>
                  </a:outerShdw>
                </a:effectLst>
                <a:sym typeface="Symbol" pitchFamily="18" charset="2"/>
              </a:rPr>
              <a:t>P</a:t>
            </a:r>
            <a:r>
              <a:rPr lang="en-CA" sz="3200" i="1" baseline="-25000" dirty="0" err="1">
                <a:solidFill>
                  <a:schemeClr val="accent6"/>
                </a:solidFill>
                <a:effectLst>
                  <a:outerShdw blurRad="38100" dist="38100" dir="2700000" algn="tl">
                    <a:srgbClr val="000000"/>
                  </a:outerShdw>
                </a:effectLst>
                <a:sym typeface="Symbol" pitchFamily="18" charset="2"/>
              </a:rPr>
              <a:t>hard</a:t>
            </a:r>
            <a:r>
              <a:rPr lang="en-CA" sz="3200" i="1" dirty="0">
                <a:solidFill>
                  <a:schemeClr val="accent6"/>
                </a:solidFill>
                <a:effectLst>
                  <a:outerShdw blurRad="38100" dist="38100" dir="2700000" algn="tl">
                    <a:srgbClr val="000000"/>
                  </a:outerShdw>
                </a:effectLst>
                <a:sym typeface="Symbol" pitchFamily="18" charset="2"/>
              </a:rPr>
              <a:t>(</a:t>
            </a:r>
            <a:r>
              <a:rPr lang="en-US" sz="3200" i="1" dirty="0">
                <a:solidFill>
                  <a:schemeClr val="accent2"/>
                </a:solidFill>
              </a:rPr>
              <a:t>“M” </a:t>
            </a:r>
            <a:r>
              <a:rPr lang="en-CA" sz="3200" i="1" dirty="0">
                <a:solidFill>
                  <a:schemeClr val="accent6"/>
                </a:solidFill>
                <a:effectLst>
                  <a:outerShdw blurRad="38100" dist="38100" dir="2700000" algn="tl">
                    <a:srgbClr val="000000"/>
                  </a:outerShdw>
                </a:effectLst>
                <a:sym typeface="Symbol" pitchFamily="18" charset="2"/>
              </a:rPr>
              <a:t>)</a:t>
            </a:r>
            <a:r>
              <a:rPr lang="en-CA" sz="3200" i="1" dirty="0">
                <a:effectLst>
                  <a:outerShdw blurRad="38100" dist="38100" dir="2700000" algn="tl">
                    <a:srgbClr val="000000"/>
                  </a:outerShdw>
                </a:effectLst>
                <a:sym typeface="Symbol" pitchFamily="18" charset="2"/>
              </a:rPr>
              <a:t>.</a:t>
            </a:r>
            <a:r>
              <a:rPr lang="en-US" sz="3000" dirty="0"/>
              <a:t> </a:t>
            </a:r>
            <a:br>
              <a:rPr lang="en-US" sz="3000" dirty="0"/>
            </a:br>
            <a:endParaRPr lang="en-US" sz="3000" dirty="0"/>
          </a:p>
        </p:txBody>
      </p:sp>
      <p:pic>
        <p:nvPicPr>
          <p:cNvPr id="56330" name="Picture 40"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682625"/>
            <a:ext cx="12588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0-#ppt_w/2"/>
                                          </p:val>
                                        </p:tav>
                                        <p:tav tm="100000">
                                          <p:val>
                                            <p:strVal val="#ppt_x"/>
                                          </p:val>
                                        </p:tav>
                                      </p:tavLst>
                                    </p:anim>
                                    <p:anim calcmode="lin" valueType="num">
                                      <p:cBhvr additive="base">
                                        <p:cTn id="1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0-#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0-#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utoUpdateAnimBg="0"/>
      <p:bldP spid="55" grpId="0" animBg="1" autoUpdateAnimBg="0"/>
      <p:bldP spid="59" grpId="0" animBg="1" autoUpdateAnimBg="0"/>
      <p:bldP spid="6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57348"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7376"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57349" name="Group 20"/>
          <p:cNvGrpSpPr>
            <a:grpSpLocks/>
          </p:cNvGrpSpPr>
          <p:nvPr/>
        </p:nvGrpSpPr>
        <p:grpSpPr bwMode="auto">
          <a:xfrm flipH="1">
            <a:off x="7696200" y="2382838"/>
            <a:ext cx="1347788" cy="2341562"/>
            <a:chOff x="4560" y="1645"/>
            <a:chExt cx="849" cy="1475"/>
          </a:xfrm>
        </p:grpSpPr>
        <p:grpSp>
          <p:nvGrpSpPr>
            <p:cNvPr id="57359"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7360"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7361"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grpSp>
        <p:nvGrpSpPr>
          <p:cNvPr id="8" name="Group 49"/>
          <p:cNvGrpSpPr>
            <a:grpSpLocks/>
          </p:cNvGrpSpPr>
          <p:nvPr/>
        </p:nvGrpSpPr>
        <p:grpSpPr bwMode="auto">
          <a:xfrm>
            <a:off x="325438" y="2819400"/>
            <a:ext cx="7713662" cy="1981200"/>
            <a:chOff x="205" y="1776"/>
            <a:chExt cx="4859" cy="1248"/>
          </a:xfrm>
        </p:grpSpPr>
        <p:grpSp>
          <p:nvGrpSpPr>
            <p:cNvPr id="57351" name="Group 17"/>
            <p:cNvGrpSpPr>
              <a:grpSpLocks/>
            </p:cNvGrpSpPr>
            <p:nvPr/>
          </p:nvGrpSpPr>
          <p:grpSpPr bwMode="auto">
            <a:xfrm flipH="1">
              <a:off x="205" y="2357"/>
              <a:ext cx="227" cy="667"/>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57352" name="AutoShape 38"/>
            <p:cNvSpPr>
              <a:spLocks noChangeArrowheads="1"/>
            </p:cNvSpPr>
            <p:nvPr/>
          </p:nvSpPr>
          <p:spPr bwMode="auto">
            <a:xfrm>
              <a:off x="963" y="1776"/>
              <a:ext cx="4101" cy="624"/>
            </a:xfrm>
            <a:prstGeom prst="wedgeRoundRectCallout">
              <a:avLst>
                <a:gd name="adj1" fmla="val -61560"/>
                <a:gd name="adj2" fmla="val 67787"/>
                <a:gd name="adj3" fmla="val 16667"/>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3200">
                  <a:effectLst/>
                </a:rPr>
                <a:t>Enough chat.</a:t>
              </a:r>
            </a:p>
            <a:p>
              <a:pPr eaLnBrk="1" hangingPunct="1"/>
              <a:r>
                <a:rPr lang="en-US" altLang="en-US" sz="3200">
                  <a:effectLst/>
                </a:rPr>
                <a:t>Lets actually play proving the game.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3" name="AutoShape 37"/>
          <p:cNvSpPr>
            <a:spLocks noChangeArrowheads="1"/>
          </p:cNvSpPr>
          <p:nvPr/>
        </p:nvSpPr>
        <p:spPr bwMode="auto">
          <a:xfrm>
            <a:off x="2590800" y="5245100"/>
            <a:ext cx="4681538" cy="1155700"/>
          </a:xfrm>
          <a:prstGeom prst="wedgeRoundRectCallout">
            <a:avLst>
              <a:gd name="adj1" fmla="val -69227"/>
              <a:gd name="adj2" fmla="val -59477"/>
              <a:gd name="adj3" fmla="val 16667"/>
            </a:avLst>
          </a:prstGeom>
          <a:noFill/>
          <a:ln w="38100">
            <a:solidFill>
              <a:srgbClr val="00FFFF"/>
            </a:solidFill>
            <a:miter lim="800000"/>
            <a:headEnd/>
            <a:tailEnd/>
          </a:ln>
        </p:spPr>
        <p:txBody>
          <a:bodyPr/>
          <a:lstStyle/>
          <a:p>
            <a:pPr>
              <a:defRPr/>
            </a:pPr>
            <a:r>
              <a:rPr lang="en-US" sz="3000">
                <a:effectLst>
                  <a:outerShdw blurRad="38100" dist="38100" dir="2700000" algn="tl">
                    <a:srgbClr val="000000"/>
                  </a:outerShdw>
                </a:effectLst>
              </a:rPr>
              <a:t>I win because </a:t>
            </a:r>
            <a:r>
              <a:rPr lang="en-CA" sz="3200" i="1">
                <a:solidFill>
                  <a:srgbClr val="E7B95C"/>
                </a:solidFill>
                <a:effectLst>
                  <a:outerShdw blurRad="38100" dist="38100" dir="2700000" algn="tl">
                    <a:srgbClr val="000000"/>
                  </a:outerShdw>
                </a:effectLst>
                <a:sym typeface="Symbol" pitchFamily="18" charset="2"/>
              </a:rPr>
              <a:t>M(“M”)≠P</a:t>
            </a:r>
            <a:r>
              <a:rPr lang="en-CA" sz="3200" i="1" baseline="-25000">
                <a:solidFill>
                  <a:srgbClr val="E7B95C"/>
                </a:solidFill>
                <a:effectLst>
                  <a:outerShdw blurRad="38100" dist="38100" dir="2700000" algn="tl">
                    <a:srgbClr val="000000"/>
                  </a:outerShdw>
                </a:effectLst>
                <a:sym typeface="Symbol" pitchFamily="18" charset="2"/>
              </a:rPr>
              <a:t>hard</a:t>
            </a:r>
            <a:r>
              <a:rPr lang="en-CA" sz="3200" i="1">
                <a:solidFill>
                  <a:srgbClr val="E7B95C"/>
                </a:solidFill>
                <a:effectLst>
                  <a:outerShdw blurRad="38100" dist="38100" dir="2700000" algn="tl">
                    <a:srgbClr val="000000"/>
                  </a:outerShdw>
                </a:effectLst>
                <a:sym typeface="Symbol" pitchFamily="18" charset="2"/>
              </a:rPr>
              <a:t>(“M”)</a:t>
            </a:r>
            <a:r>
              <a:rPr lang="en-CA" sz="3200" i="1">
                <a:effectLst>
                  <a:outerShdw blurRad="38100" dist="38100" dir="2700000" algn="tl">
                    <a:srgbClr val="000000"/>
                  </a:outerShdw>
                </a:effectLst>
                <a:sym typeface="Symbol" pitchFamily="18" charset="2"/>
              </a:rPr>
              <a:t>.</a:t>
            </a:r>
            <a:endParaRPr lang="en-US" sz="3000">
              <a:effectLst>
                <a:outerShdw blurRad="38100" dist="38100" dir="2700000" algn="tl">
                  <a:srgbClr val="000000"/>
                </a:outerShdw>
              </a:effectLst>
            </a:endParaRPr>
          </a:p>
        </p:txBody>
      </p:sp>
      <p:sp>
        <p:nvSpPr>
          <p:cNvPr id="14" name="AutoShape 42"/>
          <p:cNvSpPr>
            <a:spLocks noChangeArrowheads="1"/>
          </p:cNvSpPr>
          <p:nvPr/>
        </p:nvSpPr>
        <p:spPr bwMode="auto">
          <a:xfrm>
            <a:off x="2362200" y="4025900"/>
            <a:ext cx="5105400" cy="1143000"/>
          </a:xfrm>
          <a:prstGeom prst="wedgeRoundRectCallout">
            <a:avLst>
              <a:gd name="adj1" fmla="val -57931"/>
              <a:gd name="adj2" fmla="val -85139"/>
              <a:gd name="adj3" fmla="val 16667"/>
            </a:avLst>
          </a:prstGeom>
          <a:noFill/>
          <a:ln w="38100">
            <a:solidFill>
              <a:srgbClr val="00FFFF"/>
            </a:solidFill>
            <a:miter lim="800000"/>
            <a:headEnd/>
            <a:tailEnd/>
          </a:ln>
        </p:spPr>
        <p:txBody>
          <a:bodyPr/>
          <a:lstStyle/>
          <a:p>
            <a:pPr>
              <a:spcBef>
                <a:spcPct val="50000"/>
              </a:spcBef>
              <a:defRPr/>
            </a:pPr>
            <a:r>
              <a:rPr lang="en-US" sz="3000">
                <a:effectLst>
                  <a:outerShdw blurRad="38100" dist="38100" dir="2700000" algn="tl">
                    <a:srgbClr val="000000"/>
                  </a:outerShdw>
                </a:effectLst>
              </a:rPr>
              <a:t>I give input </a:t>
            </a:r>
            <a:r>
              <a:rPr lang="en-CA" sz="3200" i="1">
                <a:solidFill>
                  <a:schemeClr val="accent2"/>
                </a:solidFill>
                <a:effectLst>
                  <a:outerShdw blurRad="38100" dist="38100" dir="2700000" algn="tl">
                    <a:srgbClr val="000000"/>
                  </a:outerShdw>
                </a:effectLst>
                <a:sym typeface="Symbol" pitchFamily="18" charset="2"/>
              </a:rPr>
              <a:t>I</a:t>
            </a:r>
            <a:r>
              <a:rPr lang="en-CA" sz="3200" i="1" baseline="-25000">
                <a:solidFill>
                  <a:schemeClr val="accent2"/>
                </a:solidFill>
                <a:effectLst>
                  <a:outerShdw blurRad="38100" dist="38100" dir="2700000" algn="tl">
                    <a:srgbClr val="000000"/>
                  </a:outerShdw>
                </a:effectLst>
                <a:sym typeface="Symbol" pitchFamily="18" charset="2"/>
              </a:rPr>
              <a:t>M</a:t>
            </a:r>
            <a:r>
              <a:rPr lang="en-US" sz="3000">
                <a:solidFill>
                  <a:schemeClr val="accent2"/>
                </a:solidFill>
                <a:effectLst>
                  <a:outerShdw blurRad="38100" dist="38100" dir="2700000" algn="tl">
                    <a:srgbClr val="000000"/>
                  </a:outerShdw>
                </a:effectLst>
              </a:rPr>
              <a:t> </a:t>
            </a:r>
            <a:r>
              <a:rPr lang="en-US" sz="3000" i="1">
                <a:solidFill>
                  <a:schemeClr val="accent2"/>
                </a:solidFill>
                <a:effectLst>
                  <a:outerShdw blurRad="38100" dist="38100" dir="2700000" algn="tl">
                    <a:srgbClr val="000000"/>
                  </a:outerShdw>
                </a:effectLst>
              </a:rPr>
              <a:t>= “M”</a:t>
            </a:r>
            <a:br>
              <a:rPr lang="en-US" sz="3000" i="1">
                <a:solidFill>
                  <a:schemeClr val="accent2"/>
                </a:solidFill>
                <a:effectLst>
                  <a:outerShdw blurRad="38100" dist="38100" dir="2700000" algn="tl">
                    <a:srgbClr val="000000"/>
                  </a:outerShdw>
                </a:effectLst>
              </a:rPr>
            </a:br>
            <a:r>
              <a:rPr lang="en-US" sz="3000">
                <a:effectLst>
                  <a:outerShdw blurRad="38100" dist="38100" dir="2700000" algn="tl">
                    <a:srgbClr val="000000"/>
                  </a:outerShdw>
                </a:effectLst>
              </a:rPr>
              <a:t>on which I claim it does not .</a:t>
            </a:r>
            <a:endParaRPr lang="en-US">
              <a:effectLst>
                <a:outerShdw blurRad="38100" dist="38100" dir="2700000" algn="tl">
                  <a:srgbClr val="000000"/>
                </a:outerShdw>
              </a:effectLst>
            </a:endParaRPr>
          </a:p>
        </p:txBody>
      </p:sp>
      <p:grpSp>
        <p:nvGrpSpPr>
          <p:cNvPr id="2"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8402"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37" name="AutoShape 42"/>
          <p:cNvSpPr>
            <a:spLocks noChangeArrowheads="1"/>
          </p:cNvSpPr>
          <p:nvPr/>
        </p:nvSpPr>
        <p:spPr bwMode="auto">
          <a:xfrm>
            <a:off x="1828800" y="1066800"/>
            <a:ext cx="6629400" cy="1700213"/>
          </a:xfrm>
          <a:prstGeom prst="wedgeRoundRectCallout">
            <a:avLst>
              <a:gd name="adj1" fmla="val -54000"/>
              <a:gd name="adj2" fmla="val 9199"/>
              <a:gd name="adj3" fmla="val 16667"/>
            </a:avLst>
          </a:prstGeom>
          <a:noFill/>
          <a:ln w="38100">
            <a:solidFill>
              <a:srgbClr val="00FFFF"/>
            </a:solidFill>
            <a:miter lim="800000"/>
            <a:headEnd/>
            <a:tailEnd/>
          </a:ln>
        </p:spPr>
        <p:txBody>
          <a:bodyPr/>
          <a:lstStyle/>
          <a:p>
            <a:pPr>
              <a:spcBef>
                <a:spcPct val="50000"/>
              </a:spcBef>
              <a:defRPr/>
            </a:pPr>
            <a:r>
              <a:rPr lang="en-US" sz="3000">
                <a:effectLst>
                  <a:outerShdw blurRad="38100" dist="38100" dir="2700000" algn="tl">
                    <a:srgbClr val="000000"/>
                  </a:outerShdw>
                </a:effectLst>
              </a:rPr>
              <a:t>I give a hard problem</a:t>
            </a:r>
            <a:r>
              <a:rPr lang="en-CA" sz="3200" i="1">
                <a:solidFill>
                  <a:srgbClr val="E7B95C"/>
                </a:solidFill>
                <a:effectLst>
                  <a:outerShdw blurRad="38100" dist="38100" dir="2700000" algn="tl">
                    <a:srgbClr val="000000"/>
                  </a:outerShdw>
                </a:effectLst>
                <a:sym typeface="Symbol" pitchFamily="18" charset="2"/>
              </a:rPr>
              <a:t> P</a:t>
            </a:r>
            <a:r>
              <a:rPr lang="en-CA" sz="3200" i="1" baseline="-25000">
                <a:solidFill>
                  <a:srgbClr val="E7B95C"/>
                </a:solidFill>
                <a:effectLst>
                  <a:outerShdw blurRad="38100" dist="38100" dir="2700000" algn="tl">
                    <a:srgbClr val="000000"/>
                  </a:outerShdw>
                </a:effectLst>
                <a:sym typeface="Symbol" pitchFamily="18" charset="2"/>
              </a:rPr>
              <a:t>hard.</a:t>
            </a:r>
          </a:p>
          <a:p>
            <a:pPr>
              <a:defRPr/>
            </a:pPr>
            <a:r>
              <a:rPr lang="en-CA">
                <a:effectLst>
                  <a:outerShdw blurRad="38100" dist="38100" dir="2700000" algn="tl">
                    <a:srgbClr val="000000"/>
                  </a:outerShdw>
                </a:effectLst>
                <a:sym typeface="Symbol" pitchFamily="18" charset="2"/>
              </a:rPr>
              <a:t>For </a:t>
            </a:r>
            <a:r>
              <a:rPr lang="en-CA" i="1">
                <a:solidFill>
                  <a:schemeClr val="accent2"/>
                </a:solidFill>
                <a:effectLst>
                  <a:outerShdw blurRad="38100" dist="38100" dir="2700000" algn="tl">
                    <a:srgbClr val="000000"/>
                  </a:outerShdw>
                </a:effectLst>
                <a:sym typeface="Symbol" pitchFamily="18" charset="2"/>
              </a:rPr>
              <a:t>I=“M”</a:t>
            </a:r>
            <a:r>
              <a:rPr lang="en-CA">
                <a:effectLst>
                  <a:outerShdw blurRad="38100" dist="38100" dir="2700000" algn="tl">
                    <a:srgbClr val="000000"/>
                  </a:outerShdw>
                </a:effectLst>
                <a:sym typeface="Symbol" pitchFamily="18" charset="2"/>
              </a:rPr>
              <a:t>, I define</a:t>
            </a:r>
          </a:p>
          <a:p>
            <a:pPr>
              <a:defRPr/>
            </a:pPr>
            <a:r>
              <a:rPr lang="en-US">
                <a:effectLst>
                  <a:outerShdw blurRad="38100" dist="38100" dir="2700000" algn="tl">
                    <a:srgbClr val="000000"/>
                  </a:outerShdw>
                </a:effectLst>
              </a:rPr>
              <a:t> </a:t>
            </a:r>
            <a:r>
              <a:rPr lang="en-CA" i="1">
                <a:solidFill>
                  <a:srgbClr val="E7B95C"/>
                </a:solidFill>
                <a:effectLst>
                  <a:outerShdw blurRad="38100" dist="38100" dir="2700000" algn="tl">
                    <a:srgbClr val="000000"/>
                  </a:outerShdw>
                </a:effectLst>
                <a:sym typeface="Symbol" pitchFamily="18" charset="2"/>
              </a:rPr>
              <a:t>P</a:t>
            </a:r>
            <a:r>
              <a:rPr lang="en-CA" i="1" baseline="-25000">
                <a:solidFill>
                  <a:srgbClr val="E7B95C"/>
                </a:solidFill>
                <a:effectLst>
                  <a:outerShdw blurRad="38100" dist="38100" dir="2700000" algn="tl">
                    <a:srgbClr val="000000"/>
                  </a:outerShdw>
                </a:effectLst>
                <a:sym typeface="Symbol" pitchFamily="18" charset="2"/>
              </a:rPr>
              <a:t>hard</a:t>
            </a:r>
            <a:r>
              <a:rPr lang="en-CA" i="1">
                <a:solidFill>
                  <a:srgbClr val="E7B95C"/>
                </a:solidFill>
                <a:effectLst>
                  <a:outerShdw blurRad="38100" dist="38100" dir="2700000" algn="tl">
                    <a:srgbClr val="000000"/>
                  </a:outerShdw>
                </a:effectLst>
                <a:sym typeface="Symbol" pitchFamily="18" charset="2"/>
              </a:rPr>
              <a:t>(</a:t>
            </a:r>
            <a:r>
              <a:rPr lang="en-US" i="1">
                <a:solidFill>
                  <a:schemeClr val="accent2"/>
                </a:solidFill>
                <a:effectLst>
                  <a:outerShdw blurRad="38100" dist="38100" dir="2700000" algn="tl">
                    <a:srgbClr val="000000"/>
                  </a:outerShdw>
                </a:effectLst>
              </a:rPr>
              <a:t>“M”</a:t>
            </a:r>
            <a:r>
              <a:rPr lang="en-CA" i="1">
                <a:solidFill>
                  <a:srgbClr val="E7B95C"/>
                </a:solidFill>
                <a:effectLst>
                  <a:outerShdw blurRad="38100" dist="38100" dir="2700000" algn="tl">
                    <a:srgbClr val="000000"/>
                  </a:outerShdw>
                </a:effectLst>
                <a:sym typeface="Symbol" pitchFamily="18" charset="2"/>
              </a:rPr>
              <a:t>) </a:t>
            </a:r>
            <a:r>
              <a:rPr lang="en-CA">
                <a:effectLst/>
                <a:sym typeface="Symbol" pitchFamily="18" charset="2"/>
              </a:rPr>
              <a:t>to be anything but</a:t>
            </a:r>
            <a:r>
              <a:rPr lang="en-CA" i="1">
                <a:solidFill>
                  <a:srgbClr val="E7B95C"/>
                </a:solidFill>
                <a:effectLst>
                  <a:outerShdw blurRad="38100" dist="38100" dir="2700000" algn="tl">
                    <a:srgbClr val="000000"/>
                  </a:outerShdw>
                </a:effectLst>
                <a:sym typeface="Symbol" pitchFamily="18" charset="2"/>
              </a:rPr>
              <a:t> M(</a:t>
            </a:r>
            <a:r>
              <a:rPr lang="en-US" i="1">
                <a:solidFill>
                  <a:schemeClr val="accent2"/>
                </a:solidFill>
                <a:effectLst>
                  <a:outerShdw blurRad="38100" dist="38100" dir="2700000" algn="tl">
                    <a:srgbClr val="000000"/>
                  </a:outerShdw>
                </a:effectLst>
              </a:rPr>
              <a:t>“M”</a:t>
            </a:r>
            <a:r>
              <a:rPr lang="en-CA" i="1">
                <a:solidFill>
                  <a:srgbClr val="E7B95C"/>
                </a:solidFill>
                <a:effectLst>
                  <a:outerShdw blurRad="38100" dist="38100" dir="2700000" algn="tl">
                    <a:srgbClr val="000000"/>
                  </a:outerShdw>
                </a:effectLst>
                <a:sym typeface="Symbol" pitchFamily="18" charset="2"/>
              </a:rPr>
              <a:t>)</a:t>
            </a:r>
            <a:r>
              <a:rPr lang="en-US" sz="3000">
                <a:effectLst>
                  <a:outerShdw blurRad="38100" dist="38100" dir="2700000" algn="tl">
                    <a:srgbClr val="000000"/>
                  </a:outerShdw>
                </a:effectLst>
              </a:rPr>
              <a:t> </a:t>
            </a:r>
          </a:p>
        </p:txBody>
      </p:sp>
      <p:grpSp>
        <p:nvGrpSpPr>
          <p:cNvPr id="4" name="Group 20"/>
          <p:cNvGrpSpPr>
            <a:grpSpLocks/>
          </p:cNvGrpSpPr>
          <p:nvPr/>
        </p:nvGrpSpPr>
        <p:grpSpPr bwMode="auto">
          <a:xfrm flipH="1">
            <a:off x="7696200" y="2382838"/>
            <a:ext cx="1347788" cy="2341562"/>
            <a:chOff x="4560" y="1645"/>
            <a:chExt cx="849" cy="1475"/>
          </a:xfrm>
        </p:grpSpPr>
        <p:grpSp>
          <p:nvGrpSpPr>
            <p:cNvPr id="58385"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8386"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8387"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55" name="AutoShape 41"/>
          <p:cNvSpPr>
            <a:spLocks noChangeArrowheads="1"/>
          </p:cNvSpPr>
          <p:nvPr/>
        </p:nvSpPr>
        <p:spPr bwMode="auto">
          <a:xfrm>
            <a:off x="2590800" y="2882900"/>
            <a:ext cx="4800600" cy="990600"/>
          </a:xfrm>
          <a:prstGeom prst="wedgeRoundRectCallout">
            <a:avLst>
              <a:gd name="adj1" fmla="val 58662"/>
              <a:gd name="adj2" fmla="val 15065"/>
              <a:gd name="adj3" fmla="val 16667"/>
            </a:avLst>
          </a:prstGeom>
          <a:noFill/>
          <a:ln w="38100">
            <a:solidFill>
              <a:schemeClr val="hlink"/>
            </a:solidFill>
            <a:miter lim="800000"/>
            <a:headEnd/>
            <a:tailEnd/>
          </a:ln>
        </p:spPr>
        <p:txBody>
          <a:bodyPr/>
          <a:lstStyle/>
          <a:p>
            <a:pPr>
              <a:spcBef>
                <a:spcPct val="50000"/>
              </a:spcBef>
              <a:defRPr/>
            </a:pPr>
            <a:r>
              <a:rPr lang="en-US" sz="3000" dirty="0"/>
              <a:t>I have an TM </a:t>
            </a:r>
            <a:r>
              <a:rPr lang="en-US" sz="3000" i="1" dirty="0">
                <a:solidFill>
                  <a:schemeClr val="accent2"/>
                </a:solidFill>
              </a:rPr>
              <a:t>M</a:t>
            </a:r>
            <a:r>
              <a:rPr lang="en-US" sz="3000" dirty="0"/>
              <a:t> that I claim solves the problem.</a:t>
            </a:r>
            <a:endParaRPr lang="en-US" dirty="0"/>
          </a:p>
        </p:txBody>
      </p:sp>
      <p:grpSp>
        <p:nvGrpSpPr>
          <p:cNvPr id="58378"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37" grpId="0" animBg="1" autoUpdateAnimBg="0"/>
      <p:bldP spid="5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59396"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59424"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59397" name="Group 20"/>
          <p:cNvGrpSpPr>
            <a:grpSpLocks/>
          </p:cNvGrpSpPr>
          <p:nvPr/>
        </p:nvGrpSpPr>
        <p:grpSpPr bwMode="auto">
          <a:xfrm flipH="1">
            <a:off x="7696200" y="2382838"/>
            <a:ext cx="1347788" cy="2341562"/>
            <a:chOff x="4560" y="1645"/>
            <a:chExt cx="849" cy="1475"/>
          </a:xfrm>
        </p:grpSpPr>
        <p:grpSp>
          <p:nvGrpSpPr>
            <p:cNvPr id="59407"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59408"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59409"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grpSp>
        <p:nvGrpSpPr>
          <p:cNvPr id="59398"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59" name="AutoShape 38"/>
          <p:cNvSpPr>
            <a:spLocks noChangeArrowheads="1"/>
          </p:cNvSpPr>
          <p:nvPr/>
        </p:nvSpPr>
        <p:spPr bwMode="auto">
          <a:xfrm>
            <a:off x="1527175" y="2819400"/>
            <a:ext cx="6497638" cy="990600"/>
          </a:xfrm>
          <a:prstGeom prst="wedgeRoundRectCallout">
            <a:avLst>
              <a:gd name="adj1" fmla="val -61560"/>
              <a:gd name="adj2" fmla="val 67787"/>
              <a:gd name="adj3" fmla="val 16667"/>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3200">
                <a:effectLst/>
              </a:rPr>
              <a:t>Yay! This proves that</a:t>
            </a:r>
            <a:br>
              <a:rPr lang="en-US" altLang="en-US" sz="3200">
                <a:effectLst/>
              </a:rPr>
            </a:br>
            <a:r>
              <a:rPr lang="en-US" altLang="en-US" sz="3200">
                <a:effectLst/>
              </a:rPr>
              <a:t> there is an uncomputable problem!</a:t>
            </a:r>
          </a:p>
        </p:txBody>
      </p:sp>
      <p:sp>
        <p:nvSpPr>
          <p:cNvPr id="2" name="AutoShape 38"/>
          <p:cNvSpPr>
            <a:spLocks noChangeArrowheads="1"/>
          </p:cNvSpPr>
          <p:nvPr/>
        </p:nvSpPr>
        <p:spPr bwMode="auto">
          <a:xfrm>
            <a:off x="1582738" y="4038600"/>
            <a:ext cx="6494462" cy="1219200"/>
          </a:xfrm>
          <a:prstGeom prst="wedgeRoundRectCallout">
            <a:avLst>
              <a:gd name="adj1" fmla="val -60583"/>
              <a:gd name="adj2" fmla="val -39713"/>
              <a:gd name="adj3" fmla="val 16667"/>
            </a:avLst>
          </a:prstGeom>
          <a:noFill/>
          <a:ln w="38100">
            <a:solidFill>
              <a:schemeClr val="tx2"/>
            </a:solidFill>
            <a:miter lim="800000"/>
            <a:headEnd/>
            <a:tailEnd/>
          </a:ln>
        </p:spPr>
        <p:txBody>
          <a:bodyPr lIns="0" tIns="0" rIns="0" bIns="0"/>
          <a:lstStyle/>
          <a:p>
            <a:pPr eaLnBrk="1" hangingPunct="1">
              <a:defRPr/>
            </a:pPr>
            <a:r>
              <a:rPr lang="en-US" sz="3200">
                <a:effectLst/>
              </a:rPr>
              <a:t>Could you now tell me more about</a:t>
            </a:r>
            <a:br>
              <a:rPr lang="en-US" sz="3200">
                <a:effectLst/>
              </a:rPr>
            </a:br>
            <a:r>
              <a:rPr lang="en-US" sz="3200" i="1">
                <a:solidFill>
                  <a:schemeClr val="accent2"/>
                </a:solidFill>
                <a:effectLst/>
              </a:rPr>
              <a:t>M(“M”)</a:t>
            </a:r>
            <a:r>
              <a:rPr lang="en-US" sz="3200">
                <a:effectLst/>
              </a:rPr>
              <a:t> and </a:t>
            </a:r>
            <a:r>
              <a:rPr lang="en-CA" i="1">
                <a:solidFill>
                  <a:srgbClr val="E7B95C"/>
                </a:solidFill>
                <a:effectLst>
                  <a:outerShdw blurRad="38100" dist="38100" dir="2700000" algn="tl">
                    <a:srgbClr val="000000"/>
                  </a:outerShdw>
                </a:effectLst>
                <a:sym typeface="Symbol" pitchFamily="18" charset="2"/>
              </a:rPr>
              <a:t>P</a:t>
            </a:r>
            <a:r>
              <a:rPr lang="en-CA" i="1" baseline="-25000">
                <a:solidFill>
                  <a:srgbClr val="E7B95C"/>
                </a:solidFill>
                <a:effectLst>
                  <a:outerShdw blurRad="38100" dist="38100" dir="2700000" algn="tl">
                    <a:srgbClr val="000000"/>
                  </a:outerShdw>
                </a:effectLst>
                <a:sym typeface="Symbol" pitchFamily="18" charset="2"/>
              </a:rPr>
              <a:t>hard</a:t>
            </a:r>
            <a:r>
              <a:rPr lang="en-CA">
                <a:effectLst/>
                <a:sym typeface="Symbol" pitchFamily="18" charset="2"/>
              </a:rPr>
              <a:t>?</a:t>
            </a:r>
            <a:endParaRPr lang="en-US">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60420"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60450"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60421" name="Group 20"/>
          <p:cNvGrpSpPr>
            <a:grpSpLocks/>
          </p:cNvGrpSpPr>
          <p:nvPr/>
        </p:nvGrpSpPr>
        <p:grpSpPr bwMode="auto">
          <a:xfrm flipH="1">
            <a:off x="7696200" y="2382838"/>
            <a:ext cx="1347788" cy="2341562"/>
            <a:chOff x="4560" y="1645"/>
            <a:chExt cx="849" cy="1475"/>
          </a:xfrm>
        </p:grpSpPr>
        <p:grpSp>
          <p:nvGrpSpPr>
            <p:cNvPr id="60433"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60434"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60435"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60" name="AutoShape 37"/>
          <p:cNvSpPr>
            <a:spLocks noChangeArrowheads="1"/>
          </p:cNvSpPr>
          <p:nvPr/>
        </p:nvSpPr>
        <p:spPr bwMode="auto">
          <a:xfrm>
            <a:off x="2362200" y="914400"/>
            <a:ext cx="5119688" cy="1554163"/>
          </a:xfrm>
          <a:prstGeom prst="wedgeRoundRectCallout">
            <a:avLst>
              <a:gd name="adj1" fmla="val -73287"/>
              <a:gd name="adj2" fmla="val 23236"/>
              <a:gd name="adj3" fmla="val 16667"/>
            </a:avLst>
          </a:prstGeom>
          <a:noFill/>
          <a:ln w="38100">
            <a:solidFill>
              <a:srgbClr val="00FFFF"/>
            </a:solidFill>
            <a:miter lim="800000"/>
            <a:headEnd/>
            <a:tailEnd/>
          </a:ln>
        </p:spPr>
        <p:txBody>
          <a:bodyPr lIns="0" tIns="0" rIns="0" bIns="0"/>
          <a:lstStyle/>
          <a:p>
            <a:pPr>
              <a:defRPr/>
            </a:pPr>
            <a:r>
              <a:rPr lang="en-US" sz="3000" dirty="0"/>
              <a:t>What does TM </a:t>
            </a:r>
            <a:r>
              <a:rPr lang="en-US" sz="3000" i="1" dirty="0">
                <a:solidFill>
                  <a:schemeClr val="accent2"/>
                </a:solidFill>
              </a:rPr>
              <a:t>M</a:t>
            </a:r>
            <a:r>
              <a:rPr lang="en-US" sz="3000" dirty="0"/>
              <a:t> do when you feed it a description </a:t>
            </a:r>
            <a:r>
              <a:rPr lang="en-US" sz="3000" i="1" dirty="0">
                <a:solidFill>
                  <a:schemeClr val="accent2"/>
                </a:solidFill>
              </a:rPr>
              <a:t>“M”</a:t>
            </a:r>
            <a:r>
              <a:rPr lang="en-US" sz="3000" dirty="0"/>
              <a:t> </a:t>
            </a:r>
            <a:br>
              <a:rPr lang="en-US" sz="3000" dirty="0"/>
            </a:br>
            <a:r>
              <a:rPr lang="en-US" sz="3000" dirty="0"/>
              <a:t>of itself as input? </a:t>
            </a:r>
            <a:br>
              <a:rPr lang="en-US" sz="3000" dirty="0"/>
            </a:br>
            <a:endParaRPr lang="en-US" sz="3000" dirty="0"/>
          </a:p>
        </p:txBody>
      </p:sp>
      <p:sp>
        <p:nvSpPr>
          <p:cNvPr id="56" name="AutoShape 38"/>
          <p:cNvSpPr>
            <a:spLocks noChangeArrowheads="1"/>
          </p:cNvSpPr>
          <p:nvPr/>
        </p:nvSpPr>
        <p:spPr bwMode="auto">
          <a:xfrm>
            <a:off x="1011238" y="2608263"/>
            <a:ext cx="7688262" cy="1676400"/>
          </a:xfrm>
          <a:prstGeom prst="wedgeRoundRectCallout">
            <a:avLst>
              <a:gd name="adj1" fmla="val -53634"/>
              <a:gd name="adj2" fmla="val 28977"/>
              <a:gd name="adj3" fmla="val 16667"/>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sz="3200">
                <a:effectLst/>
              </a:rPr>
              <a:t> This is not really a problem:</a:t>
            </a:r>
          </a:p>
          <a:p>
            <a:pPr lvl="1" algn="l" eaLnBrk="1" hangingPunct="1">
              <a:buFont typeface="Arial" charset="0"/>
              <a:buChar char="•"/>
            </a:pPr>
            <a:r>
              <a:rPr lang="en-US" altLang="en-US" sz="3200">
                <a:effectLst/>
              </a:rPr>
              <a:t>Compliers can compile themselves.</a:t>
            </a:r>
          </a:p>
          <a:p>
            <a:pPr lvl="1" algn="l" eaLnBrk="1" hangingPunct="1">
              <a:buFontTx/>
              <a:buChar char="•"/>
            </a:pPr>
            <a:r>
              <a:rPr lang="en-US" altLang="en-US" sz="3200">
                <a:effectLst/>
              </a:rPr>
              <a:t>Editors can edit the code for the editor.</a:t>
            </a:r>
          </a:p>
        </p:txBody>
      </p:sp>
      <p:grpSp>
        <p:nvGrpSpPr>
          <p:cNvPr id="60424"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68" name="AutoShape 38"/>
          <p:cNvSpPr>
            <a:spLocks noChangeArrowheads="1"/>
          </p:cNvSpPr>
          <p:nvPr/>
        </p:nvSpPr>
        <p:spPr bwMode="auto">
          <a:xfrm>
            <a:off x="914400" y="4373563"/>
            <a:ext cx="7318375" cy="2484437"/>
          </a:xfrm>
          <a:prstGeom prst="wedgeRoundRectCallout">
            <a:avLst>
              <a:gd name="adj1" fmla="val -52778"/>
              <a:gd name="adj2" fmla="val -47574"/>
              <a:gd name="adj3" fmla="val 16667"/>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sz="3200">
                <a:effectLst/>
              </a:rPr>
              <a:t>Run TM </a:t>
            </a:r>
            <a:r>
              <a:rPr lang="en-US" altLang="en-US" sz="3200" i="1">
                <a:solidFill>
                  <a:schemeClr val="accent2"/>
                </a:solidFill>
                <a:effectLst/>
              </a:rPr>
              <a:t>M</a:t>
            </a:r>
            <a:r>
              <a:rPr lang="en-US" altLang="en-US" sz="3200">
                <a:effectLst/>
              </a:rPr>
              <a:t> on input </a:t>
            </a:r>
            <a:r>
              <a:rPr lang="en-US" altLang="en-US" sz="3200" i="1">
                <a:solidFill>
                  <a:schemeClr val="accent2"/>
                </a:solidFill>
                <a:effectLst/>
              </a:rPr>
              <a:t>“M”</a:t>
            </a:r>
            <a:r>
              <a:rPr lang="en-US" altLang="en-US" sz="3200">
                <a:effectLst/>
              </a:rPr>
              <a:t>.</a:t>
            </a:r>
          </a:p>
        </p:txBody>
      </p:sp>
      <p:sp>
        <p:nvSpPr>
          <p:cNvPr id="68657" name="Rectangle 49"/>
          <p:cNvSpPr>
            <a:spLocks noChangeArrowheads="1"/>
          </p:cNvSpPr>
          <p:nvPr/>
        </p:nvSpPr>
        <p:spPr bwMode="auto">
          <a:xfrm>
            <a:off x="1219200" y="4997450"/>
            <a:ext cx="6757988" cy="1708150"/>
          </a:xfrm>
          <a:prstGeom prst="rect">
            <a:avLst/>
          </a:prstGeom>
          <a:noFill/>
          <a:ln w="38100" algn="ctr">
            <a:noFill/>
            <a:miter lim="800000"/>
            <a:headEnd/>
            <a:tailEnd/>
          </a:ln>
          <a:effectLst/>
        </p:spPr>
        <p:txBody>
          <a:bodyPr lIns="0" tIns="0" rIns="0" bIns="0">
            <a:spAutoFit/>
          </a:bodyPr>
          <a:lstStyle/>
          <a:p>
            <a:pPr algn="l">
              <a:defRPr/>
            </a:pPr>
            <a:r>
              <a:rPr lang="en-US">
                <a:effectLst/>
              </a:rPr>
              <a:t>If </a:t>
            </a:r>
            <a:r>
              <a:rPr lang="en-US" i="1">
                <a:solidFill>
                  <a:schemeClr val="accent2"/>
                </a:solidFill>
                <a:effectLst/>
              </a:rPr>
              <a:t>M</a:t>
            </a:r>
            <a:r>
              <a:rPr lang="en-US">
                <a:effectLst/>
              </a:rPr>
              <a:t> halts and says “yes”, </a:t>
            </a:r>
            <a:r>
              <a:rPr lang="en-US" i="1">
                <a:solidFill>
                  <a:schemeClr val="accent2"/>
                </a:solidFill>
                <a:effectLst/>
              </a:rPr>
              <a:t>M(“M”) = 1</a:t>
            </a:r>
            <a:r>
              <a:rPr lang="en-US">
                <a:effectLst>
                  <a:outerShdw blurRad="38100" dist="38100" dir="2700000" algn="tl">
                    <a:srgbClr val="000000"/>
                  </a:outerShdw>
                </a:effectLst>
              </a:rPr>
              <a:t> </a:t>
            </a:r>
            <a:endParaRPr lang="en-US">
              <a:effectLst/>
            </a:endParaRPr>
          </a:p>
          <a:p>
            <a:pPr algn="l">
              <a:defRPr/>
            </a:pPr>
            <a:r>
              <a:rPr lang="en-US">
                <a:effectLst/>
              </a:rPr>
              <a:t>If </a:t>
            </a:r>
            <a:r>
              <a:rPr lang="en-US" i="1">
                <a:solidFill>
                  <a:schemeClr val="accent2"/>
                </a:solidFill>
                <a:effectLst/>
              </a:rPr>
              <a:t>M</a:t>
            </a:r>
            <a:r>
              <a:rPr lang="en-US">
                <a:effectLst/>
              </a:rPr>
              <a:t> halts and says “no”,   </a:t>
            </a:r>
            <a:r>
              <a:rPr lang="en-US" i="1">
                <a:solidFill>
                  <a:schemeClr val="accent2"/>
                </a:solidFill>
                <a:effectLst/>
              </a:rPr>
              <a:t>M(“M”) = 0</a:t>
            </a:r>
          </a:p>
          <a:p>
            <a:pPr algn="l">
              <a:defRPr/>
            </a:pPr>
            <a:r>
              <a:rPr lang="en-US">
                <a:effectLst/>
              </a:rPr>
              <a:t>If </a:t>
            </a:r>
            <a:r>
              <a:rPr lang="en-US" i="1">
                <a:solidFill>
                  <a:schemeClr val="accent2"/>
                </a:solidFill>
                <a:effectLst/>
              </a:rPr>
              <a:t>M</a:t>
            </a:r>
            <a:r>
              <a:rPr lang="en-US">
                <a:effectLst/>
              </a:rPr>
              <a:t> runs forever,              </a:t>
            </a:r>
            <a:r>
              <a:rPr lang="en-US" i="1">
                <a:solidFill>
                  <a:schemeClr val="accent2"/>
                </a:solidFill>
                <a:effectLst/>
              </a:rPr>
              <a:t>M(“M”) = 0</a:t>
            </a:r>
            <a:r>
              <a:rPr lang="en-US">
                <a:effectLst>
                  <a:outerShdw blurRad="38100" dist="38100" dir="2700000" algn="tl">
                    <a:srgbClr val="000000"/>
                  </a:outerShdw>
                </a:effectLst>
              </a:rPr>
              <a:t> </a:t>
            </a:r>
            <a:endParaRPr lang="en-US">
              <a:effectLst/>
            </a:endParaRPr>
          </a:p>
          <a:p>
            <a:pPr algn="l">
              <a:defRPr/>
            </a:pPr>
            <a:r>
              <a:rPr lang="en-US">
                <a:effectLst>
                  <a:outerShdw blurRad="38100" dist="38100" dir="2700000" algn="tl">
                    <a:srgbClr val="000000"/>
                  </a:outerShdw>
                </a:effectLst>
              </a:rPr>
              <a:t> </a:t>
            </a:r>
            <a:r>
              <a:rPr lang="en-US">
                <a:effectLst/>
              </a:rPr>
              <a:t>Note </a:t>
            </a:r>
            <a:r>
              <a:rPr lang="en-US" i="1">
                <a:solidFill>
                  <a:schemeClr val="accent2"/>
                </a:solidFill>
                <a:effectLst/>
              </a:rPr>
              <a:t>M</a:t>
            </a:r>
            <a:r>
              <a:rPr lang="en-US">
                <a:effectLst/>
              </a:rPr>
              <a:t> “accepts” instead of “decides”.</a:t>
            </a:r>
            <a:endParaRPr lang="en-US">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57">
                                            <p:txEl>
                                              <p:pRg st="0" end="0"/>
                                            </p:txEl>
                                          </p:spTgt>
                                        </p:tgtEl>
                                        <p:attrNameLst>
                                          <p:attrName>style.visibility</p:attrName>
                                        </p:attrNameLst>
                                      </p:cBhvr>
                                      <p:to>
                                        <p:strVal val="visible"/>
                                      </p:to>
                                    </p:set>
                                    <p:anim calcmode="lin" valueType="num">
                                      <p:cBhvr additive="base">
                                        <p:cTn id="25" dur="500" fill="hold"/>
                                        <p:tgtEl>
                                          <p:spTgt spid="6865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8657">
                                            <p:txEl>
                                              <p:pRg st="1" end="1"/>
                                            </p:txEl>
                                          </p:spTgt>
                                        </p:tgtEl>
                                        <p:attrNameLst>
                                          <p:attrName>style.visibility</p:attrName>
                                        </p:attrNameLst>
                                      </p:cBhvr>
                                      <p:to>
                                        <p:strVal val="visible"/>
                                      </p:to>
                                    </p:set>
                                    <p:anim calcmode="lin" valueType="num">
                                      <p:cBhvr additive="base">
                                        <p:cTn id="31" dur="500" fill="hold"/>
                                        <p:tgtEl>
                                          <p:spTgt spid="6865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8657">
                                            <p:txEl>
                                              <p:pRg st="2" end="2"/>
                                            </p:txEl>
                                          </p:spTgt>
                                        </p:tgtEl>
                                        <p:attrNameLst>
                                          <p:attrName>style.visibility</p:attrName>
                                        </p:attrNameLst>
                                      </p:cBhvr>
                                      <p:to>
                                        <p:strVal val="visible"/>
                                      </p:to>
                                    </p:set>
                                    <p:anim calcmode="lin" valueType="num">
                                      <p:cBhvr additive="base">
                                        <p:cTn id="37" dur="500" fill="hold"/>
                                        <p:tgtEl>
                                          <p:spTgt spid="6865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8657">
                                            <p:txEl>
                                              <p:pRg st="3" end="3"/>
                                            </p:txEl>
                                          </p:spTgt>
                                        </p:tgtEl>
                                        <p:attrNameLst>
                                          <p:attrName>style.visibility</p:attrName>
                                        </p:attrNameLst>
                                      </p:cBhvr>
                                      <p:to>
                                        <p:strVal val="visible"/>
                                      </p:to>
                                    </p:set>
                                    <p:anim calcmode="lin" valueType="num">
                                      <p:cBhvr additive="base">
                                        <p:cTn id="43" dur="500" fill="hold"/>
                                        <p:tgtEl>
                                          <p:spTgt spid="6865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86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5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61444"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61471"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grpSp>
        <p:nvGrpSpPr>
          <p:cNvPr id="61445" name="Group 20"/>
          <p:cNvGrpSpPr>
            <a:grpSpLocks/>
          </p:cNvGrpSpPr>
          <p:nvPr/>
        </p:nvGrpSpPr>
        <p:grpSpPr bwMode="auto">
          <a:xfrm flipH="1">
            <a:off x="7696200" y="2382838"/>
            <a:ext cx="1347788" cy="2341562"/>
            <a:chOff x="4560" y="1645"/>
            <a:chExt cx="849" cy="1475"/>
          </a:xfrm>
        </p:grpSpPr>
        <p:grpSp>
          <p:nvGrpSpPr>
            <p:cNvPr id="61454" name="Group 21"/>
            <p:cNvGrpSpPr>
              <a:grpSpLocks/>
            </p:cNvGrpSpPr>
            <p:nvPr/>
          </p:nvGrpSpPr>
          <p:grpSpPr bwMode="auto">
            <a:xfrm>
              <a:off x="4560" y="2056"/>
              <a:ext cx="849" cy="1064"/>
              <a:chOff x="2593" y="1179"/>
              <a:chExt cx="849" cy="1064"/>
            </a:xfrm>
          </p:grpSpPr>
          <p:sp>
            <p:nvSpPr>
              <p:cNvPr id="48" name="Freeform 22"/>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w="9525">
                <a:noFill/>
                <a:round/>
                <a:headEnd/>
                <a:tailEnd/>
              </a:ln>
            </p:spPr>
            <p:txBody>
              <a:bodyPr/>
              <a:lstStyle/>
              <a:p>
                <a:pPr algn="l">
                  <a:defRPr/>
                </a:pPr>
                <a:endParaRPr lang="en-CA"/>
              </a:p>
            </p:txBody>
          </p:sp>
          <p:sp>
            <p:nvSpPr>
              <p:cNvPr id="49" name="Freeform 23"/>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w="9525">
                <a:noFill/>
                <a:round/>
                <a:headEnd/>
                <a:tailEnd/>
              </a:ln>
            </p:spPr>
            <p:txBody>
              <a:bodyPr/>
              <a:lstStyle/>
              <a:p>
                <a:pPr algn="l">
                  <a:defRPr/>
                </a:pPr>
                <a:endParaRPr lang="en-CA"/>
              </a:p>
            </p:txBody>
          </p:sp>
          <p:sp>
            <p:nvSpPr>
              <p:cNvPr id="50" name="Freeform 24"/>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w="9525">
                <a:noFill/>
                <a:round/>
                <a:headEnd/>
                <a:tailEnd/>
              </a:ln>
            </p:spPr>
            <p:txBody>
              <a:bodyPr/>
              <a:lstStyle/>
              <a:p>
                <a:pPr algn="l">
                  <a:defRPr/>
                </a:pPr>
                <a:endParaRPr lang="en-CA"/>
              </a:p>
            </p:txBody>
          </p:sp>
          <p:sp>
            <p:nvSpPr>
              <p:cNvPr id="51" name="Freeform 25"/>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w="9525">
                <a:noFill/>
                <a:round/>
                <a:headEnd/>
                <a:tailEnd/>
              </a:ln>
            </p:spPr>
            <p:txBody>
              <a:bodyPr/>
              <a:lstStyle/>
              <a:p>
                <a:pPr algn="l">
                  <a:defRPr/>
                </a:pPr>
                <a:endParaRPr lang="en-CA"/>
              </a:p>
            </p:txBody>
          </p:sp>
          <p:sp>
            <p:nvSpPr>
              <p:cNvPr id="52" name="Freeform 26"/>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w="9525">
                <a:noFill/>
                <a:round/>
                <a:headEnd/>
                <a:tailEnd/>
              </a:ln>
            </p:spPr>
            <p:txBody>
              <a:bodyPr/>
              <a:lstStyle/>
              <a:p>
                <a:pPr algn="l">
                  <a:defRPr/>
                </a:pPr>
                <a:endParaRPr lang="en-CA"/>
              </a:p>
            </p:txBody>
          </p:sp>
          <p:sp>
            <p:nvSpPr>
              <p:cNvPr id="53" name="Freeform 27"/>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w="9525">
                <a:noFill/>
                <a:round/>
                <a:headEnd/>
                <a:tailEnd/>
              </a:ln>
            </p:spPr>
            <p:txBody>
              <a:bodyPr/>
              <a:lstStyle/>
              <a:p>
                <a:pPr algn="l">
                  <a:defRPr/>
                </a:pPr>
                <a:endParaRPr lang="en-CA"/>
              </a:p>
            </p:txBody>
          </p:sp>
          <p:sp>
            <p:nvSpPr>
              <p:cNvPr id="54" name="Freeform 28"/>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w="9525">
                <a:noFill/>
                <a:round/>
                <a:headEnd/>
                <a:tailEnd/>
              </a:ln>
            </p:spPr>
            <p:txBody>
              <a:bodyPr/>
              <a:lstStyle/>
              <a:p>
                <a:pPr algn="l">
                  <a:defRPr/>
                </a:pPr>
                <a:endParaRPr lang="en-CA"/>
              </a:p>
            </p:txBody>
          </p:sp>
        </p:grpSp>
        <p:grpSp>
          <p:nvGrpSpPr>
            <p:cNvPr id="61455" name="Group 29"/>
            <p:cNvGrpSpPr>
              <a:grpSpLocks/>
            </p:cNvGrpSpPr>
            <p:nvPr/>
          </p:nvGrpSpPr>
          <p:grpSpPr bwMode="auto">
            <a:xfrm>
              <a:off x="4703" y="1645"/>
              <a:ext cx="230" cy="1456"/>
              <a:chOff x="2720" y="768"/>
              <a:chExt cx="230" cy="1456"/>
            </a:xfrm>
          </p:grpSpPr>
          <p:sp>
            <p:nvSpPr>
              <p:cNvPr id="46" name="Freeform 30"/>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rgbClr val="A50021"/>
              </a:solidFill>
              <a:ln w="9525">
                <a:noFill/>
                <a:round/>
                <a:headEnd/>
                <a:tailEnd/>
              </a:ln>
            </p:spPr>
            <p:txBody>
              <a:bodyPr/>
              <a:lstStyle/>
              <a:p>
                <a:pPr algn="l">
                  <a:defRPr/>
                </a:pPr>
                <a:endParaRPr lang="en-CA"/>
              </a:p>
            </p:txBody>
          </p:sp>
          <p:sp>
            <p:nvSpPr>
              <p:cNvPr id="47" name="Freeform 31"/>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rgbClr val="A50021"/>
              </a:solidFill>
              <a:ln w="9525">
                <a:noFill/>
                <a:round/>
                <a:headEnd/>
                <a:tailEnd/>
              </a:ln>
            </p:spPr>
            <p:txBody>
              <a:bodyPr/>
              <a:lstStyle/>
              <a:p>
                <a:pPr algn="l">
                  <a:defRPr/>
                </a:pPr>
                <a:endParaRPr lang="en-CA"/>
              </a:p>
            </p:txBody>
          </p:sp>
        </p:grpSp>
        <p:grpSp>
          <p:nvGrpSpPr>
            <p:cNvPr id="61456" name="Group 32"/>
            <p:cNvGrpSpPr>
              <a:grpSpLocks/>
            </p:cNvGrpSpPr>
            <p:nvPr/>
          </p:nvGrpSpPr>
          <p:grpSpPr bwMode="auto">
            <a:xfrm>
              <a:off x="5125" y="2204"/>
              <a:ext cx="77" cy="68"/>
              <a:chOff x="1747" y="2620"/>
              <a:chExt cx="44" cy="73"/>
            </a:xfrm>
          </p:grpSpPr>
          <p:sp>
            <p:nvSpPr>
              <p:cNvPr id="42" name="Oval 33"/>
              <p:cNvSpPr>
                <a:spLocks noChangeArrowheads="1"/>
              </p:cNvSpPr>
              <p:nvPr/>
            </p:nvSpPr>
            <p:spPr bwMode="auto">
              <a:xfrm rot="4286940" flipH="1">
                <a:off x="1721" y="2646"/>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3" name="Oval 34"/>
              <p:cNvSpPr>
                <a:spLocks noChangeArrowheads="1"/>
              </p:cNvSpPr>
              <p:nvPr/>
            </p:nvSpPr>
            <p:spPr bwMode="auto">
              <a:xfrm rot="4286940" flipH="1">
                <a:off x="174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44" name="Oval 35"/>
              <p:cNvSpPr>
                <a:spLocks noChangeArrowheads="1"/>
              </p:cNvSpPr>
              <p:nvPr/>
            </p:nvSpPr>
            <p:spPr bwMode="auto">
              <a:xfrm rot="4286940" flipH="1">
                <a:off x="1743" y="2640"/>
                <a:ext cx="73" cy="22"/>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45" name="Oval 36"/>
              <p:cNvSpPr>
                <a:spLocks noChangeArrowheads="1"/>
              </p:cNvSpPr>
              <p:nvPr/>
            </p:nvSpPr>
            <p:spPr bwMode="auto">
              <a:xfrm rot="4286940" flipH="1">
                <a:off x="1763" y="2659"/>
                <a:ext cx="43" cy="8"/>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grpSp>
      </p:grpSp>
      <p:sp>
        <p:nvSpPr>
          <p:cNvPr id="68" name="AutoShape 38"/>
          <p:cNvSpPr>
            <a:spLocks noChangeArrowheads="1"/>
          </p:cNvSpPr>
          <p:nvPr/>
        </p:nvSpPr>
        <p:spPr bwMode="auto">
          <a:xfrm>
            <a:off x="1198563" y="1066800"/>
            <a:ext cx="7500937" cy="5562600"/>
          </a:xfrm>
          <a:prstGeom prst="wedgeRoundRectCallout">
            <a:avLst>
              <a:gd name="adj1" fmla="val -53472"/>
              <a:gd name="adj2" fmla="val -28282"/>
              <a:gd name="adj3" fmla="val 16667"/>
            </a:avLst>
          </a:prstGeom>
          <a:noFill/>
          <a:ln w="38100">
            <a:solidFill>
              <a:srgbClr val="00FFFF"/>
            </a:solidFill>
            <a:miter lim="800000"/>
            <a:headEnd/>
            <a:tailEnd/>
          </a:ln>
        </p:spPr>
        <p:txBody>
          <a:bodyPr lIns="0" tIns="0" rIns="0" bIns="0"/>
          <a:lstStyle/>
          <a:p>
            <a:pPr algn="l" eaLnBrk="1" hangingPunct="1">
              <a:defRPr/>
            </a:pPr>
            <a:r>
              <a:rPr lang="en-US" sz="3200">
                <a:effectLst>
                  <a:outerShdw blurRad="38100" dist="38100" dir="2700000" algn="tl">
                    <a:srgbClr val="000000"/>
                  </a:outerShdw>
                </a:effectLst>
              </a:rPr>
              <a:t>I define </a:t>
            </a:r>
            <a:r>
              <a:rPr lang="en-US" sz="3200" i="1">
                <a:solidFill>
                  <a:schemeClr val="accent2"/>
                </a:solidFill>
                <a:effectLst>
                  <a:outerShdw blurRad="38100" dist="38100" dir="2700000" algn="tl">
                    <a:srgbClr val="000000"/>
                  </a:outerShdw>
                </a:effectLst>
              </a:rPr>
              <a:t>P</a:t>
            </a:r>
            <a:r>
              <a:rPr lang="en-CA" sz="3600" i="1" baseline="-25000">
                <a:solidFill>
                  <a:srgbClr val="E7B95C"/>
                </a:solidFill>
                <a:effectLst>
                  <a:outerShdw blurRad="38100" dist="38100" dir="2700000" algn="tl">
                    <a:srgbClr val="000000"/>
                  </a:outerShdw>
                </a:effectLst>
                <a:sym typeface="Symbol" pitchFamily="18" charset="2"/>
              </a:rPr>
              <a:t>hard</a:t>
            </a:r>
            <a:r>
              <a:rPr lang="en-US" sz="3200">
                <a:effectLst>
                  <a:outerShdw blurRad="38100" dist="38100" dir="2700000" algn="tl">
                    <a:srgbClr val="000000"/>
                  </a:outerShdw>
                </a:effectLst>
              </a:rPr>
              <a:t> to give the opposite answer:</a:t>
            </a:r>
            <a:endParaRPr lang="en-US" sz="3200">
              <a:effectLst/>
            </a:endParaRPr>
          </a:p>
          <a:p>
            <a:pPr algn="l" eaLnBrk="1" hangingPunct="1">
              <a:buFont typeface="Arial" pitchFamily="34" charset="0"/>
              <a:buChar char="•"/>
              <a:defRPr/>
            </a:pPr>
            <a:r>
              <a:rPr lang="en-US" sz="3200">
                <a:effectLst/>
              </a:rPr>
              <a:t> </a:t>
            </a:r>
            <a:r>
              <a:rPr lang="en-US" sz="3200" i="1">
                <a:solidFill>
                  <a:schemeClr val="accent2"/>
                </a:solidFill>
                <a:effectLst>
                  <a:outerShdw blurRad="38100" dist="38100" dir="2700000" algn="tl">
                    <a:srgbClr val="000000"/>
                  </a:outerShdw>
                </a:effectLst>
              </a:rPr>
              <a:t>P</a:t>
            </a:r>
            <a:r>
              <a:rPr lang="en-CA" sz="3200" i="1" baseline="-25000">
                <a:solidFill>
                  <a:srgbClr val="E7B95C"/>
                </a:solidFill>
                <a:effectLst>
                  <a:outerShdw blurRad="38100" dist="38100" dir="2700000" algn="tl">
                    <a:srgbClr val="000000"/>
                  </a:outerShdw>
                </a:effectLst>
                <a:sym typeface="Symbol" pitchFamily="18" charset="2"/>
              </a:rPr>
              <a:t>hard</a:t>
            </a:r>
            <a:r>
              <a:rPr lang="en-US" sz="3200" i="1">
                <a:solidFill>
                  <a:schemeClr val="accent2"/>
                </a:solidFill>
                <a:effectLst/>
              </a:rPr>
              <a:t>(“M”) = 0 </a:t>
            </a:r>
            <a:r>
              <a:rPr lang="en-US" sz="3200">
                <a:effectLst/>
              </a:rPr>
              <a:t>iff  </a:t>
            </a:r>
          </a:p>
          <a:p>
            <a:pPr algn="l" eaLnBrk="1" hangingPunct="1">
              <a:defRPr/>
            </a:pPr>
            <a:r>
              <a:rPr lang="en-US" sz="3200">
                <a:effectLst/>
              </a:rPr>
              <a:t>      </a:t>
            </a:r>
            <a:r>
              <a:rPr lang="en-US" sz="3200" i="1">
                <a:solidFill>
                  <a:schemeClr val="accent2"/>
                </a:solidFill>
                <a:effectLst/>
              </a:rPr>
              <a:t>“M”</a:t>
            </a:r>
            <a:r>
              <a:rPr lang="en-US" sz="3200">
                <a:effectLst/>
              </a:rPr>
              <a:t> is a valid description of a TM,</a:t>
            </a:r>
          </a:p>
          <a:p>
            <a:pPr algn="l" eaLnBrk="1" hangingPunct="1">
              <a:defRPr/>
            </a:pPr>
            <a:r>
              <a:rPr lang="en-US" sz="3200">
                <a:effectLst/>
              </a:rPr>
              <a:t>       and </a:t>
            </a:r>
            <a:r>
              <a:rPr lang="en-US" sz="3200" i="1">
                <a:solidFill>
                  <a:schemeClr val="accent2"/>
                </a:solidFill>
                <a:effectLst/>
              </a:rPr>
              <a:t>M</a:t>
            </a:r>
            <a:r>
              <a:rPr lang="en-US" sz="3200">
                <a:effectLst/>
              </a:rPr>
              <a:t> on input </a:t>
            </a:r>
            <a:r>
              <a:rPr lang="en-US" sz="3200" i="1">
                <a:solidFill>
                  <a:schemeClr val="accent2"/>
                </a:solidFill>
                <a:effectLst/>
              </a:rPr>
              <a:t>“M”</a:t>
            </a:r>
            <a:r>
              <a:rPr lang="en-US" sz="3200">
                <a:effectLst/>
              </a:rPr>
              <a:t> </a:t>
            </a:r>
          </a:p>
          <a:p>
            <a:pPr algn="l" eaLnBrk="1" hangingPunct="1">
              <a:defRPr/>
            </a:pPr>
            <a:r>
              <a:rPr lang="en-US" sz="3200">
                <a:effectLst/>
              </a:rPr>
              <a:t>       halts and says “yes”. </a:t>
            </a:r>
          </a:p>
          <a:p>
            <a:pPr algn="l" eaLnBrk="1" hangingPunct="1">
              <a:buFont typeface="Arial" pitchFamily="34" charset="0"/>
              <a:buChar char="•"/>
              <a:defRPr/>
            </a:pPr>
            <a:r>
              <a:rPr lang="en-US" sz="3200" i="1">
                <a:effectLst>
                  <a:outerShdw blurRad="38100" dist="38100" dir="2700000" algn="tl">
                    <a:srgbClr val="000000"/>
                  </a:outerShdw>
                </a:effectLst>
              </a:rPr>
              <a:t> </a:t>
            </a:r>
            <a:r>
              <a:rPr lang="en-US" sz="3200" i="1">
                <a:solidFill>
                  <a:schemeClr val="accent2"/>
                </a:solidFill>
                <a:effectLst>
                  <a:outerShdw blurRad="38100" dist="38100" dir="2700000" algn="tl">
                    <a:srgbClr val="000000"/>
                  </a:outerShdw>
                </a:effectLst>
              </a:rPr>
              <a:t>P</a:t>
            </a:r>
            <a:r>
              <a:rPr lang="en-CA" sz="3200" i="1" baseline="-25000">
                <a:solidFill>
                  <a:srgbClr val="E7B95C"/>
                </a:solidFill>
                <a:effectLst>
                  <a:outerShdw blurRad="38100" dist="38100" dir="2700000" algn="tl">
                    <a:srgbClr val="000000"/>
                  </a:outerShdw>
                </a:effectLst>
                <a:sym typeface="Symbol" pitchFamily="18" charset="2"/>
              </a:rPr>
              <a:t>hard</a:t>
            </a:r>
            <a:r>
              <a:rPr lang="en-US" sz="3200" i="1">
                <a:solidFill>
                  <a:schemeClr val="accent2"/>
                </a:solidFill>
                <a:effectLst/>
              </a:rPr>
              <a:t>(“M”) = 1 </a:t>
            </a:r>
            <a:r>
              <a:rPr lang="en-US" sz="3200">
                <a:effectLst/>
              </a:rPr>
              <a:t>iff </a:t>
            </a:r>
          </a:p>
          <a:p>
            <a:pPr algn="l" eaLnBrk="1" hangingPunct="1">
              <a:defRPr/>
            </a:pPr>
            <a:r>
              <a:rPr lang="en-US" sz="3200" i="1">
                <a:solidFill>
                  <a:schemeClr val="accent2"/>
                </a:solidFill>
                <a:effectLst/>
              </a:rPr>
              <a:t>       M</a:t>
            </a:r>
            <a:r>
              <a:rPr lang="en-US" sz="3200">
                <a:effectLst/>
              </a:rPr>
              <a:t> on input </a:t>
            </a:r>
            <a:r>
              <a:rPr lang="en-US" sz="3200" i="1">
                <a:solidFill>
                  <a:schemeClr val="accent2"/>
                </a:solidFill>
                <a:effectLst/>
              </a:rPr>
              <a:t>“M”</a:t>
            </a:r>
            <a:r>
              <a:rPr lang="en-US" sz="3200">
                <a:effectLst/>
              </a:rPr>
              <a:t> halts and says “no”, </a:t>
            </a:r>
          </a:p>
          <a:p>
            <a:pPr algn="l" eaLnBrk="1" hangingPunct="1">
              <a:defRPr/>
            </a:pPr>
            <a:r>
              <a:rPr lang="en-US" sz="3200">
                <a:effectLst/>
              </a:rPr>
              <a:t>       or runs forever</a:t>
            </a:r>
          </a:p>
          <a:p>
            <a:pPr algn="l" eaLnBrk="1" hangingPunct="1">
              <a:defRPr/>
            </a:pPr>
            <a:r>
              <a:rPr lang="en-US" sz="3200">
                <a:effectLst/>
              </a:rPr>
              <a:t>       or </a:t>
            </a:r>
            <a:r>
              <a:rPr lang="en-US" sz="3200" i="1">
                <a:solidFill>
                  <a:schemeClr val="accent2"/>
                </a:solidFill>
                <a:effectLst/>
              </a:rPr>
              <a:t>“M”</a:t>
            </a:r>
            <a:r>
              <a:rPr lang="en-US" sz="3200">
                <a:effectLst/>
              </a:rPr>
              <a:t> is not a valid description.</a:t>
            </a:r>
          </a:p>
          <a:p>
            <a:pPr algn="l" eaLnBrk="1" hangingPunct="1">
              <a:defRPr/>
            </a:pPr>
            <a:r>
              <a:rPr lang="en-US" sz="3200">
                <a:effectLst/>
              </a:rPr>
              <a:t>Name this problem </a:t>
            </a:r>
            <a:r>
              <a:rPr lang="en-US" i="1">
                <a:solidFill>
                  <a:schemeClr val="accent2"/>
                </a:solidFill>
                <a:effectLst>
                  <a:outerShdw blurRad="38100" dist="38100" dir="2700000" algn="tl">
                    <a:srgbClr val="000000"/>
                  </a:outerShdw>
                </a:effectLst>
                <a:sym typeface="Symbol" pitchFamily="18" charset="2"/>
              </a:rPr>
              <a:t></a:t>
            </a:r>
            <a:r>
              <a:rPr lang="en-US" i="1">
                <a:solidFill>
                  <a:schemeClr val="accent2"/>
                </a:solidFill>
                <a:effectLst>
                  <a:outerShdw blurRad="38100" dist="38100" dir="2700000" algn="tl">
                    <a:srgbClr val="000000"/>
                  </a:outerShdw>
                </a:effectLst>
              </a:rPr>
              <a:t>Problem</a:t>
            </a:r>
            <a:r>
              <a:rPr lang="en-US" i="1" baseline="-25000">
                <a:solidFill>
                  <a:schemeClr val="accent2"/>
                </a:solidFill>
                <a:effectLst>
                  <a:outerShdw blurRad="38100" dist="38100" dir="2700000" algn="tl">
                    <a:srgbClr val="000000"/>
                  </a:outerShdw>
                </a:effectLst>
              </a:rPr>
              <a:t>diagonal</a:t>
            </a:r>
          </a:p>
        </p:txBody>
      </p:sp>
      <p:grpSp>
        <p:nvGrpSpPr>
          <p:cNvPr id="61447"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
                                            <p:txEl>
                                              <p:pRg st="1" end="1"/>
                                            </p:txEl>
                                          </p:spTgt>
                                        </p:tgtEl>
                                        <p:attrNameLst>
                                          <p:attrName>style.visibility</p:attrName>
                                        </p:attrNameLst>
                                      </p:cBhvr>
                                      <p:to>
                                        <p:strVal val="visible"/>
                                      </p:to>
                                    </p:set>
                                    <p:anim calcmode="lin" valueType="num">
                                      <p:cBhvr additive="base">
                                        <p:cTn id="13"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
                                            <p:txEl>
                                              <p:pRg st="2" end="2"/>
                                            </p:txEl>
                                          </p:spTgt>
                                        </p:tgtEl>
                                        <p:attrNameLst>
                                          <p:attrName>style.visibility</p:attrName>
                                        </p:attrNameLst>
                                      </p:cBhvr>
                                      <p:to>
                                        <p:strVal val="visible"/>
                                      </p:to>
                                    </p:set>
                                    <p:anim calcmode="lin" valueType="num">
                                      <p:cBhvr additive="base">
                                        <p:cTn id="19"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
                                            <p:txEl>
                                              <p:pRg st="3" end="3"/>
                                            </p:txEl>
                                          </p:spTgt>
                                        </p:tgtEl>
                                        <p:attrNameLst>
                                          <p:attrName>style.visibility</p:attrName>
                                        </p:attrNameLst>
                                      </p:cBhvr>
                                      <p:to>
                                        <p:strVal val="visible"/>
                                      </p:to>
                                    </p:set>
                                    <p:anim calcmode="lin" valueType="num">
                                      <p:cBhvr additive="base">
                                        <p:cTn id="25" dur="500" fill="hold"/>
                                        <p:tgtEl>
                                          <p:spTgt spid="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8">
                                            <p:txEl>
                                              <p:pRg st="4" end="4"/>
                                            </p:txEl>
                                          </p:spTgt>
                                        </p:tgtEl>
                                        <p:attrNameLst>
                                          <p:attrName>style.visibility</p:attrName>
                                        </p:attrNameLst>
                                      </p:cBhvr>
                                      <p:to>
                                        <p:strVal val="visible"/>
                                      </p:to>
                                    </p:set>
                                    <p:anim calcmode="lin" valueType="num">
                                      <p:cBhvr additive="base">
                                        <p:cTn id="31" dur="500" fill="hold"/>
                                        <p:tgtEl>
                                          <p:spTgt spid="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8">
                                            <p:txEl>
                                              <p:pRg st="5" end="5"/>
                                            </p:txEl>
                                          </p:spTgt>
                                        </p:tgtEl>
                                        <p:attrNameLst>
                                          <p:attrName>style.visibility</p:attrName>
                                        </p:attrNameLst>
                                      </p:cBhvr>
                                      <p:to>
                                        <p:strVal val="visible"/>
                                      </p:to>
                                    </p:set>
                                    <p:anim calcmode="lin" valueType="num">
                                      <p:cBhvr additive="base">
                                        <p:cTn id="37" dur="500" fill="hold"/>
                                        <p:tgtEl>
                                          <p:spTgt spid="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8">
                                            <p:txEl>
                                              <p:pRg st="6" end="6"/>
                                            </p:txEl>
                                          </p:spTgt>
                                        </p:tgtEl>
                                        <p:attrNameLst>
                                          <p:attrName>style.visibility</p:attrName>
                                        </p:attrNameLst>
                                      </p:cBhvr>
                                      <p:to>
                                        <p:strVal val="visible"/>
                                      </p:to>
                                    </p:set>
                                    <p:anim calcmode="lin" valueType="num">
                                      <p:cBhvr additive="base">
                                        <p:cTn id="43" dur="500" fill="hold"/>
                                        <p:tgtEl>
                                          <p:spTgt spid="6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8">
                                            <p:txEl>
                                              <p:pRg st="7" end="7"/>
                                            </p:txEl>
                                          </p:spTgt>
                                        </p:tgtEl>
                                        <p:attrNameLst>
                                          <p:attrName>style.visibility</p:attrName>
                                        </p:attrNameLst>
                                      </p:cBhvr>
                                      <p:to>
                                        <p:strVal val="visible"/>
                                      </p:to>
                                    </p:set>
                                    <p:anim calcmode="lin" valueType="num">
                                      <p:cBhvr additive="base">
                                        <p:cTn id="49" dur="500" fill="hold"/>
                                        <p:tgtEl>
                                          <p:spTgt spid="6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8">
                                            <p:txEl>
                                              <p:pRg st="8" end="8"/>
                                            </p:txEl>
                                          </p:spTgt>
                                        </p:tgtEl>
                                        <p:attrNameLst>
                                          <p:attrName>style.visibility</p:attrName>
                                        </p:attrNameLst>
                                      </p:cBhvr>
                                      <p:to>
                                        <p:strVal val="visible"/>
                                      </p:to>
                                    </p:set>
                                    <p:anim calcmode="lin" valueType="num">
                                      <p:cBhvr additive="base">
                                        <p:cTn id="55" dur="500" fill="hold"/>
                                        <p:tgtEl>
                                          <p:spTgt spid="6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68">
                                            <p:txEl>
                                              <p:pRg st="9" end="9"/>
                                            </p:txEl>
                                          </p:spTgt>
                                        </p:tgtEl>
                                        <p:attrNameLst>
                                          <p:attrName>style.visibility</p:attrName>
                                        </p:attrNameLst>
                                      </p:cBhvr>
                                      <p:to>
                                        <p:strVal val="visible"/>
                                      </p:to>
                                    </p:set>
                                    <p:anim calcmode="lin" valueType="num">
                                      <p:cBhvr additive="base">
                                        <p:cTn id="61" dur="500" fill="hold"/>
                                        <p:tgtEl>
                                          <p:spTgt spid="6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58499" name="Text Box 3"/>
          <p:cNvSpPr txBox="1">
            <a:spLocks noChangeArrowheads="1"/>
          </p:cNvSpPr>
          <p:nvPr/>
        </p:nvSpPr>
        <p:spPr bwMode="auto">
          <a:xfrm>
            <a:off x="228600" y="1065213"/>
            <a:ext cx="6189663"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7172" name="Group 7"/>
          <p:cNvGrpSpPr>
            <a:grpSpLocks/>
          </p:cNvGrpSpPr>
          <p:nvPr/>
        </p:nvGrpSpPr>
        <p:grpSpPr bwMode="auto">
          <a:xfrm>
            <a:off x="2286000" y="5405438"/>
            <a:ext cx="4572000" cy="723900"/>
            <a:chOff x="1440" y="3405"/>
            <a:chExt cx="2880" cy="456"/>
          </a:xfrm>
        </p:grpSpPr>
        <p:sp>
          <p:nvSpPr>
            <p:cNvPr id="1258504" name="Rectangle 8"/>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7180" name="Picture 9"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0"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8507" name="Text Box 11"/>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7174" name="Group 12"/>
          <p:cNvGrpSpPr>
            <a:grpSpLocks/>
          </p:cNvGrpSpPr>
          <p:nvPr/>
        </p:nvGrpSpPr>
        <p:grpSpPr bwMode="auto">
          <a:xfrm>
            <a:off x="2971800" y="5911850"/>
            <a:ext cx="990600" cy="249238"/>
            <a:chOff x="1872" y="3491"/>
            <a:chExt cx="624" cy="157"/>
          </a:xfrm>
        </p:grpSpPr>
        <p:sp>
          <p:nvSpPr>
            <p:cNvPr id="1258509" name="Line 13"/>
            <p:cNvSpPr>
              <a:spLocks noChangeShapeType="1"/>
            </p:cNvSpPr>
            <p:nvPr/>
          </p:nvSpPr>
          <p:spPr bwMode="auto">
            <a:xfrm>
              <a:off x="2240" y="3515"/>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8510" name="Line 14"/>
            <p:cNvSpPr>
              <a:spLocks noChangeShapeType="1"/>
            </p:cNvSpPr>
            <p:nvPr/>
          </p:nvSpPr>
          <p:spPr bwMode="auto">
            <a:xfrm>
              <a:off x="1872" y="3504"/>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8511" name="Line 15"/>
            <p:cNvSpPr>
              <a:spLocks noChangeShapeType="1"/>
            </p:cNvSpPr>
            <p:nvPr/>
          </p:nvSpPr>
          <p:spPr bwMode="auto">
            <a:xfrm>
              <a:off x="2496" y="3491"/>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1258512" name="Text Box 16"/>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62468"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62479"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60" name="AutoShape 37"/>
          <p:cNvSpPr>
            <a:spLocks noChangeArrowheads="1"/>
          </p:cNvSpPr>
          <p:nvPr/>
        </p:nvSpPr>
        <p:spPr bwMode="auto">
          <a:xfrm>
            <a:off x="914400" y="3094038"/>
            <a:ext cx="7500938" cy="3763962"/>
          </a:xfrm>
          <a:prstGeom prst="wedgeRoundRectCallout">
            <a:avLst>
              <a:gd name="adj1" fmla="val -43419"/>
              <a:gd name="adj2" fmla="val -63383"/>
              <a:gd name="adj3" fmla="val 16667"/>
            </a:avLst>
          </a:prstGeom>
          <a:noFill/>
          <a:ln w="38100">
            <a:solidFill>
              <a:srgbClr val="00FFFF"/>
            </a:solidFill>
            <a:miter lim="800000"/>
            <a:headEnd/>
            <a:tailEnd/>
          </a:ln>
        </p:spPr>
        <p:txBody>
          <a:bodyPr lIns="0" tIns="0" rIns="0" bIns="0"/>
          <a:lstStyle/>
          <a:p>
            <a:pPr algn="l" eaLnBrk="1" hangingPunct="1">
              <a:defRPr/>
            </a:pPr>
            <a:r>
              <a:rPr lang="en-CA" sz="3200" dirty="0">
                <a:effectLst/>
              </a:rPr>
              <a:t>We don't have an algorithm that “decides” what </a:t>
            </a:r>
            <a:r>
              <a:rPr lang="en-CA" sz="3200" i="1" dirty="0">
                <a:solidFill>
                  <a:schemeClr val="accent6"/>
                </a:solidFill>
                <a:effectLst>
                  <a:outerShdw blurRad="38100" dist="38100" dir="2700000" algn="tl">
                    <a:srgbClr val="000000"/>
                  </a:outerShdw>
                </a:effectLst>
                <a:sym typeface="Symbol" pitchFamily="18" charset="2"/>
              </a:rPr>
              <a:t>M </a:t>
            </a:r>
            <a:r>
              <a:rPr lang="en-CA" sz="3200" dirty="0">
                <a:effectLst/>
              </a:rPr>
              <a:t>does on</a:t>
            </a:r>
            <a:r>
              <a:rPr lang="en-US" sz="3200" i="1" dirty="0">
                <a:solidFill>
                  <a:schemeClr val="accent2"/>
                </a:solidFill>
              </a:rPr>
              <a:t>“M”</a:t>
            </a:r>
            <a:r>
              <a:rPr lang="en-CA" sz="3200" dirty="0">
                <a:effectLst/>
              </a:rPr>
              <a:t>, but it is well defined. Because a problem specifies an output for each “integer-like” string, it is a “real-like”</a:t>
            </a:r>
          </a:p>
          <a:p>
            <a:pPr algn="l" eaLnBrk="1" hangingPunct="1">
              <a:defRPr/>
            </a:pPr>
            <a:r>
              <a:rPr lang="en-CA" sz="3200" dirty="0">
                <a:effectLst/>
              </a:rPr>
              <a:t>  object that can easy record for each “integer-like” TM, what it does on its on description as input.</a:t>
            </a:r>
            <a:endParaRPr lang="en-US" sz="3200" dirty="0">
              <a:effectLst/>
            </a:endParaRPr>
          </a:p>
        </p:txBody>
      </p:sp>
      <p:sp>
        <p:nvSpPr>
          <p:cNvPr id="56" name="AutoShape 38"/>
          <p:cNvSpPr>
            <a:spLocks noChangeArrowheads="1"/>
          </p:cNvSpPr>
          <p:nvPr/>
        </p:nvSpPr>
        <p:spPr bwMode="auto">
          <a:xfrm>
            <a:off x="1011238" y="990600"/>
            <a:ext cx="7688262" cy="1676400"/>
          </a:xfrm>
          <a:prstGeom prst="wedgeRoundRectCallout">
            <a:avLst>
              <a:gd name="adj1" fmla="val -40915"/>
              <a:gd name="adj2" fmla="val 66856"/>
              <a:gd name="adj3" fmla="val 16667"/>
            </a:avLst>
          </a:prstGeom>
          <a:noFill/>
          <a:ln w="38100">
            <a:solidFill>
              <a:schemeClr val="tx2"/>
            </a:solidFill>
            <a:miter lim="800000"/>
            <a:headEnd/>
            <a:tailEnd/>
          </a:ln>
        </p:spPr>
        <p:txBody>
          <a:bodyPr lIns="0" tIns="0" rIns="0" bIns="0"/>
          <a:lstStyle/>
          <a:p>
            <a:pPr algn="l" eaLnBrk="1" hangingPunct="1">
              <a:defRPr/>
            </a:pPr>
            <a:r>
              <a:rPr lang="en-CA" sz="3200" dirty="0">
                <a:effectLst/>
              </a:rPr>
              <a:t>How is it feasible that a computation problem </a:t>
            </a:r>
            <a:r>
              <a:rPr lang="en-CA" sz="3200" i="1" dirty="0" err="1">
                <a:solidFill>
                  <a:schemeClr val="accent6"/>
                </a:solidFill>
                <a:effectLst>
                  <a:outerShdw blurRad="38100" dist="38100" dir="2700000" algn="tl">
                    <a:srgbClr val="000000"/>
                  </a:outerShdw>
                </a:effectLst>
                <a:sym typeface="Symbol" pitchFamily="18" charset="2"/>
              </a:rPr>
              <a:t>P</a:t>
            </a:r>
            <a:r>
              <a:rPr lang="en-CA" sz="3200" i="1" baseline="-25000" dirty="0" err="1">
                <a:solidFill>
                  <a:schemeClr val="accent6"/>
                </a:solidFill>
                <a:effectLst>
                  <a:outerShdw blurRad="38100" dist="38100" dir="2700000" algn="tl">
                    <a:srgbClr val="000000"/>
                  </a:outerShdw>
                </a:effectLst>
                <a:sym typeface="Symbol" pitchFamily="18" charset="2"/>
              </a:rPr>
              <a:t>hard</a:t>
            </a:r>
            <a:r>
              <a:rPr lang="en-CA" sz="3200" i="1" baseline="-25000" dirty="0">
                <a:solidFill>
                  <a:schemeClr val="accent6"/>
                </a:solidFill>
                <a:effectLst>
                  <a:outerShdw blurRad="38100" dist="38100" dir="2700000" algn="tl">
                    <a:srgbClr val="000000"/>
                  </a:outerShdw>
                </a:effectLst>
                <a:sym typeface="Symbol" pitchFamily="18" charset="2"/>
              </a:rPr>
              <a:t> </a:t>
            </a:r>
            <a:r>
              <a:rPr lang="en-CA" sz="3200" dirty="0">
                <a:effectLst/>
              </a:rPr>
              <a:t>records what each TM </a:t>
            </a:r>
            <a:r>
              <a:rPr lang="en-US" sz="3200" i="1" dirty="0">
                <a:solidFill>
                  <a:schemeClr val="accent2"/>
                </a:solidFill>
              </a:rPr>
              <a:t>M</a:t>
            </a:r>
            <a:r>
              <a:rPr lang="en-CA" sz="3200" dirty="0">
                <a:effectLst/>
              </a:rPr>
              <a:t> does on </a:t>
            </a:r>
            <a:r>
              <a:rPr lang="en-US" sz="3200" i="1" dirty="0">
                <a:solidFill>
                  <a:schemeClr val="accent2"/>
                </a:solidFill>
              </a:rPr>
              <a:t>“M”</a:t>
            </a:r>
            <a:r>
              <a:rPr lang="en-CA" sz="3200" dirty="0">
                <a:effectLst/>
              </a:rPr>
              <a:t>? Is this “well defined”?</a:t>
            </a:r>
            <a:endParaRPr lang="en-US" sz="3200" dirty="0">
              <a:effectLst/>
            </a:endParaRPr>
          </a:p>
        </p:txBody>
      </p:sp>
      <p:grpSp>
        <p:nvGrpSpPr>
          <p:cNvPr id="62471"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0-#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5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63492"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63507"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56" name="AutoShape 38"/>
          <p:cNvSpPr>
            <a:spLocks noChangeArrowheads="1"/>
          </p:cNvSpPr>
          <p:nvPr/>
        </p:nvSpPr>
        <p:spPr bwMode="auto">
          <a:xfrm>
            <a:off x="1011238" y="762000"/>
            <a:ext cx="7688262" cy="4800600"/>
          </a:xfrm>
          <a:prstGeom prst="wedgeRoundRectCallout">
            <a:avLst>
              <a:gd name="adj1" fmla="val -52974"/>
              <a:gd name="adj2" fmla="val 17121"/>
              <a:gd name="adj3" fmla="val 16667"/>
            </a:avLst>
          </a:prstGeom>
          <a:noFill/>
          <a:ln w="38100">
            <a:solidFill>
              <a:schemeClr val="tx2"/>
            </a:solidFill>
            <a:miter lim="800000"/>
            <a:headEnd/>
            <a:tailEnd/>
          </a:ln>
        </p:spPr>
        <p:txBody>
          <a:bodyPr lIns="0" tIns="0" rIns="0" bIns="0"/>
          <a:lstStyle/>
          <a:p>
            <a:pPr algn="l" eaLnBrk="1" hangingPunct="1">
              <a:defRPr/>
            </a:pPr>
            <a:r>
              <a:rPr lang="en-CA" sz="3200" dirty="0">
                <a:effectLst/>
              </a:rPr>
              <a:t>New age people speak of how systems that self reference implode. They are referring to </a:t>
            </a:r>
            <a:r>
              <a:rPr lang="en-CA" sz="3200" dirty="0" err="1">
                <a:effectLst/>
              </a:rPr>
              <a:t>Godel’s</a:t>
            </a:r>
            <a:r>
              <a:rPr lang="en-CA" sz="3200" dirty="0">
                <a:effectLst/>
              </a:rPr>
              <a:t> incompleteness proof and to this Turing’s </a:t>
            </a:r>
            <a:r>
              <a:rPr lang="en-CA" sz="3200" dirty="0" err="1">
                <a:effectLst/>
              </a:rPr>
              <a:t>uncomputabily</a:t>
            </a:r>
            <a:r>
              <a:rPr lang="en-CA" sz="3200" dirty="0">
                <a:effectLst/>
              </a:rPr>
              <a:t> proof. What is so special about self reference? In our </a:t>
            </a:r>
            <a:r>
              <a:rPr lang="en-CA" sz="3200" dirty="0" err="1">
                <a:effectLst/>
              </a:rPr>
              <a:t>uncomputability</a:t>
            </a:r>
            <a:r>
              <a:rPr lang="en-CA" sz="3200" dirty="0">
                <a:effectLst/>
              </a:rPr>
              <a:t> proof, why do we give TM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its own description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as input? Could we give it a </a:t>
            </a:r>
            <a:r>
              <a:rPr lang="en-CA" sz="3200" dirty="0" err="1">
                <a:effectLst/>
              </a:rPr>
              <a:t>diﬀerent</a:t>
            </a:r>
            <a:r>
              <a:rPr lang="en-CA" sz="3200" dirty="0">
                <a:effectLst/>
              </a:rPr>
              <a:t> input instead? What is the relationship we need between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and </a:t>
            </a: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dirty="0">
                <a:effectLst/>
              </a:rPr>
              <a:t>?</a:t>
            </a:r>
            <a:endParaRPr lang="en-US" sz="3200" dirty="0">
              <a:effectLst/>
            </a:endParaRPr>
          </a:p>
        </p:txBody>
      </p:sp>
      <p:grpSp>
        <p:nvGrpSpPr>
          <p:cNvPr id="63494"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grpSp>
        <p:nvGrpSpPr>
          <p:cNvPr id="5" name="Group 54"/>
          <p:cNvGrpSpPr>
            <a:grpSpLocks/>
          </p:cNvGrpSpPr>
          <p:nvPr/>
        </p:nvGrpSpPr>
        <p:grpSpPr bwMode="auto">
          <a:xfrm>
            <a:off x="728663" y="5334000"/>
            <a:ext cx="7970837" cy="1425575"/>
            <a:chOff x="728750" y="5334000"/>
            <a:chExt cx="7970750" cy="1425087"/>
          </a:xfrm>
        </p:grpSpPr>
        <p:pic>
          <p:nvPicPr>
            <p:cNvPr id="63496" name="Picture 2" descr="http://www.gopherp.com/bsse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0" y="5334000"/>
              <a:ext cx="1257300" cy="137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4" descr="http://www.abbeville.com/landing/images/photo-newage.jpg"/>
            <p:cNvPicPr>
              <a:picLocks noChangeAspect="1" noChangeArrowheads="1"/>
            </p:cNvPicPr>
            <p:nvPr/>
          </p:nvPicPr>
          <p:blipFill>
            <a:blip r:embed="rId3">
              <a:extLst>
                <a:ext uri="{28A0092B-C50C-407E-A947-70E740481C1C}">
                  <a14:useLocalDpi xmlns:a14="http://schemas.microsoft.com/office/drawing/2010/main" val="0"/>
                </a:ext>
              </a:extLst>
            </a:blip>
            <a:srcRect t="31541" r="7675" b="23323"/>
            <a:stretch>
              <a:fillRect/>
            </a:stretch>
          </p:blipFill>
          <p:spPr bwMode="auto">
            <a:xfrm>
              <a:off x="3810000" y="5410200"/>
              <a:ext cx="3462338" cy="13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6" descr="http://sathyasaibaba.files.wordpress.com/2008/07/moon-p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410199"/>
              <a:ext cx="1040934" cy="134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8" descr="http://psychesingularity.files.wordpress.com/2011/05/age-of-aquari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50" y="5410200"/>
              <a:ext cx="1785850" cy="13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64516" name="Group 5"/>
          <p:cNvGrpSpPr>
            <a:grpSpLocks/>
          </p:cNvGrpSpPr>
          <p:nvPr/>
        </p:nvGrpSpPr>
        <p:grpSpPr bwMode="auto">
          <a:xfrm>
            <a:off x="381000" y="1752600"/>
            <a:ext cx="1447800" cy="2133600"/>
            <a:chOff x="2013" y="2206"/>
            <a:chExt cx="679" cy="1010"/>
          </a:xfrm>
        </p:grpSpPr>
        <p:sp>
          <p:nvSpPr>
            <p:cNvPr id="16" name="Freeform 6"/>
            <p:cNvSpPr>
              <a:spLocks/>
            </p:cNvSpPr>
            <p:nvPr/>
          </p:nvSpPr>
          <p:spPr bwMode="auto">
            <a:xfrm rot="4483878">
              <a:off x="2407" y="2307"/>
              <a:ext cx="138" cy="432"/>
            </a:xfrm>
            <a:custGeom>
              <a:avLst/>
              <a:gdLst>
                <a:gd name="T0" fmla="*/ 0 w 525"/>
                <a:gd name="T1" fmla="*/ 0 h 1307"/>
                <a:gd name="T2" fmla="*/ 0 w 525"/>
                <a:gd name="T3" fmla="*/ 0 h 1307"/>
                <a:gd name="T4" fmla="*/ 0 w 525"/>
                <a:gd name="T5" fmla="*/ 0 h 1307"/>
                <a:gd name="T6" fmla="*/ 0 w 525"/>
                <a:gd name="T7" fmla="*/ 0 h 1307"/>
                <a:gd name="T8" fmla="*/ 0 w 525"/>
                <a:gd name="T9" fmla="*/ 0 h 1307"/>
                <a:gd name="T10" fmla="*/ 0 w 525"/>
                <a:gd name="T11" fmla="*/ 0 h 1307"/>
                <a:gd name="T12" fmla="*/ 0 w 525"/>
                <a:gd name="T13" fmla="*/ 0 h 1307"/>
                <a:gd name="T14" fmla="*/ 0 w 525"/>
                <a:gd name="T15" fmla="*/ 0 h 1307"/>
                <a:gd name="T16" fmla="*/ 0 w 525"/>
                <a:gd name="T17" fmla="*/ 0 h 1307"/>
                <a:gd name="T18" fmla="*/ 0 w 525"/>
                <a:gd name="T19" fmla="*/ 0 h 1307"/>
                <a:gd name="T20" fmla="*/ 0 w 525"/>
                <a:gd name="T21" fmla="*/ 0 h 1307"/>
                <a:gd name="T22" fmla="*/ 0 w 525"/>
                <a:gd name="T23" fmla="*/ 0 h 1307"/>
                <a:gd name="T24" fmla="*/ 0 w 525"/>
                <a:gd name="T25" fmla="*/ 0 h 1307"/>
                <a:gd name="T26" fmla="*/ 0 w 525"/>
                <a:gd name="T27" fmla="*/ 0 h 1307"/>
                <a:gd name="T28" fmla="*/ 0 w 525"/>
                <a:gd name="T29" fmla="*/ 0 h 1307"/>
                <a:gd name="T30" fmla="*/ 0 w 525"/>
                <a:gd name="T31" fmla="*/ 0 h 1307"/>
                <a:gd name="T32" fmla="*/ 0 w 525"/>
                <a:gd name="T33" fmla="*/ 0 h 1307"/>
                <a:gd name="T34" fmla="*/ 0 w 525"/>
                <a:gd name="T35" fmla="*/ 0 h 1307"/>
                <a:gd name="T36" fmla="*/ 0 w 525"/>
                <a:gd name="T37" fmla="*/ 0 h 1307"/>
                <a:gd name="T38" fmla="*/ 0 w 525"/>
                <a:gd name="T39" fmla="*/ 0 h 1307"/>
                <a:gd name="T40" fmla="*/ 0 w 525"/>
                <a:gd name="T41" fmla="*/ 0 h 1307"/>
                <a:gd name="T42" fmla="*/ 0 w 525"/>
                <a:gd name="T43" fmla="*/ 0 h 1307"/>
                <a:gd name="T44" fmla="*/ 0 w 525"/>
                <a:gd name="T45" fmla="*/ 0 h 1307"/>
                <a:gd name="T46" fmla="*/ 0 w 525"/>
                <a:gd name="T47" fmla="*/ 0 h 1307"/>
                <a:gd name="T48" fmla="*/ 0 w 525"/>
                <a:gd name="T49" fmla="*/ 0 h 1307"/>
                <a:gd name="T50" fmla="*/ 0 w 525"/>
                <a:gd name="T51" fmla="*/ 0 h 1307"/>
                <a:gd name="T52" fmla="*/ 0 w 525"/>
                <a:gd name="T53" fmla="*/ 0 h 1307"/>
                <a:gd name="T54" fmla="*/ 0 w 525"/>
                <a:gd name="T55" fmla="*/ 0 h 1307"/>
                <a:gd name="T56" fmla="*/ 0 w 525"/>
                <a:gd name="T57" fmla="*/ 0 h 1307"/>
                <a:gd name="T58" fmla="*/ 0 w 525"/>
                <a:gd name="T59" fmla="*/ 0 h 1307"/>
                <a:gd name="T60" fmla="*/ 0 w 525"/>
                <a:gd name="T61" fmla="*/ 0 h 1307"/>
                <a:gd name="T62" fmla="*/ 0 w 525"/>
                <a:gd name="T63" fmla="*/ 0 h 1307"/>
                <a:gd name="T64" fmla="*/ 0 w 525"/>
                <a:gd name="T65" fmla="*/ 0 h 1307"/>
                <a:gd name="T66" fmla="*/ 0 w 525"/>
                <a:gd name="T67" fmla="*/ 0 h 1307"/>
                <a:gd name="T68" fmla="*/ 0 w 525"/>
                <a:gd name="T69" fmla="*/ 0 h 1307"/>
                <a:gd name="T70" fmla="*/ 0 w 525"/>
                <a:gd name="T71" fmla="*/ 0 h 1307"/>
                <a:gd name="T72" fmla="*/ 0 w 525"/>
                <a:gd name="T73" fmla="*/ 0 h 1307"/>
                <a:gd name="T74" fmla="*/ 0 w 525"/>
                <a:gd name="T75" fmla="*/ 0 h 1307"/>
                <a:gd name="T76" fmla="*/ 0 w 525"/>
                <a:gd name="T77" fmla="*/ 0 h 1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5"/>
                <a:gd name="T118" fmla="*/ 0 h 1307"/>
                <a:gd name="T119" fmla="*/ 525 w 525"/>
                <a:gd name="T120" fmla="*/ 1307 h 1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5" h="1307">
                  <a:moveTo>
                    <a:pt x="146" y="1103"/>
                  </a:moveTo>
                  <a:lnTo>
                    <a:pt x="50" y="1175"/>
                  </a:lnTo>
                  <a:lnTo>
                    <a:pt x="22" y="1199"/>
                  </a:lnTo>
                  <a:lnTo>
                    <a:pt x="0" y="1249"/>
                  </a:lnTo>
                  <a:lnTo>
                    <a:pt x="29" y="1300"/>
                  </a:lnTo>
                  <a:lnTo>
                    <a:pt x="58" y="1307"/>
                  </a:lnTo>
                  <a:lnTo>
                    <a:pt x="146" y="1278"/>
                  </a:lnTo>
                  <a:lnTo>
                    <a:pt x="277" y="1175"/>
                  </a:lnTo>
                  <a:lnTo>
                    <a:pt x="394" y="1053"/>
                  </a:lnTo>
                  <a:lnTo>
                    <a:pt x="518" y="913"/>
                  </a:lnTo>
                  <a:lnTo>
                    <a:pt x="525" y="855"/>
                  </a:lnTo>
                  <a:lnTo>
                    <a:pt x="525" y="695"/>
                  </a:lnTo>
                  <a:lnTo>
                    <a:pt x="489" y="446"/>
                  </a:lnTo>
                  <a:lnTo>
                    <a:pt x="511" y="300"/>
                  </a:lnTo>
                  <a:lnTo>
                    <a:pt x="525" y="241"/>
                  </a:lnTo>
                  <a:lnTo>
                    <a:pt x="503" y="212"/>
                  </a:lnTo>
                  <a:lnTo>
                    <a:pt x="452" y="183"/>
                  </a:lnTo>
                  <a:lnTo>
                    <a:pt x="415" y="162"/>
                  </a:lnTo>
                  <a:lnTo>
                    <a:pt x="437" y="30"/>
                  </a:lnTo>
                  <a:lnTo>
                    <a:pt x="423" y="0"/>
                  </a:lnTo>
                  <a:lnTo>
                    <a:pt x="394" y="9"/>
                  </a:lnTo>
                  <a:lnTo>
                    <a:pt x="379" y="176"/>
                  </a:lnTo>
                  <a:lnTo>
                    <a:pt x="365" y="219"/>
                  </a:lnTo>
                  <a:lnTo>
                    <a:pt x="358" y="248"/>
                  </a:lnTo>
                  <a:lnTo>
                    <a:pt x="299" y="227"/>
                  </a:lnTo>
                  <a:lnTo>
                    <a:pt x="255" y="227"/>
                  </a:lnTo>
                  <a:lnTo>
                    <a:pt x="255" y="255"/>
                  </a:lnTo>
                  <a:lnTo>
                    <a:pt x="284" y="279"/>
                  </a:lnTo>
                  <a:lnTo>
                    <a:pt x="336" y="279"/>
                  </a:lnTo>
                  <a:lnTo>
                    <a:pt x="372" y="307"/>
                  </a:lnTo>
                  <a:lnTo>
                    <a:pt x="401" y="358"/>
                  </a:lnTo>
                  <a:lnTo>
                    <a:pt x="430" y="439"/>
                  </a:lnTo>
                  <a:lnTo>
                    <a:pt x="452" y="599"/>
                  </a:lnTo>
                  <a:lnTo>
                    <a:pt x="452" y="745"/>
                  </a:lnTo>
                  <a:lnTo>
                    <a:pt x="437" y="862"/>
                  </a:lnTo>
                  <a:lnTo>
                    <a:pt x="408" y="913"/>
                  </a:lnTo>
                  <a:lnTo>
                    <a:pt x="306" y="986"/>
                  </a:lnTo>
                  <a:lnTo>
                    <a:pt x="196" y="1053"/>
                  </a:lnTo>
                  <a:lnTo>
                    <a:pt x="146" y="1103"/>
                  </a:lnTo>
                  <a:close/>
                </a:path>
              </a:pathLst>
            </a:custGeom>
            <a:solidFill>
              <a:srgbClr val="00FFFF"/>
            </a:solidFill>
            <a:ln w="9525">
              <a:noFill/>
              <a:round/>
              <a:headEnd/>
              <a:tailEnd/>
            </a:ln>
          </p:spPr>
          <p:txBody>
            <a:bodyPr/>
            <a:lstStyle/>
            <a:p>
              <a:pPr algn="l">
                <a:defRPr/>
              </a:pPr>
              <a:endParaRPr lang="en-CA"/>
            </a:p>
          </p:txBody>
        </p:sp>
        <p:grpSp>
          <p:nvGrpSpPr>
            <p:cNvPr id="64527" name="Group 7"/>
            <p:cNvGrpSpPr>
              <a:grpSpLocks/>
            </p:cNvGrpSpPr>
            <p:nvPr/>
          </p:nvGrpSpPr>
          <p:grpSpPr bwMode="auto">
            <a:xfrm>
              <a:off x="2013" y="2206"/>
              <a:ext cx="339" cy="1010"/>
              <a:chOff x="240" y="2880"/>
              <a:chExt cx="339" cy="1010"/>
            </a:xfrm>
          </p:grpSpPr>
          <p:sp>
            <p:nvSpPr>
              <p:cNvPr id="24" name="Freeform 8"/>
              <p:cNvSpPr>
                <a:spLocks/>
              </p:cNvSpPr>
              <p:nvPr/>
            </p:nvSpPr>
            <p:spPr bwMode="auto">
              <a:xfrm flipH="1">
                <a:off x="361" y="2969"/>
                <a:ext cx="142" cy="192"/>
              </a:xfrm>
              <a:custGeom>
                <a:avLst/>
                <a:gdLst>
                  <a:gd name="T0" fmla="*/ 0 w 432"/>
                  <a:gd name="T1" fmla="*/ 0 h 485"/>
                  <a:gd name="T2" fmla="*/ 0 w 432"/>
                  <a:gd name="T3" fmla="*/ 0 h 485"/>
                  <a:gd name="T4" fmla="*/ 0 w 432"/>
                  <a:gd name="T5" fmla="*/ 0 h 485"/>
                  <a:gd name="T6" fmla="*/ 0 w 432"/>
                  <a:gd name="T7" fmla="*/ 0 h 485"/>
                  <a:gd name="T8" fmla="*/ 0 w 432"/>
                  <a:gd name="T9" fmla="*/ 0 h 485"/>
                  <a:gd name="T10" fmla="*/ 0 w 432"/>
                  <a:gd name="T11" fmla="*/ 0 h 485"/>
                  <a:gd name="T12" fmla="*/ 0 w 432"/>
                  <a:gd name="T13" fmla="*/ 0 h 485"/>
                  <a:gd name="T14" fmla="*/ 0 w 432"/>
                  <a:gd name="T15" fmla="*/ 0 h 485"/>
                  <a:gd name="T16" fmla="*/ 0 w 432"/>
                  <a:gd name="T17" fmla="*/ 0 h 485"/>
                  <a:gd name="T18" fmla="*/ 0 w 432"/>
                  <a:gd name="T19" fmla="*/ 0 h 485"/>
                  <a:gd name="T20" fmla="*/ 0 w 432"/>
                  <a:gd name="T21" fmla="*/ 0 h 485"/>
                  <a:gd name="T22" fmla="*/ 0 w 432"/>
                  <a:gd name="T23" fmla="*/ 0 h 485"/>
                  <a:gd name="T24" fmla="*/ 0 w 432"/>
                  <a:gd name="T25" fmla="*/ 0 h 485"/>
                  <a:gd name="T26" fmla="*/ 0 w 432"/>
                  <a:gd name="T27" fmla="*/ 0 h 485"/>
                  <a:gd name="T28" fmla="*/ 0 w 432"/>
                  <a:gd name="T29" fmla="*/ 0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rgbClr val="00FFFF"/>
              </a:solidFill>
              <a:ln w="9525">
                <a:noFill/>
                <a:round/>
                <a:headEnd/>
                <a:tailEnd/>
              </a:ln>
            </p:spPr>
            <p:txBody>
              <a:bodyPr/>
              <a:lstStyle/>
              <a:p>
                <a:pPr algn="l">
                  <a:defRPr/>
                </a:pPr>
                <a:endParaRPr lang="en-CA"/>
              </a:p>
            </p:txBody>
          </p:sp>
          <p:sp>
            <p:nvSpPr>
              <p:cNvPr id="25" name="Freeform 9"/>
              <p:cNvSpPr>
                <a:spLocks/>
              </p:cNvSpPr>
              <p:nvPr/>
            </p:nvSpPr>
            <p:spPr bwMode="auto">
              <a:xfrm flipH="1">
                <a:off x="371" y="3171"/>
                <a:ext cx="165" cy="325"/>
              </a:xfrm>
              <a:custGeom>
                <a:avLst/>
                <a:gdLst>
                  <a:gd name="T0" fmla="*/ 0 w 500"/>
                  <a:gd name="T1" fmla="*/ 0 h 828"/>
                  <a:gd name="T2" fmla="*/ 0 w 500"/>
                  <a:gd name="T3" fmla="*/ 0 h 828"/>
                  <a:gd name="T4" fmla="*/ 0 w 500"/>
                  <a:gd name="T5" fmla="*/ 0 h 828"/>
                  <a:gd name="T6" fmla="*/ 0 w 500"/>
                  <a:gd name="T7" fmla="*/ 0 h 828"/>
                  <a:gd name="T8" fmla="*/ 0 w 500"/>
                  <a:gd name="T9" fmla="*/ 0 h 828"/>
                  <a:gd name="T10" fmla="*/ 0 w 500"/>
                  <a:gd name="T11" fmla="*/ 0 h 828"/>
                  <a:gd name="T12" fmla="*/ 0 w 500"/>
                  <a:gd name="T13" fmla="*/ 0 h 828"/>
                  <a:gd name="T14" fmla="*/ 0 w 500"/>
                  <a:gd name="T15" fmla="*/ 0 h 828"/>
                  <a:gd name="T16" fmla="*/ 0 w 500"/>
                  <a:gd name="T17" fmla="*/ 0 h 828"/>
                  <a:gd name="T18" fmla="*/ 0 w 500"/>
                  <a:gd name="T19" fmla="*/ 0 h 828"/>
                  <a:gd name="T20" fmla="*/ 0 w 500"/>
                  <a:gd name="T21" fmla="*/ 0 h 828"/>
                  <a:gd name="T22" fmla="*/ 0 w 500"/>
                  <a:gd name="T23" fmla="*/ 0 h 828"/>
                  <a:gd name="T24" fmla="*/ 0 w 500"/>
                  <a:gd name="T25" fmla="*/ 0 h 828"/>
                  <a:gd name="T26" fmla="*/ 0 w 500"/>
                  <a:gd name="T27" fmla="*/ 0 h 828"/>
                  <a:gd name="T28" fmla="*/ 0 w 500"/>
                  <a:gd name="T29" fmla="*/ 0 h 828"/>
                  <a:gd name="T30" fmla="*/ 0 w 500"/>
                  <a:gd name="T31" fmla="*/ 0 h 828"/>
                  <a:gd name="T32" fmla="*/ 0 w 500"/>
                  <a:gd name="T33" fmla="*/ 0 h 828"/>
                  <a:gd name="T34" fmla="*/ 0 w 500"/>
                  <a:gd name="T35" fmla="*/ 0 h 828"/>
                  <a:gd name="T36" fmla="*/ 0 w 500"/>
                  <a:gd name="T37" fmla="*/ 0 h 828"/>
                  <a:gd name="T38" fmla="*/ 0 w 500"/>
                  <a:gd name="T39" fmla="*/ 0 h 828"/>
                  <a:gd name="T40" fmla="*/ 0 w 500"/>
                  <a:gd name="T41" fmla="*/ 0 h 828"/>
                  <a:gd name="T42" fmla="*/ 0 w 500"/>
                  <a:gd name="T43" fmla="*/ 0 h 828"/>
                  <a:gd name="T44" fmla="*/ 0 w 500"/>
                  <a:gd name="T45" fmla="*/ 0 h 828"/>
                  <a:gd name="T46" fmla="*/ 0 w 500"/>
                  <a:gd name="T47" fmla="*/ 0 h 828"/>
                  <a:gd name="T48" fmla="*/ 0 w 500"/>
                  <a:gd name="T49" fmla="*/ 0 h 828"/>
                  <a:gd name="T50" fmla="*/ 0 w 500"/>
                  <a:gd name="T51" fmla="*/ 0 h 828"/>
                  <a:gd name="T52" fmla="*/ 0 w 500"/>
                  <a:gd name="T53" fmla="*/ 0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rgbClr val="00FFFF"/>
              </a:solidFill>
              <a:ln w="9525">
                <a:noFill/>
                <a:round/>
                <a:headEnd/>
                <a:tailEnd/>
              </a:ln>
            </p:spPr>
            <p:txBody>
              <a:bodyPr/>
              <a:lstStyle/>
              <a:p>
                <a:pPr algn="l">
                  <a:defRPr/>
                </a:pPr>
                <a:endParaRPr lang="en-CA"/>
              </a:p>
            </p:txBody>
          </p:sp>
          <p:sp>
            <p:nvSpPr>
              <p:cNvPr id="26" name="Freeform 10"/>
              <p:cNvSpPr>
                <a:spLocks/>
              </p:cNvSpPr>
              <p:nvPr/>
            </p:nvSpPr>
            <p:spPr bwMode="auto">
              <a:xfrm flipH="1">
                <a:off x="325" y="3185"/>
                <a:ext cx="87" cy="352"/>
              </a:xfrm>
              <a:custGeom>
                <a:avLst/>
                <a:gdLst>
                  <a:gd name="T0" fmla="*/ 0 w 265"/>
                  <a:gd name="T1" fmla="*/ 0 h 895"/>
                  <a:gd name="T2" fmla="*/ 0 w 265"/>
                  <a:gd name="T3" fmla="*/ 0 h 895"/>
                  <a:gd name="T4" fmla="*/ 0 w 265"/>
                  <a:gd name="T5" fmla="*/ 0 h 895"/>
                  <a:gd name="T6" fmla="*/ 0 w 265"/>
                  <a:gd name="T7" fmla="*/ 0 h 895"/>
                  <a:gd name="T8" fmla="*/ 0 w 265"/>
                  <a:gd name="T9" fmla="*/ 0 h 895"/>
                  <a:gd name="T10" fmla="*/ 0 w 265"/>
                  <a:gd name="T11" fmla="*/ 0 h 895"/>
                  <a:gd name="T12" fmla="*/ 0 w 265"/>
                  <a:gd name="T13" fmla="*/ 0 h 895"/>
                  <a:gd name="T14" fmla="*/ 0 w 265"/>
                  <a:gd name="T15" fmla="*/ 0 h 895"/>
                  <a:gd name="T16" fmla="*/ 0 w 265"/>
                  <a:gd name="T17" fmla="*/ 0 h 895"/>
                  <a:gd name="T18" fmla="*/ 0 w 265"/>
                  <a:gd name="T19" fmla="*/ 0 h 895"/>
                  <a:gd name="T20" fmla="*/ 0 w 265"/>
                  <a:gd name="T21" fmla="*/ 0 h 895"/>
                  <a:gd name="T22" fmla="*/ 0 w 265"/>
                  <a:gd name="T23" fmla="*/ 0 h 895"/>
                  <a:gd name="T24" fmla="*/ 0 w 265"/>
                  <a:gd name="T25" fmla="*/ 0 h 895"/>
                  <a:gd name="T26" fmla="*/ 0 w 265"/>
                  <a:gd name="T27" fmla="*/ 0 h 895"/>
                  <a:gd name="T28" fmla="*/ 0 w 265"/>
                  <a:gd name="T29" fmla="*/ 0 h 895"/>
                  <a:gd name="T30" fmla="*/ 0 w 265"/>
                  <a:gd name="T31" fmla="*/ 0 h 895"/>
                  <a:gd name="T32" fmla="*/ 0 w 265"/>
                  <a:gd name="T33" fmla="*/ 0 h 895"/>
                  <a:gd name="T34" fmla="*/ 0 w 265"/>
                  <a:gd name="T35" fmla="*/ 0 h 895"/>
                  <a:gd name="T36" fmla="*/ 0 w 265"/>
                  <a:gd name="T37" fmla="*/ 0 h 895"/>
                  <a:gd name="T38" fmla="*/ 0 w 265"/>
                  <a:gd name="T39" fmla="*/ 0 h 895"/>
                  <a:gd name="T40" fmla="*/ 0 w 265"/>
                  <a:gd name="T41" fmla="*/ 0 h 895"/>
                  <a:gd name="T42" fmla="*/ 0 w 265"/>
                  <a:gd name="T43" fmla="*/ 0 h 895"/>
                  <a:gd name="T44" fmla="*/ 0 w 265"/>
                  <a:gd name="T45" fmla="*/ 0 h 895"/>
                  <a:gd name="T46" fmla="*/ 0 w 265"/>
                  <a:gd name="T47" fmla="*/ 0 h 895"/>
                  <a:gd name="T48" fmla="*/ 0 w 265"/>
                  <a:gd name="T49" fmla="*/ 0 h 895"/>
                  <a:gd name="T50" fmla="*/ 0 w 265"/>
                  <a:gd name="T51" fmla="*/ 0 h 895"/>
                  <a:gd name="T52" fmla="*/ 0 w 265"/>
                  <a:gd name="T53" fmla="*/ 0 h 895"/>
                  <a:gd name="T54" fmla="*/ 0 w 265"/>
                  <a:gd name="T55" fmla="*/ 0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rgbClr val="00FFFF"/>
              </a:solidFill>
              <a:ln w="9525">
                <a:noFill/>
                <a:round/>
                <a:headEnd/>
                <a:tailEnd/>
              </a:ln>
            </p:spPr>
            <p:txBody>
              <a:bodyPr/>
              <a:lstStyle/>
              <a:p>
                <a:pPr algn="l">
                  <a:defRPr/>
                </a:pPr>
                <a:endParaRPr lang="en-CA"/>
              </a:p>
            </p:txBody>
          </p:sp>
          <p:sp>
            <p:nvSpPr>
              <p:cNvPr id="27" name="Freeform 11"/>
              <p:cNvSpPr>
                <a:spLocks/>
              </p:cNvSpPr>
              <p:nvPr/>
            </p:nvSpPr>
            <p:spPr bwMode="auto">
              <a:xfrm flipH="1">
                <a:off x="308" y="3434"/>
                <a:ext cx="126" cy="456"/>
              </a:xfrm>
              <a:custGeom>
                <a:avLst/>
                <a:gdLst>
                  <a:gd name="T0" fmla="*/ 0 w 383"/>
                  <a:gd name="T1" fmla="*/ 0 h 1160"/>
                  <a:gd name="T2" fmla="*/ 0 w 383"/>
                  <a:gd name="T3" fmla="*/ 0 h 1160"/>
                  <a:gd name="T4" fmla="*/ 0 w 383"/>
                  <a:gd name="T5" fmla="*/ 0 h 1160"/>
                  <a:gd name="T6" fmla="*/ 0 w 383"/>
                  <a:gd name="T7" fmla="*/ 0 h 1160"/>
                  <a:gd name="T8" fmla="*/ 0 w 383"/>
                  <a:gd name="T9" fmla="*/ 0 h 1160"/>
                  <a:gd name="T10" fmla="*/ 0 w 383"/>
                  <a:gd name="T11" fmla="*/ 0 h 1160"/>
                  <a:gd name="T12" fmla="*/ 0 w 383"/>
                  <a:gd name="T13" fmla="*/ 0 h 1160"/>
                  <a:gd name="T14" fmla="*/ 0 w 383"/>
                  <a:gd name="T15" fmla="*/ 0 h 1160"/>
                  <a:gd name="T16" fmla="*/ 0 w 383"/>
                  <a:gd name="T17" fmla="*/ 0 h 1160"/>
                  <a:gd name="T18" fmla="*/ 0 w 383"/>
                  <a:gd name="T19" fmla="*/ 0 h 1160"/>
                  <a:gd name="T20" fmla="*/ 0 w 383"/>
                  <a:gd name="T21" fmla="*/ 0 h 1160"/>
                  <a:gd name="T22" fmla="*/ 0 w 383"/>
                  <a:gd name="T23" fmla="*/ 0 h 1160"/>
                  <a:gd name="T24" fmla="*/ 0 w 383"/>
                  <a:gd name="T25" fmla="*/ 0 h 1160"/>
                  <a:gd name="T26" fmla="*/ 0 w 383"/>
                  <a:gd name="T27" fmla="*/ 0 h 1160"/>
                  <a:gd name="T28" fmla="*/ 0 w 383"/>
                  <a:gd name="T29" fmla="*/ 0 h 1160"/>
                  <a:gd name="T30" fmla="*/ 0 w 383"/>
                  <a:gd name="T31" fmla="*/ 0 h 1160"/>
                  <a:gd name="T32" fmla="*/ 0 w 383"/>
                  <a:gd name="T33" fmla="*/ 0 h 1160"/>
                  <a:gd name="T34" fmla="*/ 0 w 383"/>
                  <a:gd name="T35" fmla="*/ 0 h 1160"/>
                  <a:gd name="T36" fmla="*/ 0 w 383"/>
                  <a:gd name="T37" fmla="*/ 0 h 1160"/>
                  <a:gd name="T38" fmla="*/ 0 w 383"/>
                  <a:gd name="T39" fmla="*/ 0 h 1160"/>
                  <a:gd name="T40" fmla="*/ 0 w 383"/>
                  <a:gd name="T41" fmla="*/ 0 h 1160"/>
                  <a:gd name="T42" fmla="*/ 0 w 383"/>
                  <a:gd name="T43" fmla="*/ 0 h 1160"/>
                  <a:gd name="T44" fmla="*/ 0 w 383"/>
                  <a:gd name="T45" fmla="*/ 0 h 1160"/>
                  <a:gd name="T46" fmla="*/ 0 w 383"/>
                  <a:gd name="T47" fmla="*/ 0 h 1160"/>
                  <a:gd name="T48" fmla="*/ 0 w 383"/>
                  <a:gd name="T49" fmla="*/ 0 h 1160"/>
                  <a:gd name="T50" fmla="*/ 0 w 383"/>
                  <a:gd name="T51" fmla="*/ 0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rgbClr val="00FFFF"/>
              </a:solidFill>
              <a:ln w="9525">
                <a:noFill/>
                <a:round/>
                <a:headEnd/>
                <a:tailEnd/>
              </a:ln>
            </p:spPr>
            <p:txBody>
              <a:bodyPr/>
              <a:lstStyle/>
              <a:p>
                <a:pPr algn="l">
                  <a:defRPr/>
                </a:pPr>
                <a:endParaRPr lang="en-CA"/>
              </a:p>
            </p:txBody>
          </p:sp>
          <p:sp>
            <p:nvSpPr>
              <p:cNvPr id="28" name="Freeform 12"/>
              <p:cNvSpPr>
                <a:spLocks/>
              </p:cNvSpPr>
              <p:nvPr/>
            </p:nvSpPr>
            <p:spPr bwMode="auto">
              <a:xfrm flipH="1">
                <a:off x="427" y="3432"/>
                <a:ext cx="152" cy="404"/>
              </a:xfrm>
              <a:custGeom>
                <a:avLst/>
                <a:gdLst>
                  <a:gd name="T0" fmla="*/ 0 w 461"/>
                  <a:gd name="T1" fmla="*/ 0 h 1027"/>
                  <a:gd name="T2" fmla="*/ 0 w 461"/>
                  <a:gd name="T3" fmla="*/ 0 h 1027"/>
                  <a:gd name="T4" fmla="*/ 0 w 461"/>
                  <a:gd name="T5" fmla="*/ 0 h 1027"/>
                  <a:gd name="T6" fmla="*/ 0 w 461"/>
                  <a:gd name="T7" fmla="*/ 0 h 1027"/>
                  <a:gd name="T8" fmla="*/ 0 w 461"/>
                  <a:gd name="T9" fmla="*/ 0 h 1027"/>
                  <a:gd name="T10" fmla="*/ 0 w 461"/>
                  <a:gd name="T11" fmla="*/ 0 h 1027"/>
                  <a:gd name="T12" fmla="*/ 0 w 461"/>
                  <a:gd name="T13" fmla="*/ 0 h 1027"/>
                  <a:gd name="T14" fmla="*/ 0 w 461"/>
                  <a:gd name="T15" fmla="*/ 0 h 1027"/>
                  <a:gd name="T16" fmla="*/ 0 w 461"/>
                  <a:gd name="T17" fmla="*/ 0 h 1027"/>
                  <a:gd name="T18" fmla="*/ 0 w 461"/>
                  <a:gd name="T19" fmla="*/ 0 h 1027"/>
                  <a:gd name="T20" fmla="*/ 0 w 461"/>
                  <a:gd name="T21" fmla="*/ 0 h 1027"/>
                  <a:gd name="T22" fmla="*/ 0 w 461"/>
                  <a:gd name="T23" fmla="*/ 0 h 1027"/>
                  <a:gd name="T24" fmla="*/ 0 w 461"/>
                  <a:gd name="T25" fmla="*/ 0 h 1027"/>
                  <a:gd name="T26" fmla="*/ 0 w 461"/>
                  <a:gd name="T27" fmla="*/ 0 h 1027"/>
                  <a:gd name="T28" fmla="*/ 0 w 461"/>
                  <a:gd name="T29" fmla="*/ 0 h 1027"/>
                  <a:gd name="T30" fmla="*/ 0 w 461"/>
                  <a:gd name="T31" fmla="*/ 0 h 1027"/>
                  <a:gd name="T32" fmla="*/ 0 w 461"/>
                  <a:gd name="T33" fmla="*/ 0 h 1027"/>
                  <a:gd name="T34" fmla="*/ 0 w 461"/>
                  <a:gd name="T35" fmla="*/ 0 h 1027"/>
                  <a:gd name="T36" fmla="*/ 0 w 461"/>
                  <a:gd name="T37" fmla="*/ 0 h 1027"/>
                  <a:gd name="T38" fmla="*/ 0 w 461"/>
                  <a:gd name="T39" fmla="*/ 0 h 1027"/>
                  <a:gd name="T40" fmla="*/ 0 w 461"/>
                  <a:gd name="T41" fmla="*/ 0 h 1027"/>
                  <a:gd name="T42" fmla="*/ 0 w 461"/>
                  <a:gd name="T43" fmla="*/ 0 h 1027"/>
                  <a:gd name="T44" fmla="*/ 0 w 461"/>
                  <a:gd name="T45" fmla="*/ 0 h 1027"/>
                  <a:gd name="T46" fmla="*/ 0 w 461"/>
                  <a:gd name="T47" fmla="*/ 0 h 1027"/>
                  <a:gd name="T48" fmla="*/ 0 w 461"/>
                  <a:gd name="T49" fmla="*/ 0 h 1027"/>
                  <a:gd name="T50" fmla="*/ 0 w 461"/>
                  <a:gd name="T51" fmla="*/ 0 h 1027"/>
                  <a:gd name="T52" fmla="*/ 0 w 461"/>
                  <a:gd name="T53" fmla="*/ 0 h 1027"/>
                  <a:gd name="T54" fmla="*/ 0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rgbClr val="00FFFF"/>
              </a:solidFill>
              <a:ln w="9525">
                <a:noFill/>
                <a:round/>
                <a:headEnd/>
                <a:tailEnd/>
              </a:ln>
            </p:spPr>
            <p:txBody>
              <a:bodyPr/>
              <a:lstStyle/>
              <a:p>
                <a:pPr algn="l">
                  <a:defRPr/>
                </a:pPr>
                <a:endParaRPr lang="en-CA"/>
              </a:p>
            </p:txBody>
          </p:sp>
          <p:sp>
            <p:nvSpPr>
              <p:cNvPr id="29" name="Freeform 13"/>
              <p:cNvSpPr>
                <a:spLocks/>
              </p:cNvSpPr>
              <p:nvPr/>
            </p:nvSpPr>
            <p:spPr bwMode="auto">
              <a:xfrm flipH="1">
                <a:off x="246" y="2891"/>
                <a:ext cx="272" cy="221"/>
              </a:xfrm>
              <a:custGeom>
                <a:avLst/>
                <a:gdLst>
                  <a:gd name="T0" fmla="*/ 0 w 827"/>
                  <a:gd name="T1" fmla="*/ 0 h 563"/>
                  <a:gd name="T2" fmla="*/ 0 w 827"/>
                  <a:gd name="T3" fmla="*/ 0 h 563"/>
                  <a:gd name="T4" fmla="*/ 0 w 827"/>
                  <a:gd name="T5" fmla="*/ 0 h 563"/>
                  <a:gd name="T6" fmla="*/ 0 w 827"/>
                  <a:gd name="T7" fmla="*/ 0 h 563"/>
                  <a:gd name="T8" fmla="*/ 0 w 827"/>
                  <a:gd name="T9" fmla="*/ 0 h 563"/>
                  <a:gd name="T10" fmla="*/ 0 w 827"/>
                  <a:gd name="T11" fmla="*/ 0 h 563"/>
                  <a:gd name="T12" fmla="*/ 0 w 827"/>
                  <a:gd name="T13" fmla="*/ 0 h 563"/>
                  <a:gd name="T14" fmla="*/ 0 w 827"/>
                  <a:gd name="T15" fmla="*/ 0 h 563"/>
                  <a:gd name="T16" fmla="*/ 0 w 827"/>
                  <a:gd name="T17" fmla="*/ 0 h 563"/>
                  <a:gd name="T18" fmla="*/ 0 w 827"/>
                  <a:gd name="T19" fmla="*/ 0 h 563"/>
                  <a:gd name="T20" fmla="*/ 0 w 827"/>
                  <a:gd name="T21" fmla="*/ 0 h 563"/>
                  <a:gd name="T22" fmla="*/ 0 w 827"/>
                  <a:gd name="T23" fmla="*/ 0 h 563"/>
                  <a:gd name="T24" fmla="*/ 0 w 827"/>
                  <a:gd name="T25" fmla="*/ 0 h 563"/>
                  <a:gd name="T26" fmla="*/ 0 w 827"/>
                  <a:gd name="T27" fmla="*/ 0 h 563"/>
                  <a:gd name="T28" fmla="*/ 0 w 827"/>
                  <a:gd name="T29" fmla="*/ 0 h 563"/>
                  <a:gd name="T30" fmla="*/ 0 w 827"/>
                  <a:gd name="T31" fmla="*/ 0 h 563"/>
                  <a:gd name="T32" fmla="*/ 0 w 827"/>
                  <a:gd name="T33" fmla="*/ 0 h 563"/>
                  <a:gd name="T34" fmla="*/ 0 w 827"/>
                  <a:gd name="T35" fmla="*/ 0 h 563"/>
                  <a:gd name="T36" fmla="*/ 0 w 827"/>
                  <a:gd name="T37" fmla="*/ 0 h 563"/>
                  <a:gd name="T38" fmla="*/ 0 w 827"/>
                  <a:gd name="T39" fmla="*/ 0 h 563"/>
                  <a:gd name="T40" fmla="*/ 0 w 827"/>
                  <a:gd name="T41" fmla="*/ 0 h 563"/>
                  <a:gd name="T42" fmla="*/ 0 w 827"/>
                  <a:gd name="T43" fmla="*/ 0 h 563"/>
                  <a:gd name="T44" fmla="*/ 0 w 827"/>
                  <a:gd name="T45" fmla="*/ 0 h 563"/>
                  <a:gd name="T46" fmla="*/ 0 w 827"/>
                  <a:gd name="T47" fmla="*/ 0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0" name="Freeform 14"/>
              <p:cNvSpPr>
                <a:spLocks/>
              </p:cNvSpPr>
              <p:nvPr/>
            </p:nvSpPr>
            <p:spPr bwMode="auto">
              <a:xfrm flipH="1">
                <a:off x="240" y="2880"/>
                <a:ext cx="283" cy="238"/>
              </a:xfrm>
              <a:custGeom>
                <a:avLst/>
                <a:gdLst>
                  <a:gd name="T0" fmla="*/ 0 w 856"/>
                  <a:gd name="T1" fmla="*/ 0 h 606"/>
                  <a:gd name="T2" fmla="*/ 0 w 856"/>
                  <a:gd name="T3" fmla="*/ 0 h 606"/>
                  <a:gd name="T4" fmla="*/ 0 w 856"/>
                  <a:gd name="T5" fmla="*/ 0 h 606"/>
                  <a:gd name="T6" fmla="*/ 0 w 856"/>
                  <a:gd name="T7" fmla="*/ 0 h 606"/>
                  <a:gd name="T8" fmla="*/ 0 w 856"/>
                  <a:gd name="T9" fmla="*/ 0 h 606"/>
                  <a:gd name="T10" fmla="*/ 0 w 856"/>
                  <a:gd name="T11" fmla="*/ 0 h 606"/>
                  <a:gd name="T12" fmla="*/ 0 w 856"/>
                  <a:gd name="T13" fmla="*/ 0 h 606"/>
                  <a:gd name="T14" fmla="*/ 0 w 856"/>
                  <a:gd name="T15" fmla="*/ 0 h 606"/>
                  <a:gd name="T16" fmla="*/ 0 w 856"/>
                  <a:gd name="T17" fmla="*/ 0 h 606"/>
                  <a:gd name="T18" fmla="*/ 0 w 856"/>
                  <a:gd name="T19" fmla="*/ 0 h 606"/>
                  <a:gd name="T20" fmla="*/ 0 w 856"/>
                  <a:gd name="T21" fmla="*/ 0 h 606"/>
                  <a:gd name="T22" fmla="*/ 0 w 856"/>
                  <a:gd name="T23" fmla="*/ 0 h 606"/>
                  <a:gd name="T24" fmla="*/ 0 w 856"/>
                  <a:gd name="T25" fmla="*/ 0 h 606"/>
                  <a:gd name="T26" fmla="*/ 0 w 856"/>
                  <a:gd name="T27" fmla="*/ 0 h 606"/>
                  <a:gd name="T28" fmla="*/ 0 w 856"/>
                  <a:gd name="T29" fmla="*/ 0 h 606"/>
                  <a:gd name="T30" fmla="*/ 0 w 856"/>
                  <a:gd name="T31" fmla="*/ 0 h 606"/>
                  <a:gd name="T32" fmla="*/ 0 w 856"/>
                  <a:gd name="T33" fmla="*/ 0 h 606"/>
                  <a:gd name="T34" fmla="*/ 0 w 856"/>
                  <a:gd name="T35" fmla="*/ 0 h 606"/>
                  <a:gd name="T36" fmla="*/ 0 w 856"/>
                  <a:gd name="T37" fmla="*/ 0 h 606"/>
                  <a:gd name="T38" fmla="*/ 0 w 856"/>
                  <a:gd name="T39" fmla="*/ 0 h 606"/>
                  <a:gd name="T40" fmla="*/ 0 w 856"/>
                  <a:gd name="T41" fmla="*/ 0 h 606"/>
                  <a:gd name="T42" fmla="*/ 0 w 856"/>
                  <a:gd name="T43" fmla="*/ 0 h 606"/>
                  <a:gd name="T44" fmla="*/ 0 w 856"/>
                  <a:gd name="T45" fmla="*/ 0 h 606"/>
                  <a:gd name="T46" fmla="*/ 0 w 856"/>
                  <a:gd name="T47" fmla="*/ 0 h 606"/>
                  <a:gd name="T48" fmla="*/ 0 w 856"/>
                  <a:gd name="T49" fmla="*/ 0 h 606"/>
                  <a:gd name="T50" fmla="*/ 0 w 856"/>
                  <a:gd name="T51" fmla="*/ 0 h 606"/>
                  <a:gd name="T52" fmla="*/ 0 w 856"/>
                  <a:gd name="T53" fmla="*/ 0 h 606"/>
                  <a:gd name="T54" fmla="*/ 0 w 856"/>
                  <a:gd name="T55" fmla="*/ 0 h 606"/>
                  <a:gd name="T56" fmla="*/ 0 w 856"/>
                  <a:gd name="T57" fmla="*/ 0 h 606"/>
                  <a:gd name="T58" fmla="*/ 0 w 856"/>
                  <a:gd name="T59" fmla="*/ 0 h 606"/>
                  <a:gd name="T60" fmla="*/ 0 w 856"/>
                  <a:gd name="T61" fmla="*/ 0 h 606"/>
                  <a:gd name="T62" fmla="*/ 0 w 856"/>
                  <a:gd name="T63" fmla="*/ 0 h 606"/>
                  <a:gd name="T64" fmla="*/ 0 w 856"/>
                  <a:gd name="T65" fmla="*/ 0 h 606"/>
                  <a:gd name="T66" fmla="*/ 0 w 856"/>
                  <a:gd name="T67" fmla="*/ 0 h 606"/>
                  <a:gd name="T68" fmla="*/ 0 w 856"/>
                  <a:gd name="T69" fmla="*/ 0 h 606"/>
                  <a:gd name="T70" fmla="*/ 0 w 856"/>
                  <a:gd name="T71" fmla="*/ 0 h 606"/>
                  <a:gd name="T72" fmla="*/ 0 w 856"/>
                  <a:gd name="T73" fmla="*/ 0 h 606"/>
                  <a:gd name="T74" fmla="*/ 0 w 856"/>
                  <a:gd name="T75" fmla="*/ 0 h 606"/>
                  <a:gd name="T76" fmla="*/ 0 w 856"/>
                  <a:gd name="T77" fmla="*/ 0 h 606"/>
                  <a:gd name="T78" fmla="*/ 0 w 856"/>
                  <a:gd name="T79" fmla="*/ 0 h 606"/>
                  <a:gd name="T80" fmla="*/ 0 w 856"/>
                  <a:gd name="T81" fmla="*/ 0 h 606"/>
                  <a:gd name="T82" fmla="*/ 0 w 856"/>
                  <a:gd name="T83" fmla="*/ 0 h 606"/>
                  <a:gd name="T84" fmla="*/ 0 w 856"/>
                  <a:gd name="T85" fmla="*/ 0 h 606"/>
                  <a:gd name="T86" fmla="*/ 0 w 856"/>
                  <a:gd name="T87" fmla="*/ 0 h 606"/>
                  <a:gd name="T88" fmla="*/ 0 w 856"/>
                  <a:gd name="T89" fmla="*/ 0 h 606"/>
                  <a:gd name="T90" fmla="*/ 0 w 856"/>
                  <a:gd name="T91" fmla="*/ 0 h 606"/>
                  <a:gd name="T92" fmla="*/ 0 w 856"/>
                  <a:gd name="T93" fmla="*/ 0 h 606"/>
                  <a:gd name="T94" fmla="*/ 0 w 856"/>
                  <a:gd name="T95" fmla="*/ 0 h 606"/>
                  <a:gd name="T96" fmla="*/ 0 w 856"/>
                  <a:gd name="T97" fmla="*/ 0 h 606"/>
                  <a:gd name="T98" fmla="*/ 0 w 856"/>
                  <a:gd name="T99" fmla="*/ 0 h 606"/>
                  <a:gd name="T100" fmla="*/ 0 w 856"/>
                  <a:gd name="T101" fmla="*/ 0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rgbClr val="00FFFF"/>
              </a:solidFill>
              <a:ln w="9525">
                <a:noFill/>
                <a:round/>
                <a:headEnd/>
                <a:tailEnd/>
              </a:ln>
            </p:spPr>
            <p:txBody>
              <a:bodyPr/>
              <a:lstStyle/>
              <a:p>
                <a:pPr algn="l">
                  <a:defRPr/>
                </a:pPr>
                <a:endParaRPr lang="en-CA"/>
              </a:p>
            </p:txBody>
          </p:sp>
          <p:sp>
            <p:nvSpPr>
              <p:cNvPr id="31" name="Oval 15"/>
              <p:cNvSpPr>
                <a:spLocks noChangeArrowheads="1"/>
              </p:cNvSpPr>
              <p:nvPr/>
            </p:nvSpPr>
            <p:spPr bwMode="auto">
              <a:xfrm rot="4286940" flipH="1">
                <a:off x="414" y="3027"/>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2" name="Oval 16"/>
              <p:cNvSpPr>
                <a:spLocks noChangeArrowheads="1"/>
              </p:cNvSpPr>
              <p:nvPr/>
            </p:nvSpPr>
            <p:spPr bwMode="auto">
              <a:xfrm rot="4286940" flipH="1">
                <a:off x="429"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3" name="Oval 17"/>
              <p:cNvSpPr>
                <a:spLocks noChangeArrowheads="1"/>
              </p:cNvSpPr>
              <p:nvPr/>
            </p:nvSpPr>
            <p:spPr bwMode="auto">
              <a:xfrm rot="4286940" flipH="1">
                <a:off x="430" y="3028"/>
                <a:ext cx="56" cy="16"/>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p>
                <a:pPr algn="l">
                  <a:defRPr/>
                </a:pPr>
                <a:endParaRPr lang="en-US"/>
              </a:p>
            </p:txBody>
          </p:sp>
          <p:sp>
            <p:nvSpPr>
              <p:cNvPr id="34" name="Oval 18"/>
              <p:cNvSpPr>
                <a:spLocks noChangeArrowheads="1"/>
              </p:cNvSpPr>
              <p:nvPr/>
            </p:nvSpPr>
            <p:spPr bwMode="auto">
              <a:xfrm rot="4286940" flipH="1">
                <a:off x="445" y="3038"/>
                <a:ext cx="32" cy="6"/>
              </a:xfrm>
              <a:prstGeom prst="ellipse">
                <a:avLst/>
              </a:prstGeom>
              <a:solidFill>
                <a:schemeClr val="bg2"/>
              </a:solidFill>
              <a:ln w="12700" cap="sq">
                <a:noFill/>
                <a:round/>
                <a:headEnd type="none" w="sm" len="sm"/>
                <a:tailEnd type="none" w="sm" len="sm"/>
              </a:ln>
            </p:spPr>
            <p:txBody>
              <a:bodyPr wrap="none" lIns="274320" rIns="274320" anchor="ctr">
                <a:spAutoFit/>
              </a:bodyPr>
              <a:lstStyle/>
              <a:p>
                <a:pPr algn="l">
                  <a:defRPr/>
                </a:pPr>
                <a:endParaRPr lang="en-US"/>
              </a:p>
            </p:txBody>
          </p:sp>
          <p:sp>
            <p:nvSpPr>
              <p:cNvPr id="35" name="Oval 19"/>
              <p:cNvSpPr>
                <a:spLocks noChangeArrowheads="1"/>
              </p:cNvSpPr>
              <p:nvPr/>
            </p:nvSpPr>
            <p:spPr bwMode="auto">
              <a:xfrm flipH="1">
                <a:off x="433" y="3106"/>
                <a:ext cx="66" cy="34"/>
              </a:xfrm>
              <a:prstGeom prst="ellipse">
                <a:avLst/>
              </a:prstGeom>
              <a:solidFill>
                <a:schemeClr val="bg1"/>
              </a:solidFill>
              <a:ln w="12700" cap="sq">
                <a:noFill/>
                <a:round/>
                <a:headEnd type="none" w="sm" len="sm"/>
                <a:tailEnd type="none" w="sm" len="sm"/>
              </a:ln>
            </p:spPr>
            <p:txBody>
              <a:bodyPr lIns="274320" rIns="274320" anchor="ctr"/>
              <a:lstStyle/>
              <a:p>
                <a:pPr>
                  <a:defRPr/>
                </a:pPr>
                <a:endParaRPr lang="en-US" sz="2400">
                  <a:latin typeface="Arial Rounded MT Bold" pitchFamily="34" charset="0"/>
                </a:endParaRPr>
              </a:p>
            </p:txBody>
          </p:sp>
          <p:sp>
            <p:nvSpPr>
              <p:cNvPr id="36" name="Oval 20"/>
              <p:cNvSpPr>
                <a:spLocks noChangeArrowheads="1"/>
              </p:cNvSpPr>
              <p:nvPr/>
            </p:nvSpPr>
            <p:spPr bwMode="auto">
              <a:xfrm>
                <a:off x="432" y="3264"/>
                <a:ext cx="96" cy="96"/>
              </a:xfrm>
              <a:prstGeom prst="ellipse">
                <a:avLst/>
              </a:prstGeom>
              <a:solidFill>
                <a:srgbClr val="00FFFF"/>
              </a:solidFill>
              <a:ln w="38100">
                <a:solidFill>
                  <a:srgbClr val="00FFFF"/>
                </a:solidFill>
                <a:round/>
                <a:headEnd/>
                <a:tailEnd/>
              </a:ln>
            </p:spPr>
            <p:txBody>
              <a:bodyPr wrap="none" anchor="ctr"/>
              <a:lstStyle/>
              <a:p>
                <a:pPr algn="l">
                  <a:defRPr/>
                </a:pPr>
                <a:endParaRPr lang="en-US"/>
              </a:p>
            </p:txBody>
          </p:sp>
        </p:grpSp>
      </p:grpSp>
      <p:sp>
        <p:nvSpPr>
          <p:cNvPr id="60" name="AutoShape 37"/>
          <p:cNvSpPr>
            <a:spLocks noChangeArrowheads="1"/>
          </p:cNvSpPr>
          <p:nvPr/>
        </p:nvSpPr>
        <p:spPr bwMode="auto">
          <a:xfrm>
            <a:off x="995363" y="1143000"/>
            <a:ext cx="8148637" cy="4648200"/>
          </a:xfrm>
          <a:prstGeom prst="wedgeRoundRectCallout">
            <a:avLst>
              <a:gd name="adj1" fmla="val -52562"/>
              <a:gd name="adj2" fmla="val -25288"/>
              <a:gd name="adj3" fmla="val 16667"/>
            </a:avLst>
          </a:prstGeom>
          <a:noFill/>
          <a:ln w="38100">
            <a:solidFill>
              <a:srgbClr val="00FFFF"/>
            </a:solidFill>
            <a:miter lim="800000"/>
            <a:headEnd/>
            <a:tailEnd/>
          </a:ln>
        </p:spPr>
        <p:txBody>
          <a:bodyPr lIns="0" tIns="0" rIns="0" bIns="0"/>
          <a:lstStyle/>
          <a:p>
            <a:pPr algn="l" eaLnBrk="1" hangingPunct="1">
              <a:defRPr/>
            </a:pPr>
            <a:r>
              <a:rPr lang="en-CA" sz="3200" dirty="0">
                <a:effectLst/>
              </a:rPr>
              <a:t>I think new age people read too much </a:t>
            </a:r>
            <a:r>
              <a:rPr lang="en-CA" sz="3200" dirty="0">
                <a:effectLst/>
              </a:rPr>
              <a:t/>
            </a:r>
            <a:br>
              <a:rPr lang="en-CA" sz="3200" dirty="0">
                <a:effectLst/>
              </a:rPr>
            </a:br>
            <a:r>
              <a:rPr lang="en-CA" sz="3200" dirty="0">
                <a:effectLst/>
              </a:rPr>
              <a:t>into </a:t>
            </a:r>
            <a:r>
              <a:rPr lang="en-CA" sz="3200" dirty="0">
                <a:effectLst/>
              </a:rPr>
              <a:t>the signiﬁcance of self reference. </a:t>
            </a:r>
          </a:p>
          <a:p>
            <a:pPr algn="l" eaLnBrk="1" hangingPunct="1">
              <a:defRPr/>
            </a:pPr>
            <a:r>
              <a:rPr lang="en-CA" sz="3200" dirty="0">
                <a:effectLst/>
              </a:rPr>
              <a:t>For each TM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we choose a nemesis input </a:t>
            </a: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dirty="0">
                <a:effectLst/>
              </a:rPr>
              <a:t>. </a:t>
            </a:r>
          </a:p>
          <a:p>
            <a:pPr algn="l" eaLnBrk="1" hangingPunct="1">
              <a:defRPr/>
            </a:pPr>
            <a:r>
              <a:rPr lang="en-CA" sz="3200" dirty="0">
                <a:effectLst/>
              </a:rPr>
              <a:t>The proof is easier if each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has a private </a:t>
            </a: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dirty="0">
                <a:effectLst/>
              </a:rPr>
              <a:t>.</a:t>
            </a:r>
          </a:p>
          <a:p>
            <a:pPr algn="l" eaLnBrk="1" hangingPunct="1">
              <a:defRPr/>
            </a:pPr>
            <a:r>
              <a:rPr lang="en-CA" sz="3200" dirty="0">
                <a:effectLst/>
              </a:rPr>
              <a:t>A property of TMs is that each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has a ﬁnite description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a:t>
            </a:r>
          </a:p>
          <a:p>
            <a:pPr algn="l" eaLnBrk="1" hangingPunct="1">
              <a:defRPr/>
            </a:pPr>
            <a:r>
              <a:rPr lang="en-CA" sz="3200" dirty="0">
                <a:effectLst/>
              </a:rPr>
              <a:t>We use this as </a:t>
            </a: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dirty="0">
                <a:effectLst/>
              </a:rPr>
              <a:t> simply because it is easy. </a:t>
            </a:r>
          </a:p>
          <a:p>
            <a:pPr algn="l" eaLnBrk="1" hangingPunct="1">
              <a:defRPr/>
            </a:pPr>
            <a:r>
              <a:rPr lang="en-CA" sz="3200" i="1" dirty="0">
                <a:solidFill>
                  <a:schemeClr val="accent6"/>
                </a:solidFill>
                <a:effectLst>
                  <a:outerShdw blurRad="38100" dist="38100" dir="2700000" algn="tl">
                    <a:srgbClr val="000000"/>
                  </a:outerShdw>
                </a:effectLst>
                <a:sym typeface="Symbol" pitchFamily="18" charset="2"/>
              </a:rPr>
              <a:t>I</a:t>
            </a:r>
            <a:r>
              <a:rPr lang="en-CA" sz="3200" i="1" baseline="-25000" dirty="0">
                <a:solidFill>
                  <a:schemeClr val="accent6"/>
                </a:solidFill>
                <a:effectLst>
                  <a:outerShdw blurRad="38100" dist="38100" dir="2700000" algn="tl">
                    <a:srgbClr val="000000"/>
                  </a:outerShdw>
                </a:effectLst>
                <a:sym typeface="Symbol" pitchFamily="18" charset="2"/>
              </a:rPr>
              <a:t>M</a:t>
            </a:r>
            <a:r>
              <a:rPr lang="en-CA" sz="3200" dirty="0">
                <a:effectLst/>
              </a:rPr>
              <a:t> </a:t>
            </a:r>
            <a:r>
              <a:rPr lang="en-CA" sz="3200" dirty="0">
                <a:solidFill>
                  <a:schemeClr val="accent2"/>
                </a:solidFill>
                <a:effectLst/>
              </a:rPr>
              <a:t>= 2 × </a:t>
            </a:r>
            <a:r>
              <a:rPr lang="en-CA" sz="3200" i="1" dirty="0">
                <a:solidFill>
                  <a:schemeClr val="accent6"/>
                </a:solidFill>
                <a:effectLst>
                  <a:outerShdw blurRad="38100" dist="38100" dir="2700000" algn="tl">
                    <a:srgbClr val="000000"/>
                  </a:outerShdw>
                </a:effectLst>
                <a:sym typeface="Symbol" pitchFamily="18" charset="2"/>
              </a:rPr>
              <a:t>“M”</a:t>
            </a:r>
            <a:r>
              <a:rPr lang="en-CA" sz="3200" dirty="0">
                <a:effectLst/>
              </a:rPr>
              <a:t> would work just as well.</a:t>
            </a:r>
            <a:endParaRPr lang="en-US" sz="3200" dirty="0">
              <a:effectLst/>
            </a:endParaRPr>
          </a:p>
        </p:txBody>
      </p:sp>
      <p:grpSp>
        <p:nvGrpSpPr>
          <p:cNvPr id="64518" name="Group 17"/>
          <p:cNvGrpSpPr>
            <a:grpSpLocks/>
          </p:cNvGrpSpPr>
          <p:nvPr/>
        </p:nvGrpSpPr>
        <p:grpSpPr bwMode="auto">
          <a:xfrm flipH="1">
            <a:off x="325438" y="3741738"/>
            <a:ext cx="360362" cy="1058862"/>
            <a:chOff x="5760" y="901"/>
            <a:chExt cx="916" cy="2296"/>
          </a:xfrm>
        </p:grpSpPr>
        <p:sp>
          <p:nvSpPr>
            <p:cNvPr id="61"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dirty="0"/>
            </a:p>
          </p:txBody>
        </p:sp>
        <p:sp>
          <p:nvSpPr>
            <p:cNvPr id="62"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dirty="0"/>
            </a:p>
          </p:txBody>
        </p:sp>
        <p:sp>
          <p:nvSpPr>
            <p:cNvPr id="63"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dirty="0"/>
            </a:p>
          </p:txBody>
        </p:sp>
        <p:sp>
          <p:nvSpPr>
            <p:cNvPr id="64"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dirty="0"/>
            </a:p>
          </p:txBody>
        </p:sp>
        <p:sp>
          <p:nvSpPr>
            <p:cNvPr id="65"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dirty="0"/>
            </a:p>
          </p:txBody>
        </p:sp>
        <p:sp>
          <p:nvSpPr>
            <p:cNvPr id="66"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dirty="0"/>
            </a:p>
          </p:txBody>
        </p:sp>
      </p:grpSp>
      <p:pic>
        <p:nvPicPr>
          <p:cNvPr id="37" name="Picture 36"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1066800"/>
            <a:ext cx="1028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
                                            <p:txEl>
                                              <p:pRg st="1" end="1"/>
                                            </p:txEl>
                                          </p:spTgt>
                                        </p:tgtEl>
                                        <p:attrNameLst>
                                          <p:attrName>style.visibility</p:attrName>
                                        </p:attrNameLst>
                                      </p:cBhvr>
                                      <p:to>
                                        <p:strVal val="visible"/>
                                      </p:to>
                                    </p:set>
                                    <p:anim calcmode="lin" valueType="num">
                                      <p:cBhvr additive="base">
                                        <p:cTn id="1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0">
                                            <p:txEl>
                                              <p:pRg st="2" end="2"/>
                                            </p:txEl>
                                          </p:spTgt>
                                        </p:tgtEl>
                                        <p:attrNameLst>
                                          <p:attrName>style.visibility</p:attrName>
                                        </p:attrNameLst>
                                      </p:cBhvr>
                                      <p:to>
                                        <p:strVal val="visible"/>
                                      </p:to>
                                    </p:set>
                                    <p:anim calcmode="lin" valueType="num">
                                      <p:cBhvr additive="base">
                                        <p:cTn id="23"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0">
                                            <p:txEl>
                                              <p:pRg st="3" end="3"/>
                                            </p:txEl>
                                          </p:spTgt>
                                        </p:tgtEl>
                                        <p:attrNameLst>
                                          <p:attrName>style.visibility</p:attrName>
                                        </p:attrNameLst>
                                      </p:cBhvr>
                                      <p:to>
                                        <p:strVal val="visible"/>
                                      </p:to>
                                    </p:set>
                                    <p:anim calcmode="lin" valueType="num">
                                      <p:cBhvr additive="base">
                                        <p:cTn id="29"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0">
                                            <p:txEl>
                                              <p:pRg st="4" end="4"/>
                                            </p:txEl>
                                          </p:spTgt>
                                        </p:tgtEl>
                                        <p:attrNameLst>
                                          <p:attrName>style.visibility</p:attrName>
                                        </p:attrNameLst>
                                      </p:cBhvr>
                                      <p:to>
                                        <p:strVal val="visible"/>
                                      </p:to>
                                    </p:set>
                                    <p:anim calcmode="lin" valueType="num">
                                      <p:cBhvr additive="base">
                                        <p:cTn id="35" dur="500" fill="hold"/>
                                        <p:tgtEl>
                                          <p:spTgt spid="6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0">
                                            <p:txEl>
                                              <p:pRg st="5" end="5"/>
                                            </p:txEl>
                                          </p:spTgt>
                                        </p:tgtEl>
                                        <p:attrNameLst>
                                          <p:attrName>style.visibility</p:attrName>
                                        </p:attrNameLst>
                                      </p:cBhvr>
                                      <p:to>
                                        <p:strVal val="visible"/>
                                      </p:to>
                                    </p:set>
                                    <p:anim calcmode="lin" valueType="num">
                                      <p:cBhvr additive="base">
                                        <p:cTn id="41" dur="500" fill="hold"/>
                                        <p:tgtEl>
                                          <p:spTgt spid="6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latin typeface="Arial Rounded MT Bold" pitchFamily="34" charset="0"/>
              </a:rPr>
              <a:t>Some </a:t>
            </a:r>
            <a:r>
              <a:rPr lang="en-US" sz="3600" b="1" dirty="0" err="1">
                <a:solidFill>
                  <a:schemeClr val="tx2"/>
                </a:solidFill>
                <a:effectLst>
                  <a:outerShdw blurRad="38100" dist="38100" dir="2700000" algn="tl">
                    <a:srgbClr val="000000"/>
                  </a:outerShdw>
                </a:effectLst>
                <a:latin typeface="Arial Rounded MT Bold" pitchFamily="34" charset="0"/>
              </a:rPr>
              <a:t>Uncomputable</a:t>
            </a:r>
            <a:r>
              <a:rPr lang="en-US" sz="3600" b="1" dirty="0">
                <a:solidFill>
                  <a:schemeClr val="tx2"/>
                </a:solidFill>
                <a:effectLst>
                  <a:outerShdw blurRad="38100" dist="38100" dir="2700000" algn="tl">
                    <a:srgbClr val="000000"/>
                  </a:outerShdw>
                </a:effectLst>
                <a:latin typeface="Arial Rounded MT Bold" pitchFamily="34" charset="0"/>
              </a:rPr>
              <a:t>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2" name="Group 27"/>
          <p:cNvGrpSpPr>
            <a:grpSpLocks/>
          </p:cNvGrpSpPr>
          <p:nvPr/>
        </p:nvGrpSpPr>
        <p:grpSpPr bwMode="auto">
          <a:xfrm>
            <a:off x="12700" y="769938"/>
            <a:ext cx="9161463" cy="5935662"/>
            <a:chOff x="12700" y="769938"/>
            <a:chExt cx="9162042" cy="5935662"/>
          </a:xfrm>
        </p:grpSpPr>
        <p:pic>
          <p:nvPicPr>
            <p:cNvPr id="6554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86015"/>
              <a:ext cx="9162042" cy="47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grpSp>
          <p:nvGrpSpPr>
            <p:cNvPr id="65542" name="Group 17"/>
            <p:cNvGrpSpPr>
              <a:grpSpLocks/>
            </p:cNvGrpSpPr>
            <p:nvPr/>
          </p:nvGrpSpPr>
          <p:grpSpPr bwMode="auto">
            <a:xfrm flipH="1">
              <a:off x="325438" y="769938"/>
              <a:ext cx="360362" cy="1058862"/>
              <a:chOff x="5760" y="901"/>
              <a:chExt cx="916" cy="2296"/>
            </a:xfrm>
          </p:grpSpPr>
          <p:sp>
            <p:nvSpPr>
              <p:cNvPr id="16"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23"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24"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5"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6"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7"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We give two equivalent proofs:</a:t>
            </a:r>
          </a:p>
          <a:p>
            <a:pPr algn="l">
              <a:defRPr/>
            </a:pPr>
            <a:r>
              <a:rPr lang="en-US" sz="3000" dirty="0">
                <a:effectLst>
                  <a:outerShdw blurRad="38100" dist="38100" dir="2700000" algn="tl">
                    <a:srgbClr val="000000"/>
                  </a:outerShdw>
                </a:effectLst>
              </a:rPr>
              <a:t>Proof 1:</a:t>
            </a:r>
          </a:p>
          <a:p>
            <a:pPr lvl="1" algn="l">
              <a:buFont typeface="Arial" pitchFamily="34" charset="0"/>
              <a:buChar char="•"/>
              <a:defRPr/>
            </a:pPr>
            <a:r>
              <a:rPr lang="en-US" sz="3000" dirty="0">
                <a:effectLst>
                  <a:outerShdw blurRad="38100" dist="38100" dir="2700000" algn="tl">
                    <a:srgbClr val="000000"/>
                  </a:outerShdw>
                </a:effectLst>
              </a:rPr>
              <a:t> Follow the first order logic game.</a:t>
            </a:r>
          </a:p>
          <a:p>
            <a:pPr lvl="1" algn="l">
              <a:buFont typeface="Arial" pitchFamily="34" charset="0"/>
              <a:buChar char="•"/>
              <a:defRPr/>
            </a:pPr>
            <a:r>
              <a:rPr lang="en-US" sz="3000" dirty="0">
                <a:effectLst>
                  <a:outerShdw blurRad="38100" dist="38100" dir="2700000" algn="tl">
                    <a:srgbClr val="000000"/>
                  </a:outerShdw>
                </a:effectLst>
              </a:rPr>
              <a:t> Each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eliminated (wrt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rPr>
              <a:t>)</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using its own private nemesis input </a:t>
            </a:r>
            <a:r>
              <a:rPr lang="en-US" sz="3000" i="1" dirty="0">
                <a:solidFill>
                  <a:schemeClr val="accent2"/>
                </a:solidFill>
                <a:effectLst>
                  <a:outerShdw blurRad="38100" dist="38100" dir="2700000" algn="tl">
                    <a:srgbClr val="000000"/>
                  </a:outerShdw>
                </a:effectLst>
              </a:rPr>
              <a:t>I</a:t>
            </a:r>
            <a:r>
              <a:rPr lang="en-US" sz="3000" i="1" baseline="-25000"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a:t>
            </a:r>
          </a:p>
          <a:p>
            <a:pPr algn="l">
              <a:defRPr/>
            </a:pPr>
            <a:r>
              <a:rPr lang="en-US" sz="3000" dirty="0">
                <a:effectLst>
                  <a:outerShdw blurRad="38100" dist="38100" dir="2700000" algn="tl">
                    <a:srgbClr val="000000"/>
                  </a:outerShdw>
                </a:effectLst>
              </a:rPr>
              <a:t>Proof 2:</a:t>
            </a:r>
          </a:p>
          <a:p>
            <a:pPr lvl="1" algn="l">
              <a:buFont typeface="Arial" pitchFamily="34" charset="0"/>
              <a:buChar char="•"/>
              <a:defRPr/>
            </a:pPr>
            <a:r>
              <a:rPr lang="en-US" sz="3000" dirty="0">
                <a:effectLst>
                  <a:outerShdw blurRad="38100" dist="38100" dir="2700000" algn="tl">
                    <a:srgbClr val="000000"/>
                  </a:outerShdw>
                </a:effectLst>
              </a:rPr>
              <a:t> A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an “integer-like” object.</a:t>
            </a:r>
          </a:p>
          <a:p>
            <a:pPr lvl="1" algn="l">
              <a:buFont typeface="Arial" pitchFamily="34" charset="0"/>
              <a:buChar char="•"/>
              <a:defRPr/>
            </a:pPr>
            <a:r>
              <a:rPr lang="en-US" sz="3000" dirty="0">
                <a:effectLst>
                  <a:outerShdw blurRad="38100" dist="38100" dir="2700000" algn="tl">
                    <a:srgbClr val="000000"/>
                  </a:outerShdw>
                </a:effectLst>
              </a:rPr>
              <a:t>A problem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sym typeface="Symbol" pitchFamily="18" charset="2"/>
              </a:rPr>
              <a:t> </a:t>
            </a:r>
            <a:r>
              <a:rPr lang="en-US" sz="3000" dirty="0">
                <a:effectLst>
                  <a:outerShdw blurRad="38100" dist="38100" dir="2700000" algn="tl">
                    <a:srgbClr val="000000"/>
                  </a:outerShdw>
                </a:effectLst>
              </a:rPr>
              <a:t>is an “real-like” object.</a:t>
            </a:r>
          </a:p>
          <a:p>
            <a:pPr lvl="1" algn="l">
              <a:buFont typeface="Arial" pitchFamily="34" charset="0"/>
              <a:buChar char="•"/>
              <a:defRPr/>
            </a:pPr>
            <a:r>
              <a:rPr lang="en-US" sz="3000" dirty="0">
                <a:effectLst>
                  <a:outerShdw blurRad="38100" dist="38100" dir="2700000" algn="tl">
                    <a:srgbClr val="000000"/>
                  </a:outerShdw>
                </a:effectLst>
              </a:rPr>
              <a:t> Hence, we can use the same diagonal proof</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that there are more reals than integers.</a:t>
            </a:r>
          </a:p>
          <a:p>
            <a:pPr algn="l">
              <a:buFont typeface="Arial" pitchFamily="34" charset="0"/>
              <a:buNone/>
              <a:defRPr/>
            </a:pPr>
            <a:r>
              <a:rPr lang="en-US" sz="3000" dirty="0">
                <a:effectLst>
                  <a:outerShdw blurRad="38100" dist="38100" dir="2700000" algn="tl">
                    <a:srgbClr val="000000"/>
                  </a:outerShdw>
                </a:effectLst>
              </a:rPr>
              <a:t>Really these two proofs are the same,</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so understand one and/or both.</a:t>
            </a:r>
          </a:p>
          <a:p>
            <a:pPr lvl="1" algn="l">
              <a:buFont typeface="Arial" pitchFamily="34" charset="0"/>
              <a:buChar char="•"/>
              <a:defRPr/>
            </a:pPr>
            <a:endParaRPr lang="en-US" sz="3000" dirty="0">
              <a:effectLst>
                <a:outerShdw blurRad="38100" dist="38100" dir="2700000" algn="tl">
                  <a:srgbClr val="000000"/>
                </a:outerShdw>
              </a:effectLst>
            </a:endParaRP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44396" name="Rectangle 12"/>
          <p:cNvSpPr>
            <a:spLocks noChangeArrowheads="1"/>
          </p:cNvSpPr>
          <p:nvPr/>
        </p:nvSpPr>
        <p:spPr bwMode="auto">
          <a:xfrm>
            <a:off x="4187825" y="1782763"/>
            <a:ext cx="769938" cy="427037"/>
          </a:xfrm>
          <a:prstGeom prst="rect">
            <a:avLst/>
          </a:prstGeom>
          <a:noFill/>
          <a:ln w="38100" algn="ctr">
            <a:noFill/>
            <a:miter lim="800000"/>
            <a:headEnd/>
            <a:tailEnd/>
          </a:ln>
          <a:effectLst/>
        </p:spPr>
        <p:txBody>
          <a:bodyPr wrap="none" lIns="0" tIns="0" rIns="0" bIns="0">
            <a:spAutoFit/>
          </a:bodyPr>
          <a:lstStyle/>
          <a:p>
            <a:pPr>
              <a:defRPr/>
            </a:pPr>
            <a:r>
              <a:rPr lang="en-US">
                <a:solidFill>
                  <a:schemeClr val="hlink"/>
                </a:solidFill>
                <a:effectLst>
                  <a:outerShdw blurRad="38100" dist="38100" dir="2700000" algn="tl">
                    <a:srgbClr val="000000"/>
                  </a:outerShdw>
                </a:effectLst>
              </a:rPr>
              <a:t>Done</a:t>
            </a:r>
          </a:p>
        </p:txBody>
      </p:sp>
      <p:grpSp>
        <p:nvGrpSpPr>
          <p:cNvPr id="66566"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pic>
        <p:nvPicPr>
          <p:cNvPr id="66567" name="Picture 12"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1733550"/>
            <a:ext cx="12588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44396">
                                            <p:txEl>
                                              <p:pRg st="0" end="0"/>
                                            </p:txEl>
                                          </p:spTgt>
                                        </p:tgtEl>
                                        <p:attrNameLst>
                                          <p:attrName>style.visibility</p:attrName>
                                        </p:attrNameLst>
                                      </p:cBhvr>
                                      <p:to>
                                        <p:strVal val="visible"/>
                                      </p:to>
                                    </p:set>
                                    <p:anim calcmode="lin" valueType="num">
                                      <p:cBhvr additive="base">
                                        <p:cTn id="7" dur="500" fill="hold"/>
                                        <p:tgtEl>
                                          <p:spTgt spid="1443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4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 calcmode="lin" valueType="num">
                                      <p:cBhvr additive="base">
                                        <p:cTn id="37"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2836" name="Text Box 4"/>
          <p:cNvSpPr txBox="1">
            <a:spLocks noChangeArrowheads="1"/>
          </p:cNvSpPr>
          <p:nvPr/>
        </p:nvSpPr>
        <p:spPr bwMode="auto">
          <a:xfrm>
            <a:off x="1447800" y="2286000"/>
            <a:ext cx="7551738" cy="13843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Can you list all TM’s </a:t>
            </a:r>
            <a:r>
              <a:rPr lang="en-US" i="1" dirty="0">
                <a:solidFill>
                  <a:schemeClr val="accent6"/>
                </a:solidFill>
                <a:effectLst>
                  <a:outerShdw blurRad="38100" dist="38100" dir="2700000" algn="tl">
                    <a:srgbClr val="000000"/>
                  </a:outerShdw>
                </a:effectLst>
              </a:rPr>
              <a:t>M</a:t>
            </a:r>
            <a:r>
              <a:rPr lang="en-US" dirty="0">
                <a:effectLst>
                  <a:outerShdw blurRad="38100" dist="38100" dir="2700000" algn="tl">
                    <a:srgbClr val="000000"/>
                  </a:outerShdw>
                </a:effectLst>
              </a:rPr>
              <a:t>?</a:t>
            </a:r>
          </a:p>
          <a:p>
            <a:pPr algn="l">
              <a:defRPr/>
            </a:pPr>
            <a:r>
              <a:rPr lang="en-US" dirty="0">
                <a:effectLst>
                  <a:outerShdw blurRad="38100" dist="38100" dir="2700000" algn="tl">
                    <a:srgbClr val="000000"/>
                  </a:outerShdw>
                </a:effectLst>
              </a:rPr>
              <a:t>Yes, each TM can be described by a finite string.</a:t>
            </a:r>
          </a:p>
          <a:p>
            <a:pPr algn="l">
              <a:defRPr/>
            </a:pPr>
            <a:r>
              <a:rPr lang="en-US" dirty="0">
                <a:effectLst>
                  <a:outerShdw blurRad="38100" dist="38100" dir="2700000" algn="tl">
                    <a:srgbClr val="000000"/>
                  </a:outerShdw>
                </a:effectLst>
              </a:rPr>
              <a:t>List them all lexicographically. One per row.</a:t>
            </a:r>
          </a:p>
        </p:txBody>
      </p:sp>
      <p:sp>
        <p:nvSpPr>
          <p:cNvPr id="1272838" name="Text Box 6"/>
          <p:cNvSpPr txBox="1">
            <a:spLocks noChangeArrowheads="1"/>
          </p:cNvSpPr>
          <p:nvPr/>
        </p:nvSpPr>
        <p:spPr bwMode="auto">
          <a:xfrm>
            <a:off x="3051175" y="1600200"/>
            <a:ext cx="2859088"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or Java program</a:t>
            </a:r>
          </a:p>
        </p:txBody>
      </p:sp>
      <p:grpSp>
        <p:nvGrpSpPr>
          <p:cNvPr id="2" name="Group 31"/>
          <p:cNvGrpSpPr>
            <a:grpSpLocks/>
          </p:cNvGrpSpPr>
          <p:nvPr/>
        </p:nvGrpSpPr>
        <p:grpSpPr bwMode="auto">
          <a:xfrm>
            <a:off x="228600" y="2222500"/>
            <a:ext cx="966788" cy="3340100"/>
            <a:chOff x="288" y="1400"/>
            <a:chExt cx="609" cy="2104"/>
          </a:xfrm>
        </p:grpSpPr>
        <p:sp>
          <p:nvSpPr>
            <p:cNvPr id="1272837" name="Rectangle 5"/>
            <p:cNvSpPr>
              <a:spLocks noChangeArrowheads="1"/>
            </p:cNvSpPr>
            <p:nvPr/>
          </p:nvSpPr>
          <p:spPr bwMode="auto">
            <a:xfrm>
              <a:off x="288" y="1400"/>
              <a:ext cx="609" cy="1672"/>
            </a:xfrm>
            <a:prstGeom prst="rect">
              <a:avLst/>
            </a:prstGeom>
            <a:noFill/>
            <a:ln w="38100" cap="sq">
              <a:noFill/>
              <a:miter lim="800000"/>
              <a:headEnd/>
              <a:tailEnd/>
            </a:ln>
            <a:effectLst/>
          </p:spPr>
          <p:txBody>
            <a:bodyPr wrap="none" lIns="274320" rIns="274320">
              <a:spAutoFit/>
            </a:bodyPr>
            <a:lstStyle/>
            <a:p>
              <a:pPr marL="457200" indent="-457200" algn="l">
                <a:defRPr/>
              </a:pPr>
              <a:r>
                <a:rPr lang="en-US" i="1">
                  <a:solidFill>
                    <a:schemeClr val="accent6"/>
                  </a:solidFill>
                  <a:effectLst>
                    <a:outerShdw blurRad="38100" dist="38100" dir="2700000" algn="tl">
                      <a:srgbClr val="000000"/>
                    </a:outerShdw>
                  </a:effectLst>
                </a:rPr>
                <a:t>M</a:t>
              </a:r>
              <a:r>
                <a:rPr lang="en-US" i="1" baseline="-25000">
                  <a:solidFill>
                    <a:schemeClr val="accent6"/>
                  </a:solidFill>
                  <a:effectLst>
                    <a:outerShdw blurRad="38100" dist="38100" dir="2700000" algn="tl">
                      <a:srgbClr val="000000"/>
                    </a:outerShdw>
                  </a:effectLst>
                </a:rPr>
                <a:t>1</a:t>
              </a:r>
            </a:p>
            <a:p>
              <a:pPr marL="457200" indent="-457200" algn="l">
                <a:defRPr/>
              </a:pPr>
              <a:r>
                <a:rPr lang="en-US" i="1">
                  <a:solidFill>
                    <a:schemeClr val="accent6"/>
                  </a:solidFill>
                  <a:effectLst>
                    <a:outerShdw blurRad="38100" dist="38100" dir="2700000" algn="tl">
                      <a:srgbClr val="000000"/>
                    </a:outerShdw>
                  </a:effectLst>
                </a:rPr>
                <a:t>M</a:t>
              </a:r>
              <a:r>
                <a:rPr lang="en-US" i="1" baseline="-25000">
                  <a:solidFill>
                    <a:schemeClr val="accent6"/>
                  </a:solidFill>
                  <a:effectLst>
                    <a:outerShdw blurRad="38100" dist="38100" dir="2700000" algn="tl">
                      <a:srgbClr val="000000"/>
                    </a:outerShdw>
                  </a:effectLst>
                </a:rPr>
                <a:t>2</a:t>
              </a:r>
            </a:p>
            <a:p>
              <a:pPr marL="457200" indent="-457200" algn="l">
                <a:defRPr/>
              </a:pPr>
              <a:r>
                <a:rPr lang="en-US" i="1">
                  <a:solidFill>
                    <a:schemeClr val="accent6"/>
                  </a:solidFill>
                  <a:effectLst>
                    <a:outerShdw blurRad="38100" dist="38100" dir="2700000" algn="tl">
                      <a:srgbClr val="000000"/>
                    </a:outerShdw>
                  </a:effectLst>
                </a:rPr>
                <a:t>M</a:t>
              </a:r>
              <a:r>
                <a:rPr lang="en-US" i="1" baseline="-25000">
                  <a:solidFill>
                    <a:schemeClr val="accent6"/>
                  </a:solidFill>
                  <a:effectLst>
                    <a:outerShdw blurRad="38100" dist="38100" dir="2700000" algn="tl">
                      <a:srgbClr val="000000"/>
                    </a:outerShdw>
                  </a:effectLst>
                </a:rPr>
                <a:t>3</a:t>
              </a:r>
            </a:p>
            <a:p>
              <a:pPr marL="457200" indent="-457200" algn="l">
                <a:defRPr/>
              </a:pPr>
              <a:r>
                <a:rPr lang="en-US" i="1">
                  <a:solidFill>
                    <a:schemeClr val="accent6"/>
                  </a:solidFill>
                  <a:effectLst>
                    <a:outerShdw blurRad="38100" dist="38100" dir="2700000" algn="tl">
                      <a:srgbClr val="000000"/>
                    </a:outerShdw>
                  </a:effectLst>
                </a:rPr>
                <a:t>M</a:t>
              </a:r>
              <a:r>
                <a:rPr lang="en-US" i="1" baseline="-25000">
                  <a:solidFill>
                    <a:schemeClr val="accent6"/>
                  </a:solidFill>
                  <a:effectLst>
                    <a:outerShdw blurRad="38100" dist="38100" dir="2700000" algn="tl">
                      <a:srgbClr val="000000"/>
                    </a:outerShdw>
                  </a:effectLst>
                </a:rPr>
                <a:t>4</a:t>
              </a:r>
            </a:p>
            <a:p>
              <a:pPr marL="457200" indent="-457200" algn="l">
                <a:defRPr/>
              </a:pPr>
              <a:endParaRPr lang="en-US" i="1">
                <a:solidFill>
                  <a:schemeClr val="accent6"/>
                </a:solidFill>
                <a:effectLst>
                  <a:outerShdw blurRad="38100" dist="38100" dir="2700000" algn="tl">
                    <a:srgbClr val="000000"/>
                  </a:outerShdw>
                </a:effectLst>
              </a:endParaRPr>
            </a:p>
            <a:p>
              <a:pPr marL="457200" indent="-457200" algn="l">
                <a:defRPr/>
              </a:pPr>
              <a:r>
                <a:rPr lang="en-US" i="1">
                  <a:solidFill>
                    <a:schemeClr val="accent6"/>
                  </a:solidFill>
                  <a:effectLst>
                    <a:outerShdw blurRad="38100" dist="38100" dir="2700000" algn="tl">
                      <a:srgbClr val="000000"/>
                    </a:outerShdw>
                  </a:effectLst>
                </a:rPr>
                <a:t>M</a:t>
              </a:r>
              <a:r>
                <a:rPr lang="en-US" i="1" baseline="-25000">
                  <a:solidFill>
                    <a:schemeClr val="accent6"/>
                  </a:solidFill>
                  <a:effectLst>
                    <a:outerShdw blurRad="38100" dist="38100" dir="2700000" algn="tl">
                      <a:srgbClr val="000000"/>
                    </a:outerShdw>
                  </a:effectLst>
                </a:rPr>
                <a:t>i</a:t>
              </a:r>
            </a:p>
          </p:txBody>
        </p:sp>
        <p:sp>
          <p:nvSpPr>
            <p:cNvPr id="1272861" name="Text Box 29"/>
            <p:cNvSpPr txBox="1">
              <a:spLocks noChangeArrowheads="1"/>
            </p:cNvSpPr>
            <p:nvPr/>
          </p:nvSpPr>
          <p:spPr bwMode="auto">
            <a:xfrm rot="5400000">
              <a:off x="336" y="2523"/>
              <a:ext cx="570"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1272862" name="Text Box 30"/>
            <p:cNvSpPr txBox="1">
              <a:spLocks noChangeArrowheads="1"/>
            </p:cNvSpPr>
            <p:nvPr/>
          </p:nvSpPr>
          <p:spPr bwMode="auto">
            <a:xfrm rot="5400000">
              <a:off x="338" y="3085"/>
              <a:ext cx="570" cy="32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6"/>
                  </a:solidFill>
                  <a:effectLst>
                    <a:outerShdw blurRad="38100" dist="38100" dir="2700000" algn="tl">
                      <a:srgbClr val="000000"/>
                    </a:outerShdw>
                  </a:effectLst>
                </a:rPr>
                <a:t>…</a:t>
              </a:r>
            </a:p>
          </p:txBody>
        </p:sp>
      </p:grpSp>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Rectangle 9"/>
          <p:cNvSpPr/>
          <p:nvPr/>
        </p:nvSpPr>
        <p:spPr>
          <a:xfrm>
            <a:off x="2913063" y="407988"/>
            <a:ext cx="3330575" cy="519112"/>
          </a:xfrm>
          <a:prstGeom prst="rect">
            <a:avLst/>
          </a:prstGeom>
        </p:spPr>
        <p:txBody>
          <a:bodyPr wrap="none">
            <a:spAutoFit/>
          </a:bodyPr>
          <a:lstStyle/>
          <a:p>
            <a:pPr algn="l">
              <a:defRPr/>
            </a:pPr>
            <a:r>
              <a:rPr lang="en-CA" i="1">
                <a:solidFill>
                  <a:schemeClr val="accent6"/>
                </a:solidFill>
                <a:effectLst>
                  <a:outerShdw blurRad="38100" dist="38100" dir="2700000" algn="tl">
                    <a:srgbClr val="000000"/>
                  </a:outerShdw>
                </a:effectLst>
                <a:sym typeface="Symbol" pitchFamily="18" charset="2"/>
              </a:rPr>
              <a:t>P M  I  M(I)≠P(I)</a:t>
            </a:r>
            <a:endParaRPr lang="en-CA">
              <a:solidFill>
                <a:schemeClr val="accent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72835">
                                            <p:txEl>
                                              <p:pRg st="0" end="0"/>
                                            </p:txEl>
                                          </p:spTgt>
                                        </p:tgtEl>
                                        <p:attrNameLst>
                                          <p:attrName>style.visibility</p:attrName>
                                        </p:attrNameLst>
                                      </p:cBhvr>
                                      <p:to>
                                        <p:strVal val="visible"/>
                                      </p:to>
                                    </p:set>
                                    <p:anim calcmode="lin" valueType="num">
                                      <p:cBhvr additive="base">
                                        <p:cTn id="7" dur="500" fill="hold"/>
                                        <p:tgtEl>
                                          <p:spTgt spid="1272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72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72838"/>
                                        </p:tgtEl>
                                        <p:attrNameLst>
                                          <p:attrName>style.visibility</p:attrName>
                                        </p:attrNameLst>
                                      </p:cBhvr>
                                      <p:to>
                                        <p:strVal val="visible"/>
                                      </p:to>
                                    </p:set>
                                    <p:anim calcmode="lin" valueType="num">
                                      <p:cBhvr additive="base">
                                        <p:cTn id="13" dur="500" fill="hold"/>
                                        <p:tgtEl>
                                          <p:spTgt spid="1272838"/>
                                        </p:tgtEl>
                                        <p:attrNameLst>
                                          <p:attrName>ppt_x</p:attrName>
                                        </p:attrNameLst>
                                      </p:cBhvr>
                                      <p:tavLst>
                                        <p:tav tm="0">
                                          <p:val>
                                            <p:strVal val="#ppt_x"/>
                                          </p:val>
                                        </p:tav>
                                        <p:tav tm="100000">
                                          <p:val>
                                            <p:strVal val="#ppt_x"/>
                                          </p:val>
                                        </p:tav>
                                      </p:tavLst>
                                    </p:anim>
                                    <p:anim calcmode="lin" valueType="num">
                                      <p:cBhvr additive="base">
                                        <p:cTn id="14" dur="500" fill="hold"/>
                                        <p:tgtEl>
                                          <p:spTgt spid="12728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72836">
                                            <p:txEl>
                                              <p:pRg st="0" end="0"/>
                                            </p:txEl>
                                          </p:spTgt>
                                        </p:tgtEl>
                                        <p:attrNameLst>
                                          <p:attrName>style.visibility</p:attrName>
                                        </p:attrNameLst>
                                      </p:cBhvr>
                                      <p:to>
                                        <p:strVal val="visible"/>
                                      </p:to>
                                    </p:set>
                                    <p:anim calcmode="lin" valueType="num">
                                      <p:cBhvr additive="base">
                                        <p:cTn id="19" dur="500" fill="hold"/>
                                        <p:tgtEl>
                                          <p:spTgt spid="12728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72836">
                                            <p:txEl>
                                              <p:pRg st="0" end="0"/>
                                            </p:txEl>
                                          </p:spTgt>
                                        </p:tgtEl>
                                        <p:attrNameLst>
                                          <p:attrName>ppt_y</p:attrName>
                                        </p:attrNameLst>
                                      </p:cBhvr>
                                      <p:tavLst>
                                        <p:tav tm="0">
                                          <p:val>
                                            <p:strVal val="1+#ppt_h/2"/>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127283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72836">
                                            <p:txEl>
                                              <p:pRg st="1" end="1"/>
                                            </p:txEl>
                                          </p:spTgt>
                                        </p:tgtEl>
                                        <p:attrNameLst>
                                          <p:attrName>style.visibility</p:attrName>
                                        </p:attrNameLst>
                                      </p:cBhvr>
                                      <p:to>
                                        <p:strVal val="visible"/>
                                      </p:to>
                                    </p:set>
                                    <p:anim calcmode="lin" valueType="num">
                                      <p:cBhvr additive="base">
                                        <p:cTn id="27" dur="500" fill="hold"/>
                                        <p:tgtEl>
                                          <p:spTgt spid="127283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728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72836">
                                            <p:txEl>
                                              <p:pRg st="2" end="2"/>
                                            </p:txEl>
                                          </p:spTgt>
                                        </p:tgtEl>
                                        <p:attrNameLst>
                                          <p:attrName>style.visibility</p:attrName>
                                        </p:attrNameLst>
                                      </p:cBhvr>
                                      <p:to>
                                        <p:strVal val="visible"/>
                                      </p:to>
                                    </p:set>
                                    <p:anim calcmode="lin" valueType="num">
                                      <p:cBhvr additive="base">
                                        <p:cTn id="33" dur="500" fill="hold"/>
                                        <p:tgtEl>
                                          <p:spTgt spid="127283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7283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38" grpId="0"/>
      <p:bldP spid="1272838"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0" name="Text Box 4"/>
          <p:cNvSpPr txBox="1">
            <a:spLocks noChangeArrowheads="1"/>
          </p:cNvSpPr>
          <p:nvPr/>
        </p:nvSpPr>
        <p:spPr bwMode="auto">
          <a:xfrm>
            <a:off x="1752600" y="2286000"/>
            <a:ext cx="5010150"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Every input instance can be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described by a finite string.</a:t>
            </a:r>
          </a:p>
          <a:p>
            <a:pPr algn="l">
              <a:defRPr/>
            </a:pPr>
            <a:r>
              <a:rPr lang="en-US" dirty="0">
                <a:effectLst>
                  <a:outerShdw blurRad="38100" dist="38100" dir="2700000" algn="tl">
                    <a:srgbClr val="000000"/>
                  </a:outerShdw>
                </a:effectLst>
              </a:rPr>
              <a:t>List them all lexicographically.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One per column.</a:t>
            </a: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27672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I</a:t>
            </a:r>
            <a:r>
              <a:rPr lang="en-US" i="1" baseline="-25000">
                <a:solidFill>
                  <a:schemeClr val="accent2"/>
                </a:solidFill>
                <a:effectLst>
                  <a:outerShdw blurRad="38100" dist="38100" dir="2700000" algn="tl">
                    <a:srgbClr val="000000"/>
                  </a:outerShdw>
                </a:effectLst>
              </a:rPr>
              <a:t>1</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2</a:t>
            </a:r>
            <a:r>
              <a:rPr lang="en-US" i="1">
                <a:solidFill>
                  <a:schemeClr val="accent2"/>
                </a:solidFill>
                <a:effectLst>
                  <a:outerShdw blurRad="38100" dist="38100" dir="2700000" algn="tl">
                    <a:srgbClr val="000000"/>
                  </a:outerShdw>
                </a:effectLst>
              </a:rPr>
              <a:t>  I</a:t>
            </a:r>
            <a:r>
              <a:rPr lang="en-US" i="1" baseline="-25000">
                <a:solidFill>
                  <a:schemeClr val="accent2"/>
                </a:solidFill>
                <a:effectLst>
                  <a:outerShdw blurRad="38100" dist="38100" dir="2700000" algn="tl">
                    <a:srgbClr val="000000"/>
                  </a:outerShdw>
                </a:effectLst>
              </a:rPr>
              <a:t>3</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i</a:t>
            </a:r>
            <a:r>
              <a:rPr lang="en-US" i="1">
                <a:solidFill>
                  <a:schemeClr val="accent2"/>
                </a:solidFill>
                <a:effectLst>
                  <a:outerShdw blurRad="38100" dist="38100" dir="2700000" algn="tl">
                    <a:srgbClr val="000000"/>
                  </a:outerShdw>
                </a:effectLst>
              </a:rPr>
              <a:t>  …   I</a:t>
            </a:r>
            <a:r>
              <a:rPr lang="en-US" i="1" baseline="-25000">
                <a:solidFill>
                  <a:schemeClr val="accent2"/>
                </a:solidFill>
                <a:effectLst>
                  <a:outerShdw blurRad="38100" dist="38100" dir="2700000" algn="tl">
                    <a:srgbClr val="000000"/>
                  </a:outerShdw>
                </a:effectLst>
              </a:rPr>
              <a:t>j</a:t>
            </a:r>
            <a:r>
              <a:rPr lang="en-US" i="1">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73860">
                                            <p:txEl>
                                              <p:pRg st="0" end="0"/>
                                            </p:txEl>
                                          </p:spTgt>
                                        </p:tgtEl>
                                        <p:attrNameLst>
                                          <p:attrName>style.visibility</p:attrName>
                                        </p:attrNameLst>
                                      </p:cBhvr>
                                      <p:to>
                                        <p:strVal val="visible"/>
                                      </p:to>
                                    </p:set>
                                    <p:anim calcmode="lin" valueType="num">
                                      <p:cBhvr additive="base">
                                        <p:cTn id="7" dur="500" fill="hold"/>
                                        <p:tgtEl>
                                          <p:spTgt spid="12738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738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73860">
                                            <p:txEl>
                                              <p:pRg st="1" end="1"/>
                                            </p:txEl>
                                          </p:spTgt>
                                        </p:tgtEl>
                                        <p:attrNameLst>
                                          <p:attrName>style.visibility</p:attrName>
                                        </p:attrNameLst>
                                      </p:cBhvr>
                                      <p:to>
                                        <p:strVal val="visible"/>
                                      </p:to>
                                    </p:set>
                                    <p:anim calcmode="lin" valueType="num">
                                      <p:cBhvr additive="base">
                                        <p:cTn id="13" dur="500" fill="hold"/>
                                        <p:tgtEl>
                                          <p:spTgt spid="12738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73860">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0" name="Text Box 4"/>
          <p:cNvSpPr txBox="1">
            <a:spLocks noChangeArrowheads="1"/>
          </p:cNvSpPr>
          <p:nvPr/>
        </p:nvSpPr>
        <p:spPr bwMode="auto">
          <a:xfrm>
            <a:off x="1752600" y="3962400"/>
            <a:ext cx="5354638" cy="13731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A computational problem </a:t>
            </a:r>
            <a:r>
              <a:rPr lang="en-US" i="1" dirty="0">
                <a:solidFill>
                  <a:schemeClr val="accent6"/>
                </a:solidFill>
                <a:effectLst>
                  <a:outerShdw blurRad="38100" dist="38100" dir="2700000" algn="tl">
                    <a:srgbClr val="000000"/>
                  </a:outerShdw>
                </a:effectLst>
              </a:rPr>
              <a:t>P</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states for every input </a:t>
            </a:r>
            <a:r>
              <a:rPr lang="en-US" i="1" dirty="0">
                <a:solidFill>
                  <a:schemeClr val="accent6"/>
                </a:solidFill>
                <a:effectLst>
                  <a:outerShdw blurRad="38100" dist="38100" dir="2700000" algn="tl">
                    <a:srgbClr val="000000"/>
                  </a:outerShdw>
                </a:effectLst>
              </a:rPr>
              <a:t>I</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whether the answer is Yes/No 1/0</a:t>
            </a: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260350" y="2286000"/>
            <a:ext cx="502285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1</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9" name="Text Box 4"/>
          <p:cNvSpPr txBox="1">
            <a:spLocks noChangeArrowheads="1"/>
          </p:cNvSpPr>
          <p:nvPr/>
        </p:nvSpPr>
        <p:spPr bwMode="auto">
          <a:xfrm>
            <a:off x="2711450" y="5257800"/>
            <a:ext cx="3700463" cy="523875"/>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Can you list them all?</a:t>
            </a:r>
          </a:p>
        </p:txBody>
      </p:sp>
      <p:sp>
        <p:nvSpPr>
          <p:cNvPr id="11" name="Text Box 4"/>
          <p:cNvSpPr txBox="1">
            <a:spLocks noChangeArrowheads="1"/>
          </p:cNvSpPr>
          <p:nvPr/>
        </p:nvSpPr>
        <p:spPr bwMode="auto">
          <a:xfrm>
            <a:off x="614363" y="5724525"/>
            <a:ext cx="7874000"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No, each is defined by an infinite string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hence there is an uncountable number of them.</a:t>
            </a:r>
          </a:p>
        </p:txBody>
      </p:sp>
      <p:sp>
        <p:nvSpPr>
          <p:cNvPr id="14" name="Text Box 6"/>
          <p:cNvSpPr txBox="1">
            <a:spLocks noChangeArrowheads="1"/>
          </p:cNvSpPr>
          <p:nvPr/>
        </p:nvSpPr>
        <p:spPr bwMode="auto">
          <a:xfrm>
            <a:off x="260350" y="2682875"/>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2</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260350" y="3079750"/>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3</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260350" y="3476625"/>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4</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17" name="Text Box 30"/>
          <p:cNvSpPr txBox="1">
            <a:spLocks noChangeArrowheads="1"/>
          </p:cNvSpPr>
          <p:nvPr/>
        </p:nvSpPr>
        <p:spPr bwMode="auto">
          <a:xfrm rot="5400000">
            <a:off x="354806" y="3936207"/>
            <a:ext cx="904875" cy="519112"/>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6"/>
                </a:solidFill>
                <a:effectLst>
                  <a:outerShdw blurRad="38100" dist="38100" dir="2700000" algn="tl">
                    <a:srgbClr val="000000"/>
                  </a:outerShdw>
                </a:effectLst>
              </a:rPr>
              <a:t>…</a:t>
            </a:r>
          </a:p>
        </p:txBody>
      </p:sp>
      <p:sp>
        <p:nvSpPr>
          <p:cNvPr id="18"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73860">
                                            <p:txEl>
                                              <p:pRg st="0" end="0"/>
                                            </p:txEl>
                                          </p:spTgt>
                                        </p:tgtEl>
                                        <p:attrNameLst>
                                          <p:attrName>style.visibility</p:attrName>
                                        </p:attrNameLst>
                                      </p:cBhvr>
                                      <p:to>
                                        <p:strVal val="visible"/>
                                      </p:to>
                                    </p:set>
                                    <p:anim calcmode="lin" valueType="num">
                                      <p:cBhvr additive="base">
                                        <p:cTn id="7" dur="500" fill="hold"/>
                                        <p:tgtEl>
                                          <p:spTgt spid="12738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738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0-#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0-#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 calcmode="lin" valueType="num">
                                      <p:cBhvr additive="base">
                                        <p:cTn id="46"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2924175"/>
            <a:ext cx="3757613"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TM/Algorithms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a:p>
            <a:pPr algn="l">
              <a:buFontTx/>
              <a:buChar char="•"/>
              <a:defRPr/>
            </a:pPr>
            <a:r>
              <a:rPr lang="en-US" dirty="0">
                <a:effectLst>
                  <a:outerShdw blurRad="38100" dist="38100" dir="2700000" algn="tl">
                    <a:srgbClr val="000000"/>
                  </a:outerShdw>
                </a:effectLst>
              </a:rPr>
              <a:t> Countable in size</a:t>
            </a:r>
          </a:p>
        </p:txBody>
      </p:sp>
      <p:sp>
        <p:nvSpPr>
          <p:cNvPr id="1254427" name="Text Box 27"/>
          <p:cNvSpPr txBox="1">
            <a:spLocks noChangeArrowheads="1"/>
          </p:cNvSpPr>
          <p:nvPr/>
        </p:nvSpPr>
        <p:spPr bwMode="auto">
          <a:xfrm>
            <a:off x="5151438" y="2971800"/>
            <a:ext cx="3903662"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Comp. Problems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 infinite string</a:t>
            </a:r>
          </a:p>
          <a:p>
            <a:pPr algn="l">
              <a:buFontTx/>
              <a:buChar char="•"/>
              <a:defRPr/>
            </a:pPr>
            <a:r>
              <a:rPr lang="en-US" dirty="0">
                <a:effectLst>
                  <a:outerShdw blurRad="38100" dist="38100" dir="2700000" algn="tl">
                    <a:srgbClr val="000000"/>
                  </a:outerShdw>
                </a:effectLst>
              </a:rPr>
              <a:t>uncountable in set</a:t>
            </a:r>
          </a:p>
        </p:txBody>
      </p:sp>
      <p:grpSp>
        <p:nvGrpSpPr>
          <p:cNvPr id="2" name="Group 19"/>
          <p:cNvGrpSpPr>
            <a:grpSpLocks/>
          </p:cNvGrpSpPr>
          <p:nvPr/>
        </p:nvGrpSpPr>
        <p:grpSpPr bwMode="auto">
          <a:xfrm>
            <a:off x="198438" y="828675"/>
            <a:ext cx="8686800" cy="1685925"/>
            <a:chOff x="198438" y="828675"/>
            <a:chExt cx="8686800" cy="1685925"/>
          </a:xfrm>
        </p:grpSpPr>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Each defined by</a:t>
              </a:r>
              <a:br>
                <a:rPr lang="en-US">
                  <a:effectLst>
                    <a:outerShdw blurRad="38100" dist="38100" dir="2700000" algn="tl">
                      <a:srgbClr val="000000"/>
                    </a:outerShdw>
                  </a:effectLst>
                </a:rPr>
              </a:br>
              <a:r>
                <a:rPr lang="en-US">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38838" y="1511300"/>
              <a:ext cx="294640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Each defined by </a:t>
              </a:r>
              <a:br>
                <a:rPr lang="en-US">
                  <a:effectLst>
                    <a:outerShdw blurRad="38100" dist="38100" dir="2700000" algn="tl">
                      <a:srgbClr val="000000"/>
                    </a:outerShdw>
                  </a:effectLst>
                </a:rPr>
              </a:br>
              <a:r>
                <a:rPr lang="en-US">
                  <a:effectLst>
                    <a:outerShdw blurRad="38100" dist="38100" dir="2700000" algn="tl">
                      <a:srgbClr val="000000"/>
                    </a:outerShdw>
                  </a:effectLst>
                </a:rPr>
                <a:t>an infinite string</a:t>
              </a:r>
            </a:p>
          </p:txBody>
        </p:sp>
      </p:grpSp>
      <p:sp>
        <p:nvSpPr>
          <p:cNvPr id="1254430" name="Text Box 30"/>
          <p:cNvSpPr txBox="1">
            <a:spLocks noChangeArrowheads="1"/>
          </p:cNvSpPr>
          <p:nvPr/>
        </p:nvSpPr>
        <p:spPr bwMode="auto">
          <a:xfrm>
            <a:off x="3962400" y="2786063"/>
            <a:ext cx="1238250" cy="823912"/>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grpSp>
        <p:nvGrpSpPr>
          <p:cNvPr id="3" name="Group 33"/>
          <p:cNvGrpSpPr>
            <a:grpSpLocks/>
          </p:cNvGrpSpPr>
          <p:nvPr/>
        </p:nvGrpSpPr>
        <p:grpSpPr bwMode="auto">
          <a:xfrm>
            <a:off x="198438" y="5378450"/>
            <a:ext cx="3276600" cy="1384300"/>
            <a:chOff x="125" y="3450"/>
            <a:chExt cx="2064" cy="872"/>
          </a:xfrm>
        </p:grpSpPr>
        <p:sp>
          <p:nvSpPr>
            <p:cNvPr id="1254431" name="Text Box 31"/>
            <p:cNvSpPr txBox="1">
              <a:spLocks noChangeArrowheads="1"/>
            </p:cNvSpPr>
            <p:nvPr/>
          </p:nvSpPr>
          <p:spPr bwMode="auto">
            <a:xfrm>
              <a:off x="465" y="3450"/>
              <a:ext cx="1724" cy="872"/>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do not have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algorithm!!!</a:t>
              </a:r>
            </a:p>
          </p:txBody>
        </p:sp>
        <p:sp>
          <p:nvSpPr>
            <p:cNvPr id="1254432" name="AutoShape 32"/>
            <p:cNvSpPr>
              <a:spLocks noChangeArrowheads="1"/>
            </p:cNvSpPr>
            <p:nvPr/>
          </p:nvSpPr>
          <p:spPr bwMode="auto">
            <a:xfrm>
              <a:off x="125" y="3600"/>
              <a:ext cx="307" cy="288"/>
            </a:xfrm>
            <a:prstGeom prst="rightArrow">
              <a:avLst>
                <a:gd name="adj1" fmla="val 50000"/>
                <a:gd name="adj2" fmla="val 26649"/>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grpSp>
      <p:sp>
        <p:nvSpPr>
          <p:cNvPr id="18" name="Rectangle 17"/>
          <p:cNvSpPr/>
          <p:nvPr/>
        </p:nvSpPr>
        <p:spPr>
          <a:xfrm>
            <a:off x="2913063" y="407988"/>
            <a:ext cx="3330575" cy="519112"/>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P M  I  M(I)≠P(I)</a:t>
            </a:r>
            <a:endParaRPr lang="en-CA" dirty="0">
              <a:solidFill>
                <a:schemeClr val="accent6"/>
              </a:solidFill>
              <a:effectLst>
                <a:outerShdw blurRad="38100" dist="38100" dir="2700000" algn="tl">
                  <a:srgbClr val="000000"/>
                </a:outerShdw>
              </a:effectLst>
            </a:endParaRP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4423">
                                            <p:txEl>
                                              <p:pRg st="1" end="1"/>
                                            </p:txEl>
                                          </p:spTgt>
                                        </p:tgtEl>
                                        <p:attrNameLst>
                                          <p:attrName>style.visibility</p:attrName>
                                        </p:attrNameLst>
                                      </p:cBhvr>
                                      <p:to>
                                        <p:strVal val="visible"/>
                                      </p:to>
                                    </p:set>
                                    <p:anim calcmode="lin" valueType="num">
                                      <p:cBhvr additive="base">
                                        <p:cTn id="17"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544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54423">
                                            <p:txEl>
                                              <p:pRg st="2" end="2"/>
                                            </p:txEl>
                                          </p:spTgt>
                                        </p:tgtEl>
                                        <p:attrNameLst>
                                          <p:attrName>style.visibility</p:attrName>
                                        </p:attrNameLst>
                                      </p:cBhvr>
                                      <p:to>
                                        <p:strVal val="visible"/>
                                      </p:to>
                                    </p:set>
                                    <p:anim calcmode="lin" valueType="num">
                                      <p:cBhvr additive="base">
                                        <p:cTn id="21"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7">
                                            <p:txEl>
                                              <p:pRg st="0" end="0"/>
                                            </p:txEl>
                                          </p:spTgt>
                                        </p:tgtEl>
                                        <p:attrNameLst>
                                          <p:attrName>style.visibility</p:attrName>
                                        </p:attrNameLst>
                                      </p:cBhvr>
                                      <p:to>
                                        <p:strVal val="visible"/>
                                      </p:to>
                                    </p:set>
                                    <p:anim calcmode="lin" valueType="num">
                                      <p:cBhvr additive="base">
                                        <p:cTn id="27" dur="500" fill="hold"/>
                                        <p:tgtEl>
                                          <p:spTgt spid="125442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54427">
                                            <p:txEl>
                                              <p:pRg st="1" end="1"/>
                                            </p:txEl>
                                          </p:spTgt>
                                        </p:tgtEl>
                                        <p:attrNameLst>
                                          <p:attrName>style.visibility</p:attrName>
                                        </p:attrNameLst>
                                      </p:cBhvr>
                                      <p:to>
                                        <p:strVal val="visible"/>
                                      </p:to>
                                    </p:set>
                                    <p:anim calcmode="lin" valueType="num">
                                      <p:cBhvr additive="base">
                                        <p:cTn id="31" dur="500" fill="hold"/>
                                        <p:tgtEl>
                                          <p:spTgt spid="125442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54427">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4427">
                                            <p:txEl>
                                              <p:pRg st="2" end="2"/>
                                            </p:txEl>
                                          </p:spTgt>
                                        </p:tgtEl>
                                        <p:attrNameLst>
                                          <p:attrName>style.visibility</p:attrName>
                                        </p:attrNameLst>
                                      </p:cBhvr>
                                      <p:to>
                                        <p:strVal val="visible"/>
                                      </p:to>
                                    </p:set>
                                    <p:anim calcmode="lin" valueType="num">
                                      <p:cBhvr additive="base">
                                        <p:cTn id="35" dur="500" fill="hold"/>
                                        <p:tgtEl>
                                          <p:spTgt spid="125442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54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1254430"/>
                                        </p:tgtEl>
                                        <p:attrNameLst>
                                          <p:attrName>style.visibility</p:attrName>
                                        </p:attrNameLst>
                                      </p:cBhvr>
                                      <p:to>
                                        <p:strVal val="visible"/>
                                      </p:to>
                                    </p:set>
                                    <p:animEffect transition="in" filter="fade">
                                      <p:cBhvr>
                                        <p:cTn id="41" dur="1000"/>
                                        <p:tgtEl>
                                          <p:spTgt spid="1254430"/>
                                        </p:tgtEl>
                                      </p:cBhvr>
                                    </p:animEffect>
                                    <p:anim calcmode="lin" valueType="num">
                                      <p:cBhvr>
                                        <p:cTn id="42" dur="1000" fill="hold"/>
                                        <p:tgtEl>
                                          <p:spTgt spid="1254430"/>
                                        </p:tgtEl>
                                        <p:attrNameLst>
                                          <p:attrName>style.rotation</p:attrName>
                                        </p:attrNameLst>
                                      </p:cBhvr>
                                      <p:tavLst>
                                        <p:tav tm="0">
                                          <p:val>
                                            <p:fltVal val="720"/>
                                          </p:val>
                                        </p:tav>
                                        <p:tav tm="100000">
                                          <p:val>
                                            <p:fltVal val="0"/>
                                          </p:val>
                                        </p:tav>
                                      </p:tavLst>
                                    </p:anim>
                                    <p:anim calcmode="lin" valueType="num">
                                      <p:cBhvr>
                                        <p:cTn id="43" dur="1000" fill="hold"/>
                                        <p:tgtEl>
                                          <p:spTgt spid="1254430"/>
                                        </p:tgtEl>
                                        <p:attrNameLst>
                                          <p:attrName>ppt_h</p:attrName>
                                        </p:attrNameLst>
                                      </p:cBhvr>
                                      <p:tavLst>
                                        <p:tav tm="0">
                                          <p:val>
                                            <p:fltVal val="0"/>
                                          </p:val>
                                        </p:tav>
                                        <p:tav tm="100000">
                                          <p:val>
                                            <p:strVal val="#ppt_h"/>
                                          </p:val>
                                        </p:tav>
                                      </p:tavLst>
                                    </p:anim>
                                    <p:anim calcmode="lin" valueType="num">
                                      <p:cBhvr>
                                        <p:cTn id="44" dur="1000" fill="hold"/>
                                        <p:tgtEl>
                                          <p:spTgt spid="1254430"/>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3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3810000" y="838200"/>
            <a:ext cx="5257800" cy="5918200"/>
            <a:chOff x="2400" y="528"/>
            <a:chExt cx="3312" cy="3728"/>
          </a:xfrm>
        </p:grpSpPr>
        <p:sp>
          <p:nvSpPr>
            <p:cNvPr id="1148931"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71692"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71683" name="Group 12"/>
          <p:cNvGrpSpPr>
            <a:grpSpLocks/>
          </p:cNvGrpSpPr>
          <p:nvPr/>
        </p:nvGrpSpPr>
        <p:grpSpPr bwMode="auto">
          <a:xfrm>
            <a:off x="5562600" y="5562600"/>
            <a:ext cx="1609725" cy="1168400"/>
            <a:chOff x="3504" y="3504"/>
            <a:chExt cx="1014" cy="736"/>
          </a:xfrm>
        </p:grpSpPr>
        <p:sp>
          <p:nvSpPr>
            <p:cNvPr id="1148941"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71690"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71684"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148955" name="Text Box 27"/>
          <p:cNvSpPr txBox="1">
            <a:spLocks noChangeArrowheads="1"/>
          </p:cNvSpPr>
          <p:nvPr/>
        </p:nvSpPr>
        <p:spPr bwMode="auto">
          <a:xfrm>
            <a:off x="7010400" y="5334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Some problem</a:t>
            </a:r>
          </a:p>
        </p:txBody>
      </p:sp>
      <p:sp>
        <p:nvSpPr>
          <p:cNvPr id="1148960"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48962" name="Text Box 34"/>
          <p:cNvSpPr txBox="1">
            <a:spLocks noChangeArrowheads="1"/>
          </p:cNvSpPr>
          <p:nvPr/>
        </p:nvSpPr>
        <p:spPr bwMode="auto">
          <a:xfrm>
            <a:off x="-71438" y="928688"/>
            <a:ext cx="4338638" cy="519112"/>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Specify one such problem.</a:t>
            </a:r>
          </a:p>
        </p:txBody>
      </p:sp>
      <p:sp>
        <p:nvSpPr>
          <p:cNvPr id="13" name="Rectangle 12"/>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48955"/>
                                        </p:tgtEl>
                                        <p:attrNameLst>
                                          <p:attrName>style.visibility</p:attrName>
                                        </p:attrNameLst>
                                      </p:cBhvr>
                                      <p:to>
                                        <p:strVal val="visible"/>
                                      </p:to>
                                    </p:set>
                                    <p:anim calcmode="lin" valueType="num">
                                      <p:cBhvr additive="base">
                                        <p:cTn id="7" dur="500" fill="hold"/>
                                        <p:tgtEl>
                                          <p:spTgt spid="1148955"/>
                                        </p:tgtEl>
                                        <p:attrNameLst>
                                          <p:attrName>ppt_x</p:attrName>
                                        </p:attrNameLst>
                                      </p:cBhvr>
                                      <p:tavLst>
                                        <p:tav tm="0">
                                          <p:val>
                                            <p:strVal val="0-#ppt_w/2"/>
                                          </p:val>
                                        </p:tav>
                                        <p:tav tm="100000">
                                          <p:val>
                                            <p:strVal val="#ppt_x"/>
                                          </p:val>
                                        </p:tav>
                                      </p:tavLst>
                                    </p:anim>
                                    <p:anim calcmode="lin" valueType="num">
                                      <p:cBhvr additive="base">
                                        <p:cTn id="8" dur="500" fill="hold"/>
                                        <p:tgtEl>
                                          <p:spTgt spid="11489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8962"/>
                                        </p:tgtEl>
                                        <p:attrNameLst>
                                          <p:attrName>style.visibility</p:attrName>
                                        </p:attrNameLst>
                                      </p:cBhvr>
                                      <p:to>
                                        <p:strVal val="visible"/>
                                      </p:to>
                                    </p:set>
                                    <p:anim calcmode="lin" valueType="num">
                                      <p:cBhvr additive="base">
                                        <p:cTn id="13" dur="500" fill="hold"/>
                                        <p:tgtEl>
                                          <p:spTgt spid="1148962"/>
                                        </p:tgtEl>
                                        <p:attrNameLst>
                                          <p:attrName>ppt_x</p:attrName>
                                        </p:attrNameLst>
                                      </p:cBhvr>
                                      <p:tavLst>
                                        <p:tav tm="0">
                                          <p:val>
                                            <p:strVal val="#ppt_x"/>
                                          </p:val>
                                        </p:tav>
                                        <p:tav tm="100000">
                                          <p:val>
                                            <p:strVal val="#ppt_x"/>
                                          </p:val>
                                        </p:tav>
                                      </p:tavLst>
                                    </p:anim>
                                    <p:anim calcmode="lin" valueType="num">
                                      <p:cBhvr additive="base">
                                        <p:cTn id="14" dur="500" fill="hold"/>
                                        <p:tgtEl>
                                          <p:spTgt spid="1148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55" grpId="0"/>
      <p:bldP spid="11489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259523" name="Text Box 3"/>
          <p:cNvSpPr txBox="1">
            <a:spLocks noChangeArrowheads="1"/>
          </p:cNvSpPr>
          <p:nvPr/>
        </p:nvSpPr>
        <p:spPr bwMode="auto">
          <a:xfrm>
            <a:off x="228600" y="1065213"/>
            <a:ext cx="7716838"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8196" name="Group 4"/>
          <p:cNvGrpSpPr>
            <a:grpSpLocks/>
          </p:cNvGrpSpPr>
          <p:nvPr/>
        </p:nvGrpSpPr>
        <p:grpSpPr bwMode="auto">
          <a:xfrm>
            <a:off x="2286000" y="5405438"/>
            <a:ext cx="4572000" cy="723900"/>
            <a:chOff x="1440" y="3405"/>
            <a:chExt cx="2880" cy="456"/>
          </a:xfrm>
        </p:grpSpPr>
        <p:sp>
          <p:nvSpPr>
            <p:cNvPr id="1259525" name="Rectangle 5"/>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8211"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28" name="Text Box 8"/>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8198" name="Group 9"/>
          <p:cNvGrpSpPr>
            <a:grpSpLocks/>
          </p:cNvGrpSpPr>
          <p:nvPr/>
        </p:nvGrpSpPr>
        <p:grpSpPr bwMode="auto">
          <a:xfrm>
            <a:off x="2971800" y="5911850"/>
            <a:ext cx="990600" cy="249238"/>
            <a:chOff x="1872" y="3491"/>
            <a:chExt cx="624" cy="157"/>
          </a:xfrm>
        </p:grpSpPr>
        <p:sp>
          <p:nvSpPr>
            <p:cNvPr id="1259530" name="Line 10"/>
            <p:cNvSpPr>
              <a:spLocks noChangeShapeType="1"/>
            </p:cNvSpPr>
            <p:nvPr/>
          </p:nvSpPr>
          <p:spPr bwMode="auto">
            <a:xfrm>
              <a:off x="2240" y="3515"/>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31" name="Line 11"/>
            <p:cNvSpPr>
              <a:spLocks noChangeShapeType="1"/>
            </p:cNvSpPr>
            <p:nvPr/>
          </p:nvSpPr>
          <p:spPr bwMode="auto">
            <a:xfrm>
              <a:off x="1872" y="3504"/>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32" name="Line 12"/>
            <p:cNvSpPr>
              <a:spLocks noChangeShapeType="1"/>
            </p:cNvSpPr>
            <p:nvPr/>
          </p:nvSpPr>
          <p:spPr bwMode="auto">
            <a:xfrm>
              <a:off x="2496" y="3491"/>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1259533" name="Text Box 13"/>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grpSp>
        <p:nvGrpSpPr>
          <p:cNvPr id="4" name="Group 21"/>
          <p:cNvGrpSpPr>
            <a:grpSpLocks/>
          </p:cNvGrpSpPr>
          <p:nvPr/>
        </p:nvGrpSpPr>
        <p:grpSpPr bwMode="auto">
          <a:xfrm>
            <a:off x="5451475" y="2681288"/>
            <a:ext cx="3349625" cy="1128712"/>
            <a:chOff x="3434" y="1689"/>
            <a:chExt cx="2110" cy="711"/>
          </a:xfrm>
        </p:grpSpPr>
        <p:sp>
          <p:nvSpPr>
            <p:cNvPr id="1259534" name="Rectangle 14"/>
            <p:cNvSpPr>
              <a:spLocks noChangeArrowheads="1"/>
            </p:cNvSpPr>
            <p:nvPr/>
          </p:nvSpPr>
          <p:spPr bwMode="auto">
            <a:xfrm>
              <a:off x="3434" y="1737"/>
              <a:ext cx="1462"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1,2,3,4,…  }</a:t>
              </a:r>
            </a:p>
          </p:txBody>
        </p:sp>
        <p:sp>
          <p:nvSpPr>
            <p:cNvPr id="1259536" name="Line 16"/>
            <p:cNvSpPr>
              <a:spLocks noChangeShapeType="1"/>
            </p:cNvSpPr>
            <p:nvPr/>
          </p:nvSpPr>
          <p:spPr bwMode="auto">
            <a:xfrm>
              <a:off x="3840" y="1713"/>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37" name="Line 17"/>
            <p:cNvSpPr>
              <a:spLocks noChangeShapeType="1"/>
            </p:cNvSpPr>
            <p:nvPr/>
          </p:nvSpPr>
          <p:spPr bwMode="auto">
            <a:xfrm>
              <a:off x="3648" y="1702"/>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38" name="Line 18"/>
            <p:cNvSpPr>
              <a:spLocks noChangeShapeType="1"/>
            </p:cNvSpPr>
            <p:nvPr/>
          </p:nvSpPr>
          <p:spPr bwMode="auto">
            <a:xfrm>
              <a:off x="3984" y="1689"/>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39" name="Line 19"/>
            <p:cNvSpPr>
              <a:spLocks noChangeShapeType="1"/>
            </p:cNvSpPr>
            <p:nvPr/>
          </p:nvSpPr>
          <p:spPr bwMode="auto">
            <a:xfrm>
              <a:off x="4176" y="1689"/>
              <a:ext cx="0" cy="13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259540" name="Text Box 20"/>
            <p:cNvSpPr txBox="1">
              <a:spLocks noChangeArrowheads="1"/>
            </p:cNvSpPr>
            <p:nvPr/>
          </p:nvSpPr>
          <p:spPr bwMode="auto">
            <a:xfrm>
              <a:off x="3811" y="2073"/>
              <a:ext cx="1733" cy="327"/>
            </a:xfrm>
            <a:prstGeom prst="rect">
              <a:avLst/>
            </a:prstGeom>
            <a:noFill/>
            <a:ln w="38100" cap="sq">
              <a:noFill/>
              <a:miter lim="800000"/>
              <a:headEnd/>
              <a:tailEnd/>
            </a:ln>
            <a:effectLst/>
          </p:spPr>
          <p:txBody>
            <a:bodyPr wrap="none" lIns="274320" rIns="274320">
              <a:spAutoFit/>
            </a:bodyPr>
            <a:lstStyle/>
            <a:p>
              <a:pPr algn="l">
                <a:defRPr/>
              </a:pPr>
              <a:r>
                <a:rPr lang="en-US">
                  <a:solidFill>
                    <a:schemeClr val="hlink"/>
                  </a:solidFill>
                  <a:effectLst>
                    <a:outerShdw blurRad="38100" dist="38100" dir="2700000" algn="tl">
                      <a:srgbClr val="000000"/>
                    </a:outerShdw>
                  </a:effectLst>
                </a:rPr>
                <a:t>Q looks bigger.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260350" y="2286000"/>
            <a:ext cx="502285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1</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260350" y="2682875"/>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2</a:t>
            </a:r>
            <a:r>
              <a:rPr lang="en-US" dirty="0">
                <a:solidFill>
                  <a:schemeClr val="accent2"/>
                </a:solidFill>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260350" y="3079750"/>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3</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260350" y="3476625"/>
            <a:ext cx="496411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P</a:t>
            </a:r>
            <a:r>
              <a:rPr lang="en-US" i="1" baseline="-25000" dirty="0">
                <a:solidFill>
                  <a:schemeClr val="accent2"/>
                </a:solidFill>
                <a:effectLst>
                  <a:outerShdw blurRad="38100" dist="38100" dir="2700000" algn="tl">
                    <a:srgbClr val="000000"/>
                  </a:outerShdw>
                </a:effectLst>
              </a:rPr>
              <a:t>4</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17" name="Text Box 30"/>
          <p:cNvSpPr txBox="1">
            <a:spLocks noChangeArrowheads="1"/>
          </p:cNvSpPr>
          <p:nvPr/>
        </p:nvSpPr>
        <p:spPr bwMode="auto">
          <a:xfrm rot="5400000">
            <a:off x="354806" y="3936207"/>
            <a:ext cx="904875" cy="519112"/>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6"/>
                </a:solidFill>
                <a:effectLst>
                  <a:outerShdw blurRad="38100" dist="38100" dir="2700000" algn="tl">
                    <a:srgbClr val="000000"/>
                  </a:outerShdw>
                </a:effectLst>
              </a:rPr>
              <a:t>…</a:t>
            </a:r>
          </a:p>
        </p:txBody>
      </p:sp>
      <p:sp>
        <p:nvSpPr>
          <p:cNvPr id="18" name="Text Box 4"/>
          <p:cNvSpPr txBox="1">
            <a:spLocks noChangeArrowheads="1"/>
          </p:cNvSpPr>
          <p:nvPr/>
        </p:nvSpPr>
        <p:spPr bwMode="auto">
          <a:xfrm>
            <a:off x="381000" y="4949825"/>
            <a:ext cx="832167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We cannot list all computational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but can we list all those that are “</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by a TM?</a:t>
            </a:r>
          </a:p>
        </p:txBody>
      </p:sp>
      <p:sp>
        <p:nvSpPr>
          <p:cNvPr id="19" name="Text Box 4"/>
          <p:cNvSpPr txBox="1">
            <a:spLocks noChangeArrowheads="1"/>
          </p:cNvSpPr>
          <p:nvPr/>
        </p:nvSpPr>
        <p:spPr bwMode="auto">
          <a:xfrm>
            <a:off x="1727200" y="5903913"/>
            <a:ext cx="5872163" cy="95408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Yes, the TMs can be listed,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so can the computable problems.</a:t>
            </a:r>
          </a:p>
        </p:txBody>
      </p:sp>
      <p:grpSp>
        <p:nvGrpSpPr>
          <p:cNvPr id="2" name="Group 12"/>
          <p:cNvGrpSpPr>
            <a:grpSpLocks/>
          </p:cNvGrpSpPr>
          <p:nvPr/>
        </p:nvGrpSpPr>
        <p:grpSpPr bwMode="auto">
          <a:xfrm>
            <a:off x="4914900" y="2133600"/>
            <a:ext cx="4533900" cy="1981200"/>
            <a:chOff x="4914900" y="2133927"/>
            <a:chExt cx="4533900" cy="1980873"/>
          </a:xfrm>
        </p:grpSpPr>
        <p:sp>
          <p:nvSpPr>
            <p:cNvPr id="72718" name="Rectangle 19"/>
            <p:cNvSpPr>
              <a:spLocks noChangeArrowheads="1"/>
            </p:cNvSpPr>
            <p:nvPr/>
          </p:nvSpPr>
          <p:spPr bwMode="auto">
            <a:xfrm>
              <a:off x="4953000" y="25451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72719" name="Rectangle 49"/>
            <p:cNvSpPr>
              <a:spLocks noChangeArrowheads="1"/>
            </p:cNvSpPr>
            <p:nvPr/>
          </p:nvSpPr>
          <p:spPr bwMode="auto">
            <a:xfrm>
              <a:off x="4914900" y="2133927"/>
              <a:ext cx="1906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Accepted</a:t>
              </a:r>
              <a:endParaRPr lang="en-US" altLang="en-US" sz="2400">
                <a:solidFill>
                  <a:srgbClr val="FF00FF"/>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nvGrpSpPr>
          <p:cNvPr id="2" name="Group 24"/>
          <p:cNvGrpSpPr>
            <a:grpSpLocks/>
          </p:cNvGrpSpPr>
          <p:nvPr/>
        </p:nvGrpSpPr>
        <p:grpSpPr bwMode="auto">
          <a:xfrm>
            <a:off x="177800" y="3689350"/>
            <a:ext cx="5043488" cy="1797050"/>
            <a:chOff x="177800" y="3689350"/>
            <a:chExt cx="5044010" cy="1797050"/>
          </a:xfrm>
        </p:grpSpPr>
        <p:sp>
          <p:nvSpPr>
            <p:cNvPr id="22"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3"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4"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26" name="Text Box 4"/>
          <p:cNvSpPr txBox="1">
            <a:spLocks noChangeArrowheads="1"/>
          </p:cNvSpPr>
          <p:nvPr/>
        </p:nvSpPr>
        <p:spPr bwMode="auto">
          <a:xfrm>
            <a:off x="431800" y="4949825"/>
            <a:ext cx="822007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We cannot list all computational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but can we list all those that are “</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by a TM?</a:t>
            </a:r>
          </a:p>
        </p:txBody>
      </p:sp>
      <p:sp>
        <p:nvSpPr>
          <p:cNvPr id="27" name="Text Box 4"/>
          <p:cNvSpPr txBox="1">
            <a:spLocks noChangeArrowheads="1"/>
          </p:cNvSpPr>
          <p:nvPr/>
        </p:nvSpPr>
        <p:spPr bwMode="auto">
          <a:xfrm>
            <a:off x="1727200" y="5903913"/>
            <a:ext cx="5872163" cy="95408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Yes, the TMs can be listed,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so can the computable problems.</a:t>
            </a:r>
          </a:p>
        </p:txBody>
      </p:sp>
      <p:grpSp>
        <p:nvGrpSpPr>
          <p:cNvPr id="73741" name="Group 19"/>
          <p:cNvGrpSpPr>
            <a:grpSpLocks/>
          </p:cNvGrpSpPr>
          <p:nvPr/>
        </p:nvGrpSpPr>
        <p:grpSpPr bwMode="auto">
          <a:xfrm>
            <a:off x="4914900" y="2133600"/>
            <a:ext cx="4533900" cy="1981200"/>
            <a:chOff x="4914900" y="2133927"/>
            <a:chExt cx="4533900" cy="1980873"/>
          </a:xfrm>
        </p:grpSpPr>
        <p:sp>
          <p:nvSpPr>
            <p:cNvPr id="73742" name="Rectangle 20"/>
            <p:cNvSpPr>
              <a:spLocks noChangeArrowheads="1"/>
            </p:cNvSpPr>
            <p:nvPr/>
          </p:nvSpPr>
          <p:spPr bwMode="auto">
            <a:xfrm>
              <a:off x="4953000" y="25451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73743" name="Rectangle 49"/>
            <p:cNvSpPr>
              <a:spLocks noChangeArrowheads="1"/>
            </p:cNvSpPr>
            <p:nvPr/>
          </p:nvSpPr>
          <p:spPr bwMode="auto">
            <a:xfrm>
              <a:off x="4914900" y="2133927"/>
              <a:ext cx="19069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Accepted</a:t>
              </a:r>
              <a:endParaRPr lang="en-US" altLang="en-US" sz="2400">
                <a:solidFill>
                  <a:srgbClr val="FF00FF"/>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13" name="Text Box 9"/>
          <p:cNvSpPr txBox="1">
            <a:spLocks noChangeArrowheads="1"/>
          </p:cNvSpPr>
          <p:nvPr/>
        </p:nvSpPr>
        <p:spPr bwMode="auto">
          <a:xfrm>
            <a:off x="5105400" y="2438400"/>
            <a:ext cx="4038600" cy="2246313"/>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Put a 1 in the matrix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at </a:t>
            </a:r>
            <a:r>
              <a:rPr lang="en-US" i="1" dirty="0">
                <a:solidFill>
                  <a:schemeClr val="accent6"/>
                </a:solidFill>
                <a:effectLst>
                  <a:outerShdw blurRad="38100" dist="38100" dir="2700000" algn="tl">
                    <a:srgbClr val="000000"/>
                  </a:outerShdw>
                </a:effectLst>
              </a:rPr>
              <a:t>&lt;</a:t>
            </a:r>
            <a:r>
              <a:rPr lang="en-US" i="1" dirty="0" err="1">
                <a:solidFill>
                  <a:schemeClr val="accent6"/>
                </a:solidFill>
                <a:effectLst>
                  <a:outerShdw blurRad="38100" dist="38100" dir="2700000" algn="tl">
                    <a:srgbClr val="000000"/>
                  </a:outerShdw>
                </a:effectLst>
              </a:rPr>
              <a:t>i,j</a:t>
            </a:r>
            <a:r>
              <a:rPr lang="en-US" i="1" dirty="0">
                <a:solidFill>
                  <a:schemeClr val="accent6"/>
                </a:solidFill>
                <a:effectLst>
                  <a:outerShdw blurRad="38100" dist="38100" dir="2700000" algn="tl">
                    <a:srgbClr val="000000"/>
                  </a:outerShdw>
                </a:effectLst>
              </a:rPr>
              <a:t>&gt;</a:t>
            </a:r>
            <a:r>
              <a:rPr lang="en-US" dirty="0">
                <a:solidFill>
                  <a:schemeClr val="accent6"/>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TM</a:t>
            </a:r>
            <a:r>
              <a:rPr lang="en-US" i="1" dirty="0">
                <a:effectLst>
                  <a:outerShdw blurRad="38100" dist="38100" dir="2700000" algn="tl">
                    <a:srgbClr val="000000"/>
                  </a:outerShdw>
                </a:effectLst>
              </a:rPr>
              <a:t> </a:t>
            </a:r>
            <a:r>
              <a:rPr lang="en-US" i="1" dirty="0">
                <a:solidFill>
                  <a:schemeClr val="accent6"/>
                </a:solidFill>
                <a:effectLst>
                  <a:outerShdw blurRad="38100" dist="38100" dir="2700000" algn="tl">
                    <a:srgbClr val="000000"/>
                  </a:outerShdw>
                </a:effectLst>
              </a:rPr>
              <a:t>M</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 halts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says “yes” </a:t>
            </a:r>
          </a:p>
          <a:p>
            <a:pPr>
              <a:defRPr/>
            </a:pPr>
            <a:r>
              <a:rPr lang="en-US" dirty="0">
                <a:effectLst>
                  <a:outerShdw blurRad="38100" dist="38100" dir="2700000" algn="tl">
                    <a:srgbClr val="000000"/>
                  </a:outerShdw>
                </a:effectLst>
              </a:rPr>
              <a:t>on instance </a:t>
            </a:r>
            <a:r>
              <a:rPr lang="en-US" i="1" dirty="0" err="1">
                <a:solidFill>
                  <a:schemeClr val="accent6"/>
                </a:solidFill>
                <a:effectLst>
                  <a:outerShdw blurRad="38100" dist="38100" dir="2700000" algn="tl">
                    <a:srgbClr val="000000"/>
                  </a:outerShdw>
                </a:effectLst>
              </a:rPr>
              <a:t>I</a:t>
            </a:r>
            <a:r>
              <a:rPr lang="en-US" i="1" baseline="-25000" dirty="0" err="1">
                <a:solidFill>
                  <a:schemeClr val="accent6"/>
                </a:solidFill>
                <a:effectLst>
                  <a:outerShdw blurRad="38100" dist="38100" dir="2700000" algn="tl">
                    <a:srgbClr val="000000"/>
                  </a:outerShdw>
                </a:effectLst>
              </a:rPr>
              <a:t>j</a:t>
            </a:r>
            <a:endParaRPr lang="en-US" i="1" baseline="-25000" dirty="0">
              <a:solidFill>
                <a:schemeClr val="accent6"/>
              </a:solidFill>
              <a:effectLst>
                <a:outerShdw blurRad="38100" dist="38100" dir="2700000" algn="tl">
                  <a:srgbClr val="000000"/>
                </a:outerShdw>
              </a:effectLst>
            </a:endParaRPr>
          </a:p>
        </p:txBody>
      </p:sp>
      <p:sp>
        <p:nvSpPr>
          <p:cNvPr id="20" name="Text Box 9"/>
          <p:cNvSpPr txBox="1">
            <a:spLocks noChangeArrowheads="1"/>
          </p:cNvSpPr>
          <p:nvPr/>
        </p:nvSpPr>
        <p:spPr bwMode="auto">
          <a:xfrm>
            <a:off x="1562100" y="4953000"/>
            <a:ext cx="6019800" cy="954088"/>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The </a:t>
            </a:r>
            <a:r>
              <a:rPr lang="en-US" i="1" dirty="0" err="1">
                <a:solidFill>
                  <a:schemeClr val="accent6"/>
                </a:solidFill>
                <a:effectLst>
                  <a:outerShdw blurRad="38100" dist="38100" dir="2700000" algn="tl">
                    <a:srgbClr val="000000"/>
                  </a:outerShdw>
                </a:effectLst>
              </a:rPr>
              <a:t>i</a:t>
            </a:r>
            <a:r>
              <a:rPr lang="en-US" i="1" baseline="30000" dirty="0" err="1">
                <a:solidFill>
                  <a:schemeClr val="accent6"/>
                </a:solidFill>
                <a:effectLst>
                  <a:outerShdw blurRad="38100" dist="38100" dir="2700000" algn="tl">
                    <a:srgbClr val="000000"/>
                  </a:outerShdw>
                </a:effectLst>
              </a:rPr>
              <a:t>th</a:t>
            </a:r>
            <a:r>
              <a:rPr lang="en-US" dirty="0">
                <a:effectLst>
                  <a:outerShdw blurRad="38100" dist="38100" dir="2700000" algn="tl">
                    <a:srgbClr val="000000"/>
                  </a:outerShdw>
                </a:effectLst>
              </a:rPr>
              <a:t> row is the computation problem “</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by TM </a:t>
            </a:r>
            <a:r>
              <a:rPr lang="en-US" i="1" dirty="0">
                <a:solidFill>
                  <a:schemeClr val="accent6"/>
                </a:solidFill>
                <a:effectLst>
                  <a:outerShdw blurRad="38100" dist="38100" dir="2700000" algn="tl">
                    <a:srgbClr val="000000"/>
                  </a:outerShdw>
                </a:effectLst>
              </a:rPr>
              <a:t>M</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a:t>
            </a:r>
            <a:endParaRPr lang="en-US" i="1" baseline="-25000" dirty="0">
              <a:solidFill>
                <a:schemeClr val="accent6"/>
              </a:solidFill>
              <a:effectLst>
                <a:outerShdw blurRad="38100" dist="38100" dir="2700000" algn="tl">
                  <a:srgbClr val="000000"/>
                </a:outerShdw>
              </a:effectLst>
            </a:endParaRPr>
          </a:p>
        </p:txBody>
      </p:sp>
      <p:sp>
        <p:nvSpPr>
          <p:cNvPr id="21" name="Text Box 9"/>
          <p:cNvSpPr txBox="1">
            <a:spLocks noChangeArrowheads="1"/>
          </p:cNvSpPr>
          <p:nvPr/>
        </p:nvSpPr>
        <p:spPr bwMode="auto">
          <a:xfrm>
            <a:off x="1257300" y="5867400"/>
            <a:ext cx="6629400" cy="52387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All “</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problems are listed here.</a:t>
            </a:r>
            <a:endParaRPr lang="en-US" i="1" baseline="-25000" dirty="0">
              <a:solidFill>
                <a:schemeClr val="accent6"/>
              </a:solidFill>
              <a:effectLst>
                <a:outerShdw blurRad="38100" dist="38100" dir="2700000" algn="tl">
                  <a:srgbClr val="000000"/>
                </a:outerShdw>
              </a:effectLst>
            </a:endParaRPr>
          </a:p>
        </p:txBody>
      </p:sp>
      <p:sp>
        <p:nvSpPr>
          <p:cNvPr id="22" name="Text Box 9"/>
          <p:cNvSpPr txBox="1">
            <a:spLocks noChangeArrowheads="1"/>
          </p:cNvSpPr>
          <p:nvPr/>
        </p:nvSpPr>
        <p:spPr bwMode="auto">
          <a:xfrm>
            <a:off x="304800" y="6410325"/>
            <a:ext cx="8534400" cy="52387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Our task is to find a problem not listed.</a:t>
            </a:r>
            <a:endParaRPr lang="en-US" i="1" baseline="-25000" dirty="0">
              <a:solidFill>
                <a:schemeClr val="accent6"/>
              </a:solidFill>
              <a:effectLst>
                <a:outerShdw blurRad="38100" dist="38100" dir="2700000" algn="tl">
                  <a:srgbClr val="000000"/>
                </a:outerShdw>
              </a:effectLst>
            </a:endParaRP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4767"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5787"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19" name="Text Box 9"/>
          <p:cNvSpPr txBox="1">
            <a:spLocks noChangeArrowheads="1"/>
          </p:cNvSpPr>
          <p:nvPr/>
        </p:nvSpPr>
        <p:spPr bwMode="auto">
          <a:xfrm>
            <a:off x="4191000" y="4940300"/>
            <a:ext cx="6019800" cy="138430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This diagonal defines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computational problem.</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Which?</a:t>
            </a:r>
            <a:endParaRPr lang="en-US" i="1" baseline="-25000" dirty="0">
              <a:solidFill>
                <a:schemeClr val="accent6"/>
              </a:solidFill>
              <a:effectLst>
                <a:outerShdw blurRad="38100" dist="38100" dir="2700000" algn="tl">
                  <a:srgbClr val="000000"/>
                </a:outerShdw>
              </a:effectLst>
            </a:endParaRPr>
          </a:p>
        </p:txBody>
      </p:sp>
      <p:sp>
        <p:nvSpPr>
          <p:cNvPr id="29" name="Text Box 23"/>
          <p:cNvSpPr txBox="1">
            <a:spLocks noChangeArrowheads="1"/>
          </p:cNvSpPr>
          <p:nvPr/>
        </p:nvSpPr>
        <p:spPr bwMode="auto">
          <a:xfrm>
            <a:off x="152400" y="5105400"/>
            <a:ext cx="88392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
        <p:nvSpPr>
          <p:cNvPr id="18" name="Text Box 9"/>
          <p:cNvSpPr txBox="1">
            <a:spLocks noChangeArrowheads="1"/>
          </p:cNvSpPr>
          <p:nvPr/>
        </p:nvSpPr>
        <p:spPr bwMode="auto">
          <a:xfrm>
            <a:off x="5105400" y="2438400"/>
            <a:ext cx="4038600" cy="2246313"/>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Put a 1 in the matrix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at </a:t>
            </a:r>
            <a:r>
              <a:rPr lang="en-US" i="1" dirty="0">
                <a:solidFill>
                  <a:schemeClr val="accent6"/>
                </a:solidFill>
                <a:effectLst>
                  <a:outerShdw blurRad="38100" dist="38100" dir="2700000" algn="tl">
                    <a:srgbClr val="000000"/>
                  </a:outerShdw>
                </a:effectLst>
              </a:rPr>
              <a:t>&lt;</a:t>
            </a:r>
            <a:r>
              <a:rPr lang="en-US" i="1" dirty="0" err="1">
                <a:solidFill>
                  <a:schemeClr val="accent6"/>
                </a:solidFill>
                <a:effectLst>
                  <a:outerShdw blurRad="38100" dist="38100" dir="2700000" algn="tl">
                    <a:srgbClr val="000000"/>
                  </a:outerShdw>
                </a:effectLst>
              </a:rPr>
              <a:t>i,j</a:t>
            </a:r>
            <a:r>
              <a:rPr lang="en-US" i="1" dirty="0">
                <a:solidFill>
                  <a:schemeClr val="accent6"/>
                </a:solidFill>
                <a:effectLst>
                  <a:outerShdw blurRad="38100" dist="38100" dir="2700000" algn="tl">
                    <a:srgbClr val="000000"/>
                  </a:outerShdw>
                </a:effectLst>
              </a:rPr>
              <a:t>&gt;</a:t>
            </a:r>
            <a:r>
              <a:rPr lang="en-US" dirty="0">
                <a:solidFill>
                  <a:schemeClr val="accent6"/>
                </a:solidFill>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TM</a:t>
            </a:r>
            <a:r>
              <a:rPr lang="en-US" i="1" dirty="0">
                <a:effectLst>
                  <a:outerShdw blurRad="38100" dist="38100" dir="2700000" algn="tl">
                    <a:srgbClr val="000000"/>
                  </a:outerShdw>
                </a:effectLst>
              </a:rPr>
              <a:t> </a:t>
            </a:r>
            <a:r>
              <a:rPr lang="en-US" i="1" dirty="0">
                <a:solidFill>
                  <a:schemeClr val="accent6"/>
                </a:solidFill>
                <a:effectLst>
                  <a:outerShdw blurRad="38100" dist="38100" dir="2700000" algn="tl">
                    <a:srgbClr val="000000"/>
                  </a:outerShdw>
                </a:effectLst>
              </a:rPr>
              <a:t>M</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 halts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says “yes” </a:t>
            </a:r>
          </a:p>
          <a:p>
            <a:pPr>
              <a:defRPr/>
            </a:pPr>
            <a:r>
              <a:rPr lang="en-US" dirty="0">
                <a:effectLst>
                  <a:outerShdw blurRad="38100" dist="38100" dir="2700000" algn="tl">
                    <a:srgbClr val="000000"/>
                  </a:outerShdw>
                </a:effectLst>
              </a:rPr>
              <a:t>on instance </a:t>
            </a:r>
            <a:r>
              <a:rPr lang="en-US" i="1" dirty="0" err="1">
                <a:solidFill>
                  <a:schemeClr val="accent6"/>
                </a:solidFill>
                <a:effectLst>
                  <a:outerShdw blurRad="38100" dist="38100" dir="2700000" algn="tl">
                    <a:srgbClr val="000000"/>
                  </a:outerShdw>
                </a:effectLst>
              </a:rPr>
              <a:t>I</a:t>
            </a:r>
            <a:r>
              <a:rPr lang="en-US" i="1" baseline="-25000" dirty="0" err="1">
                <a:solidFill>
                  <a:schemeClr val="accent6"/>
                </a:solidFill>
                <a:effectLst>
                  <a:outerShdw blurRad="38100" dist="38100" dir="2700000" algn="tl">
                    <a:srgbClr val="000000"/>
                  </a:outerShdw>
                </a:effectLst>
              </a:rPr>
              <a:t>j</a:t>
            </a:r>
            <a:endParaRPr lang="en-US" i="1" baseline="-25000" dirty="0">
              <a:solidFill>
                <a:schemeClr val="accent6"/>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6811"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grpSp>
        <p:nvGrpSpPr>
          <p:cNvPr id="76812" name="Group 20"/>
          <p:cNvGrpSpPr>
            <a:grpSpLocks/>
          </p:cNvGrpSpPr>
          <p:nvPr/>
        </p:nvGrpSpPr>
        <p:grpSpPr bwMode="auto">
          <a:xfrm>
            <a:off x="885825" y="2201863"/>
            <a:ext cx="2555875" cy="2484437"/>
            <a:chOff x="885825" y="2201863"/>
            <a:chExt cx="2555875" cy="2483782"/>
          </a:xfrm>
        </p:grpSpPr>
        <p:cxnSp>
          <p:nvCxnSpPr>
            <p:cNvPr id="76815" name="Straight Arrow Connector 17"/>
            <p:cNvCxnSpPr>
              <a:cxnSpLocks noChangeShapeType="1"/>
            </p:cNvCxnSpPr>
            <p:nvPr/>
          </p:nvCxnSpPr>
          <p:spPr bwMode="auto">
            <a:xfrm flipV="1">
              <a:off x="885825" y="2201863"/>
              <a:ext cx="2390775" cy="2205037"/>
            </a:xfrm>
            <a:prstGeom prst="straightConnector1">
              <a:avLst/>
            </a:prstGeom>
            <a:noFill/>
            <a:ln w="38100" cap="sq" algn="ctr">
              <a:solidFill>
                <a:schemeClr val="hlink"/>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p:nvPr/>
          </p:nvSpPr>
          <p:spPr bwMode="auto">
            <a:xfrm>
              <a:off x="3136900" y="4368229"/>
              <a:ext cx="304800" cy="317416"/>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
        <p:nvSpPr>
          <p:cNvPr id="22" name="Text Box 9"/>
          <p:cNvSpPr txBox="1">
            <a:spLocks noChangeArrowheads="1"/>
          </p:cNvSpPr>
          <p:nvPr/>
        </p:nvSpPr>
        <p:spPr bwMode="auto">
          <a:xfrm>
            <a:off x="4800600" y="1920875"/>
            <a:ext cx="4648200" cy="3108325"/>
          </a:xfrm>
          <a:prstGeom prst="rect">
            <a:avLst/>
          </a:prstGeom>
          <a:noFill/>
          <a:ln w="38100" cap="sq">
            <a:noFill/>
            <a:miter lim="800000"/>
            <a:headEnd/>
            <a:tailEnd/>
          </a:ln>
          <a:effectLst/>
        </p:spPr>
        <p:txBody>
          <a:bodyPr lIns="274320" rIns="274320">
            <a:spAutoFit/>
          </a:bodyPr>
          <a:lstStyle/>
          <a:p>
            <a:pPr>
              <a:defRPr/>
            </a:pPr>
            <a:r>
              <a:rPr lang="en-US" i="1" dirty="0">
                <a:solidFill>
                  <a:schemeClr val="accent6"/>
                </a:solidFill>
                <a:effectLst>
                  <a:outerShdw blurRad="38100" dist="38100" dir="2700000" algn="tl">
                    <a:srgbClr val="000000"/>
                  </a:outerShdw>
                </a:effectLst>
              </a:rPr>
              <a:t>M</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 is the </a:t>
            </a:r>
            <a:r>
              <a:rPr lang="en-US" i="1" dirty="0" err="1">
                <a:solidFill>
                  <a:schemeClr val="accent6"/>
                </a:solidFill>
                <a:effectLst>
                  <a:outerShdw blurRad="38100" dist="38100" dir="2700000" algn="tl">
                    <a:srgbClr val="000000"/>
                  </a:outerShdw>
                </a:effectLst>
              </a:rPr>
              <a:t>i</a:t>
            </a:r>
            <a:r>
              <a:rPr lang="en-US" i="1" baseline="30000" dirty="0" err="1">
                <a:solidFill>
                  <a:schemeClr val="accent6"/>
                </a:solidFill>
                <a:effectLst>
                  <a:outerShdw blurRad="38100" dist="38100" dir="2700000" algn="tl">
                    <a:srgbClr val="000000"/>
                  </a:outerShdw>
                </a:effectLst>
              </a:rPr>
              <a:t>th</a:t>
            </a:r>
            <a:r>
              <a:rPr lang="en-US" i="1" baseline="30000" dirty="0">
                <a:solidFill>
                  <a:schemeClr val="accent6"/>
                </a:solidFill>
                <a:effectLst>
                  <a:outerShdw blurRad="38100" dist="38100" dir="2700000" algn="tl">
                    <a:srgbClr val="000000"/>
                  </a:outerShdw>
                </a:effectLst>
              </a:rPr>
              <a:t> </a:t>
            </a:r>
            <a:r>
              <a:rPr lang="en-US" dirty="0">
                <a:effectLst>
                  <a:outerShdw blurRad="38100" dist="38100" dir="2700000" algn="tl">
                    <a:srgbClr val="000000"/>
                  </a:outerShdw>
                </a:effectLst>
              </a:rPr>
              <a:t> TM.</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What does this mean?</a:t>
            </a:r>
          </a:p>
          <a:p>
            <a:pPr>
              <a:defRPr/>
            </a:pPr>
            <a:r>
              <a:rPr lang="en-US" dirty="0">
                <a:effectLst>
                  <a:outerShdw blurRad="38100" dist="38100" dir="2700000" algn="tl">
                    <a:srgbClr val="000000"/>
                  </a:outerShdw>
                </a:effectLst>
              </a:rPr>
              <a:t>Let say that it is the one described by the </a:t>
            </a:r>
            <a:r>
              <a:rPr lang="en-US" i="1" dirty="0" err="1">
                <a:solidFill>
                  <a:schemeClr val="accent6"/>
                </a:solidFill>
                <a:effectLst>
                  <a:outerShdw blurRad="38100" dist="38100" dir="2700000" algn="tl">
                    <a:srgbClr val="000000"/>
                  </a:outerShdw>
                </a:effectLst>
              </a:rPr>
              <a:t>i</a:t>
            </a:r>
            <a:r>
              <a:rPr lang="en-US" i="1" baseline="30000" dirty="0" err="1">
                <a:solidFill>
                  <a:schemeClr val="accent6"/>
                </a:solidFill>
                <a:effectLst>
                  <a:outerShdw blurRad="38100" dist="38100" dir="2700000" algn="tl">
                    <a:srgbClr val="000000"/>
                  </a:outerShdw>
                </a:effectLst>
              </a:rPr>
              <a:t>th</a:t>
            </a:r>
            <a:r>
              <a:rPr lang="en-US" i="1" baseline="30000" dirty="0">
                <a:solidFill>
                  <a:schemeClr val="accent6"/>
                </a:solidFill>
                <a:effectLst>
                  <a:outerShdw blurRad="38100" dist="38100" dir="2700000" algn="tl">
                    <a:srgbClr val="000000"/>
                  </a:outerShdw>
                </a:effectLst>
              </a:rPr>
              <a:t> </a:t>
            </a:r>
            <a:r>
              <a:rPr lang="en-US" dirty="0">
                <a:effectLst>
                  <a:outerShdw blurRad="38100" dist="38100" dir="2700000" algn="tl">
                    <a:srgbClr val="000000"/>
                  </a:outerShdw>
                </a:effectLst>
              </a:rPr>
              <a:t>string.</a:t>
            </a:r>
          </a:p>
          <a:p>
            <a:pPr>
              <a:defRPr/>
            </a:pPr>
            <a:r>
              <a:rPr lang="en-US" dirty="0">
                <a:effectLst>
                  <a:outerShdw blurRad="38100" dist="38100" dir="2700000" algn="tl">
                    <a:srgbClr val="000000"/>
                  </a:outerShdw>
                </a:effectLst>
              </a:rPr>
              <a:t>If this is not a valid TM,</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then assume </a:t>
            </a:r>
            <a:r>
              <a:rPr lang="en-US" i="1" dirty="0">
                <a:solidFill>
                  <a:schemeClr val="accent6"/>
                </a:solidFill>
                <a:effectLst>
                  <a:outerShdw blurRad="38100" dist="38100" dir="2700000" algn="tl">
                    <a:srgbClr val="000000"/>
                  </a:outerShdw>
                </a:effectLst>
              </a:rPr>
              <a:t>M</a:t>
            </a:r>
            <a:r>
              <a:rPr lang="en-US" i="1" baseline="-25000" dirty="0">
                <a:solidFill>
                  <a:schemeClr val="accent6"/>
                </a:solidFill>
                <a:effectLst>
                  <a:outerShdw blurRad="38100" dist="38100" dir="2700000" algn="tl">
                    <a:srgbClr val="000000"/>
                  </a:outerShdw>
                </a:effectLst>
              </a:rPr>
              <a:t>i </a:t>
            </a:r>
            <a:r>
              <a:rPr lang="en-US" dirty="0">
                <a:effectLst>
                  <a:outerShdw blurRad="38100" dist="38100" dir="2700000" algn="tl">
                    <a:srgbClr val="000000"/>
                  </a:outerShdw>
                </a:effectLst>
              </a:rPr>
              <a:t>always outputs 0. </a:t>
            </a:r>
          </a:p>
        </p:txBody>
      </p:sp>
      <p:sp>
        <p:nvSpPr>
          <p:cNvPr id="28" name="Text Box 23"/>
          <p:cNvSpPr txBox="1">
            <a:spLocks noChangeArrowheads="1"/>
          </p:cNvSpPr>
          <p:nvPr/>
        </p:nvSpPr>
        <p:spPr bwMode="auto">
          <a:xfrm>
            <a:off x="152400" y="5105400"/>
            <a:ext cx="89916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7835"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grpSp>
        <p:nvGrpSpPr>
          <p:cNvPr id="77836" name="Group 20"/>
          <p:cNvGrpSpPr>
            <a:grpSpLocks/>
          </p:cNvGrpSpPr>
          <p:nvPr/>
        </p:nvGrpSpPr>
        <p:grpSpPr bwMode="auto">
          <a:xfrm>
            <a:off x="885825" y="2201863"/>
            <a:ext cx="2555875" cy="2484437"/>
            <a:chOff x="885825" y="2201863"/>
            <a:chExt cx="2555875" cy="2483782"/>
          </a:xfrm>
        </p:grpSpPr>
        <p:cxnSp>
          <p:nvCxnSpPr>
            <p:cNvPr id="77839" name="Straight Arrow Connector 17"/>
            <p:cNvCxnSpPr>
              <a:cxnSpLocks noChangeShapeType="1"/>
            </p:cNvCxnSpPr>
            <p:nvPr/>
          </p:nvCxnSpPr>
          <p:spPr bwMode="auto">
            <a:xfrm flipV="1">
              <a:off x="885825" y="2201863"/>
              <a:ext cx="2390775" cy="2205037"/>
            </a:xfrm>
            <a:prstGeom prst="straightConnector1">
              <a:avLst/>
            </a:prstGeom>
            <a:noFill/>
            <a:ln w="38100" cap="sq" algn="ctr">
              <a:solidFill>
                <a:schemeClr val="hlink"/>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p:nvPr/>
          </p:nvSpPr>
          <p:spPr bwMode="auto">
            <a:xfrm>
              <a:off x="3136900" y="4368229"/>
              <a:ext cx="304800" cy="317416"/>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
        <p:nvSpPr>
          <p:cNvPr id="22" name="Text Box 9"/>
          <p:cNvSpPr txBox="1">
            <a:spLocks noChangeArrowheads="1"/>
          </p:cNvSpPr>
          <p:nvPr/>
        </p:nvSpPr>
        <p:spPr bwMode="auto">
          <a:xfrm>
            <a:off x="4800600" y="1920875"/>
            <a:ext cx="4648200" cy="1384300"/>
          </a:xfrm>
          <a:prstGeom prst="rect">
            <a:avLst/>
          </a:prstGeom>
          <a:noFill/>
          <a:ln w="38100" cap="sq">
            <a:noFill/>
            <a:miter lim="800000"/>
            <a:headEnd/>
            <a:tailEnd/>
          </a:ln>
          <a:effectLst/>
        </p:spPr>
        <p:txBody>
          <a:bodyPr lIns="274320" rIns="274320">
            <a:spAutoFit/>
          </a:bodyPr>
          <a:lstStyle/>
          <a:p>
            <a:pPr>
              <a:defRPr/>
            </a:pPr>
            <a:r>
              <a:rPr lang="en-US" i="1" dirty="0">
                <a:solidFill>
                  <a:schemeClr val="accent6"/>
                </a:solidFill>
                <a:effectLst>
                  <a:outerShdw blurRad="38100" dist="38100" dir="2700000" algn="tl">
                    <a:srgbClr val="000000"/>
                  </a:outerShdw>
                </a:effectLst>
              </a:rPr>
              <a:t>I</a:t>
            </a:r>
            <a:r>
              <a:rPr lang="en-US" i="1" baseline="-25000" dirty="0">
                <a:solidFill>
                  <a:schemeClr val="accent6"/>
                </a:solidFill>
                <a:effectLst>
                  <a:outerShdw blurRad="38100" dist="38100" dir="2700000" algn="tl">
                    <a:srgbClr val="000000"/>
                  </a:outerShdw>
                </a:effectLst>
              </a:rPr>
              <a:t>i</a:t>
            </a:r>
            <a:r>
              <a:rPr lang="en-US" dirty="0">
                <a:effectLst>
                  <a:outerShdw blurRad="38100" dist="38100" dir="2700000" algn="tl">
                    <a:srgbClr val="000000"/>
                  </a:outerShdw>
                </a:effectLst>
              </a:rPr>
              <a:t> is the </a:t>
            </a:r>
            <a:r>
              <a:rPr lang="en-US" i="1" dirty="0" err="1">
                <a:solidFill>
                  <a:schemeClr val="accent6"/>
                </a:solidFill>
                <a:effectLst>
                  <a:outerShdw blurRad="38100" dist="38100" dir="2700000" algn="tl">
                    <a:srgbClr val="000000"/>
                  </a:outerShdw>
                </a:effectLst>
              </a:rPr>
              <a:t>i</a:t>
            </a:r>
            <a:r>
              <a:rPr lang="en-US" i="1" baseline="30000" dirty="0" err="1">
                <a:solidFill>
                  <a:schemeClr val="accent6"/>
                </a:solidFill>
                <a:effectLst>
                  <a:outerShdw blurRad="38100" dist="38100" dir="2700000" algn="tl">
                    <a:srgbClr val="000000"/>
                  </a:outerShdw>
                </a:effectLst>
              </a:rPr>
              <a:t>th</a:t>
            </a:r>
            <a:r>
              <a:rPr lang="en-US" i="1" baseline="30000" dirty="0">
                <a:solidFill>
                  <a:schemeClr val="accent6"/>
                </a:solidFill>
                <a:effectLst>
                  <a:outerShdw blurRad="38100" dist="38100" dir="2700000" algn="tl">
                    <a:srgbClr val="000000"/>
                  </a:outerShdw>
                </a:effectLst>
              </a:rPr>
              <a:t> </a:t>
            </a:r>
            <a:r>
              <a:rPr lang="en-US" dirty="0">
                <a:effectLst>
                  <a:outerShdw blurRad="38100" dist="38100" dir="2700000" algn="tl">
                    <a:srgbClr val="000000"/>
                  </a:outerShdw>
                </a:effectLst>
              </a:rPr>
              <a:t> input.</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It too is described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the </a:t>
            </a:r>
            <a:r>
              <a:rPr lang="en-US" i="1" dirty="0" err="1">
                <a:solidFill>
                  <a:schemeClr val="accent6"/>
                </a:solidFill>
                <a:effectLst>
                  <a:outerShdw blurRad="38100" dist="38100" dir="2700000" algn="tl">
                    <a:srgbClr val="000000"/>
                  </a:outerShdw>
                </a:effectLst>
              </a:rPr>
              <a:t>i</a:t>
            </a:r>
            <a:r>
              <a:rPr lang="en-US" i="1" baseline="30000" dirty="0" err="1">
                <a:solidFill>
                  <a:schemeClr val="accent6"/>
                </a:solidFill>
                <a:effectLst>
                  <a:outerShdw blurRad="38100" dist="38100" dir="2700000" algn="tl">
                    <a:srgbClr val="000000"/>
                  </a:outerShdw>
                </a:effectLst>
              </a:rPr>
              <a:t>th</a:t>
            </a:r>
            <a:r>
              <a:rPr lang="en-US" i="1" baseline="30000" dirty="0">
                <a:solidFill>
                  <a:schemeClr val="accent6"/>
                </a:solidFill>
                <a:effectLst>
                  <a:outerShdw blurRad="38100" dist="38100" dir="2700000" algn="tl">
                    <a:srgbClr val="000000"/>
                  </a:outerShdw>
                </a:effectLst>
              </a:rPr>
              <a:t> </a:t>
            </a:r>
            <a:r>
              <a:rPr lang="en-US" dirty="0">
                <a:effectLst>
                  <a:outerShdw blurRad="38100" dist="38100" dir="2700000" algn="tl">
                    <a:srgbClr val="000000"/>
                  </a:outerShdw>
                </a:effectLst>
              </a:rPr>
              <a:t>string.</a:t>
            </a:r>
          </a:p>
        </p:txBody>
      </p:sp>
      <p:sp>
        <p:nvSpPr>
          <p:cNvPr id="21" name="Text Box 23"/>
          <p:cNvSpPr txBox="1">
            <a:spLocks noChangeArrowheads="1"/>
          </p:cNvSpPr>
          <p:nvPr/>
        </p:nvSpPr>
        <p:spPr bwMode="auto">
          <a:xfrm>
            <a:off x="152400" y="5105400"/>
            <a:ext cx="89916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8859"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24" name="Text Box 23"/>
          <p:cNvSpPr txBox="1">
            <a:spLocks noChangeArrowheads="1"/>
          </p:cNvSpPr>
          <p:nvPr/>
        </p:nvSpPr>
        <p:spPr bwMode="auto">
          <a:xfrm>
            <a:off x="152400" y="5105400"/>
            <a:ext cx="92202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grpSp>
        <p:nvGrpSpPr>
          <p:cNvPr id="78861" name="Group 20"/>
          <p:cNvGrpSpPr>
            <a:grpSpLocks/>
          </p:cNvGrpSpPr>
          <p:nvPr/>
        </p:nvGrpSpPr>
        <p:grpSpPr bwMode="auto">
          <a:xfrm>
            <a:off x="885825" y="2201863"/>
            <a:ext cx="2555875" cy="2484437"/>
            <a:chOff x="885825" y="2201863"/>
            <a:chExt cx="2555875" cy="2483782"/>
          </a:xfrm>
        </p:grpSpPr>
        <p:cxnSp>
          <p:nvCxnSpPr>
            <p:cNvPr id="78865" name="Straight Arrow Connector 17"/>
            <p:cNvCxnSpPr>
              <a:cxnSpLocks noChangeShapeType="1"/>
            </p:cNvCxnSpPr>
            <p:nvPr/>
          </p:nvCxnSpPr>
          <p:spPr bwMode="auto">
            <a:xfrm flipV="1">
              <a:off x="885825" y="2201863"/>
              <a:ext cx="2390775" cy="2205037"/>
            </a:xfrm>
            <a:prstGeom prst="straightConnector1">
              <a:avLst/>
            </a:prstGeom>
            <a:noFill/>
            <a:ln w="38100" cap="sq" algn="ctr">
              <a:solidFill>
                <a:schemeClr val="hlink"/>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p:nvPr/>
          </p:nvSpPr>
          <p:spPr bwMode="auto">
            <a:xfrm>
              <a:off x="3136900" y="4368229"/>
              <a:ext cx="304800" cy="317416"/>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
        <p:nvSpPr>
          <p:cNvPr id="21" name="Text Box 23"/>
          <p:cNvSpPr txBox="1">
            <a:spLocks noChangeArrowheads="1"/>
          </p:cNvSpPr>
          <p:nvPr/>
        </p:nvSpPr>
        <p:spPr bwMode="auto">
          <a:xfrm>
            <a:off x="4572000" y="2222500"/>
            <a:ext cx="4800600" cy="181610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Hence,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and </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are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described by the </a:t>
            </a:r>
            <a:r>
              <a:rPr lang="en-US" dirty="0">
                <a:solidFill>
                  <a:srgbClr val="FF0000"/>
                </a:solidFill>
                <a:effectLst>
                  <a:outerShdw blurRad="38100" dist="38100" dir="2700000" algn="tl">
                    <a:srgbClr val="000000"/>
                  </a:outerShdw>
                </a:effectLst>
              </a:rPr>
              <a:t>same</a:t>
            </a:r>
            <a:r>
              <a:rPr lang="en-US" dirty="0">
                <a:effectLst>
                  <a:outerShdw blurRad="38100" dist="38100" dir="2700000" algn="tl">
                    <a:srgbClr val="000000"/>
                  </a:outerShdw>
                </a:effectLst>
              </a:rPr>
              <a:t> string,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one interpreted as a TM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the other as an input.</a:t>
            </a:r>
          </a:p>
        </p:txBody>
      </p:sp>
      <p:sp>
        <p:nvSpPr>
          <p:cNvPr id="28"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
        <p:nvSpPr>
          <p:cNvPr id="29" name="Text Box 23"/>
          <p:cNvSpPr txBox="1">
            <a:spLocks noChangeArrowheads="1"/>
          </p:cNvSpPr>
          <p:nvPr/>
        </p:nvSpPr>
        <p:spPr bwMode="auto">
          <a:xfrm>
            <a:off x="4572000" y="3998913"/>
            <a:ext cx="4800600" cy="954087"/>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Let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 </a:t>
            </a:r>
            <a:r>
              <a:rPr lang="en-US" dirty="0">
                <a:effectLst>
                  <a:outerShdw blurRad="38100" dist="38100" dir="2700000" algn="tl">
                    <a:srgbClr val="000000"/>
                  </a:outerShdw>
                </a:effectLst>
              </a:rPr>
              <a:t>denote the description of TM </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1+#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79883"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24" name="Text Box 23"/>
          <p:cNvSpPr txBox="1">
            <a:spLocks noChangeArrowheads="1"/>
          </p:cNvSpPr>
          <p:nvPr/>
        </p:nvSpPr>
        <p:spPr bwMode="auto">
          <a:xfrm>
            <a:off x="152400" y="5105400"/>
            <a:ext cx="92202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grpSp>
        <p:nvGrpSpPr>
          <p:cNvPr id="79885" name="Group 20"/>
          <p:cNvGrpSpPr>
            <a:grpSpLocks/>
          </p:cNvGrpSpPr>
          <p:nvPr/>
        </p:nvGrpSpPr>
        <p:grpSpPr bwMode="auto">
          <a:xfrm>
            <a:off x="885825" y="2201863"/>
            <a:ext cx="2555875" cy="2484437"/>
            <a:chOff x="885825" y="2201863"/>
            <a:chExt cx="2555875" cy="2483782"/>
          </a:xfrm>
        </p:grpSpPr>
        <p:cxnSp>
          <p:nvCxnSpPr>
            <p:cNvPr id="79889" name="Straight Arrow Connector 17"/>
            <p:cNvCxnSpPr>
              <a:cxnSpLocks noChangeShapeType="1"/>
            </p:cNvCxnSpPr>
            <p:nvPr/>
          </p:nvCxnSpPr>
          <p:spPr bwMode="auto">
            <a:xfrm flipV="1">
              <a:off x="885825" y="2201863"/>
              <a:ext cx="2390775" cy="2205037"/>
            </a:xfrm>
            <a:prstGeom prst="straightConnector1">
              <a:avLst/>
            </a:prstGeom>
            <a:noFill/>
            <a:ln w="38100" cap="sq" algn="ctr">
              <a:solidFill>
                <a:schemeClr val="hlink"/>
              </a:solidFill>
              <a:round/>
              <a:headEnd type="arrow" w="med" len="med"/>
              <a:tailEnd type="arrow" w="med" len="med"/>
            </a:ln>
            <a:extLst>
              <a:ext uri="{909E8E84-426E-40DD-AFC4-6F175D3DCCD1}">
                <a14:hiddenFill xmlns:a14="http://schemas.microsoft.com/office/drawing/2010/main">
                  <a:noFill/>
                </a14:hiddenFill>
              </a:ext>
            </a:extLst>
          </p:spPr>
        </p:cxnSp>
        <p:sp>
          <p:nvSpPr>
            <p:cNvPr id="20" name="Oval 19"/>
            <p:cNvSpPr/>
            <p:nvPr/>
          </p:nvSpPr>
          <p:spPr bwMode="auto">
            <a:xfrm>
              <a:off x="3136900" y="4368229"/>
              <a:ext cx="304800" cy="317416"/>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
        <p:nvSpPr>
          <p:cNvPr id="21" name="Text Box 23"/>
          <p:cNvSpPr txBox="1">
            <a:spLocks noChangeArrowheads="1"/>
          </p:cNvSpPr>
          <p:nvPr/>
        </p:nvSpPr>
        <p:spPr bwMode="auto">
          <a:xfrm>
            <a:off x="4572000" y="2222500"/>
            <a:ext cx="4800600" cy="1816100"/>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Hence, </a:t>
            </a: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and </a:t>
            </a: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i</a:t>
            </a:r>
            <a:r>
              <a:rPr lang="en-US" dirty="0">
                <a:effectLst>
                  <a:outerShdw blurRad="38100" dist="38100" dir="2700000" algn="tl">
                    <a:srgbClr val="000000"/>
                  </a:outerShdw>
                </a:effectLst>
              </a:rPr>
              <a:t> are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described by the </a:t>
            </a:r>
            <a:r>
              <a:rPr lang="en-US" dirty="0">
                <a:solidFill>
                  <a:srgbClr val="FF0000"/>
                </a:solidFill>
                <a:effectLst>
                  <a:outerShdw blurRad="38100" dist="38100" dir="2700000" algn="tl">
                    <a:srgbClr val="000000"/>
                  </a:outerShdw>
                </a:effectLst>
              </a:rPr>
              <a:t>same</a:t>
            </a:r>
            <a:r>
              <a:rPr lang="en-US" dirty="0">
                <a:effectLst>
                  <a:outerShdw blurRad="38100" dist="38100" dir="2700000" algn="tl">
                    <a:srgbClr val="000000"/>
                  </a:outerShdw>
                </a:effectLst>
              </a:rPr>
              <a:t> string,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one interpreted as a TM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and the other as an input.</a:t>
            </a:r>
          </a:p>
        </p:txBody>
      </p:sp>
      <p:sp>
        <p:nvSpPr>
          <p:cNvPr id="29" name="Text Box 3"/>
          <p:cNvSpPr txBox="1">
            <a:spLocks noChangeArrowheads="1"/>
          </p:cNvSpPr>
          <p:nvPr/>
        </p:nvSpPr>
        <p:spPr bwMode="auto">
          <a:xfrm>
            <a:off x="685800" y="5965825"/>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buFontTx/>
              <a:buChar char="•"/>
            </a:pPr>
            <a:r>
              <a:rPr lang="en-US" altLang="en-US">
                <a:effectLst/>
              </a:rPr>
              <a:t>Compliers can compile themselves.</a:t>
            </a:r>
          </a:p>
          <a:p>
            <a:pPr algn="l" eaLnBrk="1" hangingPunct="1">
              <a:buFontTx/>
              <a:buChar char="•"/>
            </a:pPr>
            <a:r>
              <a:rPr lang="en-US" altLang="en-US">
                <a:effectLst/>
              </a:rPr>
              <a:t>Editors can edit the code for the editor.</a:t>
            </a:r>
          </a:p>
        </p:txBody>
      </p:sp>
      <p:sp>
        <p:nvSpPr>
          <p:cNvPr id="28"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 calcmode="lin" valueType="num">
                                      <p:cBhvr additive="base">
                                        <p:cTn id="13" dur="500" fill="hold"/>
                                        <p:tgtEl>
                                          <p:spTgt spid="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28" name="Text Box 3"/>
          <p:cNvSpPr txBox="1">
            <a:spLocks noChangeArrowheads="1"/>
          </p:cNvSpPr>
          <p:nvPr/>
        </p:nvSpPr>
        <p:spPr bwMode="auto">
          <a:xfrm>
            <a:off x="152400" y="685800"/>
            <a:ext cx="9372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a:effectLst/>
              </a:rPr>
              <a:t>Surely this computational problem is easy ???</a:t>
            </a:r>
          </a:p>
          <a:p>
            <a:pPr algn="l" eaLnBrk="1" hangingPunct="1"/>
            <a:endParaRPr lang="en-US" altLang="en-US">
              <a:effectLst/>
            </a:endParaRPr>
          </a:p>
          <a:p>
            <a:pPr algn="l" eaLnBrk="1" hangingPunct="1"/>
            <a:r>
              <a:rPr lang="en-US" altLang="en-US">
                <a:effectLst/>
              </a:rPr>
              <a:t>We are able to simulate a TM </a:t>
            </a:r>
            <a:r>
              <a:rPr lang="en-US" altLang="en-US" i="1">
                <a:solidFill>
                  <a:schemeClr val="accent2"/>
                </a:solidFill>
                <a:effectLst/>
              </a:rPr>
              <a:t>M</a:t>
            </a:r>
            <a:r>
              <a:rPr lang="en-US" altLang="en-US">
                <a:effectLst/>
              </a:rPr>
              <a:t> on an input </a:t>
            </a:r>
            <a:r>
              <a:rPr lang="en-US" altLang="en-US" i="1">
                <a:solidFill>
                  <a:schemeClr val="accent2"/>
                </a:solidFill>
                <a:effectLst/>
              </a:rPr>
              <a:t>I</a:t>
            </a:r>
            <a:r>
              <a:rPr lang="en-US" altLang="en-US">
                <a:effectLst/>
              </a:rPr>
              <a:t>.</a:t>
            </a:r>
          </a:p>
          <a:p>
            <a:pPr algn="l" eaLnBrk="1" hangingPunct="1"/>
            <a:r>
              <a:rPr lang="en-US" altLang="en-US">
                <a:effectLst/>
              </a:rPr>
              <a:t>   i.e. there is a TM </a:t>
            </a:r>
            <a:r>
              <a:rPr lang="en-US" altLang="en-US" i="1">
                <a:solidFill>
                  <a:schemeClr val="accent2"/>
                </a:solidFill>
                <a:effectLst/>
              </a:rPr>
              <a:t>Universal</a:t>
            </a:r>
            <a:r>
              <a:rPr lang="en-US" altLang="en-US" i="1" baseline="-25000">
                <a:solidFill>
                  <a:schemeClr val="accent2"/>
                </a:solidFill>
                <a:effectLst/>
              </a:rPr>
              <a:t>TM</a:t>
            </a:r>
            <a:r>
              <a:rPr lang="en-US" altLang="en-US">
                <a:solidFill>
                  <a:schemeClr val="accent2"/>
                </a:solidFill>
                <a:effectLst/>
              </a:rPr>
              <a:t>(</a:t>
            </a:r>
            <a:r>
              <a:rPr lang="en-US" altLang="en-US" i="1">
                <a:solidFill>
                  <a:schemeClr val="accent2"/>
                </a:solidFill>
                <a:effectLst/>
              </a:rPr>
              <a:t>“M”,I </a:t>
            </a:r>
            <a:r>
              <a:rPr lang="en-US" altLang="en-US">
                <a:solidFill>
                  <a:schemeClr val="accent2"/>
                </a:solidFill>
                <a:effectLst/>
              </a:rPr>
              <a:t>)</a:t>
            </a:r>
            <a:r>
              <a:rPr lang="en-US" altLang="en-US" i="1">
                <a:solidFill>
                  <a:schemeClr val="accent2"/>
                </a:solidFill>
                <a:effectLst/>
              </a:rPr>
              <a:t> </a:t>
            </a:r>
          </a:p>
          <a:p>
            <a:pPr algn="l" eaLnBrk="1" hangingPunct="1"/>
            <a:r>
              <a:rPr lang="en-US" altLang="en-US" i="1">
                <a:solidFill>
                  <a:schemeClr val="accent2"/>
                </a:solidFill>
                <a:effectLst/>
              </a:rPr>
              <a:t>    </a:t>
            </a:r>
            <a:r>
              <a:rPr lang="en-US" altLang="en-US">
                <a:effectLst/>
              </a:rPr>
              <a:t>that does whatever </a:t>
            </a:r>
            <a:r>
              <a:rPr lang="en-US" altLang="en-US" i="1">
                <a:solidFill>
                  <a:schemeClr val="accent2"/>
                </a:solidFill>
                <a:effectLst/>
              </a:rPr>
              <a:t>M(I)</a:t>
            </a:r>
            <a:r>
              <a:rPr lang="en-US" altLang="en-US">
                <a:effectLst/>
              </a:rPr>
              <a:t> does: </a:t>
            </a:r>
          </a:p>
          <a:p>
            <a:pPr algn="l" eaLnBrk="1" hangingPunct="1"/>
            <a:r>
              <a:rPr lang="en-US" altLang="en-US">
                <a:effectLst/>
              </a:rPr>
              <a:t>            - Halt and say “yes”</a:t>
            </a:r>
          </a:p>
          <a:p>
            <a:pPr algn="l" eaLnBrk="1" hangingPunct="1"/>
            <a:r>
              <a:rPr lang="en-US" altLang="en-US">
                <a:effectLst/>
              </a:rPr>
              <a:t>            - Halt and say “no” </a:t>
            </a:r>
          </a:p>
          <a:p>
            <a:pPr algn="l" eaLnBrk="1" hangingPunct="1"/>
            <a:r>
              <a:rPr lang="en-US" altLang="en-US">
                <a:effectLst/>
              </a:rPr>
              <a:t>            - Run forever.</a:t>
            </a:r>
          </a:p>
          <a:p>
            <a:pPr algn="l" eaLnBrk="1" hangingPunct="1"/>
            <a:r>
              <a:rPr lang="en-US" altLang="en-US">
                <a:effectLst/>
              </a:rPr>
              <a:t>Time to simulate </a:t>
            </a:r>
            <a:r>
              <a:rPr lang="en-US" altLang="en-US" i="1">
                <a:solidFill>
                  <a:schemeClr val="accent2"/>
                </a:solidFill>
                <a:effectLst/>
                <a:sym typeface="Symbol" pitchFamily="18" charset="2"/>
              </a:rPr>
              <a:t>T(|I|) </a:t>
            </a:r>
            <a:r>
              <a:rPr lang="en-US" altLang="en-US">
                <a:effectLst/>
                <a:sym typeface="Symbol" pitchFamily="18" charset="2"/>
              </a:rPr>
              <a:t>steps </a:t>
            </a:r>
            <a:r>
              <a:rPr lang="en-US" altLang="en-US">
                <a:effectLst/>
              </a:rPr>
              <a:t>is </a:t>
            </a:r>
            <a:r>
              <a:rPr lang="en-US" altLang="en-US" i="1">
                <a:solidFill>
                  <a:schemeClr val="accent2"/>
                </a:solidFill>
                <a:effectLst/>
              </a:rPr>
              <a:t>c|“M”| </a:t>
            </a:r>
            <a:r>
              <a:rPr lang="en-US" altLang="en-US" i="1">
                <a:solidFill>
                  <a:schemeClr val="accent2"/>
                </a:solidFill>
                <a:effectLst/>
                <a:sym typeface="Symbol" pitchFamily="18" charset="2"/>
              </a:rPr>
              <a:t> T(|I|)</a:t>
            </a:r>
            <a:r>
              <a:rPr lang="en-US" altLang="en-US">
                <a:effectLst/>
                <a:sym typeface="Symbol" pitchFamily="18" charset="2"/>
              </a:rPr>
              <a:t>.</a:t>
            </a:r>
            <a:endParaRPr lang="en-US" altLang="en-US">
              <a:effectLst/>
            </a:endParaRPr>
          </a:p>
        </p:txBody>
      </p:sp>
      <p:sp>
        <p:nvSpPr>
          <p:cNvPr id="30" name="Text Box 3"/>
          <p:cNvSpPr txBox="1">
            <a:spLocks noChangeArrowheads="1"/>
          </p:cNvSpPr>
          <p:nvPr/>
        </p:nvSpPr>
        <p:spPr bwMode="auto">
          <a:xfrm>
            <a:off x="533400" y="6096000"/>
            <a:ext cx="9372600" cy="523875"/>
          </a:xfrm>
          <a:prstGeom prst="rect">
            <a:avLst/>
          </a:prstGeom>
          <a:noFill/>
          <a:ln w="9525">
            <a:noFill/>
            <a:miter lim="800000"/>
            <a:headEnd/>
            <a:tailEnd/>
          </a:ln>
        </p:spPr>
        <p:txBody>
          <a:bodyPr>
            <a:spAutoFit/>
          </a:bodyPr>
          <a:lstStyle/>
          <a:p>
            <a:pPr algn="l" eaLnBrk="1" hangingPunct="1">
              <a:defRPr/>
            </a:pPr>
            <a:r>
              <a:rPr lang="en-US" dirty="0">
                <a:effectLst>
                  <a:outerShdw blurRad="38100" dist="38100" dir="2700000" algn="tl">
                    <a:srgbClr val="000000"/>
                  </a:outerShdw>
                </a:effectLst>
              </a:rPr>
              <a:t>“</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a:t>
            </a:r>
            <a:r>
              <a:rPr lang="en-US" dirty="0">
                <a:effectLst/>
              </a:rPr>
              <a:t>by </a:t>
            </a:r>
            <a:r>
              <a:rPr lang="en-US" i="1" dirty="0" err="1">
                <a:solidFill>
                  <a:schemeClr val="accent2"/>
                </a:solidFill>
                <a:effectLst/>
              </a:rPr>
              <a:t>Universal</a:t>
            </a:r>
            <a:r>
              <a:rPr lang="en-US" i="1" baseline="-25000" dirty="0" err="1">
                <a:solidFill>
                  <a:schemeClr val="accent2"/>
                </a:solidFill>
                <a:effectLst/>
              </a:rPr>
              <a:t>TM</a:t>
            </a:r>
            <a:r>
              <a:rPr lang="en-US" dirty="0">
                <a:solidFill>
                  <a:schemeClr val="accent2"/>
                </a:solidFill>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solidFill>
                  <a:schemeClr val="accent2"/>
                </a:solidFill>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rPr>
              <a:t>) </a:t>
            </a:r>
          </a:p>
        </p:txBody>
      </p:sp>
      <p:sp>
        <p:nvSpPr>
          <p:cNvPr id="31" name="Rectangle 30"/>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 calcmode="lin" valueType="num">
                                      <p:cBhvr additive="base">
                                        <p:cTn id="13" dur="500" fill="hold"/>
                                        <p:tgtEl>
                                          <p:spTgt spid="2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 calcmode="lin" valueType="num">
                                      <p:cBhvr additive="base">
                                        <p:cTn id="19" dur="500" fill="hold"/>
                                        <p:tgtEl>
                                          <p:spTgt spid="2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anim calcmode="lin" valueType="num">
                                      <p:cBhvr additive="base">
                                        <p:cTn id="25" dur="500" fill="hold"/>
                                        <p:tgtEl>
                                          <p:spTgt spid="2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anim calcmode="lin" valueType="num">
                                      <p:cBhvr additive="base">
                                        <p:cTn id="31" dur="500" fill="hold"/>
                                        <p:tgtEl>
                                          <p:spTgt spid="2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8">
                                            <p:txEl>
                                              <p:pRg st="6" end="6"/>
                                            </p:txEl>
                                          </p:spTgt>
                                        </p:tgtEl>
                                        <p:attrNameLst>
                                          <p:attrName>style.visibility</p:attrName>
                                        </p:attrNameLst>
                                      </p:cBhvr>
                                      <p:to>
                                        <p:strVal val="visible"/>
                                      </p:to>
                                    </p:set>
                                    <p:anim calcmode="lin" valueType="num">
                                      <p:cBhvr additive="base">
                                        <p:cTn id="37" dur="500" fill="hold"/>
                                        <p:tgtEl>
                                          <p:spTgt spid="2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8">
                                            <p:txEl>
                                              <p:pRg st="7" end="7"/>
                                            </p:txEl>
                                          </p:spTgt>
                                        </p:tgtEl>
                                        <p:attrNameLst>
                                          <p:attrName>style.visibility</p:attrName>
                                        </p:attrNameLst>
                                      </p:cBhvr>
                                      <p:to>
                                        <p:strVal val="visible"/>
                                      </p:to>
                                    </p:set>
                                    <p:anim calcmode="lin" valueType="num">
                                      <p:cBhvr additive="base">
                                        <p:cTn id="43" dur="500" fill="hold"/>
                                        <p:tgtEl>
                                          <p:spTgt spid="2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8">
                                            <p:txEl>
                                              <p:pRg st="8" end="8"/>
                                            </p:txEl>
                                          </p:spTgt>
                                        </p:tgtEl>
                                        <p:attrNameLst>
                                          <p:attrName>style.visibility</p:attrName>
                                        </p:attrNameLst>
                                      </p:cBhvr>
                                      <p:to>
                                        <p:strVal val="visible"/>
                                      </p:to>
                                    </p:set>
                                    <p:anim calcmode="lin" valueType="num">
                                      <p:cBhvr additive="base">
                                        <p:cTn id="49" dur="500" fill="hold"/>
                                        <p:tgtEl>
                                          <p:spTgt spid="2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 calcmode="lin" valueType="num">
                                      <p:cBhvr additive="base">
                                        <p:cTn id="55"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9"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grpSp>
        <p:nvGrpSpPr>
          <p:cNvPr id="3" name="Group 21"/>
          <p:cNvGrpSpPr>
            <a:grpSpLocks/>
          </p:cNvGrpSpPr>
          <p:nvPr/>
        </p:nvGrpSpPr>
        <p:grpSpPr bwMode="auto">
          <a:xfrm>
            <a:off x="-114300" y="160338"/>
            <a:ext cx="9639300" cy="7108825"/>
            <a:chOff x="-114300" y="161040"/>
            <a:chExt cx="9639300" cy="7108826"/>
          </a:xfrm>
        </p:grpSpPr>
        <p:sp>
          <p:nvSpPr>
            <p:cNvPr id="81929"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81930" name="Rectangle 13"/>
            <p:cNvSpPr>
              <a:spLocks noChangeArrowheads="1"/>
            </p:cNvSpPr>
            <p:nvPr/>
          </p:nvSpPr>
          <p:spPr bwMode="auto">
            <a:xfrm>
              <a:off x="-76200" y="9449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21" name="Oval 3"/>
            <p:cNvSpPr>
              <a:spLocks noChangeArrowheads="1"/>
            </p:cNvSpPr>
            <p:nvPr/>
          </p:nvSpPr>
          <p:spPr bwMode="auto">
            <a:xfrm>
              <a:off x="2252663" y="2820102"/>
              <a:ext cx="3995737" cy="3962401"/>
            </a:xfrm>
            <a:prstGeom prst="ellipse">
              <a:avLst/>
            </a:prstGeom>
            <a:noFill/>
            <a:ln w="38100" cap="sq">
              <a:solidFill>
                <a:schemeClr val="hlink"/>
              </a:solidFill>
              <a:round/>
              <a:headEnd/>
              <a:tailEnd/>
            </a:ln>
          </p:spPr>
          <p:txBody>
            <a:bodyPr lIns="274320" rIns="274320" anchor="ctr"/>
            <a:lstStyle/>
            <a:p>
              <a:pPr algn="l">
                <a:defRPr/>
              </a:pPr>
              <a:endParaRPr lang="en-CA"/>
            </a:p>
          </p:txBody>
        </p:sp>
        <p:sp>
          <p:nvSpPr>
            <p:cNvPr id="81932" name="Text Box 4"/>
            <p:cNvSpPr txBox="1">
              <a:spLocks noChangeArrowheads="1"/>
            </p:cNvSpPr>
            <p:nvPr/>
          </p:nvSpPr>
          <p:spPr bwMode="auto">
            <a:xfrm>
              <a:off x="3124200" y="3290887"/>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sp>
          <p:nvSpPr>
            <p:cNvPr id="2" name="Oval 48"/>
            <p:cNvSpPr>
              <a:spLocks noChangeArrowheads="1"/>
            </p:cNvSpPr>
            <p:nvPr/>
          </p:nvSpPr>
          <p:spPr bwMode="auto">
            <a:xfrm rot="19311688" flipH="1">
              <a:off x="1062038" y="161040"/>
              <a:ext cx="4679950" cy="7032626"/>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81934" name="Rectangle 49"/>
            <p:cNvSpPr>
              <a:spLocks noChangeArrowheads="1"/>
            </p:cNvSpPr>
            <p:nvPr/>
          </p:nvSpPr>
          <p:spPr bwMode="auto">
            <a:xfrm>
              <a:off x="-114300" y="533400"/>
              <a:ext cx="216545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Acceptable</a:t>
              </a:r>
              <a:endParaRPr lang="en-US" altLang="en-US" sz="2400">
                <a:solidFill>
                  <a:srgbClr val="FF00FF"/>
                </a:solidFill>
                <a:effectLst/>
              </a:endParaRPr>
            </a:p>
          </p:txBody>
        </p:sp>
        <p:sp>
          <p:nvSpPr>
            <p:cNvPr id="81935" name="Rectangle 18"/>
            <p:cNvSpPr>
              <a:spLocks noChangeArrowheads="1"/>
            </p:cNvSpPr>
            <p:nvPr/>
          </p:nvSpPr>
          <p:spPr bwMode="auto">
            <a:xfrm>
              <a:off x="5029200" y="83820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sp>
          <p:nvSpPr>
            <p:cNvPr id="81936" name="Rectangle 19"/>
            <p:cNvSpPr>
              <a:spLocks noChangeArrowheads="1"/>
            </p:cNvSpPr>
            <p:nvPr/>
          </p:nvSpPr>
          <p:spPr bwMode="auto">
            <a:xfrm>
              <a:off x="2743200" y="3764340"/>
              <a:ext cx="449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sp>
          <p:nvSpPr>
            <p:cNvPr id="23" name="Oval 48"/>
            <p:cNvSpPr>
              <a:spLocks noChangeArrowheads="1"/>
            </p:cNvSpPr>
            <p:nvPr/>
          </p:nvSpPr>
          <p:spPr bwMode="auto">
            <a:xfrm rot="2288312">
              <a:off x="2738438" y="237240"/>
              <a:ext cx="4679950" cy="7032626"/>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81938" name="Rectangle 49"/>
            <p:cNvSpPr>
              <a:spLocks noChangeArrowheads="1"/>
            </p:cNvSpPr>
            <p:nvPr/>
          </p:nvSpPr>
          <p:spPr bwMode="auto">
            <a:xfrm>
              <a:off x="6705600" y="543252"/>
              <a:ext cx="2703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Co-Acceptable</a:t>
              </a:r>
              <a:endParaRPr lang="en-US" altLang="en-US" sz="2400">
                <a:solidFill>
                  <a:srgbClr val="FF00FF"/>
                </a:solidFill>
                <a:effectLst/>
              </a:endParaRPr>
            </a:p>
          </p:txBody>
        </p:sp>
      </p:grpSp>
      <p:sp>
        <p:nvSpPr>
          <p:cNvPr id="18" name="Rectangle 17"/>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19" name="Text Box 3"/>
          <p:cNvSpPr txBox="1">
            <a:spLocks noChangeArrowheads="1"/>
          </p:cNvSpPr>
          <p:nvPr/>
        </p:nvSpPr>
        <p:spPr bwMode="auto">
          <a:xfrm>
            <a:off x="533400" y="6096000"/>
            <a:ext cx="9372600" cy="523875"/>
          </a:xfrm>
          <a:prstGeom prst="rect">
            <a:avLst/>
          </a:prstGeom>
          <a:noFill/>
          <a:ln w="9525">
            <a:noFill/>
            <a:miter lim="800000"/>
            <a:headEnd/>
            <a:tailEnd/>
          </a:ln>
        </p:spPr>
        <p:txBody>
          <a:bodyPr>
            <a:spAutoFit/>
          </a:bodyPr>
          <a:lstStyle/>
          <a:p>
            <a:pPr algn="l" eaLnBrk="1" hangingPunct="1">
              <a:defRPr/>
            </a:pPr>
            <a:r>
              <a:rPr lang="en-US" dirty="0">
                <a:effectLst>
                  <a:outerShdw blurRad="38100" dist="38100" dir="2700000" algn="tl">
                    <a:srgbClr val="000000"/>
                  </a:outerShdw>
                </a:effectLst>
              </a:rPr>
              <a:t>“</a:t>
            </a:r>
            <a:r>
              <a:rPr lang="en-US" dirty="0">
                <a:solidFill>
                  <a:srgbClr val="FF00FF"/>
                </a:solidFill>
                <a:effectLst>
                  <a:outerShdw blurRad="38100" dist="38100" dir="2700000" algn="tl">
                    <a:srgbClr val="000000"/>
                  </a:outerShdw>
                </a:effectLst>
              </a:rPr>
              <a:t>Accepted</a:t>
            </a:r>
            <a:r>
              <a:rPr lang="en-US" dirty="0">
                <a:effectLst>
                  <a:outerShdw blurRad="38100" dist="38100" dir="2700000" algn="tl">
                    <a:srgbClr val="000000"/>
                  </a:outerShdw>
                </a:effectLst>
              </a:rPr>
              <a:t>” </a:t>
            </a:r>
            <a:r>
              <a:rPr lang="en-US" dirty="0">
                <a:effectLst/>
              </a:rPr>
              <a:t>by </a:t>
            </a:r>
            <a:r>
              <a:rPr lang="en-US" i="1" dirty="0" err="1">
                <a:solidFill>
                  <a:schemeClr val="accent2"/>
                </a:solidFill>
                <a:effectLst/>
              </a:rPr>
              <a:t>Universal</a:t>
            </a:r>
            <a:r>
              <a:rPr lang="en-US" i="1" baseline="-25000" dirty="0" err="1">
                <a:solidFill>
                  <a:schemeClr val="accent2"/>
                </a:solidFill>
                <a:effectLst/>
              </a:rPr>
              <a:t>TM</a:t>
            </a:r>
            <a:r>
              <a:rPr lang="en-US" dirty="0">
                <a:solidFill>
                  <a:schemeClr val="accent2"/>
                </a:solidFill>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solidFill>
                  <a:schemeClr val="accent2"/>
                </a:solidFill>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rPr>
              <a:t>) </a:t>
            </a:r>
          </a:p>
        </p:txBody>
      </p:sp>
      <p:sp>
        <p:nvSpPr>
          <p:cNvPr id="20"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
        <p:nvSpPr>
          <p:cNvPr id="22" name="Text Box 16"/>
          <p:cNvSpPr txBox="1">
            <a:spLocks noChangeArrowheads="1"/>
          </p:cNvSpPr>
          <p:nvPr/>
        </p:nvSpPr>
        <p:spPr bwMode="auto">
          <a:xfrm>
            <a:off x="1676400" y="2586038"/>
            <a:ext cx="2333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Problem</a:t>
            </a:r>
            <a:r>
              <a:rPr lang="en-US" altLang="en-US" sz="2400" i="1" baseline="-25000">
                <a:solidFill>
                  <a:schemeClr val="accent2"/>
                </a:solidFill>
                <a:effectLst/>
              </a:rPr>
              <a:t>diagonal</a:t>
            </a:r>
          </a:p>
        </p:txBody>
      </p:sp>
      <p:sp>
        <p:nvSpPr>
          <p:cNvPr id="24" name="Text Box 16"/>
          <p:cNvSpPr txBox="1">
            <a:spLocks noChangeArrowheads="1"/>
          </p:cNvSpPr>
          <p:nvPr/>
        </p:nvSpPr>
        <p:spPr bwMode="auto">
          <a:xfrm>
            <a:off x="101600" y="6096000"/>
            <a:ext cx="2630488" cy="461963"/>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 </a:t>
            </a:r>
            <a:r>
              <a:rPr lang="en-US" sz="2400" i="1" dirty="0" err="1">
                <a:solidFill>
                  <a:schemeClr val="accent2"/>
                </a:solidFill>
                <a:effectLst/>
              </a:rPr>
              <a:t>Problem</a:t>
            </a:r>
            <a:r>
              <a:rPr lang="en-US" sz="2400" i="1" baseline="-25000" dirty="0" err="1">
                <a:solidFill>
                  <a:schemeClr val="accent2"/>
                </a:solidFill>
                <a:effectLst/>
              </a:rPr>
              <a:t>diagonal</a:t>
            </a:r>
            <a:endParaRPr lang="en-US" sz="2400" i="1" baseline="-25000" dirty="0">
              <a:solidFill>
                <a:schemeClr val="accent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grpId="0" nodeType="clickEffect">
                                  <p:stCondLst>
                                    <p:cond delay="0"/>
                                  </p:stCondLst>
                                  <p:childTnLst>
                                    <p:animMotion origin="layout" path="M -1.11111E-6 -3.7037E-6 L 0.44514 -0.50023 " pathEditMode="relative" rAng="0" ptsTypes="AA">
                                      <p:cBhvr>
                                        <p:cTn id="26" dur="2000" fill="hold"/>
                                        <p:tgtEl>
                                          <p:spTgt spid="24"/>
                                        </p:tgtEl>
                                        <p:attrNameLst>
                                          <p:attrName>ppt_x</p:attrName>
                                          <p:attrName>ppt_y</p:attrName>
                                        </p:attrNameLst>
                                      </p:cBhvr>
                                      <p:rCtr x="22257" y="-2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AutoShape 2"/>
          <p:cNvSpPr>
            <a:spLocks noChangeArrowheads="1"/>
          </p:cNvSpPr>
          <p:nvPr/>
        </p:nvSpPr>
        <p:spPr bwMode="auto">
          <a:xfrm>
            <a:off x="1995488" y="1371600"/>
            <a:ext cx="6615112" cy="3200400"/>
          </a:xfrm>
          <a:prstGeom prst="wedgeRoundRectCallout">
            <a:avLst>
              <a:gd name="adj1" fmla="val -54778"/>
              <a:gd name="adj2" fmla="val -7630"/>
              <a:gd name="adj3" fmla="val 16667"/>
            </a:avLst>
          </a:prstGeom>
          <a:solidFill>
            <a:schemeClr val="accent1"/>
          </a:solidFill>
          <a:ln w="9525">
            <a:noFill/>
            <a:miter lim="800000"/>
            <a:headEnd/>
            <a:tailEnd/>
          </a:ln>
          <a:effectLst/>
        </p:spPr>
        <p:txBody>
          <a:bodyPr/>
          <a:lstStyle/>
          <a:p>
            <a:pPr algn="l">
              <a:buFont typeface="Symbol" pitchFamily="18" charset="2"/>
              <a:buNone/>
              <a:defRPr/>
            </a:pPr>
            <a:r>
              <a:rPr lang="en-US" sz="3200" dirty="0">
                <a:latin typeface="Arial Rounded MT Bold" pitchFamily="34" charset="0"/>
              </a:rPr>
              <a:t>No way!</a:t>
            </a:r>
          </a:p>
          <a:p>
            <a:pPr algn="l">
              <a:buFont typeface="Symbol" pitchFamily="18" charset="2"/>
              <a:buNone/>
              <a:defRPr/>
            </a:pPr>
            <a:r>
              <a:rPr lang="en-US" sz="3200" dirty="0">
                <a:latin typeface="Arial Rounded MT Bold" pitchFamily="34" charset="0"/>
              </a:rPr>
              <a:t>The </a:t>
            </a:r>
            <a:r>
              <a:rPr lang="en-US" sz="3200" dirty="0" err="1">
                <a:latin typeface="Arial Rounded MT Bold" pitchFamily="34" charset="0"/>
              </a:rPr>
              <a:t>rationals</a:t>
            </a:r>
            <a:r>
              <a:rPr lang="en-US" sz="3200" dirty="0">
                <a:latin typeface="Arial Rounded MT Bold" pitchFamily="34" charset="0"/>
              </a:rPr>
              <a:t> are dense: between any two there is a third. You can’t list them one by one without leaving out an infinite number of them.</a:t>
            </a:r>
          </a:p>
        </p:txBody>
      </p:sp>
      <p:grpSp>
        <p:nvGrpSpPr>
          <p:cNvPr id="9219" name="Group 3"/>
          <p:cNvGrpSpPr>
            <a:grpSpLocks/>
          </p:cNvGrpSpPr>
          <p:nvPr/>
        </p:nvGrpSpPr>
        <p:grpSpPr bwMode="auto">
          <a:xfrm flipH="1">
            <a:off x="361950" y="2667000"/>
            <a:ext cx="1785938" cy="3657600"/>
            <a:chOff x="2308" y="1513"/>
            <a:chExt cx="1162" cy="2570"/>
          </a:xfrm>
        </p:grpSpPr>
        <p:grpSp>
          <p:nvGrpSpPr>
            <p:cNvPr id="9221" name="Group 4"/>
            <p:cNvGrpSpPr>
              <a:grpSpLocks/>
            </p:cNvGrpSpPr>
            <p:nvPr/>
          </p:nvGrpSpPr>
          <p:grpSpPr bwMode="auto">
            <a:xfrm>
              <a:off x="2308" y="1740"/>
              <a:ext cx="957" cy="2343"/>
              <a:chOff x="2308" y="1740"/>
              <a:chExt cx="957" cy="2343"/>
            </a:xfrm>
          </p:grpSpPr>
          <p:sp>
            <p:nvSpPr>
              <p:cNvPr id="321541" name="Freeform 5"/>
              <p:cNvSpPr>
                <a:spLocks/>
              </p:cNvSpPr>
              <p:nvPr/>
            </p:nvSpPr>
            <p:spPr bwMode="auto">
              <a:xfrm>
                <a:off x="2675" y="1745"/>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321542" name="Freeform 6"/>
              <p:cNvSpPr>
                <a:spLocks/>
              </p:cNvSpPr>
              <p:nvPr/>
            </p:nvSpPr>
            <p:spPr bwMode="auto">
              <a:xfrm>
                <a:off x="2573" y="2256"/>
                <a:ext cx="500" cy="830"/>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321543" name="Freeform 7"/>
              <p:cNvSpPr>
                <a:spLocks/>
              </p:cNvSpPr>
              <p:nvPr/>
            </p:nvSpPr>
            <p:spPr bwMode="auto">
              <a:xfrm>
                <a:off x="2950" y="2289"/>
                <a:ext cx="265" cy="895"/>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321544" name="Freeform 8"/>
              <p:cNvSpPr>
                <a:spLocks/>
              </p:cNvSpPr>
              <p:nvPr/>
            </p:nvSpPr>
            <p:spPr bwMode="auto">
              <a:xfrm>
                <a:off x="2308" y="2238"/>
                <a:ext cx="527" cy="435"/>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321545" name="Freeform 9"/>
              <p:cNvSpPr>
                <a:spLocks/>
              </p:cNvSpPr>
              <p:nvPr/>
            </p:nvSpPr>
            <p:spPr bwMode="auto">
              <a:xfrm>
                <a:off x="2882" y="2923"/>
                <a:ext cx="383" cy="1160"/>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321546" name="Freeform 10"/>
              <p:cNvSpPr>
                <a:spLocks/>
              </p:cNvSpPr>
              <p:nvPr/>
            </p:nvSpPr>
            <p:spPr bwMode="auto">
              <a:xfrm>
                <a:off x="2443" y="2922"/>
                <a:ext cx="461" cy="1024"/>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321547" name="Freeform 11"/>
            <p:cNvSpPr>
              <a:spLocks/>
            </p:cNvSpPr>
            <p:nvPr/>
          </p:nvSpPr>
          <p:spPr bwMode="auto">
            <a:xfrm>
              <a:off x="2626" y="1540"/>
              <a:ext cx="827" cy="563"/>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21548" name="Freeform 12"/>
            <p:cNvSpPr>
              <a:spLocks/>
            </p:cNvSpPr>
            <p:nvPr/>
          </p:nvSpPr>
          <p:spPr bwMode="auto">
            <a:xfrm>
              <a:off x="2614" y="1513"/>
              <a:ext cx="856"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321549" name="Oval 13"/>
            <p:cNvSpPr>
              <a:spLocks noChangeArrowheads="1"/>
            </p:cNvSpPr>
            <p:nvPr/>
          </p:nvSpPr>
          <p:spPr bwMode="auto">
            <a:xfrm rot="-4286940">
              <a:off x="2792" y="1885"/>
              <a:ext cx="142" cy="52"/>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0" name="Oval 14"/>
            <p:cNvSpPr>
              <a:spLocks noChangeArrowheads="1"/>
            </p:cNvSpPr>
            <p:nvPr/>
          </p:nvSpPr>
          <p:spPr bwMode="auto">
            <a:xfrm rot="-4286940">
              <a:off x="2809" y="1914"/>
              <a:ext cx="78" cy="20"/>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1" name="Oval 15"/>
            <p:cNvSpPr>
              <a:spLocks noChangeArrowheads="1"/>
            </p:cNvSpPr>
            <p:nvPr/>
          </p:nvSpPr>
          <p:spPr bwMode="auto">
            <a:xfrm rot="-4286940">
              <a:off x="2742" y="1886"/>
              <a:ext cx="142" cy="50"/>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2" name="Oval 16"/>
            <p:cNvSpPr>
              <a:spLocks noChangeArrowheads="1"/>
            </p:cNvSpPr>
            <p:nvPr/>
          </p:nvSpPr>
          <p:spPr bwMode="auto">
            <a:xfrm rot="-4286940">
              <a:off x="2762" y="1914"/>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3"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18"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82955"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47" name="Text Box 23"/>
          <p:cNvSpPr txBox="1">
            <a:spLocks noChangeArrowheads="1"/>
          </p:cNvSpPr>
          <p:nvPr/>
        </p:nvSpPr>
        <p:spPr bwMode="auto">
          <a:xfrm>
            <a:off x="342900" y="5867400"/>
            <a:ext cx="97155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Strangely, this problem is listed here. </a:t>
            </a:r>
          </a:p>
        </p:txBody>
      </p:sp>
      <p:sp>
        <p:nvSpPr>
          <p:cNvPr id="36" name="Text Box 23"/>
          <p:cNvSpPr txBox="1">
            <a:spLocks noChangeArrowheads="1"/>
          </p:cNvSpPr>
          <p:nvPr/>
        </p:nvSpPr>
        <p:spPr bwMode="auto">
          <a:xfrm>
            <a:off x="342900" y="6257925"/>
            <a:ext cx="3432175"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Its negation is not. </a:t>
            </a:r>
          </a:p>
        </p:txBody>
      </p:sp>
      <p:sp>
        <p:nvSpPr>
          <p:cNvPr id="39" name="Text Box 13"/>
          <p:cNvSpPr txBox="1">
            <a:spLocks noChangeArrowheads="1"/>
          </p:cNvSpPr>
          <p:nvPr/>
        </p:nvSpPr>
        <p:spPr bwMode="auto">
          <a:xfrm>
            <a:off x="4876800" y="2097088"/>
            <a:ext cx="4433888" cy="954087"/>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Claim: No TM “</a:t>
            </a:r>
            <a:r>
              <a:rPr lang="en-US" dirty="0">
                <a:solidFill>
                  <a:srgbClr val="FF00FF"/>
                </a:solidFill>
                <a:effectLst>
                  <a:outerShdw blurRad="38100" dist="38100" dir="2700000" algn="tl">
                    <a:srgbClr val="000000"/>
                  </a:outerShdw>
                </a:effectLst>
              </a:rPr>
              <a:t>accepts</a:t>
            </a: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
            </a:r>
            <a:br>
              <a:rPr lang="en-US" i="1" dirty="0">
                <a:effectLst>
                  <a:outerShdw blurRad="38100" dist="38100" dir="2700000" algn="tl">
                    <a:srgbClr val="000000"/>
                  </a:outerShdw>
                </a:effectLst>
              </a:rPr>
            </a:br>
            <a:r>
              <a:rPr lang="en-US" i="1" dirty="0">
                <a:solidFill>
                  <a:schemeClr val="accent2"/>
                </a:solidFill>
                <a:effectLst>
                  <a:outerShdw blurRad="38100" dist="38100" dir="2700000" algn="tl">
                    <a:srgbClr val="000000"/>
                  </a:outerShdw>
                </a:effectLst>
                <a:sym typeface="Symbol"/>
              </a:rPr>
              <a:t> </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endParaRPr lang="en-US" i="1" dirty="0">
              <a:solidFill>
                <a:schemeClr val="accent2"/>
              </a:solidFill>
              <a:effectLst>
                <a:outerShdw blurRad="38100" dist="38100" dir="2700000" algn="tl">
                  <a:srgbClr val="000000"/>
                </a:outerShdw>
              </a:effectLst>
            </a:endParaRPr>
          </a:p>
        </p:txBody>
      </p:sp>
      <p:grpSp>
        <p:nvGrpSpPr>
          <p:cNvPr id="3" name="Group 44"/>
          <p:cNvGrpSpPr>
            <a:grpSpLocks/>
          </p:cNvGrpSpPr>
          <p:nvPr/>
        </p:nvGrpSpPr>
        <p:grpSpPr bwMode="auto">
          <a:xfrm>
            <a:off x="977900" y="2098675"/>
            <a:ext cx="2797175" cy="2584450"/>
            <a:chOff x="977900" y="2098675"/>
            <a:chExt cx="2797175" cy="2584450"/>
          </a:xfrm>
        </p:grpSpPr>
        <p:grpSp>
          <p:nvGrpSpPr>
            <p:cNvPr id="82961" name="Group 22"/>
            <p:cNvGrpSpPr>
              <a:grpSpLocks/>
            </p:cNvGrpSpPr>
            <p:nvPr/>
          </p:nvGrpSpPr>
          <p:grpSpPr bwMode="auto">
            <a:xfrm>
              <a:off x="1762125" y="2922584"/>
              <a:ext cx="727075" cy="568325"/>
              <a:chOff x="2104" y="2657"/>
              <a:chExt cx="458" cy="358"/>
            </a:xfrm>
          </p:grpSpPr>
          <p:sp>
            <p:nvSpPr>
              <p:cNvPr id="35"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37" name="Text Box 20"/>
              <p:cNvSpPr txBox="1">
                <a:spLocks noChangeArrowheads="1"/>
              </p:cNvSpPr>
              <p:nvPr/>
            </p:nvSpPr>
            <p:spPr bwMode="auto">
              <a:xfrm>
                <a:off x="2104" y="2657"/>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0</a:t>
                </a:r>
              </a:p>
            </p:txBody>
          </p:sp>
        </p:grpSp>
        <p:grpSp>
          <p:nvGrpSpPr>
            <p:cNvPr id="82962" name="Group 22"/>
            <p:cNvGrpSpPr>
              <a:grpSpLocks/>
            </p:cNvGrpSpPr>
            <p:nvPr/>
          </p:nvGrpSpPr>
          <p:grpSpPr bwMode="auto">
            <a:xfrm>
              <a:off x="3048000" y="4114800"/>
              <a:ext cx="727075" cy="568325"/>
              <a:chOff x="2104" y="2657"/>
              <a:chExt cx="458" cy="358"/>
            </a:xfrm>
          </p:grpSpPr>
          <p:sp>
            <p:nvSpPr>
              <p:cNvPr id="32"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34" name="Text Box 20"/>
              <p:cNvSpPr txBox="1">
                <a:spLocks noChangeArrowheads="1"/>
              </p:cNvSpPr>
              <p:nvPr/>
            </p:nvSpPr>
            <p:spPr bwMode="auto">
              <a:xfrm>
                <a:off x="2104" y="2657"/>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0</a:t>
                </a:r>
              </a:p>
            </p:txBody>
          </p:sp>
        </p:grpSp>
        <p:grpSp>
          <p:nvGrpSpPr>
            <p:cNvPr id="82963" name="Group 22"/>
            <p:cNvGrpSpPr>
              <a:grpSpLocks/>
            </p:cNvGrpSpPr>
            <p:nvPr/>
          </p:nvGrpSpPr>
          <p:grpSpPr bwMode="auto">
            <a:xfrm>
              <a:off x="1444630" y="2514600"/>
              <a:ext cx="733426" cy="568325"/>
              <a:chOff x="2104" y="2657"/>
              <a:chExt cx="462" cy="358"/>
            </a:xfrm>
          </p:grpSpPr>
          <p:sp>
            <p:nvSpPr>
              <p:cNvPr id="30"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31" name="Text Box 20"/>
              <p:cNvSpPr txBox="1">
                <a:spLocks noChangeArrowheads="1"/>
              </p:cNvSpPr>
              <p:nvPr/>
            </p:nvSpPr>
            <p:spPr bwMode="auto">
              <a:xfrm>
                <a:off x="2104" y="2657"/>
                <a:ext cx="462" cy="33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1</a:t>
                </a:r>
              </a:p>
            </p:txBody>
          </p:sp>
        </p:grpSp>
        <p:grpSp>
          <p:nvGrpSpPr>
            <p:cNvPr id="82964" name="Group 22"/>
            <p:cNvGrpSpPr>
              <a:grpSpLocks/>
            </p:cNvGrpSpPr>
            <p:nvPr/>
          </p:nvGrpSpPr>
          <p:grpSpPr bwMode="auto">
            <a:xfrm>
              <a:off x="977900" y="2098675"/>
              <a:ext cx="733426" cy="568325"/>
              <a:chOff x="2104" y="2657"/>
              <a:chExt cx="462" cy="358"/>
            </a:xfrm>
          </p:grpSpPr>
          <p:sp>
            <p:nvSpPr>
              <p:cNvPr id="28"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29" name="Text Box 20"/>
              <p:cNvSpPr txBox="1">
                <a:spLocks noChangeArrowheads="1"/>
              </p:cNvSpPr>
              <p:nvPr/>
            </p:nvSpPr>
            <p:spPr bwMode="auto">
              <a:xfrm>
                <a:off x="2104" y="2657"/>
                <a:ext cx="462" cy="33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1</a:t>
                </a:r>
              </a:p>
            </p:txBody>
          </p:sp>
        </p:grpSp>
      </p:grpSp>
      <p:sp>
        <p:nvSpPr>
          <p:cNvPr id="38"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 calcmode="lin" valueType="num">
                                      <p:cBhvr additive="base">
                                        <p:cTn id="25"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9" name="Text Box 3"/>
          <p:cNvSpPr txBox="1">
            <a:spLocks noChangeArrowheads="1"/>
          </p:cNvSpPr>
          <p:nvPr/>
        </p:nvSpPr>
        <p:spPr bwMode="auto">
          <a:xfrm>
            <a:off x="1308100" y="685800"/>
            <a:ext cx="6270625" cy="95408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sym typeface="Symbol" pitchFamily="18" charset="2"/>
              </a:rPr>
              <a:t>Construct a computational problem </a:t>
            </a:r>
            <a:br>
              <a:rPr lang="en-US" dirty="0">
                <a:effectLst>
                  <a:outerShdw blurRad="38100" dist="38100" dir="2700000" algn="tl">
                    <a:srgbClr val="000000"/>
                  </a:outerShdw>
                </a:effectLst>
                <a:sym typeface="Symbol" pitchFamily="18" charset="2"/>
              </a:rPr>
            </a:br>
            <a:r>
              <a:rPr lang="en-CA" dirty="0">
                <a:effectLst>
                  <a:outerShdw blurRad="38100" dist="38100" dir="2700000" algn="tl">
                    <a:srgbClr val="000000"/>
                  </a:outerShdw>
                </a:effectLst>
                <a:sym typeface="Symbol" pitchFamily="18" charset="2"/>
              </a:rPr>
              <a:t>which no Turing Machine can compute.</a:t>
            </a:r>
            <a:endParaRPr lang="en-US" dirty="0">
              <a:effectLst>
                <a:outerShdw blurRad="38100" dist="38100" dir="2700000" algn="tl">
                  <a:srgbClr val="000000"/>
                </a:outerShdw>
              </a:effectLst>
              <a:sym typeface="Symbol" pitchFamily="18" charset="2"/>
            </a:endParaRPr>
          </a:p>
        </p:txBody>
      </p:sp>
      <p:sp>
        <p:nvSpPr>
          <p:cNvPr id="1273867" name="Rectangle 11"/>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0" name="Text Box 6"/>
          <p:cNvSpPr txBox="1">
            <a:spLocks noChangeArrowheads="1"/>
          </p:cNvSpPr>
          <p:nvPr/>
        </p:nvSpPr>
        <p:spPr bwMode="auto">
          <a:xfrm>
            <a:off x="885825" y="1766888"/>
            <a:ext cx="4310063"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I</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I</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     I</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   </a:t>
            </a:r>
            <a:r>
              <a:rPr lang="en-US" i="1" dirty="0" err="1">
                <a:solidFill>
                  <a:schemeClr val="accent2"/>
                </a:solidFill>
                <a:effectLst>
                  <a:outerShdw blurRad="38100" dist="38100" dir="2700000" algn="tl">
                    <a:srgbClr val="000000"/>
                  </a:outerShdw>
                </a:effectLst>
              </a:rPr>
              <a:t>I</a:t>
            </a:r>
            <a:r>
              <a:rPr lang="en-US" i="1" baseline="-25000" dirty="0" err="1">
                <a:solidFill>
                  <a:schemeClr val="accent2"/>
                </a:solidFill>
                <a:effectLst>
                  <a:outerShdw blurRad="38100" dist="38100" dir="2700000" algn="tl">
                    <a:srgbClr val="000000"/>
                  </a:outerShdw>
                </a:effectLst>
              </a:rPr>
              <a:t>j</a:t>
            </a:r>
            <a:r>
              <a:rPr lang="en-US" i="1" dirty="0">
                <a:solidFill>
                  <a:schemeClr val="accent2"/>
                </a:solidFill>
                <a:effectLst>
                  <a:outerShdw blurRad="38100" dist="38100" dir="2700000" algn="tl">
                    <a:srgbClr val="000000"/>
                  </a:outerShdw>
                </a:effectLst>
              </a:rPr>
              <a:t>  …</a:t>
            </a:r>
          </a:p>
        </p:txBody>
      </p:sp>
      <p:sp>
        <p:nvSpPr>
          <p:cNvPr id="12" name="Rectangle 11"/>
          <p:cNvSpPr/>
          <p:nvPr/>
        </p:nvSpPr>
        <p:spPr>
          <a:xfrm>
            <a:off x="2913063" y="407988"/>
            <a:ext cx="3330575" cy="519112"/>
          </a:xfrm>
          <a:prstGeom prst="rect">
            <a:avLst/>
          </a:prstGeom>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P M  I  M(I)≠P(I)</a:t>
            </a:r>
            <a:endParaRPr lang="en-CA" dirty="0">
              <a:solidFill>
                <a:schemeClr val="accent2"/>
              </a:solidFill>
              <a:effectLst>
                <a:outerShdw blurRad="38100" dist="38100" dir="2700000" algn="tl">
                  <a:srgbClr val="000000"/>
                </a:outerShdw>
              </a:effectLst>
            </a:endParaRPr>
          </a:p>
        </p:txBody>
      </p:sp>
      <p:sp>
        <p:nvSpPr>
          <p:cNvPr id="7" name="Text Box 6"/>
          <p:cNvSpPr txBox="1">
            <a:spLocks noChangeArrowheads="1"/>
          </p:cNvSpPr>
          <p:nvPr/>
        </p:nvSpPr>
        <p:spPr bwMode="auto">
          <a:xfrm>
            <a:off x="177800" y="228600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1</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1  0    …     1  …   0 …</a:t>
            </a:r>
          </a:p>
        </p:txBody>
      </p:sp>
      <p:sp>
        <p:nvSpPr>
          <p:cNvPr id="14" name="Text Box 6"/>
          <p:cNvSpPr txBox="1">
            <a:spLocks noChangeArrowheads="1"/>
          </p:cNvSpPr>
          <p:nvPr/>
        </p:nvSpPr>
        <p:spPr bwMode="auto">
          <a:xfrm>
            <a:off x="177800" y="268287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2</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1    …     0  …   0 …</a:t>
            </a:r>
          </a:p>
        </p:txBody>
      </p:sp>
      <p:sp>
        <p:nvSpPr>
          <p:cNvPr id="15" name="Text Box 6"/>
          <p:cNvSpPr txBox="1">
            <a:spLocks noChangeArrowheads="1"/>
          </p:cNvSpPr>
          <p:nvPr/>
        </p:nvSpPr>
        <p:spPr bwMode="auto">
          <a:xfrm>
            <a:off x="177800" y="3079750"/>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3</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0   0  1    …     0  …   1 …</a:t>
            </a:r>
          </a:p>
        </p:txBody>
      </p:sp>
      <p:sp>
        <p:nvSpPr>
          <p:cNvPr id="16" name="Text Box 6"/>
          <p:cNvSpPr txBox="1">
            <a:spLocks noChangeArrowheads="1"/>
          </p:cNvSpPr>
          <p:nvPr/>
        </p:nvSpPr>
        <p:spPr bwMode="auto">
          <a:xfrm>
            <a:off x="177800" y="3476625"/>
            <a:ext cx="5043488"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4</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sp>
        <p:nvSpPr>
          <p:cNvPr id="23" name="Oval 14"/>
          <p:cNvSpPr>
            <a:spLocks noChangeArrowheads="1"/>
          </p:cNvSpPr>
          <p:nvPr/>
        </p:nvSpPr>
        <p:spPr bwMode="auto">
          <a:xfrm rot="2661423">
            <a:off x="357188" y="3421063"/>
            <a:ext cx="4114800" cy="5207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grpSp>
        <p:nvGrpSpPr>
          <p:cNvPr id="83979" name="Group 23"/>
          <p:cNvGrpSpPr>
            <a:grpSpLocks/>
          </p:cNvGrpSpPr>
          <p:nvPr/>
        </p:nvGrpSpPr>
        <p:grpSpPr bwMode="auto">
          <a:xfrm>
            <a:off x="177800" y="3689350"/>
            <a:ext cx="5043488" cy="1797050"/>
            <a:chOff x="177800" y="3689350"/>
            <a:chExt cx="5044010" cy="1797050"/>
          </a:xfrm>
        </p:grpSpPr>
        <p:sp>
          <p:nvSpPr>
            <p:cNvPr id="25" name="Text Box 9"/>
            <p:cNvSpPr txBox="1">
              <a:spLocks noChangeArrowheads="1"/>
            </p:cNvSpPr>
            <p:nvPr/>
          </p:nvSpPr>
          <p:spPr bwMode="auto">
            <a:xfrm rot="5400000">
              <a:off x="331057" y="3882204"/>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6" name="Text Box 10"/>
            <p:cNvSpPr txBox="1">
              <a:spLocks noChangeArrowheads="1"/>
            </p:cNvSpPr>
            <p:nvPr/>
          </p:nvSpPr>
          <p:spPr bwMode="auto">
            <a:xfrm rot="5400000">
              <a:off x="334232" y="4774379"/>
              <a:ext cx="904875" cy="519167"/>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6"/>
                  </a:solidFill>
                  <a:effectLst>
                    <a:outerShdw blurRad="38100" dist="38100" dir="2700000" algn="tl">
                      <a:srgbClr val="000000"/>
                    </a:outerShdw>
                  </a:effectLst>
                </a:rPr>
                <a:t>…</a:t>
              </a:r>
            </a:p>
          </p:txBody>
        </p:sp>
        <p:sp>
          <p:nvSpPr>
            <p:cNvPr id="27" name="Text Box 6"/>
            <p:cNvSpPr txBox="1">
              <a:spLocks noChangeArrowheads="1"/>
            </p:cNvSpPr>
            <p:nvPr/>
          </p:nvSpPr>
          <p:spPr bwMode="auto">
            <a:xfrm>
              <a:off x="177800" y="4276725"/>
              <a:ext cx="5044010" cy="523875"/>
            </a:xfrm>
            <a:prstGeom prst="rect">
              <a:avLst/>
            </a:prstGeom>
            <a:noFill/>
            <a:ln w="38100" cap="sq">
              <a:noFill/>
              <a:miter lim="800000"/>
              <a:headEnd/>
              <a:tailEnd/>
            </a:ln>
            <a:effectLst/>
          </p:spPr>
          <p:txBody>
            <a:bodyPr wrap="none"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i="1" baseline="-25000" dirty="0">
                  <a:solidFill>
                    <a:schemeClr val="accent2"/>
                  </a:solidFill>
                  <a:effectLst>
                    <a:outerShdw blurRad="38100" dist="38100" dir="2700000" algn="tl">
                      <a:srgbClr val="000000"/>
                    </a:outerShdw>
                  </a:effectLst>
                </a:rPr>
                <a:t>i</a:t>
              </a:r>
              <a:r>
                <a:rPr lang="en-US" i="1" dirty="0">
                  <a:solidFill>
                    <a:schemeClr val="accent2"/>
                  </a:solidFill>
                  <a:effectLst>
                    <a:outerShdw blurRad="38100" dist="38100" dir="2700000" algn="tl">
                      <a:srgbClr val="000000"/>
                    </a:outerShdw>
                  </a:effectLst>
                </a:rPr>
                <a:t>   </a:t>
              </a:r>
              <a:r>
                <a:rPr lang="en-US" dirty="0">
                  <a:effectLst>
                    <a:outerShdw blurRad="38100" dist="38100" dir="2700000" algn="tl">
                      <a:srgbClr val="000000"/>
                    </a:outerShdw>
                  </a:effectLst>
                </a:rPr>
                <a:t>1   0  0    …     1  …   0 …</a:t>
              </a:r>
            </a:p>
          </p:txBody>
        </p:sp>
      </p:grpSp>
      <p:sp>
        <p:nvSpPr>
          <p:cNvPr id="22" name="Text Box 23"/>
          <p:cNvSpPr txBox="1">
            <a:spLocks noChangeArrowheads="1"/>
          </p:cNvSpPr>
          <p:nvPr/>
        </p:nvSpPr>
        <p:spPr bwMode="auto">
          <a:xfrm>
            <a:off x="4292600" y="5867400"/>
            <a:ext cx="52324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sym typeface="Symbol"/>
              </a:rPr>
              <a:t> </a:t>
            </a:r>
            <a:r>
              <a:rPr lang="en-US" sz="2000" i="1" dirty="0">
                <a:solidFill>
                  <a:schemeClr val="accent2"/>
                </a:solidFill>
                <a:effectLst>
                  <a:outerShdw blurRad="38100" dist="38100" dir="2700000" algn="tl">
                    <a:srgbClr val="000000"/>
                  </a:outerShdw>
                </a:effectLst>
                <a:sym typeface="Symbol"/>
              </a:rPr>
              <a:t> </a:t>
            </a:r>
            <a:r>
              <a:rPr lang="en-US" i="1" dirty="0">
                <a:solidFill>
                  <a:schemeClr val="accent2"/>
                </a:solidFill>
                <a:effectLst>
                  <a:outerShdw blurRad="38100" dist="38100" dir="2700000" algn="tl">
                    <a:srgbClr val="000000"/>
                  </a:outerShdw>
                </a:effectLst>
                <a:sym typeface="Symbol"/>
              </a:rPr>
              <a:t> </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 1</a:t>
            </a:r>
            <a:r>
              <a:rPr lang="en-US" dirty="0">
                <a:effectLst>
                  <a:outerShdw blurRad="38100" dist="38100" dir="2700000" algn="tl">
                    <a:srgbClr val="000000"/>
                  </a:outerShdw>
                </a:effectLst>
              </a:rPr>
              <a:t> </a:t>
            </a:r>
          </a:p>
        </p:txBody>
      </p:sp>
      <p:grpSp>
        <p:nvGrpSpPr>
          <p:cNvPr id="83981" name="Group 44"/>
          <p:cNvGrpSpPr>
            <a:grpSpLocks/>
          </p:cNvGrpSpPr>
          <p:nvPr/>
        </p:nvGrpSpPr>
        <p:grpSpPr bwMode="auto">
          <a:xfrm>
            <a:off x="977900" y="2098675"/>
            <a:ext cx="2797175" cy="2584450"/>
            <a:chOff x="977900" y="2098675"/>
            <a:chExt cx="2797175" cy="2584450"/>
          </a:xfrm>
        </p:grpSpPr>
        <p:grpSp>
          <p:nvGrpSpPr>
            <p:cNvPr id="83986" name="Group 22"/>
            <p:cNvGrpSpPr>
              <a:grpSpLocks/>
            </p:cNvGrpSpPr>
            <p:nvPr/>
          </p:nvGrpSpPr>
          <p:grpSpPr bwMode="auto">
            <a:xfrm>
              <a:off x="1762125" y="2922584"/>
              <a:ext cx="727075" cy="568325"/>
              <a:chOff x="2104" y="2657"/>
              <a:chExt cx="458" cy="358"/>
            </a:xfrm>
          </p:grpSpPr>
          <p:sp>
            <p:nvSpPr>
              <p:cNvPr id="34"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35" name="Text Box 20"/>
              <p:cNvSpPr txBox="1">
                <a:spLocks noChangeArrowheads="1"/>
              </p:cNvSpPr>
              <p:nvPr/>
            </p:nvSpPr>
            <p:spPr bwMode="auto">
              <a:xfrm>
                <a:off x="2104" y="2657"/>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0</a:t>
                </a:r>
              </a:p>
            </p:txBody>
          </p:sp>
        </p:grpSp>
        <p:grpSp>
          <p:nvGrpSpPr>
            <p:cNvPr id="83987" name="Group 22"/>
            <p:cNvGrpSpPr>
              <a:grpSpLocks/>
            </p:cNvGrpSpPr>
            <p:nvPr/>
          </p:nvGrpSpPr>
          <p:grpSpPr bwMode="auto">
            <a:xfrm>
              <a:off x="3048000" y="4114800"/>
              <a:ext cx="727075" cy="568325"/>
              <a:chOff x="2104" y="2657"/>
              <a:chExt cx="458" cy="358"/>
            </a:xfrm>
          </p:grpSpPr>
          <p:sp>
            <p:nvSpPr>
              <p:cNvPr id="37"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38" name="Text Box 20"/>
              <p:cNvSpPr txBox="1">
                <a:spLocks noChangeArrowheads="1"/>
              </p:cNvSpPr>
              <p:nvPr/>
            </p:nvSpPr>
            <p:spPr bwMode="auto">
              <a:xfrm>
                <a:off x="2104" y="2657"/>
                <a:ext cx="458" cy="327"/>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0</a:t>
                </a:r>
              </a:p>
            </p:txBody>
          </p:sp>
        </p:grpSp>
        <p:grpSp>
          <p:nvGrpSpPr>
            <p:cNvPr id="83988" name="Group 22"/>
            <p:cNvGrpSpPr>
              <a:grpSpLocks/>
            </p:cNvGrpSpPr>
            <p:nvPr/>
          </p:nvGrpSpPr>
          <p:grpSpPr bwMode="auto">
            <a:xfrm>
              <a:off x="1444630" y="2514600"/>
              <a:ext cx="733426" cy="568325"/>
              <a:chOff x="2104" y="2657"/>
              <a:chExt cx="462" cy="358"/>
            </a:xfrm>
          </p:grpSpPr>
          <p:sp>
            <p:nvSpPr>
              <p:cNvPr id="40"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41" name="Text Box 20"/>
              <p:cNvSpPr txBox="1">
                <a:spLocks noChangeArrowheads="1"/>
              </p:cNvSpPr>
              <p:nvPr/>
            </p:nvSpPr>
            <p:spPr bwMode="auto">
              <a:xfrm>
                <a:off x="2104" y="2657"/>
                <a:ext cx="462" cy="33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1</a:t>
                </a:r>
              </a:p>
            </p:txBody>
          </p:sp>
        </p:grpSp>
        <p:grpSp>
          <p:nvGrpSpPr>
            <p:cNvPr id="83989" name="Group 22"/>
            <p:cNvGrpSpPr>
              <a:grpSpLocks/>
            </p:cNvGrpSpPr>
            <p:nvPr/>
          </p:nvGrpSpPr>
          <p:grpSpPr bwMode="auto">
            <a:xfrm>
              <a:off x="977900" y="2098675"/>
              <a:ext cx="733426" cy="568325"/>
              <a:chOff x="2104" y="2657"/>
              <a:chExt cx="462" cy="358"/>
            </a:xfrm>
          </p:grpSpPr>
          <p:sp>
            <p:nvSpPr>
              <p:cNvPr id="43" name="Line 19"/>
              <p:cNvSpPr>
                <a:spLocks noChangeShapeType="1"/>
              </p:cNvSpPr>
              <p:nvPr/>
            </p:nvSpPr>
            <p:spPr bwMode="auto">
              <a:xfrm flipV="1">
                <a:off x="2160" y="2832"/>
                <a:ext cx="192" cy="183"/>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44" name="Text Box 20"/>
              <p:cNvSpPr txBox="1">
                <a:spLocks noChangeArrowheads="1"/>
              </p:cNvSpPr>
              <p:nvPr/>
            </p:nvSpPr>
            <p:spPr bwMode="auto">
              <a:xfrm>
                <a:off x="2104" y="2657"/>
                <a:ext cx="462" cy="33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1</a:t>
                </a:r>
              </a:p>
            </p:txBody>
          </p:sp>
        </p:grpSp>
      </p:grpSp>
      <p:sp>
        <p:nvSpPr>
          <p:cNvPr id="46" name="Text Box 13"/>
          <p:cNvSpPr txBox="1">
            <a:spLocks noChangeArrowheads="1"/>
          </p:cNvSpPr>
          <p:nvPr/>
        </p:nvSpPr>
        <p:spPr bwMode="auto">
          <a:xfrm>
            <a:off x="4267200" y="2097088"/>
            <a:ext cx="5410200" cy="3540125"/>
          </a:xfrm>
          <a:prstGeom prst="rect">
            <a:avLst/>
          </a:prstGeom>
          <a:noFill/>
          <a:ln w="38100" cap="sq">
            <a:noFill/>
            <a:miter lim="800000"/>
            <a:headEnd/>
            <a:tailEnd/>
          </a:ln>
          <a:effectLst/>
        </p:spPr>
        <p:txBody>
          <a:bodyPr lIns="274320" rIns="274320">
            <a:spAutoFit/>
          </a:bodyPr>
          <a:lstStyle/>
          <a:p>
            <a:pPr>
              <a:defRPr/>
            </a:pPr>
            <a:r>
              <a:rPr lang="en-US" dirty="0">
                <a:effectLst>
                  <a:outerShdw blurRad="38100" dist="38100" dir="2700000" algn="tl">
                    <a:srgbClr val="000000"/>
                  </a:outerShdw>
                </a:effectLst>
              </a:rPr>
              <a:t>Claim: No TM “</a:t>
            </a:r>
            <a:r>
              <a:rPr lang="en-US" dirty="0">
                <a:solidFill>
                  <a:srgbClr val="FF00FF"/>
                </a:solidFill>
                <a:effectLst>
                  <a:outerShdw blurRad="38100" dist="38100" dir="2700000" algn="tl">
                    <a:srgbClr val="000000"/>
                  </a:outerShdw>
                </a:effectLst>
              </a:rPr>
              <a:t>accepts</a:t>
            </a: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
            </a:r>
            <a:br>
              <a:rPr lang="en-US" i="1" dirty="0">
                <a:effectLst>
                  <a:outerShdw blurRad="38100" dist="38100" dir="2700000" algn="tl">
                    <a:srgbClr val="000000"/>
                  </a:outerShdw>
                </a:effectLst>
              </a:rPr>
            </a:br>
            <a:r>
              <a:rPr lang="en-US" i="1" dirty="0">
                <a:solidFill>
                  <a:schemeClr val="accent2"/>
                </a:solidFill>
                <a:effectLst>
                  <a:outerShdw blurRad="38100" dist="38100" dir="2700000" algn="tl">
                    <a:srgbClr val="000000"/>
                  </a:outerShdw>
                </a:effectLst>
                <a:sym typeface="Symbol"/>
              </a:rPr>
              <a:t> </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endParaRPr lang="en-US" i="1" dirty="0">
              <a:solidFill>
                <a:schemeClr val="accent2"/>
              </a:solidFill>
              <a:effectLst>
                <a:outerShdw blurRad="38100" dist="38100" dir="2700000" algn="tl">
                  <a:srgbClr val="000000"/>
                </a:outerShdw>
              </a:effectLst>
            </a:endParaRPr>
          </a:p>
          <a:p>
            <a:pPr>
              <a:defRPr/>
            </a:pPr>
            <a:r>
              <a:rPr lang="en-US" dirty="0">
                <a:effectLst>
                  <a:outerShdw blurRad="38100" dist="38100" dir="2700000" algn="tl">
                    <a:srgbClr val="000000"/>
                  </a:outerShdw>
                </a:effectLst>
              </a:rPr>
              <a:t>Proof: Continue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the game </a:t>
            </a:r>
            <a:r>
              <a:rPr lang="en-CA" i="1" dirty="0">
                <a:solidFill>
                  <a:schemeClr val="accent2"/>
                </a:solidFill>
                <a:effectLst>
                  <a:outerShdw blurRad="38100" dist="38100" dir="2700000" algn="tl">
                    <a:srgbClr val="000000"/>
                  </a:outerShdw>
                </a:effectLst>
                <a:sym typeface="Symbol" pitchFamily="18" charset="2"/>
              </a:rPr>
              <a:t>M  I</a:t>
            </a:r>
            <a:r>
              <a:rPr lang="en-US" dirty="0">
                <a:effectLst>
                  <a:outerShdw blurRad="38100" dist="38100" dir="2700000" algn="tl">
                    <a:srgbClr val="000000"/>
                  </a:outerShdw>
                </a:effectLst>
              </a:rPr>
              <a:t>.</a:t>
            </a:r>
          </a:p>
          <a:p>
            <a:pPr>
              <a:defRPr/>
            </a:pPr>
            <a:r>
              <a:rPr lang="en-US" dirty="0">
                <a:effectLst>
                  <a:outerShdw blurRad="38100" dist="38100" dir="2700000" algn="tl">
                    <a:srgbClr val="000000"/>
                  </a:outerShdw>
                </a:effectLst>
              </a:rPr>
              <a:t>Adversary give TM </a:t>
            </a:r>
            <a:r>
              <a:rPr lang="en-US" i="1" dirty="0">
                <a:solidFill>
                  <a:schemeClr val="accent6"/>
                </a:solidFill>
                <a:effectLst>
                  <a:outerShdw blurRad="38100" dist="38100" dir="2700000" algn="tl">
                    <a:srgbClr val="000000"/>
                  </a:outerShdw>
                </a:effectLst>
              </a:rPr>
              <a:t>M</a:t>
            </a:r>
            <a:r>
              <a:rPr lang="en-US" baseline="-25000" dirty="0">
                <a:effectLst>
                  <a:outerShdw blurRad="38100" dist="38100" dir="2700000" algn="tl">
                    <a:srgbClr val="000000"/>
                  </a:outerShdw>
                </a:effectLst>
              </a:rPr>
              <a:t>.</a:t>
            </a:r>
          </a:p>
          <a:p>
            <a:pPr>
              <a:defRPr/>
            </a:pPr>
            <a:r>
              <a:rPr lang="en-US" dirty="0">
                <a:effectLst>
                  <a:outerShdw blurRad="38100" dist="38100" dir="2700000" algn="tl">
                    <a:srgbClr val="000000"/>
                  </a:outerShdw>
                </a:effectLst>
              </a:rPr>
              <a:t>I give input </a:t>
            </a:r>
            <a:r>
              <a:rPr lang="en-US" i="1" dirty="0">
                <a:solidFill>
                  <a:schemeClr val="accent2"/>
                </a:solidFill>
                <a:effectLst>
                  <a:outerShdw blurRad="38100" dist="38100" dir="2700000" algn="tl">
                    <a:srgbClr val="000000"/>
                  </a:outerShdw>
                </a:effectLst>
              </a:rPr>
              <a:t>I=“M”</a:t>
            </a:r>
            <a:r>
              <a:rPr lang="en-US" dirty="0">
                <a:effectLst>
                  <a:outerShdw blurRad="38100" dist="38100" dir="2700000" algn="tl">
                    <a:srgbClr val="000000"/>
                  </a:outerShdw>
                </a:effectLst>
              </a:rPr>
              <a:t>.</a:t>
            </a:r>
          </a:p>
          <a:p>
            <a:pPr>
              <a:defRPr/>
            </a:pPr>
            <a:r>
              <a:rPr lang="en-US" i="1" dirty="0">
                <a:solidFill>
                  <a:schemeClr val="accent6"/>
                </a:solidFill>
                <a:effectLst>
                  <a:outerShdw blurRad="38100" dist="38100" dir="2700000" algn="tl">
                    <a:srgbClr val="000000"/>
                  </a:outerShdw>
                </a:effectLst>
              </a:rPr>
              <a:t>M </a:t>
            </a:r>
            <a:r>
              <a:rPr lang="en-US" dirty="0">
                <a:effectLst>
                  <a:outerShdw blurRad="38100" dist="38100" dir="2700000" algn="tl">
                    <a:srgbClr val="000000"/>
                  </a:outerShdw>
                </a:effectLst>
              </a:rPr>
              <a:t>gives the wrong answer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on instance </a:t>
            </a:r>
            <a:r>
              <a:rPr lang="en-US" i="1" dirty="0">
                <a:solidFill>
                  <a:schemeClr val="accent2"/>
                </a:solidFill>
                <a:effectLst>
                  <a:outerShdw blurRad="38100" dist="38100" dir="2700000" algn="tl">
                    <a:srgbClr val="000000"/>
                  </a:outerShdw>
                </a:effectLst>
              </a:rPr>
              <a:t>“M”</a:t>
            </a:r>
            <a:r>
              <a:rPr lang="en-US" dirty="0">
                <a:effectLst>
                  <a:outerShdw blurRad="38100" dist="38100" dir="2700000" algn="tl">
                    <a:srgbClr val="000000"/>
                  </a:outerShdw>
                </a:effectLst>
              </a:rPr>
              <a:t>.</a:t>
            </a:r>
            <a:endParaRPr lang="en-US" dirty="0">
              <a:solidFill>
                <a:schemeClr val="accent6"/>
              </a:solidFill>
              <a:effectLst>
                <a:outerShdw blurRad="38100" dist="38100" dir="2700000" algn="tl">
                  <a:srgbClr val="000000"/>
                </a:outerShdw>
              </a:effectLst>
            </a:endParaRPr>
          </a:p>
        </p:txBody>
      </p:sp>
      <p:sp>
        <p:nvSpPr>
          <p:cNvPr id="32" name="Text Box 23"/>
          <p:cNvSpPr txBox="1">
            <a:spLocks noChangeArrowheads="1"/>
          </p:cNvSpPr>
          <p:nvPr/>
        </p:nvSpPr>
        <p:spPr bwMode="auto">
          <a:xfrm>
            <a:off x="101600" y="5867400"/>
            <a:ext cx="47752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a:t>
            </a:r>
          </a:p>
        </p:txBody>
      </p:sp>
      <p:sp>
        <p:nvSpPr>
          <p:cNvPr id="36" name="Text Box 23"/>
          <p:cNvSpPr txBox="1">
            <a:spLocks noChangeArrowheads="1"/>
          </p:cNvSpPr>
          <p:nvPr/>
        </p:nvSpPr>
        <p:spPr bwMode="auto">
          <a:xfrm>
            <a:off x="4292600" y="6270625"/>
            <a:ext cx="5092700" cy="523875"/>
          </a:xfrm>
          <a:prstGeom prst="rect">
            <a:avLst/>
          </a:prstGeom>
          <a:noFill/>
          <a:ln w="38100" cap="sq">
            <a:noFill/>
            <a:miter lim="800000"/>
            <a:headEnd/>
            <a:tailEnd/>
          </a:ln>
          <a:effectLst/>
        </p:spPr>
        <p:txBody>
          <a:bodyPr lIns="274320" rIns="274320">
            <a:spAutoFit/>
          </a:bodyPr>
          <a:lstStyle/>
          <a:p>
            <a:pPr algn="l">
              <a:defRPr/>
            </a:pP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0</a:t>
            </a:r>
            <a:r>
              <a:rPr lang="en-US" dirty="0">
                <a:effectLst>
                  <a:outerShdw blurRad="38100" dist="38100" dir="2700000" algn="tl">
                    <a:srgbClr val="000000"/>
                  </a:outerShdw>
                </a:effectLst>
              </a:rPr>
              <a:t> </a:t>
            </a:r>
          </a:p>
        </p:txBody>
      </p:sp>
      <p:sp>
        <p:nvSpPr>
          <p:cNvPr id="39" name="Text Box 23"/>
          <p:cNvSpPr txBox="1">
            <a:spLocks noChangeArrowheads="1"/>
          </p:cNvSpPr>
          <p:nvPr/>
        </p:nvSpPr>
        <p:spPr bwMode="auto">
          <a:xfrm>
            <a:off x="114300" y="5562600"/>
            <a:ext cx="9271000" cy="523875"/>
          </a:xfrm>
          <a:prstGeom prst="rect">
            <a:avLst/>
          </a:prstGeom>
          <a:noFill/>
          <a:ln w="38100" cap="sq">
            <a:noFill/>
            <a:miter lim="800000"/>
            <a:headEnd/>
            <a:tailEnd/>
          </a:ln>
          <a:effectLst/>
        </p:spPr>
        <p:txBody>
          <a:bodyPr lIns="274320" rIns="274320">
            <a:spAutoFit/>
          </a:bodyPr>
          <a:lstStyle/>
          <a:p>
            <a:pPr algn="l">
              <a:defRPr/>
            </a:pP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1</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6">
                                            <p:txEl>
                                              <p:pRg st="1" end="1"/>
                                            </p:txEl>
                                          </p:spTgt>
                                        </p:tgtEl>
                                        <p:attrNameLst>
                                          <p:attrName>style.visibility</p:attrName>
                                        </p:attrNameLst>
                                      </p:cBhvr>
                                      <p:to>
                                        <p:strVal val="visible"/>
                                      </p:to>
                                    </p:set>
                                    <p:anim calcmode="lin" valueType="num">
                                      <p:cBhvr additive="base">
                                        <p:cTn id="13" dur="500" fill="hold"/>
                                        <p:tgtEl>
                                          <p:spTgt spid="4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anim calcmode="lin" valueType="num">
                                      <p:cBhvr additive="base">
                                        <p:cTn id="19" dur="500" fill="hold"/>
                                        <p:tgtEl>
                                          <p:spTgt spid="4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6">
                                            <p:txEl>
                                              <p:pRg st="3" end="3"/>
                                            </p:txEl>
                                          </p:spTgt>
                                        </p:tgtEl>
                                        <p:attrNameLst>
                                          <p:attrName>style.visibility</p:attrName>
                                        </p:attrNameLst>
                                      </p:cBhvr>
                                      <p:to>
                                        <p:strVal val="visible"/>
                                      </p:to>
                                    </p:set>
                                    <p:anim calcmode="lin" valueType="num">
                                      <p:cBhvr additive="base">
                                        <p:cTn id="25" dur="500" fill="hold"/>
                                        <p:tgtEl>
                                          <p:spTgt spid="4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6">
                                            <p:txEl>
                                              <p:pRg st="4" end="4"/>
                                            </p:txEl>
                                          </p:spTgt>
                                        </p:tgtEl>
                                        <p:attrNameLst>
                                          <p:attrName>style.visibility</p:attrName>
                                        </p:attrNameLst>
                                      </p:cBhvr>
                                      <p:to>
                                        <p:strVal val="visible"/>
                                      </p:to>
                                    </p:set>
                                    <p:anim calcmode="lin" valueType="num">
                                      <p:cBhvr additive="base">
                                        <p:cTn id="31" dur="500" fill="hold"/>
                                        <p:tgtEl>
                                          <p:spTgt spid="4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935663" y="1676400"/>
            <a:ext cx="549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sz="3200">
              <a:effectLst/>
              <a:latin typeface="Monotype Corsiva" pitchFamily="66" charset="0"/>
            </a:endParaRPr>
          </a:p>
        </p:txBody>
      </p:sp>
      <p:sp>
        <p:nvSpPr>
          <p:cNvPr id="84995" name="Rectangle 13"/>
          <p:cNvSpPr>
            <a:spLocks noChangeArrowheads="1"/>
          </p:cNvSpPr>
          <p:nvPr/>
        </p:nvSpPr>
        <p:spPr bwMode="auto">
          <a:xfrm>
            <a:off x="-76200" y="9445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“no” </a:t>
            </a:r>
          </a:p>
        </p:txBody>
      </p:sp>
      <p:sp>
        <p:nvSpPr>
          <p:cNvPr id="21" name="Oval 3"/>
          <p:cNvSpPr>
            <a:spLocks noChangeArrowheads="1"/>
          </p:cNvSpPr>
          <p:nvPr/>
        </p:nvSpPr>
        <p:spPr bwMode="auto">
          <a:xfrm>
            <a:off x="2252663" y="2819400"/>
            <a:ext cx="3995737" cy="3962400"/>
          </a:xfrm>
          <a:prstGeom prst="ellipse">
            <a:avLst/>
          </a:prstGeom>
          <a:noFill/>
          <a:ln w="38100" cap="sq">
            <a:solidFill>
              <a:schemeClr val="hlink"/>
            </a:solidFill>
            <a:round/>
            <a:headEnd/>
            <a:tailEnd/>
          </a:ln>
        </p:spPr>
        <p:txBody>
          <a:bodyPr lIns="274320" rIns="274320" anchor="ctr"/>
          <a:lstStyle/>
          <a:p>
            <a:pPr algn="l">
              <a:defRPr/>
            </a:pPr>
            <a:endParaRPr lang="en-CA"/>
          </a:p>
        </p:txBody>
      </p:sp>
      <p:sp>
        <p:nvSpPr>
          <p:cNvPr id="84997" name="Text Box 4"/>
          <p:cNvSpPr txBox="1">
            <a:spLocks noChangeArrowheads="1"/>
          </p:cNvSpPr>
          <p:nvPr/>
        </p:nvSpPr>
        <p:spPr bwMode="auto">
          <a:xfrm>
            <a:off x="3124200" y="3290888"/>
            <a:ext cx="2284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sp>
        <p:nvSpPr>
          <p:cNvPr id="2" name="Oval 48"/>
          <p:cNvSpPr>
            <a:spLocks noChangeArrowheads="1"/>
          </p:cNvSpPr>
          <p:nvPr/>
        </p:nvSpPr>
        <p:spPr bwMode="auto">
          <a:xfrm rot="19311688" flipH="1">
            <a:off x="1062038" y="1603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84999" name="Rectangle 49"/>
          <p:cNvSpPr>
            <a:spLocks noChangeArrowheads="1"/>
          </p:cNvSpPr>
          <p:nvPr/>
        </p:nvSpPr>
        <p:spPr bwMode="auto">
          <a:xfrm>
            <a:off x="-114300" y="533400"/>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Acceptable</a:t>
            </a:r>
            <a:endParaRPr lang="en-US" altLang="en-US" sz="2400">
              <a:solidFill>
                <a:srgbClr val="FF00FF"/>
              </a:solidFill>
              <a:effectLst/>
            </a:endParaRPr>
          </a:p>
        </p:txBody>
      </p:sp>
      <p:sp>
        <p:nvSpPr>
          <p:cNvPr id="704519" name="Rectangle 7"/>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Halting Problem</a:t>
            </a:r>
          </a:p>
        </p:txBody>
      </p:sp>
      <p:sp>
        <p:nvSpPr>
          <p:cNvPr id="85001" name="Rectangle 18"/>
          <p:cNvSpPr>
            <a:spLocks noChangeArrowheads="1"/>
          </p:cNvSpPr>
          <p:nvPr/>
        </p:nvSpPr>
        <p:spPr bwMode="auto">
          <a:xfrm>
            <a:off x="5029200" y="83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Run forever or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sp>
        <p:nvSpPr>
          <p:cNvPr id="85002" name="Rectangle 19"/>
          <p:cNvSpPr>
            <a:spLocks noChangeArrowheads="1"/>
          </p:cNvSpPr>
          <p:nvPr/>
        </p:nvSpPr>
        <p:spPr bwMode="auto">
          <a:xfrm>
            <a:off x="2743200" y="3763963"/>
            <a:ext cx="449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buFont typeface="Arial" charset="0"/>
              <a:buChar char="•"/>
            </a:pPr>
            <a:r>
              <a:rPr lang="en-US" altLang="en-US" sz="2400" i="1">
                <a:solidFill>
                  <a:srgbClr val="FF0000"/>
                </a:solidFill>
                <a:effectLst/>
                <a:cs typeface="Times New Roman" pitchFamily="18" charset="0"/>
              </a:rPr>
              <a:t>Yes</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“yes”</a:t>
            </a:r>
          </a:p>
          <a:p>
            <a:pPr algn="l">
              <a:buFont typeface="Arial" charset="0"/>
              <a:buChar char="•"/>
            </a:pPr>
            <a:r>
              <a:rPr lang="en-US" altLang="en-US" sz="2400" i="1">
                <a:solidFill>
                  <a:srgbClr val="FF0000"/>
                </a:solidFill>
                <a:effectLst/>
                <a:cs typeface="Times New Roman" pitchFamily="18" charset="0"/>
              </a:rPr>
              <a:t>No</a:t>
            </a:r>
            <a:r>
              <a:rPr lang="en-US" altLang="en-US" sz="2400">
                <a:effectLst/>
                <a:cs typeface="Times New Roman" pitchFamily="18" charset="0"/>
              </a:rPr>
              <a:t> instance </a:t>
            </a:r>
            <a:br>
              <a:rPr lang="en-US" altLang="en-US" sz="2400">
                <a:effectLst/>
                <a:cs typeface="Times New Roman" pitchFamily="18" charset="0"/>
              </a:rPr>
            </a:br>
            <a:r>
              <a:rPr lang="en-US" altLang="en-US" sz="2400">
                <a:effectLst/>
                <a:cs typeface="Times New Roman" pitchFamily="18" charset="0"/>
              </a:rPr>
              <a:t>    </a:t>
            </a:r>
            <a:r>
              <a:rPr lang="en-US" altLang="en-US" sz="2400">
                <a:effectLst/>
                <a:cs typeface="Times New Roman" pitchFamily="18" charset="0"/>
                <a:sym typeface="Wingdings" pitchFamily="2" charset="2"/>
              </a:rPr>
              <a:t> </a:t>
            </a:r>
            <a:r>
              <a:rPr lang="en-US" altLang="en-US" sz="2400">
                <a:effectLst/>
                <a:cs typeface="Times New Roman" pitchFamily="18" charset="0"/>
              </a:rPr>
              <a:t>Halt and answer “no” </a:t>
            </a:r>
          </a:p>
        </p:txBody>
      </p:sp>
      <p:sp>
        <p:nvSpPr>
          <p:cNvPr id="23" name="Oval 48"/>
          <p:cNvSpPr>
            <a:spLocks noChangeArrowheads="1"/>
          </p:cNvSpPr>
          <p:nvPr/>
        </p:nvSpPr>
        <p:spPr bwMode="auto">
          <a:xfrm rot="2288312">
            <a:off x="2738438" y="236538"/>
            <a:ext cx="4679950" cy="7032625"/>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85004" name="Rectangle 49"/>
          <p:cNvSpPr>
            <a:spLocks noChangeArrowheads="1"/>
          </p:cNvSpPr>
          <p:nvPr/>
        </p:nvSpPr>
        <p:spPr bwMode="auto">
          <a:xfrm>
            <a:off x="6705600" y="542925"/>
            <a:ext cx="270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Co-Acceptable</a:t>
            </a:r>
            <a:endParaRPr lang="en-US" altLang="en-US" sz="2400">
              <a:solidFill>
                <a:srgbClr val="FF00FF"/>
              </a:solidFill>
              <a:effectLst/>
            </a:endParaRPr>
          </a:p>
        </p:txBody>
      </p:sp>
      <p:sp>
        <p:nvSpPr>
          <p:cNvPr id="22" name="Text Box 16"/>
          <p:cNvSpPr txBox="1">
            <a:spLocks noChangeArrowheads="1"/>
          </p:cNvSpPr>
          <p:nvPr/>
        </p:nvSpPr>
        <p:spPr bwMode="auto">
          <a:xfrm>
            <a:off x="4075113" y="2662238"/>
            <a:ext cx="2630487" cy="461962"/>
          </a:xfrm>
          <a:prstGeom prst="rect">
            <a:avLst/>
          </a:prstGeom>
          <a:noFill/>
          <a:ln w="38100" cap="sq">
            <a:noFill/>
            <a:miter lim="800000"/>
            <a:headEnd/>
            <a:tailEnd/>
          </a:ln>
        </p:spPr>
        <p:txBody>
          <a:bodyPr wrap="none" lIns="274320" rIns="274320">
            <a:spAutoFit/>
          </a:bodyPr>
          <a:lstStyle/>
          <a:p>
            <a:pPr algn="l">
              <a:defRPr/>
            </a:pPr>
            <a:r>
              <a:rPr lang="en-US" sz="2400" i="1" dirty="0">
                <a:solidFill>
                  <a:schemeClr val="accent2"/>
                </a:solidFill>
                <a:effectLst>
                  <a:outerShdw blurRad="38100" dist="38100" dir="2700000" algn="tl">
                    <a:srgbClr val="000000"/>
                  </a:outerShdw>
                </a:effectLst>
                <a:sym typeface="Symbol"/>
              </a:rPr>
              <a:t> </a:t>
            </a:r>
            <a:r>
              <a:rPr lang="en-US" sz="2400" i="1" dirty="0" err="1">
                <a:solidFill>
                  <a:schemeClr val="accent2"/>
                </a:solidFill>
                <a:effectLst/>
              </a:rPr>
              <a:t>Problem</a:t>
            </a:r>
            <a:r>
              <a:rPr lang="en-US" sz="2400" i="1" baseline="-25000" dirty="0" err="1">
                <a:solidFill>
                  <a:schemeClr val="accent2"/>
                </a:solidFill>
                <a:effectLst/>
              </a:rPr>
              <a:t>diagonal</a:t>
            </a:r>
            <a:endParaRPr lang="en-US" sz="2400" i="1" baseline="-25000" dirty="0">
              <a:solidFill>
                <a:schemeClr val="accent2"/>
              </a:solidFill>
              <a:effectLst/>
            </a:endParaRPr>
          </a:p>
        </p:txBody>
      </p:sp>
      <p:sp>
        <p:nvSpPr>
          <p:cNvPr id="26" name="Text Box 16"/>
          <p:cNvSpPr txBox="1">
            <a:spLocks noChangeArrowheads="1"/>
          </p:cNvSpPr>
          <p:nvPr/>
        </p:nvSpPr>
        <p:spPr bwMode="auto">
          <a:xfrm>
            <a:off x="1676400" y="2586038"/>
            <a:ext cx="233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i="1">
                <a:solidFill>
                  <a:schemeClr val="accent2"/>
                </a:solidFill>
                <a:effectLst/>
              </a:rPr>
              <a:t>Problem</a:t>
            </a:r>
            <a:r>
              <a:rPr lang="en-US" altLang="en-US" sz="2400" i="1" baseline="-25000">
                <a:solidFill>
                  <a:schemeClr val="accent2"/>
                </a:solidFill>
                <a:effectLst/>
              </a:rPr>
              <a:t>diagonal</a:t>
            </a:r>
          </a:p>
        </p:txBody>
      </p:sp>
      <p:sp>
        <p:nvSpPr>
          <p:cNvPr id="28" name="Rectangle 27"/>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
        <p:nvSpPr>
          <p:cNvPr id="29" name="Text Box 18"/>
          <p:cNvSpPr txBox="1">
            <a:spLocks noChangeArrowheads="1"/>
          </p:cNvSpPr>
          <p:nvPr/>
        </p:nvSpPr>
        <p:spPr bwMode="auto">
          <a:xfrm>
            <a:off x="-26988" y="5530850"/>
            <a:ext cx="4249738"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Specify one such problem</a:t>
            </a:r>
            <a:br>
              <a:rPr lang="en-US">
                <a:effectLst>
                  <a:outerShdw blurRad="38100" dist="38100" dir="2700000" algn="tl">
                    <a:srgbClr val="000000"/>
                  </a:outerShdw>
                </a:effectLst>
              </a:rPr>
            </a:br>
            <a:r>
              <a:rPr lang="en-US">
                <a:effectLst>
                  <a:outerShdw blurRad="38100" dist="38100" dir="2700000" algn="tl">
                    <a:srgbClr val="000000"/>
                  </a:outerShdw>
                </a:effectLst>
              </a:rPr>
              <a:t>that is a little nicer.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77778E-7 7.40741E-7 L 0.16059 7.40741E-7 " pathEditMode="relative" rAng="0" ptsTypes="AA">
                                      <p:cBhvr>
                                        <p:cTn id="6" dur="1000" fill="hold"/>
                                        <p:tgtEl>
                                          <p:spTgt spid="22"/>
                                        </p:tgtEl>
                                        <p:attrNameLst>
                                          <p:attrName>ppt_x</p:attrName>
                                          <p:attrName>ppt_y</p:attrName>
                                        </p:attrNameLst>
                                      </p:cBhvr>
                                      <p:rCtr x="8021"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grpId="0" nodeType="clickEffect">
                                  <p:stCondLst>
                                    <p:cond delay="0"/>
                                  </p:stCondLst>
                                  <p:childTnLst>
                                    <p:animMotion origin="layout" path="M 2.5E-6 1.85185E-6 L -0.13594 1.85185E-6 " pathEditMode="relative" rAng="0" ptsTypes="AA">
                                      <p:cBhvr>
                                        <p:cTn id="10" dur="1000" fill="hold"/>
                                        <p:tgtEl>
                                          <p:spTgt spid="26"/>
                                        </p:tgtEl>
                                        <p:attrNameLst>
                                          <p:attrName>ppt_x</p:attrName>
                                          <p:attrName>ppt_y</p:attrName>
                                        </p:attrNameLst>
                                      </p:cBhvr>
                                      <p:rCtr x="-6806"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2" name="Group 27"/>
          <p:cNvGrpSpPr>
            <a:grpSpLocks/>
          </p:cNvGrpSpPr>
          <p:nvPr/>
        </p:nvGrpSpPr>
        <p:grpSpPr bwMode="auto">
          <a:xfrm>
            <a:off x="12700" y="769938"/>
            <a:ext cx="9161463" cy="5935662"/>
            <a:chOff x="12700" y="769938"/>
            <a:chExt cx="9162042" cy="5935662"/>
          </a:xfrm>
        </p:grpSpPr>
        <p:pic>
          <p:nvPicPr>
            <p:cNvPr id="860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86015"/>
              <a:ext cx="9162042" cy="47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grpSp>
          <p:nvGrpSpPr>
            <p:cNvPr id="86022" name="Group 17"/>
            <p:cNvGrpSpPr>
              <a:grpSpLocks/>
            </p:cNvGrpSpPr>
            <p:nvPr/>
          </p:nvGrpSpPr>
          <p:grpSpPr bwMode="auto">
            <a:xfrm flipH="1">
              <a:off x="325438" y="769938"/>
              <a:ext cx="360362" cy="1058862"/>
              <a:chOff x="5760" y="901"/>
              <a:chExt cx="916" cy="2296"/>
            </a:xfrm>
          </p:grpSpPr>
          <p:sp>
            <p:nvSpPr>
              <p:cNvPr id="16"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23"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24"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5"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6"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7"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We give two equivalent proofs:</a:t>
            </a:r>
          </a:p>
          <a:p>
            <a:pPr algn="l">
              <a:defRPr/>
            </a:pPr>
            <a:r>
              <a:rPr lang="en-US" sz="3000" dirty="0">
                <a:effectLst>
                  <a:outerShdw blurRad="38100" dist="38100" dir="2700000" algn="tl">
                    <a:srgbClr val="000000"/>
                  </a:outerShdw>
                </a:effectLst>
              </a:rPr>
              <a:t>Proof 1:</a:t>
            </a:r>
          </a:p>
          <a:p>
            <a:pPr lvl="1" algn="l">
              <a:buFont typeface="Arial" pitchFamily="34" charset="0"/>
              <a:buChar char="•"/>
              <a:defRPr/>
            </a:pPr>
            <a:r>
              <a:rPr lang="en-US" sz="3000" dirty="0">
                <a:effectLst>
                  <a:outerShdw blurRad="38100" dist="38100" dir="2700000" algn="tl">
                    <a:srgbClr val="000000"/>
                  </a:outerShdw>
                </a:effectLst>
              </a:rPr>
              <a:t> Follow the first order logic game.</a:t>
            </a:r>
          </a:p>
          <a:p>
            <a:pPr lvl="1" algn="l">
              <a:buFont typeface="Arial" pitchFamily="34" charset="0"/>
              <a:buChar char="•"/>
              <a:defRPr/>
            </a:pPr>
            <a:r>
              <a:rPr lang="en-US" sz="3000" dirty="0">
                <a:effectLst>
                  <a:outerShdw blurRad="38100" dist="38100" dir="2700000" algn="tl">
                    <a:srgbClr val="000000"/>
                  </a:outerShdw>
                </a:effectLst>
              </a:rPr>
              <a:t> Each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eliminated (</a:t>
            </a:r>
            <a:r>
              <a:rPr lang="en-US" sz="3000" dirty="0" err="1">
                <a:effectLst>
                  <a:outerShdw blurRad="38100" dist="38100" dir="2700000" algn="tl">
                    <a:srgbClr val="000000"/>
                  </a:outerShdw>
                </a:effectLst>
              </a:rPr>
              <a:t>wrt</a:t>
            </a:r>
            <a:r>
              <a:rPr lang="en-US" sz="3000" dirty="0">
                <a:effectLst>
                  <a:outerShdw blurRad="38100" dist="38100" dir="2700000" algn="tl">
                    <a:srgbClr val="000000"/>
                  </a:outerShdw>
                </a:effectLst>
              </a:rPr>
              <a:t>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rPr>
              <a:t>)</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using its own private nemesis input </a:t>
            </a:r>
            <a:r>
              <a:rPr lang="en-US" sz="3000" i="1" dirty="0">
                <a:solidFill>
                  <a:schemeClr val="accent2"/>
                </a:solidFill>
                <a:effectLst>
                  <a:outerShdw blurRad="38100" dist="38100" dir="2700000" algn="tl">
                    <a:srgbClr val="000000"/>
                  </a:outerShdw>
                </a:effectLst>
              </a:rPr>
              <a:t>I</a:t>
            </a:r>
            <a:r>
              <a:rPr lang="en-US" sz="3000" i="1" baseline="-25000"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a:t>
            </a:r>
          </a:p>
          <a:p>
            <a:pPr algn="l">
              <a:defRPr/>
            </a:pPr>
            <a:r>
              <a:rPr lang="en-US" sz="3000" dirty="0">
                <a:effectLst>
                  <a:outerShdw blurRad="38100" dist="38100" dir="2700000" algn="tl">
                    <a:srgbClr val="000000"/>
                  </a:outerShdw>
                </a:effectLst>
              </a:rPr>
              <a:t>Proof 2:</a:t>
            </a:r>
          </a:p>
          <a:p>
            <a:pPr lvl="1" algn="l">
              <a:buFont typeface="Arial" pitchFamily="34" charset="0"/>
              <a:buChar char="•"/>
              <a:defRPr/>
            </a:pPr>
            <a:r>
              <a:rPr lang="en-US" sz="3000" dirty="0">
                <a:effectLst>
                  <a:outerShdw blurRad="38100" dist="38100" dir="2700000" algn="tl">
                    <a:srgbClr val="000000"/>
                  </a:outerShdw>
                </a:effectLst>
              </a:rPr>
              <a:t> A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an “integer-like” object.</a:t>
            </a:r>
          </a:p>
          <a:p>
            <a:pPr lvl="1" algn="l">
              <a:buFont typeface="Arial" pitchFamily="34" charset="0"/>
              <a:buChar char="•"/>
              <a:defRPr/>
            </a:pPr>
            <a:r>
              <a:rPr lang="en-US" sz="3000" dirty="0">
                <a:effectLst>
                  <a:outerShdw blurRad="38100" dist="38100" dir="2700000" algn="tl">
                    <a:srgbClr val="000000"/>
                  </a:outerShdw>
                </a:effectLst>
              </a:rPr>
              <a:t>A problem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sym typeface="Symbol" pitchFamily="18" charset="2"/>
              </a:rPr>
              <a:t> </a:t>
            </a:r>
            <a:r>
              <a:rPr lang="en-US" sz="3000" dirty="0">
                <a:effectLst>
                  <a:outerShdw blurRad="38100" dist="38100" dir="2700000" algn="tl">
                    <a:srgbClr val="000000"/>
                  </a:outerShdw>
                </a:effectLst>
              </a:rPr>
              <a:t>is an “real-like” object.</a:t>
            </a:r>
          </a:p>
          <a:p>
            <a:pPr lvl="1" algn="l">
              <a:buFont typeface="Arial" pitchFamily="34" charset="0"/>
              <a:buChar char="•"/>
              <a:defRPr/>
            </a:pPr>
            <a:r>
              <a:rPr lang="en-US" sz="3000" dirty="0">
                <a:effectLst>
                  <a:outerShdw blurRad="38100" dist="38100" dir="2700000" algn="tl">
                    <a:srgbClr val="000000"/>
                  </a:outerShdw>
                </a:effectLst>
              </a:rPr>
              <a:t> Hence, we can use the same diagonal proof</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that there are more </a:t>
            </a:r>
            <a:r>
              <a:rPr lang="en-US" sz="3000" dirty="0" err="1">
                <a:effectLst>
                  <a:outerShdw blurRad="38100" dist="38100" dir="2700000" algn="tl">
                    <a:srgbClr val="000000"/>
                  </a:outerShdw>
                </a:effectLst>
              </a:rPr>
              <a:t>reals</a:t>
            </a:r>
            <a:r>
              <a:rPr lang="en-US" sz="3000" dirty="0">
                <a:effectLst>
                  <a:outerShdw blurRad="38100" dist="38100" dir="2700000" algn="tl">
                    <a:srgbClr val="000000"/>
                  </a:outerShdw>
                </a:effectLst>
              </a:rPr>
              <a:t> than integers.</a:t>
            </a:r>
          </a:p>
          <a:p>
            <a:pPr algn="l">
              <a:buFont typeface="Arial" pitchFamily="34" charset="0"/>
              <a:buNone/>
              <a:defRPr/>
            </a:pPr>
            <a:r>
              <a:rPr lang="en-US" sz="3000" dirty="0">
                <a:effectLst>
                  <a:outerShdw blurRad="38100" dist="38100" dir="2700000" algn="tl">
                    <a:srgbClr val="000000"/>
                  </a:outerShdw>
                </a:effectLst>
              </a:rPr>
              <a:t>Really these two proofs are the same,</a:t>
            </a:r>
            <a:br>
              <a:rPr lang="en-US" sz="3000" dirty="0">
                <a:effectLst>
                  <a:outerShdw blurRad="38100" dist="38100" dir="2700000" algn="tl">
                    <a:srgbClr val="000000"/>
                  </a:outerShdw>
                </a:effectLst>
              </a:rPr>
            </a:br>
            <a:r>
              <a:rPr lang="en-US" sz="3000" dirty="0">
                <a:effectLst>
                  <a:outerShdw blurRad="38100" dist="38100" dir="2700000" algn="tl">
                    <a:srgbClr val="000000"/>
                  </a:outerShdw>
                </a:effectLst>
              </a:rPr>
              <a:t>  so understand one and/or both.</a:t>
            </a:r>
          </a:p>
          <a:p>
            <a:pPr lvl="1" algn="l">
              <a:buFont typeface="Arial" pitchFamily="34" charset="0"/>
              <a:buChar char="•"/>
              <a:defRPr/>
            </a:pPr>
            <a:endParaRPr lang="en-US" sz="3000" dirty="0">
              <a:effectLst>
                <a:outerShdw blurRad="38100" dist="38100" dir="2700000" algn="tl">
                  <a:srgbClr val="000000"/>
                </a:outerShdw>
              </a:effectLst>
            </a:endParaRP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44396" name="Rectangle 12"/>
          <p:cNvSpPr>
            <a:spLocks noChangeArrowheads="1"/>
          </p:cNvSpPr>
          <p:nvPr/>
        </p:nvSpPr>
        <p:spPr bwMode="auto">
          <a:xfrm>
            <a:off x="2743200" y="3644900"/>
            <a:ext cx="769938" cy="427038"/>
          </a:xfrm>
          <a:prstGeom prst="rect">
            <a:avLst/>
          </a:prstGeom>
          <a:noFill/>
          <a:ln w="38100" algn="ctr">
            <a:noFill/>
            <a:miter lim="800000"/>
            <a:headEnd/>
            <a:tailEnd/>
          </a:ln>
          <a:effectLst/>
        </p:spPr>
        <p:txBody>
          <a:bodyPr wrap="none" lIns="0" tIns="0" rIns="0" bIns="0">
            <a:spAutoFit/>
          </a:bodyPr>
          <a:lstStyle/>
          <a:p>
            <a:pPr>
              <a:defRPr/>
            </a:pPr>
            <a:r>
              <a:rPr lang="en-US">
                <a:solidFill>
                  <a:schemeClr val="hlink"/>
                </a:solidFill>
                <a:effectLst>
                  <a:outerShdw blurRad="38100" dist="38100" dir="2700000" algn="tl">
                    <a:srgbClr val="000000"/>
                  </a:outerShdw>
                </a:effectLst>
              </a:rPr>
              <a:t>Done</a:t>
            </a:r>
          </a:p>
        </p:txBody>
      </p:sp>
      <p:grpSp>
        <p:nvGrpSpPr>
          <p:cNvPr id="87046"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pic>
        <p:nvPicPr>
          <p:cNvPr id="87047" name="Picture 12" descr="http://www.canmag.com/images/front/superman/brai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488" y="2438400"/>
            <a:ext cx="9874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44396">
                                            <p:txEl>
                                              <p:pRg st="0" end="0"/>
                                            </p:txEl>
                                          </p:spTgt>
                                        </p:tgtEl>
                                        <p:attrNameLst>
                                          <p:attrName>style.visibility</p:attrName>
                                        </p:attrNameLst>
                                      </p:cBhvr>
                                      <p:to>
                                        <p:strVal val="visible"/>
                                      </p:to>
                                    </p:set>
                                    <p:anim calcmode="lin" valueType="num">
                                      <p:cBhvr additive="base">
                                        <p:cTn id="7" dur="500" fill="hold"/>
                                        <p:tgtEl>
                                          <p:spTgt spid="1443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439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Compare the first order logic of</a:t>
            </a:r>
          </a:p>
          <a:p>
            <a:pPr lvl="1" algn="l">
              <a:buFont typeface="Arial" pitchFamily="34" charset="0"/>
              <a:buChar char="•"/>
              <a:defRPr/>
            </a:pPr>
            <a:r>
              <a:rPr lang="en-US" sz="3000" dirty="0">
                <a:effectLst>
                  <a:outerShdw blurRad="38100" dist="38100" dir="2700000" algn="tl">
                    <a:srgbClr val="000000"/>
                  </a:outerShdw>
                </a:effectLst>
              </a:rPr>
              <a:t> there are more </a:t>
            </a:r>
            <a:r>
              <a:rPr lang="en-US" sz="3000" dirty="0" err="1">
                <a:effectLst>
                  <a:outerShdw blurRad="38100" dist="38100" dir="2700000" algn="tl">
                    <a:srgbClr val="000000"/>
                  </a:outerShdw>
                </a:effectLst>
              </a:rPr>
              <a:t>reals</a:t>
            </a:r>
            <a:r>
              <a:rPr lang="en-US" sz="3000" dirty="0">
                <a:effectLst>
                  <a:outerShdw blurRad="38100" dist="38100" dir="2700000" algn="tl">
                    <a:srgbClr val="000000"/>
                  </a:outerShdw>
                </a:effectLst>
              </a:rPr>
              <a:t> than integers. </a:t>
            </a:r>
          </a:p>
          <a:p>
            <a:pPr lvl="1" algn="l">
              <a:buFont typeface="Arial" pitchFamily="34" charset="0"/>
              <a:buChar char="•"/>
              <a:defRPr/>
            </a:pPr>
            <a:r>
              <a:rPr lang="en-US" sz="3000" dirty="0">
                <a:effectLst>
                  <a:outerShdw blurRad="38100" dist="38100" dir="2700000" algn="tl">
                    <a:srgbClr val="000000"/>
                  </a:outerShdw>
                </a:effectLst>
              </a:rPr>
              <a:t> There is an </a:t>
            </a:r>
            <a:r>
              <a:rPr lang="en-US" sz="3000" dirty="0" err="1">
                <a:effectLst>
                  <a:outerShdw blurRad="38100" dist="38100" dir="2700000" algn="tl">
                    <a:srgbClr val="000000"/>
                  </a:outerShdw>
                </a:effectLst>
              </a:rPr>
              <a:t>uncomputable</a:t>
            </a:r>
            <a:r>
              <a:rPr lang="en-US" sz="3000" dirty="0">
                <a:effectLst>
                  <a:outerShdw blurRad="38100" dist="38100" dir="2700000" algn="tl">
                    <a:srgbClr val="000000"/>
                  </a:outerShdw>
                </a:effectLst>
              </a:rPr>
              <a:t>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88069"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3" name="Rectangle 12"/>
          <p:cNvSpPr/>
          <p:nvPr/>
        </p:nvSpPr>
        <p:spPr>
          <a:xfrm>
            <a:off x="1844675" y="3886200"/>
            <a:ext cx="5719763" cy="523875"/>
          </a:xfrm>
          <a:prstGeom prst="rect">
            <a:avLst/>
          </a:prstGeom>
        </p:spPr>
        <p:txBody>
          <a:bodyPr wrap="none">
            <a:spAutoFit/>
          </a:bodyPr>
          <a:lstStyle/>
          <a:p>
            <a:pPr algn="l">
              <a:defRPr/>
            </a:pP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sp>
        <p:nvSpPr>
          <p:cNvPr id="17" name="Rectangle 16"/>
          <p:cNvSpPr/>
          <p:nvPr/>
        </p:nvSpPr>
        <p:spPr>
          <a:xfrm>
            <a:off x="2682875" y="4338638"/>
            <a:ext cx="5207000"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3" name="Group 19"/>
          <p:cNvGrpSpPr>
            <a:grpSpLocks/>
          </p:cNvGrpSpPr>
          <p:nvPr/>
        </p:nvGrpSpPr>
        <p:grpSpPr bwMode="auto">
          <a:xfrm>
            <a:off x="2209800" y="3657600"/>
            <a:ext cx="6553200" cy="2057400"/>
            <a:chOff x="2209800" y="3657600"/>
            <a:chExt cx="6553200" cy="2057400"/>
          </a:xfrm>
        </p:grpSpPr>
        <p:sp>
          <p:nvSpPr>
            <p:cNvPr id="18" name="Rectangle 17"/>
            <p:cNvSpPr/>
            <p:nvPr/>
          </p:nvSpPr>
          <p:spPr>
            <a:xfrm>
              <a:off x="2209800" y="5160963"/>
              <a:ext cx="6553200" cy="554037"/>
            </a:xfrm>
            <a:prstGeom prst="rect">
              <a:avLst/>
            </a:prstGeom>
          </p:spPr>
          <p:txBody>
            <a:bodyPr>
              <a:spAutoFit/>
            </a:bodyPr>
            <a:lstStyle/>
            <a:p>
              <a:pPr algn="l">
                <a:defRPr/>
              </a:pPr>
              <a:r>
                <a:rPr lang="en-US" sz="3000" dirty="0">
                  <a:effectLst>
                    <a:outerShdw blurRad="38100" dist="38100" dir="2700000" algn="tl">
                      <a:srgbClr val="000000"/>
                    </a:outerShdw>
                  </a:effectLst>
                </a:rPr>
                <a:t>A problem </a:t>
              </a:r>
              <a:r>
                <a:rPr lang="en-US" sz="3000" i="1" dirty="0">
                  <a:solidFill>
                    <a:schemeClr val="accent2"/>
                  </a:solidFill>
                  <a:effectLst>
                    <a:outerShdw blurRad="38100" dist="38100" dir="2700000" algn="tl">
                      <a:srgbClr val="000000"/>
                    </a:outerShdw>
                  </a:effectLst>
                </a:rPr>
                <a:t>P</a:t>
              </a:r>
              <a:r>
                <a:rPr lang="en-CA" sz="3200" i="1" baseline="-25000" dirty="0">
                  <a:solidFill>
                    <a:srgbClr val="E7B95C"/>
                  </a:solidFill>
                  <a:effectLst>
                    <a:outerShdw blurRad="38100" dist="38100" dir="2700000" algn="tl">
                      <a:srgbClr val="000000"/>
                    </a:outerShdw>
                  </a:effectLst>
                  <a:sym typeface="Symbol" pitchFamily="18" charset="2"/>
                </a:rPr>
                <a:t>hard</a:t>
              </a:r>
              <a:r>
                <a:rPr lang="en-US" sz="3000" dirty="0">
                  <a:effectLst>
                    <a:outerShdw blurRad="38100" dist="38100" dir="2700000" algn="tl">
                      <a:srgbClr val="000000"/>
                    </a:outerShdw>
                  </a:effectLst>
                  <a:sym typeface="Symbol" pitchFamily="18" charset="2"/>
                </a:rPr>
                <a:t> </a:t>
              </a:r>
              <a:r>
                <a:rPr lang="en-US" sz="3000" dirty="0">
                  <a:effectLst>
                    <a:outerShdw blurRad="38100" dist="38100" dir="2700000" algn="tl">
                      <a:srgbClr val="000000"/>
                    </a:outerShdw>
                  </a:effectLst>
                </a:rPr>
                <a:t>is an “real-like” object.</a:t>
              </a:r>
            </a:p>
          </p:txBody>
        </p:sp>
        <p:sp>
          <p:nvSpPr>
            <p:cNvPr id="19" name="Oval 18"/>
            <p:cNvSpPr/>
            <p:nvPr/>
          </p:nvSpPr>
          <p:spPr bwMode="auto">
            <a:xfrm>
              <a:off x="2682875" y="3657600"/>
              <a:ext cx="1050925" cy="15240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Compare the first order logic of</a:t>
            </a:r>
          </a:p>
          <a:p>
            <a:pPr lvl="1" algn="l">
              <a:buFont typeface="Arial" pitchFamily="34" charset="0"/>
              <a:buChar char="•"/>
              <a:defRPr/>
            </a:pPr>
            <a:r>
              <a:rPr lang="en-US" sz="3000" dirty="0">
                <a:effectLst>
                  <a:outerShdw blurRad="38100" dist="38100" dir="2700000" algn="tl">
                    <a:srgbClr val="000000"/>
                  </a:outerShdw>
                </a:effectLst>
              </a:rPr>
              <a:t> there are more </a:t>
            </a:r>
            <a:r>
              <a:rPr lang="en-US" sz="3000" dirty="0" err="1">
                <a:effectLst>
                  <a:outerShdw blurRad="38100" dist="38100" dir="2700000" algn="tl">
                    <a:srgbClr val="000000"/>
                  </a:outerShdw>
                </a:effectLst>
              </a:rPr>
              <a:t>reals</a:t>
            </a:r>
            <a:r>
              <a:rPr lang="en-US" sz="3000" dirty="0">
                <a:effectLst>
                  <a:outerShdw blurRad="38100" dist="38100" dir="2700000" algn="tl">
                    <a:srgbClr val="000000"/>
                  </a:outerShdw>
                </a:effectLst>
              </a:rPr>
              <a:t> than integers. </a:t>
            </a:r>
          </a:p>
          <a:p>
            <a:pPr lvl="1" algn="l">
              <a:buFont typeface="Arial" pitchFamily="34" charset="0"/>
              <a:buChar char="•"/>
              <a:defRPr/>
            </a:pPr>
            <a:r>
              <a:rPr lang="en-US" sz="3000" dirty="0">
                <a:effectLst>
                  <a:outerShdw blurRad="38100" dist="38100" dir="2700000" algn="tl">
                    <a:srgbClr val="000000"/>
                  </a:outerShdw>
                </a:effectLst>
              </a:rPr>
              <a:t> There is an </a:t>
            </a:r>
            <a:r>
              <a:rPr lang="en-US" sz="3000" dirty="0" err="1">
                <a:effectLst>
                  <a:outerShdw blurRad="38100" dist="38100" dir="2700000" algn="tl">
                    <a:srgbClr val="000000"/>
                  </a:outerShdw>
                </a:effectLst>
              </a:rPr>
              <a:t>uncomputable</a:t>
            </a:r>
            <a:r>
              <a:rPr lang="en-US" sz="3000" dirty="0">
                <a:effectLst>
                  <a:outerShdw blurRad="38100" dist="38100" dir="2700000" algn="tl">
                    <a:srgbClr val="000000"/>
                  </a:outerShdw>
                </a:effectLst>
              </a:rPr>
              <a:t>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89093"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3" name="Rectangle 12"/>
          <p:cNvSpPr/>
          <p:nvPr/>
        </p:nvSpPr>
        <p:spPr>
          <a:xfrm>
            <a:off x="1844675" y="3886200"/>
            <a:ext cx="5719763" cy="523875"/>
          </a:xfrm>
          <a:prstGeom prst="rect">
            <a:avLst/>
          </a:prstGeom>
        </p:spPr>
        <p:txBody>
          <a:bodyPr wrap="none">
            <a:spAutoFit/>
          </a:bodyPr>
          <a:lstStyle/>
          <a:p>
            <a:pPr algn="l">
              <a:defRPr/>
            </a:pP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sp>
        <p:nvSpPr>
          <p:cNvPr id="17" name="Rectangle 16"/>
          <p:cNvSpPr/>
          <p:nvPr/>
        </p:nvSpPr>
        <p:spPr>
          <a:xfrm>
            <a:off x="2682875" y="4338638"/>
            <a:ext cx="5207000"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20" name="Group 20"/>
          <p:cNvGrpSpPr>
            <a:grpSpLocks/>
          </p:cNvGrpSpPr>
          <p:nvPr/>
        </p:nvGrpSpPr>
        <p:grpSpPr bwMode="auto">
          <a:xfrm>
            <a:off x="2209800" y="3657600"/>
            <a:ext cx="5791200" cy="2057400"/>
            <a:chOff x="2209800" y="3657600"/>
            <a:chExt cx="5791200" cy="2057400"/>
          </a:xfrm>
        </p:grpSpPr>
        <p:sp>
          <p:nvSpPr>
            <p:cNvPr id="21" name="Rectangle 20"/>
            <p:cNvSpPr/>
            <p:nvPr/>
          </p:nvSpPr>
          <p:spPr>
            <a:xfrm>
              <a:off x="2209800" y="5160963"/>
              <a:ext cx="5791200" cy="554037"/>
            </a:xfrm>
            <a:prstGeom prst="rect">
              <a:avLst/>
            </a:prstGeom>
          </p:spPr>
          <p:txBody>
            <a:bodyPr>
              <a:spAutoFit/>
            </a:bodyPr>
            <a:lstStyle/>
            <a:p>
              <a:pPr algn="l">
                <a:defRPr/>
              </a:pPr>
              <a:r>
                <a:rPr lang="en-US" sz="3000" dirty="0">
                  <a:effectLst>
                    <a:outerShdw blurRad="38100" dist="38100" dir="2700000" algn="tl">
                      <a:srgbClr val="000000"/>
                    </a:outerShdw>
                  </a:effectLst>
                </a:rPr>
                <a:t>A TM </a:t>
              </a:r>
              <a:r>
                <a:rPr lang="en-US" sz="3000" i="1" dirty="0">
                  <a:solidFill>
                    <a:schemeClr val="accent2"/>
                  </a:solidFill>
                  <a:effectLst>
                    <a:outerShdw blurRad="38100" dist="38100" dir="2700000" algn="tl">
                      <a:srgbClr val="000000"/>
                    </a:outerShdw>
                  </a:effectLst>
                </a:rPr>
                <a:t>M</a:t>
              </a:r>
              <a:r>
                <a:rPr lang="en-US" sz="3000" dirty="0">
                  <a:effectLst>
                    <a:outerShdw blurRad="38100" dist="38100" dir="2700000" algn="tl">
                      <a:srgbClr val="000000"/>
                    </a:outerShdw>
                  </a:effectLst>
                </a:rPr>
                <a:t> is an “integer-like” object.</a:t>
              </a:r>
            </a:p>
          </p:txBody>
        </p:sp>
        <p:sp>
          <p:nvSpPr>
            <p:cNvPr id="22" name="Oval 21"/>
            <p:cNvSpPr/>
            <p:nvPr/>
          </p:nvSpPr>
          <p:spPr bwMode="auto">
            <a:xfrm>
              <a:off x="3597275" y="3657600"/>
              <a:ext cx="1050925" cy="15240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Compare the first order logic of</a:t>
            </a:r>
          </a:p>
          <a:p>
            <a:pPr lvl="1" algn="l">
              <a:buFont typeface="Arial" pitchFamily="34" charset="0"/>
              <a:buChar char="•"/>
              <a:defRPr/>
            </a:pPr>
            <a:r>
              <a:rPr lang="en-US" sz="3000" dirty="0">
                <a:effectLst>
                  <a:outerShdw blurRad="38100" dist="38100" dir="2700000" algn="tl">
                    <a:srgbClr val="000000"/>
                  </a:outerShdw>
                </a:effectLst>
              </a:rPr>
              <a:t> there are more </a:t>
            </a:r>
            <a:r>
              <a:rPr lang="en-US" sz="3000" dirty="0" err="1">
                <a:effectLst>
                  <a:outerShdw blurRad="38100" dist="38100" dir="2700000" algn="tl">
                    <a:srgbClr val="000000"/>
                  </a:outerShdw>
                </a:effectLst>
              </a:rPr>
              <a:t>reals</a:t>
            </a:r>
            <a:r>
              <a:rPr lang="en-US" sz="3000" dirty="0">
                <a:effectLst>
                  <a:outerShdw blurRad="38100" dist="38100" dir="2700000" algn="tl">
                    <a:srgbClr val="000000"/>
                  </a:outerShdw>
                </a:effectLst>
              </a:rPr>
              <a:t> than integers. </a:t>
            </a:r>
          </a:p>
          <a:p>
            <a:pPr lvl="1" algn="l">
              <a:buFont typeface="Arial" pitchFamily="34" charset="0"/>
              <a:buChar char="•"/>
              <a:defRPr/>
            </a:pPr>
            <a:r>
              <a:rPr lang="en-US" sz="3000" dirty="0">
                <a:effectLst>
                  <a:outerShdw blurRad="38100" dist="38100" dir="2700000" algn="tl">
                    <a:srgbClr val="000000"/>
                  </a:outerShdw>
                </a:effectLst>
              </a:rPr>
              <a:t> There is an </a:t>
            </a:r>
            <a:r>
              <a:rPr lang="en-US" sz="3000" dirty="0" err="1">
                <a:effectLst>
                  <a:outerShdw blurRad="38100" dist="38100" dir="2700000" algn="tl">
                    <a:srgbClr val="000000"/>
                  </a:outerShdw>
                </a:effectLst>
              </a:rPr>
              <a:t>uncomputable</a:t>
            </a:r>
            <a:r>
              <a:rPr lang="en-US" sz="3000" dirty="0">
                <a:effectLst>
                  <a:outerShdw blurRad="38100" dist="38100" dir="2700000" algn="tl">
                    <a:srgbClr val="000000"/>
                  </a:outerShdw>
                </a:effectLst>
              </a:rPr>
              <a:t>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90117"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3" name="Rectangle 12"/>
          <p:cNvSpPr/>
          <p:nvPr/>
        </p:nvSpPr>
        <p:spPr>
          <a:xfrm>
            <a:off x="1844675" y="3886200"/>
            <a:ext cx="5719763" cy="523875"/>
          </a:xfrm>
          <a:prstGeom prst="rect">
            <a:avLst/>
          </a:prstGeom>
        </p:spPr>
        <p:txBody>
          <a:bodyPr wrap="none">
            <a:spAutoFit/>
          </a:bodyPr>
          <a:lstStyle/>
          <a:p>
            <a:pPr algn="l">
              <a:defRPr/>
            </a:pP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sp>
        <p:nvSpPr>
          <p:cNvPr id="17" name="Rectangle 16"/>
          <p:cNvSpPr/>
          <p:nvPr/>
        </p:nvSpPr>
        <p:spPr>
          <a:xfrm>
            <a:off x="2682875" y="4338638"/>
            <a:ext cx="5207000"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18" name="Group 20"/>
          <p:cNvGrpSpPr>
            <a:grpSpLocks/>
          </p:cNvGrpSpPr>
          <p:nvPr/>
        </p:nvGrpSpPr>
        <p:grpSpPr bwMode="auto">
          <a:xfrm>
            <a:off x="2632075" y="3657600"/>
            <a:ext cx="6130925" cy="2057400"/>
            <a:chOff x="1717674" y="3657600"/>
            <a:chExt cx="6130925" cy="2057361"/>
          </a:xfrm>
        </p:grpSpPr>
        <p:sp>
          <p:nvSpPr>
            <p:cNvPr id="19" name="Rectangle 18"/>
            <p:cNvSpPr/>
            <p:nvPr/>
          </p:nvSpPr>
          <p:spPr>
            <a:xfrm>
              <a:off x="1717674" y="5160935"/>
              <a:ext cx="6130925" cy="554026"/>
            </a:xfrm>
            <a:prstGeom prst="rect">
              <a:avLst/>
            </a:prstGeom>
          </p:spPr>
          <p:txBody>
            <a:bodyPr>
              <a:spAutoFit/>
            </a:bodyPr>
            <a:lstStyle/>
            <a:p>
              <a:pPr algn="l">
                <a:defRPr/>
              </a:pPr>
              <a:r>
                <a:rPr lang="en-US" sz="3000" dirty="0">
                  <a:effectLst>
                    <a:outerShdw blurRad="38100" dist="38100" dir="2700000" algn="tl">
                      <a:srgbClr val="000000"/>
                    </a:outerShdw>
                  </a:effectLst>
                </a:rPr>
                <a:t>An input </a:t>
              </a:r>
              <a:r>
                <a:rPr lang="en-US" sz="3000" i="1" dirty="0">
                  <a:solidFill>
                    <a:schemeClr val="accent2"/>
                  </a:solidFill>
                  <a:effectLst>
                    <a:outerShdw blurRad="38100" dist="38100" dir="2700000" algn="tl">
                      <a:srgbClr val="000000"/>
                    </a:outerShdw>
                  </a:effectLst>
                </a:rPr>
                <a:t>I</a:t>
              </a:r>
              <a:r>
                <a:rPr lang="en-US" sz="3000" dirty="0">
                  <a:effectLst>
                    <a:outerShdw blurRad="38100" dist="38100" dir="2700000" algn="tl">
                      <a:srgbClr val="000000"/>
                    </a:outerShdw>
                  </a:effectLst>
                </a:rPr>
                <a:t> is an “integer-like” object.</a:t>
              </a:r>
            </a:p>
          </p:txBody>
        </p:sp>
        <p:sp>
          <p:nvSpPr>
            <p:cNvPr id="20" name="Oval 19"/>
            <p:cNvSpPr/>
            <p:nvPr/>
          </p:nvSpPr>
          <p:spPr bwMode="auto">
            <a:xfrm>
              <a:off x="3597274" y="3657600"/>
              <a:ext cx="1050925" cy="1523971"/>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64"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1" name="AutoShape 38"/>
          <p:cNvSpPr>
            <a:spLocks noChangeArrowheads="1"/>
          </p:cNvSpPr>
          <p:nvPr/>
        </p:nvSpPr>
        <p:spPr bwMode="auto">
          <a:xfrm>
            <a:off x="990600" y="1066800"/>
            <a:ext cx="8056563" cy="5791200"/>
          </a:xfrm>
          <a:prstGeom prst="wedgeRoundRectCallout">
            <a:avLst>
              <a:gd name="adj1" fmla="val -53913"/>
              <a:gd name="adj2" fmla="val -35421"/>
              <a:gd name="adj3" fmla="val 16667"/>
            </a:avLst>
          </a:prstGeom>
          <a:noFill/>
          <a:ln w="38100">
            <a:solidFill>
              <a:schemeClr val="tx2"/>
            </a:solidFill>
            <a:miter lim="800000"/>
            <a:headEnd/>
            <a:tailEnd/>
          </a:ln>
        </p:spPr>
        <p:txBody>
          <a:bodyPr lIns="0" tIns="0" rIns="0" bIns="0"/>
          <a:lstStyle/>
          <a:p>
            <a:pPr algn="l">
              <a:defRPr/>
            </a:pPr>
            <a:r>
              <a:rPr lang="en-US" sz="3000" dirty="0">
                <a:effectLst>
                  <a:outerShdw blurRad="38100" dist="38100" dir="2700000" algn="tl">
                    <a:srgbClr val="000000"/>
                  </a:outerShdw>
                </a:effectLst>
              </a:rPr>
              <a:t>Compare the first order logic of</a:t>
            </a:r>
          </a:p>
          <a:p>
            <a:pPr lvl="1" algn="l">
              <a:buFont typeface="Arial" pitchFamily="34" charset="0"/>
              <a:buChar char="•"/>
              <a:defRPr/>
            </a:pPr>
            <a:r>
              <a:rPr lang="en-US" sz="3000" dirty="0">
                <a:effectLst>
                  <a:outerShdw blurRad="38100" dist="38100" dir="2700000" algn="tl">
                    <a:srgbClr val="000000"/>
                  </a:outerShdw>
                </a:effectLst>
              </a:rPr>
              <a:t> there are more </a:t>
            </a:r>
            <a:r>
              <a:rPr lang="en-US" sz="3000" dirty="0" err="1">
                <a:effectLst>
                  <a:outerShdw blurRad="38100" dist="38100" dir="2700000" algn="tl">
                    <a:srgbClr val="000000"/>
                  </a:outerShdw>
                </a:effectLst>
              </a:rPr>
              <a:t>reals</a:t>
            </a:r>
            <a:r>
              <a:rPr lang="en-US" sz="3000" dirty="0">
                <a:effectLst>
                  <a:outerShdw blurRad="38100" dist="38100" dir="2700000" algn="tl">
                    <a:srgbClr val="000000"/>
                  </a:outerShdw>
                </a:effectLst>
              </a:rPr>
              <a:t> than integers. </a:t>
            </a:r>
          </a:p>
          <a:p>
            <a:pPr lvl="1" algn="l">
              <a:buFont typeface="Arial" pitchFamily="34" charset="0"/>
              <a:buChar char="•"/>
              <a:defRPr/>
            </a:pPr>
            <a:r>
              <a:rPr lang="en-US" sz="3000" dirty="0">
                <a:effectLst>
                  <a:outerShdw blurRad="38100" dist="38100" dir="2700000" algn="tl">
                    <a:srgbClr val="000000"/>
                  </a:outerShdw>
                </a:effectLst>
              </a:rPr>
              <a:t> There is an </a:t>
            </a:r>
            <a:r>
              <a:rPr lang="en-US" sz="3000" dirty="0" err="1">
                <a:effectLst>
                  <a:outerShdw blurRad="38100" dist="38100" dir="2700000" algn="tl">
                    <a:srgbClr val="000000"/>
                  </a:outerShdw>
                </a:effectLst>
              </a:rPr>
              <a:t>uncomputable</a:t>
            </a:r>
            <a:r>
              <a:rPr lang="en-US" sz="3000" dirty="0">
                <a:effectLst>
                  <a:outerShdw blurRad="38100" dist="38100" dir="2700000" algn="tl">
                    <a:srgbClr val="000000"/>
                  </a:outerShdw>
                </a:effectLst>
              </a:rPr>
              <a:t> problem.</a:t>
            </a:r>
          </a:p>
        </p:txBody>
      </p:sp>
      <p:sp>
        <p:nvSpPr>
          <p:cNvPr id="12" name="Rectangle 11"/>
          <p:cNvSpPr/>
          <p:nvPr/>
        </p:nvSpPr>
        <p:spPr>
          <a:xfrm>
            <a:off x="2514600" y="407988"/>
            <a:ext cx="4757738"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grpSp>
        <p:nvGrpSpPr>
          <p:cNvPr id="91141" name="Group 17"/>
          <p:cNvGrpSpPr>
            <a:grpSpLocks/>
          </p:cNvGrpSpPr>
          <p:nvPr/>
        </p:nvGrpSpPr>
        <p:grpSpPr bwMode="auto">
          <a:xfrm flipH="1">
            <a:off x="325438" y="769938"/>
            <a:ext cx="360362" cy="1058862"/>
            <a:chOff x="5760" y="901"/>
            <a:chExt cx="916" cy="2296"/>
          </a:xfrm>
        </p:grpSpPr>
        <p:sp>
          <p:nvSpPr>
            <p:cNvPr id="14" name="Freeform 18"/>
            <p:cNvSpPr>
              <a:spLocks/>
            </p:cNvSpPr>
            <p:nvPr/>
          </p:nvSpPr>
          <p:spPr bwMode="auto">
            <a:xfrm>
              <a:off x="5994" y="990"/>
              <a:ext cx="537" cy="527"/>
            </a:xfrm>
            <a:custGeom>
              <a:avLst/>
              <a:gdLst>
                <a:gd name="T0" fmla="*/ 164 w 538"/>
                <a:gd name="T1" fmla="*/ 222 h 525"/>
                <a:gd name="T2" fmla="*/ 211 w 538"/>
                <a:gd name="T3" fmla="*/ 152 h 525"/>
                <a:gd name="T4" fmla="*/ 263 w 538"/>
                <a:gd name="T5" fmla="*/ 100 h 525"/>
                <a:gd name="T6" fmla="*/ 316 w 538"/>
                <a:gd name="T7" fmla="*/ 35 h 525"/>
                <a:gd name="T8" fmla="*/ 380 w 538"/>
                <a:gd name="T9" fmla="*/ 6 h 525"/>
                <a:gd name="T10" fmla="*/ 432 w 538"/>
                <a:gd name="T11" fmla="*/ 0 h 525"/>
                <a:gd name="T12" fmla="*/ 485 w 538"/>
                <a:gd name="T13" fmla="*/ 17 h 525"/>
                <a:gd name="T14" fmla="*/ 514 w 538"/>
                <a:gd name="T15" fmla="*/ 59 h 525"/>
                <a:gd name="T16" fmla="*/ 538 w 538"/>
                <a:gd name="T17" fmla="*/ 135 h 525"/>
                <a:gd name="T18" fmla="*/ 531 w 538"/>
                <a:gd name="T19" fmla="*/ 216 h 525"/>
                <a:gd name="T20" fmla="*/ 508 w 538"/>
                <a:gd name="T21" fmla="*/ 286 h 525"/>
                <a:gd name="T22" fmla="*/ 450 w 538"/>
                <a:gd name="T23" fmla="*/ 368 h 525"/>
                <a:gd name="T24" fmla="*/ 386 w 538"/>
                <a:gd name="T25" fmla="*/ 426 h 525"/>
                <a:gd name="T26" fmla="*/ 316 w 538"/>
                <a:gd name="T27" fmla="*/ 478 h 525"/>
                <a:gd name="T28" fmla="*/ 240 w 538"/>
                <a:gd name="T29" fmla="*/ 513 h 525"/>
                <a:gd name="T30" fmla="*/ 176 w 538"/>
                <a:gd name="T31" fmla="*/ 525 h 525"/>
                <a:gd name="T32" fmla="*/ 147 w 538"/>
                <a:gd name="T33" fmla="*/ 508 h 525"/>
                <a:gd name="T34" fmla="*/ 123 w 538"/>
                <a:gd name="T35" fmla="*/ 438 h 525"/>
                <a:gd name="T36" fmla="*/ 129 w 538"/>
                <a:gd name="T37" fmla="*/ 345 h 525"/>
                <a:gd name="T38" fmla="*/ 17 w 538"/>
                <a:gd name="T39" fmla="*/ 350 h 525"/>
                <a:gd name="T40" fmla="*/ 0 w 538"/>
                <a:gd name="T41" fmla="*/ 333 h 525"/>
                <a:gd name="T42" fmla="*/ 17 w 538"/>
                <a:gd name="T43" fmla="*/ 298 h 525"/>
                <a:gd name="T44" fmla="*/ 135 w 538"/>
                <a:gd name="T45" fmla="*/ 292 h 525"/>
                <a:gd name="T46" fmla="*/ 164 w 538"/>
                <a:gd name="T47" fmla="*/ 222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525"/>
                <a:gd name="T74" fmla="*/ 538 w 538"/>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525">
                  <a:moveTo>
                    <a:pt x="164" y="222"/>
                  </a:moveTo>
                  <a:lnTo>
                    <a:pt x="211" y="152"/>
                  </a:lnTo>
                  <a:lnTo>
                    <a:pt x="263" y="100"/>
                  </a:lnTo>
                  <a:lnTo>
                    <a:pt x="316" y="35"/>
                  </a:lnTo>
                  <a:lnTo>
                    <a:pt x="380" y="6"/>
                  </a:lnTo>
                  <a:lnTo>
                    <a:pt x="432" y="0"/>
                  </a:lnTo>
                  <a:lnTo>
                    <a:pt x="485" y="17"/>
                  </a:lnTo>
                  <a:lnTo>
                    <a:pt x="514" y="59"/>
                  </a:lnTo>
                  <a:lnTo>
                    <a:pt x="538" y="135"/>
                  </a:lnTo>
                  <a:lnTo>
                    <a:pt x="531" y="216"/>
                  </a:lnTo>
                  <a:lnTo>
                    <a:pt x="508" y="286"/>
                  </a:lnTo>
                  <a:lnTo>
                    <a:pt x="450" y="368"/>
                  </a:lnTo>
                  <a:lnTo>
                    <a:pt x="386" y="426"/>
                  </a:lnTo>
                  <a:lnTo>
                    <a:pt x="316" y="478"/>
                  </a:lnTo>
                  <a:lnTo>
                    <a:pt x="240" y="513"/>
                  </a:lnTo>
                  <a:lnTo>
                    <a:pt x="176" y="525"/>
                  </a:lnTo>
                  <a:lnTo>
                    <a:pt x="147" y="508"/>
                  </a:lnTo>
                  <a:lnTo>
                    <a:pt x="123" y="438"/>
                  </a:lnTo>
                  <a:lnTo>
                    <a:pt x="129" y="345"/>
                  </a:lnTo>
                  <a:lnTo>
                    <a:pt x="17" y="350"/>
                  </a:lnTo>
                  <a:lnTo>
                    <a:pt x="0" y="333"/>
                  </a:lnTo>
                  <a:lnTo>
                    <a:pt x="17" y="298"/>
                  </a:lnTo>
                  <a:lnTo>
                    <a:pt x="135" y="292"/>
                  </a:lnTo>
                  <a:lnTo>
                    <a:pt x="164" y="222"/>
                  </a:lnTo>
                  <a:close/>
                </a:path>
              </a:pathLst>
            </a:custGeom>
            <a:solidFill>
              <a:schemeClr val="tx2"/>
            </a:solidFill>
            <a:ln w="9525">
              <a:noFill/>
              <a:round/>
              <a:headEnd/>
              <a:tailEnd/>
            </a:ln>
          </p:spPr>
          <p:txBody>
            <a:bodyPr/>
            <a:lstStyle/>
            <a:p>
              <a:pPr algn="l">
                <a:defRPr/>
              </a:pPr>
              <a:endParaRPr lang="en-CA"/>
            </a:p>
          </p:txBody>
        </p:sp>
        <p:sp>
          <p:nvSpPr>
            <p:cNvPr id="15" name="Freeform 19"/>
            <p:cNvSpPr>
              <a:spLocks/>
            </p:cNvSpPr>
            <p:nvPr/>
          </p:nvSpPr>
          <p:spPr bwMode="auto">
            <a:xfrm>
              <a:off x="5966" y="1545"/>
              <a:ext cx="371" cy="771"/>
            </a:xfrm>
            <a:custGeom>
              <a:avLst/>
              <a:gdLst>
                <a:gd name="T0" fmla="*/ 106 w 373"/>
                <a:gd name="T1" fmla="*/ 65 h 772"/>
                <a:gd name="T2" fmla="*/ 158 w 373"/>
                <a:gd name="T3" fmla="*/ 18 h 772"/>
                <a:gd name="T4" fmla="*/ 239 w 373"/>
                <a:gd name="T5" fmla="*/ 0 h 772"/>
                <a:gd name="T6" fmla="*/ 309 w 373"/>
                <a:gd name="T7" fmla="*/ 12 h 772"/>
                <a:gd name="T8" fmla="*/ 361 w 373"/>
                <a:gd name="T9" fmla="*/ 59 h 772"/>
                <a:gd name="T10" fmla="*/ 373 w 373"/>
                <a:gd name="T11" fmla="*/ 94 h 772"/>
                <a:gd name="T12" fmla="*/ 373 w 373"/>
                <a:gd name="T13" fmla="*/ 141 h 772"/>
                <a:gd name="T14" fmla="*/ 350 w 373"/>
                <a:gd name="T15" fmla="*/ 182 h 772"/>
                <a:gd name="T16" fmla="*/ 309 w 373"/>
                <a:gd name="T17" fmla="*/ 252 h 772"/>
                <a:gd name="T18" fmla="*/ 292 w 373"/>
                <a:gd name="T19" fmla="*/ 334 h 772"/>
                <a:gd name="T20" fmla="*/ 286 w 373"/>
                <a:gd name="T21" fmla="*/ 403 h 772"/>
                <a:gd name="T22" fmla="*/ 303 w 373"/>
                <a:gd name="T23" fmla="*/ 479 h 772"/>
                <a:gd name="T24" fmla="*/ 350 w 373"/>
                <a:gd name="T25" fmla="*/ 549 h 772"/>
                <a:gd name="T26" fmla="*/ 367 w 373"/>
                <a:gd name="T27" fmla="*/ 619 h 772"/>
                <a:gd name="T28" fmla="*/ 361 w 373"/>
                <a:gd name="T29" fmla="*/ 683 h 772"/>
                <a:gd name="T30" fmla="*/ 327 w 373"/>
                <a:gd name="T31" fmla="*/ 737 h 772"/>
                <a:gd name="T32" fmla="*/ 280 w 373"/>
                <a:gd name="T33" fmla="*/ 766 h 772"/>
                <a:gd name="T34" fmla="*/ 222 w 373"/>
                <a:gd name="T35" fmla="*/ 772 h 772"/>
                <a:gd name="T36" fmla="*/ 152 w 373"/>
                <a:gd name="T37" fmla="*/ 772 h 772"/>
                <a:gd name="T38" fmla="*/ 100 w 373"/>
                <a:gd name="T39" fmla="*/ 742 h 772"/>
                <a:gd name="T40" fmla="*/ 46 w 373"/>
                <a:gd name="T41" fmla="*/ 654 h 772"/>
                <a:gd name="T42" fmla="*/ 12 w 373"/>
                <a:gd name="T43" fmla="*/ 578 h 772"/>
                <a:gd name="T44" fmla="*/ 0 w 373"/>
                <a:gd name="T45" fmla="*/ 462 h 772"/>
                <a:gd name="T46" fmla="*/ 12 w 373"/>
                <a:gd name="T47" fmla="*/ 357 h 772"/>
                <a:gd name="T48" fmla="*/ 35 w 373"/>
                <a:gd name="T49" fmla="*/ 246 h 772"/>
                <a:gd name="T50" fmla="*/ 71 w 373"/>
                <a:gd name="T51" fmla="*/ 135 h 772"/>
                <a:gd name="T52" fmla="*/ 106 w 373"/>
                <a:gd name="T53" fmla="*/ 65 h 7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3"/>
                <a:gd name="T82" fmla="*/ 0 h 772"/>
                <a:gd name="T83" fmla="*/ 373 w 373"/>
                <a:gd name="T84" fmla="*/ 772 h 7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3" h="772">
                  <a:moveTo>
                    <a:pt x="106" y="65"/>
                  </a:moveTo>
                  <a:lnTo>
                    <a:pt x="158" y="18"/>
                  </a:lnTo>
                  <a:lnTo>
                    <a:pt x="239" y="0"/>
                  </a:lnTo>
                  <a:lnTo>
                    <a:pt x="309" y="12"/>
                  </a:lnTo>
                  <a:lnTo>
                    <a:pt x="361" y="59"/>
                  </a:lnTo>
                  <a:lnTo>
                    <a:pt x="373" y="94"/>
                  </a:lnTo>
                  <a:lnTo>
                    <a:pt x="373" y="141"/>
                  </a:lnTo>
                  <a:lnTo>
                    <a:pt x="350" y="182"/>
                  </a:lnTo>
                  <a:lnTo>
                    <a:pt x="309" y="252"/>
                  </a:lnTo>
                  <a:lnTo>
                    <a:pt x="292" y="334"/>
                  </a:lnTo>
                  <a:lnTo>
                    <a:pt x="286" y="403"/>
                  </a:lnTo>
                  <a:lnTo>
                    <a:pt x="303" y="479"/>
                  </a:lnTo>
                  <a:lnTo>
                    <a:pt x="350" y="549"/>
                  </a:lnTo>
                  <a:lnTo>
                    <a:pt x="367" y="619"/>
                  </a:lnTo>
                  <a:lnTo>
                    <a:pt x="361" y="683"/>
                  </a:lnTo>
                  <a:lnTo>
                    <a:pt x="327" y="737"/>
                  </a:lnTo>
                  <a:lnTo>
                    <a:pt x="280" y="766"/>
                  </a:lnTo>
                  <a:lnTo>
                    <a:pt x="222" y="772"/>
                  </a:lnTo>
                  <a:lnTo>
                    <a:pt x="152" y="772"/>
                  </a:lnTo>
                  <a:lnTo>
                    <a:pt x="100" y="742"/>
                  </a:lnTo>
                  <a:lnTo>
                    <a:pt x="46" y="654"/>
                  </a:lnTo>
                  <a:lnTo>
                    <a:pt x="12" y="578"/>
                  </a:lnTo>
                  <a:lnTo>
                    <a:pt x="0" y="462"/>
                  </a:lnTo>
                  <a:lnTo>
                    <a:pt x="12" y="357"/>
                  </a:lnTo>
                  <a:lnTo>
                    <a:pt x="35" y="246"/>
                  </a:lnTo>
                  <a:lnTo>
                    <a:pt x="71" y="135"/>
                  </a:lnTo>
                  <a:lnTo>
                    <a:pt x="106" y="65"/>
                  </a:lnTo>
                  <a:close/>
                </a:path>
              </a:pathLst>
            </a:custGeom>
            <a:solidFill>
              <a:schemeClr val="tx2"/>
            </a:solidFill>
            <a:ln w="9525">
              <a:noFill/>
              <a:round/>
              <a:headEnd/>
              <a:tailEnd/>
            </a:ln>
          </p:spPr>
          <p:txBody>
            <a:bodyPr/>
            <a:lstStyle/>
            <a:p>
              <a:pPr algn="l">
                <a:defRPr/>
              </a:pPr>
              <a:endParaRPr lang="en-CA"/>
            </a:p>
          </p:txBody>
        </p:sp>
        <p:sp>
          <p:nvSpPr>
            <p:cNvPr id="16" name="Freeform 20"/>
            <p:cNvSpPr>
              <a:spLocks/>
            </p:cNvSpPr>
            <p:nvPr/>
          </p:nvSpPr>
          <p:spPr bwMode="auto">
            <a:xfrm>
              <a:off x="6260" y="1569"/>
              <a:ext cx="416" cy="695"/>
            </a:xfrm>
            <a:custGeom>
              <a:avLst/>
              <a:gdLst>
                <a:gd name="T0" fmla="*/ 0 w 414"/>
                <a:gd name="T1" fmla="*/ 34 h 694"/>
                <a:gd name="T2" fmla="*/ 5 w 414"/>
                <a:gd name="T3" fmla="*/ 5 h 694"/>
                <a:gd name="T4" fmla="*/ 69 w 414"/>
                <a:gd name="T5" fmla="*/ 0 h 694"/>
                <a:gd name="T6" fmla="*/ 104 w 414"/>
                <a:gd name="T7" fmla="*/ 29 h 694"/>
                <a:gd name="T8" fmla="*/ 157 w 414"/>
                <a:gd name="T9" fmla="*/ 105 h 694"/>
                <a:gd name="T10" fmla="*/ 226 w 414"/>
                <a:gd name="T11" fmla="*/ 204 h 694"/>
                <a:gd name="T12" fmla="*/ 291 w 414"/>
                <a:gd name="T13" fmla="*/ 274 h 694"/>
                <a:gd name="T14" fmla="*/ 408 w 414"/>
                <a:gd name="T15" fmla="*/ 402 h 694"/>
                <a:gd name="T16" fmla="*/ 414 w 414"/>
                <a:gd name="T17" fmla="*/ 431 h 694"/>
                <a:gd name="T18" fmla="*/ 390 w 414"/>
                <a:gd name="T19" fmla="*/ 449 h 694"/>
                <a:gd name="T20" fmla="*/ 332 w 414"/>
                <a:gd name="T21" fmla="*/ 472 h 694"/>
                <a:gd name="T22" fmla="*/ 250 w 414"/>
                <a:gd name="T23" fmla="*/ 490 h 694"/>
                <a:gd name="T24" fmla="*/ 151 w 414"/>
                <a:gd name="T25" fmla="*/ 496 h 694"/>
                <a:gd name="T26" fmla="*/ 116 w 414"/>
                <a:gd name="T27" fmla="*/ 501 h 694"/>
                <a:gd name="T28" fmla="*/ 104 w 414"/>
                <a:gd name="T29" fmla="*/ 525 h 694"/>
                <a:gd name="T30" fmla="*/ 127 w 414"/>
                <a:gd name="T31" fmla="*/ 565 h 694"/>
                <a:gd name="T32" fmla="*/ 209 w 414"/>
                <a:gd name="T33" fmla="*/ 635 h 694"/>
                <a:gd name="T34" fmla="*/ 268 w 414"/>
                <a:gd name="T35" fmla="*/ 653 h 694"/>
                <a:gd name="T36" fmla="*/ 280 w 414"/>
                <a:gd name="T37" fmla="*/ 676 h 694"/>
                <a:gd name="T38" fmla="*/ 255 w 414"/>
                <a:gd name="T39" fmla="*/ 694 h 694"/>
                <a:gd name="T40" fmla="*/ 203 w 414"/>
                <a:gd name="T41" fmla="*/ 694 h 694"/>
                <a:gd name="T42" fmla="*/ 133 w 414"/>
                <a:gd name="T43" fmla="*/ 653 h 694"/>
                <a:gd name="T44" fmla="*/ 75 w 414"/>
                <a:gd name="T45" fmla="*/ 595 h 694"/>
                <a:gd name="T46" fmla="*/ 40 w 414"/>
                <a:gd name="T47" fmla="*/ 542 h 694"/>
                <a:gd name="T48" fmla="*/ 40 w 414"/>
                <a:gd name="T49" fmla="*/ 501 h 694"/>
                <a:gd name="T50" fmla="*/ 63 w 414"/>
                <a:gd name="T51" fmla="*/ 472 h 694"/>
                <a:gd name="T52" fmla="*/ 98 w 414"/>
                <a:gd name="T53" fmla="*/ 461 h 694"/>
                <a:gd name="T54" fmla="*/ 151 w 414"/>
                <a:gd name="T55" fmla="*/ 455 h 694"/>
                <a:gd name="T56" fmla="*/ 209 w 414"/>
                <a:gd name="T57" fmla="*/ 455 h 694"/>
                <a:gd name="T58" fmla="*/ 280 w 414"/>
                <a:gd name="T59" fmla="*/ 443 h 694"/>
                <a:gd name="T60" fmla="*/ 315 w 414"/>
                <a:gd name="T61" fmla="*/ 431 h 694"/>
                <a:gd name="T62" fmla="*/ 332 w 414"/>
                <a:gd name="T63" fmla="*/ 414 h 694"/>
                <a:gd name="T64" fmla="*/ 326 w 414"/>
                <a:gd name="T65" fmla="*/ 397 h 694"/>
                <a:gd name="T66" fmla="*/ 274 w 414"/>
                <a:gd name="T67" fmla="*/ 350 h 694"/>
                <a:gd name="T68" fmla="*/ 191 w 414"/>
                <a:gd name="T69" fmla="*/ 268 h 694"/>
                <a:gd name="T70" fmla="*/ 116 w 414"/>
                <a:gd name="T71" fmla="*/ 199 h 694"/>
                <a:gd name="T72" fmla="*/ 34 w 414"/>
                <a:gd name="T73" fmla="*/ 123 h 694"/>
                <a:gd name="T74" fmla="*/ 5 w 414"/>
                <a:gd name="T75" fmla="*/ 69 h 694"/>
                <a:gd name="T76" fmla="*/ 0 w 414"/>
                <a:gd name="T77" fmla="*/ 34 h 6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694"/>
                <a:gd name="T119" fmla="*/ 414 w 414"/>
                <a:gd name="T120" fmla="*/ 694 h 6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694">
                  <a:moveTo>
                    <a:pt x="0" y="34"/>
                  </a:moveTo>
                  <a:lnTo>
                    <a:pt x="5" y="5"/>
                  </a:lnTo>
                  <a:lnTo>
                    <a:pt x="69" y="0"/>
                  </a:lnTo>
                  <a:lnTo>
                    <a:pt x="104" y="29"/>
                  </a:lnTo>
                  <a:lnTo>
                    <a:pt x="157" y="105"/>
                  </a:lnTo>
                  <a:lnTo>
                    <a:pt x="226" y="204"/>
                  </a:lnTo>
                  <a:lnTo>
                    <a:pt x="291" y="274"/>
                  </a:lnTo>
                  <a:lnTo>
                    <a:pt x="408" y="402"/>
                  </a:lnTo>
                  <a:lnTo>
                    <a:pt x="414" y="431"/>
                  </a:lnTo>
                  <a:lnTo>
                    <a:pt x="390" y="449"/>
                  </a:lnTo>
                  <a:lnTo>
                    <a:pt x="332" y="472"/>
                  </a:lnTo>
                  <a:lnTo>
                    <a:pt x="250" y="490"/>
                  </a:lnTo>
                  <a:lnTo>
                    <a:pt x="151" y="496"/>
                  </a:lnTo>
                  <a:lnTo>
                    <a:pt x="116" y="501"/>
                  </a:lnTo>
                  <a:lnTo>
                    <a:pt x="104" y="525"/>
                  </a:lnTo>
                  <a:lnTo>
                    <a:pt x="127" y="565"/>
                  </a:lnTo>
                  <a:lnTo>
                    <a:pt x="209" y="635"/>
                  </a:lnTo>
                  <a:lnTo>
                    <a:pt x="268" y="653"/>
                  </a:lnTo>
                  <a:lnTo>
                    <a:pt x="280" y="676"/>
                  </a:lnTo>
                  <a:lnTo>
                    <a:pt x="255" y="694"/>
                  </a:lnTo>
                  <a:lnTo>
                    <a:pt x="203" y="694"/>
                  </a:lnTo>
                  <a:lnTo>
                    <a:pt x="133" y="653"/>
                  </a:lnTo>
                  <a:lnTo>
                    <a:pt x="75" y="595"/>
                  </a:lnTo>
                  <a:lnTo>
                    <a:pt x="40" y="542"/>
                  </a:lnTo>
                  <a:lnTo>
                    <a:pt x="40" y="501"/>
                  </a:lnTo>
                  <a:lnTo>
                    <a:pt x="63" y="472"/>
                  </a:lnTo>
                  <a:lnTo>
                    <a:pt x="98" y="461"/>
                  </a:lnTo>
                  <a:lnTo>
                    <a:pt x="151" y="455"/>
                  </a:lnTo>
                  <a:lnTo>
                    <a:pt x="209" y="455"/>
                  </a:lnTo>
                  <a:lnTo>
                    <a:pt x="280" y="443"/>
                  </a:lnTo>
                  <a:lnTo>
                    <a:pt x="315" y="431"/>
                  </a:lnTo>
                  <a:lnTo>
                    <a:pt x="332" y="414"/>
                  </a:lnTo>
                  <a:lnTo>
                    <a:pt x="326" y="397"/>
                  </a:lnTo>
                  <a:lnTo>
                    <a:pt x="274" y="350"/>
                  </a:lnTo>
                  <a:lnTo>
                    <a:pt x="191" y="268"/>
                  </a:lnTo>
                  <a:lnTo>
                    <a:pt x="116" y="199"/>
                  </a:lnTo>
                  <a:lnTo>
                    <a:pt x="34" y="123"/>
                  </a:lnTo>
                  <a:lnTo>
                    <a:pt x="5" y="69"/>
                  </a:lnTo>
                  <a:lnTo>
                    <a:pt x="0" y="34"/>
                  </a:lnTo>
                  <a:close/>
                </a:path>
              </a:pathLst>
            </a:custGeom>
            <a:solidFill>
              <a:schemeClr val="tx2"/>
            </a:solidFill>
            <a:ln w="9525">
              <a:noFill/>
              <a:round/>
              <a:headEnd/>
              <a:tailEnd/>
            </a:ln>
          </p:spPr>
          <p:txBody>
            <a:bodyPr/>
            <a:lstStyle/>
            <a:p>
              <a:pPr algn="l">
                <a:defRPr/>
              </a:pPr>
              <a:endParaRPr lang="en-CA"/>
            </a:p>
          </p:txBody>
        </p:sp>
        <p:sp>
          <p:nvSpPr>
            <p:cNvPr id="23" name="Freeform 21"/>
            <p:cNvSpPr>
              <a:spLocks/>
            </p:cNvSpPr>
            <p:nvPr/>
          </p:nvSpPr>
          <p:spPr bwMode="auto">
            <a:xfrm>
              <a:off x="5994" y="2151"/>
              <a:ext cx="448" cy="1046"/>
            </a:xfrm>
            <a:custGeom>
              <a:avLst/>
              <a:gdLst>
                <a:gd name="T0" fmla="*/ 222 w 449"/>
                <a:gd name="T1" fmla="*/ 0 h 1046"/>
                <a:gd name="T2" fmla="*/ 286 w 449"/>
                <a:gd name="T3" fmla="*/ 12 h 1046"/>
                <a:gd name="T4" fmla="*/ 315 w 449"/>
                <a:gd name="T5" fmla="*/ 59 h 1046"/>
                <a:gd name="T6" fmla="*/ 309 w 449"/>
                <a:gd name="T7" fmla="*/ 170 h 1046"/>
                <a:gd name="T8" fmla="*/ 298 w 449"/>
                <a:gd name="T9" fmla="*/ 287 h 1046"/>
                <a:gd name="T10" fmla="*/ 298 w 449"/>
                <a:gd name="T11" fmla="*/ 409 h 1046"/>
                <a:gd name="T12" fmla="*/ 356 w 449"/>
                <a:gd name="T13" fmla="*/ 555 h 1046"/>
                <a:gd name="T14" fmla="*/ 402 w 449"/>
                <a:gd name="T15" fmla="*/ 660 h 1046"/>
                <a:gd name="T16" fmla="*/ 426 w 449"/>
                <a:gd name="T17" fmla="*/ 766 h 1046"/>
                <a:gd name="T18" fmla="*/ 420 w 449"/>
                <a:gd name="T19" fmla="*/ 859 h 1046"/>
                <a:gd name="T20" fmla="*/ 420 w 449"/>
                <a:gd name="T21" fmla="*/ 894 h 1046"/>
                <a:gd name="T22" fmla="*/ 443 w 449"/>
                <a:gd name="T23" fmla="*/ 929 h 1046"/>
                <a:gd name="T24" fmla="*/ 449 w 449"/>
                <a:gd name="T25" fmla="*/ 964 h 1046"/>
                <a:gd name="T26" fmla="*/ 432 w 449"/>
                <a:gd name="T27" fmla="*/ 981 h 1046"/>
                <a:gd name="T28" fmla="*/ 385 w 449"/>
                <a:gd name="T29" fmla="*/ 970 h 1046"/>
                <a:gd name="T30" fmla="*/ 298 w 449"/>
                <a:gd name="T31" fmla="*/ 958 h 1046"/>
                <a:gd name="T32" fmla="*/ 193 w 449"/>
                <a:gd name="T33" fmla="*/ 981 h 1046"/>
                <a:gd name="T34" fmla="*/ 123 w 449"/>
                <a:gd name="T35" fmla="*/ 1022 h 1046"/>
                <a:gd name="T36" fmla="*/ 88 w 449"/>
                <a:gd name="T37" fmla="*/ 1046 h 1046"/>
                <a:gd name="T38" fmla="*/ 53 w 449"/>
                <a:gd name="T39" fmla="*/ 1046 h 1046"/>
                <a:gd name="T40" fmla="*/ 0 w 449"/>
                <a:gd name="T41" fmla="*/ 970 h 1046"/>
                <a:gd name="T42" fmla="*/ 6 w 449"/>
                <a:gd name="T43" fmla="*/ 958 h 1046"/>
                <a:gd name="T44" fmla="*/ 112 w 449"/>
                <a:gd name="T45" fmla="*/ 923 h 1046"/>
                <a:gd name="T46" fmla="*/ 234 w 449"/>
                <a:gd name="T47" fmla="*/ 906 h 1046"/>
                <a:gd name="T48" fmla="*/ 321 w 449"/>
                <a:gd name="T49" fmla="*/ 900 h 1046"/>
                <a:gd name="T50" fmla="*/ 373 w 449"/>
                <a:gd name="T51" fmla="*/ 900 h 1046"/>
                <a:gd name="T52" fmla="*/ 385 w 449"/>
                <a:gd name="T53" fmla="*/ 865 h 1046"/>
                <a:gd name="T54" fmla="*/ 368 w 449"/>
                <a:gd name="T55" fmla="*/ 766 h 1046"/>
                <a:gd name="T56" fmla="*/ 327 w 449"/>
                <a:gd name="T57" fmla="*/ 660 h 1046"/>
                <a:gd name="T58" fmla="*/ 263 w 449"/>
                <a:gd name="T59" fmla="*/ 526 h 1046"/>
                <a:gd name="T60" fmla="*/ 210 w 449"/>
                <a:gd name="T61" fmla="*/ 409 h 1046"/>
                <a:gd name="T62" fmla="*/ 187 w 449"/>
                <a:gd name="T63" fmla="*/ 304 h 1046"/>
                <a:gd name="T64" fmla="*/ 181 w 449"/>
                <a:gd name="T65" fmla="*/ 188 h 1046"/>
                <a:gd name="T66" fmla="*/ 181 w 449"/>
                <a:gd name="T67" fmla="*/ 76 h 1046"/>
                <a:gd name="T68" fmla="*/ 205 w 449"/>
                <a:gd name="T69" fmla="*/ 30 h 1046"/>
                <a:gd name="T70" fmla="*/ 222 w 449"/>
                <a:gd name="T71" fmla="*/ 0 h 10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1046"/>
                <a:gd name="T110" fmla="*/ 449 w 449"/>
                <a:gd name="T111" fmla="*/ 1046 h 10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1046">
                  <a:moveTo>
                    <a:pt x="222" y="0"/>
                  </a:moveTo>
                  <a:lnTo>
                    <a:pt x="286" y="12"/>
                  </a:lnTo>
                  <a:lnTo>
                    <a:pt x="315" y="59"/>
                  </a:lnTo>
                  <a:lnTo>
                    <a:pt x="309" y="170"/>
                  </a:lnTo>
                  <a:lnTo>
                    <a:pt x="298" y="287"/>
                  </a:lnTo>
                  <a:lnTo>
                    <a:pt x="298" y="409"/>
                  </a:lnTo>
                  <a:lnTo>
                    <a:pt x="356" y="555"/>
                  </a:lnTo>
                  <a:lnTo>
                    <a:pt x="402" y="660"/>
                  </a:lnTo>
                  <a:lnTo>
                    <a:pt x="426" y="766"/>
                  </a:lnTo>
                  <a:lnTo>
                    <a:pt x="420" y="859"/>
                  </a:lnTo>
                  <a:lnTo>
                    <a:pt x="420" y="894"/>
                  </a:lnTo>
                  <a:lnTo>
                    <a:pt x="443" y="929"/>
                  </a:lnTo>
                  <a:lnTo>
                    <a:pt x="449" y="964"/>
                  </a:lnTo>
                  <a:lnTo>
                    <a:pt x="432" y="981"/>
                  </a:lnTo>
                  <a:lnTo>
                    <a:pt x="385" y="970"/>
                  </a:lnTo>
                  <a:lnTo>
                    <a:pt x="298" y="958"/>
                  </a:lnTo>
                  <a:lnTo>
                    <a:pt x="193" y="981"/>
                  </a:lnTo>
                  <a:lnTo>
                    <a:pt x="123" y="1022"/>
                  </a:lnTo>
                  <a:lnTo>
                    <a:pt x="88" y="1046"/>
                  </a:lnTo>
                  <a:lnTo>
                    <a:pt x="53" y="1046"/>
                  </a:lnTo>
                  <a:lnTo>
                    <a:pt x="0" y="970"/>
                  </a:lnTo>
                  <a:lnTo>
                    <a:pt x="6" y="958"/>
                  </a:lnTo>
                  <a:lnTo>
                    <a:pt x="112" y="923"/>
                  </a:lnTo>
                  <a:lnTo>
                    <a:pt x="234" y="906"/>
                  </a:lnTo>
                  <a:lnTo>
                    <a:pt x="321" y="900"/>
                  </a:lnTo>
                  <a:lnTo>
                    <a:pt x="373" y="900"/>
                  </a:lnTo>
                  <a:lnTo>
                    <a:pt x="385" y="865"/>
                  </a:lnTo>
                  <a:lnTo>
                    <a:pt x="368" y="766"/>
                  </a:lnTo>
                  <a:lnTo>
                    <a:pt x="327" y="660"/>
                  </a:lnTo>
                  <a:lnTo>
                    <a:pt x="263" y="526"/>
                  </a:lnTo>
                  <a:lnTo>
                    <a:pt x="210" y="409"/>
                  </a:lnTo>
                  <a:lnTo>
                    <a:pt x="187" y="304"/>
                  </a:lnTo>
                  <a:lnTo>
                    <a:pt x="181" y="188"/>
                  </a:lnTo>
                  <a:lnTo>
                    <a:pt x="181" y="76"/>
                  </a:lnTo>
                  <a:lnTo>
                    <a:pt x="205" y="30"/>
                  </a:lnTo>
                  <a:lnTo>
                    <a:pt x="222" y="0"/>
                  </a:lnTo>
                  <a:close/>
                </a:path>
              </a:pathLst>
            </a:custGeom>
            <a:solidFill>
              <a:schemeClr val="tx2"/>
            </a:solidFill>
            <a:ln w="9525">
              <a:noFill/>
              <a:round/>
              <a:headEnd/>
              <a:tailEnd/>
            </a:ln>
          </p:spPr>
          <p:txBody>
            <a:bodyPr/>
            <a:lstStyle/>
            <a:p>
              <a:pPr algn="l">
                <a:defRPr/>
              </a:pPr>
              <a:endParaRPr lang="en-CA"/>
            </a:p>
          </p:txBody>
        </p:sp>
        <p:sp>
          <p:nvSpPr>
            <p:cNvPr id="24" name="Freeform 22"/>
            <p:cNvSpPr>
              <a:spLocks/>
            </p:cNvSpPr>
            <p:nvPr/>
          </p:nvSpPr>
          <p:spPr bwMode="auto">
            <a:xfrm>
              <a:off x="5772" y="2182"/>
              <a:ext cx="371" cy="871"/>
            </a:xfrm>
            <a:custGeom>
              <a:avLst/>
              <a:gdLst>
                <a:gd name="T0" fmla="*/ 280 w 373"/>
                <a:gd name="T1" fmla="*/ 0 h 870"/>
                <a:gd name="T2" fmla="*/ 332 w 373"/>
                <a:gd name="T3" fmla="*/ 0 h 870"/>
                <a:gd name="T4" fmla="*/ 350 w 373"/>
                <a:gd name="T5" fmla="*/ 35 h 870"/>
                <a:gd name="T6" fmla="*/ 361 w 373"/>
                <a:gd name="T7" fmla="*/ 112 h 870"/>
                <a:gd name="T8" fmla="*/ 350 w 373"/>
                <a:gd name="T9" fmla="*/ 193 h 870"/>
                <a:gd name="T10" fmla="*/ 321 w 373"/>
                <a:gd name="T11" fmla="*/ 356 h 870"/>
                <a:gd name="T12" fmla="*/ 326 w 373"/>
                <a:gd name="T13" fmla="*/ 426 h 870"/>
                <a:gd name="T14" fmla="*/ 361 w 373"/>
                <a:gd name="T15" fmla="*/ 566 h 870"/>
                <a:gd name="T16" fmla="*/ 373 w 373"/>
                <a:gd name="T17" fmla="*/ 665 h 870"/>
                <a:gd name="T18" fmla="*/ 373 w 373"/>
                <a:gd name="T19" fmla="*/ 742 h 870"/>
                <a:gd name="T20" fmla="*/ 356 w 373"/>
                <a:gd name="T21" fmla="*/ 759 h 870"/>
                <a:gd name="T22" fmla="*/ 303 w 373"/>
                <a:gd name="T23" fmla="*/ 771 h 870"/>
                <a:gd name="T24" fmla="*/ 232 w 373"/>
                <a:gd name="T25" fmla="*/ 788 h 870"/>
                <a:gd name="T26" fmla="*/ 163 w 373"/>
                <a:gd name="T27" fmla="*/ 823 h 870"/>
                <a:gd name="T28" fmla="*/ 93 w 373"/>
                <a:gd name="T29" fmla="*/ 870 h 870"/>
                <a:gd name="T30" fmla="*/ 64 w 373"/>
                <a:gd name="T31" fmla="*/ 870 h 870"/>
                <a:gd name="T32" fmla="*/ 0 w 373"/>
                <a:gd name="T33" fmla="*/ 818 h 870"/>
                <a:gd name="T34" fmla="*/ 6 w 373"/>
                <a:gd name="T35" fmla="*/ 794 h 870"/>
                <a:gd name="T36" fmla="*/ 87 w 373"/>
                <a:gd name="T37" fmla="*/ 759 h 870"/>
                <a:gd name="T38" fmla="*/ 227 w 373"/>
                <a:gd name="T39" fmla="*/ 724 h 870"/>
                <a:gd name="T40" fmla="*/ 292 w 373"/>
                <a:gd name="T41" fmla="*/ 700 h 870"/>
                <a:gd name="T42" fmla="*/ 303 w 373"/>
                <a:gd name="T43" fmla="*/ 677 h 870"/>
                <a:gd name="T44" fmla="*/ 303 w 373"/>
                <a:gd name="T45" fmla="*/ 578 h 870"/>
                <a:gd name="T46" fmla="*/ 280 w 373"/>
                <a:gd name="T47" fmla="*/ 450 h 870"/>
                <a:gd name="T48" fmla="*/ 268 w 373"/>
                <a:gd name="T49" fmla="*/ 368 h 870"/>
                <a:gd name="T50" fmla="*/ 257 w 373"/>
                <a:gd name="T51" fmla="*/ 240 h 870"/>
                <a:gd name="T52" fmla="*/ 251 w 373"/>
                <a:gd name="T53" fmla="*/ 100 h 870"/>
                <a:gd name="T54" fmla="*/ 257 w 373"/>
                <a:gd name="T55" fmla="*/ 35 h 870"/>
                <a:gd name="T56" fmla="*/ 280 w 373"/>
                <a:gd name="T57" fmla="*/ 0 h 8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3"/>
                <a:gd name="T88" fmla="*/ 0 h 870"/>
                <a:gd name="T89" fmla="*/ 373 w 373"/>
                <a:gd name="T90" fmla="*/ 870 h 8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3" h="870">
                  <a:moveTo>
                    <a:pt x="280" y="0"/>
                  </a:moveTo>
                  <a:lnTo>
                    <a:pt x="332" y="0"/>
                  </a:lnTo>
                  <a:lnTo>
                    <a:pt x="350" y="35"/>
                  </a:lnTo>
                  <a:lnTo>
                    <a:pt x="361" y="112"/>
                  </a:lnTo>
                  <a:lnTo>
                    <a:pt x="350" y="193"/>
                  </a:lnTo>
                  <a:lnTo>
                    <a:pt x="321" y="356"/>
                  </a:lnTo>
                  <a:lnTo>
                    <a:pt x="326" y="426"/>
                  </a:lnTo>
                  <a:lnTo>
                    <a:pt x="361" y="566"/>
                  </a:lnTo>
                  <a:lnTo>
                    <a:pt x="373" y="665"/>
                  </a:lnTo>
                  <a:lnTo>
                    <a:pt x="373" y="742"/>
                  </a:lnTo>
                  <a:lnTo>
                    <a:pt x="356" y="759"/>
                  </a:lnTo>
                  <a:lnTo>
                    <a:pt x="303" y="771"/>
                  </a:lnTo>
                  <a:lnTo>
                    <a:pt x="232" y="788"/>
                  </a:lnTo>
                  <a:lnTo>
                    <a:pt x="163" y="823"/>
                  </a:lnTo>
                  <a:lnTo>
                    <a:pt x="93" y="870"/>
                  </a:lnTo>
                  <a:lnTo>
                    <a:pt x="64" y="870"/>
                  </a:lnTo>
                  <a:lnTo>
                    <a:pt x="0" y="818"/>
                  </a:lnTo>
                  <a:lnTo>
                    <a:pt x="6" y="794"/>
                  </a:lnTo>
                  <a:lnTo>
                    <a:pt x="87" y="759"/>
                  </a:lnTo>
                  <a:lnTo>
                    <a:pt x="227" y="724"/>
                  </a:lnTo>
                  <a:lnTo>
                    <a:pt x="292" y="700"/>
                  </a:lnTo>
                  <a:lnTo>
                    <a:pt x="303" y="677"/>
                  </a:lnTo>
                  <a:lnTo>
                    <a:pt x="303" y="578"/>
                  </a:lnTo>
                  <a:lnTo>
                    <a:pt x="280" y="450"/>
                  </a:lnTo>
                  <a:lnTo>
                    <a:pt x="268" y="368"/>
                  </a:lnTo>
                  <a:lnTo>
                    <a:pt x="257" y="240"/>
                  </a:lnTo>
                  <a:lnTo>
                    <a:pt x="251" y="100"/>
                  </a:lnTo>
                  <a:lnTo>
                    <a:pt x="257" y="35"/>
                  </a:lnTo>
                  <a:lnTo>
                    <a:pt x="280" y="0"/>
                  </a:lnTo>
                  <a:close/>
                </a:path>
              </a:pathLst>
            </a:custGeom>
            <a:solidFill>
              <a:schemeClr val="tx2"/>
            </a:solidFill>
            <a:ln w="9525">
              <a:noFill/>
              <a:round/>
              <a:headEnd/>
              <a:tailEnd/>
            </a:ln>
          </p:spPr>
          <p:txBody>
            <a:bodyPr/>
            <a:lstStyle/>
            <a:p>
              <a:pPr algn="l">
                <a:defRPr/>
              </a:pPr>
              <a:endParaRPr lang="en-CA"/>
            </a:p>
          </p:txBody>
        </p:sp>
        <p:sp>
          <p:nvSpPr>
            <p:cNvPr id="25" name="Freeform 23"/>
            <p:cNvSpPr>
              <a:spLocks/>
            </p:cNvSpPr>
            <p:nvPr/>
          </p:nvSpPr>
          <p:spPr bwMode="auto">
            <a:xfrm>
              <a:off x="5760" y="901"/>
              <a:ext cx="613" cy="775"/>
            </a:xfrm>
            <a:custGeom>
              <a:avLst/>
              <a:gdLst>
                <a:gd name="T0" fmla="*/ 326 w 612"/>
                <a:gd name="T1" fmla="*/ 776 h 776"/>
                <a:gd name="T2" fmla="*/ 355 w 612"/>
                <a:gd name="T3" fmla="*/ 740 h 776"/>
                <a:gd name="T4" fmla="*/ 344 w 612"/>
                <a:gd name="T5" fmla="*/ 688 h 776"/>
                <a:gd name="T6" fmla="*/ 321 w 612"/>
                <a:gd name="T7" fmla="*/ 618 h 776"/>
                <a:gd name="T8" fmla="*/ 232 w 612"/>
                <a:gd name="T9" fmla="*/ 536 h 776"/>
                <a:gd name="T10" fmla="*/ 145 w 612"/>
                <a:gd name="T11" fmla="*/ 461 h 776"/>
                <a:gd name="T12" fmla="*/ 104 w 612"/>
                <a:gd name="T13" fmla="*/ 379 h 776"/>
                <a:gd name="T14" fmla="*/ 87 w 612"/>
                <a:gd name="T15" fmla="*/ 251 h 776"/>
                <a:gd name="T16" fmla="*/ 186 w 612"/>
                <a:gd name="T17" fmla="*/ 216 h 776"/>
                <a:gd name="T18" fmla="*/ 344 w 612"/>
                <a:gd name="T19" fmla="*/ 199 h 776"/>
                <a:gd name="T20" fmla="*/ 408 w 612"/>
                <a:gd name="T21" fmla="*/ 205 h 776"/>
                <a:gd name="T22" fmla="*/ 425 w 612"/>
                <a:gd name="T23" fmla="*/ 222 h 776"/>
                <a:gd name="T24" fmla="*/ 454 w 612"/>
                <a:gd name="T25" fmla="*/ 193 h 776"/>
                <a:gd name="T26" fmla="*/ 443 w 612"/>
                <a:gd name="T27" fmla="*/ 164 h 776"/>
                <a:gd name="T28" fmla="*/ 460 w 612"/>
                <a:gd name="T29" fmla="*/ 111 h 776"/>
                <a:gd name="T30" fmla="*/ 507 w 612"/>
                <a:gd name="T31" fmla="*/ 64 h 776"/>
                <a:gd name="T32" fmla="*/ 542 w 612"/>
                <a:gd name="T33" fmla="*/ 52 h 776"/>
                <a:gd name="T34" fmla="*/ 588 w 612"/>
                <a:gd name="T35" fmla="*/ 81 h 776"/>
                <a:gd name="T36" fmla="*/ 612 w 612"/>
                <a:gd name="T37" fmla="*/ 52 h 776"/>
                <a:gd name="T38" fmla="*/ 571 w 612"/>
                <a:gd name="T39" fmla="*/ 0 h 776"/>
                <a:gd name="T40" fmla="*/ 518 w 612"/>
                <a:gd name="T41" fmla="*/ 0 h 776"/>
                <a:gd name="T42" fmla="*/ 454 w 612"/>
                <a:gd name="T43" fmla="*/ 29 h 776"/>
                <a:gd name="T44" fmla="*/ 414 w 612"/>
                <a:gd name="T45" fmla="*/ 105 h 776"/>
                <a:gd name="T46" fmla="*/ 361 w 612"/>
                <a:gd name="T47" fmla="*/ 141 h 776"/>
                <a:gd name="T48" fmla="*/ 280 w 612"/>
                <a:gd name="T49" fmla="*/ 152 h 776"/>
                <a:gd name="T50" fmla="*/ 133 w 612"/>
                <a:gd name="T51" fmla="*/ 170 h 776"/>
                <a:gd name="T52" fmla="*/ 17 w 612"/>
                <a:gd name="T53" fmla="*/ 205 h 776"/>
                <a:gd name="T54" fmla="*/ 0 w 612"/>
                <a:gd name="T55" fmla="*/ 234 h 776"/>
                <a:gd name="T56" fmla="*/ 11 w 612"/>
                <a:gd name="T57" fmla="*/ 327 h 776"/>
                <a:gd name="T58" fmla="*/ 52 w 612"/>
                <a:gd name="T59" fmla="*/ 455 h 776"/>
                <a:gd name="T60" fmla="*/ 110 w 612"/>
                <a:gd name="T61" fmla="*/ 560 h 776"/>
                <a:gd name="T62" fmla="*/ 168 w 612"/>
                <a:gd name="T63" fmla="*/ 653 h 776"/>
                <a:gd name="T64" fmla="*/ 221 w 612"/>
                <a:gd name="T65" fmla="*/ 717 h 776"/>
                <a:gd name="T66" fmla="*/ 274 w 612"/>
                <a:gd name="T67" fmla="*/ 764 h 776"/>
                <a:gd name="T68" fmla="*/ 326 w 612"/>
                <a:gd name="T69" fmla="*/ 776 h 7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2"/>
                <a:gd name="T106" fmla="*/ 0 h 776"/>
                <a:gd name="T107" fmla="*/ 612 w 612"/>
                <a:gd name="T108" fmla="*/ 776 h 7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2" h="776">
                  <a:moveTo>
                    <a:pt x="326" y="776"/>
                  </a:moveTo>
                  <a:lnTo>
                    <a:pt x="355" y="740"/>
                  </a:lnTo>
                  <a:lnTo>
                    <a:pt x="344" y="688"/>
                  </a:lnTo>
                  <a:lnTo>
                    <a:pt x="321" y="618"/>
                  </a:lnTo>
                  <a:lnTo>
                    <a:pt x="232" y="536"/>
                  </a:lnTo>
                  <a:lnTo>
                    <a:pt x="145" y="461"/>
                  </a:lnTo>
                  <a:lnTo>
                    <a:pt x="104" y="379"/>
                  </a:lnTo>
                  <a:lnTo>
                    <a:pt x="87" y="251"/>
                  </a:lnTo>
                  <a:lnTo>
                    <a:pt x="186" y="216"/>
                  </a:lnTo>
                  <a:lnTo>
                    <a:pt x="344" y="199"/>
                  </a:lnTo>
                  <a:lnTo>
                    <a:pt x="408" y="205"/>
                  </a:lnTo>
                  <a:lnTo>
                    <a:pt x="425" y="222"/>
                  </a:lnTo>
                  <a:lnTo>
                    <a:pt x="454" y="193"/>
                  </a:lnTo>
                  <a:lnTo>
                    <a:pt x="443" y="164"/>
                  </a:lnTo>
                  <a:lnTo>
                    <a:pt x="460" y="111"/>
                  </a:lnTo>
                  <a:lnTo>
                    <a:pt x="507" y="64"/>
                  </a:lnTo>
                  <a:lnTo>
                    <a:pt x="542" y="52"/>
                  </a:lnTo>
                  <a:lnTo>
                    <a:pt x="588" y="81"/>
                  </a:lnTo>
                  <a:lnTo>
                    <a:pt x="612" y="52"/>
                  </a:lnTo>
                  <a:lnTo>
                    <a:pt x="571" y="0"/>
                  </a:lnTo>
                  <a:lnTo>
                    <a:pt x="518" y="0"/>
                  </a:lnTo>
                  <a:lnTo>
                    <a:pt x="454" y="29"/>
                  </a:lnTo>
                  <a:lnTo>
                    <a:pt x="414" y="105"/>
                  </a:lnTo>
                  <a:lnTo>
                    <a:pt x="361" y="141"/>
                  </a:lnTo>
                  <a:lnTo>
                    <a:pt x="280" y="152"/>
                  </a:lnTo>
                  <a:lnTo>
                    <a:pt x="133" y="170"/>
                  </a:lnTo>
                  <a:lnTo>
                    <a:pt x="17" y="205"/>
                  </a:lnTo>
                  <a:lnTo>
                    <a:pt x="0" y="234"/>
                  </a:lnTo>
                  <a:lnTo>
                    <a:pt x="11" y="327"/>
                  </a:lnTo>
                  <a:lnTo>
                    <a:pt x="52" y="455"/>
                  </a:lnTo>
                  <a:lnTo>
                    <a:pt x="110" y="560"/>
                  </a:lnTo>
                  <a:lnTo>
                    <a:pt x="168" y="653"/>
                  </a:lnTo>
                  <a:lnTo>
                    <a:pt x="221" y="717"/>
                  </a:lnTo>
                  <a:lnTo>
                    <a:pt x="274" y="764"/>
                  </a:lnTo>
                  <a:lnTo>
                    <a:pt x="326" y="776"/>
                  </a:lnTo>
                  <a:close/>
                </a:path>
              </a:pathLst>
            </a:custGeom>
            <a:solidFill>
              <a:schemeClr val="tx2"/>
            </a:solidFill>
            <a:ln w="9525">
              <a:noFill/>
              <a:round/>
              <a:headEnd/>
              <a:tailEnd/>
            </a:ln>
          </p:spPr>
          <p:txBody>
            <a:bodyPr/>
            <a:lstStyle/>
            <a:p>
              <a:pPr algn="l">
                <a:defRPr/>
              </a:pPr>
              <a:endParaRPr lang="en-CA"/>
            </a:p>
          </p:txBody>
        </p:sp>
      </p:grpSp>
      <p:sp>
        <p:nvSpPr>
          <p:cNvPr id="17" name="Rectangle 16"/>
          <p:cNvSpPr/>
          <p:nvPr/>
        </p:nvSpPr>
        <p:spPr>
          <a:xfrm>
            <a:off x="2682875" y="4338638"/>
            <a:ext cx="4937125" cy="523875"/>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 M   I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  M(I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r>
              <a:rPr lang="en-CA" i="1" dirty="0" err="1">
                <a:solidFill>
                  <a:schemeClr val="accent6"/>
                </a:solidFill>
                <a:effectLst>
                  <a:outerShdw blurRad="38100" dist="38100" dir="2700000" algn="tl">
                    <a:srgbClr val="000000"/>
                  </a:outerShdw>
                </a:effectLst>
                <a:sym typeface="Symbol" pitchFamily="18" charset="2"/>
              </a:rPr>
              <a:t>P</a:t>
            </a:r>
            <a:r>
              <a:rPr lang="en-CA" i="1" baseline="-25000" dirty="0" err="1">
                <a:solidFill>
                  <a:schemeClr val="accent6"/>
                </a:solidFill>
                <a:effectLst>
                  <a:outerShdw blurRad="38100" dist="38100" dir="2700000" algn="tl">
                    <a:srgbClr val="000000"/>
                  </a:outerShdw>
                </a:effectLst>
                <a:sym typeface="Symbol" pitchFamily="18" charset="2"/>
              </a:rPr>
              <a:t>hard</a:t>
            </a:r>
            <a:r>
              <a:rPr lang="en-CA" i="1" dirty="0">
                <a:solidFill>
                  <a:schemeClr val="accent6"/>
                </a:solidFill>
                <a:effectLst>
                  <a:outerShdw blurRad="38100" dist="38100" dir="2700000" algn="tl">
                    <a:srgbClr val="000000"/>
                  </a:outerShdw>
                </a:effectLst>
                <a:sym typeface="Symbol" pitchFamily="18" charset="2"/>
              </a:rPr>
              <a:t>(I</a:t>
            </a:r>
            <a:r>
              <a:rPr lang="en-CA" i="1" baseline="-25000" dirty="0">
                <a:solidFill>
                  <a:schemeClr val="accent6"/>
                </a:solidFill>
                <a:effectLst>
                  <a:outerShdw blurRad="38100" dist="38100" dir="2700000" algn="tl">
                    <a:srgbClr val="000000"/>
                  </a:outerShdw>
                </a:effectLst>
                <a:sym typeface="Symbol" pitchFamily="18" charset="2"/>
              </a:rPr>
              <a:t>M</a:t>
            </a:r>
            <a:r>
              <a:rPr lang="en-CA" i="1" dirty="0">
                <a:solidFill>
                  <a:schemeClr val="accent6"/>
                </a:solidFill>
                <a:effectLst>
                  <a:outerShdw blurRad="38100" dist="38100" dir="2700000" algn="tl">
                    <a:srgbClr val="000000"/>
                  </a:outerShdw>
                </a:effectLst>
                <a:sym typeface="Symbol" pitchFamily="18" charset="2"/>
              </a:rPr>
              <a:t>)</a:t>
            </a:r>
            <a:endParaRPr lang="en-CA" dirty="0">
              <a:solidFill>
                <a:schemeClr val="accent6"/>
              </a:solidFill>
              <a:effectLst>
                <a:outerShdw blurRad="38100" dist="38100" dir="2700000" algn="tl">
                  <a:srgbClr val="000000"/>
                </a:outerShdw>
              </a:effectLst>
            </a:endParaRPr>
          </a:p>
        </p:txBody>
      </p:sp>
      <p:sp>
        <p:nvSpPr>
          <p:cNvPr id="18" name="Rectangle 17"/>
          <p:cNvSpPr/>
          <p:nvPr/>
        </p:nvSpPr>
        <p:spPr>
          <a:xfrm>
            <a:off x="1905000" y="2863850"/>
            <a:ext cx="5791200" cy="549275"/>
          </a:xfrm>
          <a:prstGeom prst="rect">
            <a:avLst/>
          </a:prstGeom>
        </p:spPr>
        <p:txBody>
          <a:bodyPr>
            <a:spAutoFit/>
          </a:bodyPr>
          <a:lstStyle/>
          <a:p>
            <a:pPr algn="l">
              <a:defRPr/>
            </a:pPr>
            <a:r>
              <a:rPr lang="en-CA" i="1" dirty="0">
                <a:solidFill>
                  <a:schemeClr val="accent2"/>
                </a:solidFill>
                <a:effectLst>
                  <a:outerShdw blurRad="38100" dist="38100" dir="2700000" algn="tl">
                    <a:srgbClr val="000000"/>
                  </a:outerShdw>
                </a:effectLst>
              </a:rPr>
              <a:t>List</a:t>
            </a:r>
            <a:r>
              <a:rPr lang="en-US" dirty="0">
                <a:effectLst>
                  <a:outerShdw blurRad="38100" dist="38100" dir="2700000" algn="tl">
                    <a:srgbClr val="000000"/>
                  </a:outerShdw>
                </a:effectLst>
              </a:rPr>
              <a:t> </a:t>
            </a:r>
            <a:r>
              <a:rPr lang="en-US" sz="3000" dirty="0">
                <a:effectLst>
                  <a:outerShdw blurRad="38100" dist="38100" dir="2700000" algn="tl">
                    <a:srgbClr val="000000"/>
                  </a:outerShdw>
                </a:effectLst>
              </a:rPr>
              <a:t>maps integers </a:t>
            </a:r>
            <a:r>
              <a:rPr lang="en-US" sz="3000" i="1" dirty="0" err="1">
                <a:solidFill>
                  <a:schemeClr val="accent2"/>
                </a:solidFill>
                <a:effectLst>
                  <a:outerShdw blurRad="38100" dist="38100" dir="2700000" algn="tl">
                    <a:srgbClr val="000000"/>
                  </a:outerShdw>
                </a:effectLst>
              </a:rPr>
              <a:t>i</a:t>
            </a:r>
            <a:r>
              <a:rPr lang="en-US" sz="3000" dirty="0">
                <a:effectLst>
                  <a:outerShdw blurRad="38100" dist="38100" dir="2700000" algn="tl">
                    <a:srgbClr val="000000"/>
                  </a:outerShdw>
                </a:effectLst>
              </a:rPr>
              <a:t> to reals </a:t>
            </a:r>
            <a:r>
              <a:rPr lang="en-US" sz="3000" i="1" dirty="0">
                <a:solidFill>
                  <a:schemeClr val="accent2"/>
                </a:solidFill>
                <a:effectLst>
                  <a:outerShdw blurRad="38100" dist="38100" dir="2700000" algn="tl">
                    <a:srgbClr val="000000"/>
                  </a:outerShdw>
                </a:effectLst>
              </a:rPr>
              <a:t>x</a:t>
            </a:r>
            <a:r>
              <a:rPr lang="en-US" sz="3000" dirty="0">
                <a:effectLst>
                  <a:outerShdw blurRad="38100" dist="38100" dir="2700000" algn="tl">
                    <a:srgbClr val="000000"/>
                  </a:outerShdw>
                </a:effectLst>
              </a:rPr>
              <a:t>.</a:t>
            </a:r>
          </a:p>
        </p:txBody>
      </p:sp>
      <p:sp>
        <p:nvSpPr>
          <p:cNvPr id="2" name="Rectangle 17"/>
          <p:cNvSpPr/>
          <p:nvPr/>
        </p:nvSpPr>
        <p:spPr>
          <a:xfrm>
            <a:off x="1447800" y="4876800"/>
            <a:ext cx="8077200" cy="1920875"/>
          </a:xfrm>
          <a:prstGeom prst="rect">
            <a:avLst/>
          </a:prstGeom>
        </p:spPr>
        <p:txBody>
          <a:bodyPr>
            <a:spAutoFit/>
          </a:bodyPr>
          <a:lstStyle/>
          <a:p>
            <a:pPr algn="l">
              <a:defRPr/>
            </a:pPr>
            <a:r>
              <a:rPr lang="en-CA">
                <a:solidFill>
                  <a:schemeClr val="accent2"/>
                </a:solidFill>
                <a:effectLst>
                  <a:outerShdw blurRad="38100" dist="38100" dir="2700000" algn="tl">
                    <a:srgbClr val="000000"/>
                  </a:outerShdw>
                </a:effectLst>
                <a:sym typeface="Symbol" pitchFamily="18" charset="2"/>
              </a:rPr>
              <a:t></a:t>
            </a:r>
            <a:r>
              <a:rPr lang="en-US">
                <a:effectLst>
                  <a:outerShdw blurRad="38100" dist="38100" dir="2700000" algn="tl">
                    <a:srgbClr val="000000"/>
                  </a:outerShdw>
                </a:effectLst>
              </a:rPr>
              <a:t> </a:t>
            </a:r>
            <a:r>
              <a:rPr lang="en-US" sz="3000">
                <a:effectLst>
                  <a:outerShdw blurRad="38100" dist="38100" dir="2700000" algn="tl">
                    <a:srgbClr val="000000"/>
                  </a:outerShdw>
                </a:effectLst>
              </a:rPr>
              <a:t>model of computation in which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each machine </a:t>
            </a:r>
            <a:r>
              <a:rPr lang="en-US" sz="3000" i="1">
                <a:solidFill>
                  <a:schemeClr val="accent2"/>
                </a:solidFill>
                <a:effectLst>
                  <a:outerShdw blurRad="38100" dist="38100" dir="2700000" algn="tl">
                    <a:srgbClr val="000000"/>
                  </a:outerShdw>
                </a:effectLst>
              </a:rPr>
              <a:t>M</a:t>
            </a:r>
            <a:r>
              <a:rPr lang="en-US" sz="3000">
                <a:effectLst>
                  <a:outerShdw blurRad="38100" dist="38100" dir="2700000" algn="tl">
                    <a:srgbClr val="000000"/>
                  </a:outerShdw>
                </a:effectLst>
              </a:rPr>
              <a:t> </a:t>
            </a:r>
            <a:br>
              <a:rPr lang="en-US" sz="3000">
                <a:effectLst>
                  <a:outerShdw blurRad="38100" dist="38100" dir="2700000" algn="tl">
                    <a:srgbClr val="000000"/>
                  </a:outerShdw>
                </a:effectLst>
              </a:rPr>
            </a:br>
            <a:r>
              <a:rPr lang="en-US" sz="3000">
                <a:effectLst>
                  <a:outerShdw blurRad="38100" dist="38100" dir="2700000" algn="tl">
                    <a:srgbClr val="000000"/>
                  </a:outerShdw>
                </a:effectLst>
              </a:rPr>
              <a:t>specifies a problem </a:t>
            </a:r>
            <a:r>
              <a:rPr lang="en-US" sz="3000" i="1">
                <a:solidFill>
                  <a:schemeClr val="accent2"/>
                </a:solidFill>
                <a:effectLst>
                  <a:outerShdw blurRad="38100" dist="38100" dir="2700000" algn="tl">
                    <a:srgbClr val="000000"/>
                  </a:outerShdw>
                </a:effectLst>
              </a:rPr>
              <a:t>P</a:t>
            </a:r>
            <a:r>
              <a:rPr lang="en-US" sz="3000">
                <a:effectLst>
                  <a:outerShdw blurRad="38100" dist="38100" dir="2700000" algn="tl">
                    <a:srgbClr val="000000"/>
                  </a:outerShdw>
                </a:effectLst>
              </a:rPr>
              <a:t> that it accepts</a:t>
            </a:r>
            <a:br>
              <a:rPr lang="en-US" sz="3000">
                <a:effectLst>
                  <a:outerShdw blurRad="38100" dist="38100" dir="2700000" algn="tl">
                    <a:srgbClr val="000000"/>
                  </a:outerShdw>
                </a:effectLst>
              </a:rPr>
            </a:br>
            <a:r>
              <a:rPr lang="en-US" sz="3000">
                <a:effectLst>
                  <a:outerShdw blurRad="38100" dist="38100" dir="2700000" algn="tl">
                    <a:srgbClr val="000000"/>
                  </a:outerShdw>
                </a:effectLst>
              </a:rPr>
              <a:t>and has a finite description </a:t>
            </a:r>
            <a:r>
              <a:rPr lang="en-US" sz="3000" i="1">
                <a:solidFill>
                  <a:schemeClr val="accent2"/>
                </a:solidFill>
                <a:effectLst>
                  <a:outerShdw blurRad="38100" dist="38100" dir="2700000" algn="tl">
                    <a:srgbClr val="000000"/>
                  </a:outerShdw>
                </a:effectLst>
              </a:rPr>
              <a:t>“M”.</a:t>
            </a:r>
          </a:p>
        </p:txBody>
      </p:sp>
      <p:sp>
        <p:nvSpPr>
          <p:cNvPr id="3" name="Rectangle 17"/>
          <p:cNvSpPr/>
          <p:nvPr/>
        </p:nvSpPr>
        <p:spPr>
          <a:xfrm>
            <a:off x="2438400" y="3336925"/>
            <a:ext cx="5791200" cy="549275"/>
          </a:xfrm>
          <a:prstGeom prst="rect">
            <a:avLst/>
          </a:prstGeom>
        </p:spPr>
        <p:txBody>
          <a:bodyPr>
            <a:spAutoFit/>
          </a:bodyPr>
          <a:lstStyle/>
          <a:p>
            <a:pPr algn="l">
              <a:defRPr/>
            </a:pPr>
            <a:r>
              <a:rPr lang="en-US" sz="3000">
                <a:effectLst>
                  <a:outerShdw blurRad="38100" dist="38100" dir="2700000" algn="tl">
                    <a:srgbClr val="000000"/>
                  </a:outerShdw>
                </a:effectLst>
              </a:rPr>
              <a:t>maps </a:t>
            </a:r>
            <a:r>
              <a:rPr lang="en-US">
                <a:effectLst>
                  <a:outerShdw blurRad="38100" dist="38100" dir="2700000" algn="tl">
                    <a:srgbClr val="000000"/>
                  </a:outerShdw>
                </a:effectLst>
              </a:rPr>
              <a:t>TM </a:t>
            </a:r>
            <a:r>
              <a:rPr lang="en-US" i="1">
                <a:solidFill>
                  <a:schemeClr val="accent2"/>
                </a:solidFill>
                <a:effectLst>
                  <a:outerShdw blurRad="38100" dist="38100" dir="2700000" algn="tl">
                    <a:srgbClr val="000000"/>
                  </a:outerShdw>
                </a:effectLst>
              </a:rPr>
              <a:t>M</a:t>
            </a:r>
            <a:r>
              <a:rPr lang="en-US">
                <a:effectLst>
                  <a:outerShdw blurRad="38100" dist="38100" dir="2700000" algn="tl">
                    <a:srgbClr val="000000"/>
                  </a:outerShdw>
                </a:effectLst>
              </a:rPr>
              <a:t> </a:t>
            </a:r>
            <a:r>
              <a:rPr lang="en-US" sz="3000">
                <a:effectLst>
                  <a:outerShdw blurRad="38100" dist="38100" dir="2700000" algn="tl">
                    <a:srgbClr val="000000"/>
                  </a:outerShdw>
                </a:effectLst>
              </a:rPr>
              <a:t>to </a:t>
            </a:r>
            <a:r>
              <a:rPr lang="en-US">
                <a:effectLst>
                  <a:outerShdw blurRad="38100" dist="38100" dir="2700000" algn="tl">
                    <a:srgbClr val="000000"/>
                  </a:outerShdw>
                </a:effectLst>
              </a:rPr>
              <a:t>problems </a:t>
            </a:r>
            <a:r>
              <a:rPr lang="en-US" i="1">
                <a:solidFill>
                  <a:schemeClr val="accent2"/>
                </a:solidFill>
                <a:effectLst>
                  <a:outerShdw blurRad="38100" dist="38100" dir="2700000" algn="tl">
                    <a:srgbClr val="000000"/>
                  </a:outerShdw>
                </a:effectLst>
              </a:rPr>
              <a:t>P</a:t>
            </a:r>
            <a:r>
              <a:rPr lang="en-US" sz="3000">
                <a:effectLst>
                  <a:outerShdw blurRad="38100" dist="38100" dir="2700000" algn="tl">
                    <a:srgbClr val="000000"/>
                  </a:outerShdw>
                </a:effectLst>
              </a:rPr>
              <a:t>.</a:t>
            </a:r>
          </a:p>
        </p:txBody>
      </p:sp>
      <p:grpSp>
        <p:nvGrpSpPr>
          <p:cNvPr id="5" name="Group 24"/>
          <p:cNvGrpSpPr>
            <a:grpSpLocks/>
          </p:cNvGrpSpPr>
          <p:nvPr/>
        </p:nvGrpSpPr>
        <p:grpSpPr bwMode="auto">
          <a:xfrm>
            <a:off x="1752600" y="3733800"/>
            <a:ext cx="1079500" cy="1439863"/>
            <a:chOff x="1104" y="2352"/>
            <a:chExt cx="680" cy="907"/>
          </a:xfrm>
        </p:grpSpPr>
        <p:sp>
          <p:nvSpPr>
            <p:cNvPr id="19" name="Oval 18"/>
            <p:cNvSpPr>
              <a:spLocks noChangeArrowheads="1"/>
            </p:cNvSpPr>
            <p:nvPr/>
          </p:nvSpPr>
          <p:spPr bwMode="auto">
            <a:xfrm>
              <a:off x="1104" y="2352"/>
              <a:ext cx="680" cy="907"/>
            </a:xfrm>
            <a:prstGeom prst="ellipse">
              <a:avLst/>
            </a:prstGeom>
            <a:noFill/>
            <a:ln w="38100" cap="sq" algn="ctr">
              <a:solidFill>
                <a:schemeClr val="hlink"/>
              </a:solidFill>
              <a:round/>
              <a:headEnd/>
              <a:tailEnd/>
            </a:ln>
          </p:spPr>
          <p:txBody>
            <a:bodyPr lIns="274320" rIns="274320"/>
            <a:lstStyle/>
            <a:p>
              <a:pPr algn="l">
                <a:defRPr/>
              </a:pPr>
              <a:endParaRPr lang="en-CA"/>
            </a:p>
          </p:txBody>
        </p:sp>
        <p:sp>
          <p:nvSpPr>
            <p:cNvPr id="150551" name="Rectangle 23"/>
            <p:cNvSpPr>
              <a:spLocks noChangeArrowheads="1"/>
            </p:cNvSpPr>
            <p:nvPr/>
          </p:nvSpPr>
          <p:spPr bwMode="auto">
            <a:xfrm>
              <a:off x="1392" y="2784"/>
              <a:ext cx="99" cy="269"/>
            </a:xfrm>
            <a:prstGeom prst="rect">
              <a:avLst/>
            </a:prstGeom>
            <a:noFill/>
            <a:ln w="38100" algn="ctr">
              <a:noFill/>
              <a:miter lim="800000"/>
              <a:headEnd/>
              <a:tailEnd/>
            </a:ln>
            <a:effectLst/>
          </p:spPr>
          <p:txBody>
            <a:bodyPr wrap="none" lIns="0" tIns="0" rIns="0" bIns="0">
              <a:spAutoFit/>
            </a:bodyPr>
            <a:lstStyle/>
            <a:p>
              <a:pPr>
                <a:defRPr/>
              </a:pPr>
              <a:r>
                <a:rPr lang="en-US">
                  <a:solidFill>
                    <a:schemeClr val="hlink"/>
                  </a:solidFill>
                  <a:effectLst>
                    <a:outerShdw blurRad="38100" dist="38100" dir="2700000" algn="tl">
                      <a:srgbClr val="000000"/>
                    </a:outerShdw>
                  </a:effectLst>
                </a:rPr>
                <a:t>?</a:t>
              </a:r>
            </a:p>
          </p:txBody>
        </p:sp>
      </p:grpSp>
      <p:sp>
        <p:nvSpPr>
          <p:cNvPr id="20" name="Rectangle 19"/>
          <p:cNvSpPr/>
          <p:nvPr/>
        </p:nvSpPr>
        <p:spPr>
          <a:xfrm>
            <a:off x="1844675" y="3886200"/>
            <a:ext cx="5719763" cy="523875"/>
          </a:xfrm>
          <a:prstGeom prst="rect">
            <a:avLst/>
          </a:prstGeom>
        </p:spPr>
        <p:txBody>
          <a:bodyPr wrap="none">
            <a:spAutoFit/>
          </a:bodyPr>
          <a:lstStyle/>
          <a:p>
            <a:pPr algn="l">
              <a:defRPr/>
            </a:pP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dϵN</a:t>
            </a:r>
            <a:r>
              <a:rPr lang="en-CA" altLang="en-US" i="1" dirty="0">
                <a:solidFill>
                  <a:schemeClr val="accent2"/>
                </a:solidFill>
                <a:effectLst/>
                <a:sym typeface="Symbol" pitchFamily="18" charset="2"/>
              </a:rPr>
              <a:t>,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a:t>
            </a:r>
            <a:r>
              <a:rPr lang="en-CA" altLang="en-US" i="1" baseline="-25000" dirty="0">
                <a:solidFill>
                  <a:schemeClr val="accent2"/>
                </a:solidFill>
                <a:effectLst/>
                <a:sym typeface="Symbol" pitchFamily="18" charset="2"/>
              </a:rPr>
              <a:t>d </a:t>
            </a:r>
            <a:r>
              <a:rPr lang="en-CA" altLang="en-US" i="1" dirty="0">
                <a:solidFill>
                  <a:schemeClr val="accent2"/>
                </a:solidFill>
                <a:effectLst/>
                <a:sym typeface="Symbol" pitchFamily="18" charset="2"/>
              </a:rPr>
              <a:t> ≠ </a:t>
            </a:r>
            <a:r>
              <a:rPr lang="en-CA" altLang="en-US" i="1" dirty="0" err="1">
                <a:solidFill>
                  <a:schemeClr val="accent2"/>
                </a:solidFill>
                <a:effectLst/>
                <a:sym typeface="Symbol" pitchFamily="18" charset="2"/>
              </a:rPr>
              <a:t>x</a:t>
            </a:r>
            <a:r>
              <a:rPr lang="en-CA" altLang="en-US" i="1" baseline="-25000" dirty="0" err="1">
                <a:solidFill>
                  <a:schemeClr val="accent2"/>
                </a:solidFill>
                <a:effectLst/>
                <a:sym typeface="Symbol" pitchFamily="18" charset="2"/>
              </a:rPr>
              <a:t>d</a:t>
            </a:r>
            <a:r>
              <a:rPr lang="en-CA" altLang="en-US" dirty="0">
                <a:solidFill>
                  <a:schemeClr val="accent2"/>
                </a:solidFill>
                <a:effectLst/>
                <a:sym typeface="Symbol" pitchFamily="18" charset="2"/>
              </a:rPr>
              <a:t> </a:t>
            </a:r>
            <a:endParaRPr lang="en-CA" altLang="en-US" i="1" dirty="0">
              <a:solidFill>
                <a:schemeClr val="accent2"/>
              </a:solidFill>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Homework</a:t>
            </a:r>
            <a:endParaRPr lang="en-CA" dirty="0"/>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AutoShape 2"/>
          <p:cNvSpPr>
            <a:spLocks noChangeArrowheads="1"/>
          </p:cNvSpPr>
          <p:nvPr/>
        </p:nvSpPr>
        <p:spPr bwMode="auto">
          <a:xfrm>
            <a:off x="533400" y="923925"/>
            <a:ext cx="6843713" cy="2301875"/>
          </a:xfrm>
          <a:prstGeom prst="wedgeRoundRectCallout">
            <a:avLst>
              <a:gd name="adj1" fmla="val 59532"/>
              <a:gd name="adj2" fmla="val 71026"/>
              <a:gd name="adj3" fmla="val 16667"/>
            </a:avLst>
          </a:prstGeom>
          <a:solidFill>
            <a:srgbClr val="996600"/>
          </a:solidFill>
          <a:ln w="9525">
            <a:noFill/>
            <a:miter lim="800000"/>
            <a:headEnd/>
            <a:tailEnd/>
          </a:ln>
          <a:effectLst/>
        </p:spPr>
        <p:txBody>
          <a:bodyPr/>
          <a:lstStyle/>
          <a:p>
            <a:pPr algn="l">
              <a:defRPr/>
            </a:pPr>
            <a:r>
              <a:rPr lang="en-US" sz="3200" dirty="0">
                <a:latin typeface="Arial Rounded MT Bold" pitchFamily="34" charset="0"/>
              </a:rPr>
              <a:t>Don’t jump to conclusions!</a:t>
            </a:r>
          </a:p>
          <a:p>
            <a:pPr algn="l">
              <a:defRPr/>
            </a:pPr>
            <a:r>
              <a:rPr lang="en-US" sz="3200" dirty="0">
                <a:latin typeface="Arial Rounded MT Bold" pitchFamily="34" charset="0"/>
              </a:rPr>
              <a:t>There is a clever way to list the </a:t>
            </a:r>
            <a:r>
              <a:rPr lang="en-US" sz="3200" dirty="0" err="1">
                <a:latin typeface="Arial Rounded MT Bold" pitchFamily="34" charset="0"/>
              </a:rPr>
              <a:t>rationals</a:t>
            </a:r>
            <a:r>
              <a:rPr lang="en-US" sz="3200" dirty="0">
                <a:latin typeface="Arial Rounded MT Bold" pitchFamily="34" charset="0"/>
              </a:rPr>
              <a:t>, one at a time, without missing a single one!</a:t>
            </a:r>
          </a:p>
        </p:txBody>
      </p:sp>
      <p:grpSp>
        <p:nvGrpSpPr>
          <p:cNvPr id="10243" name="Group 3"/>
          <p:cNvGrpSpPr>
            <a:grpSpLocks/>
          </p:cNvGrpSpPr>
          <p:nvPr/>
        </p:nvGrpSpPr>
        <p:grpSpPr bwMode="auto">
          <a:xfrm flipH="1">
            <a:off x="7483475" y="3119438"/>
            <a:ext cx="1660525" cy="3743325"/>
            <a:chOff x="864" y="465"/>
            <a:chExt cx="1046" cy="2358"/>
          </a:xfrm>
        </p:grpSpPr>
        <p:grpSp>
          <p:nvGrpSpPr>
            <p:cNvPr id="10245" name="Group 4"/>
            <p:cNvGrpSpPr>
              <a:grpSpLocks/>
            </p:cNvGrpSpPr>
            <p:nvPr/>
          </p:nvGrpSpPr>
          <p:grpSpPr bwMode="auto">
            <a:xfrm>
              <a:off x="864" y="465"/>
              <a:ext cx="1008" cy="2319"/>
              <a:chOff x="587" y="528"/>
              <a:chExt cx="1008" cy="2319"/>
            </a:xfrm>
          </p:grpSpPr>
          <p:grpSp>
            <p:nvGrpSpPr>
              <p:cNvPr id="10248" name="Group 5"/>
              <p:cNvGrpSpPr>
                <a:grpSpLocks/>
              </p:cNvGrpSpPr>
              <p:nvPr/>
            </p:nvGrpSpPr>
            <p:grpSpPr bwMode="auto">
              <a:xfrm>
                <a:off x="587" y="528"/>
                <a:ext cx="1008" cy="2319"/>
                <a:chOff x="587" y="528"/>
                <a:chExt cx="1008" cy="2319"/>
              </a:xfrm>
            </p:grpSpPr>
            <p:grpSp>
              <p:nvGrpSpPr>
                <p:cNvPr id="10250" name="Group 6"/>
                <p:cNvGrpSpPr>
                  <a:grpSpLocks/>
                </p:cNvGrpSpPr>
                <p:nvPr/>
              </p:nvGrpSpPr>
              <p:grpSpPr bwMode="auto">
                <a:xfrm>
                  <a:off x="587" y="528"/>
                  <a:ext cx="1008" cy="2319"/>
                  <a:chOff x="1151" y="1104"/>
                  <a:chExt cx="686" cy="1741"/>
                </a:xfrm>
              </p:grpSpPr>
              <p:sp>
                <p:nvSpPr>
                  <p:cNvPr id="322567"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22568"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22569"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22570"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22571"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22572"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10263" name="Group 13"/>
                  <p:cNvGrpSpPr>
                    <a:grpSpLocks/>
                  </p:cNvGrpSpPr>
                  <p:nvPr/>
                </p:nvGrpSpPr>
                <p:grpSpPr bwMode="auto">
                  <a:xfrm flipH="1">
                    <a:off x="1212" y="1104"/>
                    <a:ext cx="277" cy="235"/>
                    <a:chOff x="1590" y="1104"/>
                    <a:chExt cx="277" cy="235"/>
                  </a:xfrm>
                </p:grpSpPr>
                <p:sp>
                  <p:nvSpPr>
                    <p:cNvPr id="322574"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22575"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22576"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22577"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10251" name="Group 18"/>
                <p:cNvGrpSpPr>
                  <a:grpSpLocks/>
                </p:cNvGrpSpPr>
                <p:nvPr/>
              </p:nvGrpSpPr>
              <p:grpSpPr bwMode="auto">
                <a:xfrm rot="4286940" flipH="1">
                  <a:off x="1038" y="766"/>
                  <a:ext cx="141" cy="50"/>
                  <a:chOff x="4032" y="2817"/>
                  <a:chExt cx="417" cy="635"/>
                </a:xfrm>
              </p:grpSpPr>
              <p:sp>
                <p:nvSpPr>
                  <p:cNvPr id="322579" name="Oval 19"/>
                  <p:cNvSpPr>
                    <a:spLocks noChangeArrowheads="1"/>
                  </p:cNvSpPr>
                  <p:nvPr/>
                </p:nvSpPr>
                <p:spPr bwMode="auto">
                  <a:xfrm>
                    <a:off x="4085" y="2319"/>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0" name="Oval 20"/>
                  <p:cNvSpPr>
                    <a:spLocks noChangeArrowheads="1"/>
                  </p:cNvSpPr>
                  <p:nvPr/>
                </p:nvSpPr>
                <p:spPr bwMode="auto">
                  <a:xfrm>
                    <a:off x="4087" y="2484"/>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10252" name="Group 21"/>
                <p:cNvGrpSpPr>
                  <a:grpSpLocks/>
                </p:cNvGrpSpPr>
                <p:nvPr/>
              </p:nvGrpSpPr>
              <p:grpSpPr bwMode="auto">
                <a:xfrm rot="4286940" flipH="1">
                  <a:off x="962" y="766"/>
                  <a:ext cx="141" cy="50"/>
                  <a:chOff x="4032" y="2817"/>
                  <a:chExt cx="417" cy="635"/>
                </a:xfrm>
              </p:grpSpPr>
              <p:sp>
                <p:nvSpPr>
                  <p:cNvPr id="322582" name="Oval 22"/>
                  <p:cNvSpPr>
                    <a:spLocks noChangeArrowheads="1"/>
                  </p:cNvSpPr>
                  <p:nvPr/>
                </p:nvSpPr>
                <p:spPr bwMode="auto">
                  <a:xfrm>
                    <a:off x="4085" y="2319"/>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3" name="Oval 23"/>
                  <p:cNvSpPr>
                    <a:spLocks noChangeArrowheads="1"/>
                  </p:cNvSpPr>
                  <p:nvPr/>
                </p:nvSpPr>
                <p:spPr bwMode="auto">
                  <a:xfrm>
                    <a:off x="4087" y="2484"/>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22584"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2258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2258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Rectangle 3"/>
          <p:cNvSpPr>
            <a:spLocks noGrp="1" noChangeArrowheads="1"/>
          </p:cNvSpPr>
          <p:nvPr>
            <p:ph type="body" idx="1"/>
          </p:nvPr>
        </p:nvSpPr>
        <p:spPr>
          <a:xfrm>
            <a:off x="685800" y="1143000"/>
            <a:ext cx="7924800" cy="1809750"/>
          </a:xfrm>
        </p:spPr>
        <p:txBody>
          <a:bodyPr/>
          <a:lstStyle/>
          <a:p>
            <a:pPr marL="0" indent="0">
              <a:defRPr/>
            </a:pPr>
            <a:r>
              <a:rPr lang="en-US" smtClean="0"/>
              <a:t>You boss asks:</a:t>
            </a:r>
          </a:p>
          <a:p>
            <a:pPr marL="0" indent="0">
              <a:defRPr/>
            </a:pPr>
            <a:r>
              <a:rPr lang="en-US" smtClean="0"/>
              <a:t>   Given a computer program, will it halt?</a:t>
            </a:r>
          </a:p>
        </p:txBody>
      </p:sp>
      <p:grpSp>
        <p:nvGrpSpPr>
          <p:cNvPr id="93187" name="Group 4"/>
          <p:cNvGrpSpPr>
            <a:grpSpLocks/>
          </p:cNvGrpSpPr>
          <p:nvPr/>
        </p:nvGrpSpPr>
        <p:grpSpPr bwMode="auto">
          <a:xfrm>
            <a:off x="911225" y="4341813"/>
            <a:ext cx="8034338" cy="1754187"/>
            <a:chOff x="574" y="2735"/>
            <a:chExt cx="5061" cy="1105"/>
          </a:xfrm>
        </p:grpSpPr>
        <p:pic>
          <p:nvPicPr>
            <p:cNvPr id="93189" name="Picture 5" descr="j0304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 y="2735"/>
              <a:ext cx="117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p:cNvSpPr txBox="1">
              <a:spLocks noChangeArrowheads="1"/>
            </p:cNvSpPr>
            <p:nvPr/>
          </p:nvSpPr>
          <p:spPr bwMode="auto">
            <a:xfrm>
              <a:off x="574" y="3110"/>
              <a:ext cx="39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3000">
                  <a:effectLst/>
                </a:rPr>
                <a:t>Everyday industry asks these questions.</a:t>
              </a:r>
              <a:endParaRPr lang="en-CA" altLang="en-US" sz="3000">
                <a:effectLst/>
              </a:endParaRPr>
            </a:p>
          </p:txBody>
        </p:sp>
      </p:grpSp>
      <p:sp>
        <p:nvSpPr>
          <p:cNvPr id="699400" name="Rectangle 8"/>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Halting Problem</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685800" y="-228600"/>
            <a:ext cx="7772400" cy="1143000"/>
          </a:xfrm>
        </p:spPr>
        <p:txBody>
          <a:bodyPr/>
          <a:lstStyle/>
          <a:p>
            <a:pPr>
              <a:defRPr/>
            </a:pPr>
            <a:r>
              <a:rPr lang="en-US" smtClean="0"/>
              <a:t>Halting Problem</a:t>
            </a:r>
          </a:p>
        </p:txBody>
      </p:sp>
      <p:sp>
        <p:nvSpPr>
          <p:cNvPr id="700419" name="Rectangle 3"/>
          <p:cNvSpPr>
            <a:spLocks noGrp="1" noChangeArrowheads="1"/>
          </p:cNvSpPr>
          <p:nvPr>
            <p:ph type="body" idx="1"/>
          </p:nvPr>
        </p:nvSpPr>
        <p:spPr>
          <a:xfrm>
            <a:off x="533400" y="1371600"/>
            <a:ext cx="5867400" cy="2057400"/>
          </a:xfrm>
        </p:spPr>
        <p:txBody>
          <a:bodyPr/>
          <a:lstStyle/>
          <a:p>
            <a:pPr marL="0" indent="0">
              <a:spcBef>
                <a:spcPts val="0"/>
              </a:spcBef>
              <a:defRPr/>
            </a:pPr>
            <a:r>
              <a:rPr lang="en-US" dirty="0" smtClean="0">
                <a:latin typeface="Times New Roman" pitchFamily="18" charset="0"/>
                <a:cs typeface="Times New Roman" pitchFamily="18" charset="0"/>
              </a:rPr>
              <a:t>loop  a = 1 … 1,000,000</a:t>
            </a:r>
          </a:p>
          <a:p>
            <a:pPr marL="0" indent="0">
              <a:spcBef>
                <a:spcPts val="0"/>
              </a:spcBef>
              <a:defRPr/>
            </a:pPr>
            <a:r>
              <a:rPr lang="en-US" dirty="0" smtClean="0">
                <a:latin typeface="Times New Roman" pitchFamily="18" charset="0"/>
                <a:cs typeface="Times New Roman" pitchFamily="18" charset="0"/>
              </a:rPr>
              <a:t>       s := </a:t>
            </a:r>
            <a:r>
              <a:rPr lang="en-US" dirty="0" err="1" smtClean="0">
                <a:latin typeface="Times New Roman" pitchFamily="18" charset="0"/>
                <a:cs typeface="Times New Roman" pitchFamily="18" charset="0"/>
              </a:rPr>
              <a:t>s+a</a:t>
            </a:r>
            <a:r>
              <a:rPr lang="en-US" dirty="0" smtClean="0">
                <a:latin typeface="Times New Roman" pitchFamily="18" charset="0"/>
                <a:cs typeface="Times New Roman" pitchFamily="18" charset="0"/>
              </a:rPr>
              <a:t> </a:t>
            </a:r>
          </a:p>
          <a:p>
            <a:pPr marL="0" indent="0">
              <a:spcBef>
                <a:spcPts val="0"/>
              </a:spcBef>
              <a:defRPr/>
            </a:pPr>
            <a:r>
              <a:rPr lang="en-US" dirty="0" smtClean="0">
                <a:latin typeface="Times New Roman" pitchFamily="18" charset="0"/>
                <a:cs typeface="Times New Roman" pitchFamily="18" charset="0"/>
              </a:rPr>
              <a:t>end loop</a:t>
            </a:r>
          </a:p>
        </p:txBody>
      </p:sp>
      <p:sp>
        <p:nvSpPr>
          <p:cNvPr id="94212" name="Rectangle 4"/>
          <p:cNvSpPr>
            <a:spLocks noChangeArrowheads="1"/>
          </p:cNvSpPr>
          <p:nvPr/>
        </p:nvSpPr>
        <p:spPr bwMode="auto">
          <a:xfrm>
            <a:off x="533400" y="3810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sz="3200">
                <a:effectLst/>
                <a:cs typeface="Times New Roman" pitchFamily="18" charset="0"/>
              </a:rPr>
              <a:t>loop  a &gt; 0</a:t>
            </a:r>
          </a:p>
          <a:p>
            <a:pPr algn="l" eaLnBrk="1" hangingPunct="1"/>
            <a:r>
              <a:rPr lang="en-US" altLang="en-US" sz="3200">
                <a:effectLst/>
                <a:cs typeface="Times New Roman" pitchFamily="18" charset="0"/>
              </a:rPr>
              <a:t>       s := s+a </a:t>
            </a:r>
          </a:p>
          <a:p>
            <a:pPr algn="l" eaLnBrk="1" hangingPunct="1"/>
            <a:r>
              <a:rPr lang="en-US" altLang="en-US" sz="3200">
                <a:effectLst/>
                <a:cs typeface="Times New Roman" pitchFamily="18" charset="0"/>
              </a:rPr>
              <a:t>end loop</a:t>
            </a:r>
          </a:p>
        </p:txBody>
      </p:sp>
      <p:sp>
        <p:nvSpPr>
          <p:cNvPr id="700421" name="Text Box 5"/>
          <p:cNvSpPr txBox="1">
            <a:spLocks noChangeArrowheads="1"/>
          </p:cNvSpPr>
          <p:nvPr/>
        </p:nvSpPr>
        <p:spPr bwMode="auto">
          <a:xfrm>
            <a:off x="6400800" y="2057400"/>
            <a:ext cx="1760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Halts</a:t>
            </a:r>
          </a:p>
        </p:txBody>
      </p:sp>
      <p:sp>
        <p:nvSpPr>
          <p:cNvPr id="700422" name="Text Box 6"/>
          <p:cNvSpPr txBox="1">
            <a:spLocks noChangeArrowheads="1"/>
          </p:cNvSpPr>
          <p:nvPr/>
        </p:nvSpPr>
        <p:spPr bwMode="auto">
          <a:xfrm>
            <a:off x="5562600" y="41910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Does not halt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0421"/>
                                        </p:tgtEl>
                                        <p:attrNameLst>
                                          <p:attrName>style.visibility</p:attrName>
                                        </p:attrNameLst>
                                      </p:cBhvr>
                                      <p:to>
                                        <p:strVal val="visible"/>
                                      </p:to>
                                    </p:set>
                                    <p:anim calcmode="lin" valueType="num">
                                      <p:cBhvr additive="base">
                                        <p:cTn id="7" dur="500" fill="hold"/>
                                        <p:tgtEl>
                                          <p:spTgt spid="700421"/>
                                        </p:tgtEl>
                                        <p:attrNameLst>
                                          <p:attrName>ppt_x</p:attrName>
                                        </p:attrNameLst>
                                      </p:cBhvr>
                                      <p:tavLst>
                                        <p:tav tm="0">
                                          <p:val>
                                            <p:strVal val="1+#ppt_w/2"/>
                                          </p:val>
                                        </p:tav>
                                        <p:tav tm="100000">
                                          <p:val>
                                            <p:strVal val="#ppt_x"/>
                                          </p:val>
                                        </p:tav>
                                      </p:tavLst>
                                    </p:anim>
                                    <p:anim calcmode="lin" valueType="num">
                                      <p:cBhvr additive="base">
                                        <p:cTn id="8" dur="500" fill="hold"/>
                                        <p:tgtEl>
                                          <p:spTgt spid="7004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0422"/>
                                        </p:tgtEl>
                                        <p:attrNameLst>
                                          <p:attrName>style.visibility</p:attrName>
                                        </p:attrNameLst>
                                      </p:cBhvr>
                                      <p:to>
                                        <p:strVal val="visible"/>
                                      </p:to>
                                    </p:set>
                                    <p:anim calcmode="lin" valueType="num">
                                      <p:cBhvr additive="base">
                                        <p:cTn id="13" dur="500" fill="hold"/>
                                        <p:tgtEl>
                                          <p:spTgt spid="700422"/>
                                        </p:tgtEl>
                                        <p:attrNameLst>
                                          <p:attrName>ppt_x</p:attrName>
                                        </p:attrNameLst>
                                      </p:cBhvr>
                                      <p:tavLst>
                                        <p:tav tm="0">
                                          <p:val>
                                            <p:strVal val="1+#ppt_w/2"/>
                                          </p:val>
                                        </p:tav>
                                        <p:tav tm="100000">
                                          <p:val>
                                            <p:strVal val="#ppt_x"/>
                                          </p:val>
                                        </p:tav>
                                      </p:tavLst>
                                    </p:anim>
                                    <p:anim calcmode="lin" valueType="num">
                                      <p:cBhvr additive="base">
                                        <p:cTn id="14" dur="500" fill="hold"/>
                                        <p:tgtEl>
                                          <p:spTgt spid="700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1" grpId="0" autoUpdateAnimBg="0"/>
      <p:bldP spid="700422"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a:xfrm>
            <a:off x="457200" y="1371600"/>
            <a:ext cx="5867400" cy="2057400"/>
          </a:xfrm>
        </p:spPr>
        <p:txBody>
          <a:bodyPr/>
          <a:lstStyle/>
          <a:p>
            <a:pPr marL="0" indent="0">
              <a:spcBef>
                <a:spcPts val="0"/>
              </a:spcBef>
              <a:defRPr/>
            </a:pPr>
            <a:r>
              <a:rPr lang="en-US" sz="2800" dirty="0" smtClean="0">
                <a:latin typeface="Times New Roman" pitchFamily="18" charset="0"/>
                <a:cs typeface="Times New Roman" pitchFamily="18" charset="0"/>
              </a:rPr>
              <a:t>loop  </a:t>
            </a:r>
            <a:r>
              <a:rPr lang="en-US" sz="2800" dirty="0" err="1" smtClean="0">
                <a:latin typeface="Times New Roman" pitchFamily="18" charset="0"/>
                <a:cs typeface="Times New Roman" pitchFamily="18" charset="0"/>
              </a:rPr>
              <a:t>a,b,c,z</a:t>
            </a:r>
            <a:r>
              <a:rPr lang="en-US" sz="2800" dirty="0" smtClean="0">
                <a:latin typeface="Times New Roman" pitchFamily="18" charset="0"/>
                <a:cs typeface="Times New Roman" pitchFamily="18" charset="0"/>
              </a:rPr>
              <a:t> &gt; 2</a:t>
            </a:r>
          </a:p>
          <a:p>
            <a:pPr lvl="1">
              <a:spcBef>
                <a:spcPts val="0"/>
              </a:spcBef>
              <a:buFontTx/>
              <a:buNone/>
              <a:defRPr/>
            </a:pPr>
            <a:r>
              <a:rPr lang="en-US" sz="2800" dirty="0" smtClean="0">
                <a:latin typeface="Times New Roman" pitchFamily="18" charset="0"/>
                <a:cs typeface="Times New Roman" pitchFamily="18" charset="0"/>
              </a:rPr>
              <a:t>exit when  </a:t>
            </a:r>
            <a:r>
              <a:rPr lang="en-US" sz="2800" dirty="0" err="1" smtClean="0">
                <a:latin typeface="Times New Roman" pitchFamily="18" charset="0"/>
                <a:cs typeface="Times New Roman" pitchFamily="18" charset="0"/>
              </a:rPr>
              <a:t>a</a:t>
            </a:r>
            <a:r>
              <a:rPr lang="en-US" sz="2800" baseline="30000" dirty="0" err="1" smtClean="0">
                <a:latin typeface="Times New Roman" pitchFamily="18" charset="0"/>
                <a:cs typeface="Times New Roman" pitchFamily="18" charset="0"/>
              </a:rPr>
              <a:t>z</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a:t>
            </a:r>
            <a:r>
              <a:rPr lang="en-US" sz="2800" baseline="30000" dirty="0" err="1" smtClean="0">
                <a:latin typeface="Times New Roman" pitchFamily="18" charset="0"/>
                <a:cs typeface="Times New Roman" pitchFamily="18" charset="0"/>
              </a:rPr>
              <a:t>z</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a:t>
            </a:r>
            <a:r>
              <a:rPr lang="en-US" sz="2800" baseline="30000" dirty="0" err="1" smtClean="0">
                <a:latin typeface="Times New Roman" pitchFamily="18" charset="0"/>
                <a:cs typeface="Times New Roman" pitchFamily="18" charset="0"/>
              </a:rPr>
              <a:t>z</a:t>
            </a:r>
            <a:endParaRPr lang="en-US" sz="2800" dirty="0" smtClean="0">
              <a:latin typeface="Times New Roman" pitchFamily="18" charset="0"/>
              <a:cs typeface="Times New Roman" pitchFamily="18" charset="0"/>
            </a:endParaRPr>
          </a:p>
          <a:p>
            <a:pPr marL="0" indent="0">
              <a:spcBef>
                <a:spcPts val="0"/>
              </a:spcBef>
              <a:defRPr/>
            </a:pPr>
            <a:r>
              <a:rPr lang="en-US" sz="2800" dirty="0" smtClean="0">
                <a:latin typeface="Times New Roman" pitchFamily="18" charset="0"/>
                <a:cs typeface="Times New Roman" pitchFamily="18" charset="0"/>
              </a:rPr>
              <a:t>end loop</a:t>
            </a:r>
          </a:p>
        </p:txBody>
      </p:sp>
      <p:sp>
        <p:nvSpPr>
          <p:cNvPr id="701444" name="Text Box 4"/>
          <p:cNvSpPr txBox="1">
            <a:spLocks noChangeArrowheads="1"/>
          </p:cNvSpPr>
          <p:nvPr/>
        </p:nvSpPr>
        <p:spPr bwMode="auto">
          <a:xfrm>
            <a:off x="4564063" y="1524000"/>
            <a:ext cx="45037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Proof of not halting =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Proof of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Fermat’s Last Theorem</a:t>
            </a:r>
          </a:p>
        </p:txBody>
      </p:sp>
      <p:sp>
        <p:nvSpPr>
          <p:cNvPr id="95236" name="Rectangle 5"/>
          <p:cNvSpPr>
            <a:spLocks noChangeArrowheads="1"/>
          </p:cNvSpPr>
          <p:nvPr/>
        </p:nvSpPr>
        <p:spPr bwMode="auto">
          <a:xfrm>
            <a:off x="457200" y="3810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sz="3200">
                <a:effectLst/>
                <a:cs typeface="Times New Roman" pitchFamily="18" charset="0"/>
              </a:rPr>
              <a:t>loop</a:t>
            </a:r>
          </a:p>
          <a:p>
            <a:pPr lvl="1" algn="l" eaLnBrk="1" hangingPunct="1"/>
            <a:r>
              <a:rPr lang="en-US" altLang="en-US">
                <a:effectLst/>
                <a:cs typeface="Times New Roman" pitchFamily="18" charset="0"/>
              </a:rPr>
              <a:t>chaotic behavior</a:t>
            </a:r>
          </a:p>
          <a:p>
            <a:pPr lvl="1" algn="l" eaLnBrk="1" hangingPunct="1"/>
            <a:r>
              <a:rPr lang="en-US" altLang="en-US">
                <a:effectLst/>
                <a:cs typeface="Times New Roman" pitchFamily="18" charset="0"/>
              </a:rPr>
              <a:t>exit when </a:t>
            </a:r>
            <a:br>
              <a:rPr lang="en-US" altLang="en-US">
                <a:effectLst/>
                <a:cs typeface="Times New Roman" pitchFamily="18" charset="0"/>
              </a:rPr>
            </a:br>
            <a:r>
              <a:rPr lang="en-US" altLang="en-US">
                <a:effectLst/>
                <a:cs typeface="Times New Roman" pitchFamily="18" charset="0"/>
              </a:rPr>
              <a:t>special event</a:t>
            </a:r>
          </a:p>
          <a:p>
            <a:pPr algn="l" eaLnBrk="1" hangingPunct="1"/>
            <a:r>
              <a:rPr lang="en-US" altLang="en-US">
                <a:effectLst/>
                <a:cs typeface="Times New Roman" pitchFamily="18" charset="0"/>
              </a:rPr>
              <a:t>end loop</a:t>
            </a:r>
          </a:p>
        </p:txBody>
      </p:sp>
      <p:sp>
        <p:nvSpPr>
          <p:cNvPr id="701446" name="Text Box 6"/>
          <p:cNvSpPr txBox="1">
            <a:spLocks noChangeArrowheads="1"/>
          </p:cNvSpPr>
          <p:nvPr/>
        </p:nvSpPr>
        <p:spPr bwMode="auto">
          <a:xfrm>
            <a:off x="4564063" y="3733800"/>
            <a:ext cx="45037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Chaotic behavior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not knowing what it will do without doing it.</a:t>
            </a:r>
          </a:p>
        </p:txBody>
      </p:sp>
      <p:sp>
        <p:nvSpPr>
          <p:cNvPr id="701447" name="Text Box 7"/>
          <p:cNvSpPr txBox="1">
            <a:spLocks noChangeArrowheads="1"/>
          </p:cNvSpPr>
          <p:nvPr/>
        </p:nvSpPr>
        <p:spPr bwMode="auto">
          <a:xfrm>
            <a:off x="4648200" y="5410200"/>
            <a:ext cx="45037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How can we know it will not halt without running it forever?</a:t>
            </a:r>
          </a:p>
        </p:txBody>
      </p:sp>
      <p:sp>
        <p:nvSpPr>
          <p:cNvPr id="701449" name="Rectangle 9"/>
          <p:cNvSpPr>
            <a:spLocks noGrp="1" noChangeArrowheads="1"/>
          </p:cNvSpPr>
          <p:nvPr>
            <p:ph type="title"/>
          </p:nvPr>
        </p:nvSpPr>
        <p:spPr>
          <a:xfrm>
            <a:off x="685800" y="-228600"/>
            <a:ext cx="7772400" cy="1143000"/>
          </a:xfrm>
        </p:spPr>
        <p:txBody>
          <a:bodyPr/>
          <a:lstStyle/>
          <a:p>
            <a:pPr>
              <a:defRPr/>
            </a:pPr>
            <a:r>
              <a:rPr lang="en-US" smtClean="0"/>
              <a:t>Halting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1444"/>
                                        </p:tgtEl>
                                        <p:attrNameLst>
                                          <p:attrName>style.visibility</p:attrName>
                                        </p:attrNameLst>
                                      </p:cBhvr>
                                      <p:to>
                                        <p:strVal val="visible"/>
                                      </p:to>
                                    </p:set>
                                    <p:anim calcmode="lin" valueType="num">
                                      <p:cBhvr additive="base">
                                        <p:cTn id="7" dur="500" fill="hold"/>
                                        <p:tgtEl>
                                          <p:spTgt spid="701444"/>
                                        </p:tgtEl>
                                        <p:attrNameLst>
                                          <p:attrName>ppt_x</p:attrName>
                                        </p:attrNameLst>
                                      </p:cBhvr>
                                      <p:tavLst>
                                        <p:tav tm="0">
                                          <p:val>
                                            <p:strVal val="1+#ppt_w/2"/>
                                          </p:val>
                                        </p:tav>
                                        <p:tav tm="100000">
                                          <p:val>
                                            <p:strVal val="#ppt_x"/>
                                          </p:val>
                                        </p:tav>
                                      </p:tavLst>
                                    </p:anim>
                                    <p:anim calcmode="lin" valueType="num">
                                      <p:cBhvr additive="base">
                                        <p:cTn id="8" dur="500" fill="hold"/>
                                        <p:tgtEl>
                                          <p:spTgt spid="701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1446"/>
                                        </p:tgtEl>
                                        <p:attrNameLst>
                                          <p:attrName>style.visibility</p:attrName>
                                        </p:attrNameLst>
                                      </p:cBhvr>
                                      <p:to>
                                        <p:strVal val="visible"/>
                                      </p:to>
                                    </p:set>
                                    <p:anim calcmode="lin" valueType="num">
                                      <p:cBhvr additive="base">
                                        <p:cTn id="13" dur="500" fill="hold"/>
                                        <p:tgtEl>
                                          <p:spTgt spid="701446"/>
                                        </p:tgtEl>
                                        <p:attrNameLst>
                                          <p:attrName>ppt_x</p:attrName>
                                        </p:attrNameLst>
                                      </p:cBhvr>
                                      <p:tavLst>
                                        <p:tav tm="0">
                                          <p:val>
                                            <p:strVal val="1+#ppt_w/2"/>
                                          </p:val>
                                        </p:tav>
                                        <p:tav tm="100000">
                                          <p:val>
                                            <p:strVal val="#ppt_x"/>
                                          </p:val>
                                        </p:tav>
                                      </p:tavLst>
                                    </p:anim>
                                    <p:anim calcmode="lin" valueType="num">
                                      <p:cBhvr additive="base">
                                        <p:cTn id="14" dur="500" fill="hold"/>
                                        <p:tgtEl>
                                          <p:spTgt spid="7014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1447"/>
                                        </p:tgtEl>
                                        <p:attrNameLst>
                                          <p:attrName>style.visibility</p:attrName>
                                        </p:attrNameLst>
                                      </p:cBhvr>
                                      <p:to>
                                        <p:strVal val="visible"/>
                                      </p:to>
                                    </p:set>
                                    <p:anim calcmode="lin" valueType="num">
                                      <p:cBhvr additive="base">
                                        <p:cTn id="19" dur="500" fill="hold"/>
                                        <p:tgtEl>
                                          <p:spTgt spid="701447"/>
                                        </p:tgtEl>
                                        <p:attrNameLst>
                                          <p:attrName>ppt_x</p:attrName>
                                        </p:attrNameLst>
                                      </p:cBhvr>
                                      <p:tavLst>
                                        <p:tav tm="0">
                                          <p:val>
                                            <p:strVal val="1+#ppt_w/2"/>
                                          </p:val>
                                        </p:tav>
                                        <p:tav tm="100000">
                                          <p:val>
                                            <p:strVal val="#ppt_x"/>
                                          </p:val>
                                        </p:tav>
                                      </p:tavLst>
                                    </p:anim>
                                    <p:anim calcmode="lin" valueType="num">
                                      <p:cBhvr additive="base">
                                        <p:cTn id="20" dur="500" fill="hold"/>
                                        <p:tgtEl>
                                          <p:spTgt spid="701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4" grpId="0" autoUpdateAnimBg="0"/>
      <p:bldP spid="701446" grpId="0" autoUpdateAnimBg="0"/>
      <p:bldP spid="701447"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idx="1"/>
          </p:nvPr>
        </p:nvSpPr>
        <p:spPr>
          <a:xfrm>
            <a:off x="457200" y="1371600"/>
            <a:ext cx="5867400" cy="2057400"/>
          </a:xfrm>
        </p:spPr>
        <p:txBody>
          <a:bodyPr/>
          <a:lstStyle/>
          <a:p>
            <a:pPr marL="0" indent="0">
              <a:spcBef>
                <a:spcPts val="0"/>
              </a:spcBef>
              <a:defRPr/>
            </a:pPr>
            <a:r>
              <a:rPr lang="en-US" sz="2800" dirty="0" smtClean="0">
                <a:latin typeface="Times New Roman" pitchFamily="18" charset="0"/>
                <a:cs typeface="Times New Roman" pitchFamily="18" charset="0"/>
              </a:rPr>
              <a:t>loop  </a:t>
            </a:r>
            <a:r>
              <a:rPr lang="en-US" sz="2800" dirty="0" err="1" smtClean="0">
                <a:latin typeface="Times New Roman" pitchFamily="18" charset="0"/>
                <a:cs typeface="Times New Roman" pitchFamily="18" charset="0"/>
              </a:rPr>
              <a:t>a,b,c,z</a:t>
            </a:r>
            <a:r>
              <a:rPr lang="en-US" sz="2800" dirty="0" smtClean="0">
                <a:latin typeface="Times New Roman" pitchFamily="18" charset="0"/>
                <a:cs typeface="Times New Roman" pitchFamily="18" charset="0"/>
              </a:rPr>
              <a:t> &gt; 2</a:t>
            </a:r>
          </a:p>
          <a:p>
            <a:pPr lvl="1">
              <a:spcBef>
                <a:spcPts val="0"/>
              </a:spcBef>
              <a:buFontTx/>
              <a:buNone/>
              <a:defRPr/>
            </a:pPr>
            <a:r>
              <a:rPr lang="en-US" sz="2800" dirty="0" smtClean="0">
                <a:latin typeface="Times New Roman" pitchFamily="18" charset="0"/>
                <a:cs typeface="Times New Roman" pitchFamily="18" charset="0"/>
              </a:rPr>
              <a:t>exit when  </a:t>
            </a:r>
            <a:r>
              <a:rPr lang="en-US" sz="2800" dirty="0" err="1" smtClean="0">
                <a:latin typeface="Times New Roman" pitchFamily="18" charset="0"/>
                <a:cs typeface="Times New Roman" pitchFamily="18" charset="0"/>
              </a:rPr>
              <a:t>a</a:t>
            </a:r>
            <a:r>
              <a:rPr lang="en-US" sz="2800" baseline="30000" dirty="0" err="1" smtClean="0">
                <a:latin typeface="Times New Roman" pitchFamily="18" charset="0"/>
                <a:cs typeface="Times New Roman" pitchFamily="18" charset="0"/>
              </a:rPr>
              <a:t>z</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a:t>
            </a:r>
            <a:r>
              <a:rPr lang="en-US" sz="2800" baseline="30000" dirty="0" err="1" smtClean="0">
                <a:latin typeface="Times New Roman" pitchFamily="18" charset="0"/>
                <a:cs typeface="Times New Roman" pitchFamily="18" charset="0"/>
              </a:rPr>
              <a:t>z</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a:t>
            </a:r>
            <a:r>
              <a:rPr lang="en-US" sz="2800" baseline="30000" dirty="0" err="1" smtClean="0">
                <a:latin typeface="Times New Roman" pitchFamily="18" charset="0"/>
                <a:cs typeface="Times New Roman" pitchFamily="18" charset="0"/>
              </a:rPr>
              <a:t>z</a:t>
            </a:r>
            <a:endParaRPr lang="en-US" sz="2800" dirty="0" smtClean="0">
              <a:latin typeface="Times New Roman" pitchFamily="18" charset="0"/>
              <a:cs typeface="Times New Roman" pitchFamily="18" charset="0"/>
            </a:endParaRPr>
          </a:p>
          <a:p>
            <a:pPr marL="0" indent="0">
              <a:spcBef>
                <a:spcPts val="0"/>
              </a:spcBef>
              <a:defRPr/>
            </a:pPr>
            <a:r>
              <a:rPr lang="en-US" sz="2800" dirty="0" smtClean="0">
                <a:latin typeface="Times New Roman" pitchFamily="18" charset="0"/>
                <a:cs typeface="Times New Roman" pitchFamily="18" charset="0"/>
              </a:rPr>
              <a:t>end loop</a:t>
            </a:r>
          </a:p>
        </p:txBody>
      </p:sp>
      <p:sp>
        <p:nvSpPr>
          <p:cNvPr id="96259" name="Text Box 4"/>
          <p:cNvSpPr txBox="1">
            <a:spLocks noChangeArrowheads="1"/>
          </p:cNvSpPr>
          <p:nvPr/>
        </p:nvSpPr>
        <p:spPr bwMode="auto">
          <a:xfrm>
            <a:off x="4564063" y="1524000"/>
            <a:ext cx="45037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Proof of not halting =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Proof of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Fermat’s Last Theorem</a:t>
            </a:r>
          </a:p>
        </p:txBody>
      </p:sp>
      <p:sp>
        <p:nvSpPr>
          <p:cNvPr id="65540" name="Rectangle 5"/>
          <p:cNvSpPr>
            <a:spLocks noChangeArrowheads="1"/>
          </p:cNvSpPr>
          <p:nvPr/>
        </p:nvSpPr>
        <p:spPr bwMode="auto">
          <a:xfrm>
            <a:off x="457200" y="3429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a:effectLst/>
                <a:cs typeface="Times New Roman" pitchFamily="18" charset="0"/>
              </a:rPr>
              <a:t>F(x,y)</a:t>
            </a:r>
          </a:p>
          <a:p>
            <a:pPr algn="l" eaLnBrk="1" hangingPunct="1"/>
            <a:r>
              <a:rPr lang="en-US" altLang="en-US">
                <a:effectLst/>
                <a:cs typeface="Times New Roman" pitchFamily="18" charset="0"/>
              </a:rPr>
              <a:t>z = x + yi</a:t>
            </a:r>
          </a:p>
          <a:p>
            <a:pPr algn="l" eaLnBrk="1" hangingPunct="1"/>
            <a:r>
              <a:rPr lang="en-US" altLang="en-US">
                <a:effectLst/>
                <a:cs typeface="Times New Roman" pitchFamily="18" charset="0"/>
              </a:rPr>
              <a:t>loop</a:t>
            </a:r>
          </a:p>
          <a:p>
            <a:pPr lvl="1" algn="l" eaLnBrk="1" hangingPunct="1"/>
            <a:r>
              <a:rPr lang="en-US" altLang="en-US">
                <a:effectLst/>
                <a:cs typeface="Times New Roman" pitchFamily="18" charset="0"/>
              </a:rPr>
              <a:t>z = z</a:t>
            </a:r>
            <a:r>
              <a:rPr lang="en-US" altLang="en-US" baseline="30000">
                <a:effectLst/>
                <a:cs typeface="Times New Roman" pitchFamily="18" charset="0"/>
              </a:rPr>
              <a:t>2</a:t>
            </a:r>
            <a:r>
              <a:rPr lang="en-US" altLang="en-US">
                <a:effectLst/>
                <a:cs typeface="Times New Roman" pitchFamily="18" charset="0"/>
              </a:rPr>
              <a:t> + c</a:t>
            </a:r>
          </a:p>
          <a:p>
            <a:pPr lvl="1" algn="l" eaLnBrk="1" hangingPunct="1"/>
            <a:r>
              <a:rPr lang="en-US" altLang="en-US">
                <a:effectLst/>
                <a:cs typeface="Times New Roman" pitchFamily="18" charset="0"/>
              </a:rPr>
              <a:t>exit when </a:t>
            </a:r>
            <a:br>
              <a:rPr lang="en-US" altLang="en-US">
                <a:effectLst/>
                <a:cs typeface="Times New Roman" pitchFamily="18" charset="0"/>
              </a:rPr>
            </a:br>
            <a:r>
              <a:rPr lang="en-US" altLang="en-US">
                <a:effectLst/>
                <a:cs typeface="Times New Roman" pitchFamily="18" charset="0"/>
              </a:rPr>
              <a:t>converges</a:t>
            </a:r>
          </a:p>
          <a:p>
            <a:pPr algn="l" eaLnBrk="1" hangingPunct="1"/>
            <a:r>
              <a:rPr lang="en-US" altLang="en-US">
                <a:effectLst/>
                <a:cs typeface="Times New Roman" pitchFamily="18" charset="0"/>
              </a:rPr>
              <a:t>end loop</a:t>
            </a:r>
          </a:p>
        </p:txBody>
      </p:sp>
      <p:sp>
        <p:nvSpPr>
          <p:cNvPr id="96261" name="Text Box 6"/>
          <p:cNvSpPr txBox="1">
            <a:spLocks noChangeArrowheads="1"/>
          </p:cNvSpPr>
          <p:nvPr/>
        </p:nvSpPr>
        <p:spPr bwMode="auto">
          <a:xfrm>
            <a:off x="4564063" y="3733800"/>
            <a:ext cx="45037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Chaotic behavior =</a:t>
            </a:r>
            <a:br>
              <a:rPr lang="en-US" altLang="en-US">
                <a:solidFill>
                  <a:schemeClr val="hlink"/>
                </a:solidFill>
                <a:effectLst/>
                <a:latin typeface="Comic Sans MS" pitchFamily="66" charset="0"/>
              </a:rPr>
            </a:br>
            <a:r>
              <a:rPr lang="en-US" altLang="en-US">
                <a:solidFill>
                  <a:schemeClr val="hlink"/>
                </a:solidFill>
                <a:effectLst/>
                <a:latin typeface="Comic Sans MS" pitchFamily="66" charset="0"/>
              </a:rPr>
              <a:t>not knowing what it will do without doing it.</a:t>
            </a:r>
          </a:p>
        </p:txBody>
      </p:sp>
      <p:sp>
        <p:nvSpPr>
          <p:cNvPr id="96262" name="Text Box 7"/>
          <p:cNvSpPr txBox="1">
            <a:spLocks noChangeArrowheads="1"/>
          </p:cNvSpPr>
          <p:nvPr/>
        </p:nvSpPr>
        <p:spPr bwMode="auto">
          <a:xfrm>
            <a:off x="4648200" y="5410200"/>
            <a:ext cx="45037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a:solidFill>
                  <a:schemeClr val="hlink"/>
                </a:solidFill>
                <a:effectLst/>
                <a:latin typeface="Comic Sans MS" pitchFamily="66" charset="0"/>
              </a:rPr>
              <a:t>How can we know it will not halt without running it forever?</a:t>
            </a:r>
          </a:p>
        </p:txBody>
      </p:sp>
      <p:sp>
        <p:nvSpPr>
          <p:cNvPr id="701449" name="Rectangle 9"/>
          <p:cNvSpPr>
            <a:spLocks noGrp="1" noChangeArrowheads="1"/>
          </p:cNvSpPr>
          <p:nvPr>
            <p:ph type="title"/>
          </p:nvPr>
        </p:nvSpPr>
        <p:spPr>
          <a:xfrm>
            <a:off x="685800" y="-228600"/>
            <a:ext cx="7772400" cy="1143000"/>
          </a:xfrm>
        </p:spPr>
        <p:txBody>
          <a:bodyPr/>
          <a:lstStyle/>
          <a:p>
            <a:pPr>
              <a:defRPr/>
            </a:pPr>
            <a:r>
              <a:rPr lang="en-US" smtClean="0"/>
              <a:t>Halting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0-#ppt_w/2"/>
                                          </p:val>
                                        </p:tav>
                                        <p:tav tm="100000">
                                          <p:val>
                                            <p:strVal val="#ppt_x"/>
                                          </p:val>
                                        </p:tav>
                                      </p:tavLst>
                                    </p:anim>
                                    <p:anim calcmode="lin" valueType="num">
                                      <p:cBhvr additive="base">
                                        <p:cTn id="8"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9" name="Rectangle 9"/>
          <p:cNvSpPr>
            <a:spLocks noGrp="1" noChangeArrowheads="1"/>
          </p:cNvSpPr>
          <p:nvPr>
            <p:ph type="title"/>
          </p:nvPr>
        </p:nvSpPr>
        <p:spPr>
          <a:xfrm>
            <a:off x="685800" y="-228600"/>
            <a:ext cx="7772400" cy="1143000"/>
          </a:xfrm>
        </p:spPr>
        <p:txBody>
          <a:bodyPr/>
          <a:lstStyle/>
          <a:p>
            <a:pPr>
              <a:defRPr/>
            </a:pPr>
            <a:r>
              <a:rPr lang="en-US" smtClean="0"/>
              <a:t>Halting Problem</a:t>
            </a:r>
          </a:p>
        </p:txBody>
      </p:sp>
      <p:pic>
        <p:nvPicPr>
          <p:cNvPr id="117762" name="Picture 2" descr="File:Mandel zoom 00 mandelbrot 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ChangeArrowheads="1"/>
          </p:cNvSpPr>
          <p:nvPr/>
        </p:nvSpPr>
        <p:spPr bwMode="auto">
          <a:xfrm>
            <a:off x="457200" y="3429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a:effectLst/>
                <a:cs typeface="Times New Roman" pitchFamily="18" charset="0"/>
              </a:rPr>
              <a:t>F(x,y)</a:t>
            </a:r>
          </a:p>
          <a:p>
            <a:pPr algn="l" eaLnBrk="1" hangingPunct="1"/>
            <a:r>
              <a:rPr lang="en-US" altLang="en-US">
                <a:effectLst/>
                <a:cs typeface="Times New Roman" pitchFamily="18" charset="0"/>
              </a:rPr>
              <a:t>z = x + yi</a:t>
            </a:r>
          </a:p>
          <a:p>
            <a:pPr algn="l" eaLnBrk="1" hangingPunct="1"/>
            <a:r>
              <a:rPr lang="en-US" altLang="en-US">
                <a:effectLst/>
                <a:cs typeface="Times New Roman" pitchFamily="18" charset="0"/>
              </a:rPr>
              <a:t>loop</a:t>
            </a:r>
          </a:p>
          <a:p>
            <a:pPr lvl="1" algn="l" eaLnBrk="1" hangingPunct="1"/>
            <a:r>
              <a:rPr lang="en-US" altLang="en-US">
                <a:effectLst/>
                <a:cs typeface="Times New Roman" pitchFamily="18" charset="0"/>
              </a:rPr>
              <a:t>z = z</a:t>
            </a:r>
            <a:r>
              <a:rPr lang="en-US" altLang="en-US" baseline="30000">
                <a:effectLst/>
                <a:cs typeface="Times New Roman" pitchFamily="18" charset="0"/>
              </a:rPr>
              <a:t>2</a:t>
            </a:r>
            <a:r>
              <a:rPr lang="en-US" altLang="en-US">
                <a:effectLst/>
                <a:cs typeface="Times New Roman" pitchFamily="18" charset="0"/>
              </a:rPr>
              <a:t> + c</a:t>
            </a:r>
          </a:p>
          <a:p>
            <a:pPr lvl="1" algn="l" eaLnBrk="1" hangingPunct="1"/>
            <a:r>
              <a:rPr lang="en-US" altLang="en-US">
                <a:effectLst/>
                <a:cs typeface="Times New Roman" pitchFamily="18" charset="0"/>
              </a:rPr>
              <a:t>exit when </a:t>
            </a:r>
            <a:br>
              <a:rPr lang="en-US" altLang="en-US">
                <a:effectLst/>
                <a:cs typeface="Times New Roman" pitchFamily="18" charset="0"/>
              </a:rPr>
            </a:br>
            <a:r>
              <a:rPr lang="en-US" altLang="en-US">
                <a:effectLst/>
                <a:cs typeface="Times New Roman" pitchFamily="18" charset="0"/>
              </a:rPr>
              <a:t>converges</a:t>
            </a:r>
          </a:p>
          <a:p>
            <a:pPr algn="l" eaLnBrk="1" hangingPunct="1"/>
            <a:r>
              <a:rPr lang="en-US" altLang="en-US">
                <a:effectLst/>
                <a:cs typeface="Times New Roman" pitchFamily="18" charset="0"/>
              </a:rPr>
              <a:t>end loop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0-#ppt_w/2"/>
                                          </p:val>
                                        </p:tav>
                                        <p:tav tm="100000">
                                          <p:val>
                                            <p:strVal val="#ppt_x"/>
                                          </p:val>
                                        </p:tav>
                                      </p:tavLst>
                                    </p:anim>
                                    <p:anim calcmode="lin" valueType="num">
                                      <p:cBhvr additive="base">
                                        <p:cTn id="8" dur="500" fill="hold"/>
                                        <p:tgtEl>
                                          <p:spTgt spid="1177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5" name="Rectangle 3"/>
          <p:cNvSpPr>
            <a:spLocks noGrp="1" noChangeArrowheads="1"/>
          </p:cNvSpPr>
          <p:nvPr>
            <p:ph type="body" idx="1"/>
          </p:nvPr>
        </p:nvSpPr>
        <p:spPr>
          <a:xfrm>
            <a:off x="3810000" y="609600"/>
            <a:ext cx="6096000" cy="1981200"/>
          </a:xfrm>
        </p:spPr>
        <p:txBody>
          <a:bodyPr/>
          <a:lstStyle/>
          <a:p>
            <a:pPr marL="0" indent="0" algn="ctr">
              <a:lnSpc>
                <a:spcPct val="90000"/>
              </a:lnSpc>
              <a:defRPr/>
            </a:pPr>
            <a:r>
              <a:rPr lang="en-US" dirty="0" smtClean="0">
                <a:solidFill>
                  <a:schemeClr val="hlink"/>
                </a:solidFill>
              </a:rPr>
              <a:t>Each “class” of program</a:t>
            </a:r>
            <a:br>
              <a:rPr lang="en-US" dirty="0" smtClean="0">
                <a:solidFill>
                  <a:schemeClr val="hlink"/>
                </a:solidFill>
              </a:rPr>
            </a:br>
            <a:r>
              <a:rPr lang="en-US" dirty="0" smtClean="0">
                <a:solidFill>
                  <a:schemeClr val="hlink"/>
                </a:solidFill>
              </a:rPr>
              <a:t>can understand programs </a:t>
            </a:r>
            <a:br>
              <a:rPr lang="en-US" dirty="0" smtClean="0">
                <a:solidFill>
                  <a:schemeClr val="hlink"/>
                </a:solidFill>
              </a:rPr>
            </a:br>
            <a:r>
              <a:rPr lang="en-US" dirty="0" smtClean="0">
                <a:solidFill>
                  <a:schemeClr val="hlink"/>
                </a:solidFill>
              </a:rPr>
              <a:t>from previous class</a:t>
            </a:r>
            <a:br>
              <a:rPr lang="en-US" dirty="0" smtClean="0">
                <a:solidFill>
                  <a:schemeClr val="hlink"/>
                </a:solidFill>
              </a:rPr>
            </a:br>
            <a:r>
              <a:rPr lang="en-US" dirty="0" smtClean="0">
                <a:solidFill>
                  <a:schemeClr val="hlink"/>
                </a:solidFill>
              </a:rPr>
              <a:t>but not necessity </a:t>
            </a:r>
            <a:br>
              <a:rPr lang="en-US" dirty="0" smtClean="0">
                <a:solidFill>
                  <a:schemeClr val="hlink"/>
                </a:solidFill>
              </a:rPr>
            </a:br>
            <a:r>
              <a:rPr lang="en-US" dirty="0" smtClean="0">
                <a:solidFill>
                  <a:schemeClr val="hlink"/>
                </a:solidFill>
              </a:rPr>
              <a:t>from its own class.</a:t>
            </a:r>
          </a:p>
        </p:txBody>
      </p:sp>
      <p:sp>
        <p:nvSpPr>
          <p:cNvPr id="1257476" name="Oval 4"/>
          <p:cNvSpPr>
            <a:spLocks noChangeArrowheads="1"/>
          </p:cNvSpPr>
          <p:nvPr/>
        </p:nvSpPr>
        <p:spPr bwMode="auto">
          <a:xfrm>
            <a:off x="914400" y="4648200"/>
            <a:ext cx="4419600" cy="1905000"/>
          </a:xfrm>
          <a:prstGeom prst="ellipse">
            <a:avLst/>
          </a:prstGeom>
          <a:noFill/>
          <a:ln w="38100" cap="sq">
            <a:solidFill>
              <a:srgbClr val="99CC00"/>
            </a:solidFill>
            <a:round/>
            <a:headEnd/>
            <a:tailEnd/>
          </a:ln>
          <a:effectLst/>
        </p:spPr>
        <p:txBody>
          <a:bodyPr wrap="none" lIns="274320" rIns="274320" anchor="ctr">
            <a:spAutoFit/>
          </a:bodyPr>
          <a:lstStyle/>
          <a:p>
            <a:pPr algn="l">
              <a:defRPr/>
            </a:pPr>
            <a:endParaRPr lang="en-CA"/>
          </a:p>
        </p:txBody>
      </p:sp>
      <p:sp>
        <p:nvSpPr>
          <p:cNvPr id="1257477" name="Text Box 5"/>
          <p:cNvSpPr txBox="1">
            <a:spLocks noChangeArrowheads="1"/>
          </p:cNvSpPr>
          <p:nvPr/>
        </p:nvSpPr>
        <p:spPr bwMode="auto">
          <a:xfrm>
            <a:off x="5932488" y="5302250"/>
            <a:ext cx="308451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1</a:t>
            </a:r>
            <a:r>
              <a:rPr lang="en-US" baseline="30000">
                <a:solidFill>
                  <a:srgbClr val="FF00FF"/>
                </a:solidFill>
                <a:effectLst>
                  <a:outerShdw blurRad="38100" dist="38100" dir="2700000" algn="tl">
                    <a:srgbClr val="000000"/>
                  </a:outerShdw>
                </a:effectLst>
              </a:rPr>
              <a:t>st</a:t>
            </a:r>
            <a:r>
              <a:rPr lang="en-US">
                <a:solidFill>
                  <a:srgbClr val="FF00FF"/>
                </a:solidFill>
                <a:effectLst>
                  <a:outerShdw blurRad="38100" dist="38100" dir="2700000" algn="tl">
                    <a:srgbClr val="000000"/>
                  </a:outerShdw>
                </a:effectLst>
              </a:rPr>
              <a:t> year students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know if these halt</a:t>
            </a:r>
          </a:p>
        </p:txBody>
      </p:sp>
      <p:sp>
        <p:nvSpPr>
          <p:cNvPr id="1257481" name="Oval 9"/>
          <p:cNvSpPr>
            <a:spLocks noChangeArrowheads="1"/>
          </p:cNvSpPr>
          <p:nvPr/>
        </p:nvSpPr>
        <p:spPr bwMode="auto">
          <a:xfrm>
            <a:off x="762000" y="3505200"/>
            <a:ext cx="4800600" cy="3200400"/>
          </a:xfrm>
          <a:prstGeom prst="ellipse">
            <a:avLst/>
          </a:prstGeom>
          <a:noFill/>
          <a:ln w="38100" cap="sq">
            <a:solidFill>
              <a:srgbClr val="99CC00"/>
            </a:solidFill>
            <a:round/>
            <a:headEnd/>
            <a:tailEnd/>
          </a:ln>
          <a:effectLst/>
        </p:spPr>
        <p:txBody>
          <a:bodyPr lIns="274320" rIns="274320" anchor="ctr">
            <a:spAutoFit/>
          </a:bodyPr>
          <a:lstStyle/>
          <a:p>
            <a:pPr algn="l">
              <a:defRPr/>
            </a:pPr>
            <a:endParaRPr lang="en-CA"/>
          </a:p>
        </p:txBody>
      </p:sp>
      <p:sp>
        <p:nvSpPr>
          <p:cNvPr id="1257482" name="Oval 10"/>
          <p:cNvSpPr>
            <a:spLocks noChangeArrowheads="1"/>
          </p:cNvSpPr>
          <p:nvPr/>
        </p:nvSpPr>
        <p:spPr bwMode="auto">
          <a:xfrm>
            <a:off x="533400" y="2438400"/>
            <a:ext cx="5257800" cy="4343400"/>
          </a:xfrm>
          <a:prstGeom prst="ellipse">
            <a:avLst/>
          </a:prstGeom>
          <a:noFill/>
          <a:ln w="38100" cap="sq">
            <a:solidFill>
              <a:srgbClr val="99CC00"/>
            </a:solidFill>
            <a:round/>
            <a:headEnd/>
            <a:tailEnd/>
          </a:ln>
          <a:effectLst/>
        </p:spPr>
        <p:txBody>
          <a:bodyPr lIns="274320" rIns="274320" anchor="ctr">
            <a:spAutoFit/>
          </a:bodyPr>
          <a:lstStyle/>
          <a:p>
            <a:pPr algn="l">
              <a:defRPr/>
            </a:pPr>
            <a:endParaRPr lang="en-CA"/>
          </a:p>
        </p:txBody>
      </p:sp>
      <p:sp>
        <p:nvSpPr>
          <p:cNvPr id="1257483" name="Text Box 11"/>
          <p:cNvSpPr txBox="1">
            <a:spLocks noChangeArrowheads="1"/>
          </p:cNvSpPr>
          <p:nvPr/>
        </p:nvSpPr>
        <p:spPr bwMode="auto">
          <a:xfrm>
            <a:off x="5903913" y="4006850"/>
            <a:ext cx="317341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TAs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 know if these halt</a:t>
            </a:r>
          </a:p>
        </p:txBody>
      </p:sp>
      <p:sp>
        <p:nvSpPr>
          <p:cNvPr id="1257484" name="Text Box 12"/>
          <p:cNvSpPr txBox="1">
            <a:spLocks noChangeArrowheads="1"/>
          </p:cNvSpPr>
          <p:nvPr/>
        </p:nvSpPr>
        <p:spPr bwMode="auto">
          <a:xfrm>
            <a:off x="5962650" y="2743200"/>
            <a:ext cx="3173413"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Mathematicians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 know if these halt</a:t>
            </a:r>
          </a:p>
        </p:txBody>
      </p:sp>
      <p:sp>
        <p:nvSpPr>
          <p:cNvPr id="1257488" name="Rectangle 16"/>
          <p:cNvSpPr>
            <a:spLocks noChangeArrowheads="1"/>
          </p:cNvSpPr>
          <p:nvPr/>
        </p:nvSpPr>
        <p:spPr bwMode="auto">
          <a:xfrm>
            <a:off x="1828800" y="5181600"/>
            <a:ext cx="3657600" cy="15240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 = 1 … 1,000,000</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       s := s+a </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1257489" name="Rectangle 17"/>
          <p:cNvSpPr>
            <a:spLocks noChangeArrowheads="1"/>
          </p:cNvSpPr>
          <p:nvPr/>
        </p:nvSpPr>
        <p:spPr bwMode="auto">
          <a:xfrm>
            <a:off x="1752600" y="2514600"/>
            <a:ext cx="3200400" cy="13716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a,b,c,z &gt; 2</a:t>
            </a:r>
          </a:p>
          <a:p>
            <a:pPr marL="404813" lvl="1" indent="-290513" algn="l">
              <a:spcBef>
                <a:spcPct val="20000"/>
              </a:spcBef>
              <a:tabLst>
                <a:tab pos="858838" algn="l"/>
              </a:tabLst>
              <a:defRPr/>
            </a:pPr>
            <a:r>
              <a:rPr lang="en-US" sz="2000">
                <a:effectLst/>
                <a:latin typeface="Arial" charset="0"/>
              </a:rPr>
              <a:t>exit when  a</a:t>
            </a:r>
            <a:r>
              <a:rPr lang="en-US" sz="2000" baseline="30000">
                <a:effectLst/>
                <a:latin typeface="Arial" charset="0"/>
              </a:rPr>
              <a:t>z</a:t>
            </a:r>
            <a:r>
              <a:rPr lang="en-US" sz="2000">
                <a:effectLst/>
                <a:latin typeface="Arial" charset="0"/>
              </a:rPr>
              <a:t> + b</a:t>
            </a:r>
            <a:r>
              <a:rPr lang="en-US" sz="2000" baseline="30000">
                <a:effectLst/>
                <a:latin typeface="Arial" charset="0"/>
              </a:rPr>
              <a:t>z</a:t>
            </a:r>
            <a:r>
              <a:rPr lang="en-US" sz="2000">
                <a:effectLst/>
                <a:latin typeface="Arial" charset="0"/>
              </a:rPr>
              <a:t> = c</a:t>
            </a:r>
            <a:r>
              <a:rPr lang="en-US" sz="2000" baseline="30000">
                <a:effectLst/>
                <a:latin typeface="Arial" charset="0"/>
              </a:rPr>
              <a:t>z</a:t>
            </a:r>
            <a:endParaRPr lang="en-US" sz="2000">
              <a:effectLst/>
              <a:latin typeface="Arial" charset="0"/>
            </a:endParaRP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1257490" name="Rectangle 18"/>
          <p:cNvSpPr>
            <a:spLocks noChangeArrowheads="1"/>
          </p:cNvSpPr>
          <p:nvPr/>
        </p:nvSpPr>
        <p:spPr bwMode="auto">
          <a:xfrm>
            <a:off x="152400" y="76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spcBef>
                <a:spcPct val="20000"/>
              </a:spcBef>
            </a:pPr>
            <a:r>
              <a:rPr lang="en-US" altLang="en-US" sz="2400">
                <a:effectLst/>
              </a:rPr>
              <a:t>loop</a:t>
            </a:r>
          </a:p>
          <a:p>
            <a:pPr lvl="1" algn="l" eaLnBrk="1" hangingPunct="1">
              <a:spcBef>
                <a:spcPct val="20000"/>
              </a:spcBef>
            </a:pPr>
            <a:r>
              <a:rPr lang="en-US" altLang="en-US" sz="2000">
                <a:effectLst/>
              </a:rPr>
              <a:t>chaotic behavior</a:t>
            </a:r>
          </a:p>
          <a:p>
            <a:pPr lvl="1" algn="l" eaLnBrk="1" hangingPunct="1">
              <a:spcBef>
                <a:spcPct val="20000"/>
              </a:spcBef>
            </a:pPr>
            <a:r>
              <a:rPr lang="en-US" altLang="en-US" sz="2000">
                <a:effectLst/>
              </a:rPr>
              <a:t>exit when </a:t>
            </a:r>
            <a:br>
              <a:rPr lang="en-US" altLang="en-US" sz="2000">
                <a:effectLst/>
              </a:rPr>
            </a:br>
            <a:r>
              <a:rPr lang="en-US" altLang="en-US" sz="2000">
                <a:effectLst/>
              </a:rPr>
              <a:t>special event</a:t>
            </a:r>
          </a:p>
          <a:p>
            <a:pPr algn="l" eaLnBrk="1" hangingPunct="1">
              <a:spcBef>
                <a:spcPct val="20000"/>
              </a:spcBef>
            </a:pPr>
            <a:r>
              <a:rPr lang="en-US" altLang="en-US" sz="2000">
                <a:effectLst/>
              </a:rPr>
              <a:t>end loop</a:t>
            </a:r>
          </a:p>
        </p:txBody>
      </p:sp>
      <p:sp>
        <p:nvSpPr>
          <p:cNvPr id="1257491" name="Rectangle 19"/>
          <p:cNvSpPr>
            <a:spLocks noChangeArrowheads="1"/>
          </p:cNvSpPr>
          <p:nvPr/>
        </p:nvSpPr>
        <p:spPr bwMode="auto">
          <a:xfrm>
            <a:off x="1828800" y="3733800"/>
            <a:ext cx="3657600" cy="15240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 &gt; </a:t>
            </a:r>
            <a:r>
              <a:rPr lang="en-US" sz="1800">
                <a:effectLst>
                  <a:outerShdw blurRad="38100" dist="38100" dir="2700000" algn="tl">
                    <a:srgbClr val="000000"/>
                  </a:outerShdw>
                </a:effectLst>
                <a:latin typeface="Comic Sans MS" pitchFamily="66" charset="0"/>
              </a:rPr>
              <a:t>0</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       s := s+a </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1257493" name="Rectangle 21"/>
          <p:cNvSpPr>
            <a:spLocks noGrp="1" noChangeArrowheads="1"/>
          </p:cNvSpPr>
          <p:nvPr>
            <p:ph type="title"/>
          </p:nvPr>
        </p:nvSpPr>
        <p:spPr>
          <a:xfrm>
            <a:off x="685800" y="-228600"/>
            <a:ext cx="7772400" cy="1143000"/>
          </a:xfrm>
        </p:spPr>
        <p:txBody>
          <a:bodyPr/>
          <a:lstStyle/>
          <a:p>
            <a:pPr>
              <a:defRPr/>
            </a:pPr>
            <a:r>
              <a:rPr lang="en-US" smtClean="0"/>
              <a:t>Halting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7488"/>
                                        </p:tgtEl>
                                        <p:attrNameLst>
                                          <p:attrName>style.visibility</p:attrName>
                                        </p:attrNameLst>
                                      </p:cBhvr>
                                      <p:to>
                                        <p:strVal val="visible"/>
                                      </p:to>
                                    </p:set>
                                    <p:anim calcmode="lin" valueType="num">
                                      <p:cBhvr additive="base">
                                        <p:cTn id="7" dur="500" fill="hold"/>
                                        <p:tgtEl>
                                          <p:spTgt spid="1257488"/>
                                        </p:tgtEl>
                                        <p:attrNameLst>
                                          <p:attrName>ppt_x</p:attrName>
                                        </p:attrNameLst>
                                      </p:cBhvr>
                                      <p:tavLst>
                                        <p:tav tm="0">
                                          <p:val>
                                            <p:strVal val="#ppt_x"/>
                                          </p:val>
                                        </p:tav>
                                        <p:tav tm="100000">
                                          <p:val>
                                            <p:strVal val="#ppt_x"/>
                                          </p:val>
                                        </p:tav>
                                      </p:tavLst>
                                    </p:anim>
                                    <p:anim calcmode="lin" valueType="num">
                                      <p:cBhvr additive="base">
                                        <p:cTn id="8" dur="500" fill="hold"/>
                                        <p:tgtEl>
                                          <p:spTgt spid="12574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7477"/>
                                        </p:tgtEl>
                                        <p:attrNameLst>
                                          <p:attrName>style.visibility</p:attrName>
                                        </p:attrNameLst>
                                      </p:cBhvr>
                                      <p:to>
                                        <p:strVal val="visible"/>
                                      </p:to>
                                    </p:set>
                                    <p:anim calcmode="lin" valueType="num">
                                      <p:cBhvr additive="base">
                                        <p:cTn id="13" dur="500" fill="hold"/>
                                        <p:tgtEl>
                                          <p:spTgt spid="1257477"/>
                                        </p:tgtEl>
                                        <p:attrNameLst>
                                          <p:attrName>ppt_x</p:attrName>
                                        </p:attrNameLst>
                                      </p:cBhvr>
                                      <p:tavLst>
                                        <p:tav tm="0">
                                          <p:val>
                                            <p:strVal val="#ppt_x"/>
                                          </p:val>
                                        </p:tav>
                                        <p:tav tm="100000">
                                          <p:val>
                                            <p:strVal val="#ppt_x"/>
                                          </p:val>
                                        </p:tav>
                                      </p:tavLst>
                                    </p:anim>
                                    <p:anim calcmode="lin" valueType="num">
                                      <p:cBhvr additive="base">
                                        <p:cTn id="14" dur="500" fill="hold"/>
                                        <p:tgtEl>
                                          <p:spTgt spid="125747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57476"/>
                                        </p:tgtEl>
                                        <p:attrNameLst>
                                          <p:attrName>style.visibility</p:attrName>
                                        </p:attrNameLst>
                                      </p:cBhvr>
                                      <p:to>
                                        <p:strVal val="visible"/>
                                      </p:to>
                                    </p:set>
                                    <p:anim calcmode="lin" valueType="num">
                                      <p:cBhvr additive="base">
                                        <p:cTn id="17" dur="500" fill="hold"/>
                                        <p:tgtEl>
                                          <p:spTgt spid="1257476"/>
                                        </p:tgtEl>
                                        <p:attrNameLst>
                                          <p:attrName>ppt_x</p:attrName>
                                        </p:attrNameLst>
                                      </p:cBhvr>
                                      <p:tavLst>
                                        <p:tav tm="0">
                                          <p:val>
                                            <p:strVal val="#ppt_x"/>
                                          </p:val>
                                        </p:tav>
                                        <p:tav tm="100000">
                                          <p:val>
                                            <p:strVal val="#ppt_x"/>
                                          </p:val>
                                        </p:tav>
                                      </p:tavLst>
                                    </p:anim>
                                    <p:anim calcmode="lin" valueType="num">
                                      <p:cBhvr additive="base">
                                        <p:cTn id="18" dur="500" fill="hold"/>
                                        <p:tgtEl>
                                          <p:spTgt spid="125747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57491"/>
                                        </p:tgtEl>
                                        <p:attrNameLst>
                                          <p:attrName>style.visibility</p:attrName>
                                        </p:attrNameLst>
                                      </p:cBhvr>
                                      <p:to>
                                        <p:strVal val="visible"/>
                                      </p:to>
                                    </p:set>
                                    <p:anim calcmode="lin" valueType="num">
                                      <p:cBhvr additive="base">
                                        <p:cTn id="23" dur="500" fill="hold"/>
                                        <p:tgtEl>
                                          <p:spTgt spid="1257491"/>
                                        </p:tgtEl>
                                        <p:attrNameLst>
                                          <p:attrName>ppt_x</p:attrName>
                                        </p:attrNameLst>
                                      </p:cBhvr>
                                      <p:tavLst>
                                        <p:tav tm="0">
                                          <p:val>
                                            <p:strVal val="#ppt_x"/>
                                          </p:val>
                                        </p:tav>
                                        <p:tav tm="100000">
                                          <p:val>
                                            <p:strVal val="#ppt_x"/>
                                          </p:val>
                                        </p:tav>
                                      </p:tavLst>
                                    </p:anim>
                                    <p:anim calcmode="lin" valueType="num">
                                      <p:cBhvr additive="base">
                                        <p:cTn id="24" dur="500" fill="hold"/>
                                        <p:tgtEl>
                                          <p:spTgt spid="125749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57483"/>
                                        </p:tgtEl>
                                        <p:attrNameLst>
                                          <p:attrName>style.visibility</p:attrName>
                                        </p:attrNameLst>
                                      </p:cBhvr>
                                      <p:to>
                                        <p:strVal val="visible"/>
                                      </p:to>
                                    </p:set>
                                    <p:anim calcmode="lin" valueType="num">
                                      <p:cBhvr additive="base">
                                        <p:cTn id="29" dur="500" fill="hold"/>
                                        <p:tgtEl>
                                          <p:spTgt spid="1257483"/>
                                        </p:tgtEl>
                                        <p:attrNameLst>
                                          <p:attrName>ppt_x</p:attrName>
                                        </p:attrNameLst>
                                      </p:cBhvr>
                                      <p:tavLst>
                                        <p:tav tm="0">
                                          <p:val>
                                            <p:strVal val="#ppt_x"/>
                                          </p:val>
                                        </p:tav>
                                        <p:tav tm="100000">
                                          <p:val>
                                            <p:strVal val="#ppt_x"/>
                                          </p:val>
                                        </p:tav>
                                      </p:tavLst>
                                    </p:anim>
                                    <p:anim calcmode="lin" valueType="num">
                                      <p:cBhvr additive="base">
                                        <p:cTn id="30" dur="500" fill="hold"/>
                                        <p:tgtEl>
                                          <p:spTgt spid="125748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57481"/>
                                        </p:tgtEl>
                                        <p:attrNameLst>
                                          <p:attrName>style.visibility</p:attrName>
                                        </p:attrNameLst>
                                      </p:cBhvr>
                                      <p:to>
                                        <p:strVal val="visible"/>
                                      </p:to>
                                    </p:set>
                                    <p:anim calcmode="lin" valueType="num">
                                      <p:cBhvr additive="base">
                                        <p:cTn id="33" dur="500" fill="hold"/>
                                        <p:tgtEl>
                                          <p:spTgt spid="1257481"/>
                                        </p:tgtEl>
                                        <p:attrNameLst>
                                          <p:attrName>ppt_x</p:attrName>
                                        </p:attrNameLst>
                                      </p:cBhvr>
                                      <p:tavLst>
                                        <p:tav tm="0">
                                          <p:val>
                                            <p:strVal val="#ppt_x"/>
                                          </p:val>
                                        </p:tav>
                                        <p:tav tm="100000">
                                          <p:val>
                                            <p:strVal val="#ppt_x"/>
                                          </p:val>
                                        </p:tav>
                                      </p:tavLst>
                                    </p:anim>
                                    <p:anim calcmode="lin" valueType="num">
                                      <p:cBhvr additive="base">
                                        <p:cTn id="34" dur="500" fill="hold"/>
                                        <p:tgtEl>
                                          <p:spTgt spid="125748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57489"/>
                                        </p:tgtEl>
                                        <p:attrNameLst>
                                          <p:attrName>style.visibility</p:attrName>
                                        </p:attrNameLst>
                                      </p:cBhvr>
                                      <p:to>
                                        <p:strVal val="visible"/>
                                      </p:to>
                                    </p:set>
                                    <p:anim calcmode="lin" valueType="num">
                                      <p:cBhvr additive="base">
                                        <p:cTn id="39" dur="500" fill="hold"/>
                                        <p:tgtEl>
                                          <p:spTgt spid="1257489"/>
                                        </p:tgtEl>
                                        <p:attrNameLst>
                                          <p:attrName>ppt_x</p:attrName>
                                        </p:attrNameLst>
                                      </p:cBhvr>
                                      <p:tavLst>
                                        <p:tav tm="0">
                                          <p:val>
                                            <p:strVal val="#ppt_x"/>
                                          </p:val>
                                        </p:tav>
                                        <p:tav tm="100000">
                                          <p:val>
                                            <p:strVal val="#ppt_x"/>
                                          </p:val>
                                        </p:tav>
                                      </p:tavLst>
                                    </p:anim>
                                    <p:anim calcmode="lin" valueType="num">
                                      <p:cBhvr additive="base">
                                        <p:cTn id="40" dur="500" fill="hold"/>
                                        <p:tgtEl>
                                          <p:spTgt spid="125748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57484"/>
                                        </p:tgtEl>
                                        <p:attrNameLst>
                                          <p:attrName>style.visibility</p:attrName>
                                        </p:attrNameLst>
                                      </p:cBhvr>
                                      <p:to>
                                        <p:strVal val="visible"/>
                                      </p:to>
                                    </p:set>
                                    <p:anim calcmode="lin" valueType="num">
                                      <p:cBhvr additive="base">
                                        <p:cTn id="45" dur="500" fill="hold"/>
                                        <p:tgtEl>
                                          <p:spTgt spid="1257484"/>
                                        </p:tgtEl>
                                        <p:attrNameLst>
                                          <p:attrName>ppt_x</p:attrName>
                                        </p:attrNameLst>
                                      </p:cBhvr>
                                      <p:tavLst>
                                        <p:tav tm="0">
                                          <p:val>
                                            <p:strVal val="#ppt_x"/>
                                          </p:val>
                                        </p:tav>
                                        <p:tav tm="100000">
                                          <p:val>
                                            <p:strVal val="#ppt_x"/>
                                          </p:val>
                                        </p:tav>
                                      </p:tavLst>
                                    </p:anim>
                                    <p:anim calcmode="lin" valueType="num">
                                      <p:cBhvr additive="base">
                                        <p:cTn id="46" dur="500" fill="hold"/>
                                        <p:tgtEl>
                                          <p:spTgt spid="125748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57482"/>
                                        </p:tgtEl>
                                        <p:attrNameLst>
                                          <p:attrName>style.visibility</p:attrName>
                                        </p:attrNameLst>
                                      </p:cBhvr>
                                      <p:to>
                                        <p:strVal val="visible"/>
                                      </p:to>
                                    </p:set>
                                    <p:anim calcmode="lin" valueType="num">
                                      <p:cBhvr additive="base">
                                        <p:cTn id="49" dur="500" fill="hold"/>
                                        <p:tgtEl>
                                          <p:spTgt spid="1257482"/>
                                        </p:tgtEl>
                                        <p:attrNameLst>
                                          <p:attrName>ppt_x</p:attrName>
                                        </p:attrNameLst>
                                      </p:cBhvr>
                                      <p:tavLst>
                                        <p:tav tm="0">
                                          <p:val>
                                            <p:strVal val="#ppt_x"/>
                                          </p:val>
                                        </p:tav>
                                        <p:tav tm="100000">
                                          <p:val>
                                            <p:strVal val="#ppt_x"/>
                                          </p:val>
                                        </p:tav>
                                      </p:tavLst>
                                    </p:anim>
                                    <p:anim calcmode="lin" valueType="num">
                                      <p:cBhvr additive="base">
                                        <p:cTn id="50" dur="500" fill="hold"/>
                                        <p:tgtEl>
                                          <p:spTgt spid="125748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57490"/>
                                        </p:tgtEl>
                                        <p:attrNameLst>
                                          <p:attrName>style.visibility</p:attrName>
                                        </p:attrNameLst>
                                      </p:cBhvr>
                                      <p:to>
                                        <p:strVal val="visible"/>
                                      </p:to>
                                    </p:set>
                                    <p:anim calcmode="lin" valueType="num">
                                      <p:cBhvr additive="base">
                                        <p:cTn id="55" dur="500" fill="hold"/>
                                        <p:tgtEl>
                                          <p:spTgt spid="1257490"/>
                                        </p:tgtEl>
                                        <p:attrNameLst>
                                          <p:attrName>ppt_x</p:attrName>
                                        </p:attrNameLst>
                                      </p:cBhvr>
                                      <p:tavLst>
                                        <p:tav tm="0">
                                          <p:val>
                                            <p:strVal val="#ppt_x"/>
                                          </p:val>
                                        </p:tav>
                                        <p:tav tm="100000">
                                          <p:val>
                                            <p:strVal val="#ppt_x"/>
                                          </p:val>
                                        </p:tav>
                                      </p:tavLst>
                                    </p:anim>
                                    <p:anim calcmode="lin" valueType="num">
                                      <p:cBhvr additive="base">
                                        <p:cTn id="56" dur="500" fill="hold"/>
                                        <p:tgtEl>
                                          <p:spTgt spid="125749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57475">
                                            <p:txEl>
                                              <p:pRg st="0" end="0"/>
                                            </p:txEl>
                                          </p:spTgt>
                                        </p:tgtEl>
                                        <p:attrNameLst>
                                          <p:attrName>style.visibility</p:attrName>
                                        </p:attrNameLst>
                                      </p:cBhvr>
                                      <p:to>
                                        <p:strVal val="visible"/>
                                      </p:to>
                                    </p:set>
                                    <p:anim calcmode="lin" valueType="num">
                                      <p:cBhvr additive="base">
                                        <p:cTn id="61" dur="500" fill="hold"/>
                                        <p:tgtEl>
                                          <p:spTgt spid="125747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2574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5" grpId="0" build="p"/>
      <p:bldP spid="1257476" grpId="0" animBg="1"/>
      <p:bldP spid="1257477" grpId="0"/>
      <p:bldP spid="1257481" grpId="0" animBg="1"/>
      <p:bldP spid="1257482" grpId="0" animBg="1"/>
      <p:bldP spid="1257484" grpId="0"/>
      <p:bldP spid="1257488" grpId="0"/>
      <p:bldP spid="1257489" grpId="0"/>
      <p:bldP spid="1257490" grpId="0"/>
      <p:bldP spid="125749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5" name="Rectangle 3"/>
          <p:cNvSpPr>
            <a:spLocks noGrp="1" noChangeArrowheads="1"/>
          </p:cNvSpPr>
          <p:nvPr>
            <p:ph type="body" idx="1"/>
          </p:nvPr>
        </p:nvSpPr>
        <p:spPr>
          <a:xfrm>
            <a:off x="4114800" y="914400"/>
            <a:ext cx="5791200" cy="1981200"/>
          </a:xfrm>
        </p:spPr>
        <p:txBody>
          <a:bodyPr/>
          <a:lstStyle/>
          <a:p>
            <a:pPr marL="0" indent="0" algn="ctr">
              <a:lnSpc>
                <a:spcPct val="90000"/>
              </a:lnSpc>
              <a:defRPr/>
            </a:pPr>
            <a:r>
              <a:rPr lang="en-US" dirty="0" smtClean="0">
                <a:solidFill>
                  <a:schemeClr val="hlink"/>
                </a:solidFill>
              </a:rPr>
              <a:t>For every algorithm</a:t>
            </a:r>
            <a:br>
              <a:rPr lang="en-US" dirty="0" smtClean="0">
                <a:solidFill>
                  <a:schemeClr val="hlink"/>
                </a:solidFill>
              </a:rPr>
            </a:br>
            <a:r>
              <a:rPr lang="en-US" dirty="0" smtClean="0">
                <a:solidFill>
                  <a:schemeClr val="hlink"/>
                </a:solidFill>
              </a:rPr>
              <a:t>there is some program </a:t>
            </a:r>
            <a:br>
              <a:rPr lang="en-US" dirty="0" smtClean="0">
                <a:solidFill>
                  <a:schemeClr val="hlink"/>
                </a:solidFill>
              </a:rPr>
            </a:br>
            <a:r>
              <a:rPr lang="en-US" dirty="0" smtClean="0">
                <a:solidFill>
                  <a:schemeClr val="hlink"/>
                </a:solidFill>
              </a:rPr>
              <a:t>for </a:t>
            </a:r>
            <a:r>
              <a:rPr lang="en-US" sz="2800" dirty="0" smtClean="0">
                <a:solidFill>
                  <a:schemeClr val="hlink"/>
                </a:solidFill>
              </a:rPr>
              <a:t>which</a:t>
            </a:r>
            <a:r>
              <a:rPr lang="en-US" dirty="0" smtClean="0">
                <a:solidFill>
                  <a:schemeClr val="hlink"/>
                </a:solidFill>
              </a:rPr>
              <a:t> it </a:t>
            </a:r>
            <a:br>
              <a:rPr lang="en-US" dirty="0" smtClean="0">
                <a:solidFill>
                  <a:schemeClr val="hlink"/>
                </a:solidFill>
              </a:rPr>
            </a:br>
            <a:r>
              <a:rPr lang="en-US" dirty="0" smtClean="0">
                <a:solidFill>
                  <a:schemeClr val="hlink"/>
                </a:solidFill>
              </a:rPr>
              <a:t>can't know if it halts.</a:t>
            </a:r>
          </a:p>
        </p:txBody>
      </p:sp>
      <p:sp>
        <p:nvSpPr>
          <p:cNvPr id="1257476" name="Oval 4"/>
          <p:cNvSpPr>
            <a:spLocks noChangeArrowheads="1"/>
          </p:cNvSpPr>
          <p:nvPr/>
        </p:nvSpPr>
        <p:spPr bwMode="auto">
          <a:xfrm>
            <a:off x="914400" y="4648200"/>
            <a:ext cx="4419600" cy="1905000"/>
          </a:xfrm>
          <a:prstGeom prst="ellipse">
            <a:avLst/>
          </a:prstGeom>
          <a:noFill/>
          <a:ln w="38100" cap="sq">
            <a:solidFill>
              <a:srgbClr val="99CC00"/>
            </a:solidFill>
            <a:round/>
            <a:headEnd/>
            <a:tailEnd/>
          </a:ln>
          <a:effectLst/>
        </p:spPr>
        <p:txBody>
          <a:bodyPr wrap="none" lIns="274320" rIns="274320" anchor="ctr">
            <a:spAutoFit/>
          </a:bodyPr>
          <a:lstStyle/>
          <a:p>
            <a:pPr algn="l">
              <a:defRPr/>
            </a:pPr>
            <a:endParaRPr lang="en-CA"/>
          </a:p>
        </p:txBody>
      </p:sp>
      <p:sp>
        <p:nvSpPr>
          <p:cNvPr id="1257477" name="Text Box 5"/>
          <p:cNvSpPr txBox="1">
            <a:spLocks noChangeArrowheads="1"/>
          </p:cNvSpPr>
          <p:nvPr/>
        </p:nvSpPr>
        <p:spPr bwMode="auto">
          <a:xfrm>
            <a:off x="5932488" y="5302250"/>
            <a:ext cx="308451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1</a:t>
            </a:r>
            <a:r>
              <a:rPr lang="en-US" baseline="30000">
                <a:solidFill>
                  <a:srgbClr val="FF00FF"/>
                </a:solidFill>
                <a:effectLst>
                  <a:outerShdw blurRad="38100" dist="38100" dir="2700000" algn="tl">
                    <a:srgbClr val="000000"/>
                  </a:outerShdw>
                </a:effectLst>
              </a:rPr>
              <a:t>st</a:t>
            </a:r>
            <a:r>
              <a:rPr lang="en-US">
                <a:solidFill>
                  <a:srgbClr val="FF00FF"/>
                </a:solidFill>
                <a:effectLst>
                  <a:outerShdw blurRad="38100" dist="38100" dir="2700000" algn="tl">
                    <a:srgbClr val="000000"/>
                  </a:outerShdw>
                </a:effectLst>
              </a:rPr>
              <a:t> year students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know if these halt</a:t>
            </a:r>
          </a:p>
        </p:txBody>
      </p:sp>
      <p:sp>
        <p:nvSpPr>
          <p:cNvPr id="1257481" name="Oval 9"/>
          <p:cNvSpPr>
            <a:spLocks noChangeArrowheads="1"/>
          </p:cNvSpPr>
          <p:nvPr/>
        </p:nvSpPr>
        <p:spPr bwMode="auto">
          <a:xfrm>
            <a:off x="762000" y="3505200"/>
            <a:ext cx="4800600" cy="3200400"/>
          </a:xfrm>
          <a:prstGeom prst="ellipse">
            <a:avLst/>
          </a:prstGeom>
          <a:noFill/>
          <a:ln w="38100" cap="sq">
            <a:solidFill>
              <a:srgbClr val="99CC00"/>
            </a:solidFill>
            <a:round/>
            <a:headEnd/>
            <a:tailEnd/>
          </a:ln>
          <a:effectLst/>
        </p:spPr>
        <p:txBody>
          <a:bodyPr lIns="274320" rIns="274320" anchor="ctr">
            <a:spAutoFit/>
          </a:bodyPr>
          <a:lstStyle/>
          <a:p>
            <a:pPr algn="l">
              <a:defRPr/>
            </a:pPr>
            <a:endParaRPr lang="en-CA"/>
          </a:p>
        </p:txBody>
      </p:sp>
      <p:sp>
        <p:nvSpPr>
          <p:cNvPr id="1257482" name="Oval 10"/>
          <p:cNvSpPr>
            <a:spLocks noChangeArrowheads="1"/>
          </p:cNvSpPr>
          <p:nvPr/>
        </p:nvSpPr>
        <p:spPr bwMode="auto">
          <a:xfrm>
            <a:off x="533400" y="2438400"/>
            <a:ext cx="5257800" cy="4343400"/>
          </a:xfrm>
          <a:prstGeom prst="ellipse">
            <a:avLst/>
          </a:prstGeom>
          <a:noFill/>
          <a:ln w="38100" cap="sq">
            <a:solidFill>
              <a:srgbClr val="99CC00"/>
            </a:solidFill>
            <a:round/>
            <a:headEnd/>
            <a:tailEnd/>
          </a:ln>
          <a:effectLst/>
        </p:spPr>
        <p:txBody>
          <a:bodyPr lIns="274320" rIns="274320" anchor="ctr">
            <a:spAutoFit/>
          </a:bodyPr>
          <a:lstStyle/>
          <a:p>
            <a:pPr algn="l">
              <a:defRPr/>
            </a:pPr>
            <a:endParaRPr lang="en-CA"/>
          </a:p>
        </p:txBody>
      </p:sp>
      <p:sp>
        <p:nvSpPr>
          <p:cNvPr id="1257483" name="Text Box 11"/>
          <p:cNvSpPr txBox="1">
            <a:spLocks noChangeArrowheads="1"/>
          </p:cNvSpPr>
          <p:nvPr/>
        </p:nvSpPr>
        <p:spPr bwMode="auto">
          <a:xfrm>
            <a:off x="5903913" y="4006850"/>
            <a:ext cx="3173412"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TAs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 know if these halt</a:t>
            </a:r>
          </a:p>
        </p:txBody>
      </p:sp>
      <p:sp>
        <p:nvSpPr>
          <p:cNvPr id="1257484" name="Text Box 12"/>
          <p:cNvSpPr txBox="1">
            <a:spLocks noChangeArrowheads="1"/>
          </p:cNvSpPr>
          <p:nvPr/>
        </p:nvSpPr>
        <p:spPr bwMode="auto">
          <a:xfrm>
            <a:off x="5962650" y="2743200"/>
            <a:ext cx="3173413" cy="946150"/>
          </a:xfrm>
          <a:prstGeom prst="rect">
            <a:avLst/>
          </a:prstGeom>
          <a:noFill/>
          <a:ln w="38100" cap="sq">
            <a:noFill/>
            <a:miter lim="800000"/>
            <a:headEnd/>
            <a:tailEnd/>
          </a:ln>
          <a:effectLst/>
        </p:spPr>
        <p:txBody>
          <a:bodyPr wrap="none" lIns="274320" rIns="274320">
            <a:spAutoFit/>
          </a:bodyPr>
          <a:lstStyle/>
          <a:p>
            <a:pPr>
              <a:defRPr/>
            </a:pPr>
            <a:r>
              <a:rPr lang="en-US">
                <a:solidFill>
                  <a:srgbClr val="FF00FF"/>
                </a:solidFill>
                <a:effectLst>
                  <a:outerShdw blurRad="38100" dist="38100" dir="2700000" algn="tl">
                    <a:srgbClr val="000000"/>
                  </a:outerShdw>
                </a:effectLst>
              </a:rPr>
              <a:t>Mathematicians</a:t>
            </a:r>
            <a:br>
              <a:rPr lang="en-US">
                <a:solidFill>
                  <a:srgbClr val="FF00FF"/>
                </a:solidFill>
                <a:effectLst>
                  <a:outerShdw blurRad="38100" dist="38100" dir="2700000" algn="tl">
                    <a:srgbClr val="000000"/>
                  </a:outerShdw>
                </a:effectLst>
              </a:rPr>
            </a:br>
            <a:r>
              <a:rPr lang="en-US">
                <a:solidFill>
                  <a:srgbClr val="FF00FF"/>
                </a:solidFill>
                <a:effectLst>
                  <a:outerShdw blurRad="38100" dist="38100" dir="2700000" algn="tl">
                    <a:srgbClr val="000000"/>
                  </a:outerShdw>
                </a:effectLst>
              </a:rPr>
              <a:t> know if these halt</a:t>
            </a:r>
          </a:p>
        </p:txBody>
      </p:sp>
      <p:sp>
        <p:nvSpPr>
          <p:cNvPr id="1257488" name="Rectangle 16"/>
          <p:cNvSpPr>
            <a:spLocks noChangeArrowheads="1"/>
          </p:cNvSpPr>
          <p:nvPr/>
        </p:nvSpPr>
        <p:spPr bwMode="auto">
          <a:xfrm>
            <a:off x="1828800" y="5181600"/>
            <a:ext cx="3657600" cy="15240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 = 1 … 1,000,000</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       s := s+a </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1257489" name="Rectangle 17"/>
          <p:cNvSpPr>
            <a:spLocks noChangeArrowheads="1"/>
          </p:cNvSpPr>
          <p:nvPr/>
        </p:nvSpPr>
        <p:spPr bwMode="auto">
          <a:xfrm>
            <a:off x="1752600" y="2514600"/>
            <a:ext cx="3200400" cy="13716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a,b,c,z &gt; 2</a:t>
            </a:r>
          </a:p>
          <a:p>
            <a:pPr marL="404813" lvl="1" indent="-290513" algn="l">
              <a:spcBef>
                <a:spcPct val="20000"/>
              </a:spcBef>
              <a:tabLst>
                <a:tab pos="858838" algn="l"/>
              </a:tabLst>
              <a:defRPr/>
            </a:pPr>
            <a:r>
              <a:rPr lang="en-US" sz="2000">
                <a:effectLst/>
                <a:latin typeface="Arial" charset="0"/>
              </a:rPr>
              <a:t>exit when  a</a:t>
            </a:r>
            <a:r>
              <a:rPr lang="en-US" sz="2000" baseline="30000">
                <a:effectLst/>
                <a:latin typeface="Arial" charset="0"/>
              </a:rPr>
              <a:t>z</a:t>
            </a:r>
            <a:r>
              <a:rPr lang="en-US" sz="2000">
                <a:effectLst/>
                <a:latin typeface="Arial" charset="0"/>
              </a:rPr>
              <a:t> + b</a:t>
            </a:r>
            <a:r>
              <a:rPr lang="en-US" sz="2000" baseline="30000">
                <a:effectLst/>
                <a:latin typeface="Arial" charset="0"/>
              </a:rPr>
              <a:t>z</a:t>
            </a:r>
            <a:r>
              <a:rPr lang="en-US" sz="2000">
                <a:effectLst/>
                <a:latin typeface="Arial" charset="0"/>
              </a:rPr>
              <a:t> = c</a:t>
            </a:r>
            <a:r>
              <a:rPr lang="en-US" sz="2000" baseline="30000">
                <a:effectLst/>
                <a:latin typeface="Arial" charset="0"/>
              </a:rPr>
              <a:t>z</a:t>
            </a:r>
            <a:endParaRPr lang="en-US" sz="2000">
              <a:effectLst/>
              <a:latin typeface="Arial" charset="0"/>
            </a:endParaRP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99339" name="Rectangle 18"/>
          <p:cNvSpPr>
            <a:spLocks noChangeArrowheads="1"/>
          </p:cNvSpPr>
          <p:nvPr/>
        </p:nvSpPr>
        <p:spPr bwMode="auto">
          <a:xfrm>
            <a:off x="152400" y="76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spcBef>
                <a:spcPct val="20000"/>
              </a:spcBef>
            </a:pPr>
            <a:r>
              <a:rPr lang="en-US" altLang="en-US" sz="2400">
                <a:effectLst/>
              </a:rPr>
              <a:t>loop</a:t>
            </a:r>
          </a:p>
          <a:p>
            <a:pPr lvl="1" algn="l" eaLnBrk="1" hangingPunct="1">
              <a:spcBef>
                <a:spcPct val="20000"/>
              </a:spcBef>
            </a:pPr>
            <a:r>
              <a:rPr lang="en-US" altLang="en-US" sz="2000">
                <a:effectLst/>
              </a:rPr>
              <a:t>chaotic behavior</a:t>
            </a:r>
          </a:p>
          <a:p>
            <a:pPr lvl="1" algn="l" eaLnBrk="1" hangingPunct="1">
              <a:spcBef>
                <a:spcPct val="20000"/>
              </a:spcBef>
            </a:pPr>
            <a:r>
              <a:rPr lang="en-US" altLang="en-US" sz="2000">
                <a:effectLst/>
              </a:rPr>
              <a:t>exit when </a:t>
            </a:r>
            <a:br>
              <a:rPr lang="en-US" altLang="en-US" sz="2000">
                <a:effectLst/>
              </a:rPr>
            </a:br>
            <a:r>
              <a:rPr lang="en-US" altLang="en-US" sz="2000">
                <a:effectLst/>
              </a:rPr>
              <a:t>special event</a:t>
            </a:r>
          </a:p>
          <a:p>
            <a:pPr algn="l" eaLnBrk="1" hangingPunct="1">
              <a:spcBef>
                <a:spcPct val="20000"/>
              </a:spcBef>
            </a:pPr>
            <a:r>
              <a:rPr lang="en-US" altLang="en-US" sz="2000">
                <a:effectLst/>
              </a:rPr>
              <a:t>end loop</a:t>
            </a:r>
          </a:p>
        </p:txBody>
      </p:sp>
      <p:sp>
        <p:nvSpPr>
          <p:cNvPr id="1257491" name="Rectangle 19"/>
          <p:cNvSpPr>
            <a:spLocks noChangeArrowheads="1"/>
          </p:cNvSpPr>
          <p:nvPr/>
        </p:nvSpPr>
        <p:spPr bwMode="auto">
          <a:xfrm>
            <a:off x="1828800" y="3733800"/>
            <a:ext cx="3657600" cy="1524000"/>
          </a:xfrm>
          <a:prstGeom prst="rect">
            <a:avLst/>
          </a:prstGeom>
          <a:noFill/>
          <a:ln w="9525">
            <a:noFill/>
            <a:miter lim="800000"/>
            <a:headEnd/>
            <a:tailEnd/>
          </a:ln>
          <a:effectLst/>
        </p:spPr>
        <p:txBody>
          <a:bodyPr/>
          <a:lstStyle/>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loop  a &gt; </a:t>
            </a:r>
            <a:r>
              <a:rPr lang="en-US" sz="1800">
                <a:effectLst>
                  <a:outerShdw blurRad="38100" dist="38100" dir="2700000" algn="tl">
                    <a:srgbClr val="000000"/>
                  </a:outerShdw>
                </a:effectLst>
                <a:latin typeface="Comic Sans MS" pitchFamily="66" charset="0"/>
              </a:rPr>
              <a:t>0</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       s := s+a </a:t>
            </a:r>
          </a:p>
          <a:p>
            <a:pPr algn="l">
              <a:spcBef>
                <a:spcPct val="20000"/>
              </a:spcBef>
              <a:tabLst>
                <a:tab pos="858838" algn="l"/>
              </a:tabLst>
              <a:defRPr/>
            </a:pPr>
            <a:r>
              <a:rPr lang="en-US" sz="2000">
                <a:effectLst>
                  <a:outerShdw blurRad="38100" dist="38100" dir="2700000" algn="tl">
                    <a:srgbClr val="000000"/>
                  </a:outerShdw>
                </a:effectLst>
                <a:latin typeface="Comic Sans MS" pitchFamily="66" charset="0"/>
              </a:rPr>
              <a:t>end loop</a:t>
            </a:r>
          </a:p>
        </p:txBody>
      </p:sp>
      <p:sp>
        <p:nvSpPr>
          <p:cNvPr id="1257493" name="Rectangle 21"/>
          <p:cNvSpPr>
            <a:spLocks noGrp="1" noChangeArrowheads="1"/>
          </p:cNvSpPr>
          <p:nvPr>
            <p:ph type="title"/>
          </p:nvPr>
        </p:nvSpPr>
        <p:spPr>
          <a:xfrm>
            <a:off x="685800" y="-228600"/>
            <a:ext cx="7772400" cy="1143000"/>
          </a:xfrm>
        </p:spPr>
        <p:txBody>
          <a:bodyPr/>
          <a:lstStyle/>
          <a:p>
            <a:pPr>
              <a:defRPr/>
            </a:pPr>
            <a:r>
              <a:rPr lang="en-US" smtClean="0"/>
              <a:t>Halting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57475">
                                            <p:txEl>
                                              <p:pRg st="0" end="0"/>
                                            </p:txEl>
                                          </p:spTgt>
                                        </p:tgtEl>
                                        <p:attrNameLst>
                                          <p:attrName>style.visibility</p:attrName>
                                        </p:attrNameLst>
                                      </p:cBhvr>
                                      <p:to>
                                        <p:strVal val="visible"/>
                                      </p:to>
                                    </p:set>
                                    <p:anim calcmode="lin" valueType="num">
                                      <p:cBhvr additive="base">
                                        <p:cTn id="7" dur="500" fill="hold"/>
                                        <p:tgtEl>
                                          <p:spTgt spid="12574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574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685800" y="1676400"/>
            <a:ext cx="7772400" cy="4114800"/>
          </a:xfrm>
        </p:spPr>
        <p:txBody>
          <a:bodyPr/>
          <a:lstStyle/>
          <a:p>
            <a:pPr marL="0" indent="0"/>
            <a:r>
              <a:rPr lang="en-US" altLang="en-US" smtClean="0">
                <a:effectLst/>
              </a:rPr>
              <a:t>Sorry. No algorithm exists that tells you for every computer program whether it halts!</a:t>
            </a:r>
            <a:endParaRPr lang="en-CA" altLang="en-US" smtClean="0">
              <a:effectLst/>
            </a:endParaRPr>
          </a:p>
        </p:txBody>
      </p:sp>
      <p:pic>
        <p:nvPicPr>
          <p:cNvPr id="100355" name="Picture 3" descr="j0174415(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057400" y="1524000"/>
            <a:ext cx="6054725" cy="3314700"/>
            <a:chOff x="1296" y="960"/>
            <a:chExt cx="3814" cy="2088"/>
          </a:xfrm>
        </p:grpSpPr>
        <p:sp>
          <p:nvSpPr>
            <p:cNvPr id="100360" name="Oval 5"/>
            <p:cNvSpPr>
              <a:spLocks noChangeArrowheads="1"/>
            </p:cNvSpPr>
            <p:nvPr/>
          </p:nvSpPr>
          <p:spPr bwMode="auto">
            <a:xfrm>
              <a:off x="1296" y="960"/>
              <a:ext cx="1632" cy="576"/>
            </a:xfrm>
            <a:prstGeom prst="ellipse">
              <a:avLst/>
            </a:prstGeom>
            <a:noFill/>
            <a:ln w="50800" cap="sq">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274320" rIns="2743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a:effectLst/>
                <a:latin typeface="Comic Sans MS" pitchFamily="66" charset="0"/>
              </a:endParaRPr>
            </a:p>
          </p:txBody>
        </p:sp>
        <p:sp>
          <p:nvSpPr>
            <p:cNvPr id="100361" name="Text Box 6"/>
            <p:cNvSpPr txBox="1">
              <a:spLocks noChangeArrowheads="1"/>
            </p:cNvSpPr>
            <p:nvPr/>
          </p:nvSpPr>
          <p:spPr bwMode="auto">
            <a:xfrm>
              <a:off x="2899" y="1914"/>
              <a:ext cx="2211"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effectLst/>
                </a:rPr>
                <a:t>i.e. No program that </a:t>
              </a:r>
              <a:br>
                <a:rPr lang="en-US" altLang="en-US">
                  <a:effectLst/>
                </a:rPr>
              </a:br>
              <a:r>
                <a:rPr lang="en-US" altLang="en-US">
                  <a:effectLst/>
                </a:rPr>
                <a:t>on every input </a:t>
              </a:r>
              <a:br>
                <a:rPr lang="en-US" altLang="en-US">
                  <a:effectLst/>
                </a:rPr>
              </a:br>
              <a:r>
                <a:rPr lang="en-US" altLang="en-US">
                  <a:effectLst/>
                </a:rPr>
                <a:t>halts and gives </a:t>
              </a:r>
              <a:br>
                <a:rPr lang="en-US" altLang="en-US">
                  <a:effectLst/>
                </a:rPr>
              </a:br>
              <a:r>
                <a:rPr lang="en-US" altLang="en-US">
                  <a:effectLst/>
                </a:rPr>
                <a:t>the correct answer.</a:t>
              </a:r>
            </a:p>
          </p:txBody>
        </p:sp>
        <p:sp>
          <p:nvSpPr>
            <p:cNvPr id="1265671" name="Line 7"/>
            <p:cNvSpPr>
              <a:spLocks noChangeShapeType="1"/>
            </p:cNvSpPr>
            <p:nvPr/>
          </p:nvSpPr>
          <p:spPr bwMode="auto">
            <a:xfrm>
              <a:off x="2592" y="1536"/>
              <a:ext cx="432" cy="48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sp>
        <p:nvSpPr>
          <p:cNvPr id="1265672" name="Rectangle 8"/>
          <p:cNvSpPr>
            <a:spLocks noGrp="1" noChangeArrowheads="1"/>
          </p:cNvSpPr>
          <p:nvPr>
            <p:ph type="title"/>
          </p:nvPr>
        </p:nvSpPr>
        <p:spPr>
          <a:xfrm>
            <a:off x="685800" y="-228600"/>
            <a:ext cx="7772400" cy="1143000"/>
          </a:xfrm>
        </p:spPr>
        <p:txBody>
          <a:bodyPr/>
          <a:lstStyle/>
          <a:p>
            <a:pPr>
              <a:defRPr/>
            </a:pPr>
            <a:r>
              <a:rPr lang="en-US" smtClean="0"/>
              <a:t>Halting Problem</a:t>
            </a:r>
          </a:p>
        </p:txBody>
      </p:sp>
      <p:sp>
        <p:nvSpPr>
          <p:cNvPr id="9" name="Rectangle 8"/>
          <p:cNvSpPr/>
          <p:nvPr/>
        </p:nvSpPr>
        <p:spPr>
          <a:xfrm>
            <a:off x="2590800" y="407988"/>
            <a:ext cx="3697288"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M  I  M(I)≠Halting(I)</a:t>
            </a:r>
            <a:endParaRPr lang="en-CA">
              <a:solidFill>
                <a:schemeClr val="accent2"/>
              </a:solidFill>
              <a:effectLst>
                <a:outerShdw blurRad="38100" dist="38100" dir="2700000" algn="tl">
                  <a:srgbClr val="000000"/>
                </a:outerShdw>
              </a:effectLst>
            </a:endParaRPr>
          </a:p>
        </p:txBody>
      </p:sp>
      <p:sp>
        <p:nvSpPr>
          <p:cNvPr id="1105923" name="Text Box 3"/>
          <p:cNvSpPr txBox="1">
            <a:spLocks noChangeArrowheads="1"/>
          </p:cNvSpPr>
          <p:nvPr/>
        </p:nvSpPr>
        <p:spPr bwMode="auto">
          <a:xfrm>
            <a:off x="4343400" y="5073650"/>
            <a:ext cx="937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r>
              <a:rPr lang="en-US" altLang="en-US">
                <a:effectLst/>
              </a:rPr>
              <a:t>We give two proofs.</a:t>
            </a:r>
            <a:br>
              <a:rPr lang="en-US" altLang="en-US">
                <a:effectLst/>
              </a:rPr>
            </a:br>
            <a:r>
              <a:rPr lang="en-US" altLang="en-US">
                <a:effectLst/>
              </a:rPr>
              <a:t>Hopefully you like at least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05923">
                                            <p:txEl>
                                              <p:pRg st="0" end="0"/>
                                            </p:txEl>
                                          </p:spTgt>
                                        </p:tgtEl>
                                        <p:attrNameLst>
                                          <p:attrName>style.visibility</p:attrName>
                                        </p:attrNameLst>
                                      </p:cBhvr>
                                      <p:to>
                                        <p:strVal val="visible"/>
                                      </p:to>
                                    </p:set>
                                    <p:anim calcmode="lin" valueType="num">
                                      <p:cBhvr additive="base">
                                        <p:cTn id="17" dur="500" fill="hold"/>
                                        <p:tgtEl>
                                          <p:spTgt spid="110592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05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05923"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3" name="Text Box 3"/>
          <p:cNvSpPr txBox="1">
            <a:spLocks noChangeArrowheads="1"/>
          </p:cNvSpPr>
          <p:nvPr/>
        </p:nvSpPr>
        <p:spPr bwMode="auto">
          <a:xfrm>
            <a:off x="152400" y="1446213"/>
            <a:ext cx="9372600" cy="1373187"/>
          </a:xfrm>
          <a:prstGeom prst="rect">
            <a:avLst/>
          </a:prstGeom>
          <a:noFill/>
          <a:ln w="9525">
            <a:noFill/>
            <a:miter lim="800000"/>
            <a:headEnd/>
            <a:tailEnd/>
          </a:ln>
        </p:spPr>
        <p:txBody>
          <a:bodyPr>
            <a:spAutoFit/>
          </a:bodyPr>
          <a:lstStyle/>
          <a:p>
            <a:pPr algn="l" eaLnBrk="1" hangingPunct="1">
              <a:defRPr/>
            </a:pPr>
            <a:r>
              <a:rPr lang="en-US" dirty="0">
                <a:effectLst/>
              </a:rPr>
              <a:t>Proof by Reduction that is </a:t>
            </a:r>
            <a:r>
              <a:rPr lang="en-US" i="1" dirty="0">
                <a:solidFill>
                  <a:schemeClr val="accent2"/>
                </a:solidFill>
                <a:effectLst/>
              </a:rPr>
              <a:t>Halt(</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,I) </a:t>
            </a:r>
            <a:r>
              <a:rPr lang="en-US" dirty="0" err="1">
                <a:effectLst/>
              </a:rPr>
              <a:t>undecidable</a:t>
            </a:r>
            <a:r>
              <a:rPr lang="en-US" dirty="0">
                <a:effectLst/>
              </a:rPr>
              <a:t>:</a:t>
            </a:r>
          </a:p>
          <a:p>
            <a:pPr algn="l" eaLnBrk="1" hangingPunct="1">
              <a:defRPr/>
            </a:pPr>
            <a:r>
              <a:rPr lang="en-US" dirty="0">
                <a:effectLst/>
              </a:rPr>
              <a:t>Suppose there was a working algorithm: </a:t>
            </a:r>
          </a:p>
          <a:p>
            <a:pPr lvl="1" algn="l" eaLnBrk="1" hangingPunct="1">
              <a:defRPr/>
            </a:pPr>
            <a:r>
              <a:rPr lang="en-US" i="1" dirty="0">
                <a:solidFill>
                  <a:schemeClr val="accent2"/>
                </a:solidFill>
                <a:effectLst/>
              </a:rPr>
              <a:t>Halt(</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,I)</a:t>
            </a:r>
            <a:r>
              <a:rPr lang="en-US" i="1" dirty="0">
                <a:effectLst/>
              </a:rPr>
              <a:t> </a:t>
            </a:r>
            <a:r>
              <a:rPr lang="en-US" dirty="0">
                <a:effectLst/>
              </a:rPr>
              <a:t>= whether program </a:t>
            </a:r>
            <a:r>
              <a:rPr lang="en-US" i="1" dirty="0">
                <a:solidFill>
                  <a:schemeClr val="accent2"/>
                </a:solidFill>
                <a:effectLst/>
              </a:rPr>
              <a:t>M</a:t>
            </a:r>
            <a:r>
              <a:rPr lang="en-US" dirty="0">
                <a:solidFill>
                  <a:schemeClr val="accent1"/>
                </a:solidFill>
                <a:effectLst/>
              </a:rPr>
              <a:t> </a:t>
            </a:r>
            <a:r>
              <a:rPr lang="en-US" dirty="0">
                <a:effectLst/>
              </a:rPr>
              <a:t>halts on input</a:t>
            </a:r>
            <a:r>
              <a:rPr lang="en-US" i="1" dirty="0">
                <a:solidFill>
                  <a:schemeClr val="accent2"/>
                </a:solidFill>
                <a:effectLst/>
              </a:rPr>
              <a:t> I</a:t>
            </a:r>
            <a:r>
              <a:rPr lang="en-US" dirty="0">
                <a:solidFill>
                  <a:schemeClr val="accent2"/>
                </a:solidFill>
                <a:effectLst/>
              </a:rPr>
              <a:t>.</a:t>
            </a:r>
          </a:p>
        </p:txBody>
      </p:sp>
      <p:sp>
        <p:nvSpPr>
          <p:cNvPr id="1105942" name="Rectangle 22"/>
          <p:cNvSpPr>
            <a:spLocks noGrp="1" noChangeArrowheads="1"/>
          </p:cNvSpPr>
          <p:nvPr>
            <p:ph type="title" idx="4294967295"/>
          </p:nvPr>
        </p:nvSpPr>
        <p:spPr>
          <a:xfrm>
            <a:off x="685800" y="-228600"/>
            <a:ext cx="7772400" cy="1143000"/>
          </a:xfrm>
        </p:spPr>
        <p:txBody>
          <a:bodyPr/>
          <a:lstStyle/>
          <a:p>
            <a:pPr>
              <a:defRPr/>
            </a:pPr>
            <a:r>
              <a:rPr lang="en-US" dirty="0" smtClean="0"/>
              <a:t>Halting Problem</a:t>
            </a:r>
          </a:p>
        </p:txBody>
      </p:sp>
      <p:sp>
        <p:nvSpPr>
          <p:cNvPr id="11" name="Rectangle 10"/>
          <p:cNvSpPr/>
          <p:nvPr/>
        </p:nvSpPr>
        <p:spPr>
          <a:xfrm>
            <a:off x="2590800" y="407988"/>
            <a:ext cx="3697288"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M  I  M(I)≠Halting(I)</a:t>
            </a:r>
            <a:endParaRPr lang="en-CA">
              <a:solidFill>
                <a:schemeClr val="accent2"/>
              </a:solidFill>
              <a:effectLst>
                <a:outerShdw blurRad="38100" dist="38100" dir="2700000" algn="tl">
                  <a:srgbClr val="000000"/>
                </a:outerShdw>
              </a:effectLst>
            </a:endParaRPr>
          </a:p>
        </p:txBody>
      </p:sp>
      <p:sp>
        <p:nvSpPr>
          <p:cNvPr id="1105932" name="Rectangle 12"/>
          <p:cNvSpPr>
            <a:spLocks noChangeArrowheads="1"/>
          </p:cNvSpPr>
          <p:nvPr/>
        </p:nvSpPr>
        <p:spPr bwMode="auto">
          <a:xfrm>
            <a:off x="304800" y="2908300"/>
            <a:ext cx="7772400" cy="2678113"/>
          </a:xfrm>
          <a:prstGeom prst="rect">
            <a:avLst/>
          </a:prstGeom>
          <a:noFill/>
          <a:ln w="9525">
            <a:noFill/>
            <a:miter lim="800000"/>
            <a:headEnd/>
            <a:tailEnd/>
          </a:ln>
        </p:spPr>
        <p:txBody>
          <a:bodyPr>
            <a:spAutoFit/>
          </a:bodyPr>
          <a:lstStyle/>
          <a:p>
            <a:pPr algn="l">
              <a:defRPr/>
            </a:pPr>
            <a:r>
              <a:rPr lang="en-US" i="1" dirty="0" err="1">
                <a:solidFill>
                  <a:schemeClr val="accent2"/>
                </a:solidFill>
                <a:effectLst/>
              </a:rPr>
              <a:t>M</a:t>
            </a:r>
            <a:r>
              <a:rPr lang="en-US" i="1" baseline="-25000" dirty="0" err="1">
                <a:solidFill>
                  <a:schemeClr val="accent2"/>
                </a:solidFill>
                <a:effectLst>
                  <a:outerShdw blurRad="38100" dist="38100" dir="2700000" algn="tl">
                    <a:srgbClr val="000000"/>
                  </a:outerShdw>
                </a:effectLst>
                <a:sym typeface="Symbol"/>
              </a:rPr>
              <a:t></a:t>
            </a:r>
            <a:r>
              <a:rPr lang="en-US" i="1" baseline="-25000" dirty="0" err="1">
                <a:solidFill>
                  <a:schemeClr val="accent2"/>
                </a:solidFill>
                <a:effectLst/>
              </a:rPr>
              <a:t>Diagonal</a:t>
            </a:r>
            <a:r>
              <a:rPr lang="en-US" i="1" dirty="0">
                <a:solidFill>
                  <a:schemeClr val="accent2"/>
                </a:solidFill>
                <a:effectLst/>
              </a:rPr>
              <a:t>(</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a:t>
            </a:r>
            <a:r>
              <a:rPr lang="en-US" dirty="0">
                <a:solidFill>
                  <a:schemeClr val="accent2"/>
                </a:solidFill>
                <a:effectLst/>
              </a:rPr>
              <a:t>:</a:t>
            </a:r>
          </a:p>
          <a:p>
            <a:pPr algn="l">
              <a:defRPr/>
            </a:pPr>
            <a:r>
              <a:rPr lang="en-US" dirty="0">
                <a:solidFill>
                  <a:schemeClr val="accent1"/>
                </a:solidFill>
                <a:effectLst/>
              </a:rPr>
              <a:t>     </a:t>
            </a:r>
            <a:r>
              <a:rPr lang="en-US" dirty="0">
                <a:effectLst/>
              </a:rPr>
              <a:t>if ( </a:t>
            </a:r>
            <a:r>
              <a:rPr lang="en-US" i="1" dirty="0">
                <a:solidFill>
                  <a:schemeClr val="accent2"/>
                </a:solidFill>
                <a:effectLst/>
              </a:rPr>
              <a:t>Halt(</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a:t>
            </a:r>
            <a:r>
              <a:rPr lang="en-US" dirty="0">
                <a:solidFill>
                  <a:schemeClr val="accent2"/>
                </a:solidFill>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a:t>
            </a:r>
            <a:r>
              <a:rPr lang="en-US" dirty="0">
                <a:effectLst/>
              </a:rPr>
              <a:t> )  % Know </a:t>
            </a:r>
            <a:r>
              <a:rPr lang="en-US" i="1" dirty="0">
                <a:solidFill>
                  <a:schemeClr val="accent2"/>
                </a:solidFill>
                <a:effectLst/>
              </a:rPr>
              <a:t>M</a:t>
            </a:r>
            <a:r>
              <a:rPr lang="en-US" dirty="0">
                <a:effectLst/>
              </a:rPr>
              <a:t> halts on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endParaRPr lang="en-US" dirty="0">
              <a:effectLst/>
            </a:endParaRPr>
          </a:p>
          <a:p>
            <a:pPr algn="l">
              <a:defRPr/>
            </a:pPr>
            <a:r>
              <a:rPr lang="en-US" dirty="0">
                <a:effectLst/>
              </a:rPr>
              <a:t>            if( </a:t>
            </a:r>
            <a:r>
              <a:rPr lang="en-US" i="1" dirty="0" err="1">
                <a:solidFill>
                  <a:schemeClr val="accent2"/>
                </a:solidFill>
                <a:effectLst/>
              </a:rPr>
              <a:t>Universal</a:t>
            </a:r>
            <a:r>
              <a:rPr lang="en-US" i="1" baseline="-25000" dirty="0" err="1">
                <a:solidFill>
                  <a:schemeClr val="accent2"/>
                </a:solidFill>
                <a:effectLst/>
              </a:rPr>
              <a:t>TM</a:t>
            </a:r>
            <a:r>
              <a:rPr lang="en-US" i="1" dirty="0">
                <a:solidFill>
                  <a:schemeClr val="accent2"/>
                </a:solidFill>
                <a:effectLst/>
              </a:rPr>
              <a:t>( 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 )</a:t>
            </a:r>
            <a:r>
              <a:rPr lang="en-US" dirty="0">
                <a:effectLst/>
              </a:rPr>
              <a:t>= says “yes” )</a:t>
            </a:r>
          </a:p>
          <a:p>
            <a:pPr algn="l">
              <a:defRPr/>
            </a:pPr>
            <a:r>
              <a:rPr lang="en-US" dirty="0">
                <a:effectLst/>
              </a:rPr>
              <a:t>                   return(0)</a:t>
            </a:r>
          </a:p>
          <a:p>
            <a:pPr algn="l">
              <a:defRPr/>
            </a:pPr>
            <a:r>
              <a:rPr lang="en-US" dirty="0">
                <a:effectLst/>
              </a:rPr>
              <a:t>            else return(1)</a:t>
            </a:r>
          </a:p>
          <a:p>
            <a:pPr algn="l">
              <a:defRPr/>
            </a:pPr>
            <a:r>
              <a:rPr lang="en-US" dirty="0">
                <a:effectLst/>
              </a:rPr>
              <a:t>    else return(1)</a:t>
            </a:r>
          </a:p>
        </p:txBody>
      </p:sp>
      <p:sp>
        <p:nvSpPr>
          <p:cNvPr id="3" name="Rectangle 12"/>
          <p:cNvSpPr>
            <a:spLocks noChangeArrowheads="1"/>
          </p:cNvSpPr>
          <p:nvPr/>
        </p:nvSpPr>
        <p:spPr bwMode="auto">
          <a:xfrm>
            <a:off x="457200" y="5524500"/>
            <a:ext cx="7772400" cy="946150"/>
          </a:xfrm>
          <a:prstGeom prst="rect">
            <a:avLst/>
          </a:prstGeom>
          <a:noFill/>
          <a:ln w="9525">
            <a:noFill/>
            <a:miter lim="800000"/>
            <a:headEnd/>
            <a:tailEnd/>
          </a:ln>
        </p:spPr>
        <p:txBody>
          <a:bodyPr>
            <a:spAutoFit/>
          </a:bodyPr>
          <a:lstStyle/>
          <a:p>
            <a:pPr algn="l">
              <a:defRPr/>
            </a:pPr>
            <a:r>
              <a:rPr lang="en-US" dirty="0">
                <a:effectLst/>
              </a:rPr>
              <a:t>Claim: </a:t>
            </a:r>
            <a:r>
              <a:rPr lang="en-US" i="1" dirty="0" err="1">
                <a:solidFill>
                  <a:schemeClr val="accent2"/>
                </a:solidFill>
                <a:effectLst/>
              </a:rPr>
              <a:t>M</a:t>
            </a:r>
            <a:r>
              <a:rPr lang="en-US" i="1" baseline="-25000" dirty="0" err="1">
                <a:solidFill>
                  <a:schemeClr val="accent2"/>
                </a:solidFill>
                <a:effectLst>
                  <a:outerShdw blurRad="38100" dist="38100" dir="2700000" algn="tl">
                    <a:srgbClr val="000000"/>
                  </a:outerShdw>
                </a:effectLst>
                <a:sym typeface="Symbol"/>
              </a:rPr>
              <a:t></a:t>
            </a:r>
            <a:r>
              <a:rPr lang="en-US" i="1" baseline="-25000" dirty="0" err="1">
                <a:solidFill>
                  <a:schemeClr val="accent2"/>
                </a:solidFill>
                <a:effectLst/>
              </a:rPr>
              <a:t>Diagonal</a:t>
            </a:r>
            <a:r>
              <a:rPr lang="en-US" i="1" dirty="0">
                <a:solidFill>
                  <a:schemeClr val="accent2"/>
                </a:solidFill>
                <a:effectLst/>
              </a:rPr>
              <a:t>(</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i="1" dirty="0">
                <a:solidFill>
                  <a:schemeClr val="accent2"/>
                </a:solidFill>
                <a:effectLst/>
              </a:rPr>
              <a:t>)</a:t>
            </a:r>
            <a:r>
              <a:rPr lang="en-US" dirty="0">
                <a:solidFill>
                  <a:schemeClr val="accent1"/>
                </a:solidFill>
                <a:effectLst/>
              </a:rPr>
              <a:t> </a:t>
            </a:r>
            <a:r>
              <a:rPr lang="en-US" dirty="0">
                <a:effectLst/>
              </a:rPr>
              <a:t>halts for each</a:t>
            </a:r>
            <a:r>
              <a:rPr lang="en-US" dirty="0">
                <a:solidFill>
                  <a:schemeClr val="accent1"/>
                </a:solidFill>
                <a:effectLst/>
              </a:rPr>
              <a:t> </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1"/>
                </a:solidFill>
                <a:effectLst/>
              </a:rPr>
              <a:t> </a:t>
            </a:r>
          </a:p>
          <a:p>
            <a:pPr algn="l">
              <a:defRPr/>
            </a:pPr>
            <a:r>
              <a:rPr lang="en-US" dirty="0">
                <a:solidFill>
                  <a:schemeClr val="accent1"/>
                </a:solidFill>
                <a:effectLst/>
              </a:rPr>
              <a:t>    </a:t>
            </a:r>
            <a:r>
              <a:rPr lang="en-US" dirty="0">
                <a:effectLst/>
              </a:rPr>
              <a:t>and solves</a:t>
            </a:r>
            <a:r>
              <a:rPr lang="en-US" dirty="0">
                <a:solidFill>
                  <a:schemeClr val="accent1"/>
                </a:solidFill>
                <a:effectLst/>
              </a:rPr>
              <a:t> </a:t>
            </a: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a:t>
            </a:r>
          </a:p>
        </p:txBody>
      </p:sp>
      <p:sp>
        <p:nvSpPr>
          <p:cNvPr id="1105934" name="Text Box 14"/>
          <p:cNvSpPr txBox="1">
            <a:spLocks noChangeArrowheads="1"/>
          </p:cNvSpPr>
          <p:nvPr/>
        </p:nvSpPr>
        <p:spPr bwMode="auto">
          <a:xfrm>
            <a:off x="6400800" y="6292850"/>
            <a:ext cx="285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3600">
                <a:solidFill>
                  <a:schemeClr val="hlink"/>
                </a:solidFill>
                <a:effectLst/>
              </a:rPr>
              <a:t>Contradiction!</a:t>
            </a:r>
          </a:p>
        </p:txBody>
      </p:sp>
      <p:grpSp>
        <p:nvGrpSpPr>
          <p:cNvPr id="2" name="Group 20"/>
          <p:cNvGrpSpPr>
            <a:grpSpLocks/>
          </p:cNvGrpSpPr>
          <p:nvPr/>
        </p:nvGrpSpPr>
        <p:grpSpPr bwMode="auto">
          <a:xfrm>
            <a:off x="685800" y="2095500"/>
            <a:ext cx="5602288" cy="4332288"/>
            <a:chOff x="640" y="664"/>
            <a:chExt cx="2192" cy="3385"/>
          </a:xfrm>
        </p:grpSpPr>
        <p:sp>
          <p:nvSpPr>
            <p:cNvPr id="1105936" name="Freeform 16"/>
            <p:cNvSpPr>
              <a:spLocks/>
            </p:cNvSpPr>
            <p:nvPr/>
          </p:nvSpPr>
          <p:spPr bwMode="auto">
            <a:xfrm>
              <a:off x="976" y="1104"/>
              <a:ext cx="1856" cy="2945"/>
            </a:xfrm>
            <a:custGeom>
              <a:avLst/>
              <a:gdLst/>
              <a:ahLst/>
              <a:cxnLst>
                <a:cxn ang="0">
                  <a:pos x="1341" y="3053"/>
                </a:cxn>
                <a:cxn ang="0">
                  <a:pos x="0" y="0"/>
                </a:cxn>
              </a:cxnLst>
              <a:rect l="0" t="0" r="r" b="b"/>
              <a:pathLst>
                <a:path w="1341" h="3053">
                  <a:moveTo>
                    <a:pt x="1341" y="3053"/>
                  </a:moveTo>
                  <a:cubicBezTo>
                    <a:pt x="1117" y="2544"/>
                    <a:pt x="223" y="509"/>
                    <a:pt x="0" y="0"/>
                  </a:cubicBezTo>
                </a:path>
              </a:pathLst>
            </a:custGeom>
            <a:noFill/>
            <a:ln w="79375" cap="flat" cmpd="sng">
              <a:solidFill>
                <a:schemeClr val="hlink"/>
              </a:solidFill>
              <a:prstDash val="solid"/>
              <a:round/>
              <a:headEnd type="none" w="med" len="med"/>
              <a:tailEnd type="stealth" w="med" len="med"/>
            </a:ln>
            <a:effectLst/>
          </p:spPr>
          <p:txBody>
            <a:bodyPr/>
            <a:lstStyle/>
            <a:p>
              <a:pPr algn="l">
                <a:defRPr/>
              </a:pPr>
              <a:endParaRPr lang="en-CA"/>
            </a:p>
          </p:txBody>
        </p:sp>
        <p:grpSp>
          <p:nvGrpSpPr>
            <p:cNvPr id="101388" name="Group 17"/>
            <p:cNvGrpSpPr>
              <a:grpSpLocks/>
            </p:cNvGrpSpPr>
            <p:nvPr/>
          </p:nvGrpSpPr>
          <p:grpSpPr bwMode="auto">
            <a:xfrm>
              <a:off x="640" y="664"/>
              <a:ext cx="336" cy="336"/>
              <a:chOff x="864" y="528"/>
              <a:chExt cx="336" cy="336"/>
            </a:xfrm>
          </p:grpSpPr>
          <p:sp>
            <p:nvSpPr>
              <p:cNvPr id="1105938" name="Line 18"/>
              <p:cNvSpPr>
                <a:spLocks noChangeShapeType="1"/>
              </p:cNvSpPr>
              <p:nvPr/>
            </p:nvSpPr>
            <p:spPr bwMode="auto">
              <a:xfrm>
                <a:off x="864" y="528"/>
                <a:ext cx="336" cy="336"/>
              </a:xfrm>
              <a:prstGeom prst="line">
                <a:avLst/>
              </a:prstGeom>
              <a:noFill/>
              <a:ln w="88900">
                <a:solidFill>
                  <a:schemeClr val="hlink"/>
                </a:solidFill>
                <a:round/>
                <a:headEnd/>
                <a:tailEnd/>
              </a:ln>
              <a:effectLst/>
            </p:spPr>
            <p:txBody>
              <a:bodyPr/>
              <a:lstStyle/>
              <a:p>
                <a:pPr algn="l">
                  <a:defRPr/>
                </a:pPr>
                <a:endParaRPr lang="en-CA"/>
              </a:p>
            </p:txBody>
          </p:sp>
          <p:sp>
            <p:nvSpPr>
              <p:cNvPr id="1105939" name="Line 19"/>
              <p:cNvSpPr>
                <a:spLocks noChangeShapeType="1"/>
              </p:cNvSpPr>
              <p:nvPr/>
            </p:nvSpPr>
            <p:spPr bwMode="auto">
              <a:xfrm flipH="1">
                <a:off x="864" y="528"/>
                <a:ext cx="336" cy="336"/>
              </a:xfrm>
              <a:prstGeom prst="line">
                <a:avLst/>
              </a:prstGeom>
              <a:noFill/>
              <a:ln w="88900">
                <a:solidFill>
                  <a:schemeClr val="hlink"/>
                </a:solidFill>
                <a:round/>
                <a:headEnd/>
                <a:tailEnd/>
              </a:ln>
              <a:effectLst/>
            </p:spPr>
            <p:txBody>
              <a:bodyPr/>
              <a:lstStyle/>
              <a:p>
                <a:pPr algn="l">
                  <a:defRPr/>
                </a:pPr>
                <a:endParaRPr lang="en-CA"/>
              </a:p>
            </p:txBody>
          </p:sp>
        </p:grpSp>
      </p:grpSp>
      <p:sp>
        <p:nvSpPr>
          <p:cNvPr id="4" name="Rectangle 12"/>
          <p:cNvSpPr>
            <a:spLocks noChangeArrowheads="1"/>
          </p:cNvSpPr>
          <p:nvPr/>
        </p:nvSpPr>
        <p:spPr bwMode="auto">
          <a:xfrm>
            <a:off x="381000" y="6438900"/>
            <a:ext cx="7772400" cy="519113"/>
          </a:xfrm>
          <a:prstGeom prst="rect">
            <a:avLst/>
          </a:prstGeom>
          <a:noFill/>
          <a:ln w="9525">
            <a:noFill/>
            <a:miter lim="800000"/>
            <a:headEnd/>
            <a:tailEnd/>
          </a:ln>
        </p:spPr>
        <p:txBody>
          <a:bodyPr>
            <a:spAutoFit/>
          </a:bodyPr>
          <a:lstStyle/>
          <a:p>
            <a:pPr algn="l">
              <a:defRPr/>
            </a:pPr>
            <a:r>
              <a:rPr lang="en-US" dirty="0">
                <a:effectLst/>
              </a:rPr>
              <a:t>But we proved that is was </a:t>
            </a:r>
            <a:r>
              <a:rPr lang="en-US" dirty="0" err="1">
                <a:effectLst/>
              </a:rPr>
              <a:t>undecidable</a:t>
            </a:r>
            <a:r>
              <a:rPr lang="en-US" dirty="0">
                <a:effectLst/>
              </a:rPr>
              <a:t>!</a:t>
            </a:r>
            <a:endParaRPr lang="en-US" dirty="0">
              <a:effectLst>
                <a:outerShdw blurRad="38100" dist="38100" dir="2700000" algn="tl">
                  <a:srgbClr val="000000"/>
                </a:outerShdw>
              </a:effectLst>
            </a:endParaRPr>
          </a:p>
        </p:txBody>
      </p:sp>
      <p:sp>
        <p:nvSpPr>
          <p:cNvPr id="1275927" name="Text Box 23"/>
          <p:cNvSpPr txBox="1">
            <a:spLocks noChangeArrowheads="1"/>
          </p:cNvSpPr>
          <p:nvPr/>
        </p:nvSpPr>
        <p:spPr bwMode="auto">
          <a:xfrm>
            <a:off x="0" y="914400"/>
            <a:ext cx="9144000" cy="523875"/>
          </a:xfrm>
          <a:prstGeom prst="rect">
            <a:avLst/>
          </a:prstGeom>
          <a:noFill/>
          <a:ln w="38100" cap="sq">
            <a:noFill/>
            <a:miter lim="800000"/>
            <a:headEnd/>
            <a:tailEnd/>
          </a:ln>
          <a:effectLst/>
        </p:spPr>
        <p:txBody>
          <a:bodyPr lIns="274320" rIns="274320">
            <a:spAutoFit/>
          </a:bodyPr>
          <a:lstStyle/>
          <a:p>
            <a:pPr algn="l">
              <a:defRPr/>
            </a:pPr>
            <a:r>
              <a:rPr lang="en-US" i="1" dirty="0">
                <a:solidFill>
                  <a:schemeClr val="accent2"/>
                </a:solidFill>
                <a:effectLst>
                  <a:outerShdw blurRad="38100" dist="38100" dir="2700000" algn="tl">
                    <a:srgbClr val="000000"/>
                  </a:outerShdw>
                </a:effectLst>
                <a:sym typeface="Symbol"/>
              </a:rPr>
              <a:t></a:t>
            </a:r>
            <a:r>
              <a:rPr lang="en-US" i="1" dirty="0" err="1">
                <a:solidFill>
                  <a:schemeClr val="accent2"/>
                </a:solidFill>
                <a:effectLst>
                  <a:outerShdw blurRad="38100" dist="38100" dir="2700000" algn="tl">
                    <a:srgbClr val="000000"/>
                  </a:outerShdw>
                </a:effectLst>
              </a:rPr>
              <a:t>Problem</a:t>
            </a:r>
            <a:r>
              <a:rPr lang="en-US" i="1" baseline="-25000" dirty="0" err="1">
                <a:solidFill>
                  <a:schemeClr val="accent2"/>
                </a:solidFill>
                <a:effectLst>
                  <a:outerShdw blurRad="38100" dist="38100" dir="2700000" algn="tl">
                    <a:srgbClr val="000000"/>
                  </a:outerShdw>
                </a:effectLst>
              </a:rPr>
              <a:t>diagonal</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 = 0</a:t>
            </a:r>
            <a:r>
              <a:rPr lang="en-US" dirty="0">
                <a:effectLst>
                  <a:outerShdw blurRad="38100" dist="38100" dir="2700000" algn="tl">
                    <a:srgbClr val="000000"/>
                  </a:outerShdw>
                </a:effectLst>
              </a:rPr>
              <a:t>  </a:t>
            </a:r>
            <a:r>
              <a:rPr lang="en-US" dirty="0" err="1">
                <a:effectLst>
                  <a:outerShdw blurRad="38100" dist="38100" dir="2700000" algn="tl">
                    <a:srgbClr val="000000"/>
                  </a:outerShdw>
                </a:effectLst>
              </a:rPr>
              <a:t>iff</a:t>
            </a:r>
            <a:r>
              <a:rPr lang="en-US" dirty="0">
                <a:effectLst>
                  <a:outerShdw blurRad="38100" dist="38100" dir="2700000" algn="tl">
                    <a:srgbClr val="000000"/>
                  </a:outerShdw>
                </a:effectLst>
              </a:rPr>
              <a:t>  </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i="1" dirty="0">
                <a:solidFill>
                  <a:schemeClr val="accent2"/>
                </a:solidFill>
                <a:effectLst>
                  <a:outerShdw blurRad="38100" dist="38100" dir="2700000" algn="tl">
                    <a:srgbClr val="000000"/>
                  </a:outerShdw>
                </a:effectLst>
              </a:rPr>
              <a:t>M”</a:t>
            </a:r>
            <a:r>
              <a:rPr lang="en-US" dirty="0">
                <a:solidFill>
                  <a:schemeClr val="accent2"/>
                </a:solidFill>
                <a:effectLst>
                  <a:outerShdw blurRad="38100" dist="38100" dir="2700000" algn="tl">
                    <a:srgbClr val="000000"/>
                  </a:outerShdw>
                </a:effectLst>
              </a:rPr>
              <a:t>)</a:t>
            </a:r>
            <a:r>
              <a:rPr lang="en-US" dirty="0">
                <a:effectLst>
                  <a:outerShdw blurRad="38100" dist="38100" dir="2700000" algn="tl">
                    <a:srgbClr val="000000"/>
                  </a:outerShdw>
                </a:effectLst>
              </a:rPr>
              <a:t> halts and says “yes”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75927"/>
                                        </p:tgtEl>
                                        <p:attrNameLst>
                                          <p:attrName>style.visibility</p:attrName>
                                        </p:attrNameLst>
                                      </p:cBhvr>
                                      <p:to>
                                        <p:strVal val="visible"/>
                                      </p:to>
                                    </p:set>
                                    <p:anim calcmode="lin" valueType="num">
                                      <p:cBhvr additive="base">
                                        <p:cTn id="7" dur="500" fill="hold"/>
                                        <p:tgtEl>
                                          <p:spTgt spid="1275927"/>
                                        </p:tgtEl>
                                        <p:attrNameLst>
                                          <p:attrName>ppt_x</p:attrName>
                                        </p:attrNameLst>
                                      </p:cBhvr>
                                      <p:tavLst>
                                        <p:tav tm="0">
                                          <p:val>
                                            <p:strVal val="#ppt_x"/>
                                          </p:val>
                                        </p:tav>
                                        <p:tav tm="100000">
                                          <p:val>
                                            <p:strVal val="#ppt_x"/>
                                          </p:val>
                                        </p:tav>
                                      </p:tavLst>
                                    </p:anim>
                                    <p:anim calcmode="lin" valueType="num">
                                      <p:cBhvr additive="base">
                                        <p:cTn id="8" dur="500" fill="hold"/>
                                        <p:tgtEl>
                                          <p:spTgt spid="12759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23">
                                            <p:txEl>
                                              <p:pRg st="0" end="0"/>
                                            </p:txEl>
                                          </p:spTgt>
                                        </p:tgtEl>
                                        <p:attrNameLst>
                                          <p:attrName>style.visibility</p:attrName>
                                        </p:attrNameLst>
                                      </p:cBhvr>
                                      <p:to>
                                        <p:strVal val="visible"/>
                                      </p:to>
                                    </p:set>
                                    <p:anim calcmode="lin" valueType="num">
                                      <p:cBhvr additive="base">
                                        <p:cTn id="13" dur="500" fill="hold"/>
                                        <p:tgtEl>
                                          <p:spTgt spid="11059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05923">
                                            <p:txEl>
                                              <p:pRg st="1" end="1"/>
                                            </p:txEl>
                                          </p:spTgt>
                                        </p:tgtEl>
                                        <p:attrNameLst>
                                          <p:attrName>style.visibility</p:attrName>
                                        </p:attrNameLst>
                                      </p:cBhvr>
                                      <p:to>
                                        <p:strVal val="visible"/>
                                      </p:to>
                                    </p:set>
                                    <p:anim calcmode="lin" valueType="num">
                                      <p:cBhvr additive="base">
                                        <p:cTn id="19" dur="500" fill="hold"/>
                                        <p:tgtEl>
                                          <p:spTgt spid="11059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05923">
                                            <p:txEl>
                                              <p:pRg st="2" end="2"/>
                                            </p:txEl>
                                          </p:spTgt>
                                        </p:tgtEl>
                                        <p:attrNameLst>
                                          <p:attrName>style.visibility</p:attrName>
                                        </p:attrNameLst>
                                      </p:cBhvr>
                                      <p:to>
                                        <p:strVal val="visible"/>
                                      </p:to>
                                    </p:set>
                                    <p:anim calcmode="lin" valueType="num">
                                      <p:cBhvr additive="base">
                                        <p:cTn id="23" dur="500" fill="hold"/>
                                        <p:tgtEl>
                                          <p:spTgt spid="11059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05932"/>
                                        </p:tgtEl>
                                        <p:attrNameLst>
                                          <p:attrName>style.visibility</p:attrName>
                                        </p:attrNameLst>
                                      </p:cBhvr>
                                      <p:to>
                                        <p:strVal val="visible"/>
                                      </p:to>
                                    </p:set>
                                    <p:anim calcmode="lin" valueType="num">
                                      <p:cBhvr additive="base">
                                        <p:cTn id="29" dur="500" fill="hold"/>
                                        <p:tgtEl>
                                          <p:spTgt spid="1105932"/>
                                        </p:tgtEl>
                                        <p:attrNameLst>
                                          <p:attrName>ppt_x</p:attrName>
                                        </p:attrNameLst>
                                      </p:cBhvr>
                                      <p:tavLst>
                                        <p:tav tm="0">
                                          <p:val>
                                            <p:strVal val="#ppt_x"/>
                                          </p:val>
                                        </p:tav>
                                        <p:tav tm="100000">
                                          <p:val>
                                            <p:strVal val="#ppt_x"/>
                                          </p:val>
                                        </p:tav>
                                      </p:tavLst>
                                    </p:anim>
                                    <p:anim calcmode="lin" valueType="num">
                                      <p:cBhvr additive="base">
                                        <p:cTn id="30" dur="500" fill="hold"/>
                                        <p:tgtEl>
                                          <p:spTgt spid="110593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105934"/>
                                        </p:tgtEl>
                                        <p:attrNameLst>
                                          <p:attrName>style.visibility</p:attrName>
                                        </p:attrNameLst>
                                      </p:cBhvr>
                                      <p:to>
                                        <p:strVal val="visible"/>
                                      </p:to>
                                    </p:set>
                                    <p:anim calcmode="lin" valueType="num">
                                      <p:cBhvr>
                                        <p:cTn id="53" dur="500" fill="hold"/>
                                        <p:tgtEl>
                                          <p:spTgt spid="1105934"/>
                                        </p:tgtEl>
                                        <p:attrNameLst>
                                          <p:attrName>ppt_w</p:attrName>
                                        </p:attrNameLst>
                                      </p:cBhvr>
                                      <p:tavLst>
                                        <p:tav tm="0">
                                          <p:val>
                                            <p:fltVal val="0"/>
                                          </p:val>
                                        </p:tav>
                                        <p:tav tm="100000">
                                          <p:val>
                                            <p:strVal val="#ppt_w"/>
                                          </p:val>
                                        </p:tav>
                                      </p:tavLst>
                                    </p:anim>
                                    <p:anim calcmode="lin" valueType="num">
                                      <p:cBhvr>
                                        <p:cTn id="54" dur="500" fill="hold"/>
                                        <p:tgtEl>
                                          <p:spTgt spid="110593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glas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1+#ppt_w/2"/>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32" grpId="0"/>
      <p:bldP spid="1105934" grpId="0" autoUpdateAnimBg="0"/>
      <p:bldP spid="4" grpId="0"/>
      <p:bldP spid="127592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3" name="Text Box 3"/>
          <p:cNvSpPr txBox="1">
            <a:spLocks noChangeArrowheads="1"/>
          </p:cNvSpPr>
          <p:nvPr/>
        </p:nvSpPr>
        <p:spPr bwMode="auto">
          <a:xfrm>
            <a:off x="609600" y="990600"/>
            <a:ext cx="9372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spcBef>
                <a:spcPct val="50000"/>
              </a:spcBef>
            </a:pPr>
            <a:r>
              <a:rPr lang="en-US" altLang="en-US">
                <a:effectLst/>
              </a:rPr>
              <a:t>Suppose there was a working algorithm: </a:t>
            </a:r>
          </a:p>
          <a:p>
            <a:pPr lvl="1" algn="l" eaLnBrk="1" hangingPunct="1">
              <a:spcBef>
                <a:spcPct val="50000"/>
              </a:spcBef>
            </a:pPr>
            <a:r>
              <a:rPr lang="en-US" altLang="en-US" i="1">
                <a:solidFill>
                  <a:schemeClr val="accent2"/>
                </a:solidFill>
                <a:effectLst/>
              </a:rPr>
              <a:t>Halt(</a:t>
            </a:r>
            <a:r>
              <a:rPr lang="en-US" altLang="en-US" i="1">
                <a:solidFill>
                  <a:schemeClr val="accent1"/>
                </a:solidFill>
                <a:effectLst/>
              </a:rPr>
              <a:t>M,I</a:t>
            </a:r>
            <a:r>
              <a:rPr lang="en-US" altLang="en-US" i="1">
                <a:solidFill>
                  <a:schemeClr val="accent2"/>
                </a:solidFill>
                <a:effectLst/>
              </a:rPr>
              <a:t>)</a:t>
            </a:r>
            <a:r>
              <a:rPr lang="en-US" altLang="en-US">
                <a:effectLst/>
              </a:rPr>
              <a:t> = whether program </a:t>
            </a:r>
            <a:r>
              <a:rPr lang="en-US" altLang="en-US" i="1">
                <a:solidFill>
                  <a:schemeClr val="accent1"/>
                </a:solidFill>
                <a:effectLst/>
              </a:rPr>
              <a:t>M</a:t>
            </a:r>
            <a:r>
              <a:rPr lang="en-US" altLang="en-US">
                <a:solidFill>
                  <a:schemeClr val="accent1"/>
                </a:solidFill>
                <a:effectLst/>
              </a:rPr>
              <a:t> </a:t>
            </a:r>
            <a:r>
              <a:rPr lang="en-US" altLang="en-US">
                <a:effectLst/>
              </a:rPr>
              <a:t>halts on input </a:t>
            </a:r>
            <a:r>
              <a:rPr lang="en-US" altLang="en-US">
                <a:solidFill>
                  <a:schemeClr val="accent1"/>
                </a:solidFill>
                <a:effectLst/>
              </a:rPr>
              <a:t>I</a:t>
            </a:r>
          </a:p>
          <a:p>
            <a:pPr algn="l" eaLnBrk="1" hangingPunct="1">
              <a:spcBef>
                <a:spcPct val="50000"/>
              </a:spcBef>
            </a:pPr>
            <a:r>
              <a:rPr lang="en-US" altLang="en-US">
                <a:effectLst/>
              </a:rPr>
              <a:t>Construct from it another algorithm: </a:t>
            </a:r>
          </a:p>
          <a:p>
            <a:pPr lvl="1" algn="l" eaLnBrk="1" hangingPunct="1">
              <a:spcBef>
                <a:spcPct val="50000"/>
              </a:spcBef>
            </a:pPr>
            <a:r>
              <a:rPr lang="en-US" altLang="en-US" i="1">
                <a:solidFill>
                  <a:schemeClr val="accent2"/>
                </a:solidFill>
                <a:effectLst/>
              </a:rPr>
              <a:t>Nhalt(</a:t>
            </a:r>
            <a:r>
              <a:rPr lang="en-US" altLang="en-US" i="1">
                <a:solidFill>
                  <a:schemeClr val="accent1"/>
                </a:solidFill>
                <a:effectLst/>
              </a:rPr>
              <a:t>M</a:t>
            </a:r>
            <a:r>
              <a:rPr lang="en-US" altLang="en-US" i="1">
                <a:solidFill>
                  <a:schemeClr val="accent2"/>
                </a:solidFill>
                <a:effectLst/>
              </a:rPr>
              <a:t>)</a:t>
            </a:r>
            <a:r>
              <a:rPr lang="en-US" altLang="en-US" i="1">
                <a:effectLst/>
              </a:rPr>
              <a:t> </a:t>
            </a:r>
            <a:r>
              <a:rPr lang="en-US" altLang="en-US">
                <a:effectLst/>
              </a:rPr>
              <a:t>=    if(</a:t>
            </a:r>
            <a:r>
              <a:rPr lang="en-US" altLang="en-US" i="1">
                <a:solidFill>
                  <a:schemeClr val="accent2"/>
                </a:solidFill>
                <a:effectLst/>
              </a:rPr>
              <a:t>Halt(</a:t>
            </a:r>
            <a:r>
              <a:rPr lang="en-US" altLang="en-US" i="1">
                <a:solidFill>
                  <a:schemeClr val="accent1"/>
                </a:solidFill>
                <a:effectLst/>
              </a:rPr>
              <a:t>M,M</a:t>
            </a:r>
            <a:r>
              <a:rPr lang="en-US" altLang="en-US" i="1">
                <a:solidFill>
                  <a:schemeClr val="accent2"/>
                </a:solidFill>
                <a:effectLst/>
              </a:rPr>
              <a:t>)</a:t>
            </a:r>
            <a:r>
              <a:rPr lang="en-US" altLang="en-US">
                <a:effectLst/>
              </a:rPr>
              <a:t>) loop forever </a:t>
            </a:r>
            <a:br>
              <a:rPr lang="en-US" altLang="en-US">
                <a:effectLst/>
              </a:rPr>
            </a:br>
            <a:r>
              <a:rPr lang="en-US" altLang="en-US">
                <a:effectLst/>
              </a:rPr>
              <a:t>                      else halt </a:t>
            </a:r>
            <a:br>
              <a:rPr lang="en-US" altLang="en-US">
                <a:effectLst/>
              </a:rPr>
            </a:br>
            <a:r>
              <a:rPr lang="en-US" altLang="en-US">
                <a:effectLst/>
              </a:rPr>
              <a:t>    = halts </a:t>
            </a:r>
            <a:r>
              <a:rPr lang="en-US" altLang="en-US">
                <a:solidFill>
                  <a:schemeClr val="hlink"/>
                </a:solidFill>
                <a:effectLst/>
                <a:cs typeface="Times New Roman" pitchFamily="18" charset="0"/>
              </a:rPr>
              <a:t>↔</a:t>
            </a:r>
            <a:r>
              <a:rPr lang="en-US" altLang="en-US">
                <a:effectLst/>
              </a:rPr>
              <a:t> program </a:t>
            </a:r>
            <a:r>
              <a:rPr lang="en-US" altLang="en-US" i="1">
                <a:solidFill>
                  <a:schemeClr val="accent1"/>
                </a:solidFill>
                <a:effectLst/>
              </a:rPr>
              <a:t>M</a:t>
            </a:r>
            <a:r>
              <a:rPr lang="en-US" altLang="en-US">
                <a:effectLst/>
              </a:rPr>
              <a:t> does not halt on input </a:t>
            </a:r>
            <a:r>
              <a:rPr lang="en-US" altLang="en-US" i="1">
                <a:solidFill>
                  <a:schemeClr val="accent1"/>
                </a:solidFill>
                <a:effectLst/>
              </a:rPr>
              <a:t>M</a:t>
            </a:r>
            <a:r>
              <a:rPr lang="en-US" altLang="en-US">
                <a:effectLst/>
              </a:rPr>
              <a:t>. </a:t>
            </a:r>
          </a:p>
          <a:p>
            <a:pPr algn="l" eaLnBrk="1" hangingPunct="1">
              <a:spcBef>
                <a:spcPct val="50000"/>
              </a:spcBef>
            </a:pPr>
            <a:r>
              <a:rPr lang="en-US" altLang="en-US">
                <a:effectLst/>
              </a:rPr>
              <a:t>Paradox:</a:t>
            </a:r>
            <a:r>
              <a:rPr lang="en-US" altLang="en-US" i="1">
                <a:effectLst/>
              </a:rPr>
              <a:t> </a:t>
            </a:r>
            <a:r>
              <a:rPr lang="en-US" altLang="en-US" i="1">
                <a:solidFill>
                  <a:schemeClr val="accent2"/>
                </a:solidFill>
                <a:effectLst/>
              </a:rPr>
              <a:t>Nhalt(</a:t>
            </a:r>
            <a:r>
              <a:rPr lang="en-US" altLang="en-US" i="1">
                <a:solidFill>
                  <a:schemeClr val="accent1"/>
                </a:solidFill>
                <a:effectLst/>
              </a:rPr>
              <a:t>Nhalt</a:t>
            </a:r>
            <a:r>
              <a:rPr lang="en-US" altLang="en-US" i="1">
                <a:solidFill>
                  <a:schemeClr val="accent2"/>
                </a:solidFill>
                <a:effectLst/>
              </a:rPr>
              <a:t>)</a:t>
            </a:r>
            <a:r>
              <a:rPr lang="en-US" altLang="en-US" i="1">
                <a:effectLst/>
              </a:rPr>
              <a:t> </a:t>
            </a:r>
            <a:r>
              <a:rPr lang="en-US" altLang="en-US">
                <a:effectLst/>
              </a:rPr>
              <a:t>= </a:t>
            </a:r>
            <a:r>
              <a:rPr lang="en-US" altLang="en-US">
                <a:solidFill>
                  <a:schemeClr val="hlink"/>
                </a:solidFill>
                <a:effectLst/>
              </a:rPr>
              <a:t>?</a:t>
            </a:r>
            <a:endParaRPr lang="en-US" altLang="en-US">
              <a:effectLst/>
            </a:endParaRPr>
          </a:p>
        </p:txBody>
      </p:sp>
      <p:sp>
        <p:nvSpPr>
          <p:cNvPr id="1105932" name="Rectangle 12"/>
          <p:cNvSpPr>
            <a:spLocks noChangeArrowheads="1"/>
          </p:cNvSpPr>
          <p:nvPr/>
        </p:nvSpPr>
        <p:spPr bwMode="auto">
          <a:xfrm>
            <a:off x="685800" y="4875213"/>
            <a:ext cx="7772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a:effectLst/>
              </a:rPr>
              <a:t>program </a:t>
            </a:r>
            <a:r>
              <a:rPr lang="en-US" altLang="en-US" i="1">
                <a:solidFill>
                  <a:schemeClr val="accent2"/>
                </a:solidFill>
                <a:effectLst/>
              </a:rPr>
              <a:t>Nhalt</a:t>
            </a:r>
            <a:r>
              <a:rPr lang="en-US" altLang="en-US">
                <a:effectLst/>
              </a:rPr>
              <a:t> halts on input </a:t>
            </a:r>
            <a:r>
              <a:rPr lang="en-US" altLang="en-US" i="1">
                <a:solidFill>
                  <a:schemeClr val="accent1"/>
                </a:solidFill>
                <a:effectLst/>
              </a:rPr>
              <a:t>Nhalt</a:t>
            </a:r>
            <a:endParaRPr lang="en-US" altLang="en-US" i="1">
              <a:effectLst/>
            </a:endParaRPr>
          </a:p>
          <a:p>
            <a:r>
              <a:rPr lang="en-US" altLang="en-US">
                <a:solidFill>
                  <a:schemeClr val="hlink"/>
                </a:solidFill>
                <a:effectLst/>
              </a:rPr>
              <a:t>↔</a:t>
            </a:r>
            <a:r>
              <a:rPr lang="en-US" altLang="en-US">
                <a:effectLst/>
              </a:rPr>
              <a:t> </a:t>
            </a:r>
          </a:p>
          <a:p>
            <a:r>
              <a:rPr lang="en-US" altLang="en-US">
                <a:effectLst/>
              </a:rPr>
              <a:t>program </a:t>
            </a:r>
            <a:r>
              <a:rPr lang="en-US" altLang="en-US" i="1">
                <a:solidFill>
                  <a:schemeClr val="accent1"/>
                </a:solidFill>
                <a:effectLst/>
              </a:rPr>
              <a:t>Nhalt</a:t>
            </a:r>
            <a:r>
              <a:rPr lang="en-US" altLang="en-US">
                <a:effectLst/>
              </a:rPr>
              <a:t> does not halt on input </a:t>
            </a:r>
            <a:r>
              <a:rPr lang="en-US" altLang="en-US" i="1">
                <a:solidFill>
                  <a:schemeClr val="accent1"/>
                </a:solidFill>
                <a:effectLst/>
              </a:rPr>
              <a:t>Nhalt</a:t>
            </a:r>
          </a:p>
        </p:txBody>
      </p:sp>
      <p:sp>
        <p:nvSpPr>
          <p:cNvPr id="1105934" name="Text Box 14"/>
          <p:cNvSpPr txBox="1">
            <a:spLocks noChangeArrowheads="1"/>
          </p:cNvSpPr>
          <p:nvPr/>
        </p:nvSpPr>
        <p:spPr bwMode="auto">
          <a:xfrm>
            <a:off x="3460750" y="6216650"/>
            <a:ext cx="285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3600">
                <a:solidFill>
                  <a:schemeClr val="hlink"/>
                </a:solidFill>
                <a:effectLst/>
              </a:rPr>
              <a:t>Contradiction!</a:t>
            </a:r>
          </a:p>
        </p:txBody>
      </p:sp>
      <p:grpSp>
        <p:nvGrpSpPr>
          <p:cNvPr id="2" name="Group 20"/>
          <p:cNvGrpSpPr>
            <a:grpSpLocks/>
          </p:cNvGrpSpPr>
          <p:nvPr/>
        </p:nvGrpSpPr>
        <p:grpSpPr bwMode="auto">
          <a:xfrm>
            <a:off x="1016000" y="1054100"/>
            <a:ext cx="3479800" cy="5373688"/>
            <a:chOff x="640" y="664"/>
            <a:chExt cx="2192" cy="3385"/>
          </a:xfrm>
        </p:grpSpPr>
        <p:sp>
          <p:nvSpPr>
            <p:cNvPr id="1105936" name="Freeform 16"/>
            <p:cNvSpPr>
              <a:spLocks/>
            </p:cNvSpPr>
            <p:nvPr/>
          </p:nvSpPr>
          <p:spPr bwMode="auto">
            <a:xfrm>
              <a:off x="976" y="1104"/>
              <a:ext cx="1856" cy="2945"/>
            </a:xfrm>
            <a:custGeom>
              <a:avLst/>
              <a:gdLst/>
              <a:ahLst/>
              <a:cxnLst>
                <a:cxn ang="0">
                  <a:pos x="1341" y="3053"/>
                </a:cxn>
                <a:cxn ang="0">
                  <a:pos x="0" y="0"/>
                </a:cxn>
              </a:cxnLst>
              <a:rect l="0" t="0" r="r" b="b"/>
              <a:pathLst>
                <a:path w="1341" h="3053">
                  <a:moveTo>
                    <a:pt x="1341" y="3053"/>
                  </a:moveTo>
                  <a:cubicBezTo>
                    <a:pt x="1117" y="2544"/>
                    <a:pt x="223" y="509"/>
                    <a:pt x="0" y="0"/>
                  </a:cubicBezTo>
                </a:path>
              </a:pathLst>
            </a:custGeom>
            <a:noFill/>
            <a:ln w="79375" cap="flat" cmpd="sng">
              <a:solidFill>
                <a:schemeClr val="hlink"/>
              </a:solidFill>
              <a:prstDash val="solid"/>
              <a:round/>
              <a:headEnd type="none" w="med" len="med"/>
              <a:tailEnd type="stealth" w="med" len="med"/>
            </a:ln>
            <a:effectLst/>
          </p:spPr>
          <p:txBody>
            <a:bodyPr/>
            <a:lstStyle/>
            <a:p>
              <a:pPr algn="l">
                <a:defRPr/>
              </a:pPr>
              <a:endParaRPr lang="en-CA"/>
            </a:p>
          </p:txBody>
        </p:sp>
        <p:grpSp>
          <p:nvGrpSpPr>
            <p:cNvPr id="102411" name="Group 17"/>
            <p:cNvGrpSpPr>
              <a:grpSpLocks/>
            </p:cNvGrpSpPr>
            <p:nvPr/>
          </p:nvGrpSpPr>
          <p:grpSpPr bwMode="auto">
            <a:xfrm>
              <a:off x="640" y="664"/>
              <a:ext cx="336" cy="336"/>
              <a:chOff x="864" y="528"/>
              <a:chExt cx="336" cy="336"/>
            </a:xfrm>
          </p:grpSpPr>
          <p:sp>
            <p:nvSpPr>
              <p:cNvPr id="1105938" name="Line 18"/>
              <p:cNvSpPr>
                <a:spLocks noChangeShapeType="1"/>
              </p:cNvSpPr>
              <p:nvPr/>
            </p:nvSpPr>
            <p:spPr bwMode="auto">
              <a:xfrm>
                <a:off x="864" y="528"/>
                <a:ext cx="336" cy="336"/>
              </a:xfrm>
              <a:prstGeom prst="line">
                <a:avLst/>
              </a:prstGeom>
              <a:noFill/>
              <a:ln w="88900">
                <a:solidFill>
                  <a:schemeClr val="hlink"/>
                </a:solidFill>
                <a:round/>
                <a:headEnd/>
                <a:tailEnd/>
              </a:ln>
              <a:effectLst/>
            </p:spPr>
            <p:txBody>
              <a:bodyPr/>
              <a:lstStyle/>
              <a:p>
                <a:pPr algn="l">
                  <a:defRPr/>
                </a:pPr>
                <a:endParaRPr lang="en-CA"/>
              </a:p>
            </p:txBody>
          </p:sp>
          <p:sp>
            <p:nvSpPr>
              <p:cNvPr id="1105939" name="Line 19"/>
              <p:cNvSpPr>
                <a:spLocks noChangeShapeType="1"/>
              </p:cNvSpPr>
              <p:nvPr/>
            </p:nvSpPr>
            <p:spPr bwMode="auto">
              <a:xfrm flipH="1">
                <a:off x="864" y="528"/>
                <a:ext cx="336" cy="336"/>
              </a:xfrm>
              <a:prstGeom prst="line">
                <a:avLst/>
              </a:prstGeom>
              <a:noFill/>
              <a:ln w="88900">
                <a:solidFill>
                  <a:schemeClr val="hlink"/>
                </a:solidFill>
                <a:round/>
                <a:headEnd/>
                <a:tailEnd/>
              </a:ln>
              <a:effectLst/>
            </p:spPr>
            <p:txBody>
              <a:bodyPr/>
              <a:lstStyle/>
              <a:p>
                <a:pPr algn="l">
                  <a:defRPr/>
                </a:pPr>
                <a:endParaRPr lang="en-CA"/>
              </a:p>
            </p:txBody>
          </p:sp>
        </p:grpSp>
      </p:grpSp>
      <p:sp>
        <p:nvSpPr>
          <p:cNvPr id="1105942" name="Rectangle 22"/>
          <p:cNvSpPr>
            <a:spLocks noGrp="1" noChangeArrowheads="1"/>
          </p:cNvSpPr>
          <p:nvPr>
            <p:ph type="title" idx="4294967295"/>
          </p:nvPr>
        </p:nvSpPr>
        <p:spPr>
          <a:xfrm>
            <a:off x="685800" y="-228600"/>
            <a:ext cx="7772400" cy="1143000"/>
          </a:xfrm>
        </p:spPr>
        <p:txBody>
          <a:bodyPr/>
          <a:lstStyle/>
          <a:p>
            <a:pPr>
              <a:defRPr/>
            </a:pPr>
            <a:r>
              <a:rPr lang="en-US" dirty="0" smtClean="0"/>
              <a:t>Halting Problem</a:t>
            </a:r>
          </a:p>
        </p:txBody>
      </p:sp>
      <p:sp>
        <p:nvSpPr>
          <p:cNvPr id="11" name="Rectangle 10"/>
          <p:cNvSpPr/>
          <p:nvPr/>
        </p:nvSpPr>
        <p:spPr>
          <a:xfrm>
            <a:off x="2590800" y="407988"/>
            <a:ext cx="3697288"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M  I  M(I)≠Halting(I)</a:t>
            </a:r>
            <a:endParaRPr lang="en-CA">
              <a:solidFill>
                <a:schemeClr val="accent2"/>
              </a:solidFill>
              <a:effectLst>
                <a:outerShdw blurRad="38100" dist="38100" dir="2700000" algn="tl">
                  <a:srgbClr val="000000"/>
                </a:outerShdw>
              </a:effectLst>
            </a:endParaRPr>
          </a:p>
        </p:txBody>
      </p:sp>
      <p:sp>
        <p:nvSpPr>
          <p:cNvPr id="12" name="Left Brace 11"/>
          <p:cNvSpPr/>
          <p:nvPr/>
        </p:nvSpPr>
        <p:spPr bwMode="auto">
          <a:xfrm>
            <a:off x="2895600" y="3048000"/>
            <a:ext cx="152400" cy="762000"/>
          </a:xfrm>
          <a:prstGeom prst="leftBrace">
            <a:avLst/>
          </a:prstGeom>
          <a:noFill/>
          <a:ln w="38100" cap="sq" cmpd="sng" algn="ctr">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3" name="Text Box 3"/>
          <p:cNvSpPr txBox="1">
            <a:spLocks noChangeArrowheads="1"/>
          </p:cNvSpPr>
          <p:nvPr/>
        </p:nvSpPr>
        <p:spPr bwMode="auto">
          <a:xfrm>
            <a:off x="0" y="-76200"/>
            <a:ext cx="248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a:effectLst/>
              </a:rPr>
              <a:t>Second, </a:t>
            </a:r>
            <a:br>
              <a:rPr lang="en-US" altLang="en-US">
                <a:effectLst/>
              </a:rPr>
            </a:br>
            <a:r>
              <a:rPr lang="en-US" altLang="en-US">
                <a:effectLst/>
              </a:rPr>
              <a:t>One page proof.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23">
                                            <p:txEl>
                                              <p:pRg st="0" end="0"/>
                                            </p:txEl>
                                          </p:spTgt>
                                        </p:tgtEl>
                                        <p:attrNameLst>
                                          <p:attrName>style.visibility</p:attrName>
                                        </p:attrNameLst>
                                      </p:cBhvr>
                                      <p:to>
                                        <p:strVal val="visible"/>
                                      </p:to>
                                    </p:set>
                                    <p:anim calcmode="lin" valueType="num">
                                      <p:cBhvr additive="base">
                                        <p:cTn id="13" dur="500" fill="hold"/>
                                        <p:tgtEl>
                                          <p:spTgt spid="11059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23">
                                            <p:txEl>
                                              <p:pRg st="1" end="1"/>
                                            </p:txEl>
                                          </p:spTgt>
                                        </p:tgtEl>
                                        <p:attrNameLst>
                                          <p:attrName>style.visibility</p:attrName>
                                        </p:attrNameLst>
                                      </p:cBhvr>
                                      <p:to>
                                        <p:strVal val="visible"/>
                                      </p:to>
                                    </p:set>
                                    <p:anim calcmode="lin" valueType="num">
                                      <p:cBhvr additive="base">
                                        <p:cTn id="19" dur="500" fill="hold"/>
                                        <p:tgtEl>
                                          <p:spTgt spid="11059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5923">
                                            <p:txEl>
                                              <p:pRg st="2" end="2"/>
                                            </p:txEl>
                                          </p:spTgt>
                                        </p:tgtEl>
                                        <p:attrNameLst>
                                          <p:attrName>style.visibility</p:attrName>
                                        </p:attrNameLst>
                                      </p:cBhvr>
                                      <p:to>
                                        <p:strVal val="visible"/>
                                      </p:to>
                                    </p:set>
                                    <p:anim calcmode="lin" valueType="num">
                                      <p:cBhvr additive="base">
                                        <p:cTn id="25" dur="500" fill="hold"/>
                                        <p:tgtEl>
                                          <p:spTgt spid="11059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5923">
                                            <p:txEl>
                                              <p:pRg st="3" end="3"/>
                                            </p:txEl>
                                          </p:spTgt>
                                        </p:tgtEl>
                                        <p:attrNameLst>
                                          <p:attrName>style.visibility</p:attrName>
                                        </p:attrNameLst>
                                      </p:cBhvr>
                                      <p:to>
                                        <p:strVal val="visible"/>
                                      </p:to>
                                    </p:set>
                                    <p:anim calcmode="lin" valueType="num">
                                      <p:cBhvr additive="base">
                                        <p:cTn id="31" dur="500" fill="hold"/>
                                        <p:tgtEl>
                                          <p:spTgt spid="11059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5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05923">
                                            <p:txEl>
                                              <p:pRg st="4" end="4"/>
                                            </p:txEl>
                                          </p:spTgt>
                                        </p:tgtEl>
                                        <p:attrNameLst>
                                          <p:attrName>style.visibility</p:attrName>
                                        </p:attrNameLst>
                                      </p:cBhvr>
                                      <p:to>
                                        <p:strVal val="visible"/>
                                      </p:to>
                                    </p:set>
                                    <p:anim calcmode="lin" valueType="num">
                                      <p:cBhvr additive="base">
                                        <p:cTn id="43" dur="500" fill="hold"/>
                                        <p:tgtEl>
                                          <p:spTgt spid="110592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05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05932">
                                            <p:txEl>
                                              <p:pRg st="0" end="0"/>
                                            </p:txEl>
                                          </p:spTgt>
                                        </p:tgtEl>
                                        <p:attrNameLst>
                                          <p:attrName>style.visibility</p:attrName>
                                        </p:attrNameLst>
                                      </p:cBhvr>
                                      <p:to>
                                        <p:strVal val="visible"/>
                                      </p:to>
                                    </p:set>
                                    <p:anim calcmode="lin" valueType="num">
                                      <p:cBhvr additive="base">
                                        <p:cTn id="49" dur="500" fill="hold"/>
                                        <p:tgtEl>
                                          <p:spTgt spid="110593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593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05932">
                                            <p:txEl>
                                              <p:pRg st="1" end="1"/>
                                            </p:txEl>
                                          </p:spTgt>
                                        </p:tgtEl>
                                        <p:attrNameLst>
                                          <p:attrName>style.visibility</p:attrName>
                                        </p:attrNameLst>
                                      </p:cBhvr>
                                      <p:to>
                                        <p:strVal val="visible"/>
                                      </p:to>
                                    </p:set>
                                    <p:anim calcmode="lin" valueType="num">
                                      <p:cBhvr additive="base">
                                        <p:cTn id="53" dur="500" fill="hold"/>
                                        <p:tgtEl>
                                          <p:spTgt spid="1105932">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059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105932">
                                            <p:txEl>
                                              <p:pRg st="2" end="2"/>
                                            </p:txEl>
                                          </p:spTgt>
                                        </p:tgtEl>
                                        <p:attrNameLst>
                                          <p:attrName>style.visibility</p:attrName>
                                        </p:attrNameLst>
                                      </p:cBhvr>
                                      <p:to>
                                        <p:strVal val="visible"/>
                                      </p:to>
                                    </p:set>
                                    <p:anim calcmode="lin" valueType="num">
                                      <p:cBhvr additive="base">
                                        <p:cTn id="59" dur="500" fill="hold"/>
                                        <p:tgtEl>
                                          <p:spTgt spid="1105932">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059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105934"/>
                                        </p:tgtEl>
                                        <p:attrNameLst>
                                          <p:attrName>style.visibility</p:attrName>
                                        </p:attrNameLst>
                                      </p:cBhvr>
                                      <p:to>
                                        <p:strVal val="visible"/>
                                      </p:to>
                                    </p:set>
                                    <p:anim calcmode="lin" valueType="num">
                                      <p:cBhvr>
                                        <p:cTn id="65" dur="500" fill="hold"/>
                                        <p:tgtEl>
                                          <p:spTgt spid="1105934"/>
                                        </p:tgtEl>
                                        <p:attrNameLst>
                                          <p:attrName>ppt_w</p:attrName>
                                        </p:attrNameLst>
                                      </p:cBhvr>
                                      <p:tavLst>
                                        <p:tav tm="0">
                                          <p:val>
                                            <p:fltVal val="0"/>
                                          </p:val>
                                        </p:tav>
                                        <p:tav tm="100000">
                                          <p:val>
                                            <p:strVal val="#ppt_w"/>
                                          </p:val>
                                        </p:tav>
                                      </p:tavLst>
                                    </p:anim>
                                    <p:anim calcmode="lin" valueType="num">
                                      <p:cBhvr>
                                        <p:cTn id="66" dur="500" fill="hold"/>
                                        <p:tgtEl>
                                          <p:spTgt spid="110593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glas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build="p" bldLvl="2" autoUpdateAnimBg="0"/>
      <p:bldP spid="1105934" grpId="0" autoUpdateAnimBg="0"/>
      <p:bldP spid="12" grpId="0" animBg="1"/>
      <p:bldP spid="3" grpId="0" build="p" bldLvl="2" autoUpdateAnimBg="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35866</TotalTime>
  <Words>7606</Words>
  <Application>Microsoft Office PowerPoint</Application>
  <PresentationFormat>On-screen Show (4:3)</PresentationFormat>
  <Paragraphs>1476</Paragraphs>
  <Slides>128</Slides>
  <Notes>4</Notes>
  <HiddenSlides>0</HiddenSlides>
  <MMClips>0</MMClips>
  <ScaleCrop>false</ScaleCrop>
  <HeadingPairs>
    <vt:vector size="10"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128</vt:i4>
      </vt:variant>
      <vt:variant>
        <vt:lpstr>Custom Shows</vt:lpstr>
      </vt:variant>
      <vt:variant>
        <vt:i4>1</vt:i4>
      </vt:variant>
    </vt:vector>
  </HeadingPairs>
  <TitlesOfParts>
    <vt:vector size="140" baseType="lpstr">
      <vt:lpstr>Times New Roman</vt:lpstr>
      <vt:lpstr>Arial</vt:lpstr>
      <vt:lpstr>Arial Rounded MT Bold</vt:lpstr>
      <vt:lpstr>Comic Sans MS</vt:lpstr>
      <vt:lpstr>Wingdings</vt:lpstr>
      <vt:lpstr>Monotype Corsiva</vt:lpstr>
      <vt:lpstr>Symbol</vt:lpstr>
      <vt:lpstr>Gulim</vt:lpstr>
      <vt:lpstr>Default Design</vt:lpstr>
      <vt:lpstr>Microsoft Equation 3.0</vt:lpstr>
      <vt:lpstr>MathType 4.0 Equation</vt:lpstr>
      <vt:lpstr>Diagonalization &amp; Uncomputablity</vt:lpstr>
      <vt:lpstr>PowerPoint Presentation</vt:lpstr>
      <vt:lpstr>PowerPoint Presentation</vt:lpstr>
      <vt:lpstr>Cantor’s Definition (1874)</vt:lpstr>
      <vt:lpstr>Do these sets have the same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Homework</vt:lpstr>
      <vt:lpstr>Homework</vt:lpstr>
      <vt:lpstr>PowerPoint Presentation</vt:lpstr>
      <vt:lpstr>PowerPoint Presentation</vt:lpstr>
      <vt:lpstr>Homework</vt:lpstr>
      <vt:lpstr>Homework</vt:lpstr>
      <vt:lpstr>History of Classifying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Halting Problem</vt:lpstr>
      <vt:lpstr>Halting Problem</vt:lpstr>
      <vt:lpstr>Halting Problem</vt:lpstr>
      <vt:lpstr>Halting Problem</vt:lpstr>
      <vt:lpstr>Halting Problem</vt:lpstr>
      <vt:lpstr>Halting Problem</vt:lpstr>
      <vt:lpstr>Halting Problem</vt:lpstr>
      <vt:lpstr>Halting Problem</vt:lpstr>
      <vt:lpstr>Halting Problem</vt:lpstr>
      <vt:lpstr>PowerPoint Presentation</vt:lpstr>
      <vt:lpstr>PowerPoint Presentation</vt:lpstr>
      <vt:lpstr>PowerPoint Presentation</vt:lpstr>
      <vt:lpstr>PowerPoint Presentation</vt:lpstr>
      <vt:lpstr>PowerPoint Presentation</vt:lpstr>
      <vt:lpstr>Halting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874</cp:revision>
  <cp:lastPrinted>1998-01-22T22:42:46Z</cp:lastPrinted>
  <dcterms:created xsi:type="dcterms:W3CDTF">1996-09-30T18:28:10Z</dcterms:created>
  <dcterms:modified xsi:type="dcterms:W3CDTF">2015-06-04T16:39:10Z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